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5"/>
  </p:sldMasterIdLst>
  <p:sldIdLst>
    <p:sldId id="269" r:id="rId6"/>
    <p:sldId id="309" r:id="rId7"/>
    <p:sldId id="305" r:id="rId8"/>
    <p:sldId id="270" r:id="rId9"/>
    <p:sldId id="308" r:id="rId10"/>
    <p:sldId id="306" r:id="rId11"/>
    <p:sldId id="310" r:id="rId12"/>
    <p:sldId id="312" r:id="rId13"/>
    <p:sldId id="311" r:id="rId14"/>
  </p:sldIdLst>
  <p:sldSz cx="6858000" cy="9144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RINSKY Virginie [CEGEE]" initials="SV[" lastIdx="1" clrIdx="0">
    <p:extLst>
      <p:ext uri="{19B8F6BF-5375-455C-9EA6-DF929625EA0E}">
        <p15:presenceInfo xmlns:p15="http://schemas.microsoft.com/office/powerpoint/2012/main" userId="S::virginie.sarinsky@cegee.caisse-epargne.fr::d53d45c0-7e4c-4089-b581-4a528d555e7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D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4B2FD6-89F1-4440-9367-4535C6575229}" v="1069" dt="2022-01-25T17:01:48.7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78" autoAdjust="0"/>
    <p:restoredTop sz="94660"/>
  </p:normalViewPr>
  <p:slideViewPr>
    <p:cSldViewPr snapToGrid="0">
      <p:cViewPr varScale="1">
        <p:scale>
          <a:sx n="80" d="100"/>
          <a:sy n="80" d="100"/>
        </p:scale>
        <p:origin x="32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AB328-20BD-4B9A-8EC4-99053148F9FD}" type="datetimeFigureOut">
              <a:rPr lang="fr-FR" smtClean="0"/>
              <a:t>25/01/2022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B9179-99E6-4307-9176-C9E597AB7D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0363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AB328-20BD-4B9A-8EC4-99053148F9FD}" type="datetimeFigureOut">
              <a:rPr lang="fr-FR" smtClean="0"/>
              <a:t>25/01/2022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B9179-99E6-4307-9176-C9E597AB7D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7152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AB328-20BD-4B9A-8EC4-99053148F9FD}" type="datetimeFigureOut">
              <a:rPr lang="fr-FR" smtClean="0"/>
              <a:t>25/01/2022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B9179-99E6-4307-9176-C9E597AB7D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8158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AB328-20BD-4B9A-8EC4-99053148F9FD}" type="datetimeFigureOut">
              <a:rPr lang="fr-FR" smtClean="0"/>
              <a:t>25/01/2022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B9179-99E6-4307-9176-C9E597AB7D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447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AB328-20BD-4B9A-8EC4-99053148F9FD}" type="datetimeFigureOut">
              <a:rPr lang="fr-FR" smtClean="0"/>
              <a:t>25/01/2022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B9179-99E6-4307-9176-C9E597AB7D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1414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AB328-20BD-4B9A-8EC4-99053148F9FD}" type="datetimeFigureOut">
              <a:rPr lang="fr-FR" smtClean="0"/>
              <a:t>25/01/2022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B9179-99E6-4307-9176-C9E597AB7D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1246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AB328-20BD-4B9A-8EC4-99053148F9FD}" type="datetimeFigureOut">
              <a:rPr lang="fr-FR" smtClean="0"/>
              <a:t>25/01/2022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B9179-99E6-4307-9176-C9E597AB7D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4204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AB328-20BD-4B9A-8EC4-99053148F9FD}" type="datetimeFigureOut">
              <a:rPr lang="fr-FR" smtClean="0"/>
              <a:t>25/01/2022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B9179-99E6-4307-9176-C9E597AB7D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6617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AB328-20BD-4B9A-8EC4-99053148F9FD}" type="datetimeFigureOut">
              <a:rPr lang="fr-FR" smtClean="0"/>
              <a:t>25/01/2022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B9179-99E6-4307-9176-C9E597AB7D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605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AB328-20BD-4B9A-8EC4-99053148F9FD}" type="datetimeFigureOut">
              <a:rPr lang="fr-FR" smtClean="0"/>
              <a:t>25/01/2022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B9179-99E6-4307-9176-C9E597AB7D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2941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AB328-20BD-4B9A-8EC4-99053148F9FD}" type="datetimeFigureOut">
              <a:rPr lang="fr-FR" smtClean="0"/>
              <a:t>25/01/2022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B9179-99E6-4307-9176-C9E597AB7D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3405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AB328-20BD-4B9A-8EC4-99053148F9FD}" type="datetimeFigureOut">
              <a:rPr lang="fr-FR" smtClean="0"/>
              <a:t>25/01/2022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0B9179-99E6-4307-9176-C9E597AB7D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1610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hyperlink" Target="mailto:bpce.aps@natixis.com" TargetMode="External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9.png"/><Relationship Id="rId5" Type="http://schemas.openxmlformats.org/officeDocument/2006/relationships/image" Target="../media/image4.png"/><Relationship Id="rId15" Type="http://schemas.openxmlformats.org/officeDocument/2006/relationships/image" Target="../media/image11.png"/><Relationship Id="rId10" Type="http://schemas.microsoft.com/office/2007/relationships/hdphoto" Target="../media/hdphoto1.wdp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65">
            <a:extLst>
              <a:ext uri="{FF2B5EF4-FFF2-40B4-BE49-F238E27FC236}">
                <a16:creationId xmlns:a16="http://schemas.microsoft.com/office/drawing/2014/main" id="{12C76378-3EBF-4C3E-A0FA-A2486E66DCC2}"/>
              </a:ext>
            </a:extLst>
          </p:cNvPr>
          <p:cNvSpPr/>
          <p:nvPr/>
        </p:nvSpPr>
        <p:spPr>
          <a:xfrm>
            <a:off x="2698947" y="1710296"/>
            <a:ext cx="1517188" cy="1493721"/>
          </a:xfrm>
          <a:prstGeom prst="round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>
                <a:solidFill>
                  <a:schemeClr val="tx2"/>
                </a:solidFill>
                <a:sym typeface="Wingdings" panose="05000000000000000000" pitchFamily="2" charset="2"/>
              </a:rPr>
              <a:t>Avis de conseil coché et signé</a:t>
            </a:r>
          </a:p>
        </p:txBody>
      </p:sp>
      <p:sp>
        <p:nvSpPr>
          <p:cNvPr id="5" name="Rectangle à coins arrondis 66">
            <a:extLst>
              <a:ext uri="{FF2B5EF4-FFF2-40B4-BE49-F238E27FC236}">
                <a16:creationId xmlns:a16="http://schemas.microsoft.com/office/drawing/2014/main" id="{580A7B5B-160C-4BF1-AC73-64FE564F0CEB}"/>
              </a:ext>
            </a:extLst>
          </p:cNvPr>
          <p:cNvSpPr/>
          <p:nvPr/>
        </p:nvSpPr>
        <p:spPr>
          <a:xfrm>
            <a:off x="5263227" y="1710296"/>
            <a:ext cx="1302552" cy="1493721"/>
          </a:xfrm>
          <a:prstGeom prst="round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2"/>
                </a:solidFill>
                <a:sym typeface="Wingdings" panose="05000000000000000000" pitchFamily="2" charset="2"/>
              </a:rPr>
              <a:t>Mandat SEPA signé</a:t>
            </a:r>
            <a:endParaRPr lang="fr-FR" dirty="0">
              <a:solidFill>
                <a:schemeClr val="tx1"/>
              </a:solidFill>
              <a:sym typeface="Wingdings" panose="05000000000000000000" pitchFamily="2" charset="2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63B2096-F41E-4106-A707-E9C1687FD5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535" y="2076945"/>
            <a:ext cx="724291" cy="51612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12142EC-563E-465E-A877-9BAF2517FC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23" y="3488337"/>
            <a:ext cx="704186" cy="60727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5CD19CA-A1B5-474A-87B5-43CB29CB4761}"/>
              </a:ext>
            </a:extLst>
          </p:cNvPr>
          <p:cNvSpPr/>
          <p:nvPr/>
        </p:nvSpPr>
        <p:spPr>
          <a:xfrm>
            <a:off x="1083733" y="3419322"/>
            <a:ext cx="54019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solidFill>
                  <a:srgbClr val="FF0000"/>
                </a:solidFill>
              </a:rPr>
              <a:t>Adresser l’ensemble des documents signés par navette dans les meilleurs délais (cible moins de 30 jours)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63490C-D564-4F48-ADCA-4A135CCD286F}"/>
              </a:ext>
            </a:extLst>
          </p:cNvPr>
          <p:cNvSpPr/>
          <p:nvPr/>
        </p:nvSpPr>
        <p:spPr>
          <a:xfrm>
            <a:off x="1436913" y="3925995"/>
            <a:ext cx="491669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solidFill>
                  <a:srgbClr val="FF0000"/>
                </a:solidFill>
              </a:rPr>
              <a:t>Pas d’annotations ni de ratures sur les documents contractuels</a:t>
            </a:r>
          </a:p>
        </p:txBody>
      </p:sp>
      <p:sp>
        <p:nvSpPr>
          <p:cNvPr id="10" name="Flèche : droite à entaille 18">
            <a:extLst>
              <a:ext uri="{FF2B5EF4-FFF2-40B4-BE49-F238E27FC236}">
                <a16:creationId xmlns:a16="http://schemas.microsoft.com/office/drawing/2014/main" id="{3D7B2906-14E5-4DF3-8F02-74CA226B4A1E}"/>
              </a:ext>
            </a:extLst>
          </p:cNvPr>
          <p:cNvSpPr/>
          <p:nvPr/>
        </p:nvSpPr>
        <p:spPr>
          <a:xfrm rot="10800000" flipH="1">
            <a:off x="504393" y="4156826"/>
            <a:ext cx="439886" cy="182161"/>
          </a:xfrm>
          <a:custGeom>
            <a:avLst/>
            <a:gdLst>
              <a:gd name="connsiteX0" fmla="*/ 0 w 3083859"/>
              <a:gd name="connsiteY0" fmla="*/ 344861 h 1379444"/>
              <a:gd name="connsiteX1" fmla="*/ 2394137 w 3083859"/>
              <a:gd name="connsiteY1" fmla="*/ 344861 h 1379444"/>
              <a:gd name="connsiteX2" fmla="*/ 2394137 w 3083859"/>
              <a:gd name="connsiteY2" fmla="*/ 0 h 1379444"/>
              <a:gd name="connsiteX3" fmla="*/ 3083859 w 3083859"/>
              <a:gd name="connsiteY3" fmla="*/ 689722 h 1379444"/>
              <a:gd name="connsiteX4" fmla="*/ 2394137 w 3083859"/>
              <a:gd name="connsiteY4" fmla="*/ 1379444 h 1379444"/>
              <a:gd name="connsiteX5" fmla="*/ 2394137 w 3083859"/>
              <a:gd name="connsiteY5" fmla="*/ 1034583 h 1379444"/>
              <a:gd name="connsiteX6" fmla="*/ 0 w 3083859"/>
              <a:gd name="connsiteY6" fmla="*/ 1034583 h 1379444"/>
              <a:gd name="connsiteX7" fmla="*/ 344861 w 3083859"/>
              <a:gd name="connsiteY7" fmla="*/ 689722 h 1379444"/>
              <a:gd name="connsiteX8" fmla="*/ 0 w 3083859"/>
              <a:gd name="connsiteY8" fmla="*/ 344861 h 1379444"/>
              <a:gd name="connsiteX0" fmla="*/ 251012 w 3334871"/>
              <a:gd name="connsiteY0" fmla="*/ 344861 h 1572465"/>
              <a:gd name="connsiteX1" fmla="*/ 2645149 w 3334871"/>
              <a:gd name="connsiteY1" fmla="*/ 344861 h 1572465"/>
              <a:gd name="connsiteX2" fmla="*/ 2645149 w 3334871"/>
              <a:gd name="connsiteY2" fmla="*/ 0 h 1572465"/>
              <a:gd name="connsiteX3" fmla="*/ 3334871 w 3334871"/>
              <a:gd name="connsiteY3" fmla="*/ 689722 h 1572465"/>
              <a:gd name="connsiteX4" fmla="*/ 2645149 w 3334871"/>
              <a:gd name="connsiteY4" fmla="*/ 1379444 h 1572465"/>
              <a:gd name="connsiteX5" fmla="*/ 2645149 w 3334871"/>
              <a:gd name="connsiteY5" fmla="*/ 1034583 h 1572465"/>
              <a:gd name="connsiteX6" fmla="*/ 0 w 3334871"/>
              <a:gd name="connsiteY6" fmla="*/ 1572465 h 1572465"/>
              <a:gd name="connsiteX7" fmla="*/ 595873 w 3334871"/>
              <a:gd name="connsiteY7" fmla="*/ 689722 h 1572465"/>
              <a:gd name="connsiteX8" fmla="*/ 251012 w 3334871"/>
              <a:gd name="connsiteY8" fmla="*/ 344861 h 1572465"/>
              <a:gd name="connsiteX0" fmla="*/ 251012 w 3334871"/>
              <a:gd name="connsiteY0" fmla="*/ 344861 h 1572465"/>
              <a:gd name="connsiteX1" fmla="*/ 2645149 w 3334871"/>
              <a:gd name="connsiteY1" fmla="*/ 344861 h 1572465"/>
              <a:gd name="connsiteX2" fmla="*/ 2645149 w 3334871"/>
              <a:gd name="connsiteY2" fmla="*/ 0 h 1572465"/>
              <a:gd name="connsiteX3" fmla="*/ 3334871 w 3334871"/>
              <a:gd name="connsiteY3" fmla="*/ 689722 h 1572465"/>
              <a:gd name="connsiteX4" fmla="*/ 2645149 w 3334871"/>
              <a:gd name="connsiteY4" fmla="*/ 1379444 h 1572465"/>
              <a:gd name="connsiteX5" fmla="*/ 2645149 w 3334871"/>
              <a:gd name="connsiteY5" fmla="*/ 1034583 h 1572465"/>
              <a:gd name="connsiteX6" fmla="*/ 0 w 3334871"/>
              <a:gd name="connsiteY6" fmla="*/ 1572465 h 1572465"/>
              <a:gd name="connsiteX7" fmla="*/ 595873 w 3334871"/>
              <a:gd name="connsiteY7" fmla="*/ 689722 h 1572465"/>
              <a:gd name="connsiteX8" fmla="*/ 251012 w 3334871"/>
              <a:gd name="connsiteY8" fmla="*/ 344861 h 1572465"/>
              <a:gd name="connsiteX0" fmla="*/ 251012 w 3334871"/>
              <a:gd name="connsiteY0" fmla="*/ 344861 h 1572465"/>
              <a:gd name="connsiteX1" fmla="*/ 2645149 w 3334871"/>
              <a:gd name="connsiteY1" fmla="*/ 344861 h 1572465"/>
              <a:gd name="connsiteX2" fmla="*/ 2645149 w 3334871"/>
              <a:gd name="connsiteY2" fmla="*/ 0 h 1572465"/>
              <a:gd name="connsiteX3" fmla="*/ 3334871 w 3334871"/>
              <a:gd name="connsiteY3" fmla="*/ 689722 h 1572465"/>
              <a:gd name="connsiteX4" fmla="*/ 2645149 w 3334871"/>
              <a:gd name="connsiteY4" fmla="*/ 1379444 h 1572465"/>
              <a:gd name="connsiteX5" fmla="*/ 2645149 w 3334871"/>
              <a:gd name="connsiteY5" fmla="*/ 1034583 h 1572465"/>
              <a:gd name="connsiteX6" fmla="*/ 0 w 3334871"/>
              <a:gd name="connsiteY6" fmla="*/ 1572465 h 1572465"/>
              <a:gd name="connsiteX7" fmla="*/ 595873 w 3334871"/>
              <a:gd name="connsiteY7" fmla="*/ 689722 h 1572465"/>
              <a:gd name="connsiteX8" fmla="*/ 251012 w 3334871"/>
              <a:gd name="connsiteY8" fmla="*/ 344861 h 1572465"/>
              <a:gd name="connsiteX0" fmla="*/ 251012 w 3334871"/>
              <a:gd name="connsiteY0" fmla="*/ 344861 h 1572465"/>
              <a:gd name="connsiteX1" fmla="*/ 2645149 w 3334871"/>
              <a:gd name="connsiteY1" fmla="*/ 344861 h 1572465"/>
              <a:gd name="connsiteX2" fmla="*/ 2645149 w 3334871"/>
              <a:gd name="connsiteY2" fmla="*/ 0 h 1572465"/>
              <a:gd name="connsiteX3" fmla="*/ 3334871 w 3334871"/>
              <a:gd name="connsiteY3" fmla="*/ 689722 h 1572465"/>
              <a:gd name="connsiteX4" fmla="*/ 2645149 w 3334871"/>
              <a:gd name="connsiteY4" fmla="*/ 1379444 h 1572465"/>
              <a:gd name="connsiteX5" fmla="*/ 2645149 w 3334871"/>
              <a:gd name="connsiteY5" fmla="*/ 1034583 h 1572465"/>
              <a:gd name="connsiteX6" fmla="*/ 0 w 3334871"/>
              <a:gd name="connsiteY6" fmla="*/ 1572465 h 1572465"/>
              <a:gd name="connsiteX7" fmla="*/ 595873 w 3334871"/>
              <a:gd name="connsiteY7" fmla="*/ 689722 h 1572465"/>
              <a:gd name="connsiteX8" fmla="*/ 251012 w 3334871"/>
              <a:gd name="connsiteY8" fmla="*/ 344861 h 1572465"/>
              <a:gd name="connsiteX0" fmla="*/ 251012 w 3334871"/>
              <a:gd name="connsiteY0" fmla="*/ 344861 h 1572465"/>
              <a:gd name="connsiteX1" fmla="*/ 2645149 w 3334871"/>
              <a:gd name="connsiteY1" fmla="*/ 344861 h 1572465"/>
              <a:gd name="connsiteX2" fmla="*/ 2645149 w 3334871"/>
              <a:gd name="connsiteY2" fmla="*/ 0 h 1572465"/>
              <a:gd name="connsiteX3" fmla="*/ 3334871 w 3334871"/>
              <a:gd name="connsiteY3" fmla="*/ 689722 h 1572465"/>
              <a:gd name="connsiteX4" fmla="*/ 2645149 w 3334871"/>
              <a:gd name="connsiteY4" fmla="*/ 1379444 h 1572465"/>
              <a:gd name="connsiteX5" fmla="*/ 2645149 w 3334871"/>
              <a:gd name="connsiteY5" fmla="*/ 1034583 h 1572465"/>
              <a:gd name="connsiteX6" fmla="*/ 0 w 3334871"/>
              <a:gd name="connsiteY6" fmla="*/ 1572465 h 1572465"/>
              <a:gd name="connsiteX7" fmla="*/ 506226 w 3334871"/>
              <a:gd name="connsiteY7" fmla="*/ 940733 h 1572465"/>
              <a:gd name="connsiteX8" fmla="*/ 251012 w 3334871"/>
              <a:gd name="connsiteY8" fmla="*/ 344861 h 1572465"/>
              <a:gd name="connsiteX0" fmla="*/ 0 w 3451412"/>
              <a:gd name="connsiteY0" fmla="*/ 595873 h 1572465"/>
              <a:gd name="connsiteX1" fmla="*/ 2761690 w 3451412"/>
              <a:gd name="connsiteY1" fmla="*/ 344861 h 1572465"/>
              <a:gd name="connsiteX2" fmla="*/ 2761690 w 3451412"/>
              <a:gd name="connsiteY2" fmla="*/ 0 h 1572465"/>
              <a:gd name="connsiteX3" fmla="*/ 3451412 w 3451412"/>
              <a:gd name="connsiteY3" fmla="*/ 689722 h 1572465"/>
              <a:gd name="connsiteX4" fmla="*/ 2761690 w 3451412"/>
              <a:gd name="connsiteY4" fmla="*/ 1379444 h 1572465"/>
              <a:gd name="connsiteX5" fmla="*/ 2761690 w 3451412"/>
              <a:gd name="connsiteY5" fmla="*/ 1034583 h 1572465"/>
              <a:gd name="connsiteX6" fmla="*/ 116541 w 3451412"/>
              <a:gd name="connsiteY6" fmla="*/ 1572465 h 1572465"/>
              <a:gd name="connsiteX7" fmla="*/ 622767 w 3451412"/>
              <a:gd name="connsiteY7" fmla="*/ 940733 h 1572465"/>
              <a:gd name="connsiteX8" fmla="*/ 0 w 3451412"/>
              <a:gd name="connsiteY8" fmla="*/ 595873 h 1572465"/>
              <a:gd name="connsiteX0" fmla="*/ 0 w 3451412"/>
              <a:gd name="connsiteY0" fmla="*/ 595873 h 1572465"/>
              <a:gd name="connsiteX1" fmla="*/ 2761690 w 3451412"/>
              <a:gd name="connsiteY1" fmla="*/ 344861 h 1572465"/>
              <a:gd name="connsiteX2" fmla="*/ 2761690 w 3451412"/>
              <a:gd name="connsiteY2" fmla="*/ 0 h 1572465"/>
              <a:gd name="connsiteX3" fmla="*/ 3451412 w 3451412"/>
              <a:gd name="connsiteY3" fmla="*/ 689722 h 1572465"/>
              <a:gd name="connsiteX4" fmla="*/ 2761690 w 3451412"/>
              <a:gd name="connsiteY4" fmla="*/ 1379444 h 1572465"/>
              <a:gd name="connsiteX5" fmla="*/ 2761690 w 3451412"/>
              <a:gd name="connsiteY5" fmla="*/ 1034583 h 1572465"/>
              <a:gd name="connsiteX6" fmla="*/ 116541 w 3451412"/>
              <a:gd name="connsiteY6" fmla="*/ 1572465 h 1572465"/>
              <a:gd name="connsiteX7" fmla="*/ 622767 w 3451412"/>
              <a:gd name="connsiteY7" fmla="*/ 940733 h 1572465"/>
              <a:gd name="connsiteX8" fmla="*/ 0 w 3451412"/>
              <a:gd name="connsiteY8" fmla="*/ 595873 h 1572465"/>
              <a:gd name="connsiteX0" fmla="*/ 0 w 3451412"/>
              <a:gd name="connsiteY0" fmla="*/ 595873 h 1572465"/>
              <a:gd name="connsiteX1" fmla="*/ 2761690 w 3451412"/>
              <a:gd name="connsiteY1" fmla="*/ 344861 h 1572465"/>
              <a:gd name="connsiteX2" fmla="*/ 2761690 w 3451412"/>
              <a:gd name="connsiteY2" fmla="*/ 0 h 1572465"/>
              <a:gd name="connsiteX3" fmla="*/ 3451412 w 3451412"/>
              <a:gd name="connsiteY3" fmla="*/ 689722 h 1572465"/>
              <a:gd name="connsiteX4" fmla="*/ 2761690 w 3451412"/>
              <a:gd name="connsiteY4" fmla="*/ 1379444 h 1572465"/>
              <a:gd name="connsiteX5" fmla="*/ 2761690 w 3451412"/>
              <a:gd name="connsiteY5" fmla="*/ 1034583 h 1572465"/>
              <a:gd name="connsiteX6" fmla="*/ 116541 w 3451412"/>
              <a:gd name="connsiteY6" fmla="*/ 1572465 h 1572465"/>
              <a:gd name="connsiteX7" fmla="*/ 622767 w 3451412"/>
              <a:gd name="connsiteY7" fmla="*/ 940733 h 1572465"/>
              <a:gd name="connsiteX8" fmla="*/ 0 w 3451412"/>
              <a:gd name="connsiteY8" fmla="*/ 595873 h 1572465"/>
              <a:gd name="connsiteX0" fmla="*/ 0 w 3451412"/>
              <a:gd name="connsiteY0" fmla="*/ 595873 h 1680041"/>
              <a:gd name="connsiteX1" fmla="*/ 2761690 w 3451412"/>
              <a:gd name="connsiteY1" fmla="*/ 344861 h 1680041"/>
              <a:gd name="connsiteX2" fmla="*/ 2761690 w 3451412"/>
              <a:gd name="connsiteY2" fmla="*/ 0 h 1680041"/>
              <a:gd name="connsiteX3" fmla="*/ 3451412 w 3451412"/>
              <a:gd name="connsiteY3" fmla="*/ 689722 h 1680041"/>
              <a:gd name="connsiteX4" fmla="*/ 2761690 w 3451412"/>
              <a:gd name="connsiteY4" fmla="*/ 1379444 h 1680041"/>
              <a:gd name="connsiteX5" fmla="*/ 2761690 w 3451412"/>
              <a:gd name="connsiteY5" fmla="*/ 1034583 h 1680041"/>
              <a:gd name="connsiteX6" fmla="*/ 206188 w 3451412"/>
              <a:gd name="connsiteY6" fmla="*/ 1680041 h 1680041"/>
              <a:gd name="connsiteX7" fmla="*/ 622767 w 3451412"/>
              <a:gd name="connsiteY7" fmla="*/ 940733 h 1680041"/>
              <a:gd name="connsiteX8" fmla="*/ 0 w 3451412"/>
              <a:gd name="connsiteY8" fmla="*/ 595873 h 1680041"/>
              <a:gd name="connsiteX0" fmla="*/ 0 w 3451412"/>
              <a:gd name="connsiteY0" fmla="*/ 595873 h 1680041"/>
              <a:gd name="connsiteX1" fmla="*/ 2761690 w 3451412"/>
              <a:gd name="connsiteY1" fmla="*/ 344861 h 1680041"/>
              <a:gd name="connsiteX2" fmla="*/ 2761690 w 3451412"/>
              <a:gd name="connsiteY2" fmla="*/ 0 h 1680041"/>
              <a:gd name="connsiteX3" fmla="*/ 3451412 w 3451412"/>
              <a:gd name="connsiteY3" fmla="*/ 689722 h 1680041"/>
              <a:gd name="connsiteX4" fmla="*/ 2725831 w 3451412"/>
              <a:gd name="connsiteY4" fmla="*/ 1388409 h 1680041"/>
              <a:gd name="connsiteX5" fmla="*/ 2761690 w 3451412"/>
              <a:gd name="connsiteY5" fmla="*/ 1034583 h 1680041"/>
              <a:gd name="connsiteX6" fmla="*/ 206188 w 3451412"/>
              <a:gd name="connsiteY6" fmla="*/ 1680041 h 1680041"/>
              <a:gd name="connsiteX7" fmla="*/ 622767 w 3451412"/>
              <a:gd name="connsiteY7" fmla="*/ 940733 h 1680041"/>
              <a:gd name="connsiteX8" fmla="*/ 0 w 3451412"/>
              <a:gd name="connsiteY8" fmla="*/ 595873 h 1680041"/>
              <a:gd name="connsiteX0" fmla="*/ 0 w 3442447"/>
              <a:gd name="connsiteY0" fmla="*/ 595873 h 1680041"/>
              <a:gd name="connsiteX1" fmla="*/ 2761690 w 3442447"/>
              <a:gd name="connsiteY1" fmla="*/ 344861 h 1680041"/>
              <a:gd name="connsiteX2" fmla="*/ 2761690 w 3442447"/>
              <a:gd name="connsiteY2" fmla="*/ 0 h 1680041"/>
              <a:gd name="connsiteX3" fmla="*/ 3442447 w 3442447"/>
              <a:gd name="connsiteY3" fmla="*/ 761439 h 1680041"/>
              <a:gd name="connsiteX4" fmla="*/ 2725831 w 3442447"/>
              <a:gd name="connsiteY4" fmla="*/ 1388409 h 1680041"/>
              <a:gd name="connsiteX5" fmla="*/ 2761690 w 3442447"/>
              <a:gd name="connsiteY5" fmla="*/ 1034583 h 1680041"/>
              <a:gd name="connsiteX6" fmla="*/ 206188 w 3442447"/>
              <a:gd name="connsiteY6" fmla="*/ 1680041 h 1680041"/>
              <a:gd name="connsiteX7" fmla="*/ 622767 w 3442447"/>
              <a:gd name="connsiteY7" fmla="*/ 940733 h 1680041"/>
              <a:gd name="connsiteX8" fmla="*/ 0 w 3442447"/>
              <a:gd name="connsiteY8" fmla="*/ 595873 h 1680041"/>
              <a:gd name="connsiteX0" fmla="*/ 0 w 3442447"/>
              <a:gd name="connsiteY0" fmla="*/ 595873 h 1680041"/>
              <a:gd name="connsiteX1" fmla="*/ 2761690 w 3442447"/>
              <a:gd name="connsiteY1" fmla="*/ 344861 h 1680041"/>
              <a:gd name="connsiteX2" fmla="*/ 2806513 w 3442447"/>
              <a:gd name="connsiteY2" fmla="*/ 0 h 1680041"/>
              <a:gd name="connsiteX3" fmla="*/ 3442447 w 3442447"/>
              <a:gd name="connsiteY3" fmla="*/ 761439 h 1680041"/>
              <a:gd name="connsiteX4" fmla="*/ 2725831 w 3442447"/>
              <a:gd name="connsiteY4" fmla="*/ 1388409 h 1680041"/>
              <a:gd name="connsiteX5" fmla="*/ 2761690 w 3442447"/>
              <a:gd name="connsiteY5" fmla="*/ 1034583 h 1680041"/>
              <a:gd name="connsiteX6" fmla="*/ 206188 w 3442447"/>
              <a:gd name="connsiteY6" fmla="*/ 1680041 h 1680041"/>
              <a:gd name="connsiteX7" fmla="*/ 622767 w 3442447"/>
              <a:gd name="connsiteY7" fmla="*/ 940733 h 1680041"/>
              <a:gd name="connsiteX8" fmla="*/ 0 w 3442447"/>
              <a:gd name="connsiteY8" fmla="*/ 595873 h 1680041"/>
              <a:gd name="connsiteX0" fmla="*/ 0 w 3442447"/>
              <a:gd name="connsiteY0" fmla="*/ 595873 h 1680041"/>
              <a:gd name="connsiteX1" fmla="*/ 2788584 w 3442447"/>
              <a:gd name="connsiteY1" fmla="*/ 353825 h 1680041"/>
              <a:gd name="connsiteX2" fmla="*/ 2806513 w 3442447"/>
              <a:gd name="connsiteY2" fmla="*/ 0 h 1680041"/>
              <a:gd name="connsiteX3" fmla="*/ 3442447 w 3442447"/>
              <a:gd name="connsiteY3" fmla="*/ 761439 h 1680041"/>
              <a:gd name="connsiteX4" fmla="*/ 2725831 w 3442447"/>
              <a:gd name="connsiteY4" fmla="*/ 1388409 h 1680041"/>
              <a:gd name="connsiteX5" fmla="*/ 2761690 w 3442447"/>
              <a:gd name="connsiteY5" fmla="*/ 1034583 h 1680041"/>
              <a:gd name="connsiteX6" fmla="*/ 206188 w 3442447"/>
              <a:gd name="connsiteY6" fmla="*/ 1680041 h 1680041"/>
              <a:gd name="connsiteX7" fmla="*/ 622767 w 3442447"/>
              <a:gd name="connsiteY7" fmla="*/ 940733 h 1680041"/>
              <a:gd name="connsiteX8" fmla="*/ 0 w 3442447"/>
              <a:gd name="connsiteY8" fmla="*/ 595873 h 1680041"/>
              <a:gd name="connsiteX0" fmla="*/ 0 w 3442447"/>
              <a:gd name="connsiteY0" fmla="*/ 595873 h 1680041"/>
              <a:gd name="connsiteX1" fmla="*/ 2788584 w 3442447"/>
              <a:gd name="connsiteY1" fmla="*/ 353825 h 1680041"/>
              <a:gd name="connsiteX2" fmla="*/ 2806513 w 3442447"/>
              <a:gd name="connsiteY2" fmla="*/ 0 h 1680041"/>
              <a:gd name="connsiteX3" fmla="*/ 3442447 w 3442447"/>
              <a:gd name="connsiteY3" fmla="*/ 761439 h 1680041"/>
              <a:gd name="connsiteX4" fmla="*/ 2725831 w 3442447"/>
              <a:gd name="connsiteY4" fmla="*/ 1388409 h 1680041"/>
              <a:gd name="connsiteX5" fmla="*/ 2761690 w 3442447"/>
              <a:gd name="connsiteY5" fmla="*/ 1034583 h 1680041"/>
              <a:gd name="connsiteX6" fmla="*/ 206188 w 3442447"/>
              <a:gd name="connsiteY6" fmla="*/ 1680041 h 1680041"/>
              <a:gd name="connsiteX7" fmla="*/ 622767 w 3442447"/>
              <a:gd name="connsiteY7" fmla="*/ 940733 h 1680041"/>
              <a:gd name="connsiteX8" fmla="*/ 0 w 3442447"/>
              <a:gd name="connsiteY8" fmla="*/ 595873 h 1680041"/>
              <a:gd name="connsiteX0" fmla="*/ 0 w 3442447"/>
              <a:gd name="connsiteY0" fmla="*/ 595873 h 1680041"/>
              <a:gd name="connsiteX1" fmla="*/ 2788584 w 3442447"/>
              <a:gd name="connsiteY1" fmla="*/ 353825 h 1680041"/>
              <a:gd name="connsiteX2" fmla="*/ 2806513 w 3442447"/>
              <a:gd name="connsiteY2" fmla="*/ 0 h 1680041"/>
              <a:gd name="connsiteX3" fmla="*/ 3442447 w 3442447"/>
              <a:gd name="connsiteY3" fmla="*/ 761439 h 1680041"/>
              <a:gd name="connsiteX4" fmla="*/ 2725831 w 3442447"/>
              <a:gd name="connsiteY4" fmla="*/ 1388409 h 1680041"/>
              <a:gd name="connsiteX5" fmla="*/ 2761690 w 3442447"/>
              <a:gd name="connsiteY5" fmla="*/ 1034583 h 1680041"/>
              <a:gd name="connsiteX6" fmla="*/ 206188 w 3442447"/>
              <a:gd name="connsiteY6" fmla="*/ 1680041 h 1680041"/>
              <a:gd name="connsiteX7" fmla="*/ 528534 w 3442447"/>
              <a:gd name="connsiteY7" fmla="*/ 980531 h 1680041"/>
              <a:gd name="connsiteX8" fmla="*/ 0 w 3442447"/>
              <a:gd name="connsiteY8" fmla="*/ 595873 h 1680041"/>
              <a:gd name="connsiteX0" fmla="*/ 0 w 3442447"/>
              <a:gd name="connsiteY0" fmla="*/ 595873 h 1680041"/>
              <a:gd name="connsiteX1" fmla="*/ 2788584 w 3442447"/>
              <a:gd name="connsiteY1" fmla="*/ 353825 h 1680041"/>
              <a:gd name="connsiteX2" fmla="*/ 2806513 w 3442447"/>
              <a:gd name="connsiteY2" fmla="*/ 0 h 1680041"/>
              <a:gd name="connsiteX3" fmla="*/ 3442447 w 3442447"/>
              <a:gd name="connsiteY3" fmla="*/ 761439 h 1680041"/>
              <a:gd name="connsiteX4" fmla="*/ 2725831 w 3442447"/>
              <a:gd name="connsiteY4" fmla="*/ 1388409 h 1680041"/>
              <a:gd name="connsiteX5" fmla="*/ 2761690 w 3442447"/>
              <a:gd name="connsiteY5" fmla="*/ 1034583 h 1680041"/>
              <a:gd name="connsiteX6" fmla="*/ 206188 w 3442447"/>
              <a:gd name="connsiteY6" fmla="*/ 1680041 h 1680041"/>
              <a:gd name="connsiteX7" fmla="*/ 402058 w 3442447"/>
              <a:gd name="connsiteY7" fmla="*/ 996091 h 1680041"/>
              <a:gd name="connsiteX8" fmla="*/ 0 w 3442447"/>
              <a:gd name="connsiteY8" fmla="*/ 595873 h 1680041"/>
              <a:gd name="connsiteX0" fmla="*/ 0 w 3442447"/>
              <a:gd name="connsiteY0" fmla="*/ 595873 h 1918168"/>
              <a:gd name="connsiteX1" fmla="*/ 2788584 w 3442447"/>
              <a:gd name="connsiteY1" fmla="*/ 353825 h 1918168"/>
              <a:gd name="connsiteX2" fmla="*/ 2806513 w 3442447"/>
              <a:gd name="connsiteY2" fmla="*/ 0 h 1918168"/>
              <a:gd name="connsiteX3" fmla="*/ 3442447 w 3442447"/>
              <a:gd name="connsiteY3" fmla="*/ 761439 h 1918168"/>
              <a:gd name="connsiteX4" fmla="*/ 2725831 w 3442447"/>
              <a:gd name="connsiteY4" fmla="*/ 1388409 h 1918168"/>
              <a:gd name="connsiteX5" fmla="*/ 2761690 w 3442447"/>
              <a:gd name="connsiteY5" fmla="*/ 1034583 h 1918168"/>
              <a:gd name="connsiteX6" fmla="*/ 149185 w 3442447"/>
              <a:gd name="connsiteY6" fmla="*/ 1918169 h 1918168"/>
              <a:gd name="connsiteX7" fmla="*/ 402058 w 3442447"/>
              <a:gd name="connsiteY7" fmla="*/ 996091 h 1918168"/>
              <a:gd name="connsiteX8" fmla="*/ 0 w 3442447"/>
              <a:gd name="connsiteY8" fmla="*/ 595873 h 1918168"/>
              <a:gd name="connsiteX0" fmla="*/ 1 w 3640716"/>
              <a:gd name="connsiteY0" fmla="*/ 461194 h 1918168"/>
              <a:gd name="connsiteX1" fmla="*/ 2986853 w 3640716"/>
              <a:gd name="connsiteY1" fmla="*/ 353825 h 1918168"/>
              <a:gd name="connsiteX2" fmla="*/ 3004782 w 3640716"/>
              <a:gd name="connsiteY2" fmla="*/ 0 h 1918168"/>
              <a:gd name="connsiteX3" fmla="*/ 3640716 w 3640716"/>
              <a:gd name="connsiteY3" fmla="*/ 761439 h 1918168"/>
              <a:gd name="connsiteX4" fmla="*/ 2924100 w 3640716"/>
              <a:gd name="connsiteY4" fmla="*/ 1388409 h 1918168"/>
              <a:gd name="connsiteX5" fmla="*/ 2959959 w 3640716"/>
              <a:gd name="connsiteY5" fmla="*/ 1034583 h 1918168"/>
              <a:gd name="connsiteX6" fmla="*/ 347454 w 3640716"/>
              <a:gd name="connsiteY6" fmla="*/ 1918169 h 1918168"/>
              <a:gd name="connsiteX7" fmla="*/ 600327 w 3640716"/>
              <a:gd name="connsiteY7" fmla="*/ 996091 h 1918168"/>
              <a:gd name="connsiteX8" fmla="*/ 1 w 3640716"/>
              <a:gd name="connsiteY8" fmla="*/ 461194 h 1918168"/>
              <a:gd name="connsiteX0" fmla="*/ 1 w 3640716"/>
              <a:gd name="connsiteY0" fmla="*/ 461194 h 1918168"/>
              <a:gd name="connsiteX1" fmla="*/ 2986853 w 3640716"/>
              <a:gd name="connsiteY1" fmla="*/ 353825 h 1918168"/>
              <a:gd name="connsiteX2" fmla="*/ 3004782 w 3640716"/>
              <a:gd name="connsiteY2" fmla="*/ 0 h 1918168"/>
              <a:gd name="connsiteX3" fmla="*/ 3640716 w 3640716"/>
              <a:gd name="connsiteY3" fmla="*/ 761439 h 1918168"/>
              <a:gd name="connsiteX4" fmla="*/ 2924100 w 3640716"/>
              <a:gd name="connsiteY4" fmla="*/ 1388409 h 1918168"/>
              <a:gd name="connsiteX5" fmla="*/ 2959959 w 3640716"/>
              <a:gd name="connsiteY5" fmla="*/ 1034583 h 1918168"/>
              <a:gd name="connsiteX6" fmla="*/ 347454 w 3640716"/>
              <a:gd name="connsiteY6" fmla="*/ 1918169 h 1918168"/>
              <a:gd name="connsiteX7" fmla="*/ 600327 w 3640716"/>
              <a:gd name="connsiteY7" fmla="*/ 996091 h 1918168"/>
              <a:gd name="connsiteX8" fmla="*/ 1 w 3640716"/>
              <a:gd name="connsiteY8" fmla="*/ 461194 h 19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40716" h="1918168">
                <a:moveTo>
                  <a:pt x="1" y="461194"/>
                </a:moveTo>
                <a:cubicBezTo>
                  <a:pt x="1126752" y="45829"/>
                  <a:pt x="2227655" y="186484"/>
                  <a:pt x="2986853" y="353825"/>
                </a:cubicBezTo>
                <a:lnTo>
                  <a:pt x="3004782" y="0"/>
                </a:lnTo>
                <a:lnTo>
                  <a:pt x="3640716" y="761439"/>
                </a:lnTo>
                <a:lnTo>
                  <a:pt x="2924100" y="1388409"/>
                </a:lnTo>
                <a:lnTo>
                  <a:pt x="2959959" y="1034583"/>
                </a:lnTo>
                <a:cubicBezTo>
                  <a:pt x="1961702" y="1025618"/>
                  <a:pt x="1007356" y="1431017"/>
                  <a:pt x="347454" y="1918169"/>
                </a:cubicBezTo>
                <a:lnTo>
                  <a:pt x="600327" y="996091"/>
                </a:lnTo>
                <a:lnTo>
                  <a:pt x="1" y="461194"/>
                </a:lnTo>
                <a:close/>
              </a:path>
            </a:pathLst>
          </a:custGeom>
          <a:solidFill>
            <a:srgbClr val="A778AE"/>
          </a:solidFill>
          <a:ln>
            <a:noFill/>
          </a:ln>
          <a:scene3d>
            <a:camera prst="perspectiveRelaxedModerately">
              <a:rot lat="2690633" lon="0" rev="0"/>
            </a:camera>
            <a:lightRig rig="chilly" dir="t"/>
          </a:scene3d>
          <a:sp3d z="6350" extrusionH="101600"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>
              <a:latin typeface="Gill Sans MT Condensed" panose="020B0506020104020203" pitchFamily="34" charset="0"/>
            </a:endParaRPr>
          </a:p>
        </p:txBody>
      </p:sp>
      <p:sp>
        <p:nvSpPr>
          <p:cNvPr id="11" name="Rectangle à coins arrondis 61">
            <a:extLst>
              <a:ext uri="{FF2B5EF4-FFF2-40B4-BE49-F238E27FC236}">
                <a16:creationId xmlns:a16="http://schemas.microsoft.com/office/drawing/2014/main" id="{0AA3EFAA-17F2-4D92-86D2-F7D5C03C837E}"/>
              </a:ext>
            </a:extLst>
          </p:cNvPr>
          <p:cNvSpPr/>
          <p:nvPr/>
        </p:nvSpPr>
        <p:spPr>
          <a:xfrm>
            <a:off x="212224" y="1681410"/>
            <a:ext cx="1517188" cy="1492615"/>
          </a:xfrm>
          <a:prstGeom prst="round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>
                <a:solidFill>
                  <a:schemeClr val="tx2"/>
                </a:solidFill>
                <a:sym typeface="Wingdings" panose="05000000000000000000" pitchFamily="2" charset="2"/>
              </a:rPr>
              <a:t>Conditions particulières signées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821DEC5-25CE-4135-B5D7-4C0C0A82CE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85" y="2150133"/>
            <a:ext cx="724291" cy="51612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26592AC-A867-4E70-959E-A36EE2707C73}"/>
              </a:ext>
            </a:extLst>
          </p:cNvPr>
          <p:cNvSpPr/>
          <p:nvPr/>
        </p:nvSpPr>
        <p:spPr>
          <a:xfrm>
            <a:off x="364657" y="138142"/>
            <a:ext cx="6060847" cy="369332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4500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txBody>
          <a:bodyPr wrap="square" anchor="ctr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  <a:sym typeface="Webdings" panose="05030102010509060703" pitchFamily="18" charset="2"/>
              </a:rPr>
              <a:t>Les pièces contractuelles attendues par BPCE APS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9E9DC92-03C0-4D3D-98C4-3C500DB89BF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416" y="859108"/>
            <a:ext cx="772084" cy="576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75194AB-152D-46B4-BB57-45055DDCE18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59" y="814838"/>
            <a:ext cx="574954" cy="62027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608C6982-554E-40B8-B634-023CCC9C53B7}"/>
              </a:ext>
            </a:extLst>
          </p:cNvPr>
          <p:cNvGrpSpPr/>
          <p:nvPr/>
        </p:nvGrpSpPr>
        <p:grpSpPr>
          <a:xfrm>
            <a:off x="3237270" y="714496"/>
            <a:ext cx="736009" cy="708837"/>
            <a:chOff x="10420283" y="1761424"/>
            <a:chExt cx="1165534" cy="1165535"/>
          </a:xfrm>
        </p:grpSpPr>
        <p:sp>
          <p:nvSpPr>
            <p:cNvPr id="18" name="Forme libre : forme 48">
              <a:extLst>
                <a:ext uri="{FF2B5EF4-FFF2-40B4-BE49-F238E27FC236}">
                  <a16:creationId xmlns:a16="http://schemas.microsoft.com/office/drawing/2014/main" id="{39F2EBA0-AF00-4CD2-ACC1-F11711F9B550}"/>
                </a:ext>
              </a:extLst>
            </p:cNvPr>
            <p:cNvSpPr/>
            <p:nvPr/>
          </p:nvSpPr>
          <p:spPr>
            <a:xfrm>
              <a:off x="10420283" y="1761424"/>
              <a:ext cx="1165534" cy="989738"/>
            </a:xfrm>
            <a:custGeom>
              <a:avLst/>
              <a:gdLst>
                <a:gd name="connsiteX0" fmla="*/ 582767 w 1165534"/>
                <a:gd name="connsiteY0" fmla="*/ 0 h 989738"/>
                <a:gd name="connsiteX1" fmla="*/ 1165534 w 1165534"/>
                <a:gd name="connsiteY1" fmla="*/ 582767 h 989738"/>
                <a:gd name="connsiteX2" fmla="*/ 1066006 w 1165534"/>
                <a:gd name="connsiteY2" fmla="*/ 908597 h 989738"/>
                <a:gd name="connsiteX3" fmla="*/ 999059 w 1165534"/>
                <a:gd name="connsiteY3" fmla="*/ 989738 h 989738"/>
                <a:gd name="connsiteX4" fmla="*/ 989497 w 1165534"/>
                <a:gd name="connsiteY4" fmla="*/ 966053 h 989738"/>
                <a:gd name="connsiteX5" fmla="*/ 873509 w 1165534"/>
                <a:gd name="connsiteY5" fmla="*/ 835344 h 989738"/>
                <a:gd name="connsiteX6" fmla="*/ 709202 w 1165534"/>
                <a:gd name="connsiteY6" fmla="*/ 789444 h 989738"/>
                <a:gd name="connsiteX7" fmla="*/ 568709 w 1165534"/>
                <a:gd name="connsiteY7" fmla="*/ 941269 h 989738"/>
                <a:gd name="connsiteX8" fmla="*/ 406784 w 1165534"/>
                <a:gd name="connsiteY8" fmla="*/ 803567 h 989738"/>
                <a:gd name="connsiteX9" fmla="*/ 199615 w 1165534"/>
                <a:gd name="connsiteY9" fmla="*/ 905960 h 989738"/>
                <a:gd name="connsiteX10" fmla="*/ 174295 w 1165534"/>
                <a:gd name="connsiteY10" fmla="*/ 942882 h 989738"/>
                <a:gd name="connsiteX11" fmla="*/ 156759 w 1165534"/>
                <a:gd name="connsiteY11" fmla="*/ 977961 h 989738"/>
                <a:gd name="connsiteX12" fmla="*/ 99528 w 1165534"/>
                <a:gd name="connsiteY12" fmla="*/ 908597 h 989738"/>
                <a:gd name="connsiteX13" fmla="*/ 0 w 1165534"/>
                <a:gd name="connsiteY13" fmla="*/ 582767 h 989738"/>
                <a:gd name="connsiteX14" fmla="*/ 582767 w 1165534"/>
                <a:gd name="connsiteY14" fmla="*/ 0 h 989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65534" h="989738">
                  <a:moveTo>
                    <a:pt x="582767" y="0"/>
                  </a:moveTo>
                  <a:cubicBezTo>
                    <a:pt x="904620" y="0"/>
                    <a:pt x="1165534" y="260914"/>
                    <a:pt x="1165534" y="582767"/>
                  </a:cubicBezTo>
                  <a:cubicBezTo>
                    <a:pt x="1165534" y="703462"/>
                    <a:pt x="1128843" y="815587"/>
                    <a:pt x="1066006" y="908597"/>
                  </a:cubicBezTo>
                  <a:lnTo>
                    <a:pt x="999059" y="989738"/>
                  </a:lnTo>
                  <a:lnTo>
                    <a:pt x="989497" y="966053"/>
                  </a:lnTo>
                  <a:cubicBezTo>
                    <a:pt x="963475" y="910815"/>
                    <a:pt x="926194" y="859177"/>
                    <a:pt x="873509" y="835344"/>
                  </a:cubicBezTo>
                  <a:cubicBezTo>
                    <a:pt x="754179" y="781366"/>
                    <a:pt x="709202" y="789444"/>
                    <a:pt x="709202" y="789444"/>
                  </a:cubicBezTo>
                  <a:cubicBezTo>
                    <a:pt x="709202" y="789444"/>
                    <a:pt x="656815" y="934207"/>
                    <a:pt x="568709" y="941269"/>
                  </a:cubicBezTo>
                  <a:cubicBezTo>
                    <a:pt x="480602" y="948330"/>
                    <a:pt x="406784" y="803567"/>
                    <a:pt x="406784" y="803567"/>
                  </a:cubicBezTo>
                  <a:cubicBezTo>
                    <a:pt x="406784" y="803567"/>
                    <a:pt x="271052" y="821221"/>
                    <a:pt x="199615" y="905960"/>
                  </a:cubicBezTo>
                  <a:cubicBezTo>
                    <a:pt x="190685" y="916553"/>
                    <a:pt x="182239" y="929076"/>
                    <a:pt x="174295" y="942882"/>
                  </a:cubicBezTo>
                  <a:lnTo>
                    <a:pt x="156759" y="977961"/>
                  </a:lnTo>
                  <a:lnTo>
                    <a:pt x="99528" y="908597"/>
                  </a:lnTo>
                  <a:cubicBezTo>
                    <a:pt x="36691" y="815587"/>
                    <a:pt x="0" y="703462"/>
                    <a:pt x="0" y="582767"/>
                  </a:cubicBezTo>
                  <a:cubicBezTo>
                    <a:pt x="0" y="260914"/>
                    <a:pt x="260914" y="0"/>
                    <a:pt x="582767" y="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solidFill>
                <a:srgbClr val="58267E"/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Forme libre : forme 49">
              <a:extLst>
                <a:ext uri="{FF2B5EF4-FFF2-40B4-BE49-F238E27FC236}">
                  <a16:creationId xmlns:a16="http://schemas.microsoft.com/office/drawing/2014/main" id="{4C62AB9E-F737-481A-A636-5D7A6C16150F}"/>
                </a:ext>
              </a:extLst>
            </p:cNvPr>
            <p:cNvSpPr/>
            <p:nvPr/>
          </p:nvSpPr>
          <p:spPr>
            <a:xfrm>
              <a:off x="10777758" y="2420565"/>
              <a:ext cx="428625" cy="438150"/>
            </a:xfrm>
            <a:custGeom>
              <a:avLst/>
              <a:gdLst>
                <a:gd name="connsiteX0" fmla="*/ 257937 w 428625"/>
                <a:gd name="connsiteY0" fmla="*/ 48625 h 438150"/>
                <a:gd name="connsiteX1" fmla="*/ 285655 w 428625"/>
                <a:gd name="connsiteY1" fmla="*/ 230924 h 438150"/>
                <a:gd name="connsiteX2" fmla="*/ 432530 w 428625"/>
                <a:gd name="connsiteY2" fmla="*/ 264966 h 438150"/>
                <a:gd name="connsiteX3" fmla="*/ 259213 w 428625"/>
                <a:gd name="connsiteY3" fmla="*/ 440712 h 438150"/>
                <a:gd name="connsiteX4" fmla="*/ 0 w 428625"/>
                <a:gd name="connsiteY4" fmla="*/ 279892 h 438150"/>
                <a:gd name="connsiteX5" fmla="*/ 115252 w 428625"/>
                <a:gd name="connsiteY5" fmla="*/ 247412 h 438150"/>
                <a:gd name="connsiteX6" fmla="*/ 100165 w 428625"/>
                <a:gd name="connsiteY6" fmla="*/ 0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8625" h="438150">
                  <a:moveTo>
                    <a:pt x="257937" y="48625"/>
                  </a:moveTo>
                  <a:lnTo>
                    <a:pt x="285655" y="230924"/>
                  </a:lnTo>
                  <a:lnTo>
                    <a:pt x="432530" y="264966"/>
                  </a:lnTo>
                  <a:lnTo>
                    <a:pt x="259213" y="440712"/>
                  </a:lnTo>
                  <a:lnTo>
                    <a:pt x="0" y="279892"/>
                  </a:lnTo>
                  <a:lnTo>
                    <a:pt x="115252" y="247412"/>
                  </a:lnTo>
                  <a:lnTo>
                    <a:pt x="100165" y="0"/>
                  </a:lnTo>
                  <a:close/>
                </a:path>
              </a:pathLst>
            </a:custGeom>
            <a:solidFill>
              <a:srgbClr val="EDBBB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Forme libre : forme 54">
              <a:extLst>
                <a:ext uri="{FF2B5EF4-FFF2-40B4-BE49-F238E27FC236}">
                  <a16:creationId xmlns:a16="http://schemas.microsoft.com/office/drawing/2014/main" id="{C90E1A56-82FE-47B6-A801-4C762A529531}"/>
                </a:ext>
              </a:extLst>
            </p:cNvPr>
            <p:cNvSpPr/>
            <p:nvPr/>
          </p:nvSpPr>
          <p:spPr>
            <a:xfrm>
              <a:off x="10749228" y="2323996"/>
              <a:ext cx="457200" cy="409575"/>
            </a:xfrm>
            <a:custGeom>
              <a:avLst/>
              <a:gdLst>
                <a:gd name="connsiteX0" fmla="*/ 273568 w 457200"/>
                <a:gd name="connsiteY0" fmla="*/ 45415 h 409575"/>
                <a:gd name="connsiteX1" fmla="*/ 302962 w 457200"/>
                <a:gd name="connsiteY1" fmla="*/ 215665 h 409575"/>
                <a:gd name="connsiteX2" fmla="*/ 458734 w 457200"/>
                <a:gd name="connsiteY2" fmla="*/ 247450 h 409575"/>
                <a:gd name="connsiteX3" fmla="*/ 274920 w 457200"/>
                <a:gd name="connsiteY3" fmla="*/ 411594 h 409575"/>
                <a:gd name="connsiteX4" fmla="*/ 0 w 457200"/>
                <a:gd name="connsiteY4" fmla="*/ 261404 h 409575"/>
                <a:gd name="connsiteX5" fmla="*/ 122244 w 457200"/>
                <a:gd name="connsiteY5" fmla="*/ 231057 h 409575"/>
                <a:gd name="connsiteX6" fmla="*/ 106242 w 457200"/>
                <a:gd name="connsiteY6" fmla="*/ 0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200" h="409575">
                  <a:moveTo>
                    <a:pt x="273568" y="45415"/>
                  </a:moveTo>
                  <a:lnTo>
                    <a:pt x="302962" y="215665"/>
                  </a:lnTo>
                  <a:lnTo>
                    <a:pt x="458734" y="247450"/>
                  </a:lnTo>
                  <a:lnTo>
                    <a:pt x="274920" y="411594"/>
                  </a:lnTo>
                  <a:lnTo>
                    <a:pt x="0" y="261404"/>
                  </a:lnTo>
                  <a:lnTo>
                    <a:pt x="122244" y="231057"/>
                  </a:lnTo>
                  <a:lnTo>
                    <a:pt x="106242" y="0"/>
                  </a:lnTo>
                  <a:close/>
                </a:path>
              </a:pathLst>
            </a:custGeom>
            <a:solidFill>
              <a:srgbClr val="FFD8C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Forme libre : forme 59">
              <a:extLst>
                <a:ext uri="{FF2B5EF4-FFF2-40B4-BE49-F238E27FC236}">
                  <a16:creationId xmlns:a16="http://schemas.microsoft.com/office/drawing/2014/main" id="{089A9E9B-EDEC-415F-9727-DC722A0A9461}"/>
                </a:ext>
              </a:extLst>
            </p:cNvPr>
            <p:cNvSpPr/>
            <p:nvPr/>
          </p:nvSpPr>
          <p:spPr>
            <a:xfrm>
              <a:off x="10577042" y="2550440"/>
              <a:ext cx="842300" cy="376519"/>
            </a:xfrm>
            <a:custGeom>
              <a:avLst/>
              <a:gdLst>
                <a:gd name="connsiteX0" fmla="*/ 561335 w 842300"/>
                <a:gd name="connsiteY0" fmla="*/ 10 h 376519"/>
                <a:gd name="connsiteX1" fmla="*/ 716750 w 842300"/>
                <a:gd name="connsiteY1" fmla="*/ 46329 h 376519"/>
                <a:gd name="connsiteX2" fmla="*/ 832738 w 842300"/>
                <a:gd name="connsiteY2" fmla="*/ 177038 h 376519"/>
                <a:gd name="connsiteX3" fmla="*/ 842300 w 842300"/>
                <a:gd name="connsiteY3" fmla="*/ 200723 h 376519"/>
                <a:gd name="connsiteX4" fmla="*/ 838086 w 842300"/>
                <a:gd name="connsiteY4" fmla="*/ 205830 h 376519"/>
                <a:gd name="connsiteX5" fmla="*/ 426008 w 842300"/>
                <a:gd name="connsiteY5" fmla="*/ 376519 h 376519"/>
                <a:gd name="connsiteX6" fmla="*/ 13930 w 842300"/>
                <a:gd name="connsiteY6" fmla="*/ 205830 h 376519"/>
                <a:gd name="connsiteX7" fmla="*/ 0 w 842300"/>
                <a:gd name="connsiteY7" fmla="*/ 188946 h 376519"/>
                <a:gd name="connsiteX8" fmla="*/ 17536 w 842300"/>
                <a:gd name="connsiteY8" fmla="*/ 153867 h 376519"/>
                <a:gd name="connsiteX9" fmla="*/ 42856 w 842300"/>
                <a:gd name="connsiteY9" fmla="*/ 116945 h 376519"/>
                <a:gd name="connsiteX10" fmla="*/ 250025 w 842300"/>
                <a:gd name="connsiteY10" fmla="*/ 14552 h 376519"/>
                <a:gd name="connsiteX11" fmla="*/ 411950 w 842300"/>
                <a:gd name="connsiteY11" fmla="*/ 152254 h 376519"/>
                <a:gd name="connsiteX12" fmla="*/ 552443 w 842300"/>
                <a:gd name="connsiteY12" fmla="*/ 429 h 376519"/>
                <a:gd name="connsiteX13" fmla="*/ 561335 w 842300"/>
                <a:gd name="connsiteY13" fmla="*/ 10 h 376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42300" h="376519">
                  <a:moveTo>
                    <a:pt x="561335" y="10"/>
                  </a:moveTo>
                  <a:cubicBezTo>
                    <a:pt x="579579" y="269"/>
                    <a:pt x="627253" y="5846"/>
                    <a:pt x="716750" y="46329"/>
                  </a:cubicBezTo>
                  <a:cubicBezTo>
                    <a:pt x="769435" y="70162"/>
                    <a:pt x="806716" y="121800"/>
                    <a:pt x="832738" y="177038"/>
                  </a:cubicBezTo>
                  <a:lnTo>
                    <a:pt x="842300" y="200723"/>
                  </a:lnTo>
                  <a:lnTo>
                    <a:pt x="838086" y="205830"/>
                  </a:lnTo>
                  <a:cubicBezTo>
                    <a:pt x="732626" y="311291"/>
                    <a:pt x="586935" y="376519"/>
                    <a:pt x="426008" y="376519"/>
                  </a:cubicBezTo>
                  <a:cubicBezTo>
                    <a:pt x="265082" y="376519"/>
                    <a:pt x="119390" y="311291"/>
                    <a:pt x="13930" y="205830"/>
                  </a:cubicBezTo>
                  <a:lnTo>
                    <a:pt x="0" y="188946"/>
                  </a:lnTo>
                  <a:lnTo>
                    <a:pt x="17536" y="153867"/>
                  </a:lnTo>
                  <a:cubicBezTo>
                    <a:pt x="25480" y="140061"/>
                    <a:pt x="33926" y="127538"/>
                    <a:pt x="42856" y="116945"/>
                  </a:cubicBezTo>
                  <a:cubicBezTo>
                    <a:pt x="114293" y="32206"/>
                    <a:pt x="250025" y="14552"/>
                    <a:pt x="250025" y="14552"/>
                  </a:cubicBezTo>
                  <a:cubicBezTo>
                    <a:pt x="250025" y="14552"/>
                    <a:pt x="323843" y="159315"/>
                    <a:pt x="411950" y="152254"/>
                  </a:cubicBezTo>
                  <a:cubicBezTo>
                    <a:pt x="500056" y="145192"/>
                    <a:pt x="552443" y="429"/>
                    <a:pt x="552443" y="429"/>
                  </a:cubicBezTo>
                  <a:cubicBezTo>
                    <a:pt x="552443" y="429"/>
                    <a:pt x="555254" y="-76"/>
                    <a:pt x="561335" y="10"/>
                  </a:cubicBezTo>
                  <a:close/>
                </a:path>
              </a:pathLst>
            </a:custGeom>
            <a:solidFill>
              <a:srgbClr val="58267E"/>
            </a:solidFill>
            <a:ln w="9525" cap="flat">
              <a:solidFill>
                <a:srgbClr val="58267E"/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Forme libre : forme 60">
              <a:extLst>
                <a:ext uri="{FF2B5EF4-FFF2-40B4-BE49-F238E27FC236}">
                  <a16:creationId xmlns:a16="http://schemas.microsoft.com/office/drawing/2014/main" id="{E45887B7-3799-48A6-AC9D-5BDCABF267AE}"/>
                </a:ext>
              </a:extLst>
            </p:cNvPr>
            <p:cNvSpPr/>
            <p:nvPr/>
          </p:nvSpPr>
          <p:spPr>
            <a:xfrm>
              <a:off x="10773706" y="1977721"/>
              <a:ext cx="390525" cy="523875"/>
            </a:xfrm>
            <a:custGeom>
              <a:avLst/>
              <a:gdLst>
                <a:gd name="connsiteX0" fmla="*/ 162785 w 390525"/>
                <a:gd name="connsiteY0" fmla="*/ 23111 h 523875"/>
                <a:gd name="connsiteX1" fmla="*/ 60096 w 390525"/>
                <a:gd name="connsiteY1" fmla="*/ 130676 h 523875"/>
                <a:gd name="connsiteX2" fmla="*/ 61553 w 390525"/>
                <a:gd name="connsiteY2" fmla="*/ 245805 h 523875"/>
                <a:gd name="connsiteX3" fmla="*/ 15348 w 390525"/>
                <a:gd name="connsiteY3" fmla="*/ 235842 h 523875"/>
                <a:gd name="connsiteX4" fmla="*/ 69745 w 390525"/>
                <a:gd name="connsiteY4" fmla="*/ 358343 h 523875"/>
                <a:gd name="connsiteX5" fmla="*/ 94595 w 390525"/>
                <a:gd name="connsiteY5" fmla="*/ 439725 h 523875"/>
                <a:gd name="connsiteX6" fmla="*/ 249815 w 390525"/>
                <a:gd name="connsiteY6" fmla="*/ 525269 h 523875"/>
                <a:gd name="connsiteX7" fmla="*/ 394547 w 390525"/>
                <a:gd name="connsiteY7" fmla="*/ 407197 h 523875"/>
                <a:gd name="connsiteX8" fmla="*/ 356067 w 390525"/>
                <a:gd name="connsiteY8" fmla="*/ 22977 h 523875"/>
                <a:gd name="connsiteX9" fmla="*/ 162785 w 390525"/>
                <a:gd name="connsiteY9" fmla="*/ 23111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525" h="523875">
                  <a:moveTo>
                    <a:pt x="162785" y="23111"/>
                  </a:moveTo>
                  <a:cubicBezTo>
                    <a:pt x="53000" y="54467"/>
                    <a:pt x="60096" y="130676"/>
                    <a:pt x="60096" y="130676"/>
                  </a:cubicBezTo>
                  <a:cubicBezTo>
                    <a:pt x="60096" y="130676"/>
                    <a:pt x="55562" y="175701"/>
                    <a:pt x="61553" y="245805"/>
                  </a:cubicBezTo>
                  <a:cubicBezTo>
                    <a:pt x="50504" y="232213"/>
                    <a:pt x="32788" y="227241"/>
                    <a:pt x="15348" y="235842"/>
                  </a:cubicBezTo>
                  <a:cubicBezTo>
                    <a:pt x="-21619" y="254073"/>
                    <a:pt x="12776" y="371764"/>
                    <a:pt x="69745" y="358343"/>
                  </a:cubicBezTo>
                  <a:cubicBezTo>
                    <a:pt x="74012" y="391490"/>
                    <a:pt x="89843" y="430990"/>
                    <a:pt x="94595" y="439725"/>
                  </a:cubicBezTo>
                  <a:cubicBezTo>
                    <a:pt x="112579" y="472757"/>
                    <a:pt x="186407" y="520592"/>
                    <a:pt x="249815" y="525269"/>
                  </a:cubicBezTo>
                  <a:cubicBezTo>
                    <a:pt x="313223" y="529945"/>
                    <a:pt x="392623" y="481549"/>
                    <a:pt x="394547" y="407197"/>
                  </a:cubicBezTo>
                  <a:cubicBezTo>
                    <a:pt x="397215" y="304203"/>
                    <a:pt x="356067" y="22977"/>
                    <a:pt x="356067" y="22977"/>
                  </a:cubicBezTo>
                  <a:cubicBezTo>
                    <a:pt x="356067" y="22977"/>
                    <a:pt x="344580" y="-28810"/>
                    <a:pt x="162785" y="23111"/>
                  </a:cubicBezTo>
                  <a:close/>
                </a:path>
              </a:pathLst>
            </a:custGeom>
            <a:solidFill>
              <a:srgbClr val="FFD8C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Forme libre : forme 61">
              <a:extLst>
                <a:ext uri="{FF2B5EF4-FFF2-40B4-BE49-F238E27FC236}">
                  <a16:creationId xmlns:a16="http://schemas.microsoft.com/office/drawing/2014/main" id="{85B62CAE-3EC5-4FF5-B594-5E960652E414}"/>
                </a:ext>
              </a:extLst>
            </p:cNvPr>
            <p:cNvSpPr/>
            <p:nvPr/>
          </p:nvSpPr>
          <p:spPr>
            <a:xfrm>
              <a:off x="10773705" y="1999974"/>
              <a:ext cx="323850" cy="495300"/>
            </a:xfrm>
            <a:custGeom>
              <a:avLst/>
              <a:gdLst>
                <a:gd name="connsiteX0" fmla="*/ 286391 w 323850"/>
                <a:gd name="connsiteY0" fmla="*/ 486766 h 495300"/>
                <a:gd name="connsiteX1" fmla="*/ 102682 w 323850"/>
                <a:gd name="connsiteY1" fmla="*/ 92954 h 495300"/>
                <a:gd name="connsiteX2" fmla="*/ 165928 w 323850"/>
                <a:gd name="connsiteY2" fmla="*/ 0 h 495300"/>
                <a:gd name="connsiteX3" fmla="*/ 162785 w 323850"/>
                <a:gd name="connsiteY3" fmla="*/ 867 h 495300"/>
                <a:gd name="connsiteX4" fmla="*/ 60096 w 323850"/>
                <a:gd name="connsiteY4" fmla="*/ 108423 h 495300"/>
                <a:gd name="connsiteX5" fmla="*/ 61553 w 323850"/>
                <a:gd name="connsiteY5" fmla="*/ 223552 h 495300"/>
                <a:gd name="connsiteX6" fmla="*/ 15348 w 323850"/>
                <a:gd name="connsiteY6" fmla="*/ 213589 h 495300"/>
                <a:gd name="connsiteX7" fmla="*/ 69745 w 323850"/>
                <a:gd name="connsiteY7" fmla="*/ 336090 h 495300"/>
                <a:gd name="connsiteX8" fmla="*/ 94595 w 323850"/>
                <a:gd name="connsiteY8" fmla="*/ 417471 h 495300"/>
                <a:gd name="connsiteX9" fmla="*/ 249815 w 323850"/>
                <a:gd name="connsiteY9" fmla="*/ 503015 h 495300"/>
                <a:gd name="connsiteX10" fmla="*/ 328501 w 323850"/>
                <a:gd name="connsiteY10" fmla="*/ 484232 h 495300"/>
                <a:gd name="connsiteX11" fmla="*/ 286391 w 323850"/>
                <a:gd name="connsiteY11" fmla="*/ 486766 h 49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3850" h="495300">
                  <a:moveTo>
                    <a:pt x="286391" y="486766"/>
                  </a:moveTo>
                  <a:cubicBezTo>
                    <a:pt x="77184" y="453123"/>
                    <a:pt x="102682" y="92954"/>
                    <a:pt x="102682" y="92954"/>
                  </a:cubicBezTo>
                  <a:cubicBezTo>
                    <a:pt x="102682" y="92954"/>
                    <a:pt x="97739" y="35890"/>
                    <a:pt x="165928" y="0"/>
                  </a:cubicBezTo>
                  <a:cubicBezTo>
                    <a:pt x="164861" y="305"/>
                    <a:pt x="163861" y="562"/>
                    <a:pt x="162785" y="867"/>
                  </a:cubicBezTo>
                  <a:cubicBezTo>
                    <a:pt x="53000" y="32223"/>
                    <a:pt x="60096" y="108423"/>
                    <a:pt x="60096" y="108423"/>
                  </a:cubicBezTo>
                  <a:cubicBezTo>
                    <a:pt x="60096" y="108423"/>
                    <a:pt x="55562" y="153448"/>
                    <a:pt x="61553" y="223552"/>
                  </a:cubicBezTo>
                  <a:cubicBezTo>
                    <a:pt x="50504" y="209960"/>
                    <a:pt x="32788" y="204988"/>
                    <a:pt x="15348" y="213589"/>
                  </a:cubicBezTo>
                  <a:cubicBezTo>
                    <a:pt x="-21619" y="231819"/>
                    <a:pt x="12776" y="349510"/>
                    <a:pt x="69745" y="336090"/>
                  </a:cubicBezTo>
                  <a:cubicBezTo>
                    <a:pt x="74012" y="369237"/>
                    <a:pt x="89843" y="408727"/>
                    <a:pt x="94595" y="417471"/>
                  </a:cubicBezTo>
                  <a:cubicBezTo>
                    <a:pt x="112579" y="450504"/>
                    <a:pt x="186407" y="498339"/>
                    <a:pt x="249815" y="503015"/>
                  </a:cubicBezTo>
                  <a:cubicBezTo>
                    <a:pt x="275513" y="504911"/>
                    <a:pt x="303774" y="497967"/>
                    <a:pt x="328501" y="484232"/>
                  </a:cubicBezTo>
                  <a:cubicBezTo>
                    <a:pt x="314299" y="487832"/>
                    <a:pt x="299926" y="488937"/>
                    <a:pt x="286391" y="486766"/>
                  </a:cubicBezTo>
                  <a:close/>
                </a:path>
              </a:pathLst>
            </a:custGeom>
            <a:solidFill>
              <a:srgbClr val="D1A39D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Forme libre : forme 62">
              <a:extLst>
                <a:ext uri="{FF2B5EF4-FFF2-40B4-BE49-F238E27FC236}">
                  <a16:creationId xmlns:a16="http://schemas.microsoft.com/office/drawing/2014/main" id="{B7232F6D-BDC0-4F80-B9C6-E87CF1E82B6F}"/>
                </a:ext>
              </a:extLst>
            </p:cNvPr>
            <p:cNvSpPr/>
            <p:nvPr/>
          </p:nvSpPr>
          <p:spPr>
            <a:xfrm>
              <a:off x="10953997" y="2357733"/>
              <a:ext cx="152400" cy="38100"/>
            </a:xfrm>
            <a:custGeom>
              <a:avLst/>
              <a:gdLst>
                <a:gd name="connsiteX0" fmla="*/ 0 w 152400"/>
                <a:gd name="connsiteY0" fmla="*/ 2810 h 38100"/>
                <a:gd name="connsiteX1" fmla="*/ 155124 w 152400"/>
                <a:gd name="connsiteY1" fmla="*/ 0 h 38100"/>
                <a:gd name="connsiteX2" fmla="*/ 0 w 152400"/>
                <a:gd name="connsiteY2" fmla="*/ 281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400" h="38100">
                  <a:moveTo>
                    <a:pt x="0" y="2810"/>
                  </a:moveTo>
                  <a:lnTo>
                    <a:pt x="155124" y="0"/>
                  </a:lnTo>
                  <a:cubicBezTo>
                    <a:pt x="155115" y="10"/>
                    <a:pt x="113291" y="90811"/>
                    <a:pt x="0" y="281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Forme libre : forme 64">
              <a:extLst>
                <a:ext uri="{FF2B5EF4-FFF2-40B4-BE49-F238E27FC236}">
                  <a16:creationId xmlns:a16="http://schemas.microsoft.com/office/drawing/2014/main" id="{40C79601-2592-4BA8-833C-3CBC361632DF}"/>
                </a:ext>
              </a:extLst>
            </p:cNvPr>
            <p:cNvSpPr/>
            <p:nvPr/>
          </p:nvSpPr>
          <p:spPr>
            <a:xfrm>
              <a:off x="11050648" y="2192188"/>
              <a:ext cx="66675" cy="133350"/>
            </a:xfrm>
            <a:custGeom>
              <a:avLst/>
              <a:gdLst>
                <a:gd name="connsiteX0" fmla="*/ 0 w 66675"/>
                <a:gd name="connsiteY0" fmla="*/ 0 h 133350"/>
                <a:gd name="connsiteX1" fmla="*/ 19641 w 66675"/>
                <a:gd name="connsiteY1" fmla="*/ 28242 h 133350"/>
                <a:gd name="connsiteX2" fmla="*/ 37186 w 66675"/>
                <a:gd name="connsiteY2" fmla="*/ 57560 h 133350"/>
                <a:gd name="connsiteX3" fmla="*/ 45396 w 66675"/>
                <a:gd name="connsiteY3" fmla="*/ 72504 h 133350"/>
                <a:gd name="connsiteX4" fmla="*/ 53330 w 66675"/>
                <a:gd name="connsiteY4" fmla="*/ 87592 h 133350"/>
                <a:gd name="connsiteX5" fmla="*/ 68113 w 66675"/>
                <a:gd name="connsiteY5" fmla="*/ 118329 h 133350"/>
                <a:gd name="connsiteX6" fmla="*/ 71561 w 66675"/>
                <a:gd name="connsiteY6" fmla="*/ 126054 h 133350"/>
                <a:gd name="connsiteX7" fmla="*/ 63951 w 66675"/>
                <a:gd name="connsiteY7" fmla="*/ 127759 h 133350"/>
                <a:gd name="connsiteX8" fmla="*/ 32890 w 66675"/>
                <a:gd name="connsiteY8" fmla="*/ 133836 h 133350"/>
                <a:gd name="connsiteX9" fmla="*/ 1276 w 66675"/>
                <a:gd name="connsiteY9" fmla="*/ 137884 h 133350"/>
                <a:gd name="connsiteX10" fmla="*/ 30604 w 66675"/>
                <a:gd name="connsiteY10" fmla="*/ 125406 h 133350"/>
                <a:gd name="connsiteX11" fmla="*/ 60484 w 66675"/>
                <a:gd name="connsiteY11" fmla="*/ 114948 h 133350"/>
                <a:gd name="connsiteX12" fmla="*/ 56312 w 66675"/>
                <a:gd name="connsiteY12" fmla="*/ 124377 h 133350"/>
                <a:gd name="connsiteX13" fmla="*/ 39986 w 66675"/>
                <a:gd name="connsiteY13" fmla="*/ 94431 h 133350"/>
                <a:gd name="connsiteX14" fmla="*/ 32366 w 66675"/>
                <a:gd name="connsiteY14" fmla="*/ 79181 h 133350"/>
                <a:gd name="connsiteX15" fmla="*/ 25032 w 66675"/>
                <a:gd name="connsiteY15" fmla="*/ 63789 h 133350"/>
                <a:gd name="connsiteX16" fmla="*/ 11477 w 66675"/>
                <a:gd name="connsiteY16" fmla="*/ 32433 h 133350"/>
                <a:gd name="connsiteX17" fmla="*/ 0 w 66675"/>
                <a:gd name="connsiteY17" fmla="*/ 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6675" h="133350">
                  <a:moveTo>
                    <a:pt x="0" y="0"/>
                  </a:moveTo>
                  <a:cubicBezTo>
                    <a:pt x="7077" y="9144"/>
                    <a:pt x="13554" y="18593"/>
                    <a:pt x="19641" y="28242"/>
                  </a:cubicBezTo>
                  <a:cubicBezTo>
                    <a:pt x="25775" y="37862"/>
                    <a:pt x="31632" y="47635"/>
                    <a:pt x="37186" y="57560"/>
                  </a:cubicBezTo>
                  <a:cubicBezTo>
                    <a:pt x="40034" y="62484"/>
                    <a:pt x="42786" y="67456"/>
                    <a:pt x="45396" y="72504"/>
                  </a:cubicBezTo>
                  <a:cubicBezTo>
                    <a:pt x="48034" y="77533"/>
                    <a:pt x="50778" y="82515"/>
                    <a:pt x="53330" y="87592"/>
                  </a:cubicBezTo>
                  <a:cubicBezTo>
                    <a:pt x="58388" y="97774"/>
                    <a:pt x="63475" y="107937"/>
                    <a:pt x="68113" y="118329"/>
                  </a:cubicBezTo>
                  <a:lnTo>
                    <a:pt x="71561" y="126054"/>
                  </a:lnTo>
                  <a:lnTo>
                    <a:pt x="63951" y="127759"/>
                  </a:lnTo>
                  <a:cubicBezTo>
                    <a:pt x="53673" y="130054"/>
                    <a:pt x="43329" y="132131"/>
                    <a:pt x="32890" y="133836"/>
                  </a:cubicBezTo>
                  <a:cubicBezTo>
                    <a:pt x="22470" y="135607"/>
                    <a:pt x="11963" y="137084"/>
                    <a:pt x="1276" y="137884"/>
                  </a:cubicBezTo>
                  <a:cubicBezTo>
                    <a:pt x="10906" y="133179"/>
                    <a:pt x="20717" y="129149"/>
                    <a:pt x="30604" y="125406"/>
                  </a:cubicBezTo>
                  <a:cubicBezTo>
                    <a:pt x="40471" y="121596"/>
                    <a:pt x="50444" y="118167"/>
                    <a:pt x="60484" y="114948"/>
                  </a:cubicBezTo>
                  <a:lnTo>
                    <a:pt x="56312" y="124377"/>
                  </a:lnTo>
                  <a:cubicBezTo>
                    <a:pt x="50578" y="114548"/>
                    <a:pt x="45301" y="104480"/>
                    <a:pt x="39986" y="94431"/>
                  </a:cubicBezTo>
                  <a:cubicBezTo>
                    <a:pt x="37357" y="89392"/>
                    <a:pt x="34919" y="84258"/>
                    <a:pt x="32366" y="79181"/>
                  </a:cubicBezTo>
                  <a:cubicBezTo>
                    <a:pt x="29794" y="74114"/>
                    <a:pt x="27365" y="68971"/>
                    <a:pt x="25032" y="63789"/>
                  </a:cubicBezTo>
                  <a:cubicBezTo>
                    <a:pt x="20212" y="53492"/>
                    <a:pt x="15707" y="43034"/>
                    <a:pt x="11477" y="32433"/>
                  </a:cubicBezTo>
                  <a:cubicBezTo>
                    <a:pt x="7182" y="21860"/>
                    <a:pt x="3296" y="11087"/>
                    <a:pt x="0" y="0"/>
                  </a:cubicBezTo>
                  <a:close/>
                </a:path>
              </a:pathLst>
            </a:custGeom>
            <a:solidFill>
              <a:srgbClr val="C4817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Forme libre : forme 66">
              <a:extLst>
                <a:ext uri="{FF2B5EF4-FFF2-40B4-BE49-F238E27FC236}">
                  <a16:creationId xmlns:a16="http://schemas.microsoft.com/office/drawing/2014/main" id="{CF049C0C-CD62-44C4-A62A-4D8A36796674}"/>
                </a:ext>
              </a:extLst>
            </p:cNvPr>
            <p:cNvSpPr/>
            <p:nvPr/>
          </p:nvSpPr>
          <p:spPr>
            <a:xfrm>
              <a:off x="10916127" y="2109412"/>
              <a:ext cx="85725" cy="28575"/>
            </a:xfrm>
            <a:custGeom>
              <a:avLst/>
              <a:gdLst>
                <a:gd name="connsiteX0" fmla="*/ 0 w 85725"/>
                <a:gd name="connsiteY0" fmla="*/ 31666 h 28575"/>
                <a:gd name="connsiteX1" fmla="*/ 2028 w 85725"/>
                <a:gd name="connsiteY1" fmla="*/ 26960 h 28575"/>
                <a:gd name="connsiteX2" fmla="*/ 9877 w 85725"/>
                <a:gd name="connsiteY2" fmla="*/ 16445 h 28575"/>
                <a:gd name="connsiteX3" fmla="*/ 24955 w 85725"/>
                <a:gd name="connsiteY3" fmla="*/ 5719 h 28575"/>
                <a:gd name="connsiteX4" fmla="*/ 34957 w 85725"/>
                <a:gd name="connsiteY4" fmla="*/ 2005 h 28575"/>
                <a:gd name="connsiteX5" fmla="*/ 45996 w 85725"/>
                <a:gd name="connsiteY5" fmla="*/ 166 h 28575"/>
                <a:gd name="connsiteX6" fmla="*/ 57274 w 85725"/>
                <a:gd name="connsiteY6" fmla="*/ 557 h 28575"/>
                <a:gd name="connsiteX7" fmla="*/ 67894 w 85725"/>
                <a:gd name="connsiteY7" fmla="*/ 3110 h 28575"/>
                <a:gd name="connsiteX8" fmla="*/ 77028 w 85725"/>
                <a:gd name="connsiteY8" fmla="*/ 7443 h 28575"/>
                <a:gd name="connsiteX9" fmla="*/ 84181 w 85725"/>
                <a:gd name="connsiteY9" fmla="*/ 12787 h 28575"/>
                <a:gd name="connsiteX10" fmla="*/ 89315 w 85725"/>
                <a:gd name="connsiteY10" fmla="*/ 18207 h 28575"/>
                <a:gd name="connsiteX11" fmla="*/ 92516 w 85725"/>
                <a:gd name="connsiteY11" fmla="*/ 23045 h 28575"/>
                <a:gd name="connsiteX12" fmla="*/ 94821 w 85725"/>
                <a:gd name="connsiteY12" fmla="*/ 27532 h 28575"/>
                <a:gd name="connsiteX13" fmla="*/ 89745 w 85725"/>
                <a:gd name="connsiteY13" fmla="*/ 27189 h 28575"/>
                <a:gd name="connsiteX14" fmla="*/ 84468 w 85725"/>
                <a:gd name="connsiteY14" fmla="*/ 26484 h 28575"/>
                <a:gd name="connsiteX15" fmla="*/ 77943 w 85725"/>
                <a:gd name="connsiteY15" fmla="*/ 25893 h 28575"/>
                <a:gd name="connsiteX16" fmla="*/ 70789 w 85725"/>
                <a:gd name="connsiteY16" fmla="*/ 25236 h 28575"/>
                <a:gd name="connsiteX17" fmla="*/ 63265 w 85725"/>
                <a:gd name="connsiteY17" fmla="*/ 24827 h 28575"/>
                <a:gd name="connsiteX18" fmla="*/ 55550 w 85725"/>
                <a:gd name="connsiteY18" fmla="*/ 24789 h 28575"/>
                <a:gd name="connsiteX19" fmla="*/ 47710 w 85725"/>
                <a:gd name="connsiteY19" fmla="*/ 25150 h 28575"/>
                <a:gd name="connsiteX20" fmla="*/ 31842 w 85725"/>
                <a:gd name="connsiteY20" fmla="*/ 26779 h 28575"/>
                <a:gd name="connsiteX21" fmla="*/ 16793 w 85725"/>
                <a:gd name="connsiteY21" fmla="*/ 29141 h 28575"/>
                <a:gd name="connsiteX22" fmla="*/ 4953 w 85725"/>
                <a:gd name="connsiteY22" fmla="*/ 30989 h 28575"/>
                <a:gd name="connsiteX23" fmla="*/ 0 w 85725"/>
                <a:gd name="connsiteY23" fmla="*/ 31666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85725" h="28575">
                  <a:moveTo>
                    <a:pt x="0" y="31666"/>
                  </a:moveTo>
                  <a:cubicBezTo>
                    <a:pt x="0" y="31666"/>
                    <a:pt x="485" y="29780"/>
                    <a:pt x="2028" y="26960"/>
                  </a:cubicBezTo>
                  <a:cubicBezTo>
                    <a:pt x="3524" y="24093"/>
                    <a:pt x="6086" y="20331"/>
                    <a:pt x="9877" y="16445"/>
                  </a:cubicBezTo>
                  <a:cubicBezTo>
                    <a:pt x="13658" y="12568"/>
                    <a:pt x="18783" y="8777"/>
                    <a:pt x="24955" y="5719"/>
                  </a:cubicBezTo>
                  <a:cubicBezTo>
                    <a:pt x="28070" y="4291"/>
                    <a:pt x="31404" y="2910"/>
                    <a:pt x="34957" y="2005"/>
                  </a:cubicBezTo>
                  <a:cubicBezTo>
                    <a:pt x="38528" y="1119"/>
                    <a:pt x="42196" y="328"/>
                    <a:pt x="45996" y="166"/>
                  </a:cubicBezTo>
                  <a:cubicBezTo>
                    <a:pt x="49768" y="-138"/>
                    <a:pt x="53568" y="-34"/>
                    <a:pt x="57274" y="557"/>
                  </a:cubicBezTo>
                  <a:cubicBezTo>
                    <a:pt x="61007" y="786"/>
                    <a:pt x="64532" y="2071"/>
                    <a:pt x="67894" y="3110"/>
                  </a:cubicBezTo>
                  <a:cubicBezTo>
                    <a:pt x="71304" y="4014"/>
                    <a:pt x="74228" y="5967"/>
                    <a:pt x="77028" y="7443"/>
                  </a:cubicBezTo>
                  <a:cubicBezTo>
                    <a:pt x="79857" y="8910"/>
                    <a:pt x="82134" y="10949"/>
                    <a:pt x="84181" y="12787"/>
                  </a:cubicBezTo>
                  <a:cubicBezTo>
                    <a:pt x="86191" y="14692"/>
                    <a:pt x="88049" y="16302"/>
                    <a:pt x="89315" y="18207"/>
                  </a:cubicBezTo>
                  <a:cubicBezTo>
                    <a:pt x="90678" y="19959"/>
                    <a:pt x="91687" y="21683"/>
                    <a:pt x="92516" y="23045"/>
                  </a:cubicBezTo>
                  <a:cubicBezTo>
                    <a:pt x="94154" y="25789"/>
                    <a:pt x="94821" y="27532"/>
                    <a:pt x="94821" y="27532"/>
                  </a:cubicBezTo>
                  <a:cubicBezTo>
                    <a:pt x="94821" y="27532"/>
                    <a:pt x="92802" y="27513"/>
                    <a:pt x="89745" y="27189"/>
                  </a:cubicBezTo>
                  <a:cubicBezTo>
                    <a:pt x="88220" y="27008"/>
                    <a:pt x="86373" y="26865"/>
                    <a:pt x="84468" y="26484"/>
                  </a:cubicBezTo>
                  <a:cubicBezTo>
                    <a:pt x="82562" y="26065"/>
                    <a:pt x="80190" y="26217"/>
                    <a:pt x="77943" y="25893"/>
                  </a:cubicBezTo>
                  <a:cubicBezTo>
                    <a:pt x="75657" y="25655"/>
                    <a:pt x="73323" y="25208"/>
                    <a:pt x="70789" y="25236"/>
                  </a:cubicBezTo>
                  <a:cubicBezTo>
                    <a:pt x="68294" y="25208"/>
                    <a:pt x="65865" y="24655"/>
                    <a:pt x="63265" y="24827"/>
                  </a:cubicBezTo>
                  <a:cubicBezTo>
                    <a:pt x="60693" y="24874"/>
                    <a:pt x="58169" y="24560"/>
                    <a:pt x="55550" y="24789"/>
                  </a:cubicBezTo>
                  <a:cubicBezTo>
                    <a:pt x="52949" y="24846"/>
                    <a:pt x="50349" y="24789"/>
                    <a:pt x="47710" y="25150"/>
                  </a:cubicBezTo>
                  <a:cubicBezTo>
                    <a:pt x="42443" y="25331"/>
                    <a:pt x="37109" y="26151"/>
                    <a:pt x="31842" y="26779"/>
                  </a:cubicBezTo>
                  <a:cubicBezTo>
                    <a:pt x="26336" y="27646"/>
                    <a:pt x="21202" y="28456"/>
                    <a:pt x="16793" y="29141"/>
                  </a:cubicBezTo>
                  <a:cubicBezTo>
                    <a:pt x="11887" y="29903"/>
                    <a:pt x="7810" y="30542"/>
                    <a:pt x="4953" y="30989"/>
                  </a:cubicBezTo>
                  <a:cubicBezTo>
                    <a:pt x="1914" y="31418"/>
                    <a:pt x="0" y="31666"/>
                    <a:pt x="0" y="31666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Forme libre : forme 67">
              <a:extLst>
                <a:ext uri="{FF2B5EF4-FFF2-40B4-BE49-F238E27FC236}">
                  <a16:creationId xmlns:a16="http://schemas.microsoft.com/office/drawing/2014/main" id="{7CA1069E-D807-4D65-AF8B-DDA751D807FD}"/>
                </a:ext>
              </a:extLst>
            </p:cNvPr>
            <p:cNvSpPr/>
            <p:nvPr/>
          </p:nvSpPr>
          <p:spPr>
            <a:xfrm>
              <a:off x="11063953" y="2114189"/>
              <a:ext cx="76200" cy="28575"/>
            </a:xfrm>
            <a:custGeom>
              <a:avLst/>
              <a:gdLst>
                <a:gd name="connsiteX0" fmla="*/ 0 w 76200"/>
                <a:gd name="connsiteY0" fmla="*/ 33680 h 28575"/>
                <a:gd name="connsiteX1" fmla="*/ 914 w 76200"/>
                <a:gd name="connsiteY1" fmla="*/ 29032 h 28575"/>
                <a:gd name="connsiteX2" fmla="*/ 6182 w 76200"/>
                <a:gd name="connsiteY2" fmla="*/ 18126 h 28575"/>
                <a:gd name="connsiteX3" fmla="*/ 18831 w 76200"/>
                <a:gd name="connsiteY3" fmla="*/ 6258 h 28575"/>
                <a:gd name="connsiteX4" fmla="*/ 28213 w 76200"/>
                <a:gd name="connsiteY4" fmla="*/ 1991 h 28575"/>
                <a:gd name="connsiteX5" fmla="*/ 39053 w 76200"/>
                <a:gd name="connsiteY5" fmla="*/ 86 h 28575"/>
                <a:gd name="connsiteX6" fmla="*/ 50130 w 76200"/>
                <a:gd name="connsiteY6" fmla="*/ 1086 h 28575"/>
                <a:gd name="connsiteX7" fmla="*/ 60046 w 76200"/>
                <a:gd name="connsiteY7" fmla="*/ 4753 h 28575"/>
                <a:gd name="connsiteX8" fmla="*/ 67828 w 76200"/>
                <a:gd name="connsiteY8" fmla="*/ 10239 h 28575"/>
                <a:gd name="connsiteX9" fmla="*/ 73286 w 76200"/>
                <a:gd name="connsiteY9" fmla="*/ 16421 h 28575"/>
                <a:gd name="connsiteX10" fmla="*/ 78724 w 76200"/>
                <a:gd name="connsiteY10" fmla="*/ 27232 h 28575"/>
                <a:gd name="connsiteX11" fmla="*/ 79896 w 76200"/>
                <a:gd name="connsiteY11" fmla="*/ 31728 h 28575"/>
                <a:gd name="connsiteX12" fmla="*/ 75276 w 76200"/>
                <a:gd name="connsiteY12" fmla="*/ 30823 h 28575"/>
                <a:gd name="connsiteX13" fmla="*/ 64799 w 76200"/>
                <a:gd name="connsiteY13" fmla="*/ 28184 h 28575"/>
                <a:gd name="connsiteX14" fmla="*/ 58627 w 76200"/>
                <a:gd name="connsiteY14" fmla="*/ 26689 h 28575"/>
                <a:gd name="connsiteX15" fmla="*/ 52331 w 76200"/>
                <a:gd name="connsiteY15" fmla="*/ 25565 h 28575"/>
                <a:gd name="connsiteX16" fmla="*/ 46168 w 76200"/>
                <a:gd name="connsiteY16" fmla="*/ 25032 h 28575"/>
                <a:gd name="connsiteX17" fmla="*/ 40129 w 76200"/>
                <a:gd name="connsiteY17" fmla="*/ 25070 h 28575"/>
                <a:gd name="connsiteX18" fmla="*/ 33985 w 76200"/>
                <a:gd name="connsiteY18" fmla="*/ 25517 h 28575"/>
                <a:gd name="connsiteX19" fmla="*/ 27613 w 76200"/>
                <a:gd name="connsiteY19" fmla="*/ 26556 h 28575"/>
                <a:gd name="connsiteX20" fmla="*/ 14878 w 76200"/>
                <a:gd name="connsiteY20" fmla="*/ 29632 h 28575"/>
                <a:gd name="connsiteX21" fmla="*/ 0 w 76200"/>
                <a:gd name="connsiteY21" fmla="*/ 3368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6200" h="28575">
                  <a:moveTo>
                    <a:pt x="0" y="33680"/>
                  </a:moveTo>
                  <a:cubicBezTo>
                    <a:pt x="0" y="33680"/>
                    <a:pt x="48" y="31880"/>
                    <a:pt x="914" y="29032"/>
                  </a:cubicBezTo>
                  <a:cubicBezTo>
                    <a:pt x="1714" y="26146"/>
                    <a:pt x="3372" y="22317"/>
                    <a:pt x="6182" y="18126"/>
                  </a:cubicBezTo>
                  <a:cubicBezTo>
                    <a:pt x="9058" y="14049"/>
                    <a:pt x="13211" y="9706"/>
                    <a:pt x="18831" y="6258"/>
                  </a:cubicBezTo>
                  <a:cubicBezTo>
                    <a:pt x="21650" y="4591"/>
                    <a:pt x="24794" y="3019"/>
                    <a:pt x="28213" y="1991"/>
                  </a:cubicBezTo>
                  <a:cubicBezTo>
                    <a:pt x="31671" y="933"/>
                    <a:pt x="35281" y="171"/>
                    <a:pt x="39053" y="86"/>
                  </a:cubicBezTo>
                  <a:cubicBezTo>
                    <a:pt x="42796" y="-229"/>
                    <a:pt x="46530" y="371"/>
                    <a:pt x="50130" y="1086"/>
                  </a:cubicBezTo>
                  <a:cubicBezTo>
                    <a:pt x="53740" y="1714"/>
                    <a:pt x="56941" y="3448"/>
                    <a:pt x="60046" y="4753"/>
                  </a:cubicBezTo>
                  <a:cubicBezTo>
                    <a:pt x="62998" y="6363"/>
                    <a:pt x="65484" y="8420"/>
                    <a:pt x="67828" y="10239"/>
                  </a:cubicBezTo>
                  <a:cubicBezTo>
                    <a:pt x="70123" y="12125"/>
                    <a:pt x="71704" y="14468"/>
                    <a:pt x="73286" y="16421"/>
                  </a:cubicBezTo>
                  <a:cubicBezTo>
                    <a:pt x="76467" y="20326"/>
                    <a:pt x="77724" y="24517"/>
                    <a:pt x="78724" y="27232"/>
                  </a:cubicBezTo>
                  <a:cubicBezTo>
                    <a:pt x="79658" y="30013"/>
                    <a:pt x="79896" y="31728"/>
                    <a:pt x="79896" y="31728"/>
                  </a:cubicBezTo>
                  <a:cubicBezTo>
                    <a:pt x="79896" y="31728"/>
                    <a:pt x="78029" y="31480"/>
                    <a:pt x="75276" y="30823"/>
                  </a:cubicBezTo>
                  <a:cubicBezTo>
                    <a:pt x="72438" y="30299"/>
                    <a:pt x="69009" y="28851"/>
                    <a:pt x="64799" y="28184"/>
                  </a:cubicBezTo>
                  <a:cubicBezTo>
                    <a:pt x="62751" y="27803"/>
                    <a:pt x="60779" y="26984"/>
                    <a:pt x="58627" y="26689"/>
                  </a:cubicBezTo>
                  <a:cubicBezTo>
                    <a:pt x="56483" y="26432"/>
                    <a:pt x="54407" y="25889"/>
                    <a:pt x="52331" y="25565"/>
                  </a:cubicBezTo>
                  <a:cubicBezTo>
                    <a:pt x="50206" y="25565"/>
                    <a:pt x="48196" y="25022"/>
                    <a:pt x="46168" y="25032"/>
                  </a:cubicBezTo>
                  <a:cubicBezTo>
                    <a:pt x="44129" y="25146"/>
                    <a:pt x="42158" y="24698"/>
                    <a:pt x="40129" y="25070"/>
                  </a:cubicBezTo>
                  <a:cubicBezTo>
                    <a:pt x="38110" y="24936"/>
                    <a:pt x="36081" y="25375"/>
                    <a:pt x="33985" y="25517"/>
                  </a:cubicBezTo>
                  <a:cubicBezTo>
                    <a:pt x="31909" y="25784"/>
                    <a:pt x="29776" y="26194"/>
                    <a:pt x="27613" y="26556"/>
                  </a:cubicBezTo>
                  <a:cubicBezTo>
                    <a:pt x="23308" y="27422"/>
                    <a:pt x="18936" y="28575"/>
                    <a:pt x="14878" y="29632"/>
                  </a:cubicBezTo>
                  <a:cubicBezTo>
                    <a:pt x="5953" y="32071"/>
                    <a:pt x="0" y="33680"/>
                    <a:pt x="0" y="3368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Forme libre : forme 69">
              <a:extLst>
                <a:ext uri="{FF2B5EF4-FFF2-40B4-BE49-F238E27FC236}">
                  <a16:creationId xmlns:a16="http://schemas.microsoft.com/office/drawing/2014/main" id="{C3DBDEB4-506E-452A-AEB7-0ACE0E28DFCD}"/>
                </a:ext>
              </a:extLst>
            </p:cNvPr>
            <p:cNvSpPr/>
            <p:nvPr/>
          </p:nvSpPr>
          <p:spPr>
            <a:xfrm>
              <a:off x="10921126" y="2580495"/>
              <a:ext cx="152400" cy="66675"/>
            </a:xfrm>
            <a:custGeom>
              <a:avLst/>
              <a:gdLst>
                <a:gd name="connsiteX0" fmla="*/ 30956 w 152400"/>
                <a:gd name="connsiteY0" fmla="*/ 0 h 66675"/>
                <a:gd name="connsiteX1" fmla="*/ 63103 w 152400"/>
                <a:gd name="connsiteY1" fmla="*/ 59531 h 66675"/>
                <a:gd name="connsiteX2" fmla="*/ 95250 w 152400"/>
                <a:gd name="connsiteY2" fmla="*/ 8334 h 66675"/>
                <a:gd name="connsiteX3" fmla="*/ 154781 w 152400"/>
                <a:gd name="connsiteY3" fmla="*/ 30956 h 66675"/>
                <a:gd name="connsiteX4" fmla="*/ 0 w 152400"/>
                <a:gd name="connsiteY4" fmla="*/ 61913 h 66675"/>
                <a:gd name="connsiteX5" fmla="*/ 30956 w 152400"/>
                <a:gd name="connsiteY5" fmla="*/ 0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400" h="66675">
                  <a:moveTo>
                    <a:pt x="30956" y="0"/>
                  </a:moveTo>
                  <a:lnTo>
                    <a:pt x="63103" y="59531"/>
                  </a:lnTo>
                  <a:lnTo>
                    <a:pt x="95250" y="8334"/>
                  </a:lnTo>
                  <a:lnTo>
                    <a:pt x="154781" y="30956"/>
                  </a:lnTo>
                  <a:cubicBezTo>
                    <a:pt x="154781" y="30956"/>
                    <a:pt x="115491" y="102394"/>
                    <a:pt x="0" y="61913"/>
                  </a:cubicBezTo>
                  <a:lnTo>
                    <a:pt x="30956" y="0"/>
                  </a:lnTo>
                  <a:close/>
                </a:path>
              </a:pathLst>
            </a:custGeom>
            <a:solidFill>
              <a:srgbClr val="E0E0E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Forme libre : forme 70">
              <a:extLst>
                <a:ext uri="{FF2B5EF4-FFF2-40B4-BE49-F238E27FC236}">
                  <a16:creationId xmlns:a16="http://schemas.microsoft.com/office/drawing/2014/main" id="{C71AB398-3E7F-43B6-BB5F-A6F43E2D2CE2}"/>
                </a:ext>
              </a:extLst>
            </p:cNvPr>
            <p:cNvSpPr/>
            <p:nvPr/>
          </p:nvSpPr>
          <p:spPr>
            <a:xfrm>
              <a:off x="10941348" y="2210047"/>
              <a:ext cx="57150" cy="38100"/>
            </a:xfrm>
            <a:custGeom>
              <a:avLst/>
              <a:gdLst>
                <a:gd name="connsiteX0" fmla="*/ 66 w 57150"/>
                <a:gd name="connsiteY0" fmla="*/ 3086 h 38100"/>
                <a:gd name="connsiteX1" fmla="*/ 2857 w 57150"/>
                <a:gd name="connsiteY1" fmla="*/ 6144 h 38100"/>
                <a:gd name="connsiteX2" fmla="*/ 6010 w 57150"/>
                <a:gd name="connsiteY2" fmla="*/ 9192 h 38100"/>
                <a:gd name="connsiteX3" fmla="*/ 10115 w 57150"/>
                <a:gd name="connsiteY3" fmla="*/ 12630 h 38100"/>
                <a:gd name="connsiteX4" fmla="*/ 20869 w 57150"/>
                <a:gd name="connsiteY4" fmla="*/ 19469 h 38100"/>
                <a:gd name="connsiteX5" fmla="*/ 26907 w 57150"/>
                <a:gd name="connsiteY5" fmla="*/ 22108 h 38100"/>
                <a:gd name="connsiteX6" fmla="*/ 32784 w 57150"/>
                <a:gd name="connsiteY6" fmla="*/ 23251 h 38100"/>
                <a:gd name="connsiteX7" fmla="*/ 35423 w 57150"/>
                <a:gd name="connsiteY7" fmla="*/ 23241 h 38100"/>
                <a:gd name="connsiteX8" fmla="*/ 37861 w 57150"/>
                <a:gd name="connsiteY8" fmla="*/ 22822 h 38100"/>
                <a:gd name="connsiteX9" fmla="*/ 42490 w 57150"/>
                <a:gd name="connsiteY9" fmla="*/ 20707 h 38100"/>
                <a:gd name="connsiteX10" fmla="*/ 46767 w 57150"/>
                <a:gd name="connsiteY10" fmla="*/ 16735 h 38100"/>
                <a:gd name="connsiteX11" fmla="*/ 50425 w 57150"/>
                <a:gd name="connsiteY11" fmla="*/ 11963 h 38100"/>
                <a:gd name="connsiteX12" fmla="*/ 53483 w 57150"/>
                <a:gd name="connsiteY12" fmla="*/ 7353 h 38100"/>
                <a:gd name="connsiteX13" fmla="*/ 55711 w 57150"/>
                <a:gd name="connsiteY13" fmla="*/ 3467 h 38100"/>
                <a:gd name="connsiteX14" fmla="*/ 57978 w 57150"/>
                <a:gd name="connsiteY14" fmla="*/ 0 h 38100"/>
                <a:gd name="connsiteX15" fmla="*/ 58711 w 57150"/>
                <a:gd name="connsiteY15" fmla="*/ 4067 h 38100"/>
                <a:gd name="connsiteX16" fmla="*/ 58683 w 57150"/>
                <a:gd name="connsiteY16" fmla="*/ 15088 h 38100"/>
                <a:gd name="connsiteX17" fmla="*/ 56654 w 57150"/>
                <a:gd name="connsiteY17" fmla="*/ 22555 h 38100"/>
                <a:gd name="connsiteX18" fmla="*/ 51873 w 57150"/>
                <a:gd name="connsiteY18" fmla="*/ 30594 h 38100"/>
                <a:gd name="connsiteX19" fmla="*/ 47843 w 57150"/>
                <a:gd name="connsiteY19" fmla="*/ 34138 h 38100"/>
                <a:gd name="connsiteX20" fmla="*/ 42881 w 57150"/>
                <a:gd name="connsiteY20" fmla="*/ 36862 h 38100"/>
                <a:gd name="connsiteX21" fmla="*/ 31613 w 57150"/>
                <a:gd name="connsiteY21" fmla="*/ 38576 h 38100"/>
                <a:gd name="connsiteX22" fmla="*/ 21307 w 57150"/>
                <a:gd name="connsiteY22" fmla="*/ 35909 h 38100"/>
                <a:gd name="connsiteX23" fmla="*/ 13230 w 57150"/>
                <a:gd name="connsiteY23" fmla="*/ 30718 h 38100"/>
                <a:gd name="connsiteX24" fmla="*/ 7191 w 57150"/>
                <a:gd name="connsiteY24" fmla="*/ 24517 h 38100"/>
                <a:gd name="connsiteX25" fmla="*/ 3181 w 57150"/>
                <a:gd name="connsiteY25" fmla="*/ 18040 h 38100"/>
                <a:gd name="connsiteX26" fmla="*/ 876 w 57150"/>
                <a:gd name="connsiteY26" fmla="*/ 12011 h 38100"/>
                <a:gd name="connsiteX27" fmla="*/ 9 w 57150"/>
                <a:gd name="connsiteY27" fmla="*/ 7220 h 38100"/>
                <a:gd name="connsiteX28" fmla="*/ 66 w 57150"/>
                <a:gd name="connsiteY28" fmla="*/ 308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7150" h="38100">
                  <a:moveTo>
                    <a:pt x="66" y="3086"/>
                  </a:moveTo>
                  <a:cubicBezTo>
                    <a:pt x="66" y="3086"/>
                    <a:pt x="1171" y="4162"/>
                    <a:pt x="2857" y="6144"/>
                  </a:cubicBezTo>
                  <a:cubicBezTo>
                    <a:pt x="3609" y="7239"/>
                    <a:pt x="4943" y="8058"/>
                    <a:pt x="6010" y="9192"/>
                  </a:cubicBezTo>
                  <a:cubicBezTo>
                    <a:pt x="7048" y="10277"/>
                    <a:pt x="8705" y="11354"/>
                    <a:pt x="10115" y="12630"/>
                  </a:cubicBezTo>
                  <a:cubicBezTo>
                    <a:pt x="13230" y="14983"/>
                    <a:pt x="16811" y="17574"/>
                    <a:pt x="20869" y="19469"/>
                  </a:cubicBezTo>
                  <a:cubicBezTo>
                    <a:pt x="22812" y="20603"/>
                    <a:pt x="24917" y="21222"/>
                    <a:pt x="26907" y="22108"/>
                  </a:cubicBezTo>
                  <a:cubicBezTo>
                    <a:pt x="28956" y="22574"/>
                    <a:pt x="30927" y="23222"/>
                    <a:pt x="32784" y="23251"/>
                  </a:cubicBezTo>
                  <a:cubicBezTo>
                    <a:pt x="33766" y="23546"/>
                    <a:pt x="34556" y="23241"/>
                    <a:pt x="35423" y="23241"/>
                  </a:cubicBezTo>
                  <a:cubicBezTo>
                    <a:pt x="36319" y="23308"/>
                    <a:pt x="37099" y="23079"/>
                    <a:pt x="37861" y="22822"/>
                  </a:cubicBezTo>
                  <a:cubicBezTo>
                    <a:pt x="39519" y="22622"/>
                    <a:pt x="40900" y="21555"/>
                    <a:pt x="42490" y="20707"/>
                  </a:cubicBezTo>
                  <a:cubicBezTo>
                    <a:pt x="43843" y="19431"/>
                    <a:pt x="45596" y="18479"/>
                    <a:pt x="46767" y="16735"/>
                  </a:cubicBezTo>
                  <a:cubicBezTo>
                    <a:pt x="48082" y="15221"/>
                    <a:pt x="49453" y="13697"/>
                    <a:pt x="50425" y="11963"/>
                  </a:cubicBezTo>
                  <a:cubicBezTo>
                    <a:pt x="51396" y="10287"/>
                    <a:pt x="52701" y="8849"/>
                    <a:pt x="53483" y="7353"/>
                  </a:cubicBezTo>
                  <a:cubicBezTo>
                    <a:pt x="54235" y="5858"/>
                    <a:pt x="55063" y="4562"/>
                    <a:pt x="55711" y="3467"/>
                  </a:cubicBezTo>
                  <a:cubicBezTo>
                    <a:pt x="57054" y="1286"/>
                    <a:pt x="57978" y="0"/>
                    <a:pt x="57978" y="0"/>
                  </a:cubicBezTo>
                  <a:cubicBezTo>
                    <a:pt x="57978" y="0"/>
                    <a:pt x="58340" y="1448"/>
                    <a:pt x="58711" y="4067"/>
                  </a:cubicBezTo>
                  <a:cubicBezTo>
                    <a:pt x="59083" y="6687"/>
                    <a:pt x="59560" y="10487"/>
                    <a:pt x="58683" y="15088"/>
                  </a:cubicBezTo>
                  <a:cubicBezTo>
                    <a:pt x="58521" y="17431"/>
                    <a:pt x="57845" y="19945"/>
                    <a:pt x="56654" y="22555"/>
                  </a:cubicBezTo>
                  <a:cubicBezTo>
                    <a:pt x="55835" y="25260"/>
                    <a:pt x="53987" y="27927"/>
                    <a:pt x="51873" y="30594"/>
                  </a:cubicBezTo>
                  <a:cubicBezTo>
                    <a:pt x="50911" y="31985"/>
                    <a:pt x="49253" y="32966"/>
                    <a:pt x="47843" y="34138"/>
                  </a:cubicBezTo>
                  <a:cubicBezTo>
                    <a:pt x="46443" y="35385"/>
                    <a:pt x="44738" y="36205"/>
                    <a:pt x="42881" y="36862"/>
                  </a:cubicBezTo>
                  <a:cubicBezTo>
                    <a:pt x="39347" y="38529"/>
                    <a:pt x="35270" y="38757"/>
                    <a:pt x="31613" y="38576"/>
                  </a:cubicBezTo>
                  <a:cubicBezTo>
                    <a:pt x="27831" y="38300"/>
                    <a:pt x="24488" y="37195"/>
                    <a:pt x="21307" y="35909"/>
                  </a:cubicBezTo>
                  <a:cubicBezTo>
                    <a:pt x="18364" y="34366"/>
                    <a:pt x="15487" y="32766"/>
                    <a:pt x="13230" y="30718"/>
                  </a:cubicBezTo>
                  <a:cubicBezTo>
                    <a:pt x="10744" y="28918"/>
                    <a:pt x="9000" y="26518"/>
                    <a:pt x="7191" y="24517"/>
                  </a:cubicBezTo>
                  <a:cubicBezTo>
                    <a:pt x="5591" y="22298"/>
                    <a:pt x="4143" y="20212"/>
                    <a:pt x="3181" y="18040"/>
                  </a:cubicBezTo>
                  <a:cubicBezTo>
                    <a:pt x="2162" y="15897"/>
                    <a:pt x="1314" y="14021"/>
                    <a:pt x="876" y="12011"/>
                  </a:cubicBezTo>
                  <a:cubicBezTo>
                    <a:pt x="400" y="10125"/>
                    <a:pt x="-58" y="8496"/>
                    <a:pt x="9" y="7220"/>
                  </a:cubicBezTo>
                  <a:cubicBezTo>
                    <a:pt x="-29" y="4620"/>
                    <a:pt x="66" y="3086"/>
                    <a:pt x="66" y="3086"/>
                  </a:cubicBezTo>
                  <a:close/>
                </a:path>
              </a:pathLst>
            </a:custGeom>
            <a:solidFill>
              <a:srgbClr val="231E2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" name="Forme libre : forme 72">
              <a:extLst>
                <a:ext uri="{FF2B5EF4-FFF2-40B4-BE49-F238E27FC236}">
                  <a16:creationId xmlns:a16="http://schemas.microsoft.com/office/drawing/2014/main" id="{ADADCB39-7478-414E-8C75-E2A9CC48497A}"/>
                </a:ext>
              </a:extLst>
            </p:cNvPr>
            <p:cNvSpPr/>
            <p:nvPr/>
          </p:nvSpPr>
          <p:spPr>
            <a:xfrm>
              <a:off x="11078901" y="2199741"/>
              <a:ext cx="57150" cy="38100"/>
            </a:xfrm>
            <a:custGeom>
              <a:avLst/>
              <a:gdLst>
                <a:gd name="connsiteX0" fmla="*/ 73 w 57150"/>
                <a:gd name="connsiteY0" fmla="*/ 3096 h 38100"/>
                <a:gd name="connsiteX1" fmla="*/ 2864 w 57150"/>
                <a:gd name="connsiteY1" fmla="*/ 6153 h 38100"/>
                <a:gd name="connsiteX2" fmla="*/ 6017 w 57150"/>
                <a:gd name="connsiteY2" fmla="*/ 9201 h 38100"/>
                <a:gd name="connsiteX3" fmla="*/ 10122 w 57150"/>
                <a:gd name="connsiteY3" fmla="*/ 12640 h 38100"/>
                <a:gd name="connsiteX4" fmla="*/ 20876 w 57150"/>
                <a:gd name="connsiteY4" fmla="*/ 19479 h 38100"/>
                <a:gd name="connsiteX5" fmla="*/ 26915 w 57150"/>
                <a:gd name="connsiteY5" fmla="*/ 22117 h 38100"/>
                <a:gd name="connsiteX6" fmla="*/ 32792 w 57150"/>
                <a:gd name="connsiteY6" fmla="*/ 23260 h 38100"/>
                <a:gd name="connsiteX7" fmla="*/ 35430 w 57150"/>
                <a:gd name="connsiteY7" fmla="*/ 23251 h 38100"/>
                <a:gd name="connsiteX8" fmla="*/ 37869 w 57150"/>
                <a:gd name="connsiteY8" fmla="*/ 22831 h 38100"/>
                <a:gd name="connsiteX9" fmla="*/ 42498 w 57150"/>
                <a:gd name="connsiteY9" fmla="*/ 20717 h 38100"/>
                <a:gd name="connsiteX10" fmla="*/ 46775 w 57150"/>
                <a:gd name="connsiteY10" fmla="*/ 16745 h 38100"/>
                <a:gd name="connsiteX11" fmla="*/ 50432 w 57150"/>
                <a:gd name="connsiteY11" fmla="*/ 11973 h 38100"/>
                <a:gd name="connsiteX12" fmla="*/ 53489 w 57150"/>
                <a:gd name="connsiteY12" fmla="*/ 7363 h 38100"/>
                <a:gd name="connsiteX13" fmla="*/ 55718 w 57150"/>
                <a:gd name="connsiteY13" fmla="*/ 3477 h 38100"/>
                <a:gd name="connsiteX14" fmla="*/ 57986 w 57150"/>
                <a:gd name="connsiteY14" fmla="*/ 0 h 38100"/>
                <a:gd name="connsiteX15" fmla="*/ 58719 w 57150"/>
                <a:gd name="connsiteY15" fmla="*/ 4067 h 38100"/>
                <a:gd name="connsiteX16" fmla="*/ 58690 w 57150"/>
                <a:gd name="connsiteY16" fmla="*/ 15088 h 38100"/>
                <a:gd name="connsiteX17" fmla="*/ 56661 w 57150"/>
                <a:gd name="connsiteY17" fmla="*/ 22555 h 38100"/>
                <a:gd name="connsiteX18" fmla="*/ 51880 w 57150"/>
                <a:gd name="connsiteY18" fmla="*/ 30594 h 38100"/>
                <a:gd name="connsiteX19" fmla="*/ 47851 w 57150"/>
                <a:gd name="connsiteY19" fmla="*/ 34138 h 38100"/>
                <a:gd name="connsiteX20" fmla="*/ 42888 w 57150"/>
                <a:gd name="connsiteY20" fmla="*/ 36862 h 38100"/>
                <a:gd name="connsiteX21" fmla="*/ 31620 w 57150"/>
                <a:gd name="connsiteY21" fmla="*/ 38576 h 38100"/>
                <a:gd name="connsiteX22" fmla="*/ 21314 w 57150"/>
                <a:gd name="connsiteY22" fmla="*/ 35909 h 38100"/>
                <a:gd name="connsiteX23" fmla="*/ 13237 w 57150"/>
                <a:gd name="connsiteY23" fmla="*/ 30718 h 38100"/>
                <a:gd name="connsiteX24" fmla="*/ 7198 w 57150"/>
                <a:gd name="connsiteY24" fmla="*/ 24517 h 38100"/>
                <a:gd name="connsiteX25" fmla="*/ 3178 w 57150"/>
                <a:gd name="connsiteY25" fmla="*/ 18040 h 38100"/>
                <a:gd name="connsiteX26" fmla="*/ 873 w 57150"/>
                <a:gd name="connsiteY26" fmla="*/ 12011 h 38100"/>
                <a:gd name="connsiteX27" fmla="*/ 7 w 57150"/>
                <a:gd name="connsiteY27" fmla="*/ 7220 h 38100"/>
                <a:gd name="connsiteX28" fmla="*/ 73 w 57150"/>
                <a:gd name="connsiteY28" fmla="*/ 309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7150" h="38100">
                  <a:moveTo>
                    <a:pt x="73" y="3096"/>
                  </a:moveTo>
                  <a:cubicBezTo>
                    <a:pt x="73" y="3096"/>
                    <a:pt x="1169" y="4172"/>
                    <a:pt x="2864" y="6153"/>
                  </a:cubicBezTo>
                  <a:cubicBezTo>
                    <a:pt x="3617" y="7249"/>
                    <a:pt x="4950" y="8068"/>
                    <a:pt x="6017" y="9201"/>
                  </a:cubicBezTo>
                  <a:cubicBezTo>
                    <a:pt x="7055" y="10287"/>
                    <a:pt x="8712" y="11363"/>
                    <a:pt x="10122" y="12640"/>
                  </a:cubicBezTo>
                  <a:cubicBezTo>
                    <a:pt x="13246" y="14992"/>
                    <a:pt x="16818" y="17583"/>
                    <a:pt x="20876" y="19479"/>
                  </a:cubicBezTo>
                  <a:cubicBezTo>
                    <a:pt x="22819" y="20612"/>
                    <a:pt x="24924" y="21231"/>
                    <a:pt x="26915" y="22117"/>
                  </a:cubicBezTo>
                  <a:cubicBezTo>
                    <a:pt x="28962" y="22584"/>
                    <a:pt x="30934" y="23231"/>
                    <a:pt x="32792" y="23260"/>
                  </a:cubicBezTo>
                  <a:cubicBezTo>
                    <a:pt x="33772" y="23546"/>
                    <a:pt x="34563" y="23251"/>
                    <a:pt x="35430" y="23251"/>
                  </a:cubicBezTo>
                  <a:cubicBezTo>
                    <a:pt x="36325" y="23317"/>
                    <a:pt x="37107" y="23089"/>
                    <a:pt x="37869" y="22831"/>
                  </a:cubicBezTo>
                  <a:cubicBezTo>
                    <a:pt x="39526" y="22631"/>
                    <a:pt x="40907" y="21565"/>
                    <a:pt x="42498" y="20717"/>
                  </a:cubicBezTo>
                  <a:cubicBezTo>
                    <a:pt x="43850" y="19440"/>
                    <a:pt x="45603" y="18488"/>
                    <a:pt x="46775" y="16745"/>
                  </a:cubicBezTo>
                  <a:cubicBezTo>
                    <a:pt x="48089" y="15230"/>
                    <a:pt x="49460" y="13706"/>
                    <a:pt x="50432" y="11973"/>
                  </a:cubicBezTo>
                  <a:cubicBezTo>
                    <a:pt x="51403" y="10297"/>
                    <a:pt x="52709" y="8858"/>
                    <a:pt x="53489" y="7363"/>
                  </a:cubicBezTo>
                  <a:cubicBezTo>
                    <a:pt x="54242" y="5867"/>
                    <a:pt x="55071" y="4572"/>
                    <a:pt x="55718" y="3477"/>
                  </a:cubicBezTo>
                  <a:cubicBezTo>
                    <a:pt x="57061" y="1295"/>
                    <a:pt x="57986" y="0"/>
                    <a:pt x="57986" y="0"/>
                  </a:cubicBezTo>
                  <a:cubicBezTo>
                    <a:pt x="57986" y="0"/>
                    <a:pt x="58347" y="1448"/>
                    <a:pt x="58719" y="4067"/>
                  </a:cubicBezTo>
                  <a:cubicBezTo>
                    <a:pt x="59090" y="6687"/>
                    <a:pt x="59566" y="10487"/>
                    <a:pt x="58690" y="15088"/>
                  </a:cubicBezTo>
                  <a:cubicBezTo>
                    <a:pt x="58528" y="17431"/>
                    <a:pt x="57852" y="19945"/>
                    <a:pt x="56661" y="22555"/>
                  </a:cubicBezTo>
                  <a:cubicBezTo>
                    <a:pt x="55842" y="25260"/>
                    <a:pt x="53995" y="27927"/>
                    <a:pt x="51880" y="30594"/>
                  </a:cubicBezTo>
                  <a:cubicBezTo>
                    <a:pt x="50918" y="31985"/>
                    <a:pt x="49251" y="32966"/>
                    <a:pt x="47851" y="34138"/>
                  </a:cubicBezTo>
                  <a:cubicBezTo>
                    <a:pt x="46450" y="35385"/>
                    <a:pt x="44746" y="36205"/>
                    <a:pt x="42888" y="36862"/>
                  </a:cubicBezTo>
                  <a:cubicBezTo>
                    <a:pt x="39354" y="38529"/>
                    <a:pt x="35278" y="38757"/>
                    <a:pt x="31620" y="38576"/>
                  </a:cubicBezTo>
                  <a:cubicBezTo>
                    <a:pt x="27839" y="38300"/>
                    <a:pt x="24486" y="37195"/>
                    <a:pt x="21314" y="35909"/>
                  </a:cubicBezTo>
                  <a:cubicBezTo>
                    <a:pt x="18371" y="34366"/>
                    <a:pt x="15494" y="32766"/>
                    <a:pt x="13237" y="30718"/>
                  </a:cubicBezTo>
                  <a:cubicBezTo>
                    <a:pt x="10751" y="28918"/>
                    <a:pt x="9017" y="26518"/>
                    <a:pt x="7198" y="24517"/>
                  </a:cubicBezTo>
                  <a:cubicBezTo>
                    <a:pt x="5598" y="22298"/>
                    <a:pt x="4150" y="20212"/>
                    <a:pt x="3178" y="18040"/>
                  </a:cubicBezTo>
                  <a:cubicBezTo>
                    <a:pt x="2159" y="15897"/>
                    <a:pt x="1312" y="14021"/>
                    <a:pt x="873" y="12011"/>
                  </a:cubicBezTo>
                  <a:cubicBezTo>
                    <a:pt x="397" y="10125"/>
                    <a:pt x="-60" y="8496"/>
                    <a:pt x="7" y="7220"/>
                  </a:cubicBezTo>
                  <a:cubicBezTo>
                    <a:pt x="-22" y="4629"/>
                    <a:pt x="73" y="3096"/>
                    <a:pt x="73" y="3096"/>
                  </a:cubicBezTo>
                  <a:close/>
                </a:path>
              </a:pathLst>
            </a:custGeom>
            <a:solidFill>
              <a:srgbClr val="231E2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" name="Forme libre : forme 73">
              <a:extLst>
                <a:ext uri="{FF2B5EF4-FFF2-40B4-BE49-F238E27FC236}">
                  <a16:creationId xmlns:a16="http://schemas.microsoft.com/office/drawing/2014/main" id="{24A8D23D-1646-40A1-BBC2-CA8904CC1F95}"/>
                </a:ext>
              </a:extLst>
            </p:cNvPr>
            <p:cNvSpPr/>
            <p:nvPr/>
          </p:nvSpPr>
          <p:spPr>
            <a:xfrm>
              <a:off x="10809208" y="2500723"/>
              <a:ext cx="142875" cy="180975"/>
            </a:xfrm>
            <a:custGeom>
              <a:avLst/>
              <a:gdLst>
                <a:gd name="connsiteX0" fmla="*/ 0 w 142875"/>
                <a:gd name="connsiteY0" fmla="*/ 61913 h 180975"/>
                <a:gd name="connsiteX1" fmla="*/ 27384 w 142875"/>
                <a:gd name="connsiteY1" fmla="*/ 0 h 180975"/>
                <a:gd name="connsiteX2" fmla="*/ 142875 w 142875"/>
                <a:gd name="connsiteY2" fmla="*/ 79772 h 180975"/>
                <a:gd name="connsiteX3" fmla="*/ 107156 w 142875"/>
                <a:gd name="connsiteY3" fmla="*/ 184547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180975">
                  <a:moveTo>
                    <a:pt x="0" y="61913"/>
                  </a:moveTo>
                  <a:lnTo>
                    <a:pt x="27384" y="0"/>
                  </a:lnTo>
                  <a:lnTo>
                    <a:pt x="142875" y="79772"/>
                  </a:lnTo>
                  <a:lnTo>
                    <a:pt x="107156" y="184547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Forme libre : forme 74">
              <a:extLst>
                <a:ext uri="{FF2B5EF4-FFF2-40B4-BE49-F238E27FC236}">
                  <a16:creationId xmlns:a16="http://schemas.microsoft.com/office/drawing/2014/main" id="{EBD64CA3-DA32-42DC-80D5-5CF03EF60A70}"/>
                </a:ext>
              </a:extLst>
            </p:cNvPr>
            <p:cNvSpPr/>
            <p:nvPr/>
          </p:nvSpPr>
          <p:spPr>
            <a:xfrm>
              <a:off x="11016377" y="2506675"/>
              <a:ext cx="123825" cy="171450"/>
            </a:xfrm>
            <a:custGeom>
              <a:avLst/>
              <a:gdLst>
                <a:gd name="connsiteX0" fmla="*/ 91678 w 123825"/>
                <a:gd name="connsiteY0" fmla="*/ 0 h 171450"/>
                <a:gd name="connsiteX1" fmla="*/ 123825 w 123825"/>
                <a:gd name="connsiteY1" fmla="*/ 42863 h 171450"/>
                <a:gd name="connsiteX2" fmla="*/ 51197 w 123825"/>
                <a:gd name="connsiteY2" fmla="*/ 178594 h 171450"/>
                <a:gd name="connsiteX3" fmla="*/ 0 w 123825"/>
                <a:gd name="connsiteY3" fmla="*/ 82153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71450">
                  <a:moveTo>
                    <a:pt x="91678" y="0"/>
                  </a:moveTo>
                  <a:lnTo>
                    <a:pt x="123825" y="42863"/>
                  </a:lnTo>
                  <a:lnTo>
                    <a:pt x="51197" y="178594"/>
                  </a:lnTo>
                  <a:lnTo>
                    <a:pt x="0" y="82153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Forme libre : forme 75">
              <a:extLst>
                <a:ext uri="{FF2B5EF4-FFF2-40B4-BE49-F238E27FC236}">
                  <a16:creationId xmlns:a16="http://schemas.microsoft.com/office/drawing/2014/main" id="{ECD43DBA-1781-480D-8868-69CE863DBEE2}"/>
                </a:ext>
              </a:extLst>
            </p:cNvPr>
            <p:cNvSpPr/>
            <p:nvPr/>
          </p:nvSpPr>
          <p:spPr>
            <a:xfrm>
              <a:off x="10786852" y="2232474"/>
              <a:ext cx="38100" cy="85725"/>
            </a:xfrm>
            <a:custGeom>
              <a:avLst/>
              <a:gdLst>
                <a:gd name="connsiteX0" fmla="*/ 0 w 38100"/>
                <a:gd name="connsiteY0" fmla="*/ 16160 h 85725"/>
                <a:gd name="connsiteX1" fmla="*/ 5191 w 38100"/>
                <a:gd name="connsiteY1" fmla="*/ 7082 h 85725"/>
                <a:gd name="connsiteX2" fmla="*/ 9087 w 38100"/>
                <a:gd name="connsiteY2" fmla="*/ 3206 h 85725"/>
                <a:gd name="connsiteX3" fmla="*/ 14373 w 38100"/>
                <a:gd name="connsiteY3" fmla="*/ 501 h 85725"/>
                <a:gd name="connsiteX4" fmla="*/ 20831 w 38100"/>
                <a:gd name="connsiteY4" fmla="*/ 472 h 85725"/>
                <a:gd name="connsiteX5" fmla="*/ 26432 w 38100"/>
                <a:gd name="connsiteY5" fmla="*/ 3444 h 85725"/>
                <a:gd name="connsiteX6" fmla="*/ 30509 w 38100"/>
                <a:gd name="connsiteY6" fmla="*/ 7683 h 85725"/>
                <a:gd name="connsiteX7" fmla="*/ 32299 w 38100"/>
                <a:gd name="connsiteY7" fmla="*/ 10235 h 85725"/>
                <a:gd name="connsiteX8" fmla="*/ 33528 w 38100"/>
                <a:gd name="connsiteY8" fmla="*/ 12464 h 85725"/>
                <a:gd name="connsiteX9" fmla="*/ 35986 w 38100"/>
                <a:gd name="connsiteY9" fmla="*/ 16922 h 85725"/>
                <a:gd name="connsiteX10" fmla="*/ 37985 w 38100"/>
                <a:gd name="connsiteY10" fmla="*/ 22103 h 85725"/>
                <a:gd name="connsiteX11" fmla="*/ 39614 w 38100"/>
                <a:gd name="connsiteY11" fmla="*/ 27533 h 85725"/>
                <a:gd name="connsiteX12" fmla="*/ 40567 w 38100"/>
                <a:gd name="connsiteY12" fmla="*/ 32962 h 85725"/>
                <a:gd name="connsiteX13" fmla="*/ 40862 w 38100"/>
                <a:gd name="connsiteY13" fmla="*/ 38467 h 85725"/>
                <a:gd name="connsiteX14" fmla="*/ 40624 w 38100"/>
                <a:gd name="connsiteY14" fmla="*/ 43973 h 85725"/>
                <a:gd name="connsiteX15" fmla="*/ 39824 w 38100"/>
                <a:gd name="connsiteY15" fmla="*/ 49450 h 85725"/>
                <a:gd name="connsiteX16" fmla="*/ 38176 w 38100"/>
                <a:gd name="connsiteY16" fmla="*/ 55003 h 85725"/>
                <a:gd name="connsiteX17" fmla="*/ 37938 w 38100"/>
                <a:gd name="connsiteY17" fmla="*/ 55660 h 85725"/>
                <a:gd name="connsiteX18" fmla="*/ 37509 w 38100"/>
                <a:gd name="connsiteY18" fmla="*/ 56146 h 85725"/>
                <a:gd name="connsiteX19" fmla="*/ 31832 w 38100"/>
                <a:gd name="connsiteY19" fmla="*/ 64042 h 85725"/>
                <a:gd name="connsiteX20" fmla="*/ 28347 w 38100"/>
                <a:gd name="connsiteY20" fmla="*/ 72738 h 85725"/>
                <a:gd name="connsiteX21" fmla="*/ 28347 w 38100"/>
                <a:gd name="connsiteY21" fmla="*/ 77072 h 85725"/>
                <a:gd name="connsiteX22" fmla="*/ 28975 w 38100"/>
                <a:gd name="connsiteY22" fmla="*/ 79149 h 85725"/>
                <a:gd name="connsiteX23" fmla="*/ 30118 w 38100"/>
                <a:gd name="connsiteY23" fmla="*/ 81101 h 85725"/>
                <a:gd name="connsiteX24" fmla="*/ 33661 w 38100"/>
                <a:gd name="connsiteY24" fmla="*/ 84473 h 85725"/>
                <a:gd name="connsiteX25" fmla="*/ 35880 w 38100"/>
                <a:gd name="connsiteY25" fmla="*/ 85816 h 85725"/>
                <a:gd name="connsiteX26" fmla="*/ 38224 w 38100"/>
                <a:gd name="connsiteY26" fmla="*/ 87112 h 85725"/>
                <a:gd name="connsiteX27" fmla="*/ 32880 w 38100"/>
                <a:gd name="connsiteY27" fmla="*/ 86045 h 85725"/>
                <a:gd name="connsiteX28" fmla="*/ 27823 w 38100"/>
                <a:gd name="connsiteY28" fmla="*/ 83330 h 85725"/>
                <a:gd name="connsiteX29" fmla="*/ 25708 w 38100"/>
                <a:gd name="connsiteY29" fmla="*/ 81149 h 85725"/>
                <a:gd name="connsiteX30" fmla="*/ 24108 w 38100"/>
                <a:gd name="connsiteY30" fmla="*/ 78463 h 85725"/>
                <a:gd name="connsiteX31" fmla="*/ 22907 w 38100"/>
                <a:gd name="connsiteY31" fmla="*/ 72357 h 85725"/>
                <a:gd name="connsiteX32" fmla="*/ 25527 w 38100"/>
                <a:gd name="connsiteY32" fmla="*/ 60889 h 85725"/>
                <a:gd name="connsiteX33" fmla="*/ 31299 w 38100"/>
                <a:gd name="connsiteY33" fmla="*/ 50964 h 85725"/>
                <a:gd name="connsiteX34" fmla="*/ 30632 w 38100"/>
                <a:gd name="connsiteY34" fmla="*/ 52098 h 85725"/>
                <a:gd name="connsiteX35" fmla="*/ 31489 w 38100"/>
                <a:gd name="connsiteY35" fmla="*/ 47811 h 85725"/>
                <a:gd name="connsiteX36" fmla="*/ 32023 w 38100"/>
                <a:gd name="connsiteY36" fmla="*/ 43220 h 85725"/>
                <a:gd name="connsiteX37" fmla="*/ 32099 w 38100"/>
                <a:gd name="connsiteY37" fmla="*/ 38582 h 85725"/>
                <a:gd name="connsiteX38" fmla="*/ 31785 w 38100"/>
                <a:gd name="connsiteY38" fmla="*/ 33953 h 85725"/>
                <a:gd name="connsiteX39" fmla="*/ 31109 w 38100"/>
                <a:gd name="connsiteY39" fmla="*/ 29352 h 85725"/>
                <a:gd name="connsiteX40" fmla="*/ 29937 w 38100"/>
                <a:gd name="connsiteY40" fmla="*/ 25018 h 85725"/>
                <a:gd name="connsiteX41" fmla="*/ 28547 w 38100"/>
                <a:gd name="connsiteY41" fmla="*/ 20637 h 85725"/>
                <a:gd name="connsiteX42" fmla="*/ 26451 w 38100"/>
                <a:gd name="connsiteY42" fmla="*/ 15998 h 85725"/>
                <a:gd name="connsiteX43" fmla="*/ 25403 w 38100"/>
                <a:gd name="connsiteY43" fmla="*/ 13683 h 85725"/>
                <a:gd name="connsiteX44" fmla="*/ 24384 w 38100"/>
                <a:gd name="connsiteY44" fmla="*/ 12016 h 85725"/>
                <a:gd name="connsiteX45" fmla="*/ 21879 w 38100"/>
                <a:gd name="connsiteY45" fmla="*/ 8549 h 85725"/>
                <a:gd name="connsiteX46" fmla="*/ 18878 w 38100"/>
                <a:gd name="connsiteY46" fmla="*/ 6321 h 85725"/>
                <a:gd name="connsiteX47" fmla="*/ 15364 w 38100"/>
                <a:gd name="connsiteY47" fmla="*/ 5663 h 85725"/>
                <a:gd name="connsiteX48" fmla="*/ 11344 w 38100"/>
                <a:gd name="connsiteY48" fmla="*/ 6835 h 85725"/>
                <a:gd name="connsiteX49" fmla="*/ 7325 w 38100"/>
                <a:gd name="connsiteY49" fmla="*/ 9292 h 85725"/>
                <a:gd name="connsiteX50" fmla="*/ 0 w 38100"/>
                <a:gd name="connsiteY50" fmla="*/ 16160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8100" h="85725">
                  <a:moveTo>
                    <a:pt x="0" y="16160"/>
                  </a:moveTo>
                  <a:cubicBezTo>
                    <a:pt x="1238" y="12940"/>
                    <a:pt x="2953" y="9873"/>
                    <a:pt x="5191" y="7082"/>
                  </a:cubicBezTo>
                  <a:cubicBezTo>
                    <a:pt x="6325" y="5701"/>
                    <a:pt x="7572" y="4358"/>
                    <a:pt x="9087" y="3206"/>
                  </a:cubicBezTo>
                  <a:cubicBezTo>
                    <a:pt x="10563" y="2044"/>
                    <a:pt x="12316" y="1006"/>
                    <a:pt x="14373" y="501"/>
                  </a:cubicBezTo>
                  <a:cubicBezTo>
                    <a:pt x="16335" y="-128"/>
                    <a:pt x="18764" y="-195"/>
                    <a:pt x="20831" y="472"/>
                  </a:cubicBezTo>
                  <a:cubicBezTo>
                    <a:pt x="23041" y="939"/>
                    <a:pt x="24822" y="2244"/>
                    <a:pt x="26432" y="3444"/>
                  </a:cubicBezTo>
                  <a:cubicBezTo>
                    <a:pt x="27994" y="4749"/>
                    <a:pt x="29432" y="6149"/>
                    <a:pt x="30509" y="7683"/>
                  </a:cubicBezTo>
                  <a:cubicBezTo>
                    <a:pt x="31118" y="8559"/>
                    <a:pt x="31595" y="8959"/>
                    <a:pt x="32299" y="10235"/>
                  </a:cubicBezTo>
                  <a:lnTo>
                    <a:pt x="33528" y="12464"/>
                  </a:lnTo>
                  <a:lnTo>
                    <a:pt x="35986" y="16922"/>
                  </a:lnTo>
                  <a:cubicBezTo>
                    <a:pt x="36862" y="18322"/>
                    <a:pt x="37338" y="20370"/>
                    <a:pt x="37985" y="22103"/>
                  </a:cubicBezTo>
                  <a:cubicBezTo>
                    <a:pt x="38528" y="23904"/>
                    <a:pt x="39328" y="25723"/>
                    <a:pt x="39614" y="27533"/>
                  </a:cubicBezTo>
                  <a:lnTo>
                    <a:pt x="40567" y="32962"/>
                  </a:lnTo>
                  <a:cubicBezTo>
                    <a:pt x="40967" y="34762"/>
                    <a:pt x="40748" y="36629"/>
                    <a:pt x="40862" y="38467"/>
                  </a:cubicBezTo>
                  <a:cubicBezTo>
                    <a:pt x="40957" y="40306"/>
                    <a:pt x="40843" y="42144"/>
                    <a:pt x="40624" y="43973"/>
                  </a:cubicBezTo>
                  <a:cubicBezTo>
                    <a:pt x="40500" y="45811"/>
                    <a:pt x="40234" y="47630"/>
                    <a:pt x="39824" y="49450"/>
                  </a:cubicBezTo>
                  <a:cubicBezTo>
                    <a:pt x="39443" y="51307"/>
                    <a:pt x="38928" y="52955"/>
                    <a:pt x="38176" y="55003"/>
                  </a:cubicBezTo>
                  <a:lnTo>
                    <a:pt x="37938" y="55660"/>
                  </a:lnTo>
                  <a:lnTo>
                    <a:pt x="37509" y="56146"/>
                  </a:lnTo>
                  <a:cubicBezTo>
                    <a:pt x="35471" y="58441"/>
                    <a:pt x="33518" y="61308"/>
                    <a:pt x="31832" y="64042"/>
                  </a:cubicBezTo>
                  <a:cubicBezTo>
                    <a:pt x="30156" y="66833"/>
                    <a:pt x="28927" y="69805"/>
                    <a:pt x="28347" y="72738"/>
                  </a:cubicBezTo>
                  <a:cubicBezTo>
                    <a:pt x="28089" y="74196"/>
                    <a:pt x="27975" y="75710"/>
                    <a:pt x="28347" y="77072"/>
                  </a:cubicBezTo>
                  <a:cubicBezTo>
                    <a:pt x="28394" y="77815"/>
                    <a:pt x="28623" y="78501"/>
                    <a:pt x="28975" y="79149"/>
                  </a:cubicBezTo>
                  <a:cubicBezTo>
                    <a:pt x="29261" y="79834"/>
                    <a:pt x="29546" y="80558"/>
                    <a:pt x="30118" y="81101"/>
                  </a:cubicBezTo>
                  <a:cubicBezTo>
                    <a:pt x="31013" y="82397"/>
                    <a:pt x="32290" y="83444"/>
                    <a:pt x="33661" y="84473"/>
                  </a:cubicBezTo>
                  <a:cubicBezTo>
                    <a:pt x="34300" y="85073"/>
                    <a:pt x="35137" y="85340"/>
                    <a:pt x="35880" y="85816"/>
                  </a:cubicBezTo>
                  <a:lnTo>
                    <a:pt x="38224" y="87112"/>
                  </a:lnTo>
                  <a:cubicBezTo>
                    <a:pt x="36500" y="86759"/>
                    <a:pt x="34614" y="86692"/>
                    <a:pt x="32880" y="86045"/>
                  </a:cubicBezTo>
                  <a:cubicBezTo>
                    <a:pt x="31147" y="85378"/>
                    <a:pt x="29327" y="84702"/>
                    <a:pt x="27823" y="83330"/>
                  </a:cubicBezTo>
                  <a:cubicBezTo>
                    <a:pt x="26965" y="82787"/>
                    <a:pt x="26337" y="81987"/>
                    <a:pt x="25708" y="81149"/>
                  </a:cubicBezTo>
                  <a:cubicBezTo>
                    <a:pt x="25012" y="80349"/>
                    <a:pt x="24451" y="79473"/>
                    <a:pt x="24108" y="78463"/>
                  </a:cubicBezTo>
                  <a:cubicBezTo>
                    <a:pt x="23203" y="76529"/>
                    <a:pt x="22946" y="74386"/>
                    <a:pt x="22907" y="72357"/>
                  </a:cubicBezTo>
                  <a:cubicBezTo>
                    <a:pt x="22841" y="68223"/>
                    <a:pt x="24050" y="64404"/>
                    <a:pt x="25527" y="60889"/>
                  </a:cubicBezTo>
                  <a:cubicBezTo>
                    <a:pt x="27022" y="57308"/>
                    <a:pt x="28927" y="54193"/>
                    <a:pt x="31299" y="50964"/>
                  </a:cubicBezTo>
                  <a:lnTo>
                    <a:pt x="30632" y="52098"/>
                  </a:lnTo>
                  <a:cubicBezTo>
                    <a:pt x="30928" y="50926"/>
                    <a:pt x="31337" y="49307"/>
                    <a:pt x="31489" y="47811"/>
                  </a:cubicBezTo>
                  <a:cubicBezTo>
                    <a:pt x="31795" y="46306"/>
                    <a:pt x="31975" y="44782"/>
                    <a:pt x="32023" y="43220"/>
                  </a:cubicBezTo>
                  <a:cubicBezTo>
                    <a:pt x="32175" y="41677"/>
                    <a:pt x="32242" y="40134"/>
                    <a:pt x="32099" y="38582"/>
                  </a:cubicBezTo>
                  <a:cubicBezTo>
                    <a:pt x="31975" y="37039"/>
                    <a:pt x="32080" y="35477"/>
                    <a:pt x="31785" y="33953"/>
                  </a:cubicBezTo>
                  <a:lnTo>
                    <a:pt x="31109" y="29352"/>
                  </a:lnTo>
                  <a:cubicBezTo>
                    <a:pt x="30918" y="27790"/>
                    <a:pt x="30299" y="26475"/>
                    <a:pt x="29937" y="25018"/>
                  </a:cubicBezTo>
                  <a:cubicBezTo>
                    <a:pt x="29413" y="23570"/>
                    <a:pt x="29318" y="22208"/>
                    <a:pt x="28547" y="20637"/>
                  </a:cubicBezTo>
                  <a:lnTo>
                    <a:pt x="26451" y="15998"/>
                  </a:lnTo>
                  <a:lnTo>
                    <a:pt x="25403" y="13683"/>
                  </a:lnTo>
                  <a:cubicBezTo>
                    <a:pt x="25355" y="13455"/>
                    <a:pt x="24698" y="12559"/>
                    <a:pt x="24384" y="12016"/>
                  </a:cubicBezTo>
                  <a:cubicBezTo>
                    <a:pt x="23669" y="10645"/>
                    <a:pt x="22803" y="9578"/>
                    <a:pt x="21879" y="8549"/>
                  </a:cubicBezTo>
                  <a:cubicBezTo>
                    <a:pt x="20955" y="7635"/>
                    <a:pt x="19974" y="6654"/>
                    <a:pt x="18878" y="6321"/>
                  </a:cubicBezTo>
                  <a:cubicBezTo>
                    <a:pt x="17831" y="5768"/>
                    <a:pt x="16659" y="5492"/>
                    <a:pt x="15364" y="5663"/>
                  </a:cubicBezTo>
                  <a:cubicBezTo>
                    <a:pt x="14078" y="5673"/>
                    <a:pt x="12687" y="6197"/>
                    <a:pt x="11344" y="6835"/>
                  </a:cubicBezTo>
                  <a:cubicBezTo>
                    <a:pt x="9963" y="7435"/>
                    <a:pt x="8611" y="8311"/>
                    <a:pt x="7325" y="9292"/>
                  </a:cubicBezTo>
                  <a:cubicBezTo>
                    <a:pt x="4743" y="11245"/>
                    <a:pt x="2277" y="13579"/>
                    <a:pt x="0" y="16160"/>
                  </a:cubicBezTo>
                  <a:close/>
                </a:path>
              </a:pathLst>
            </a:custGeom>
            <a:solidFill>
              <a:srgbClr val="C4817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Forme libre : forme 76">
              <a:extLst>
                <a:ext uri="{FF2B5EF4-FFF2-40B4-BE49-F238E27FC236}">
                  <a16:creationId xmlns:a16="http://schemas.microsoft.com/office/drawing/2014/main" id="{9D6CC097-452C-4E5B-A8DD-AFE1ADDC6417}"/>
                </a:ext>
              </a:extLst>
            </p:cNvPr>
            <p:cNvSpPr/>
            <p:nvPr/>
          </p:nvSpPr>
          <p:spPr>
            <a:xfrm>
              <a:off x="10745140" y="1911756"/>
              <a:ext cx="398690" cy="317243"/>
            </a:xfrm>
            <a:custGeom>
              <a:avLst/>
              <a:gdLst>
                <a:gd name="connsiteX0" fmla="*/ 309587 w 399014"/>
                <a:gd name="connsiteY0" fmla="*/ 0 h 317502"/>
                <a:gd name="connsiteX1" fmla="*/ 398884 w 399014"/>
                <a:gd name="connsiteY1" fmla="*/ 97041 h 317502"/>
                <a:gd name="connsiteX2" fmla="*/ 130545 w 399014"/>
                <a:gd name="connsiteY2" fmla="*/ 161020 h 317502"/>
                <a:gd name="connsiteX3" fmla="*/ 131203 w 399014"/>
                <a:gd name="connsiteY3" fmla="*/ 253860 h 317502"/>
                <a:gd name="connsiteX4" fmla="*/ 125894 w 399014"/>
                <a:gd name="connsiteY4" fmla="*/ 264691 h 317502"/>
                <a:gd name="connsiteX5" fmla="*/ 122687 w 399014"/>
                <a:gd name="connsiteY5" fmla="*/ 267833 h 317502"/>
                <a:gd name="connsiteX6" fmla="*/ 34812 w 399014"/>
                <a:gd name="connsiteY6" fmla="*/ 317502 h 317502"/>
                <a:gd name="connsiteX7" fmla="*/ 31063 w 399014"/>
                <a:gd name="connsiteY7" fmla="*/ 304129 h 317502"/>
                <a:gd name="connsiteX8" fmla="*/ 15 w 399014"/>
                <a:gd name="connsiteY8" fmla="*/ 131569 h 317502"/>
                <a:gd name="connsiteX9" fmla="*/ 48830 w 399014"/>
                <a:gd name="connsiteY9" fmla="*/ 72628 h 317502"/>
                <a:gd name="connsiteX10" fmla="*/ 153605 w 399014"/>
                <a:gd name="connsiteY10" fmla="*/ 25594 h 317502"/>
                <a:gd name="connsiteX11" fmla="*/ 261952 w 399014"/>
                <a:gd name="connsiteY11" fmla="*/ 33338 h 317502"/>
                <a:gd name="connsiteX12" fmla="*/ 239330 w 399014"/>
                <a:gd name="connsiteY12" fmla="*/ 20831 h 317502"/>
                <a:gd name="connsiteX13" fmla="*/ 306606 w 399014"/>
                <a:gd name="connsiteY13" fmla="*/ 39291 h 317502"/>
                <a:gd name="connsiteX14" fmla="*/ 274459 w 399014"/>
                <a:gd name="connsiteY14" fmla="*/ 15478 h 317502"/>
                <a:gd name="connsiteX15" fmla="*/ 320217 w 399014"/>
                <a:gd name="connsiteY15" fmla="*/ 17412 h 317502"/>
                <a:gd name="connsiteX16" fmla="*/ 309587 w 399014"/>
                <a:gd name="connsiteY16" fmla="*/ 0 h 317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99014" h="317502">
                  <a:moveTo>
                    <a:pt x="309587" y="0"/>
                  </a:moveTo>
                  <a:cubicBezTo>
                    <a:pt x="328037" y="18459"/>
                    <a:pt x="391740" y="-2381"/>
                    <a:pt x="398884" y="97041"/>
                  </a:cubicBezTo>
                  <a:cubicBezTo>
                    <a:pt x="405103" y="183623"/>
                    <a:pt x="186981" y="166802"/>
                    <a:pt x="130545" y="161020"/>
                  </a:cubicBezTo>
                  <a:cubicBezTo>
                    <a:pt x="133955" y="196891"/>
                    <a:pt x="131203" y="253860"/>
                    <a:pt x="131203" y="253860"/>
                  </a:cubicBezTo>
                  <a:cubicBezTo>
                    <a:pt x="131203" y="253860"/>
                    <a:pt x="129781" y="258537"/>
                    <a:pt x="125894" y="264691"/>
                  </a:cubicBezTo>
                  <a:lnTo>
                    <a:pt x="122687" y="267833"/>
                  </a:lnTo>
                  <a:lnTo>
                    <a:pt x="34812" y="317502"/>
                  </a:lnTo>
                  <a:lnTo>
                    <a:pt x="31063" y="304129"/>
                  </a:lnTo>
                  <a:cubicBezTo>
                    <a:pt x="20462" y="265407"/>
                    <a:pt x="-657" y="181697"/>
                    <a:pt x="15" y="131569"/>
                  </a:cubicBezTo>
                  <a:cubicBezTo>
                    <a:pt x="415" y="101413"/>
                    <a:pt x="22037" y="68456"/>
                    <a:pt x="48830" y="72628"/>
                  </a:cubicBezTo>
                  <a:cubicBezTo>
                    <a:pt x="50612" y="20831"/>
                    <a:pt x="122173" y="13411"/>
                    <a:pt x="153605" y="25594"/>
                  </a:cubicBezTo>
                  <a:cubicBezTo>
                    <a:pt x="201230" y="44053"/>
                    <a:pt x="263733" y="41672"/>
                    <a:pt x="261952" y="33338"/>
                  </a:cubicBezTo>
                  <a:cubicBezTo>
                    <a:pt x="260171" y="25003"/>
                    <a:pt x="239330" y="20831"/>
                    <a:pt x="239330" y="20831"/>
                  </a:cubicBezTo>
                  <a:cubicBezTo>
                    <a:pt x="273268" y="10716"/>
                    <a:pt x="306606" y="39291"/>
                    <a:pt x="306606" y="39291"/>
                  </a:cubicBezTo>
                  <a:cubicBezTo>
                    <a:pt x="296490" y="25003"/>
                    <a:pt x="274459" y="15478"/>
                    <a:pt x="274459" y="15478"/>
                  </a:cubicBezTo>
                  <a:cubicBezTo>
                    <a:pt x="294937" y="13583"/>
                    <a:pt x="309634" y="14830"/>
                    <a:pt x="320217" y="17412"/>
                  </a:cubicBezTo>
                  <a:cubicBezTo>
                    <a:pt x="312521" y="8534"/>
                    <a:pt x="309587" y="0"/>
                    <a:pt x="309587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35" name="Picture 2">
            <a:extLst>
              <a:ext uri="{FF2B5EF4-FFF2-40B4-BE49-F238E27FC236}">
                <a16:creationId xmlns:a16="http://schemas.microsoft.com/office/drawing/2014/main" id="{8491EFEC-F516-4979-A667-B0E485AF01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6" t="22999" r="17584" b="18116"/>
          <a:stretch/>
        </p:blipFill>
        <p:spPr bwMode="auto">
          <a:xfrm>
            <a:off x="1850498" y="840013"/>
            <a:ext cx="538623" cy="5234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55DDA3E5-2B8A-4502-B966-E89FDEDF291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494" y="809628"/>
            <a:ext cx="438120" cy="571463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C98C1AFE-3193-41BB-9E44-65C12EEE5C1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6238" y="845029"/>
            <a:ext cx="522346" cy="475393"/>
          </a:xfrm>
          <a:prstGeom prst="rect">
            <a:avLst/>
          </a:prstGeom>
        </p:spPr>
      </p:pic>
      <p:pic>
        <p:nvPicPr>
          <p:cNvPr id="38" name="Picture 2">
            <a:extLst>
              <a:ext uri="{FF2B5EF4-FFF2-40B4-BE49-F238E27FC236}">
                <a16:creationId xmlns:a16="http://schemas.microsoft.com/office/drawing/2014/main" id="{F5787799-1BF4-47C6-80FC-DB198967B8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6383" y="803576"/>
            <a:ext cx="987181" cy="596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Espace réservé pour une image  5" descr="http://assurances.caisse-epargne.fr/static/admin/moxiemanager/data/files/BOOK%20PART_2017-06.pd - Internet Explorer">
            <a:extLst>
              <a:ext uri="{FF2B5EF4-FFF2-40B4-BE49-F238E27FC236}">
                <a16:creationId xmlns:a16="http://schemas.microsoft.com/office/drawing/2014/main" id="{7F5436AE-1B61-433A-89E6-ABF650D22DDE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85819" y="782592"/>
            <a:ext cx="1045172" cy="596284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EA6F8F39-E299-4F59-8B5B-4798F08FE88E}"/>
              </a:ext>
            </a:extLst>
          </p:cNvPr>
          <p:cNvSpPr/>
          <p:nvPr/>
        </p:nvSpPr>
        <p:spPr>
          <a:xfrm>
            <a:off x="383889" y="4456788"/>
            <a:ext cx="6103760" cy="36726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4500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txBody>
          <a:bodyPr wrap="square" anchor="ctr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  <a:sym typeface="Webdings" panose="05030102010509060703" pitchFamily="18" charset="2"/>
              </a:rPr>
              <a:t>Les pièces </a:t>
            </a:r>
            <a:r>
              <a:rPr lang="fr-FR" sz="2000" b="1">
                <a:solidFill>
                  <a:prstClr val="white"/>
                </a:solidFill>
                <a:sym typeface="Webdings" panose="05030102010509060703" pitchFamily="18" charset="2"/>
              </a:rPr>
              <a:t>justificatives 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  <a:sym typeface="Webdings" panose="05030102010509060703" pitchFamily="18" charset="2"/>
              </a:rPr>
              <a:t>attendues par BPCE APS</a:t>
            </a:r>
          </a:p>
        </p:txBody>
      </p:sp>
      <p:sp>
        <p:nvSpPr>
          <p:cNvPr id="41" name="Espace réservé du texte 3">
            <a:extLst>
              <a:ext uri="{FF2B5EF4-FFF2-40B4-BE49-F238E27FC236}">
                <a16:creationId xmlns:a16="http://schemas.microsoft.com/office/drawing/2014/main" id="{44D733F9-4A6F-4C93-BAC8-149B71DA5668}"/>
              </a:ext>
            </a:extLst>
          </p:cNvPr>
          <p:cNvSpPr txBox="1">
            <a:spLocks/>
          </p:cNvSpPr>
          <p:nvPr/>
        </p:nvSpPr>
        <p:spPr>
          <a:xfrm>
            <a:off x="564316" y="5001012"/>
            <a:ext cx="5802600" cy="334468"/>
          </a:xfrm>
          <a:prstGeom prst="rect">
            <a:avLst/>
          </a:prstGeom>
          <a:solidFill>
            <a:srgbClr val="AF1280"/>
          </a:solidFill>
        </p:spPr>
        <p:txBody>
          <a:bodyPr vert="horz" lIns="0" tIns="0" rIns="0" bIns="0" rtlCol="0" anchor="ctr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4625" indent="-174625" algn="l" defTabSz="6858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50" indent="-179388" algn="l" defTabSz="6858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000" b="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4863" indent="-179388" algn="l" defTabSz="685800" rtl="0" eaLnBrk="1" latinLnBrk="0" hangingPunct="1">
              <a:lnSpc>
                <a:spcPct val="100000"/>
              </a:lnSpc>
              <a:spcBef>
                <a:spcPts val="1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2788" indent="-442913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  <a:defRPr lang="fr-FR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100" b="1">
                <a:solidFill>
                  <a:schemeClr val="bg1"/>
                </a:solidFill>
                <a:sym typeface="Wingdings" panose="05000000000000000000" pitchFamily="2" charset="2"/>
              </a:rPr>
              <a:t>Aucun justificatif n’est nécessaire</a:t>
            </a:r>
          </a:p>
        </p:txBody>
      </p:sp>
      <p:sp>
        <p:nvSpPr>
          <p:cNvPr id="42" name="Rectangle à coins arrondis 90">
            <a:extLst>
              <a:ext uri="{FF2B5EF4-FFF2-40B4-BE49-F238E27FC236}">
                <a16:creationId xmlns:a16="http://schemas.microsoft.com/office/drawing/2014/main" id="{F13C1F6A-91E6-4076-96AC-C9380DFC6535}"/>
              </a:ext>
            </a:extLst>
          </p:cNvPr>
          <p:cNvSpPr/>
          <p:nvPr/>
        </p:nvSpPr>
        <p:spPr>
          <a:xfrm>
            <a:off x="1965723" y="6673258"/>
            <a:ext cx="2365637" cy="2304000"/>
          </a:xfrm>
          <a:prstGeom prst="round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fr-FR" b="1" dirty="0">
                <a:solidFill>
                  <a:schemeClr val="tx2"/>
                </a:solidFill>
                <a:sym typeface="Wingdings" panose="05000000000000000000" pitchFamily="2" charset="2"/>
              </a:rPr>
              <a:t>Un justificatif pour le véhicule </a:t>
            </a:r>
            <a:endParaRPr lang="fr-FR" sz="1400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100" dirty="0">
              <a:solidFill>
                <a:srgbClr val="4D6995"/>
              </a:solidFill>
              <a:sym typeface="Wingdings" panose="05000000000000000000" pitchFamily="2" charset="2"/>
            </a:endParaRPr>
          </a:p>
          <a:p>
            <a:pPr marL="26670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srgbClr val="4D6995"/>
                </a:solidFill>
                <a:sym typeface="Wingdings" panose="05000000000000000000" pitchFamily="2" charset="2"/>
              </a:rPr>
              <a:t>La carte grise définitive</a:t>
            </a:r>
            <a:r>
              <a:rPr lang="fr-FR" sz="1100" b="1" dirty="0">
                <a:solidFill>
                  <a:schemeClr val="accent2"/>
                </a:solidFill>
                <a:sym typeface="Wingdings" panose="05000000000000000000" pitchFamily="2" charset="2"/>
              </a:rPr>
              <a:t>*</a:t>
            </a:r>
            <a:r>
              <a:rPr lang="fr-FR" sz="1100" dirty="0">
                <a:solidFill>
                  <a:srgbClr val="4D6995"/>
                </a:solidFill>
                <a:sym typeface="Wingdings" panose="05000000000000000000" pitchFamily="2" charset="2"/>
              </a:rPr>
              <a:t> ou barrée</a:t>
            </a:r>
          </a:p>
          <a:p>
            <a:pPr marL="266700" indent="-171450">
              <a:buFont typeface="Arial" panose="020B0604020202020204" pitchFamily="34" charset="0"/>
              <a:buChar char="•"/>
            </a:pPr>
            <a:r>
              <a:rPr lang="fr-FR" sz="1100" u="sng" dirty="0">
                <a:solidFill>
                  <a:srgbClr val="4D6995"/>
                </a:solidFill>
                <a:sym typeface="Wingdings" panose="05000000000000000000" pitchFamily="2" charset="2"/>
              </a:rPr>
              <a:t>Ou</a:t>
            </a:r>
            <a:r>
              <a:rPr lang="fr-FR" sz="1100" dirty="0">
                <a:solidFill>
                  <a:srgbClr val="4D6995"/>
                </a:solidFill>
                <a:sym typeface="Wingdings" panose="05000000000000000000" pitchFamily="2" charset="2"/>
              </a:rPr>
              <a:t> le certificat d’immatriculation provisoire</a:t>
            </a:r>
          </a:p>
          <a:p>
            <a:pPr marL="266700" indent="-171450">
              <a:buFont typeface="Arial" panose="020B0604020202020204" pitchFamily="34" charset="0"/>
              <a:buChar char="•"/>
            </a:pPr>
            <a:r>
              <a:rPr lang="fr-FR" sz="1100" u="sng" dirty="0">
                <a:solidFill>
                  <a:srgbClr val="4D6995"/>
                </a:solidFill>
                <a:sym typeface="Wingdings" panose="05000000000000000000" pitchFamily="2" charset="2"/>
              </a:rPr>
              <a:t>Ou</a:t>
            </a:r>
            <a:r>
              <a:rPr lang="fr-FR" sz="1100" dirty="0">
                <a:solidFill>
                  <a:srgbClr val="4D6995"/>
                </a:solidFill>
                <a:sym typeface="Wingdings" panose="05000000000000000000" pitchFamily="2" charset="2"/>
              </a:rPr>
              <a:t> le bon de commande/facture, </a:t>
            </a:r>
          </a:p>
          <a:p>
            <a:pPr marL="266700" indent="-171450">
              <a:buFont typeface="Arial" panose="020B0604020202020204" pitchFamily="34" charset="0"/>
              <a:buChar char="•"/>
            </a:pPr>
            <a:r>
              <a:rPr lang="fr-FR" sz="1100" u="sng" dirty="0">
                <a:solidFill>
                  <a:srgbClr val="4D6995"/>
                </a:solidFill>
                <a:sym typeface="Wingdings" panose="05000000000000000000" pitchFamily="2" charset="2"/>
              </a:rPr>
              <a:t>Ou</a:t>
            </a:r>
            <a:r>
              <a:rPr lang="fr-FR" sz="1100" dirty="0">
                <a:solidFill>
                  <a:srgbClr val="4D6995"/>
                </a:solidFill>
                <a:sym typeface="Wingdings" panose="05000000000000000000" pitchFamily="2" charset="2"/>
              </a:rPr>
              <a:t> le coupon détachable accompagné d’un certificat de cession</a:t>
            </a:r>
          </a:p>
          <a:p>
            <a:r>
              <a:rPr lang="fr-FR" sz="900" b="1" dirty="0">
                <a:solidFill>
                  <a:schemeClr val="accent2"/>
                </a:solidFill>
              </a:rPr>
              <a:t>*La CG définitive est obligatoire dès lors qu'un conducteur novice est désigné comme conducteur complémentaire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100" dirty="0">
              <a:solidFill>
                <a:srgbClr val="4D6995"/>
              </a:solidFill>
              <a:sym typeface="Wingdings" panose="05000000000000000000" pitchFamily="2" charset="2"/>
            </a:endParaRPr>
          </a:p>
        </p:txBody>
      </p:sp>
      <p:sp>
        <p:nvSpPr>
          <p:cNvPr id="43" name="Rectangle à coins arrondis 91">
            <a:extLst>
              <a:ext uri="{FF2B5EF4-FFF2-40B4-BE49-F238E27FC236}">
                <a16:creationId xmlns:a16="http://schemas.microsoft.com/office/drawing/2014/main" id="{E75062A0-B11D-4BC1-8C12-18E5F2E2FE59}"/>
              </a:ext>
            </a:extLst>
          </p:cNvPr>
          <p:cNvSpPr/>
          <p:nvPr/>
        </p:nvSpPr>
        <p:spPr>
          <a:xfrm>
            <a:off x="4329443" y="6680071"/>
            <a:ext cx="2344057" cy="2304000"/>
          </a:xfrm>
          <a:prstGeom prst="round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fr-FR" b="1" dirty="0">
                <a:solidFill>
                  <a:schemeClr val="tx2"/>
                </a:solidFill>
                <a:sym typeface="Wingdings" panose="05000000000000000000" pitchFamily="2" charset="2"/>
              </a:rPr>
              <a:t>Un justificatif pour le bonus/malus </a:t>
            </a:r>
            <a:endParaRPr lang="fr-FR" sz="1600" b="1" dirty="0">
              <a:solidFill>
                <a:schemeClr val="tx1">
                  <a:lumMod val="95000"/>
                  <a:lumOff val="5000"/>
                </a:schemeClr>
              </a:solidFill>
              <a:cs typeface="Arial"/>
            </a:endParaRPr>
          </a:p>
          <a:p>
            <a:pPr marL="36000" algn="ctr"/>
            <a:endParaRPr lang="fr-FR" sz="1100" dirty="0">
              <a:solidFill>
                <a:srgbClr val="4D6995"/>
              </a:solidFill>
              <a:cs typeface="Arial"/>
            </a:endParaRPr>
          </a:p>
          <a:p>
            <a:pPr marL="36000" algn="ctr"/>
            <a:r>
              <a:rPr lang="fr-FR" sz="900" dirty="0">
                <a:solidFill>
                  <a:schemeClr val="tx1">
                    <a:lumMod val="95000"/>
                    <a:lumOff val="5000"/>
                  </a:schemeClr>
                </a:solidFill>
                <a:ea typeface="+mn-lt"/>
                <a:cs typeface="+mn-lt"/>
              </a:rPr>
              <a:t>Les justificatifs doivent être datés de moins d’1 an par rapport à la date de souscription du contrat et mentionner le CRM à la dernière échéance. Le conducteur principal doit être identifiable </a:t>
            </a:r>
            <a:endParaRPr lang="fr-FR" sz="900" dirty="0">
              <a:solidFill>
                <a:schemeClr val="tx1">
                  <a:lumMod val="95000"/>
                  <a:lumOff val="5000"/>
                </a:schemeClr>
              </a:solidFill>
              <a:cs typeface="Arial"/>
            </a:endParaRPr>
          </a:p>
          <a:p>
            <a:pPr marL="26670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srgbClr val="4D6995"/>
                </a:solidFill>
                <a:sym typeface="Wingdings" panose="05000000000000000000" pitchFamily="2" charset="2"/>
              </a:rPr>
              <a:t>Le dernier avis d’échéance</a:t>
            </a:r>
            <a:endParaRPr lang="fr-FR" sz="1100" dirty="0">
              <a:solidFill>
                <a:srgbClr val="4D6995"/>
              </a:solidFill>
              <a:cs typeface="Arial"/>
            </a:endParaRPr>
          </a:p>
          <a:p>
            <a:pPr marL="266700" indent="-171450">
              <a:buFont typeface="Arial" panose="020B0604020202020204" pitchFamily="34" charset="0"/>
              <a:buChar char="•"/>
            </a:pPr>
            <a:r>
              <a:rPr lang="fr-FR" sz="1100" u="sng" dirty="0">
                <a:solidFill>
                  <a:srgbClr val="4D6995"/>
                </a:solidFill>
                <a:sym typeface="Wingdings" panose="05000000000000000000" pitchFamily="2" charset="2"/>
              </a:rPr>
              <a:t>Ou</a:t>
            </a:r>
            <a:r>
              <a:rPr lang="fr-FR" sz="1100" dirty="0">
                <a:solidFill>
                  <a:srgbClr val="4D6995"/>
                </a:solidFill>
                <a:sym typeface="Wingdings" panose="05000000000000000000" pitchFamily="2" charset="2"/>
              </a:rPr>
              <a:t> les conditions particulières du précédent contrat</a:t>
            </a:r>
            <a:endParaRPr lang="fr-FR" sz="1100" dirty="0">
              <a:solidFill>
                <a:srgbClr val="4D6995"/>
              </a:solidFill>
              <a:cs typeface="Arial"/>
            </a:endParaRPr>
          </a:p>
          <a:p>
            <a:pPr marL="266700" indent="-171450">
              <a:buFont typeface="Arial" panose="020B0604020202020204" pitchFamily="34" charset="0"/>
              <a:buChar char="•"/>
            </a:pPr>
            <a:r>
              <a:rPr lang="fr-FR" sz="1100" u="sng" dirty="0">
                <a:solidFill>
                  <a:srgbClr val="4D6995"/>
                </a:solidFill>
                <a:sym typeface="Wingdings" panose="05000000000000000000" pitchFamily="2" charset="2"/>
              </a:rPr>
              <a:t>Ou</a:t>
            </a:r>
            <a:r>
              <a:rPr lang="fr-FR" sz="1100" dirty="0">
                <a:solidFill>
                  <a:srgbClr val="4D6995"/>
                </a:solidFill>
                <a:sym typeface="Wingdings" panose="05000000000000000000" pitchFamily="2" charset="2"/>
              </a:rPr>
              <a:t> le relevé d’informations</a:t>
            </a:r>
            <a:r>
              <a:rPr lang="fr-FR" sz="1100" b="1" dirty="0">
                <a:solidFill>
                  <a:schemeClr val="accent2"/>
                </a:solidFill>
                <a:sym typeface="Wingdings" panose="05000000000000000000" pitchFamily="2" charset="2"/>
              </a:rPr>
              <a:t>*</a:t>
            </a:r>
          </a:p>
          <a:p>
            <a:r>
              <a:rPr lang="fr-FR" sz="900" b="1" dirty="0">
                <a:solidFill>
                  <a:schemeClr val="accent2"/>
                </a:solidFill>
                <a:cs typeface="Arial"/>
                <a:sym typeface="Wingdings" panose="05000000000000000000" pitchFamily="2" charset="2"/>
              </a:rPr>
              <a:t>*</a:t>
            </a:r>
            <a:r>
              <a:rPr lang="fr-FR" sz="900" b="1" dirty="0">
                <a:solidFill>
                  <a:schemeClr val="accent2"/>
                </a:solidFill>
              </a:rPr>
              <a:t>Pour les contrats souscris suite à dérogation, le RI de moins de 3 mois est obligatoire</a:t>
            </a:r>
          </a:p>
        </p:txBody>
      </p:sp>
      <p:sp>
        <p:nvSpPr>
          <p:cNvPr id="44" name="Rectangle à coins arrondis 91">
            <a:extLst>
              <a:ext uri="{FF2B5EF4-FFF2-40B4-BE49-F238E27FC236}">
                <a16:creationId xmlns:a16="http://schemas.microsoft.com/office/drawing/2014/main" id="{2E791242-39D0-4B46-BB17-278AF2B82687}"/>
              </a:ext>
            </a:extLst>
          </p:cNvPr>
          <p:cNvSpPr/>
          <p:nvPr/>
        </p:nvSpPr>
        <p:spPr>
          <a:xfrm>
            <a:off x="5683" y="6729394"/>
            <a:ext cx="1844815" cy="2304000"/>
          </a:xfrm>
          <a:prstGeom prst="round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fr-FR" b="1" dirty="0">
                <a:solidFill>
                  <a:schemeClr val="tx2"/>
                </a:solidFill>
                <a:sym typeface="Wingdings" panose="05000000000000000000" pitchFamily="2" charset="2"/>
              </a:rPr>
              <a:t>Un justificatif de permis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100" dirty="0">
              <a:solidFill>
                <a:srgbClr val="4D6995"/>
              </a:solidFill>
              <a:sym typeface="Wingdings" panose="05000000000000000000" pitchFamily="2" charset="2"/>
            </a:endParaRPr>
          </a:p>
          <a:p>
            <a:pPr marL="26670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srgbClr val="4D6995"/>
                </a:solidFill>
                <a:sym typeface="Wingdings" panose="05000000000000000000" pitchFamily="2" charset="2"/>
              </a:rPr>
              <a:t>Le permis de conduire du conducteur</a:t>
            </a:r>
            <a:r>
              <a:rPr lang="fr-FR" sz="1100" b="1" dirty="0">
                <a:solidFill>
                  <a:schemeClr val="accent2"/>
                </a:solidFill>
                <a:sym typeface="Wingdings" panose="05000000000000000000" pitchFamily="2" charset="2"/>
              </a:rPr>
              <a:t>*</a:t>
            </a:r>
          </a:p>
          <a:p>
            <a:pPr marL="266700" indent="-171450">
              <a:buFont typeface="Arial" panose="020B0604020202020204" pitchFamily="34" charset="0"/>
              <a:buChar char="•"/>
            </a:pPr>
            <a:r>
              <a:rPr lang="fr-FR" sz="1100" u="sng" dirty="0">
                <a:solidFill>
                  <a:srgbClr val="4D6995"/>
                </a:solidFill>
                <a:sym typeface="Wingdings" panose="05000000000000000000" pitchFamily="2" charset="2"/>
              </a:rPr>
              <a:t>Ou</a:t>
            </a:r>
            <a:r>
              <a:rPr lang="fr-FR" sz="1100" dirty="0">
                <a:solidFill>
                  <a:srgbClr val="4D6995"/>
                </a:solidFill>
                <a:sym typeface="Wingdings" panose="05000000000000000000" pitchFamily="2" charset="2"/>
              </a:rPr>
              <a:t> le permis AM (ou BSR)</a:t>
            </a:r>
            <a:r>
              <a:rPr lang="fr-FR" sz="1100" b="1" dirty="0">
                <a:solidFill>
                  <a:schemeClr val="accent2"/>
                </a:solidFill>
                <a:sym typeface="Wingdings" panose="05000000000000000000" pitchFamily="2" charset="2"/>
              </a:rPr>
              <a:t>*</a:t>
            </a:r>
          </a:p>
          <a:p>
            <a:r>
              <a:rPr lang="fr-FR" sz="1100" b="1" dirty="0">
                <a:solidFill>
                  <a:schemeClr val="accent2"/>
                </a:solidFill>
                <a:sym typeface="Wingdings" panose="05000000000000000000" pitchFamily="2" charset="2"/>
              </a:rPr>
              <a:t>*</a:t>
            </a:r>
            <a:r>
              <a:rPr lang="fr-FR" sz="900" b="1" dirty="0">
                <a:solidFill>
                  <a:schemeClr val="accent2"/>
                </a:solidFill>
                <a:sym typeface="Wingdings" panose="05000000000000000000" pitchFamily="2" charset="2"/>
              </a:rPr>
              <a:t>Recto-verso pour les nouveaux formats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8657684-7177-494C-9859-28FB0E808F0E}"/>
              </a:ext>
            </a:extLst>
          </p:cNvPr>
          <p:cNvSpPr/>
          <p:nvPr/>
        </p:nvSpPr>
        <p:spPr>
          <a:xfrm>
            <a:off x="351817" y="9971425"/>
            <a:ext cx="38317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>
                <a:solidFill>
                  <a:srgbClr val="FF0000"/>
                </a:solidFill>
              </a:rPr>
              <a:t>Adresser l’ensemble des documents signés par 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>
                <a:solidFill>
                  <a:schemeClr val="tx2"/>
                </a:solidFill>
              </a:rPr>
              <a:t>Navette interne BPCE APS</a:t>
            </a:r>
          </a:p>
          <a:p>
            <a:r>
              <a:rPr lang="fr-FR" sz="1200">
                <a:solidFill>
                  <a:schemeClr val="tx2"/>
                </a:solidFill>
              </a:rPr>
              <a:t>	</a:t>
            </a:r>
            <a:r>
              <a:rPr lang="fr-FR" sz="1200" b="1" u="sng">
                <a:solidFill>
                  <a:schemeClr val="tx2"/>
                </a:solidFill>
              </a:rPr>
              <a:t>OU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>
                <a:solidFill>
                  <a:schemeClr val="tx2"/>
                </a:solidFill>
              </a:rPr>
              <a:t>Mail à l’adresse suivante </a:t>
            </a:r>
            <a:r>
              <a:rPr lang="fr-FR" sz="1200" b="1" u="sng">
                <a:solidFill>
                  <a:schemeClr val="tx2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bpce.aps@natixis.com</a:t>
            </a:r>
            <a:endParaRPr lang="fr-FR" sz="1200">
              <a:solidFill>
                <a:schemeClr val="tx2"/>
              </a:solidFill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8466B067-BCCF-434D-A1B8-30C0A7A9FDB6}"/>
              </a:ext>
            </a:extLst>
          </p:cNvPr>
          <p:cNvSpPr txBox="1"/>
          <p:nvPr/>
        </p:nvSpPr>
        <p:spPr>
          <a:xfrm>
            <a:off x="4392959" y="10092333"/>
            <a:ext cx="3779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2"/>
                </a:solidFill>
              </a:rPr>
              <a:t>Indiquer systématiquement le numéro de contrat et le nom prénom du souscripteur sur chaque document transmis et/ou dans l’objet/corps du mail.</a:t>
            </a:r>
          </a:p>
        </p:txBody>
      </p:sp>
      <p:sp>
        <p:nvSpPr>
          <p:cNvPr id="47" name="Rectangle à coins arrondis 61">
            <a:extLst>
              <a:ext uri="{FF2B5EF4-FFF2-40B4-BE49-F238E27FC236}">
                <a16:creationId xmlns:a16="http://schemas.microsoft.com/office/drawing/2014/main" id="{E3FE40DB-7E05-4F42-B7BB-F84CF0D37734}"/>
              </a:ext>
            </a:extLst>
          </p:cNvPr>
          <p:cNvSpPr/>
          <p:nvPr/>
        </p:nvSpPr>
        <p:spPr>
          <a:xfrm>
            <a:off x="620954" y="5357682"/>
            <a:ext cx="5804015" cy="838078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fr-FR" b="1">
              <a:solidFill>
                <a:schemeClr val="accent2"/>
              </a:solidFill>
              <a:sym typeface="Wingdings" panose="05000000000000000000" pitchFamily="2" charset="2"/>
            </a:endParaRPr>
          </a:p>
        </p:txBody>
      </p:sp>
      <p:pic>
        <p:nvPicPr>
          <p:cNvPr id="48" name="Image 47">
            <a:extLst>
              <a:ext uri="{FF2B5EF4-FFF2-40B4-BE49-F238E27FC236}">
                <a16:creationId xmlns:a16="http://schemas.microsoft.com/office/drawing/2014/main" id="{9C959535-90A4-4116-A1EE-70AF343FD4A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14" y="5411686"/>
            <a:ext cx="574954" cy="620270"/>
          </a:xfrm>
          <a:prstGeom prst="rect">
            <a:avLst/>
          </a:prstGeom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B87B646C-8513-494B-9CB0-A5E2B2895C8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626" y="5444672"/>
            <a:ext cx="438120" cy="571463"/>
          </a:xfrm>
          <a:prstGeom prst="rect">
            <a:avLst/>
          </a:prstGeom>
        </p:spPr>
      </p:pic>
      <p:grpSp>
        <p:nvGrpSpPr>
          <p:cNvPr id="50" name="Group 33">
            <a:extLst>
              <a:ext uri="{FF2B5EF4-FFF2-40B4-BE49-F238E27FC236}">
                <a16:creationId xmlns:a16="http://schemas.microsoft.com/office/drawing/2014/main" id="{1DAEFEB7-A488-45D8-9EA6-9D0FBB79E2B2}"/>
              </a:ext>
            </a:extLst>
          </p:cNvPr>
          <p:cNvGrpSpPr/>
          <p:nvPr/>
        </p:nvGrpSpPr>
        <p:grpSpPr>
          <a:xfrm>
            <a:off x="3039514" y="5452601"/>
            <a:ext cx="612011" cy="494249"/>
            <a:chOff x="0" y="0"/>
            <a:chExt cx="282559" cy="247577"/>
          </a:xfrm>
          <a:solidFill>
            <a:schemeClr val="tx2"/>
          </a:solidFill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726E4B5D-1079-4557-88E7-562C59DF608B}"/>
                </a:ext>
              </a:extLst>
            </p:cNvPr>
            <p:cNvSpPr/>
            <p:nvPr/>
          </p:nvSpPr>
          <p:spPr>
            <a:xfrm>
              <a:off x="91302" y="234876"/>
              <a:ext cx="160502" cy="1270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2400">
                  <a:solidFill>
                    <a:srgbClr val="571E74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  <a:endParaRPr sz="2400">
                <a:solidFill>
                  <a:schemeClr val="tx1">
                    <a:lumMod val="95000"/>
                    <a:lumOff val="5000"/>
                  </a:schemeClr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52" name="Freeform 6">
              <a:extLst>
                <a:ext uri="{FF2B5EF4-FFF2-40B4-BE49-F238E27FC236}">
                  <a16:creationId xmlns:a16="http://schemas.microsoft.com/office/drawing/2014/main" id="{80615255-54AC-4429-B482-08430692A9C2}"/>
                </a:ext>
              </a:extLst>
            </p:cNvPr>
            <p:cNvSpPr/>
            <p:nvPr/>
          </p:nvSpPr>
          <p:spPr>
            <a:xfrm>
              <a:off x="235946" y="130704"/>
              <a:ext cx="46613" cy="518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36" y="21600"/>
                  </a:moveTo>
                  <a:lnTo>
                    <a:pt x="0" y="18200"/>
                  </a:lnTo>
                  <a:lnTo>
                    <a:pt x="668" y="20000"/>
                  </a:lnTo>
                  <a:lnTo>
                    <a:pt x="0" y="18200"/>
                  </a:lnTo>
                  <a:lnTo>
                    <a:pt x="6680" y="14600"/>
                  </a:lnTo>
                  <a:lnTo>
                    <a:pt x="10466" y="11200"/>
                  </a:lnTo>
                  <a:lnTo>
                    <a:pt x="13806" y="7000"/>
                  </a:lnTo>
                  <a:lnTo>
                    <a:pt x="15810" y="3600"/>
                  </a:lnTo>
                  <a:lnTo>
                    <a:pt x="17146" y="0"/>
                  </a:lnTo>
                  <a:lnTo>
                    <a:pt x="21600" y="600"/>
                  </a:lnTo>
                  <a:lnTo>
                    <a:pt x="20264" y="4600"/>
                  </a:lnTo>
                  <a:lnTo>
                    <a:pt x="17592" y="8800"/>
                  </a:lnTo>
                  <a:lnTo>
                    <a:pt x="14474" y="13400"/>
                  </a:lnTo>
                  <a:lnTo>
                    <a:pt x="9798" y="17600"/>
                  </a:lnTo>
                  <a:lnTo>
                    <a:pt x="5344" y="20000"/>
                  </a:lnTo>
                  <a:lnTo>
                    <a:pt x="2672" y="21600"/>
                  </a:lnTo>
                  <a:lnTo>
                    <a:pt x="1336" y="2160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2400">
                  <a:solidFill>
                    <a:srgbClr val="571E74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  <a:endParaRPr sz="2400">
                <a:solidFill>
                  <a:schemeClr val="tx1">
                    <a:lumMod val="95000"/>
                    <a:lumOff val="5000"/>
                  </a:schemeClr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53" name="Freeform 7">
              <a:extLst>
                <a:ext uri="{FF2B5EF4-FFF2-40B4-BE49-F238E27FC236}">
                  <a16:creationId xmlns:a16="http://schemas.microsoft.com/office/drawing/2014/main" id="{CF20E0C8-D33A-4B35-9D0A-E0937A9AC474}"/>
                </a:ext>
              </a:extLst>
            </p:cNvPr>
            <p:cNvSpPr/>
            <p:nvPr/>
          </p:nvSpPr>
          <p:spPr>
            <a:xfrm>
              <a:off x="224893" y="126379"/>
              <a:ext cx="33639" cy="37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1" y="21600"/>
                  </a:moveTo>
                  <a:lnTo>
                    <a:pt x="0" y="16132"/>
                  </a:lnTo>
                  <a:lnTo>
                    <a:pt x="3703" y="14491"/>
                  </a:lnTo>
                  <a:lnTo>
                    <a:pt x="6480" y="12851"/>
                  </a:lnTo>
                  <a:lnTo>
                    <a:pt x="9874" y="9570"/>
                  </a:lnTo>
                  <a:lnTo>
                    <a:pt x="12651" y="5742"/>
                  </a:lnTo>
                  <a:lnTo>
                    <a:pt x="14503" y="3281"/>
                  </a:lnTo>
                  <a:lnTo>
                    <a:pt x="15429" y="0"/>
                  </a:lnTo>
                  <a:lnTo>
                    <a:pt x="21600" y="820"/>
                  </a:lnTo>
                  <a:lnTo>
                    <a:pt x="19749" y="4922"/>
                  </a:lnTo>
                  <a:lnTo>
                    <a:pt x="18206" y="8749"/>
                  </a:lnTo>
                  <a:lnTo>
                    <a:pt x="14503" y="13671"/>
                  </a:lnTo>
                  <a:lnTo>
                    <a:pt x="9874" y="16952"/>
                  </a:lnTo>
                  <a:lnTo>
                    <a:pt x="6480" y="19413"/>
                  </a:lnTo>
                  <a:lnTo>
                    <a:pt x="1851" y="2160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2400">
                  <a:solidFill>
                    <a:srgbClr val="571E74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  <a:endParaRPr sz="2400">
                <a:solidFill>
                  <a:schemeClr val="tx1">
                    <a:lumMod val="95000"/>
                    <a:lumOff val="5000"/>
                  </a:schemeClr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54" name="Freeform 8">
              <a:extLst>
                <a:ext uri="{FF2B5EF4-FFF2-40B4-BE49-F238E27FC236}">
                  <a16:creationId xmlns:a16="http://schemas.microsoft.com/office/drawing/2014/main" id="{6F2B0C46-D4DE-4335-92BA-F81118935965}"/>
                </a:ext>
              </a:extLst>
            </p:cNvPr>
            <p:cNvSpPr/>
            <p:nvPr/>
          </p:nvSpPr>
          <p:spPr>
            <a:xfrm>
              <a:off x="0" y="0"/>
              <a:ext cx="278234" cy="2234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30" y="7618"/>
                  </a:moveTo>
                  <a:lnTo>
                    <a:pt x="15370" y="6271"/>
                  </a:lnTo>
                  <a:lnTo>
                    <a:pt x="14848" y="6271"/>
                  </a:lnTo>
                  <a:lnTo>
                    <a:pt x="14400" y="6643"/>
                  </a:lnTo>
                  <a:lnTo>
                    <a:pt x="11677" y="9801"/>
                  </a:lnTo>
                  <a:lnTo>
                    <a:pt x="8953" y="6782"/>
                  </a:lnTo>
                  <a:lnTo>
                    <a:pt x="12982" y="1765"/>
                  </a:lnTo>
                  <a:lnTo>
                    <a:pt x="13094" y="1208"/>
                  </a:lnTo>
                  <a:lnTo>
                    <a:pt x="12982" y="836"/>
                  </a:lnTo>
                  <a:lnTo>
                    <a:pt x="12870" y="418"/>
                  </a:lnTo>
                  <a:lnTo>
                    <a:pt x="12535" y="139"/>
                  </a:lnTo>
                  <a:lnTo>
                    <a:pt x="12236" y="0"/>
                  </a:lnTo>
                  <a:lnTo>
                    <a:pt x="11789" y="0"/>
                  </a:lnTo>
                  <a:lnTo>
                    <a:pt x="11453" y="279"/>
                  </a:lnTo>
                  <a:lnTo>
                    <a:pt x="6118" y="6503"/>
                  </a:lnTo>
                  <a:lnTo>
                    <a:pt x="6230" y="5992"/>
                  </a:lnTo>
                  <a:lnTo>
                    <a:pt x="6230" y="5435"/>
                  </a:lnTo>
                  <a:lnTo>
                    <a:pt x="6118" y="4877"/>
                  </a:lnTo>
                  <a:lnTo>
                    <a:pt x="5894" y="4506"/>
                  </a:lnTo>
                  <a:lnTo>
                    <a:pt x="5670" y="4088"/>
                  </a:lnTo>
                  <a:lnTo>
                    <a:pt x="5447" y="3809"/>
                  </a:lnTo>
                  <a:lnTo>
                    <a:pt x="5111" y="3530"/>
                  </a:lnTo>
                  <a:lnTo>
                    <a:pt x="4812" y="3391"/>
                  </a:lnTo>
                  <a:lnTo>
                    <a:pt x="4365" y="3252"/>
                  </a:lnTo>
                  <a:lnTo>
                    <a:pt x="3917" y="3252"/>
                  </a:lnTo>
                  <a:lnTo>
                    <a:pt x="3619" y="3391"/>
                  </a:lnTo>
                  <a:lnTo>
                    <a:pt x="3283" y="3530"/>
                  </a:lnTo>
                  <a:lnTo>
                    <a:pt x="2947" y="3809"/>
                  </a:lnTo>
                  <a:lnTo>
                    <a:pt x="2611" y="4227"/>
                  </a:lnTo>
                  <a:lnTo>
                    <a:pt x="2388" y="4599"/>
                  </a:lnTo>
                  <a:lnTo>
                    <a:pt x="2276" y="5017"/>
                  </a:lnTo>
                  <a:lnTo>
                    <a:pt x="2201" y="5574"/>
                  </a:lnTo>
                  <a:lnTo>
                    <a:pt x="2201" y="5992"/>
                  </a:lnTo>
                  <a:lnTo>
                    <a:pt x="2276" y="6503"/>
                  </a:lnTo>
                  <a:lnTo>
                    <a:pt x="2723" y="7339"/>
                  </a:lnTo>
                  <a:lnTo>
                    <a:pt x="2947" y="7618"/>
                  </a:lnTo>
                  <a:lnTo>
                    <a:pt x="3619" y="8175"/>
                  </a:lnTo>
                  <a:lnTo>
                    <a:pt x="4701" y="8175"/>
                  </a:lnTo>
                  <a:lnTo>
                    <a:pt x="5223" y="7757"/>
                  </a:lnTo>
                  <a:lnTo>
                    <a:pt x="3507" y="12774"/>
                  </a:lnTo>
                  <a:lnTo>
                    <a:pt x="448" y="14818"/>
                  </a:lnTo>
                  <a:lnTo>
                    <a:pt x="224" y="15236"/>
                  </a:lnTo>
                  <a:lnTo>
                    <a:pt x="0" y="15608"/>
                  </a:lnTo>
                  <a:lnTo>
                    <a:pt x="0" y="16165"/>
                  </a:lnTo>
                  <a:lnTo>
                    <a:pt x="112" y="16583"/>
                  </a:lnTo>
                  <a:lnTo>
                    <a:pt x="448" y="16862"/>
                  </a:lnTo>
                  <a:lnTo>
                    <a:pt x="746" y="17001"/>
                  </a:lnTo>
                  <a:lnTo>
                    <a:pt x="1418" y="17001"/>
                  </a:lnTo>
                  <a:lnTo>
                    <a:pt x="4477" y="14679"/>
                  </a:lnTo>
                  <a:lnTo>
                    <a:pt x="4812" y="14261"/>
                  </a:lnTo>
                  <a:lnTo>
                    <a:pt x="6118" y="11566"/>
                  </a:lnTo>
                  <a:lnTo>
                    <a:pt x="8841" y="14400"/>
                  </a:lnTo>
                  <a:lnTo>
                    <a:pt x="9699" y="15097"/>
                  </a:lnTo>
                  <a:lnTo>
                    <a:pt x="10035" y="15375"/>
                  </a:lnTo>
                  <a:lnTo>
                    <a:pt x="10595" y="15608"/>
                  </a:lnTo>
                  <a:lnTo>
                    <a:pt x="13878" y="16026"/>
                  </a:lnTo>
                  <a:lnTo>
                    <a:pt x="15183" y="20810"/>
                  </a:lnTo>
                  <a:lnTo>
                    <a:pt x="15370" y="21182"/>
                  </a:lnTo>
                  <a:lnTo>
                    <a:pt x="15594" y="21461"/>
                  </a:lnTo>
                  <a:lnTo>
                    <a:pt x="15930" y="21600"/>
                  </a:lnTo>
                  <a:lnTo>
                    <a:pt x="16265" y="21600"/>
                  </a:lnTo>
                  <a:lnTo>
                    <a:pt x="16601" y="21461"/>
                  </a:lnTo>
                  <a:lnTo>
                    <a:pt x="16899" y="21321"/>
                  </a:lnTo>
                  <a:lnTo>
                    <a:pt x="17123" y="20950"/>
                  </a:lnTo>
                  <a:lnTo>
                    <a:pt x="17235" y="20392"/>
                  </a:lnTo>
                  <a:lnTo>
                    <a:pt x="17235" y="19974"/>
                  </a:lnTo>
                  <a:lnTo>
                    <a:pt x="17123" y="19556"/>
                  </a:lnTo>
                  <a:lnTo>
                    <a:pt x="15594" y="13982"/>
                  </a:lnTo>
                  <a:lnTo>
                    <a:pt x="15295" y="13471"/>
                  </a:lnTo>
                  <a:lnTo>
                    <a:pt x="14848" y="13192"/>
                  </a:lnTo>
                  <a:lnTo>
                    <a:pt x="13206" y="12217"/>
                  </a:lnTo>
                  <a:lnTo>
                    <a:pt x="15594" y="9383"/>
                  </a:lnTo>
                  <a:lnTo>
                    <a:pt x="20070" y="10591"/>
                  </a:lnTo>
                  <a:lnTo>
                    <a:pt x="20742" y="10591"/>
                  </a:lnTo>
                  <a:lnTo>
                    <a:pt x="21078" y="10312"/>
                  </a:lnTo>
                  <a:lnTo>
                    <a:pt x="21376" y="9941"/>
                  </a:lnTo>
                  <a:lnTo>
                    <a:pt x="21600" y="9244"/>
                  </a:lnTo>
                  <a:lnTo>
                    <a:pt x="21488" y="8686"/>
                  </a:lnTo>
                  <a:lnTo>
                    <a:pt x="21376" y="8268"/>
                  </a:lnTo>
                  <a:lnTo>
                    <a:pt x="21078" y="7897"/>
                  </a:lnTo>
                  <a:lnTo>
                    <a:pt x="20630" y="7618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2400">
                  <a:solidFill>
                    <a:srgbClr val="571E74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  <a:endParaRPr sz="2400">
                <a:solidFill>
                  <a:schemeClr val="tx1">
                    <a:lumMod val="95000"/>
                    <a:lumOff val="5000"/>
                  </a:schemeClr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pic>
        <p:nvPicPr>
          <p:cNvPr id="55" name="Image 54">
            <a:extLst>
              <a:ext uri="{FF2B5EF4-FFF2-40B4-BE49-F238E27FC236}">
                <a16:creationId xmlns:a16="http://schemas.microsoft.com/office/drawing/2014/main" id="{7042E55B-A078-4E41-84B6-42E1AFCE905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315" y="5449273"/>
            <a:ext cx="612011" cy="556998"/>
          </a:xfrm>
          <a:prstGeom prst="rect">
            <a:avLst/>
          </a:prstGeom>
        </p:spPr>
      </p:pic>
      <p:pic>
        <p:nvPicPr>
          <p:cNvPr id="56" name="Picture 2">
            <a:extLst>
              <a:ext uri="{FF2B5EF4-FFF2-40B4-BE49-F238E27FC236}">
                <a16:creationId xmlns:a16="http://schemas.microsoft.com/office/drawing/2014/main" id="{C95DD20F-BE1F-4A22-8F1B-144DDD4436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6715" y="5364500"/>
            <a:ext cx="1159200" cy="70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" name="Espace réservé pour une image  5" descr="http://assurances.caisse-epargne.fr/static/admin/moxiemanager/data/files/BOOK%20PART_2017-06.pd - Internet Explorer">
            <a:extLst>
              <a:ext uri="{FF2B5EF4-FFF2-40B4-BE49-F238E27FC236}">
                <a16:creationId xmlns:a16="http://schemas.microsoft.com/office/drawing/2014/main" id="{9B1B14F2-A4A5-4718-879B-ED56F87E609D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33782" y="5350947"/>
            <a:ext cx="1157519" cy="680574"/>
          </a:xfrm>
          <a:prstGeom prst="rect">
            <a:avLst/>
          </a:prstGeom>
        </p:spPr>
      </p:pic>
      <p:pic>
        <p:nvPicPr>
          <p:cNvPr id="58" name="Picture 2">
            <a:extLst>
              <a:ext uri="{FF2B5EF4-FFF2-40B4-BE49-F238E27FC236}">
                <a16:creationId xmlns:a16="http://schemas.microsoft.com/office/drawing/2014/main" id="{758056C0-F60A-42D2-BF4D-0D11CCCB52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6" t="22999" r="17584" b="18116"/>
          <a:stretch/>
        </p:blipFill>
        <p:spPr bwMode="auto">
          <a:xfrm>
            <a:off x="726706" y="6324169"/>
            <a:ext cx="343567" cy="3338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" name="Picture 2">
            <a:extLst>
              <a:ext uri="{FF2B5EF4-FFF2-40B4-BE49-F238E27FC236}">
                <a16:creationId xmlns:a16="http://schemas.microsoft.com/office/drawing/2014/main" id="{CBD5A833-22DD-4832-899A-0D62BF27F7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6" t="22999" r="17584" b="18116"/>
          <a:stretch/>
        </p:blipFill>
        <p:spPr bwMode="auto">
          <a:xfrm>
            <a:off x="2919954" y="6223597"/>
            <a:ext cx="343567" cy="3338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" name="Image 59">
            <a:extLst>
              <a:ext uri="{FF2B5EF4-FFF2-40B4-BE49-F238E27FC236}">
                <a16:creationId xmlns:a16="http://schemas.microsoft.com/office/drawing/2014/main" id="{D186E291-F97F-41D8-B0C8-1FA4327E0807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036" y="6272945"/>
            <a:ext cx="408915" cy="305064"/>
          </a:xfrm>
          <a:prstGeom prst="rect">
            <a:avLst/>
          </a:prstGeom>
        </p:spPr>
      </p:pic>
      <p:pic>
        <p:nvPicPr>
          <p:cNvPr id="61" name="Picture 2">
            <a:extLst>
              <a:ext uri="{FF2B5EF4-FFF2-40B4-BE49-F238E27FC236}">
                <a16:creationId xmlns:a16="http://schemas.microsoft.com/office/drawing/2014/main" id="{FDE9CD89-1DA5-4A17-AD27-93A87B56A2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6" t="22999" r="17584" b="18116"/>
          <a:stretch/>
        </p:blipFill>
        <p:spPr bwMode="auto">
          <a:xfrm>
            <a:off x="5666440" y="6272945"/>
            <a:ext cx="343567" cy="3338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" name="Image 61">
            <a:extLst>
              <a:ext uri="{FF2B5EF4-FFF2-40B4-BE49-F238E27FC236}">
                <a16:creationId xmlns:a16="http://schemas.microsoft.com/office/drawing/2014/main" id="{56006A29-3F0F-442C-BBAB-D7C10D71885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227" y="6272945"/>
            <a:ext cx="408915" cy="30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255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DFC4D3-E58C-419E-B1CE-F73D350CE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077" y="219880"/>
            <a:ext cx="6001502" cy="559911"/>
          </a:xfrm>
        </p:spPr>
        <p:txBody>
          <a:bodyPr>
            <a:normAutofit/>
          </a:bodyPr>
          <a:lstStyle/>
          <a:p>
            <a:pPr algn="ctr"/>
            <a:r>
              <a:rPr lang="fr-FR" sz="1800" b="1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Détails des justificatifs attendus</a:t>
            </a:r>
            <a:endParaRPr lang="fr-FR" dirty="0"/>
          </a:p>
        </p:txBody>
      </p:sp>
      <p:pic>
        <p:nvPicPr>
          <p:cNvPr id="1026" name="Image 6">
            <a:extLst>
              <a:ext uri="{FF2B5EF4-FFF2-40B4-BE49-F238E27FC236}">
                <a16:creationId xmlns:a16="http://schemas.microsoft.com/office/drawing/2014/main" id="{A432F241-062E-4B94-84CF-E738D58B4E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566" y="1203649"/>
            <a:ext cx="6342867" cy="15814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5B32A32-43A6-402D-BE41-C8DFCB633AAD}"/>
              </a:ext>
            </a:extLst>
          </p:cNvPr>
          <p:cNvSpPr txBox="1"/>
          <p:nvPr/>
        </p:nvSpPr>
        <p:spPr>
          <a:xfrm>
            <a:off x="153485" y="807054"/>
            <a:ext cx="2646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/>
              <a:t>Justificatif assurance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233FC9B-10D7-417F-B390-3DDB94C32E26}"/>
              </a:ext>
            </a:extLst>
          </p:cNvPr>
          <p:cNvSpPr txBox="1"/>
          <p:nvPr/>
        </p:nvSpPr>
        <p:spPr>
          <a:xfrm>
            <a:off x="186489" y="2801635"/>
            <a:ext cx="6485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FF0000"/>
                </a:solidFill>
              </a:rPr>
              <a:t>Le RI est obligatoire sur un contrat qui a été soumis à dérogation, il doit être de moins de 3 mois.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AC35B1E-C27F-4513-A55D-8D7E855E6F5A}"/>
              </a:ext>
            </a:extLst>
          </p:cNvPr>
          <p:cNvSpPr txBox="1"/>
          <p:nvPr/>
        </p:nvSpPr>
        <p:spPr>
          <a:xfrm>
            <a:off x="222586" y="3355027"/>
            <a:ext cx="2646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/>
              <a:t>Justificatif véhicule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E6237B7-CF19-4261-81A0-147E84946F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313" y="3732051"/>
            <a:ext cx="6551030" cy="250598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278D647-D713-491B-892E-BD6595BF9833}"/>
              </a:ext>
            </a:extLst>
          </p:cNvPr>
          <p:cNvSpPr txBox="1"/>
          <p:nvPr/>
        </p:nvSpPr>
        <p:spPr>
          <a:xfrm>
            <a:off x="105357" y="6282261"/>
            <a:ext cx="64088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FF0000"/>
                </a:solidFill>
              </a:rPr>
              <a:t>*</a:t>
            </a:r>
            <a:r>
              <a:rPr lang="fr-FR" sz="1400" dirty="0"/>
              <a:t>CPI en WW accepté à condition d’absence de novice en qualité de conducteur secondaire au contrat.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61961ED-C40F-4F0E-B6CA-4578085A3A98}"/>
              </a:ext>
            </a:extLst>
          </p:cNvPr>
          <p:cNvSpPr txBox="1"/>
          <p:nvPr/>
        </p:nvSpPr>
        <p:spPr>
          <a:xfrm>
            <a:off x="257566" y="6805481"/>
            <a:ext cx="4362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/>
              <a:t>Justificatif conducteur en 2 Roues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9C1F429-38FC-48CC-92A0-C99516A656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174813"/>
            <a:ext cx="6858000" cy="164251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2A138EF-39FE-4274-9E5B-3E009EBE12A7}"/>
              </a:ext>
            </a:extLst>
          </p:cNvPr>
          <p:cNvSpPr/>
          <p:nvPr/>
        </p:nvSpPr>
        <p:spPr>
          <a:xfrm>
            <a:off x="0" y="7174813"/>
            <a:ext cx="6858000" cy="1618887"/>
          </a:xfrm>
          <a:prstGeom prst="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4924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79301F7-9733-4384-A5F8-30BA9489CA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29" y="2843808"/>
            <a:ext cx="6397343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627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2FC27E4-9A1A-4FD1-B891-2691CD49C9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88" y="2434167"/>
            <a:ext cx="6285441" cy="666961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r-FR" sz="1800" b="1" u="sng" dirty="0">
                <a:cs typeface="Calibri" panose="020F0502020204030204"/>
              </a:rPr>
              <a:t>PROCESS APS SI JUSTIFICATIF MANQUANT :</a:t>
            </a:r>
          </a:p>
          <a:p>
            <a:r>
              <a:rPr lang="fr-FR" sz="1600" dirty="0"/>
              <a:t>J +23 - Lors du contrôle par APS, si une pièce est manquante au dossier, une relance par mail est adressée au conseiller réalisateur du contrat avec copie agence.</a:t>
            </a:r>
            <a:endParaRPr lang="fr-FR" sz="1600" dirty="0">
              <a:cs typeface="Calibri"/>
            </a:endParaRPr>
          </a:p>
          <a:p>
            <a:r>
              <a:rPr lang="fr-FR" sz="1600" dirty="0"/>
              <a:t>Le client n’est pas relancé par APS.</a:t>
            </a:r>
          </a:p>
          <a:p>
            <a:r>
              <a:rPr lang="fr-FR" sz="1600" dirty="0"/>
              <a:t>Si rien n’est adressé, le client n’est PLUS ASSURE au bout de 30 JOURS</a:t>
            </a:r>
          </a:p>
          <a:p>
            <a:r>
              <a:rPr lang="fr-FR" sz="1600" dirty="0"/>
              <a:t>L’agence relance le client et adresse les justificatifs à APS par mail à l’adresse suivante : </a:t>
            </a:r>
            <a:endParaRPr lang="fr-FR" sz="1600" dirty="0">
              <a:solidFill>
                <a:srgbClr val="FF0000"/>
              </a:solidFill>
              <a:cs typeface="Calibri" panose="020F0502020204030204"/>
            </a:endParaRPr>
          </a:p>
          <a:p>
            <a:endParaRPr lang="fr-FR" sz="1600" dirty="0">
              <a:solidFill>
                <a:srgbClr val="FF0000"/>
              </a:solidFill>
              <a:cs typeface="Calibri" panose="020F0502020204030204"/>
            </a:endParaRPr>
          </a:p>
          <a:p>
            <a:endParaRPr lang="fr-FR" sz="1800" dirty="0"/>
          </a:p>
          <a:p>
            <a:pPr marL="0" indent="0">
              <a:buNone/>
            </a:pPr>
            <a:endParaRPr lang="fr-FR" sz="1800" dirty="0"/>
          </a:p>
          <a:p>
            <a:pPr marL="0" indent="0">
              <a:buNone/>
            </a:pPr>
            <a:endParaRPr lang="fr-FR" sz="1600" b="1" u="sng" dirty="0"/>
          </a:p>
          <a:p>
            <a:pPr marL="0" indent="0">
              <a:buNone/>
            </a:pPr>
            <a:r>
              <a:rPr lang="fr-FR" sz="1600" b="1" u="sng" dirty="0"/>
              <a:t>Suite à la relance par APS, retour par mail:</a:t>
            </a:r>
          </a:p>
          <a:p>
            <a:pPr marL="0" indent="0">
              <a:buNone/>
            </a:pPr>
            <a:r>
              <a:rPr lang="fr-FR" sz="1600" dirty="0"/>
              <a:t>L’idéal est de transférer le mail initial adressé par APS intitulé "relance pièces manquantes" à l'adresse indiquée ci-dessus et précisée dans le mail.</a:t>
            </a:r>
            <a:endParaRPr lang="fr-FR" sz="1600" dirty="0">
              <a:cs typeface="Calibri"/>
            </a:endParaRPr>
          </a:p>
          <a:p>
            <a:pPr marL="0" indent="0">
              <a:buNone/>
            </a:pPr>
            <a:r>
              <a:rPr lang="fr-FR" sz="1600" dirty="0">
                <a:cs typeface="Calibri"/>
              </a:rPr>
              <a:t>A défaut, si l'envoi des documents se fait via un mail spontané, il convient d'indiquer dans l'objet du mail:</a:t>
            </a:r>
          </a:p>
          <a:p>
            <a:pPr marL="0" indent="0">
              <a:buNone/>
            </a:pPr>
            <a:r>
              <a:rPr lang="fr-FR" sz="1600" dirty="0">
                <a:cs typeface="Calibri"/>
              </a:rPr>
              <a:t>" Justificatifs Auto/ 2 roues – nom/prénom du client- numéro de contrat"</a:t>
            </a:r>
          </a:p>
          <a:p>
            <a:pPr marL="0" indent="0">
              <a:buNone/>
            </a:pPr>
            <a:endParaRPr lang="fr-FR" dirty="0">
              <a:cs typeface="Calibri"/>
            </a:endParaRPr>
          </a:p>
          <a:p>
            <a:pPr lvl="1"/>
            <a:endParaRPr lang="fr-FR" dirty="0">
              <a:cs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8ACA14-1E2F-4E91-8A7A-76BBC6F8B0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107"/>
            <a:ext cx="6858000" cy="164514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B5A2253-FFE3-4C92-B694-9CB968A6F3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901" y="4786349"/>
            <a:ext cx="5250450" cy="98262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FE5AE0C-07E7-4E7E-8AA0-03BF94D719FF}"/>
              </a:ext>
            </a:extLst>
          </p:cNvPr>
          <p:cNvSpPr txBox="1"/>
          <p:nvPr/>
        </p:nvSpPr>
        <p:spPr>
          <a:xfrm>
            <a:off x="469232" y="108284"/>
            <a:ext cx="6015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7030A0"/>
                </a:solidFill>
              </a:rPr>
              <a:t>Vie du contrat – Relance APS</a:t>
            </a:r>
          </a:p>
        </p:txBody>
      </p:sp>
    </p:spTree>
    <p:extLst>
      <p:ext uri="{BB962C8B-B14F-4D97-AF65-F5344CB8AC3E}">
        <p14:creationId xmlns:p14="http://schemas.microsoft.com/office/powerpoint/2010/main" val="862464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FBABD4-F2B4-4988-ADA0-3DE459AB3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486837"/>
            <a:ext cx="5915025" cy="668196"/>
          </a:xfrm>
        </p:spPr>
        <p:txBody>
          <a:bodyPr>
            <a:normAutofit/>
          </a:bodyPr>
          <a:lstStyle/>
          <a:p>
            <a:r>
              <a:rPr lang="fr-FR" sz="1800" b="1" dirty="0">
                <a:solidFill>
                  <a:srgbClr val="7030A0"/>
                </a:solidFill>
              </a:rPr>
              <a:t>Mail Relance APS type</a:t>
            </a:r>
            <a:endParaRPr lang="fr-FR" sz="1800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9A2C626-4BD0-4B14-A383-78C108118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55033"/>
            <a:ext cx="6858000" cy="4049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686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029A8F7-82E1-4AB4-9806-8186797BE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8594"/>
            <a:ext cx="6858000" cy="40653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822EFDA-48A9-48A8-92EB-15DC0D53DB24}"/>
              </a:ext>
            </a:extLst>
          </p:cNvPr>
          <p:cNvSpPr/>
          <p:nvPr/>
        </p:nvSpPr>
        <p:spPr>
          <a:xfrm>
            <a:off x="1187110" y="1199286"/>
            <a:ext cx="1273354" cy="3526742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774DAFA-643D-43AF-B203-A6499FCDA7DB}"/>
              </a:ext>
            </a:extLst>
          </p:cNvPr>
          <p:cNvSpPr txBox="1"/>
          <p:nvPr/>
        </p:nvSpPr>
        <p:spPr>
          <a:xfrm>
            <a:off x="1187110" y="1306103"/>
            <a:ext cx="1249287" cy="318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Envoi par courrier de :</a:t>
            </a:r>
          </a:p>
          <a:p>
            <a:endParaRPr lang="fr-FR" sz="1100" dirty="0"/>
          </a:p>
          <a:p>
            <a:pPr marL="171450" indent="-171450">
              <a:buFontTx/>
              <a:buChar char="-"/>
            </a:pPr>
            <a:r>
              <a:rPr lang="fr-FR" sz="1200" dirty="0"/>
              <a:t>Lettre de bienvenue</a:t>
            </a:r>
          </a:p>
          <a:p>
            <a:pPr marL="171450" indent="-171450">
              <a:buFontTx/>
              <a:buChar char="-"/>
            </a:pPr>
            <a:r>
              <a:rPr lang="fr-FR" sz="1200" dirty="0"/>
              <a:t>Carte verte provisoire + porte vignette</a:t>
            </a:r>
          </a:p>
          <a:p>
            <a:pPr marL="171450" indent="-171450">
              <a:buFontTx/>
              <a:buChar char="-"/>
            </a:pPr>
            <a:endParaRPr lang="fr-FR" sz="1200" dirty="0"/>
          </a:p>
          <a:p>
            <a:r>
              <a:rPr lang="fr-FR" sz="1200" dirty="0"/>
              <a:t>+ Lettre d’</a:t>
            </a:r>
            <a:r>
              <a:rPr lang="fr-FR" sz="1200" dirty="0" err="1"/>
              <a:t>accompagne-ment</a:t>
            </a:r>
            <a:r>
              <a:rPr lang="fr-FR" sz="1200" dirty="0"/>
              <a:t> des Conditions Générales(si mode de réception par courrier)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27341CB-14CD-4C65-99E5-E4172E3171C2}"/>
              </a:ext>
            </a:extLst>
          </p:cNvPr>
          <p:cNvSpPr/>
          <p:nvPr/>
        </p:nvSpPr>
        <p:spPr>
          <a:xfrm>
            <a:off x="2579775" y="1211104"/>
            <a:ext cx="1102895" cy="3526524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83B7433-A788-4D10-B46C-B4AB9D63DB8C}"/>
              </a:ext>
            </a:extLst>
          </p:cNvPr>
          <p:cNvSpPr txBox="1"/>
          <p:nvPr/>
        </p:nvSpPr>
        <p:spPr>
          <a:xfrm>
            <a:off x="2523627" y="1306103"/>
            <a:ext cx="107081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/>
              <a:t>Lettre postale de relance client</a:t>
            </a:r>
          </a:p>
          <a:p>
            <a:pPr algn="ctr"/>
            <a:r>
              <a:rPr lang="fr-FR" sz="1100" b="1" dirty="0"/>
              <a:t>SI</a:t>
            </a:r>
          </a:p>
          <a:p>
            <a:pPr algn="ctr"/>
            <a:r>
              <a:rPr lang="fr-FR" sz="1100" dirty="0"/>
              <a:t>absence d’espace client MSI (messagerie sécurisés Internet) et si absence Email ou numéro de portable</a:t>
            </a:r>
          </a:p>
          <a:p>
            <a:endParaRPr lang="fr-FR" sz="1100" dirty="0"/>
          </a:p>
          <a:p>
            <a:pPr algn="ctr"/>
            <a:endParaRPr lang="fr-FR" sz="11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0768760-0CF2-43BC-93EE-B830BB953434}"/>
              </a:ext>
            </a:extLst>
          </p:cNvPr>
          <p:cNvSpPr txBox="1"/>
          <p:nvPr/>
        </p:nvSpPr>
        <p:spPr>
          <a:xfrm>
            <a:off x="366961" y="4842007"/>
            <a:ext cx="46863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L</a:t>
            </a:r>
            <a:r>
              <a:rPr lang="fr-FR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es relances de justificatifs devront être effectuées :</a:t>
            </a:r>
          </a:p>
          <a:p>
            <a:pPr algn="l"/>
            <a:r>
              <a:rPr lang="fr-FR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 </a:t>
            </a:r>
            <a:r>
              <a:rPr lang="fr-FR" sz="1600" b="1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</a:rPr>
              <a:t>A J+23 </a:t>
            </a:r>
            <a:r>
              <a:rPr lang="fr-FR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auprès du client via les modes d’envoi listés ci-dessous:</a:t>
            </a:r>
          </a:p>
        </p:txBody>
      </p:sp>
      <p:graphicFrame>
        <p:nvGraphicFramePr>
          <p:cNvPr id="14" name="Tableau 14">
            <a:extLst>
              <a:ext uri="{FF2B5EF4-FFF2-40B4-BE49-F238E27FC236}">
                <a16:creationId xmlns:a16="http://schemas.microsoft.com/office/drawing/2014/main" id="{8CA7E7B2-8423-4EA8-9E54-6B13FA6206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7222658"/>
              </p:ext>
            </p:extLst>
          </p:nvPr>
        </p:nvGraphicFramePr>
        <p:xfrm>
          <a:off x="336884" y="5702968"/>
          <a:ext cx="6148137" cy="30296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18548">
                  <a:extLst>
                    <a:ext uri="{9D8B030D-6E8A-4147-A177-3AD203B41FA5}">
                      <a16:colId xmlns:a16="http://schemas.microsoft.com/office/drawing/2014/main" val="1578821951"/>
                    </a:ext>
                  </a:extLst>
                </a:gridCol>
                <a:gridCol w="2129589">
                  <a:extLst>
                    <a:ext uri="{9D8B030D-6E8A-4147-A177-3AD203B41FA5}">
                      <a16:colId xmlns:a16="http://schemas.microsoft.com/office/drawing/2014/main" val="1400670738"/>
                    </a:ext>
                  </a:extLst>
                </a:gridCol>
              </a:tblGrid>
              <a:tr h="586056">
                <a:tc>
                  <a:txBody>
                    <a:bodyPr/>
                    <a:lstStyle/>
                    <a:p>
                      <a:pPr algn="ctr"/>
                      <a:r>
                        <a:rPr lang="fr-FR" sz="14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Condition(s)</a:t>
                      </a:r>
                      <a:endParaRPr lang="fr-FR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Média par ordre de priorité</a:t>
                      </a:r>
                      <a:endParaRPr lang="fr-FR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854332"/>
                  </a:ext>
                </a:extLst>
              </a:tr>
              <a:tr h="424597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fr-FR" sz="12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 : Le client dispose d’un espace MSI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MSI</a:t>
                      </a:r>
                    </a:p>
                    <a:p>
                      <a:pPr algn="ctr"/>
                      <a:endParaRPr lang="fr-FR" sz="1200" b="0" i="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76669"/>
                  </a:ext>
                </a:extLst>
              </a:tr>
              <a:tr h="523353">
                <a:tc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Ø"/>
                      </a:pPr>
                      <a:r>
                        <a:rPr lang="fr-FR" sz="12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 : Le client ne dispose pas d’un espace MSI</a:t>
                      </a:r>
                    </a:p>
                    <a:p>
                      <a:pPr algn="l"/>
                      <a:r>
                        <a:rPr lang="fr-FR" sz="12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 SI : L’adresse email est connue E-MAIL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E-MAIL</a:t>
                      </a:r>
                    </a:p>
                    <a:p>
                      <a:pPr algn="ctr"/>
                      <a:endParaRPr lang="fr-FR" sz="1200" b="0" i="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406366"/>
                  </a:ext>
                </a:extLst>
              </a:tr>
              <a:tr h="605516"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fr-FR" sz="12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 : Le client ne dispose pas d’un espace MSI</a:t>
                      </a:r>
                    </a:p>
                    <a:p>
                      <a:r>
                        <a:rPr lang="fr-FR" sz="12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 SI : L’adresse email est inconnue</a:t>
                      </a:r>
                    </a:p>
                    <a:p>
                      <a:r>
                        <a:rPr lang="fr-FR" sz="12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 SI : Le numéro de téléphone portable est connu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SMS</a:t>
                      </a:r>
                    </a:p>
                    <a:p>
                      <a:pPr algn="ctr"/>
                      <a:endParaRPr lang="fr-FR" sz="1200" b="0" i="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102585"/>
                  </a:ext>
                </a:extLst>
              </a:tr>
              <a:tr h="441743"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fr-FR" sz="12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 : Le client ne dispose pas d’un espace MSI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 SI : L’adresse email est inconnue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 SI : Le numéro de téléphone portable est inconnu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COURRIER POSTAL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028190"/>
                  </a:ext>
                </a:extLst>
              </a:tr>
            </a:tbl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80C2D21B-4210-4BDC-AACB-324C0AC68B92}"/>
              </a:ext>
            </a:extLst>
          </p:cNvPr>
          <p:cNvSpPr/>
          <p:nvPr/>
        </p:nvSpPr>
        <p:spPr>
          <a:xfrm>
            <a:off x="3801981" y="1211992"/>
            <a:ext cx="1315451" cy="3514036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4DEB403-2BD3-456B-B875-F3AAB3EC8504}"/>
              </a:ext>
            </a:extLst>
          </p:cNvPr>
          <p:cNvSpPr txBox="1"/>
          <p:nvPr/>
        </p:nvSpPr>
        <p:spPr>
          <a:xfrm>
            <a:off x="3781929" y="1306103"/>
            <a:ext cx="133550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Notification de la fin de NDC</a:t>
            </a:r>
          </a:p>
          <a:p>
            <a:r>
              <a:rPr lang="fr-FR" sz="1100" dirty="0"/>
              <a:t>(absence d’apport de pièces au complet)</a:t>
            </a:r>
          </a:p>
          <a:p>
            <a:r>
              <a:rPr lang="fr-FR" sz="1100" dirty="0"/>
              <a:t>Si Absence d’espace MSI, et si absence Email ou numéro de portable</a:t>
            </a:r>
          </a:p>
          <a:p>
            <a:pPr algn="ctr"/>
            <a:endParaRPr lang="fr-FR" sz="1100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32D9717-5493-4DC7-8305-0D90F3A92D56}"/>
              </a:ext>
            </a:extLst>
          </p:cNvPr>
          <p:cNvSpPr txBox="1"/>
          <p:nvPr/>
        </p:nvSpPr>
        <p:spPr>
          <a:xfrm>
            <a:off x="469232" y="108284"/>
            <a:ext cx="6015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7030A0"/>
                </a:solidFill>
              </a:rPr>
              <a:t>Editique centralisé – envoi au client</a:t>
            </a:r>
          </a:p>
        </p:txBody>
      </p:sp>
      <p:sp>
        <p:nvSpPr>
          <p:cNvPr id="20" name="Flèche : bas 19">
            <a:extLst>
              <a:ext uri="{FF2B5EF4-FFF2-40B4-BE49-F238E27FC236}">
                <a16:creationId xmlns:a16="http://schemas.microsoft.com/office/drawing/2014/main" id="{C586DE1C-21B7-4B23-A067-BEC315199822}"/>
              </a:ext>
            </a:extLst>
          </p:cNvPr>
          <p:cNvSpPr/>
          <p:nvPr/>
        </p:nvSpPr>
        <p:spPr>
          <a:xfrm>
            <a:off x="3010906" y="4224498"/>
            <a:ext cx="240633" cy="50153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CC8FE60-E198-4043-BF22-91AA19E7C633}"/>
              </a:ext>
            </a:extLst>
          </p:cNvPr>
          <p:cNvSpPr/>
          <p:nvPr/>
        </p:nvSpPr>
        <p:spPr>
          <a:xfrm>
            <a:off x="5236743" y="1223592"/>
            <a:ext cx="1424733" cy="600165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89C4075-F27A-4A31-A2C5-175F79BB147C}"/>
              </a:ext>
            </a:extLst>
          </p:cNvPr>
          <p:cNvSpPr txBox="1"/>
          <p:nvPr/>
        </p:nvSpPr>
        <p:spPr>
          <a:xfrm>
            <a:off x="5226716" y="1304273"/>
            <a:ext cx="143476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/>
              <a:t>Lettre d’annulation de la résiliation</a:t>
            </a:r>
          </a:p>
          <a:p>
            <a:pPr algn="ctr"/>
            <a:endParaRPr lang="fr-FR" sz="110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5AB95F9-EAB9-40AB-A21F-B417FCF9520E}"/>
              </a:ext>
            </a:extLst>
          </p:cNvPr>
          <p:cNvSpPr/>
          <p:nvPr/>
        </p:nvSpPr>
        <p:spPr>
          <a:xfrm>
            <a:off x="5238754" y="1972314"/>
            <a:ext cx="1434760" cy="1570932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0349B06-0BBC-4538-9DAB-354660258283}"/>
              </a:ext>
            </a:extLst>
          </p:cNvPr>
          <p:cNvSpPr/>
          <p:nvPr/>
        </p:nvSpPr>
        <p:spPr>
          <a:xfrm>
            <a:off x="5236743" y="3638481"/>
            <a:ext cx="1424733" cy="600165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1"/>
                </a:solidFill>
              </a:rPr>
              <a:t>Echéancier de prélèvements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CF70808-D25B-4145-9EB7-12C17FBC5EDD}"/>
              </a:ext>
            </a:extLst>
          </p:cNvPr>
          <p:cNvSpPr txBox="1"/>
          <p:nvPr/>
        </p:nvSpPr>
        <p:spPr>
          <a:xfrm>
            <a:off x="5313938" y="1918992"/>
            <a:ext cx="126031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Confirmation du contrat définitif, suite à transformation de la NDC</a:t>
            </a:r>
          </a:p>
          <a:p>
            <a:r>
              <a:rPr lang="fr-FR" sz="1100" dirty="0"/>
              <a:t>+ Carte verte définitive et des Conditions particulières</a:t>
            </a:r>
          </a:p>
          <a:p>
            <a:pPr algn="ctr"/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2816507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FBABD4-F2B4-4988-ADA0-3DE459AB3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486837"/>
            <a:ext cx="5915025" cy="668196"/>
          </a:xfrm>
        </p:spPr>
        <p:txBody>
          <a:bodyPr>
            <a:normAutofit/>
          </a:bodyPr>
          <a:lstStyle/>
          <a:p>
            <a:r>
              <a:rPr lang="fr-FR" sz="1800" b="1" dirty="0">
                <a:solidFill>
                  <a:srgbClr val="7030A0"/>
                </a:solidFill>
              </a:rPr>
              <a:t>Courrier de bienvenue client</a:t>
            </a:r>
            <a:endParaRPr lang="fr-FR" sz="18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ADBE712-4271-4DF3-87B1-D8B64E0471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653" y="1157204"/>
            <a:ext cx="4974565" cy="7024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442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FBABD4-F2B4-4988-ADA0-3DE459AB3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486837"/>
            <a:ext cx="5915025" cy="668196"/>
          </a:xfrm>
        </p:spPr>
        <p:txBody>
          <a:bodyPr>
            <a:normAutofit/>
          </a:bodyPr>
          <a:lstStyle/>
          <a:p>
            <a:r>
              <a:rPr lang="fr-FR" sz="1800" b="1" dirty="0">
                <a:solidFill>
                  <a:srgbClr val="7030A0"/>
                </a:solidFill>
              </a:rPr>
              <a:t>Courrier type de relance client</a:t>
            </a:r>
            <a:endParaRPr lang="fr-FR" sz="18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32AF72-E421-4397-9C1B-A0FCF60D0FFA}"/>
              </a:ext>
            </a:extLst>
          </p:cNvPr>
          <p:cNvSpPr/>
          <p:nvPr/>
        </p:nvSpPr>
        <p:spPr>
          <a:xfrm>
            <a:off x="1371600" y="3380871"/>
            <a:ext cx="1684421" cy="13342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Type de </a:t>
            </a:r>
            <a:r>
              <a:rPr lang="fr-FR" sz="1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fomule</a:t>
            </a:r>
            <a:r>
              <a:rPr lang="fr-FR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 de garantie</a:t>
            </a:r>
            <a:endParaRPr lang="fr-FR" sz="1000" dirty="0">
              <a:solidFill>
                <a:schemeClr val="bg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EC2799D-F619-4A7E-B46E-9DC1980670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022" y="6678172"/>
            <a:ext cx="4388965" cy="57967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2E36B31-3B36-4A26-9059-9F61ED432265}"/>
              </a:ext>
            </a:extLst>
          </p:cNvPr>
          <p:cNvSpPr txBox="1"/>
          <p:nvPr/>
        </p:nvSpPr>
        <p:spPr>
          <a:xfrm>
            <a:off x="770021" y="6678172"/>
            <a:ext cx="601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C5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8A0A87B-DF76-4D56-9400-AF0CDDB090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40" y="1600201"/>
            <a:ext cx="6466310" cy="497681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E901C4C-F6B3-466E-B1F0-A4C8F3BB92B8}"/>
              </a:ext>
            </a:extLst>
          </p:cNvPr>
          <p:cNvSpPr txBox="1"/>
          <p:nvPr/>
        </p:nvSpPr>
        <p:spPr>
          <a:xfrm>
            <a:off x="770020" y="7359133"/>
            <a:ext cx="601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E5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B414E321-1C47-46E7-905A-B3985E5568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2479" y="7324724"/>
            <a:ext cx="4210050" cy="438150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DF61B9B8-F46B-4714-BDB0-9F51444F6B6D}"/>
              </a:ext>
            </a:extLst>
          </p:cNvPr>
          <p:cNvSpPr txBox="1"/>
          <p:nvPr/>
        </p:nvSpPr>
        <p:spPr>
          <a:xfrm>
            <a:off x="770019" y="8040094"/>
            <a:ext cx="601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E6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97799F85-5D31-4A8C-A323-CD32EA2426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0737" y="8115222"/>
            <a:ext cx="1724025" cy="21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8387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FBABD4-F2B4-4988-ADA0-3DE459AB3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486837"/>
            <a:ext cx="5915025" cy="668196"/>
          </a:xfrm>
        </p:spPr>
        <p:txBody>
          <a:bodyPr>
            <a:normAutofit/>
          </a:bodyPr>
          <a:lstStyle/>
          <a:p>
            <a:r>
              <a:rPr lang="fr-FR" sz="1800" b="1" dirty="0">
                <a:solidFill>
                  <a:srgbClr val="7030A0"/>
                </a:solidFill>
              </a:rPr>
              <a:t>Confirmation du contrat validé en définitif</a:t>
            </a:r>
            <a:endParaRPr lang="fr-FR" sz="18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4A901BF-1E5C-4C00-9F1D-1D8CEC69D4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333" y="1437213"/>
            <a:ext cx="5057775" cy="721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18206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580647F0E07F443BF4B78026422D6C5" ma:contentTypeVersion="4" ma:contentTypeDescription="Crée un document." ma:contentTypeScope="" ma:versionID="e9f27b71a69d598fd381a67e7154a0fc">
  <xsd:schema xmlns:xsd="http://www.w3.org/2001/XMLSchema" xmlns:xs="http://www.w3.org/2001/XMLSchema" xmlns:p="http://schemas.microsoft.com/office/2006/metadata/properties" xmlns:ns2="0a05b06f-11ec-468e-8300-82bcbf666b9d" targetNamespace="http://schemas.microsoft.com/office/2006/metadata/properties" ma:root="true" ma:fieldsID="b37a82799de47957871a085dcdfbef4f" ns2:_="">
    <xsd:import namespace="0a05b06f-11ec-468e-8300-82bcbf666b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05b06f-11ec-468e-8300-82bcbf666b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B475EED9-E511-47CE-9814-F40436AF17E4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F8735D38-004E-46E6-A1E8-1A66F64E9D0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8942BE2-991B-4C41-AD31-749921D803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05b06f-11ec-468e-8300-82bcbf666b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17E3D054-0C0F-40DA-AB72-1437DE4F87A5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3297</TotalTime>
  <Words>724</Words>
  <Application>Microsoft Office PowerPoint</Application>
  <PresentationFormat>Affichage à l'écran (4:3)</PresentationFormat>
  <Paragraphs>94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7" baseType="lpstr">
      <vt:lpstr>Arial</vt:lpstr>
      <vt:lpstr>Calibri</vt:lpstr>
      <vt:lpstr>Calibri Light</vt:lpstr>
      <vt:lpstr>Gill Sans MT Condensed</vt:lpstr>
      <vt:lpstr>Times New Roman</vt:lpstr>
      <vt:lpstr>Verdana</vt:lpstr>
      <vt:lpstr>Wingdings</vt:lpstr>
      <vt:lpstr>Thème Office</vt:lpstr>
      <vt:lpstr>Présentation PowerPoint</vt:lpstr>
      <vt:lpstr>Détails des justificatifs attendus</vt:lpstr>
      <vt:lpstr>Présentation PowerPoint</vt:lpstr>
      <vt:lpstr>Présentation PowerPoint</vt:lpstr>
      <vt:lpstr>Mail Relance APS type</vt:lpstr>
      <vt:lpstr>Présentation PowerPoint</vt:lpstr>
      <vt:lpstr>Courrier de bienvenue client</vt:lpstr>
      <vt:lpstr>Courrier type de relance client</vt:lpstr>
      <vt:lpstr>Confirmation du contrat validé en définitif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WEISS Michel [CEGEE]</dc:creator>
  <cp:lastModifiedBy>Massenot Emilie</cp:lastModifiedBy>
  <cp:revision>257</cp:revision>
  <cp:lastPrinted>2021-12-15T09:18:33Z</cp:lastPrinted>
  <dcterms:created xsi:type="dcterms:W3CDTF">2021-03-04T15:45:46Z</dcterms:created>
  <dcterms:modified xsi:type="dcterms:W3CDTF">2022-01-25T17:12:06Z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michel.weiss@cegee.caisse-epargne.fr</vt:lpwstr>
  </property>
  <property fmtid="{D5CDD505-2E9C-101B-9397-08002B2CF9AE}" pid="5" name="MSIP_Label_48a19f0c-bea1-442e-a475-ed109d9ec508_SetDate">
    <vt:lpwstr>2021-03-04T15:46:19.2888518Z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0x0101002580647F0E07F443BF4B78026422D6C5</vt:lpwstr>
  </property>
</Properties>
</file>