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ink/ink1.xml" ContentType="application/inkml+xml"/>
  <Override PartName="/ppt/ink/ink2.xml" ContentType="application/inkml+xml"/>
  <Override PartName="/ppt/notesSlides/notesSlide2.xml" ContentType="application/vnd.openxmlformats-officedocument.presentationml.notesSlide+xml"/>
  <Override PartName="/ppt/ink/ink3.xml" ContentType="application/inkml+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4.xml" ContentType="application/inkml+xml"/>
  <Override PartName="/ppt/ink/ink5.xml" ContentType="application/inkml+xml"/>
  <Override PartName="/ppt/notesSlides/notesSlide5.xml" ContentType="application/vnd.openxmlformats-officedocument.presentationml.notesSlide+xml"/>
  <Override PartName="/ppt/ink/ink6.xml" ContentType="application/inkml+xml"/>
  <Override PartName="/ppt/ink/ink7.xml" ContentType="application/inkml+xml"/>
  <Override PartName="/ppt/ink/ink8.xml" ContentType="application/inkml+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68"/>
  </p:notesMasterIdLst>
  <p:sldIdLst>
    <p:sldId id="256" r:id="rId6"/>
    <p:sldId id="257" r:id="rId7"/>
    <p:sldId id="263" r:id="rId8"/>
    <p:sldId id="296" r:id="rId9"/>
    <p:sldId id="280" r:id="rId10"/>
    <p:sldId id="264" r:id="rId11"/>
    <p:sldId id="267" r:id="rId12"/>
    <p:sldId id="265" r:id="rId13"/>
    <p:sldId id="294" r:id="rId14"/>
    <p:sldId id="306" r:id="rId15"/>
    <p:sldId id="307" r:id="rId16"/>
    <p:sldId id="308" r:id="rId17"/>
    <p:sldId id="309" r:id="rId18"/>
    <p:sldId id="281" r:id="rId19"/>
    <p:sldId id="268" r:id="rId20"/>
    <p:sldId id="295" r:id="rId21"/>
    <p:sldId id="272" r:id="rId22"/>
    <p:sldId id="305" r:id="rId23"/>
    <p:sldId id="270" r:id="rId24"/>
    <p:sldId id="271" r:id="rId25"/>
    <p:sldId id="282" r:id="rId26"/>
    <p:sldId id="312" r:id="rId27"/>
    <p:sldId id="320" r:id="rId28"/>
    <p:sldId id="319" r:id="rId29"/>
    <p:sldId id="323" r:id="rId30"/>
    <p:sldId id="324" r:id="rId31"/>
    <p:sldId id="317" r:id="rId32"/>
    <p:sldId id="318" r:id="rId33"/>
    <p:sldId id="348" r:id="rId34"/>
    <p:sldId id="342" r:id="rId35"/>
    <p:sldId id="343" r:id="rId36"/>
    <p:sldId id="335" r:id="rId37"/>
    <p:sldId id="336" r:id="rId38"/>
    <p:sldId id="337" r:id="rId39"/>
    <p:sldId id="311" r:id="rId40"/>
    <p:sldId id="273" r:id="rId41"/>
    <p:sldId id="274" r:id="rId42"/>
    <p:sldId id="275" r:id="rId43"/>
    <p:sldId id="276" r:id="rId44"/>
    <p:sldId id="277" r:id="rId45"/>
    <p:sldId id="283" r:id="rId46"/>
    <p:sldId id="278" r:id="rId47"/>
    <p:sldId id="284" r:id="rId48"/>
    <p:sldId id="279" r:id="rId49"/>
    <p:sldId id="285" r:id="rId50"/>
    <p:sldId id="289" r:id="rId51"/>
    <p:sldId id="290" r:id="rId52"/>
    <p:sldId id="288" r:id="rId53"/>
    <p:sldId id="287" r:id="rId54"/>
    <p:sldId id="291" r:id="rId55"/>
    <p:sldId id="292" r:id="rId56"/>
    <p:sldId id="293" r:id="rId57"/>
    <p:sldId id="304" r:id="rId58"/>
    <p:sldId id="297" r:id="rId59"/>
    <p:sldId id="310" r:id="rId60"/>
    <p:sldId id="300" r:id="rId61"/>
    <p:sldId id="301" r:id="rId62"/>
    <p:sldId id="298" r:id="rId63"/>
    <p:sldId id="303" r:id="rId64"/>
    <p:sldId id="299" r:id="rId65"/>
    <p:sldId id="302" r:id="rId66"/>
    <p:sldId id="321" r:id="rId6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EEE"/>
    <a:srgbClr val="FBDCDD"/>
    <a:srgbClr val="E3322C"/>
    <a:srgbClr val="000000"/>
    <a:srgbClr val="C31632"/>
    <a:srgbClr val="EC1B24"/>
    <a:srgbClr val="E7302A"/>
    <a:srgbClr val="F5F5F5"/>
    <a:srgbClr val="D11921"/>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763" autoAdjust="0"/>
    <p:restoredTop sz="95128" autoAdjust="0"/>
  </p:normalViewPr>
  <p:slideViewPr>
    <p:cSldViewPr snapToGrid="0">
      <p:cViewPr varScale="1">
        <p:scale>
          <a:sx n="106" d="100"/>
          <a:sy n="106" d="100"/>
        </p:scale>
        <p:origin x="954" y="102"/>
      </p:cViewPr>
      <p:guideLst/>
    </p:cSldViewPr>
  </p:slideViewPr>
  <p:notesTextViewPr>
    <p:cViewPr>
      <p:scale>
        <a:sx n="3" d="2"/>
        <a:sy n="3" d="2"/>
      </p:scale>
      <p:origin x="0" y="0"/>
    </p:cViewPr>
  </p:notesTextViewPr>
  <p:sorterViewPr>
    <p:cViewPr>
      <p:scale>
        <a:sx n="100" d="100"/>
        <a:sy n="100" d="100"/>
      </p:scale>
      <p:origin x="0" y="-265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notesMaster" Target="notesMasters/notesMaster1.xml"/><Relationship Id="rId7" Type="http://schemas.openxmlformats.org/officeDocument/2006/relationships/slide" Target="slides/slide2.xml"/><Relationship Id="rId71"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7T13:32:31.414"/>
    </inkml:context>
    <inkml:brush xml:id="br0">
      <inkml:brushProperty name="width" value="0.1" units="cm"/>
      <inkml:brushProperty name="height" value="0.1" units="cm"/>
    </inkml:brush>
  </inkml:definitions>
  <inkml:trace contextRef="#ctx0" brushRef="#br0">205 134 24575,'0'-2'0,"1"0"0,-1 0 0,1 0 0,0 0 0,0 0 0,0 0 0,0 0 0,0 0 0,1 0 0,-1 1 0,1-1 0,-1 1 0,1-1 0,-1 1 0,1-1 0,0 1 0,-1 0 0,1 0 0,0 0 0,0 0 0,0 0 0,3-1 0,47-17 0,-13 10 0,0 1 0,1 2 0,57-2 0,126 10 0,-109 1 0,38-1 0,-138 1 0,-13 1 0,-24 4 0,-78 2 0,-143-6 0,6 0 0,-149 35 0,371-36 0,15-1 0,31 1 0,520-1 0,-357-4 0,-171 2 0,-42 0 0,-128-1 0,-234 3 0,348 1 0,34-3 0,0 0 0,0 0 0,0 0 0,0 0 0,0 0 0,0 0 0,0 1 0,0-1 0,0 0 0,0 0 0,0 0 0,0 0 0,0 0 0,0 0 0,0 1 0,0-1 0,0 0 0,0 0 0,0 0 0,0 0 0,0 0 0,0 1 0,0-1 0,0 0 0,0 0 0,0 0 0,0 0 0,0 0 0,0 0 0,0 0 0,0 1 0,0-1 0,-1 0 0,1 0 0,0 0 0,0 0 0,0 0 0,0 0 0,0 0 0,0 0 0,0 0 0,0 0 0,-1 1 0,1-1 0,0 0 0,0 0 0,0 0 0,0 0 0,0 0 0,-1 0 0,1 0 0,0 0 0,0 0 0,0 0 0,0 0 0,0 0 0,0 0 0,-1 0 0,1 0 0,0 0 0,0 0 0,0-1 0,0 1 0,-1 0 0,54 9 0,414 8 0,44 3 0,-642-20 0,48 1 0,-185-2 0,-267 1 0,1011 0 0,261-10 0,-693 4 0,-77 1 0,-518 0 0,110 4 0,633 1 0,1390 0 0,-2641 23 0,996-21 0,-155 12 0,197-10 0,25-1 0,40 0 0,1148-67 0,-1149 57 0,-44 5 0,-9 0 0,-72-1 0,44 2 0,-427 7 0,402 1 0,56-4 0,17 1 0,27 0 0,635-19 0,-611 12 0,19-1 0,-39 4 0,0-3 0,0 0 0,-1-3 0,47-13 0,-79 14 0,-17 0 0,-21 1 0,0 0 0,-57 2 0,42 1 0,-708-2 0,716 4 0,63-1 0,511-23 0,-218 5 0,-200 14 0,-3 1 0,134-21 0,-244 22 0,-13 0 0,-23 0 0,-447 18 0,349-10 0,121-6 0,-44 2 0,-54 10 0,96-8 0,18-1 0,27 1 0,425 3 0,-392-7 0,-40-1 0,-62 1 0,-881-1 0,1089 0 0,201 3 0,-312 3 0,-49 0 0,-15 1 0,-26 5 0,-43 5 0,-87 8 0,-41 9 0,168-21 0,29-12 0,-1 0 0,1 0 0,0 1 0,0-1 0,0 0 0,0 0 0,0 0 0,0 0 0,-1 1 0,1-1 0,0 0 0,0 0 0,0 1 0,0-1 0,0 0 0,0 0 0,0 0 0,0 1 0,0-1 0,0 0 0,0 0 0,0 1 0,0-1 0,0 0 0,0 0 0,0 0 0,1 1 0,-1-1 0,0 0 0,0 0 0,0 0 0,0 1 0,0-1 0,0 0 0,1 0 0,-1 0 0,0 0 0,0 1 0,0-1 0,0 0 0,1 0 0,-1 0 0,0 0 0,0 0 0,0 0 0,1 0 0,-1 0 0,0 1 0,0-1 0,0 0 0,1 0 0,-1 0 0,0 0 0,54 9 0,203-5 0,-61-2 0,-607-3 0,-51-1 0,446 0 0,20-2 0,29-5 0,73-11 0,148-7 0,114 14 0,-260 11 0,115 0 0,152-6 0,-326 2 0,-39 2 0,-26 0 0,-31 0 0,-499 0 0,301 6 0,226-3 0,0-1 0,-30-7 0,-26-3 0,-526 6 0,320 9 0,231-3-109,-399 16-1147,406-11-5570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9-04T08:01:35.832"/>
    </inkml:context>
    <inkml:brush xml:id="br0">
      <inkml:brushProperty name="width" value="0.1" units="cm"/>
      <inkml:brushProperty name="height" value="0.2" units="cm"/>
      <inkml:brushProperty name="color" value="#FFFC00"/>
      <inkml:brushProperty name="tip" value="rectangle"/>
      <inkml:brushProperty name="rasterOp" value="maskPen"/>
      <inkml:brushProperty name="ignorePressure" value="1"/>
    </inkml:brush>
  </inkml:definitions>
  <inkml:trace contextRef="#ctx0" brushRef="#br0">1 569,'0'-1,"0"0,1 0,-1 0,1 0,-1 0,1 0,-1 0,1 0,-1 0,1 1,0-1,-1 0,1 0,0 1,0-1,0 0,0 1,0-1,-1 1,1-1,0 1,0-1,0 1,2-1,33-8,-25 7,80-14,0 3,111 0,-98 8,13-3,952-43,-951 51,-23 0,128-16,19-11,-174 17,-18 4,92-24,-113 19,-29 11,0 0,0 0,0 0,0 0,-1 0,1 0,0 0,0 0,0 0,0-1,0 1,0 0,0 0,-1 0,1 0,0 0,0 0,0 0,0 0,0 0,0 0,0-1,0 1,0 0,0 0,0 0,0 0,-1 0,1 0,0-1,0 1,0 0,0 0,0 0,0 0,0 0,0 0,0-1,0 1,0 0,0 0,1 0,-1 0,0 0,0 0,0 0,0-1,0 1,0 0,0 0,0 0,0 0,0 0,0 0,0 0,1 0,-1 0,0-1,0 1,0 0,0 0,0 0,0 0,0 0,1 0,-1 0,-52-3,42 3,-1096 2,1024 1,1 3,-140 29,-35 2,53-1,168-28,544-106,-257 53,-231 40,-19 2,-37-1,-689 4,323 2,509-24,71-11,147-20,-304 52,-1-1,-33 2,-749 3,1021-7,299-44,-401 25,277-35,-403 56,-17 1,0 0,1-1,20-6,-36 8,1 0,-1 0,0 0,0 0,0 0,0 0,0 0,1 0,-1 0,0 0,0 0,0 0,0 0,1 0,-1 0,0 0,0 0,0 0,0 0,0 0,1 0,-1 0,0 0,0 0,0 0,0 0,1 0,-1 0,0 0,0-1,0 1,0 0,0 0,0 0,0 0,1 0,-1 0,0 0,0-1,0 1,0 0,0 0,0 0,0 0,0-1,0 1,0 0,0 0,0 0,0 0,0 0,0-1,0 1,0 0,0 0,0 0,0 0,0-1,0 1,0 0,0 0,0 0,0 0,0 0,-1-1,-15-2,-30 0,-854 24,890-20,-14 0,1 1,-1 0,-45 13,91-9,21-3,619-1,-376-3,-232-2,0-2,-1-2,74-19,-90 19,0 3,0 1,60 2,-55 2,-1-1,63-10,-36 1,2 3,96 4,-131 2,-12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7-17T14:32:10.427"/>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1040,'31'-24,"1"2,-1 1,2 1,1 4,0-1,55-17,-5 0,106-47,770-316,-811 339,-5-7,241-142,-318 164</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7T13:32:31.414"/>
    </inkml:context>
    <inkml:brush xml:id="br0">
      <inkml:brushProperty name="width" value="0.1" units="cm"/>
      <inkml:brushProperty name="height" value="0.1" units="cm"/>
    </inkml:brush>
  </inkml:definitions>
  <inkml:trace contextRef="#ctx0" brushRef="#br0">205 134 24575,'0'-2'0,"1"0"0,-1 0 0,1 0 0,0 0 0,0 0 0,0 0 0,0 0 0,0 0 0,1 0 0,-1 1 0,1-1 0,-1 1 0,1-1 0,-1 1 0,1-1 0,0 1 0,-1 0 0,1 0 0,0 0 0,0 0 0,0 0 0,3-1 0,47-17 0,-13 10 0,0 1 0,1 2 0,57-2 0,126 10 0,-109 1 0,38-1 0,-138 1 0,-13 1 0,-24 4 0,-78 2 0,-143-6 0,6 0 0,-149 35 0,371-36 0,15-1 0,31 1 0,520-1 0,-357-4 0,-171 2 0,-42 0 0,-128-1 0,-234 3 0,348 1 0,34-3 0,0 0 0,0 0 0,0 0 0,0 0 0,0 0 0,0 0 0,0 1 0,0-1 0,0 0 0,0 0 0,0 0 0,0 0 0,0 0 0,0 0 0,0 1 0,0-1 0,0 0 0,0 0 0,0 0 0,0 0 0,0 0 0,0 1 0,0-1 0,0 0 0,0 0 0,0 0 0,0 0 0,0 0 0,0 0 0,0 0 0,0 1 0,0-1 0,-1 0 0,1 0 0,0 0 0,0 0 0,0 0 0,0 0 0,0 0 0,0 0 0,0 0 0,0 0 0,-1 1 0,1-1 0,0 0 0,0 0 0,0 0 0,0 0 0,0 0 0,-1 0 0,1 0 0,0 0 0,0 0 0,0 0 0,0 0 0,0 0 0,0 0 0,-1 0 0,1 0 0,0 0 0,0 0 0,0-1 0,0 1 0,-1 0 0,54 9 0,414 8 0,44 3 0,-642-20 0,48 1 0,-185-2 0,-267 1 0,1011 0 0,261-10 0,-693 4 0,-77 1 0,-518 0 0,110 4 0,633 1 0,1390 0 0,-2641 23 0,996-21 0,-155 12 0,197-10 0,25-1 0,40 0 0,1148-67 0,-1149 57 0,-44 5 0,-9 0 0,-72-1 0,44 2 0,-427 7 0,402 1 0,56-4 0,17 1 0,27 0 0,635-19 0,-611 12 0,19-1 0,-39 4 0,0-3 0,0 0 0,-1-3 0,47-13 0,-79 14 0,-17 0 0,-21 1 0,0 0 0,-57 2 0,42 1 0,-708-2 0,716 4 0,63-1 0,511-23 0,-218 5 0,-200 14 0,-3 1 0,134-21 0,-244 22 0,-13 0 0,-23 0 0,-447 18 0,349-10 0,121-6 0,-44 2 0,-54 10 0,96-8 0,18-1 0,27 1 0,425 3 0,-392-7 0,-40-1 0,-62 1 0,-881-1 0,1089 0 0,201 3 0,-312 3 0,-49 0 0,-15 1 0,-26 5 0,-43 5 0,-87 8 0,-41 9 0,168-21 0,29-12 0,-1 0 0,1 0 0,0 1 0,0-1 0,0 0 0,0 0 0,0 0 0,0 0 0,-1 1 0,1-1 0,0 0 0,0 0 0,0 1 0,0-1 0,0 0 0,0 0 0,0 0 0,0 1 0,0-1 0,0 0 0,0 0 0,0 1 0,0-1 0,0 0 0,0 0 0,0 0 0,1 1 0,-1-1 0,0 0 0,0 0 0,0 0 0,0 1 0,0-1 0,0 0 0,1 0 0,-1 0 0,0 0 0,0 1 0,0-1 0,0 0 0,1 0 0,-1 0 0,0 0 0,0 0 0,0 0 0,1 0 0,-1 0 0,0 1 0,0-1 0,0 0 0,1 0 0,-1 0 0,0 0 0,54 9 0,203-5 0,-61-2 0,-607-3 0,-51-1 0,446 0 0,20-2 0,29-5 0,73-11 0,148-7 0,114 14 0,-260 11 0,115 0 0,152-6 0,-326 2 0,-39 2 0,-26 0 0,-31 0 0,-499 0 0,301 6 0,226-3 0,0-1 0,-30-7 0,-26-3 0,-526 6 0,320 9 0,231-3-109,-399 16-1147,406-11-5570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2-08T15:28:53.828"/>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51,'1030'0,"-847"-13,-3 0,-23 15,131-4,-162-22,-106 23</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7T13:32:31.414"/>
    </inkml:context>
    <inkml:brush xml:id="br0">
      <inkml:brushProperty name="width" value="0.1" units="cm"/>
      <inkml:brushProperty name="height" value="0.1" units="cm"/>
    </inkml:brush>
  </inkml:definitions>
  <inkml:trace contextRef="#ctx0" brushRef="#br0">205 134 24575,'0'-2'0,"1"0"0,-1 0 0,1 0 0,0 0 0,0 0 0,0 0 0,0 0 0,0 0 0,1 0 0,-1 1 0,1-1 0,-1 1 0,1-1 0,-1 1 0,1-1 0,0 1 0,-1 0 0,1 0 0,0 0 0,0 0 0,0 0 0,3-1 0,47-17 0,-13 10 0,0 1 0,1 2 0,57-2 0,126 10 0,-109 1 0,38-1 0,-138 1 0,-13 1 0,-24 4 0,-78 2 0,-143-6 0,6 0 0,-149 35 0,371-36 0,15-1 0,31 1 0,520-1 0,-357-4 0,-171 2 0,-42 0 0,-128-1 0,-234 3 0,348 1 0,34-3 0,0 0 0,0 0 0,0 0 0,0 0 0,0 0 0,0 0 0,0 1 0,0-1 0,0 0 0,0 0 0,0 0 0,0 0 0,0 0 0,0 0 0,0 1 0,0-1 0,0 0 0,0 0 0,0 0 0,0 0 0,0 0 0,0 1 0,0-1 0,0 0 0,0 0 0,0 0 0,0 0 0,0 0 0,0 0 0,0 0 0,0 1 0,0-1 0,-1 0 0,1 0 0,0 0 0,0 0 0,0 0 0,0 0 0,0 0 0,0 0 0,0 0 0,0 0 0,-1 1 0,1-1 0,0 0 0,0 0 0,0 0 0,0 0 0,0 0 0,-1 0 0,1 0 0,0 0 0,0 0 0,0 0 0,0 0 0,0 0 0,0 0 0,-1 0 0,1 0 0,0 0 0,0 0 0,0-1 0,0 1 0,-1 0 0,54 9 0,414 8 0,44 3 0,-642-20 0,48 1 0,-185-2 0,-267 1 0,1011 0 0,261-10 0,-693 4 0,-77 1 0,-518 0 0,110 4 0,633 1 0,1390 0 0,-2641 23 0,996-21 0,-155 12 0,197-10 0,25-1 0,40 0 0,1148-67 0,-1149 57 0,-44 5 0,-9 0 0,-72-1 0,44 2 0,-427 7 0,402 1 0,56-4 0,17 1 0,27 0 0,635-19 0,-611 12 0,19-1 0,-39 4 0,0-3 0,0 0 0,-1-3 0,47-13 0,-79 14 0,-17 0 0,-21 1 0,0 0 0,-57 2 0,42 1 0,-708-2 0,716 4 0,63-1 0,511-23 0,-218 5 0,-200 14 0,-3 1 0,134-21 0,-244 22 0,-13 0 0,-23 0 0,-447 18 0,349-10 0,121-6 0,-44 2 0,-54 10 0,96-8 0,18-1 0,27 1 0,425 3 0,-392-7 0,-40-1 0,-62 1 0,-881-1 0,1089 0 0,201 3 0,-312 3 0,-49 0 0,-15 1 0,-26 5 0,-43 5 0,-87 8 0,-41 9 0,168-21 0,29-12 0,-1 0 0,1 0 0,0 1 0,0-1 0,0 0 0,0 0 0,0 0 0,0 0 0,-1 1 0,1-1 0,0 0 0,0 0 0,0 1 0,0-1 0,0 0 0,0 0 0,0 0 0,0 1 0,0-1 0,0 0 0,0 0 0,0 1 0,0-1 0,0 0 0,0 0 0,0 0 0,1 1 0,-1-1 0,0 0 0,0 0 0,0 0 0,0 1 0,0-1 0,0 0 0,1 0 0,-1 0 0,0 0 0,0 1 0,0-1 0,0 0 0,1 0 0,-1 0 0,0 0 0,0 0 0,0 0 0,1 0 0,-1 0 0,0 1 0,0-1 0,0 0 0,1 0 0,-1 0 0,0 0 0,54 9 0,203-5 0,-61-2 0,-607-3 0,-51-1 0,446 0 0,20-2 0,29-5 0,73-11 0,148-7 0,114 14 0,-260 11 0,115 0 0,152-6 0,-326 2 0,-39 2 0,-26 0 0,-31 0 0,-499 0 0,301 6 0,226-3 0,0-1 0,-30-7 0,-26-3 0,-526 6 0,320 9 0,231-3-109,-399 16-1147,406-11-5570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2-06T14:59:55.759"/>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2 134,'11'0,"26"0,40-11,29-3,30 1,25 2,7 3,-2-8,-8-2,-19 3,-23 3,-19 4,-15 4,-23 2</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2-08T15:28:44.026"/>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1,'1912'0,"-1890"0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D3C24C-CB56-4D18-9642-7494C2171F1F}" type="datetimeFigureOut">
              <a:rPr lang="fr-FR" smtClean="0"/>
              <a:t>19/02/2024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D7A338-E62E-41FA-B307-F1510AB9939C}" type="slidenum">
              <a:rPr lang="fr-FR" smtClean="0"/>
              <a:t>‹N°›</a:t>
            </a:fld>
            <a:endParaRPr lang="fr-FR"/>
          </a:p>
        </p:txBody>
      </p:sp>
    </p:spTree>
    <p:extLst>
      <p:ext uri="{BB962C8B-B14F-4D97-AF65-F5344CB8AC3E}">
        <p14:creationId xmlns:p14="http://schemas.microsoft.com/office/powerpoint/2010/main" val="310101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app.powerbi.com/groups/me/apps/5e87969c-fd78-4c3c-a796-34c2928a2c19/reports/cc2b30e6-06e0-4500-ac33-ebaaa6f009f4/ReportSection0668d4d7c4cdbb1215b4?experience=power-bi"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pk6-gepk6.cegee.mycloud.intrabpce.fr/app/entretiens/list-interview"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Choix de la période et bouton créer</a:t>
            </a:r>
          </a:p>
        </p:txBody>
      </p:sp>
      <p:sp>
        <p:nvSpPr>
          <p:cNvPr id="4" name="Espace réservé du numéro de diapositive 3"/>
          <p:cNvSpPr>
            <a:spLocks noGrp="1"/>
          </p:cNvSpPr>
          <p:nvPr>
            <p:ph type="sldNum" sz="quarter" idx="5"/>
          </p:nvPr>
        </p:nvSpPr>
        <p:spPr/>
        <p:txBody>
          <a:bodyPr/>
          <a:lstStyle/>
          <a:p>
            <a:fld id="{9ACF0DD1-5026-4F8D-8210-2D553326D096}" type="slidenum">
              <a:rPr lang="fr-FR" smtClean="0"/>
              <a:t>22</a:t>
            </a:fld>
            <a:endParaRPr lang="fr-FR" dirty="0"/>
          </a:p>
        </p:txBody>
      </p:sp>
    </p:spTree>
    <p:extLst>
      <p:ext uri="{BB962C8B-B14F-4D97-AF65-F5344CB8AC3E}">
        <p14:creationId xmlns:p14="http://schemas.microsoft.com/office/powerpoint/2010/main" val="30084246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Attention : le bouton créer un entretien permet de démarrer un entretien pour le DA</a:t>
            </a:r>
          </a:p>
          <a:p>
            <a:r>
              <a:rPr lang="fr-FR" dirty="0"/>
              <a:t>Les boutons à droites permettent de le faire pour les collaborateurs.</a:t>
            </a:r>
          </a:p>
        </p:txBody>
      </p:sp>
      <p:sp>
        <p:nvSpPr>
          <p:cNvPr id="4" name="Espace réservé du numéro de diapositive 3"/>
          <p:cNvSpPr>
            <a:spLocks noGrp="1"/>
          </p:cNvSpPr>
          <p:nvPr>
            <p:ph type="sldNum" sz="quarter" idx="5"/>
          </p:nvPr>
        </p:nvSpPr>
        <p:spPr/>
        <p:txBody>
          <a:bodyPr/>
          <a:lstStyle/>
          <a:p>
            <a:fld id="{9ACF0DD1-5026-4F8D-8210-2D553326D096}" type="slidenum">
              <a:rPr lang="fr-FR" smtClean="0"/>
              <a:t>27</a:t>
            </a:fld>
            <a:endParaRPr lang="fr-FR" dirty="0"/>
          </a:p>
        </p:txBody>
      </p:sp>
    </p:spTree>
    <p:extLst>
      <p:ext uri="{BB962C8B-B14F-4D97-AF65-F5344CB8AC3E}">
        <p14:creationId xmlns:p14="http://schemas.microsoft.com/office/powerpoint/2010/main" val="2543479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Choix de la période et bouton créer</a:t>
            </a:r>
          </a:p>
        </p:txBody>
      </p:sp>
      <p:sp>
        <p:nvSpPr>
          <p:cNvPr id="4" name="Espace réservé du numéro de diapositive 3"/>
          <p:cNvSpPr>
            <a:spLocks noGrp="1"/>
          </p:cNvSpPr>
          <p:nvPr>
            <p:ph type="sldNum" sz="quarter" idx="5"/>
          </p:nvPr>
        </p:nvSpPr>
        <p:spPr/>
        <p:txBody>
          <a:bodyPr/>
          <a:lstStyle/>
          <a:p>
            <a:fld id="{9ACF0DD1-5026-4F8D-8210-2D553326D096}" type="slidenum">
              <a:rPr lang="fr-FR" smtClean="0"/>
              <a:t>29</a:t>
            </a:fld>
            <a:endParaRPr lang="fr-FR" dirty="0"/>
          </a:p>
        </p:txBody>
      </p:sp>
    </p:spTree>
    <p:extLst>
      <p:ext uri="{BB962C8B-B14F-4D97-AF65-F5344CB8AC3E}">
        <p14:creationId xmlns:p14="http://schemas.microsoft.com/office/powerpoint/2010/main" val="8064794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hlinkClick r:id="rId3"/>
              </a:rPr>
              <a:t>Repères AGENCES RLS COLLAB - Power BI</a:t>
            </a:r>
            <a:endParaRPr lang="fr-FR" dirty="0"/>
          </a:p>
          <a:p>
            <a:r>
              <a:rPr lang="fr-FR" dirty="0"/>
              <a:t>L’image est un lien hypertexte</a:t>
            </a:r>
          </a:p>
        </p:txBody>
      </p:sp>
      <p:sp>
        <p:nvSpPr>
          <p:cNvPr id="4" name="Espace réservé du numéro de diapositive 3"/>
          <p:cNvSpPr>
            <a:spLocks noGrp="1"/>
          </p:cNvSpPr>
          <p:nvPr>
            <p:ph type="sldNum" sz="quarter" idx="5"/>
          </p:nvPr>
        </p:nvSpPr>
        <p:spPr/>
        <p:txBody>
          <a:bodyPr/>
          <a:lstStyle/>
          <a:p>
            <a:fld id="{9ACF0DD1-5026-4F8D-8210-2D553326D096}" type="slidenum">
              <a:rPr lang="fr-FR" smtClean="0"/>
              <a:t>30</a:t>
            </a:fld>
            <a:endParaRPr lang="fr-FR" dirty="0"/>
          </a:p>
        </p:txBody>
      </p:sp>
    </p:spTree>
    <p:extLst>
      <p:ext uri="{BB962C8B-B14F-4D97-AF65-F5344CB8AC3E}">
        <p14:creationId xmlns:p14="http://schemas.microsoft.com/office/powerpoint/2010/main" val="26860928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hlinkClick r:id="rId3"/>
              </a:rPr>
              <a:t>pk6-gepk6.cegee.mycloud.intrabpce.fr/app/entretiens/list-interview</a:t>
            </a:r>
            <a:endParaRPr lang="fr-FR" dirty="0"/>
          </a:p>
          <a:p>
            <a:endParaRPr lang="fr-FR" dirty="0"/>
          </a:p>
          <a:p>
            <a:r>
              <a:rPr lang="fr-FR" dirty="0"/>
              <a:t>L’image est un lien hypertexte</a:t>
            </a:r>
          </a:p>
        </p:txBody>
      </p:sp>
      <p:sp>
        <p:nvSpPr>
          <p:cNvPr id="4" name="Espace réservé du numéro de diapositive 3"/>
          <p:cNvSpPr>
            <a:spLocks noGrp="1"/>
          </p:cNvSpPr>
          <p:nvPr>
            <p:ph type="sldNum" sz="quarter" idx="5"/>
          </p:nvPr>
        </p:nvSpPr>
        <p:spPr/>
        <p:txBody>
          <a:bodyPr/>
          <a:lstStyle/>
          <a:p>
            <a:fld id="{9ACF0DD1-5026-4F8D-8210-2D553326D096}" type="slidenum">
              <a:rPr lang="fr-FR" smtClean="0"/>
              <a:t>31</a:t>
            </a:fld>
            <a:endParaRPr lang="fr-FR" dirty="0"/>
          </a:p>
        </p:txBody>
      </p:sp>
    </p:spTree>
    <p:extLst>
      <p:ext uri="{BB962C8B-B14F-4D97-AF65-F5344CB8AC3E}">
        <p14:creationId xmlns:p14="http://schemas.microsoft.com/office/powerpoint/2010/main" val="33040209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lumMod val="75000"/>
                  <a:lumOff val="25000"/>
                </a:schemeClr>
              </a:solidFill>
            </a:endParaRPr>
          </a:p>
        </p:txBody>
      </p:sp>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pic>
        <p:nvPicPr>
          <p:cNvPr id="11" name="Image 10"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pic>
        <p:nvPicPr>
          <p:cNvPr id="12" name="Imag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17703" t="29642" r="64881" b="44552"/>
          <a:stretch/>
        </p:blipFill>
        <p:spPr>
          <a:xfrm>
            <a:off x="11265489" y="6231194"/>
            <a:ext cx="426482" cy="446740"/>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10" name="Rectangle 9"/>
          <p:cNvSpPr/>
          <p:nvPr userDrawn="1"/>
        </p:nvSpPr>
        <p:spPr>
          <a:xfrm>
            <a:off x="515938" y="0"/>
            <a:ext cx="268019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6" name="Image 5" descr="logoterritoiredavenir2.png"/>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pic>
        <p:nvPicPr>
          <p:cNvPr id="7" name="Image 6"/>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780210" y="6467475"/>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4.xml"/><Relationship Id="rId1" Type="http://schemas.openxmlformats.org/officeDocument/2006/relationships/themeOverride" Target="../theme/themeOverride1.xml"/><Relationship Id="rId5" Type="http://schemas.microsoft.com/office/2007/relationships/hdphoto" Target="../media/hdphoto1.wdp"/><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png"/><Relationship Id="rId1" Type="http://schemas.openxmlformats.org/officeDocument/2006/relationships/slideLayout" Target="../slideLayouts/slideLayout4.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ustomXml" Target="../ink/ink1.xml"/><Relationship Id="rId7"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customXml" Target="../ink/ink2.xml"/><Relationship Id="rId5" Type="http://schemas.openxmlformats.org/officeDocument/2006/relationships/image" Target="../media/image20.png"/><Relationship Id="rId4" Type="http://schemas.openxmlformats.org/officeDocument/2006/relationships/image" Target="../media/image53.png"/></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customXml" Target="../ink/ink3.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customXml" Target="../ink/ink4.xml"/><Relationship Id="rId7" Type="http://schemas.openxmlformats.org/officeDocument/2006/relationships/hyperlink" Target="https://app.powerbi.com/groups/me/apps/5e87969c-fd78-4c3c-a796-34c2928a2c19/reports/cc2b30e6-06e0-4500-ac33-ebaaa6f009f4/ReportSection0668d4d7c4cdbb1215b4?experience=power-bi"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50.png"/><Relationship Id="rId10" Type="http://schemas.openxmlformats.org/officeDocument/2006/relationships/image" Target="../media/image48.png"/><Relationship Id="rId9" Type="http://schemas.openxmlformats.org/officeDocument/2006/relationships/customXml" Target="../ink/ink5.xml"/></Relationships>
</file>

<file path=ppt/slides/_rels/slide31.xml.rels><?xml version="1.0" encoding="UTF-8" standalone="yes"?>
<Relationships xmlns="http://schemas.openxmlformats.org/package/2006/relationships"><Relationship Id="rId13" Type="http://schemas.openxmlformats.org/officeDocument/2006/relationships/customXml" Target="../ink/ink8.xml"/><Relationship Id="rId3" Type="http://schemas.openxmlformats.org/officeDocument/2006/relationships/customXml" Target="../ink/ink6.xml"/><Relationship Id="rId7" Type="http://schemas.openxmlformats.org/officeDocument/2006/relationships/customXml" Target="../ink/ink7.xml"/><Relationship Id="rId12" Type="http://schemas.microsoft.com/office/2007/relationships/hdphoto" Target="../media/hdphoto2.wdp"/><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33.png"/><Relationship Id="rId11" Type="http://schemas.openxmlformats.org/officeDocument/2006/relationships/image" Target="../media/image34.png"/><Relationship Id="rId5" Type="http://schemas.openxmlformats.org/officeDocument/2006/relationships/image" Target="../media/image32.png"/><Relationship Id="rId10" Type="http://schemas.openxmlformats.org/officeDocument/2006/relationships/image" Target="../media/image230.png"/><Relationship Id="rId4" Type="http://schemas.openxmlformats.org/officeDocument/2006/relationships/image" Target="../media/image200.png"/><Relationship Id="rId14" Type="http://schemas.openxmlformats.org/officeDocument/2006/relationships/image" Target="../media/image49.png"/></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4.xml"/><Relationship Id="rId5" Type="http://schemas.microsoft.com/office/2007/relationships/hdphoto" Target="../media/hdphoto2.wdp"/><Relationship Id="rId4" Type="http://schemas.openxmlformats.org/officeDocument/2006/relationships/image" Target="../media/image34.png"/></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4.xml"/><Relationship Id="rId5" Type="http://schemas.microsoft.com/office/2007/relationships/hdphoto" Target="../media/hdphoto2.wdp"/><Relationship Id="rId4" Type="http://schemas.openxmlformats.org/officeDocument/2006/relationships/image" Target="../media/image34.png"/></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4.xml"/><Relationship Id="rId5" Type="http://schemas.microsoft.com/office/2007/relationships/hdphoto" Target="../media/hdphoto2.wdp"/><Relationship Id="rId4" Type="http://schemas.openxmlformats.org/officeDocument/2006/relationships/image" Target="../media/image3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7.png"/></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7.png"/></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commerciaux.celca.caisse-epargne.fr/download/33/les-campagnes-recurrentes/25316/lexique-du-suivi-quotidien-de-la-part-variable-sur-objectifs-2022.docx" TargetMode="Externa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4.xml"/><Relationship Id="rId6" Type="http://schemas.openxmlformats.org/officeDocument/2006/relationships/image" Target="../media/image47.png"/><Relationship Id="rId5" Type="http://schemas.microsoft.com/office/2007/relationships/hdphoto" Target="../media/hdphoto1.wdp"/><Relationship Id="rId4" Type="http://schemas.openxmlformats.org/officeDocument/2006/relationships/image" Target="../media/image7.png"/></Relationships>
</file>

<file path=ppt/slides/_rels/slide4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4.xml"/><Relationship Id="rId4" Type="http://schemas.openxmlformats.org/officeDocument/2006/relationships/image" Target="../media/image56.png"/></Relationships>
</file>

<file path=ppt/slides/_rels/slide5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4.xml"/><Relationship Id="rId5" Type="http://schemas.openxmlformats.org/officeDocument/2006/relationships/image" Target="../media/image63.png"/><Relationship Id="rId4" Type="http://schemas.openxmlformats.org/officeDocument/2006/relationships/image" Target="../media/image62.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r>
              <a:rPr lang="fr-FR" dirty="0"/>
              <a:t>Guide pratique pour piloter l’activité et formaliser les entretiens</a:t>
            </a:r>
          </a:p>
        </p:txBody>
      </p:sp>
      <p:sp>
        <p:nvSpPr>
          <p:cNvPr id="3" name="Espace réservé du texte 2"/>
          <p:cNvSpPr>
            <a:spLocks noGrp="1"/>
          </p:cNvSpPr>
          <p:nvPr>
            <p:ph type="body" sz="quarter" idx="10"/>
          </p:nvPr>
        </p:nvSpPr>
        <p:spPr/>
        <p:txBody>
          <a:bodyPr>
            <a:normAutofit fontScale="92500" lnSpcReduction="10000"/>
          </a:bodyPr>
          <a:lstStyle/>
          <a:p>
            <a:r>
              <a:rPr lang="fr-FR" dirty="0"/>
              <a:t>Date de dernière mise à jour </a:t>
            </a:r>
            <a:r>
              <a:rPr lang="fr-FR"/>
              <a:t>: 19/02/2024</a:t>
            </a:r>
            <a:endParaRPr lang="fr-FR" dirty="0"/>
          </a:p>
        </p:txBody>
      </p:sp>
      <p:sp>
        <p:nvSpPr>
          <p:cNvPr id="4" name="Titre 3"/>
          <p:cNvSpPr>
            <a:spLocks noGrp="1"/>
          </p:cNvSpPr>
          <p:nvPr>
            <p:ph type="ctrTitle"/>
          </p:nvPr>
        </p:nvSpPr>
        <p:spPr/>
        <p:txBody>
          <a:bodyPr/>
          <a:lstStyle/>
          <a:p>
            <a:r>
              <a:rPr lang="fr-FR" dirty="0"/>
              <a:t>Outil Repères</a:t>
            </a:r>
          </a:p>
        </p:txBody>
      </p:sp>
      <p:sp>
        <p:nvSpPr>
          <p:cNvPr id="5" name="Espace réservé du texte 4"/>
          <p:cNvSpPr>
            <a:spLocks noGrp="1"/>
          </p:cNvSpPr>
          <p:nvPr>
            <p:ph type="body" sz="quarter" idx="11"/>
          </p:nvPr>
        </p:nvSpPr>
        <p:spPr/>
        <p:txBody>
          <a:bodyPr/>
          <a:lstStyle/>
          <a:p>
            <a:r>
              <a:rPr lang="fr-FR" dirty="0"/>
              <a:t>Département CRM &amp; Data Performance</a:t>
            </a:r>
          </a:p>
        </p:txBody>
      </p:sp>
    </p:spTree>
    <p:extLst>
      <p:ext uri="{BB962C8B-B14F-4D97-AF65-F5344CB8AC3E}">
        <p14:creationId xmlns:p14="http://schemas.microsoft.com/office/powerpoint/2010/main" val="1007399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0A7FD0C-7E9C-401C-8806-3DBF013A4029}"/>
              </a:ext>
            </a:extLst>
          </p:cNvPr>
          <p:cNvSpPr/>
          <p:nvPr/>
        </p:nvSpPr>
        <p:spPr>
          <a:xfrm>
            <a:off x="3716163" y="1779052"/>
            <a:ext cx="5009826" cy="418011"/>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Espace réservé du texte 1"/>
          <p:cNvSpPr>
            <a:spLocks noGrp="1"/>
          </p:cNvSpPr>
          <p:nvPr>
            <p:ph type="body" sz="quarter" idx="13"/>
          </p:nvPr>
        </p:nvSpPr>
        <p:spPr/>
        <p:txBody>
          <a:bodyPr/>
          <a:lstStyle/>
          <a:p>
            <a:r>
              <a:rPr lang="fr-FR" dirty="0"/>
              <a:t>Présentation de l’outil</a:t>
            </a:r>
          </a:p>
          <a:p>
            <a:r>
              <a:rPr lang="fr-FR" dirty="0"/>
              <a:t>Présentation des indicateurs</a:t>
            </a:r>
          </a:p>
          <a:p>
            <a:r>
              <a:rPr lang="fr-FR" dirty="0"/>
              <a:t>Règle de gestion des données</a:t>
            </a:r>
          </a:p>
          <a:p>
            <a:r>
              <a:rPr lang="fr-FR" dirty="0"/>
              <a:t>L’entretien</a:t>
            </a:r>
          </a:p>
          <a:p>
            <a:r>
              <a:rPr lang="fr-FR" dirty="0"/>
              <a:t>Outil de corrections</a:t>
            </a:r>
          </a:p>
          <a:p>
            <a:r>
              <a:rPr lang="fr-FR" dirty="0"/>
              <a:t>Paramétrage des collaborateurs</a:t>
            </a:r>
          </a:p>
          <a:p>
            <a:r>
              <a:rPr lang="fr-FR" dirty="0"/>
              <a:t>Repères et saisonnalité</a:t>
            </a:r>
          </a:p>
          <a:p>
            <a:r>
              <a:rPr lang="fr-FR" dirty="0"/>
              <a:t>Trucs et Astuces</a:t>
            </a:r>
          </a:p>
          <a:p>
            <a:r>
              <a:rPr lang="fr-FR" dirty="0"/>
              <a:t>Foire aux Questions</a:t>
            </a:r>
          </a:p>
        </p:txBody>
      </p:sp>
    </p:spTree>
    <p:extLst>
      <p:ext uri="{BB962C8B-B14F-4D97-AF65-F5344CB8AC3E}">
        <p14:creationId xmlns:p14="http://schemas.microsoft.com/office/powerpoint/2010/main" val="31049022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p:txBody>
          <a:bodyPr/>
          <a:lstStyle/>
          <a:p>
            <a:r>
              <a:rPr lang="fr-FR" dirty="0"/>
              <a:t>L’outil 		      devient                          </a:t>
            </a:r>
          </a:p>
          <a:p>
            <a:endParaRPr lang="fr-FR" dirty="0"/>
          </a:p>
          <a:p>
            <a:r>
              <a:rPr lang="fr-FR" dirty="0"/>
              <a:t>Repères est un outil de pilotage de </a:t>
            </a:r>
            <a:r>
              <a:rPr lang="fr-FR" b="1" dirty="0"/>
              <a:t>l’activité individuelle </a:t>
            </a:r>
            <a:r>
              <a:rPr lang="fr-FR" dirty="0"/>
              <a:t>vous proposant :</a:t>
            </a:r>
          </a:p>
          <a:p>
            <a:pPr lvl="1"/>
            <a:r>
              <a:rPr lang="fr-FR" dirty="0"/>
              <a:t>les chiffres et le détail des ventes réalisées par les collaborateurs</a:t>
            </a:r>
          </a:p>
          <a:p>
            <a:pPr lvl="1"/>
            <a:r>
              <a:rPr lang="fr-FR" dirty="0"/>
              <a:t>des repères sur chaque item en fonction du référentiel métier</a:t>
            </a:r>
          </a:p>
          <a:p>
            <a:pPr lvl="1"/>
            <a:r>
              <a:rPr lang="fr-FR" dirty="0"/>
              <a:t>le taux d’atteinte optimal des repères pour chaque semaine selon une saisonnalité</a:t>
            </a:r>
          </a:p>
          <a:p>
            <a:pPr lvl="1"/>
            <a:r>
              <a:rPr lang="fr-FR" dirty="0"/>
              <a:t>le positionnement du collaborateur sur chaque item par rapport aux autres collaborateurs du même métier au travers </a:t>
            </a:r>
            <a:r>
              <a:rPr lang="fr-FR"/>
              <a:t>des déciles </a:t>
            </a:r>
            <a:endParaRPr lang="fr-FR" b="1" i="1"/>
          </a:p>
          <a:p>
            <a:pPr lvl="1"/>
            <a:endParaRPr lang="fr-FR"/>
          </a:p>
          <a:p>
            <a:r>
              <a:rPr lang="fr-FR"/>
              <a:t>L’outil </a:t>
            </a:r>
            <a:r>
              <a:rPr lang="fr-FR" dirty="0"/>
              <a:t>vous permettra également de formaliser vos </a:t>
            </a:r>
            <a:r>
              <a:rPr lang="fr-FR" b="1" dirty="0"/>
              <a:t>entretiens individuels</a:t>
            </a:r>
            <a:r>
              <a:rPr lang="fr-FR" dirty="0"/>
              <a:t> selon une nouvelle trame en cours de construction.</a:t>
            </a:r>
          </a:p>
          <a:p>
            <a:endParaRPr lang="fr-FR" dirty="0"/>
          </a:p>
          <a:p>
            <a:r>
              <a:rPr lang="fr-FR" dirty="0"/>
              <a:t>Sa mise à jour est </a:t>
            </a:r>
            <a:r>
              <a:rPr lang="fr-FR" b="1" dirty="0"/>
              <a:t>hebdomadaire</a:t>
            </a:r>
            <a:r>
              <a:rPr lang="fr-FR" dirty="0"/>
              <a:t> (les lundis et mardis matin).</a:t>
            </a:r>
          </a:p>
        </p:txBody>
      </p:sp>
      <p:sp>
        <p:nvSpPr>
          <p:cNvPr id="6" name="Espace réservé du texte 5"/>
          <p:cNvSpPr>
            <a:spLocks noGrp="1"/>
          </p:cNvSpPr>
          <p:nvPr>
            <p:ph type="body" sz="quarter" idx="12"/>
          </p:nvPr>
        </p:nvSpPr>
        <p:spPr/>
        <p:txBody>
          <a:bodyPr/>
          <a:lstStyle/>
          <a:p>
            <a:r>
              <a:rPr lang="fr-FR" dirty="0"/>
              <a:t>L’outil Repères vous permet de piloter l’</a:t>
            </a:r>
            <a:r>
              <a:rPr lang="fr-FR" dirty="0">
                <a:solidFill>
                  <a:srgbClr val="C00000"/>
                </a:solidFill>
              </a:rPr>
              <a:t>activité individuelle</a:t>
            </a:r>
            <a:r>
              <a:rPr lang="fr-FR" dirty="0"/>
              <a:t>.</a:t>
            </a:r>
          </a:p>
        </p:txBody>
      </p:sp>
      <p:sp>
        <p:nvSpPr>
          <p:cNvPr id="7" name="Espace réservé du texte 6"/>
          <p:cNvSpPr>
            <a:spLocks noGrp="1"/>
          </p:cNvSpPr>
          <p:nvPr>
            <p:ph type="body" sz="quarter" idx="14"/>
          </p:nvPr>
        </p:nvSpPr>
        <p:spPr/>
        <p:txBody>
          <a:bodyPr/>
          <a:lstStyle/>
          <a:p>
            <a:r>
              <a:rPr lang="fr-FR" dirty="0"/>
              <a:t>Présentation de l’outil</a:t>
            </a:r>
          </a:p>
        </p:txBody>
      </p:sp>
      <p:pic>
        <p:nvPicPr>
          <p:cNvPr id="10" name="Image 9">
            <a:extLst>
              <a:ext uri="{FF2B5EF4-FFF2-40B4-BE49-F238E27FC236}">
                <a16:creationId xmlns:a16="http://schemas.microsoft.com/office/drawing/2014/main" id="{C6292781-FD92-48BD-B5E5-0DABB44358FC}"/>
              </a:ext>
            </a:extLst>
          </p:cNvPr>
          <p:cNvPicPr>
            <a:picLocks noChangeAspect="1"/>
          </p:cNvPicPr>
          <p:nvPr/>
        </p:nvPicPr>
        <p:blipFill>
          <a:blip r:embed="rId2" cstate="print">
            <a:clrChange>
              <a:clrFrom>
                <a:srgbClr val="EEF3FA"/>
              </a:clrFrom>
              <a:clrTo>
                <a:srgbClr val="EEF3FA">
                  <a:alpha val="0"/>
                </a:srgbClr>
              </a:clrTo>
            </a:clrChange>
            <a:extLst>
              <a:ext uri="{28A0092B-C50C-407E-A947-70E740481C1C}">
                <a14:useLocalDpi xmlns:a14="http://schemas.microsoft.com/office/drawing/2010/main" val="0"/>
              </a:ext>
            </a:extLst>
          </a:blip>
          <a:stretch>
            <a:fillRect/>
          </a:stretch>
        </p:blipFill>
        <p:spPr>
          <a:xfrm>
            <a:off x="1628505" y="1379960"/>
            <a:ext cx="1239214" cy="328771"/>
          </a:xfrm>
          <a:prstGeom prst="rect">
            <a:avLst/>
          </a:prstGeom>
        </p:spPr>
      </p:pic>
      <p:pic>
        <p:nvPicPr>
          <p:cNvPr id="3" name="Image 2">
            <a:extLst>
              <a:ext uri="{FF2B5EF4-FFF2-40B4-BE49-F238E27FC236}">
                <a16:creationId xmlns:a16="http://schemas.microsoft.com/office/drawing/2014/main" id="{33B45F54-46C7-402E-945D-8E13D0F73CC9}"/>
              </a:ext>
            </a:extLst>
          </p:cNvPr>
          <p:cNvPicPr>
            <a:picLocks noChangeAspect="1"/>
          </p:cNvPicPr>
          <p:nvPr/>
        </p:nvPicPr>
        <p:blipFill>
          <a:blip r:embed="rId3"/>
          <a:stretch>
            <a:fillRect/>
          </a:stretch>
        </p:blipFill>
        <p:spPr>
          <a:xfrm>
            <a:off x="3678976" y="1379960"/>
            <a:ext cx="1494184" cy="398449"/>
          </a:xfrm>
          <a:prstGeom prst="rect">
            <a:avLst/>
          </a:prstGeom>
        </p:spPr>
      </p:pic>
    </p:spTree>
    <p:extLst>
      <p:ext uri="{BB962C8B-B14F-4D97-AF65-F5344CB8AC3E}">
        <p14:creationId xmlns:p14="http://schemas.microsoft.com/office/powerpoint/2010/main" val="22499441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9" name="Espace réservé du contenu 8"/>
          <p:cNvSpPr>
            <a:spLocks noGrp="1"/>
          </p:cNvSpPr>
          <p:nvPr>
            <p:ph idx="17"/>
          </p:nvPr>
        </p:nvSpPr>
        <p:spPr/>
        <p:txBody>
          <a:bodyPr/>
          <a:lstStyle/>
          <a:p>
            <a:r>
              <a:rPr lang="fr-FR" dirty="0"/>
              <a:t>Une première mise à jour a lieu le lundi matin, cependant toutes les données ne sont pas disponibles.</a:t>
            </a:r>
          </a:p>
          <a:p>
            <a:r>
              <a:rPr lang="fr-FR" dirty="0"/>
              <a:t>Les données RH et celles du crédit conso sont mises à jour le </a:t>
            </a:r>
            <a:r>
              <a:rPr lang="fr-FR" b="1" dirty="0"/>
              <a:t>lundi après-midi</a:t>
            </a:r>
            <a:r>
              <a:rPr lang="fr-FR" dirty="0"/>
              <a:t>.</a:t>
            </a:r>
          </a:p>
          <a:p>
            <a:r>
              <a:rPr lang="fr-FR" dirty="0"/>
              <a:t>Certains contrats filiales réalisés en toute fin de semaine précédente peuvent mettre jusqu’à 4 jours pour remonter et  sont disponibles au mieux le </a:t>
            </a:r>
            <a:r>
              <a:rPr lang="fr-FR" b="1" dirty="0"/>
              <a:t>mardi matin</a:t>
            </a:r>
            <a:r>
              <a:rPr lang="fr-FR" dirty="0"/>
              <a:t> sinon la semaine suivante.</a:t>
            </a:r>
          </a:p>
          <a:p>
            <a:endParaRPr lang="fr-FR" dirty="0">
              <a:solidFill>
                <a:srgbClr val="C00000"/>
              </a:solidFill>
            </a:endParaRPr>
          </a:p>
          <a:p>
            <a:endParaRPr lang="fr-FR" dirty="0">
              <a:solidFill>
                <a:srgbClr val="C00000"/>
              </a:solidFill>
            </a:endParaRPr>
          </a:p>
        </p:txBody>
      </p:sp>
      <p:sp>
        <p:nvSpPr>
          <p:cNvPr id="6" name="Espace réservé du texte 5"/>
          <p:cNvSpPr>
            <a:spLocks noGrp="1"/>
          </p:cNvSpPr>
          <p:nvPr>
            <p:ph type="body" sz="quarter" idx="12"/>
          </p:nvPr>
        </p:nvSpPr>
        <p:spPr/>
        <p:txBody>
          <a:bodyPr/>
          <a:lstStyle/>
          <a:p>
            <a:r>
              <a:rPr lang="fr-FR" dirty="0"/>
              <a:t>Mise à jour de l’outil Repères</a:t>
            </a:r>
          </a:p>
        </p:txBody>
      </p:sp>
      <p:sp>
        <p:nvSpPr>
          <p:cNvPr id="7" name="Espace réservé du texte 6"/>
          <p:cNvSpPr>
            <a:spLocks noGrp="1"/>
          </p:cNvSpPr>
          <p:nvPr>
            <p:ph type="body" sz="quarter" idx="14"/>
          </p:nvPr>
        </p:nvSpPr>
        <p:spPr/>
        <p:txBody>
          <a:bodyPr/>
          <a:lstStyle/>
          <a:p>
            <a:r>
              <a:rPr lang="fr-FR" dirty="0"/>
              <a:t>Présentation de l’outil</a:t>
            </a:r>
          </a:p>
        </p:txBody>
      </p:sp>
      <p:pic>
        <p:nvPicPr>
          <p:cNvPr id="8" name="Espace réservé du contenu 8">
            <a:extLst>
              <a:ext uri="{FF2B5EF4-FFF2-40B4-BE49-F238E27FC236}">
                <a16:creationId xmlns:a16="http://schemas.microsoft.com/office/drawing/2014/main" id="{C7E6D064-EBC3-457F-AAD5-93084A3E43D7}"/>
              </a:ext>
            </a:extLst>
          </p:cNvPr>
          <p:cNvPicPr>
            <a:picLocks noChangeAspect="1"/>
          </p:cNvPicPr>
          <p:nvPr/>
        </p:nvPicPr>
        <p:blipFill>
          <a:blip r:embed="rId3"/>
          <a:stretch>
            <a:fillRect/>
          </a:stretch>
        </p:blipFill>
        <p:spPr>
          <a:xfrm>
            <a:off x="695325" y="4496849"/>
            <a:ext cx="10980738" cy="1639512"/>
          </a:xfrm>
          <a:prstGeom prst="rect">
            <a:avLst/>
          </a:prstGeom>
        </p:spPr>
      </p:pic>
      <p:sp>
        <p:nvSpPr>
          <p:cNvPr id="2" name="Rectangle 1">
            <a:extLst>
              <a:ext uri="{FF2B5EF4-FFF2-40B4-BE49-F238E27FC236}">
                <a16:creationId xmlns:a16="http://schemas.microsoft.com/office/drawing/2014/main" id="{312EE8F9-3323-47E5-9CFC-F343A3F2E5B8}"/>
              </a:ext>
            </a:extLst>
          </p:cNvPr>
          <p:cNvSpPr/>
          <p:nvPr/>
        </p:nvSpPr>
        <p:spPr>
          <a:xfrm>
            <a:off x="2656114" y="3101927"/>
            <a:ext cx="6383383" cy="861774"/>
          </a:xfrm>
          <a:prstGeom prst="rect">
            <a:avLst/>
          </a:prstGeom>
          <a:ln>
            <a:solidFill>
              <a:schemeClr val="accent6">
                <a:lumMod val="75000"/>
              </a:schemeClr>
            </a:solidFill>
          </a:ln>
        </p:spPr>
        <p:txBody>
          <a:bodyPr wrap="square">
            <a:spAutoFit/>
          </a:bodyPr>
          <a:lstStyle/>
          <a:p>
            <a:pPr algn="just"/>
            <a:r>
              <a:rPr lang="fr-FR" sz="1600" dirty="0">
                <a:solidFill>
                  <a:schemeClr val="tx1">
                    <a:lumMod val="75000"/>
                    <a:lumOff val="25000"/>
                  </a:schemeClr>
                </a:solidFill>
              </a:rPr>
              <a:t>Le rapport peut garder en mémoire une configuration précédente, pour réinitialiser le rapport, dans la barre de tâches, il faut cliquer sur </a:t>
            </a:r>
            <a:r>
              <a:rPr lang="fr-FR" sz="1600" dirty="0">
                <a:solidFill>
                  <a:schemeClr val="accent6">
                    <a:lumMod val="75000"/>
                  </a:schemeClr>
                </a:solidFill>
              </a:rPr>
              <a:t>Rétablir les valeurs par défaut</a:t>
            </a:r>
            <a:r>
              <a:rPr lang="fr-FR" sz="1600" dirty="0">
                <a:solidFill>
                  <a:schemeClr val="tx1">
                    <a:lumMod val="75000"/>
                    <a:lumOff val="25000"/>
                  </a:schemeClr>
                </a:solidFill>
              </a:rPr>
              <a:t>.</a:t>
            </a:r>
          </a:p>
        </p:txBody>
      </p:sp>
      <p:pic>
        <p:nvPicPr>
          <p:cNvPr id="11" name="Image 10" descr="high_priority-256.png">
            <a:extLst>
              <a:ext uri="{FF2B5EF4-FFF2-40B4-BE49-F238E27FC236}">
                <a16:creationId xmlns:a16="http://schemas.microsoft.com/office/drawing/2014/main" id="{FB229C97-DBDB-48A5-B231-8C2911DE0408}"/>
              </a:ext>
            </a:extLst>
          </p:cNvPr>
          <p:cNvPicPr>
            <a:picLocks noChangeAspect="1"/>
          </p:cNvPicPr>
          <p:nvPr/>
        </p:nvPicPr>
        <p:blipFill>
          <a:blip r:embed="rId4" cstate="screen">
            <a:extLst>
              <a:ext uri="{BEBA8EAE-BF5A-486C-A8C5-ECC9F3942E4B}">
                <a14:imgProps xmlns:a14="http://schemas.microsoft.com/office/drawing/2010/main">
                  <a14:imgLayer r:embed="rId5">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2049217" y="3337725"/>
            <a:ext cx="390178" cy="390178"/>
          </a:xfrm>
          <a:prstGeom prst="rect">
            <a:avLst/>
          </a:prstGeom>
          <a:noFill/>
        </p:spPr>
      </p:pic>
      <p:cxnSp>
        <p:nvCxnSpPr>
          <p:cNvPr id="12" name="Connecteur droit avec flèche 11">
            <a:extLst>
              <a:ext uri="{FF2B5EF4-FFF2-40B4-BE49-F238E27FC236}">
                <a16:creationId xmlns:a16="http://schemas.microsoft.com/office/drawing/2014/main" id="{4ABF32E6-87BD-48DC-932B-CD5FEBF0D989}"/>
              </a:ext>
            </a:extLst>
          </p:cNvPr>
          <p:cNvCxnSpPr>
            <a:cxnSpLocks/>
          </p:cNvCxnSpPr>
          <p:nvPr/>
        </p:nvCxnSpPr>
        <p:spPr>
          <a:xfrm>
            <a:off x="7821408" y="4040552"/>
            <a:ext cx="409303" cy="6879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4901042"/>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0A7FD0C-7E9C-401C-8806-3DBF013A4029}"/>
              </a:ext>
            </a:extLst>
          </p:cNvPr>
          <p:cNvSpPr/>
          <p:nvPr/>
        </p:nvSpPr>
        <p:spPr>
          <a:xfrm>
            <a:off x="3716163" y="2197068"/>
            <a:ext cx="5009826" cy="418011"/>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Espace réservé du texte 1"/>
          <p:cNvSpPr>
            <a:spLocks noGrp="1"/>
          </p:cNvSpPr>
          <p:nvPr>
            <p:ph type="body" sz="quarter" idx="13"/>
          </p:nvPr>
        </p:nvSpPr>
        <p:spPr/>
        <p:txBody>
          <a:bodyPr/>
          <a:lstStyle/>
          <a:p>
            <a:r>
              <a:rPr lang="fr-FR" dirty="0"/>
              <a:t>Présentation de l’outil</a:t>
            </a:r>
          </a:p>
          <a:p>
            <a:r>
              <a:rPr lang="fr-FR" dirty="0"/>
              <a:t>Présentation des indicateurs</a:t>
            </a:r>
          </a:p>
          <a:p>
            <a:r>
              <a:rPr lang="fr-FR" dirty="0"/>
              <a:t>Règle de gestion des données</a:t>
            </a:r>
          </a:p>
          <a:p>
            <a:r>
              <a:rPr lang="fr-FR" dirty="0"/>
              <a:t>L’entretien </a:t>
            </a:r>
          </a:p>
          <a:p>
            <a:r>
              <a:rPr lang="fr-FR" dirty="0"/>
              <a:t>Outil de corrections</a:t>
            </a:r>
          </a:p>
          <a:p>
            <a:r>
              <a:rPr lang="fr-FR" dirty="0"/>
              <a:t>Paramétrage des collaborateurs</a:t>
            </a:r>
          </a:p>
          <a:p>
            <a:r>
              <a:rPr lang="fr-FR" dirty="0"/>
              <a:t>Repères et saisonnalité</a:t>
            </a:r>
          </a:p>
          <a:p>
            <a:r>
              <a:rPr lang="fr-FR" dirty="0"/>
              <a:t>Trucs et Astuces</a:t>
            </a:r>
          </a:p>
          <a:p>
            <a:r>
              <a:rPr lang="fr-FR" dirty="0"/>
              <a:t>Foire aux Questions</a:t>
            </a:r>
          </a:p>
          <a:p>
            <a:endParaRPr lang="fr-FR" dirty="0"/>
          </a:p>
        </p:txBody>
      </p:sp>
    </p:spTree>
    <p:extLst>
      <p:ext uri="{BB962C8B-B14F-4D97-AF65-F5344CB8AC3E}">
        <p14:creationId xmlns:p14="http://schemas.microsoft.com/office/powerpoint/2010/main" val="236699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695325" y="1388669"/>
            <a:ext cx="6965232" cy="4860000"/>
          </a:xfrm>
        </p:spPr>
        <p:txBody>
          <a:bodyPr/>
          <a:lstStyle/>
          <a:p>
            <a:r>
              <a:rPr lang="fr-FR" dirty="0"/>
              <a:t>Exemple </a:t>
            </a:r>
            <a:r>
              <a:rPr lang="fr-FR"/>
              <a:t>pour les Ventes Brutes Epargne :</a:t>
            </a:r>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pPr lvl="1"/>
            <a:endParaRPr lang="fr-FR" dirty="0"/>
          </a:p>
        </p:txBody>
      </p:sp>
      <p:pic>
        <p:nvPicPr>
          <p:cNvPr id="2" name="Image 1">
            <a:extLst>
              <a:ext uri="{FF2B5EF4-FFF2-40B4-BE49-F238E27FC236}">
                <a16:creationId xmlns:a16="http://schemas.microsoft.com/office/drawing/2014/main" id="{9CF9CEFB-2F43-4E58-A4ED-8DEB6E0D9A70}"/>
              </a:ext>
            </a:extLst>
          </p:cNvPr>
          <p:cNvPicPr>
            <a:picLocks noChangeAspect="1"/>
          </p:cNvPicPr>
          <p:nvPr/>
        </p:nvPicPr>
        <p:blipFill>
          <a:blip r:embed="rId2"/>
          <a:stretch>
            <a:fillRect/>
          </a:stretch>
        </p:blipFill>
        <p:spPr>
          <a:xfrm>
            <a:off x="2144280" y="2244096"/>
            <a:ext cx="3398631" cy="2729204"/>
          </a:xfrm>
          <a:prstGeom prst="rect">
            <a:avLst/>
          </a:prstGeom>
        </p:spPr>
      </p:pic>
      <p:sp>
        <p:nvSpPr>
          <p:cNvPr id="6" name="Espace réservé du texte 5"/>
          <p:cNvSpPr>
            <a:spLocks noGrp="1"/>
          </p:cNvSpPr>
          <p:nvPr>
            <p:ph type="body" sz="quarter" idx="12"/>
          </p:nvPr>
        </p:nvSpPr>
        <p:spPr/>
        <p:txBody>
          <a:bodyPr/>
          <a:lstStyle/>
          <a:p>
            <a:r>
              <a:rPr lang="fr-FR" dirty="0"/>
              <a:t>La page d’accueil nommée </a:t>
            </a:r>
            <a:r>
              <a:rPr lang="fr-FR" dirty="0">
                <a:solidFill>
                  <a:srgbClr val="C00000"/>
                </a:solidFill>
              </a:rPr>
              <a:t>Repères</a:t>
            </a:r>
            <a:r>
              <a:rPr lang="fr-FR" dirty="0"/>
              <a:t> présente les principaux indicateurs de pilotage sous forme d’une jauge.</a:t>
            </a:r>
          </a:p>
        </p:txBody>
      </p:sp>
      <p:sp>
        <p:nvSpPr>
          <p:cNvPr id="7" name="Espace réservé du texte 6"/>
          <p:cNvSpPr>
            <a:spLocks noGrp="1"/>
          </p:cNvSpPr>
          <p:nvPr>
            <p:ph type="body" sz="quarter" idx="14"/>
          </p:nvPr>
        </p:nvSpPr>
        <p:spPr/>
        <p:txBody>
          <a:bodyPr/>
          <a:lstStyle/>
          <a:p>
            <a:r>
              <a:rPr lang="fr-FR" dirty="0"/>
              <a:t>Présentation des indicateurs</a:t>
            </a:r>
          </a:p>
        </p:txBody>
      </p:sp>
      <p:sp>
        <p:nvSpPr>
          <p:cNvPr id="8" name="Espace réservé du texte 7"/>
          <p:cNvSpPr>
            <a:spLocks noGrp="1"/>
          </p:cNvSpPr>
          <p:nvPr>
            <p:ph type="body" sz="quarter" idx="16"/>
          </p:nvPr>
        </p:nvSpPr>
        <p:spPr/>
        <p:txBody>
          <a:bodyPr/>
          <a:lstStyle/>
          <a:p>
            <a:r>
              <a:rPr lang="fr-FR" dirty="0"/>
              <a:t>1</a:t>
            </a:r>
          </a:p>
        </p:txBody>
      </p:sp>
      <p:cxnSp>
        <p:nvCxnSpPr>
          <p:cNvPr id="11" name="Connecteur droit avec flèche 10">
            <a:extLst>
              <a:ext uri="{FF2B5EF4-FFF2-40B4-BE49-F238E27FC236}">
                <a16:creationId xmlns:a16="http://schemas.microsoft.com/office/drawing/2014/main" id="{EC193E83-6D46-4E0E-9DEA-906C84C15388}"/>
              </a:ext>
            </a:extLst>
          </p:cNvPr>
          <p:cNvCxnSpPr>
            <a:cxnSpLocks/>
            <a:stCxn id="14" idx="1"/>
          </p:cNvCxnSpPr>
          <p:nvPr/>
        </p:nvCxnSpPr>
        <p:spPr>
          <a:xfrm flipH="1">
            <a:off x="4316069" y="3076665"/>
            <a:ext cx="1441796" cy="781412"/>
          </a:xfrm>
          <a:prstGeom prst="straightConnector1">
            <a:avLst/>
          </a:prstGeom>
          <a:ln>
            <a:solidFill>
              <a:schemeClr val="tx1">
                <a:lumMod val="75000"/>
                <a:lumOff val="25000"/>
              </a:schemeClr>
            </a:solidFill>
            <a:tailEnd type="triangle"/>
          </a:ln>
        </p:spPr>
        <p:style>
          <a:lnRef idx="3">
            <a:schemeClr val="dk1"/>
          </a:lnRef>
          <a:fillRef idx="0">
            <a:schemeClr val="dk1"/>
          </a:fillRef>
          <a:effectRef idx="2">
            <a:schemeClr val="dk1"/>
          </a:effectRef>
          <a:fontRef idx="minor">
            <a:schemeClr val="tx1"/>
          </a:fontRef>
        </p:style>
      </p:cxnSp>
      <p:sp>
        <p:nvSpPr>
          <p:cNvPr id="14" name="ZoneTexte 13">
            <a:extLst>
              <a:ext uri="{FF2B5EF4-FFF2-40B4-BE49-F238E27FC236}">
                <a16:creationId xmlns:a16="http://schemas.microsoft.com/office/drawing/2014/main" id="{5ACCAB7D-6518-471B-B50C-26D4DC90BF5A}"/>
              </a:ext>
            </a:extLst>
          </p:cNvPr>
          <p:cNvSpPr txBox="1"/>
          <p:nvPr/>
        </p:nvSpPr>
        <p:spPr>
          <a:xfrm>
            <a:off x="5757865" y="2922776"/>
            <a:ext cx="1734526" cy="307777"/>
          </a:xfrm>
          <a:prstGeom prst="rect">
            <a:avLst/>
          </a:prstGeom>
          <a:noFill/>
        </p:spPr>
        <p:txBody>
          <a:bodyPr wrap="square" rtlCol="0">
            <a:spAutoFit/>
          </a:bodyPr>
          <a:lstStyle/>
          <a:p>
            <a:pPr algn="ctr"/>
            <a:r>
              <a:rPr lang="fr-FR" sz="1400" i="1" dirty="0">
                <a:solidFill>
                  <a:schemeClr val="tx1">
                    <a:lumMod val="65000"/>
                    <a:lumOff val="35000"/>
                  </a:schemeClr>
                </a:solidFill>
              </a:rPr>
              <a:t>Repère annuel</a:t>
            </a:r>
          </a:p>
        </p:txBody>
      </p:sp>
      <p:cxnSp>
        <p:nvCxnSpPr>
          <p:cNvPr id="15" name="Connecteur droit avec flèche 14">
            <a:extLst>
              <a:ext uri="{FF2B5EF4-FFF2-40B4-BE49-F238E27FC236}">
                <a16:creationId xmlns:a16="http://schemas.microsoft.com/office/drawing/2014/main" id="{8DDF8F6F-C64B-44F2-8ABF-5E156132D4AF}"/>
              </a:ext>
            </a:extLst>
          </p:cNvPr>
          <p:cNvCxnSpPr>
            <a:cxnSpLocks/>
          </p:cNvCxnSpPr>
          <p:nvPr/>
        </p:nvCxnSpPr>
        <p:spPr>
          <a:xfrm flipH="1" flipV="1">
            <a:off x="4886526" y="4133127"/>
            <a:ext cx="887924" cy="435403"/>
          </a:xfrm>
          <a:prstGeom prst="straightConnector1">
            <a:avLst/>
          </a:prstGeom>
          <a:ln>
            <a:solidFill>
              <a:schemeClr val="tx1">
                <a:lumMod val="75000"/>
                <a:lumOff val="25000"/>
              </a:schemeClr>
            </a:solidFill>
            <a:tailEnd type="triangle"/>
          </a:ln>
        </p:spPr>
        <p:style>
          <a:lnRef idx="3">
            <a:schemeClr val="dk1"/>
          </a:lnRef>
          <a:fillRef idx="0">
            <a:schemeClr val="dk1"/>
          </a:fillRef>
          <a:effectRef idx="2">
            <a:schemeClr val="dk1"/>
          </a:effectRef>
          <a:fontRef idx="minor">
            <a:schemeClr val="tx1"/>
          </a:fontRef>
        </p:style>
      </p:cxnSp>
      <p:sp>
        <p:nvSpPr>
          <p:cNvPr id="16" name="ZoneTexte 15">
            <a:extLst>
              <a:ext uri="{FF2B5EF4-FFF2-40B4-BE49-F238E27FC236}">
                <a16:creationId xmlns:a16="http://schemas.microsoft.com/office/drawing/2014/main" id="{49DAE038-FAC0-4DF2-94A3-30DE7CADAA05}"/>
              </a:ext>
            </a:extLst>
          </p:cNvPr>
          <p:cNvSpPr txBox="1"/>
          <p:nvPr/>
        </p:nvSpPr>
        <p:spPr>
          <a:xfrm>
            <a:off x="5798363" y="4425429"/>
            <a:ext cx="1658825" cy="954107"/>
          </a:xfrm>
          <a:prstGeom prst="rect">
            <a:avLst/>
          </a:prstGeom>
          <a:noFill/>
        </p:spPr>
        <p:txBody>
          <a:bodyPr wrap="square" rtlCol="0">
            <a:spAutoFit/>
          </a:bodyPr>
          <a:lstStyle/>
          <a:p>
            <a:pPr algn="ctr"/>
            <a:r>
              <a:rPr lang="fr-FR" sz="1400" i="1">
                <a:solidFill>
                  <a:schemeClr val="tx1">
                    <a:lumMod val="65000"/>
                    <a:lumOff val="35000"/>
                  </a:schemeClr>
                </a:solidFill>
              </a:rPr>
              <a:t>Décile dans lequel se situe le collaborateur sur cet indicateur</a:t>
            </a:r>
            <a:endParaRPr lang="fr-FR" sz="1400" i="1" dirty="0">
              <a:solidFill>
                <a:schemeClr val="tx1">
                  <a:lumMod val="65000"/>
                  <a:lumOff val="35000"/>
                </a:schemeClr>
              </a:solidFill>
            </a:endParaRPr>
          </a:p>
        </p:txBody>
      </p:sp>
      <p:cxnSp>
        <p:nvCxnSpPr>
          <p:cNvPr id="20" name="Connecteur droit avec flèche 19">
            <a:extLst>
              <a:ext uri="{FF2B5EF4-FFF2-40B4-BE49-F238E27FC236}">
                <a16:creationId xmlns:a16="http://schemas.microsoft.com/office/drawing/2014/main" id="{044067C3-714D-4F96-B541-099801CAEDC9}"/>
              </a:ext>
            </a:extLst>
          </p:cNvPr>
          <p:cNvCxnSpPr>
            <a:cxnSpLocks/>
          </p:cNvCxnSpPr>
          <p:nvPr/>
        </p:nvCxnSpPr>
        <p:spPr>
          <a:xfrm flipH="1">
            <a:off x="5359816" y="2672030"/>
            <a:ext cx="469049" cy="307189"/>
          </a:xfrm>
          <a:prstGeom prst="straightConnector1">
            <a:avLst/>
          </a:prstGeom>
          <a:ln>
            <a:solidFill>
              <a:schemeClr val="tx1">
                <a:lumMod val="75000"/>
                <a:lumOff val="25000"/>
              </a:schemeClr>
            </a:solidFill>
            <a:tailEnd type="triangle"/>
          </a:ln>
        </p:spPr>
        <p:style>
          <a:lnRef idx="3">
            <a:schemeClr val="dk1"/>
          </a:lnRef>
          <a:fillRef idx="0">
            <a:schemeClr val="dk1"/>
          </a:fillRef>
          <a:effectRef idx="2">
            <a:schemeClr val="dk1"/>
          </a:effectRef>
          <a:fontRef idx="minor">
            <a:schemeClr val="tx1"/>
          </a:fontRef>
        </p:style>
      </p:cxnSp>
      <p:sp>
        <p:nvSpPr>
          <p:cNvPr id="21" name="ZoneTexte 20">
            <a:extLst>
              <a:ext uri="{FF2B5EF4-FFF2-40B4-BE49-F238E27FC236}">
                <a16:creationId xmlns:a16="http://schemas.microsoft.com/office/drawing/2014/main" id="{9F1C2750-1FC5-4BD6-8B21-6E5E165E106A}"/>
              </a:ext>
            </a:extLst>
          </p:cNvPr>
          <p:cNvSpPr txBox="1"/>
          <p:nvPr/>
        </p:nvSpPr>
        <p:spPr>
          <a:xfrm>
            <a:off x="5835951" y="2062711"/>
            <a:ext cx="1824606" cy="738664"/>
          </a:xfrm>
          <a:prstGeom prst="rect">
            <a:avLst/>
          </a:prstGeom>
          <a:noFill/>
        </p:spPr>
        <p:txBody>
          <a:bodyPr wrap="square" rtlCol="0">
            <a:spAutoFit/>
          </a:bodyPr>
          <a:lstStyle/>
          <a:p>
            <a:pPr algn="ctr"/>
            <a:r>
              <a:rPr lang="fr-FR" sz="1400" i="1" dirty="0">
                <a:solidFill>
                  <a:schemeClr val="tx1">
                    <a:lumMod val="65000"/>
                    <a:lumOff val="35000"/>
                  </a:schemeClr>
                </a:solidFill>
              </a:rPr>
              <a:t>Reste à faire hebdomadaire sur les semaines à venir</a:t>
            </a:r>
          </a:p>
        </p:txBody>
      </p:sp>
      <p:sp>
        <p:nvSpPr>
          <p:cNvPr id="27" name="ZoneTexte 26">
            <a:extLst>
              <a:ext uri="{FF2B5EF4-FFF2-40B4-BE49-F238E27FC236}">
                <a16:creationId xmlns:a16="http://schemas.microsoft.com/office/drawing/2014/main" id="{C413D2C6-A8A5-484A-8DA5-78770C429CA6}"/>
              </a:ext>
            </a:extLst>
          </p:cNvPr>
          <p:cNvSpPr txBox="1"/>
          <p:nvPr/>
        </p:nvSpPr>
        <p:spPr>
          <a:xfrm>
            <a:off x="3956964" y="1781219"/>
            <a:ext cx="1457282" cy="523220"/>
          </a:xfrm>
          <a:prstGeom prst="rect">
            <a:avLst/>
          </a:prstGeom>
          <a:noFill/>
        </p:spPr>
        <p:txBody>
          <a:bodyPr wrap="square" rtlCol="0">
            <a:spAutoFit/>
          </a:bodyPr>
          <a:lstStyle/>
          <a:p>
            <a:pPr algn="ctr"/>
            <a:r>
              <a:rPr lang="fr-FR" sz="1400" i="1" dirty="0">
                <a:solidFill>
                  <a:srgbClr val="C00000"/>
                </a:solidFill>
              </a:rPr>
              <a:t>Repère saisonnalisé</a:t>
            </a:r>
          </a:p>
        </p:txBody>
      </p:sp>
      <p:cxnSp>
        <p:nvCxnSpPr>
          <p:cNvPr id="28" name="Connecteur droit avec flèche 27">
            <a:extLst>
              <a:ext uri="{FF2B5EF4-FFF2-40B4-BE49-F238E27FC236}">
                <a16:creationId xmlns:a16="http://schemas.microsoft.com/office/drawing/2014/main" id="{29D4C4C4-53B2-4AC5-9373-06FBF9CAA3A6}"/>
              </a:ext>
            </a:extLst>
          </p:cNvPr>
          <p:cNvCxnSpPr>
            <a:cxnSpLocks/>
          </p:cNvCxnSpPr>
          <p:nvPr/>
        </p:nvCxnSpPr>
        <p:spPr>
          <a:xfrm flipH="1">
            <a:off x="4085608" y="2304439"/>
            <a:ext cx="375192" cy="6371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ZoneTexte 32">
            <a:extLst>
              <a:ext uri="{FF2B5EF4-FFF2-40B4-BE49-F238E27FC236}">
                <a16:creationId xmlns:a16="http://schemas.microsoft.com/office/drawing/2014/main" id="{B70DA44F-D2DF-4E36-BF08-A18166C6D23D}"/>
              </a:ext>
            </a:extLst>
          </p:cNvPr>
          <p:cNvSpPr txBox="1"/>
          <p:nvPr/>
        </p:nvSpPr>
        <p:spPr>
          <a:xfrm>
            <a:off x="-18340" y="3104572"/>
            <a:ext cx="1947666" cy="954107"/>
          </a:xfrm>
          <a:prstGeom prst="rect">
            <a:avLst/>
          </a:prstGeom>
          <a:noFill/>
        </p:spPr>
        <p:txBody>
          <a:bodyPr wrap="square" rtlCol="0">
            <a:spAutoFit/>
          </a:bodyPr>
          <a:lstStyle/>
          <a:p>
            <a:pPr algn="ctr"/>
            <a:r>
              <a:rPr lang="fr-FR" sz="1400" i="1" dirty="0">
                <a:solidFill>
                  <a:schemeClr val="accent6">
                    <a:lumMod val="50000"/>
                  </a:schemeClr>
                </a:solidFill>
              </a:rPr>
              <a:t>Nombre annuel de ventes correspondant au remplissage de la jauge</a:t>
            </a:r>
          </a:p>
        </p:txBody>
      </p:sp>
      <p:cxnSp>
        <p:nvCxnSpPr>
          <p:cNvPr id="34" name="Connecteur droit avec flèche 33">
            <a:extLst>
              <a:ext uri="{FF2B5EF4-FFF2-40B4-BE49-F238E27FC236}">
                <a16:creationId xmlns:a16="http://schemas.microsoft.com/office/drawing/2014/main" id="{6AFCC1AE-7E6B-406C-B548-8706CF376D03}"/>
              </a:ext>
            </a:extLst>
          </p:cNvPr>
          <p:cNvCxnSpPr>
            <a:cxnSpLocks/>
          </p:cNvCxnSpPr>
          <p:nvPr/>
        </p:nvCxnSpPr>
        <p:spPr>
          <a:xfrm>
            <a:off x="1880045" y="3551129"/>
            <a:ext cx="1282880" cy="26165"/>
          </a:xfrm>
          <a:prstGeom prst="straightConnector1">
            <a:avLst/>
          </a:prstGeom>
          <a:ln>
            <a:solidFill>
              <a:schemeClr val="accent6">
                <a:lumMod val="50000"/>
              </a:schemeClr>
            </a:solidFill>
            <a:tailEnd type="triangle"/>
          </a:ln>
        </p:spPr>
        <p:style>
          <a:lnRef idx="1">
            <a:schemeClr val="accent6"/>
          </a:lnRef>
          <a:fillRef idx="0">
            <a:schemeClr val="accent6"/>
          </a:fillRef>
          <a:effectRef idx="0">
            <a:schemeClr val="accent6"/>
          </a:effectRef>
          <a:fontRef idx="minor">
            <a:schemeClr val="tx1"/>
          </a:fontRef>
        </p:style>
      </p:cxnSp>
      <p:sp>
        <p:nvSpPr>
          <p:cNvPr id="40" name="ZoneTexte 39">
            <a:extLst>
              <a:ext uri="{FF2B5EF4-FFF2-40B4-BE49-F238E27FC236}">
                <a16:creationId xmlns:a16="http://schemas.microsoft.com/office/drawing/2014/main" id="{3B756D25-1227-4736-93F0-889C05715A72}"/>
              </a:ext>
            </a:extLst>
          </p:cNvPr>
          <p:cNvSpPr txBox="1"/>
          <p:nvPr/>
        </p:nvSpPr>
        <p:spPr>
          <a:xfrm>
            <a:off x="101580" y="4305312"/>
            <a:ext cx="1689463" cy="738664"/>
          </a:xfrm>
          <a:prstGeom prst="rect">
            <a:avLst/>
          </a:prstGeom>
          <a:noFill/>
        </p:spPr>
        <p:txBody>
          <a:bodyPr wrap="square" rtlCol="0">
            <a:spAutoFit/>
          </a:bodyPr>
          <a:lstStyle/>
          <a:p>
            <a:pPr algn="ctr"/>
            <a:r>
              <a:rPr lang="fr-FR" sz="1400" i="1" dirty="0">
                <a:solidFill>
                  <a:schemeClr val="tx1">
                    <a:lumMod val="65000"/>
                    <a:lumOff val="35000"/>
                  </a:schemeClr>
                </a:solidFill>
              </a:rPr>
              <a:t>Nombre de ventes sur la semaine précédente</a:t>
            </a:r>
          </a:p>
        </p:txBody>
      </p:sp>
      <p:cxnSp>
        <p:nvCxnSpPr>
          <p:cNvPr id="41" name="Connecteur droit avec flèche 40">
            <a:extLst>
              <a:ext uri="{FF2B5EF4-FFF2-40B4-BE49-F238E27FC236}">
                <a16:creationId xmlns:a16="http://schemas.microsoft.com/office/drawing/2014/main" id="{A8B26858-3E71-44FE-BBB9-FD00CB705111}"/>
              </a:ext>
            </a:extLst>
          </p:cNvPr>
          <p:cNvCxnSpPr>
            <a:cxnSpLocks/>
          </p:cNvCxnSpPr>
          <p:nvPr/>
        </p:nvCxnSpPr>
        <p:spPr>
          <a:xfrm flipV="1">
            <a:off x="1752734" y="4476688"/>
            <a:ext cx="737555" cy="194750"/>
          </a:xfrm>
          <a:prstGeom prst="straightConnector1">
            <a:avLst/>
          </a:prstGeom>
          <a:ln>
            <a:solidFill>
              <a:schemeClr val="tx1">
                <a:lumMod val="75000"/>
                <a:lumOff val="25000"/>
              </a:schemeClr>
            </a:solidFill>
            <a:tailEnd type="triangle"/>
          </a:ln>
        </p:spPr>
        <p:style>
          <a:lnRef idx="3">
            <a:schemeClr val="dk1"/>
          </a:lnRef>
          <a:fillRef idx="0">
            <a:schemeClr val="dk1"/>
          </a:fillRef>
          <a:effectRef idx="2">
            <a:schemeClr val="dk1"/>
          </a:effectRef>
          <a:fontRef idx="minor">
            <a:schemeClr val="tx1"/>
          </a:fontRef>
        </p:style>
      </p:cxnSp>
      <p:sp>
        <p:nvSpPr>
          <p:cNvPr id="42" name="ZoneTexte 41">
            <a:extLst>
              <a:ext uri="{FF2B5EF4-FFF2-40B4-BE49-F238E27FC236}">
                <a16:creationId xmlns:a16="http://schemas.microsoft.com/office/drawing/2014/main" id="{669E1670-6FBE-4B1A-AB30-8FE86CB31CCF}"/>
              </a:ext>
            </a:extLst>
          </p:cNvPr>
          <p:cNvSpPr txBox="1"/>
          <p:nvPr/>
        </p:nvSpPr>
        <p:spPr>
          <a:xfrm>
            <a:off x="3274025" y="5333370"/>
            <a:ext cx="1972621" cy="523220"/>
          </a:xfrm>
          <a:prstGeom prst="rect">
            <a:avLst/>
          </a:prstGeom>
          <a:noFill/>
        </p:spPr>
        <p:txBody>
          <a:bodyPr wrap="square" rtlCol="0">
            <a:spAutoFit/>
          </a:bodyPr>
          <a:lstStyle/>
          <a:p>
            <a:pPr algn="ctr"/>
            <a:r>
              <a:rPr lang="fr-FR" sz="1400" i="1" dirty="0">
                <a:solidFill>
                  <a:schemeClr val="tx1">
                    <a:lumMod val="65000"/>
                    <a:lumOff val="35000"/>
                  </a:schemeClr>
                </a:solidFill>
              </a:rPr>
              <a:t>Taux d’atteinte du repère saisonnalisé</a:t>
            </a:r>
          </a:p>
        </p:txBody>
      </p:sp>
      <p:cxnSp>
        <p:nvCxnSpPr>
          <p:cNvPr id="43" name="Connecteur droit avec flèche 42">
            <a:extLst>
              <a:ext uri="{FF2B5EF4-FFF2-40B4-BE49-F238E27FC236}">
                <a16:creationId xmlns:a16="http://schemas.microsoft.com/office/drawing/2014/main" id="{EFCE5D4F-7F25-409B-BAB6-1A2660C93931}"/>
              </a:ext>
            </a:extLst>
          </p:cNvPr>
          <p:cNvCxnSpPr>
            <a:cxnSpLocks/>
          </p:cNvCxnSpPr>
          <p:nvPr/>
        </p:nvCxnSpPr>
        <p:spPr>
          <a:xfrm flipV="1">
            <a:off x="3959074" y="4555638"/>
            <a:ext cx="1" cy="665141"/>
          </a:xfrm>
          <a:prstGeom prst="straightConnector1">
            <a:avLst/>
          </a:prstGeom>
          <a:ln>
            <a:solidFill>
              <a:schemeClr val="tx1">
                <a:lumMod val="75000"/>
                <a:lumOff val="25000"/>
              </a:schemeClr>
            </a:solidFill>
            <a:tailEnd type="triangle"/>
          </a:ln>
        </p:spPr>
        <p:style>
          <a:lnRef idx="3">
            <a:schemeClr val="dk1"/>
          </a:lnRef>
          <a:fillRef idx="0">
            <a:schemeClr val="dk1"/>
          </a:fillRef>
          <a:effectRef idx="2">
            <a:schemeClr val="dk1"/>
          </a:effectRef>
          <a:fontRef idx="minor">
            <a:schemeClr val="tx1"/>
          </a:fontRef>
        </p:style>
      </p:cxnSp>
      <p:pic>
        <p:nvPicPr>
          <p:cNvPr id="50" name="Image 49">
            <a:extLst>
              <a:ext uri="{FF2B5EF4-FFF2-40B4-BE49-F238E27FC236}">
                <a16:creationId xmlns:a16="http://schemas.microsoft.com/office/drawing/2014/main" id="{9D488DB0-46B7-45DA-BF58-32B4E240B5F7}"/>
              </a:ext>
            </a:extLst>
          </p:cNvPr>
          <p:cNvPicPr>
            <a:picLocks noChangeAspect="1"/>
          </p:cNvPicPr>
          <p:nvPr/>
        </p:nvPicPr>
        <p:blipFill rotWithShape="1">
          <a:blip r:embed="rId3"/>
          <a:srcRect l="36445" t="-3636"/>
          <a:stretch/>
        </p:blipFill>
        <p:spPr>
          <a:xfrm>
            <a:off x="6868901" y="1101909"/>
            <a:ext cx="5310507" cy="679310"/>
          </a:xfrm>
          <a:prstGeom prst="rect">
            <a:avLst/>
          </a:prstGeom>
        </p:spPr>
      </p:pic>
      <p:sp>
        <p:nvSpPr>
          <p:cNvPr id="51" name="Rectangle 50">
            <a:extLst>
              <a:ext uri="{FF2B5EF4-FFF2-40B4-BE49-F238E27FC236}">
                <a16:creationId xmlns:a16="http://schemas.microsoft.com/office/drawing/2014/main" id="{20FC84A3-7118-4AEA-A9E2-3015CF3FCA76}"/>
              </a:ext>
            </a:extLst>
          </p:cNvPr>
          <p:cNvSpPr/>
          <p:nvPr/>
        </p:nvSpPr>
        <p:spPr>
          <a:xfrm>
            <a:off x="7216361" y="1220783"/>
            <a:ext cx="827315" cy="490217"/>
          </a:xfrm>
          <a:prstGeom prst="rect">
            <a:avLst/>
          </a:prstGeom>
          <a:noFill/>
          <a:ln w="28575">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ZoneTexte 25">
            <a:extLst>
              <a:ext uri="{FF2B5EF4-FFF2-40B4-BE49-F238E27FC236}">
                <a16:creationId xmlns:a16="http://schemas.microsoft.com/office/drawing/2014/main" id="{D28AE5CF-3167-427C-BC53-B46CAC47748A}"/>
              </a:ext>
            </a:extLst>
          </p:cNvPr>
          <p:cNvSpPr txBox="1"/>
          <p:nvPr/>
        </p:nvSpPr>
        <p:spPr>
          <a:xfrm>
            <a:off x="7216361" y="1893156"/>
            <a:ext cx="4820741" cy="4462760"/>
          </a:xfrm>
          <a:prstGeom prst="rect">
            <a:avLst/>
          </a:prstGeom>
          <a:noFill/>
        </p:spPr>
        <p:txBody>
          <a:bodyPr wrap="square" rtlCol="0">
            <a:spAutoFit/>
          </a:bodyPr>
          <a:lstStyle/>
          <a:p>
            <a:pPr marL="468000" lvl="1" algn="just">
              <a:spcBef>
                <a:spcPts val="600"/>
              </a:spcBef>
              <a:buClr>
                <a:schemeClr val="accent4">
                  <a:lumMod val="75000"/>
                </a:schemeClr>
              </a:buClr>
            </a:pPr>
            <a:r>
              <a:rPr lang="fr-FR" sz="1600" b="1" dirty="0">
                <a:solidFill>
                  <a:schemeClr val="tx1">
                    <a:lumMod val="75000"/>
                    <a:lumOff val="25000"/>
                  </a:schemeClr>
                </a:solidFill>
              </a:rPr>
              <a:t>L’interprétation est la suivante : </a:t>
            </a:r>
          </a:p>
          <a:p>
            <a:pPr marL="753750" lvl="1" indent="-285750" algn="just">
              <a:spcBef>
                <a:spcPts val="600"/>
              </a:spcBef>
              <a:buClr>
                <a:schemeClr val="accent4">
                  <a:lumMod val="75000"/>
                </a:schemeClr>
              </a:buClr>
              <a:buFont typeface="Wingdings" panose="05000000000000000000" pitchFamily="2" charset="2"/>
              <a:buChar char="ü"/>
            </a:pPr>
            <a:r>
              <a:rPr lang="fr-FR" sz="1400" dirty="0">
                <a:solidFill>
                  <a:schemeClr val="tx1">
                    <a:lumMod val="75000"/>
                    <a:lumOff val="25000"/>
                  </a:schemeClr>
                </a:solidFill>
              </a:rPr>
              <a:t>le collaborateur a </a:t>
            </a:r>
            <a:r>
              <a:rPr lang="fr-FR" sz="1400">
                <a:solidFill>
                  <a:schemeClr val="tx1">
                    <a:lumMod val="75000"/>
                    <a:lumOff val="25000"/>
                  </a:schemeClr>
                </a:solidFill>
              </a:rPr>
              <a:t>vendu 85 contrats d’Epargne depuis </a:t>
            </a:r>
            <a:r>
              <a:rPr lang="fr-FR" sz="1400" dirty="0">
                <a:solidFill>
                  <a:schemeClr val="tx1">
                    <a:lumMod val="75000"/>
                    <a:lumOff val="25000"/>
                  </a:schemeClr>
                </a:solidFill>
              </a:rPr>
              <a:t>le début de </a:t>
            </a:r>
            <a:r>
              <a:rPr lang="fr-FR" sz="1400">
                <a:solidFill>
                  <a:schemeClr val="tx1">
                    <a:lumMod val="75000"/>
                    <a:lumOff val="25000"/>
                  </a:schemeClr>
                </a:solidFill>
              </a:rPr>
              <a:t>l’année, 4 la </a:t>
            </a:r>
            <a:r>
              <a:rPr lang="fr-FR" sz="1400" dirty="0">
                <a:solidFill>
                  <a:schemeClr val="tx1">
                    <a:lumMod val="75000"/>
                    <a:lumOff val="25000"/>
                  </a:schemeClr>
                </a:solidFill>
              </a:rPr>
              <a:t>semaine dernière. </a:t>
            </a:r>
          </a:p>
          <a:p>
            <a:pPr marL="753750" lvl="1" indent="-285750" algn="just">
              <a:spcBef>
                <a:spcPts val="600"/>
              </a:spcBef>
              <a:buClr>
                <a:schemeClr val="accent4">
                  <a:lumMod val="75000"/>
                </a:schemeClr>
              </a:buClr>
              <a:buFont typeface="Wingdings" panose="05000000000000000000" pitchFamily="2" charset="2"/>
              <a:buChar char="ü"/>
            </a:pPr>
            <a:r>
              <a:rPr lang="fr-FR" sz="1400" dirty="0">
                <a:solidFill>
                  <a:schemeClr val="tx1">
                    <a:lumMod val="75000"/>
                    <a:lumOff val="25000"/>
                  </a:schemeClr>
                </a:solidFill>
              </a:rPr>
              <a:t>Il a un repère annuel </a:t>
            </a:r>
            <a:r>
              <a:rPr lang="fr-FR" sz="1400">
                <a:solidFill>
                  <a:schemeClr val="tx1">
                    <a:lumMod val="75000"/>
                    <a:lumOff val="25000"/>
                  </a:schemeClr>
                </a:solidFill>
              </a:rPr>
              <a:t>de 115. </a:t>
            </a:r>
            <a:endParaRPr lang="fr-FR" sz="1400" dirty="0">
              <a:solidFill>
                <a:schemeClr val="tx1">
                  <a:lumMod val="75000"/>
                  <a:lumOff val="25000"/>
                </a:schemeClr>
              </a:solidFill>
            </a:endParaRPr>
          </a:p>
          <a:p>
            <a:pPr marL="753750" lvl="1" indent="-285750" algn="just">
              <a:spcBef>
                <a:spcPts val="600"/>
              </a:spcBef>
              <a:buClr>
                <a:schemeClr val="accent4">
                  <a:lumMod val="75000"/>
                </a:schemeClr>
              </a:buClr>
              <a:buFont typeface="Wingdings" panose="05000000000000000000" pitchFamily="2" charset="2"/>
              <a:buChar char="ü"/>
            </a:pPr>
            <a:r>
              <a:rPr lang="fr-FR" sz="1400" dirty="0">
                <a:solidFill>
                  <a:schemeClr val="tx1">
                    <a:lumMod val="75000"/>
                    <a:lumOff val="25000"/>
                  </a:schemeClr>
                </a:solidFill>
              </a:rPr>
              <a:t>A ce stade de l’année, son repère saisonnalisé est </a:t>
            </a:r>
            <a:r>
              <a:rPr lang="fr-FR" sz="1400">
                <a:solidFill>
                  <a:schemeClr val="tx1">
                    <a:lumMod val="75000"/>
                    <a:lumOff val="25000"/>
                  </a:schemeClr>
                </a:solidFill>
              </a:rPr>
              <a:t>de 83.</a:t>
            </a:r>
          </a:p>
          <a:p>
            <a:pPr marL="753750" lvl="1" indent="-285750" algn="just">
              <a:spcBef>
                <a:spcPts val="600"/>
              </a:spcBef>
              <a:buClr>
                <a:schemeClr val="accent4">
                  <a:lumMod val="75000"/>
                </a:schemeClr>
              </a:buClr>
              <a:buFont typeface="Wingdings" panose="05000000000000000000" pitchFamily="2" charset="2"/>
              <a:buChar char="ü"/>
            </a:pPr>
            <a:r>
              <a:rPr lang="fr-FR" sz="1400">
                <a:solidFill>
                  <a:schemeClr val="tx1">
                    <a:lumMod val="75000"/>
                    <a:lumOff val="25000"/>
                  </a:schemeClr>
                </a:solidFill>
              </a:rPr>
              <a:t>Il </a:t>
            </a:r>
            <a:r>
              <a:rPr lang="fr-FR" sz="1400" dirty="0">
                <a:solidFill>
                  <a:schemeClr val="tx1">
                    <a:lumMod val="75000"/>
                    <a:lumOff val="25000"/>
                  </a:schemeClr>
                </a:solidFill>
              </a:rPr>
              <a:t>a donc </a:t>
            </a:r>
            <a:r>
              <a:rPr lang="fr-FR" sz="1400">
                <a:solidFill>
                  <a:schemeClr val="tx1">
                    <a:lumMod val="75000"/>
                    <a:lumOff val="25000"/>
                  </a:schemeClr>
                </a:solidFill>
              </a:rPr>
              <a:t>atteint 85/83 soit 102% </a:t>
            </a:r>
            <a:r>
              <a:rPr lang="fr-FR" sz="1400" dirty="0">
                <a:solidFill>
                  <a:schemeClr val="tx1">
                    <a:lumMod val="75000"/>
                    <a:lumOff val="25000"/>
                  </a:schemeClr>
                </a:solidFill>
              </a:rPr>
              <a:t>de son repère saisonnalisé. Sa jauge est de couleur verte car sa production est supérieure au repère saisonnalisé, elle est orange sinon.</a:t>
            </a:r>
          </a:p>
          <a:p>
            <a:pPr marL="753750" lvl="1" indent="-285750" algn="just">
              <a:spcBef>
                <a:spcPts val="600"/>
              </a:spcBef>
              <a:buClr>
                <a:schemeClr val="accent4">
                  <a:lumMod val="75000"/>
                </a:schemeClr>
              </a:buClr>
              <a:buFont typeface="Wingdings" panose="05000000000000000000" pitchFamily="2" charset="2"/>
              <a:buChar char="ü"/>
            </a:pPr>
            <a:r>
              <a:rPr lang="fr-FR" sz="1400" dirty="0">
                <a:solidFill>
                  <a:schemeClr val="tx1">
                    <a:lumMod val="75000"/>
                    <a:lumOff val="25000"/>
                  </a:schemeClr>
                </a:solidFill>
              </a:rPr>
              <a:t>Pour atteindre </a:t>
            </a:r>
            <a:r>
              <a:rPr lang="fr-FR" sz="1400">
                <a:solidFill>
                  <a:schemeClr val="tx1">
                    <a:lumMod val="75000"/>
                    <a:lumOff val="25000"/>
                  </a:schemeClr>
                </a:solidFill>
              </a:rPr>
              <a:t>son repère de 115 contrats, le </a:t>
            </a:r>
            <a:r>
              <a:rPr lang="fr-FR" sz="1400" dirty="0">
                <a:solidFill>
                  <a:schemeClr val="tx1">
                    <a:lumMod val="75000"/>
                    <a:lumOff val="25000"/>
                  </a:schemeClr>
                </a:solidFill>
              </a:rPr>
              <a:t>collaborateur doit encore réaliser l’équivalent </a:t>
            </a:r>
            <a:r>
              <a:rPr lang="fr-FR" sz="1400">
                <a:solidFill>
                  <a:schemeClr val="tx1">
                    <a:lumMod val="75000"/>
                    <a:lumOff val="25000"/>
                  </a:schemeClr>
                </a:solidFill>
              </a:rPr>
              <a:t>de 2 ventes brutes d’Epargne en </a:t>
            </a:r>
            <a:r>
              <a:rPr lang="fr-FR" sz="1400" dirty="0">
                <a:solidFill>
                  <a:schemeClr val="tx1">
                    <a:lumMod val="75000"/>
                    <a:lumOff val="25000"/>
                  </a:schemeClr>
                </a:solidFill>
              </a:rPr>
              <a:t>hebdomadaire sur les semaines à </a:t>
            </a:r>
            <a:r>
              <a:rPr lang="fr-FR" sz="1400">
                <a:solidFill>
                  <a:schemeClr val="tx1">
                    <a:lumMod val="75000"/>
                    <a:lumOff val="25000"/>
                  </a:schemeClr>
                </a:solidFill>
              </a:rPr>
              <a:t>venir.</a:t>
            </a:r>
          </a:p>
          <a:p>
            <a:pPr marL="753750" lvl="1" indent="-285750" algn="just">
              <a:spcBef>
                <a:spcPts val="600"/>
              </a:spcBef>
              <a:buClr>
                <a:schemeClr val="accent4">
                  <a:lumMod val="75000"/>
                </a:schemeClr>
              </a:buClr>
              <a:buFont typeface="Wingdings" panose="05000000000000000000" pitchFamily="2" charset="2"/>
              <a:buChar char="ü"/>
            </a:pPr>
            <a:r>
              <a:rPr lang="fr-FR" sz="1400">
                <a:solidFill>
                  <a:schemeClr val="tx1">
                    <a:lumMod val="75000"/>
                    <a:lumOff val="25000"/>
                  </a:schemeClr>
                </a:solidFill>
              </a:rPr>
              <a:t>Avec ses 85 ventes annuelles, le collaborateur se situe dans le 5</a:t>
            </a:r>
            <a:r>
              <a:rPr lang="fr-FR" sz="1400" baseline="30000">
                <a:solidFill>
                  <a:schemeClr val="tx1">
                    <a:lumMod val="75000"/>
                    <a:lumOff val="25000"/>
                  </a:schemeClr>
                </a:solidFill>
              </a:rPr>
              <a:t>ème</a:t>
            </a:r>
            <a:r>
              <a:rPr lang="fr-FR" sz="1400">
                <a:solidFill>
                  <a:schemeClr val="tx1">
                    <a:lumMod val="75000"/>
                    <a:lumOff val="25000"/>
                  </a:schemeClr>
                </a:solidFill>
              </a:rPr>
              <a:t> décile du métier qu’il exerce actuellement (idem en S-1).</a:t>
            </a:r>
            <a:endParaRPr lang="fr-FR" dirty="0"/>
          </a:p>
        </p:txBody>
      </p:sp>
      <p:cxnSp>
        <p:nvCxnSpPr>
          <p:cNvPr id="38" name="Connecteur droit avec flèche 37">
            <a:extLst>
              <a:ext uri="{FF2B5EF4-FFF2-40B4-BE49-F238E27FC236}">
                <a16:creationId xmlns:a16="http://schemas.microsoft.com/office/drawing/2014/main" id="{142CC0CC-72E0-4455-90D8-C6DB0E80C1DB}"/>
              </a:ext>
            </a:extLst>
          </p:cNvPr>
          <p:cNvCxnSpPr>
            <a:cxnSpLocks/>
            <a:stCxn id="44" idx="1"/>
          </p:cNvCxnSpPr>
          <p:nvPr/>
        </p:nvCxnSpPr>
        <p:spPr>
          <a:xfrm flipH="1">
            <a:off x="5336199" y="3838904"/>
            <a:ext cx="577820" cy="178726"/>
          </a:xfrm>
          <a:prstGeom prst="straightConnector1">
            <a:avLst/>
          </a:prstGeom>
          <a:ln>
            <a:solidFill>
              <a:schemeClr val="tx1">
                <a:lumMod val="75000"/>
                <a:lumOff val="25000"/>
              </a:schemeClr>
            </a:solidFill>
            <a:tailEnd type="triangle"/>
          </a:ln>
        </p:spPr>
        <p:style>
          <a:lnRef idx="3">
            <a:schemeClr val="dk1"/>
          </a:lnRef>
          <a:fillRef idx="0">
            <a:schemeClr val="dk1"/>
          </a:fillRef>
          <a:effectRef idx="2">
            <a:schemeClr val="dk1"/>
          </a:effectRef>
          <a:fontRef idx="minor">
            <a:schemeClr val="tx1"/>
          </a:fontRef>
        </p:style>
      </p:cxnSp>
      <p:sp>
        <p:nvSpPr>
          <p:cNvPr id="44" name="ZoneTexte 43">
            <a:extLst>
              <a:ext uri="{FF2B5EF4-FFF2-40B4-BE49-F238E27FC236}">
                <a16:creationId xmlns:a16="http://schemas.microsoft.com/office/drawing/2014/main" id="{06FD7608-4543-4C0C-9D9E-4535AF8A3E64}"/>
              </a:ext>
            </a:extLst>
          </p:cNvPr>
          <p:cNvSpPr txBox="1"/>
          <p:nvPr/>
        </p:nvSpPr>
        <p:spPr>
          <a:xfrm>
            <a:off x="5914019" y="3577294"/>
            <a:ext cx="1794067" cy="523220"/>
          </a:xfrm>
          <a:prstGeom prst="rect">
            <a:avLst/>
          </a:prstGeom>
          <a:noFill/>
        </p:spPr>
        <p:txBody>
          <a:bodyPr wrap="square" rtlCol="0">
            <a:spAutoFit/>
          </a:bodyPr>
          <a:lstStyle/>
          <a:p>
            <a:pPr algn="ctr"/>
            <a:r>
              <a:rPr lang="fr-FR" sz="1400" i="1">
                <a:solidFill>
                  <a:schemeClr val="tx1">
                    <a:lumMod val="65000"/>
                    <a:lumOff val="35000"/>
                  </a:schemeClr>
                </a:solidFill>
              </a:rPr>
              <a:t>Variation du décile par rapport à S-1</a:t>
            </a:r>
            <a:endParaRPr lang="fr-FR" sz="1400" i="1" dirty="0">
              <a:solidFill>
                <a:schemeClr val="tx1">
                  <a:lumMod val="65000"/>
                  <a:lumOff val="35000"/>
                </a:schemeClr>
              </a:solidFill>
            </a:endParaRPr>
          </a:p>
        </p:txBody>
      </p:sp>
    </p:spTree>
    <p:extLst>
      <p:ext uri="{BB962C8B-B14F-4D97-AF65-F5344CB8AC3E}">
        <p14:creationId xmlns:p14="http://schemas.microsoft.com/office/powerpoint/2010/main" val="33053605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695324" y="1388669"/>
            <a:ext cx="10765155" cy="4860000"/>
          </a:xfrm>
        </p:spPr>
        <p:txBody>
          <a:bodyPr/>
          <a:lstStyle/>
          <a:p>
            <a:r>
              <a:rPr lang="fr-FR" sz="1600" dirty="0">
                <a:solidFill>
                  <a:schemeClr val="tx1">
                    <a:lumMod val="65000"/>
                    <a:lumOff val="35000"/>
                  </a:schemeClr>
                </a:solidFill>
              </a:rPr>
              <a:t>Depuis la page Repères, en cliquant sur la main sous « </a:t>
            </a:r>
            <a:r>
              <a:rPr lang="fr-FR" sz="1600" i="1" dirty="0">
                <a:solidFill>
                  <a:schemeClr val="tx1">
                    <a:lumMod val="65000"/>
                    <a:lumOff val="35000"/>
                  </a:schemeClr>
                </a:solidFill>
              </a:rPr>
              <a:t>Détail »</a:t>
            </a:r>
            <a:r>
              <a:rPr lang="fr-FR" sz="1600" dirty="0">
                <a:solidFill>
                  <a:schemeClr val="tx1">
                    <a:lumMod val="65000"/>
                    <a:lumOff val="35000"/>
                  </a:schemeClr>
                </a:solidFill>
              </a:rPr>
              <a:t>, je peux accéder au détail des produits de la catégorie. L’ensemble des ventes de toutes les catégories est accessible en cliquant </a:t>
            </a:r>
            <a:r>
              <a:rPr lang="fr-FR" sz="1600" i="1" dirty="0">
                <a:solidFill>
                  <a:schemeClr val="tx1">
                    <a:lumMod val="65000"/>
                    <a:lumOff val="35000"/>
                  </a:schemeClr>
                </a:solidFill>
              </a:rPr>
              <a:t>sur « Détail ventes ».</a:t>
            </a:r>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pPr lvl="1" algn="just"/>
            <a:endParaRPr lang="fr-FR" dirty="0"/>
          </a:p>
          <a:p>
            <a:pPr lvl="1"/>
            <a:endParaRPr lang="fr-FR" dirty="0"/>
          </a:p>
        </p:txBody>
      </p:sp>
      <p:sp>
        <p:nvSpPr>
          <p:cNvPr id="6" name="Espace réservé du texte 5"/>
          <p:cNvSpPr>
            <a:spLocks noGrp="1"/>
          </p:cNvSpPr>
          <p:nvPr>
            <p:ph type="body" sz="quarter" idx="12"/>
          </p:nvPr>
        </p:nvSpPr>
        <p:spPr/>
        <p:txBody>
          <a:bodyPr/>
          <a:lstStyle/>
          <a:p>
            <a:r>
              <a:rPr lang="fr-FR" dirty="0"/>
              <a:t>Le </a:t>
            </a:r>
            <a:r>
              <a:rPr lang="fr-FR" dirty="0">
                <a:solidFill>
                  <a:srgbClr val="C00000"/>
                </a:solidFill>
              </a:rPr>
              <a:t>détail des produits vendus </a:t>
            </a:r>
            <a:r>
              <a:rPr lang="fr-FR" dirty="0"/>
              <a:t>est accessible en cliquant sur « Détail » depuis une jauge ou pour avoir l’exhaustivité des ventes sur l’onglet « Détail ventes ».</a:t>
            </a:r>
          </a:p>
        </p:txBody>
      </p:sp>
      <p:sp>
        <p:nvSpPr>
          <p:cNvPr id="7" name="Espace réservé du texte 6"/>
          <p:cNvSpPr>
            <a:spLocks noGrp="1"/>
          </p:cNvSpPr>
          <p:nvPr>
            <p:ph type="body" sz="quarter" idx="14"/>
          </p:nvPr>
        </p:nvSpPr>
        <p:spPr/>
        <p:txBody>
          <a:bodyPr/>
          <a:lstStyle/>
          <a:p>
            <a:r>
              <a:rPr lang="fr-FR" dirty="0"/>
              <a:t>Présentation des indicateurs</a:t>
            </a:r>
          </a:p>
        </p:txBody>
      </p:sp>
      <p:sp>
        <p:nvSpPr>
          <p:cNvPr id="8" name="Espace réservé du texte 7"/>
          <p:cNvSpPr>
            <a:spLocks noGrp="1"/>
          </p:cNvSpPr>
          <p:nvPr>
            <p:ph type="body" sz="quarter" idx="16"/>
          </p:nvPr>
        </p:nvSpPr>
        <p:spPr/>
        <p:txBody>
          <a:bodyPr/>
          <a:lstStyle/>
          <a:p>
            <a:r>
              <a:rPr lang="fr-FR" dirty="0"/>
              <a:t>2</a:t>
            </a:r>
          </a:p>
        </p:txBody>
      </p:sp>
      <p:pic>
        <p:nvPicPr>
          <p:cNvPr id="4" name="Image 3">
            <a:extLst>
              <a:ext uri="{FF2B5EF4-FFF2-40B4-BE49-F238E27FC236}">
                <a16:creationId xmlns:a16="http://schemas.microsoft.com/office/drawing/2014/main" id="{EF8E466B-7D41-495E-A330-A95EAE0B1CEE}"/>
              </a:ext>
            </a:extLst>
          </p:cNvPr>
          <p:cNvPicPr>
            <a:picLocks noChangeAspect="1"/>
          </p:cNvPicPr>
          <p:nvPr/>
        </p:nvPicPr>
        <p:blipFill>
          <a:blip r:embed="rId2"/>
          <a:stretch>
            <a:fillRect/>
          </a:stretch>
        </p:blipFill>
        <p:spPr>
          <a:xfrm>
            <a:off x="896334" y="2076039"/>
            <a:ext cx="2455755" cy="1977790"/>
          </a:xfrm>
          <a:prstGeom prst="rect">
            <a:avLst/>
          </a:prstGeom>
        </p:spPr>
      </p:pic>
      <p:pic>
        <p:nvPicPr>
          <p:cNvPr id="19" name="Image 18">
            <a:extLst>
              <a:ext uri="{FF2B5EF4-FFF2-40B4-BE49-F238E27FC236}">
                <a16:creationId xmlns:a16="http://schemas.microsoft.com/office/drawing/2014/main" id="{161FCAD9-FBD1-44D1-A86E-EBDA85FDA34F}"/>
              </a:ext>
            </a:extLst>
          </p:cNvPr>
          <p:cNvPicPr>
            <a:picLocks noChangeAspect="1"/>
          </p:cNvPicPr>
          <p:nvPr/>
        </p:nvPicPr>
        <p:blipFill>
          <a:blip r:embed="rId3"/>
          <a:stretch>
            <a:fillRect/>
          </a:stretch>
        </p:blipFill>
        <p:spPr>
          <a:xfrm>
            <a:off x="1532708" y="4136432"/>
            <a:ext cx="9778955" cy="2121090"/>
          </a:xfrm>
          <a:prstGeom prst="rect">
            <a:avLst/>
          </a:prstGeom>
        </p:spPr>
      </p:pic>
      <p:cxnSp>
        <p:nvCxnSpPr>
          <p:cNvPr id="30" name="Connecteur : en arc 29">
            <a:extLst>
              <a:ext uri="{FF2B5EF4-FFF2-40B4-BE49-F238E27FC236}">
                <a16:creationId xmlns:a16="http://schemas.microsoft.com/office/drawing/2014/main" id="{F4D0157A-8838-4387-BC6F-F3EFCFBD8AB0}"/>
              </a:ext>
            </a:extLst>
          </p:cNvPr>
          <p:cNvCxnSpPr>
            <a:cxnSpLocks/>
            <a:endCxn id="19" idx="0"/>
          </p:cNvCxnSpPr>
          <p:nvPr/>
        </p:nvCxnSpPr>
        <p:spPr>
          <a:xfrm>
            <a:off x="3352089" y="2438400"/>
            <a:ext cx="3070097" cy="1698032"/>
          </a:xfrm>
          <a:prstGeom prst="curvedConnector2">
            <a:avLst/>
          </a:prstGeom>
          <a:ln>
            <a:tailEnd type="triangle"/>
          </a:ln>
        </p:spPr>
        <p:style>
          <a:lnRef idx="1">
            <a:schemeClr val="accent1"/>
          </a:lnRef>
          <a:fillRef idx="0">
            <a:schemeClr val="accent1"/>
          </a:fillRef>
          <a:effectRef idx="0">
            <a:schemeClr val="accent1"/>
          </a:effectRef>
          <a:fontRef idx="minor">
            <a:schemeClr val="tx1"/>
          </a:fontRef>
        </p:style>
      </p:cxnSp>
      <p:pic>
        <p:nvPicPr>
          <p:cNvPr id="44" name="Image 43">
            <a:extLst>
              <a:ext uri="{FF2B5EF4-FFF2-40B4-BE49-F238E27FC236}">
                <a16:creationId xmlns:a16="http://schemas.microsoft.com/office/drawing/2014/main" id="{EF6245C4-4457-427E-A216-5AE954D7FBCF}"/>
              </a:ext>
            </a:extLst>
          </p:cNvPr>
          <p:cNvPicPr>
            <a:picLocks noChangeAspect="1"/>
          </p:cNvPicPr>
          <p:nvPr/>
        </p:nvPicPr>
        <p:blipFill rotWithShape="1">
          <a:blip r:embed="rId4"/>
          <a:srcRect l="36445" t="-3636"/>
          <a:stretch/>
        </p:blipFill>
        <p:spPr>
          <a:xfrm>
            <a:off x="6254716" y="2184438"/>
            <a:ext cx="5628601" cy="720000"/>
          </a:xfrm>
          <a:prstGeom prst="rect">
            <a:avLst/>
          </a:prstGeom>
        </p:spPr>
      </p:pic>
      <p:sp>
        <p:nvSpPr>
          <p:cNvPr id="45" name="Rectangle 44">
            <a:extLst>
              <a:ext uri="{FF2B5EF4-FFF2-40B4-BE49-F238E27FC236}">
                <a16:creationId xmlns:a16="http://schemas.microsoft.com/office/drawing/2014/main" id="{021FA33D-A240-40A6-903B-E8CAE0D364A2}"/>
              </a:ext>
            </a:extLst>
          </p:cNvPr>
          <p:cNvSpPr/>
          <p:nvPr/>
        </p:nvSpPr>
        <p:spPr>
          <a:xfrm>
            <a:off x="7572451" y="2232947"/>
            <a:ext cx="1049035" cy="622981"/>
          </a:xfrm>
          <a:prstGeom prst="rect">
            <a:avLst/>
          </a:prstGeom>
          <a:noFill/>
          <a:ln w="28575">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51" name="Connecteur droit avec flèche 50">
            <a:extLst>
              <a:ext uri="{FF2B5EF4-FFF2-40B4-BE49-F238E27FC236}">
                <a16:creationId xmlns:a16="http://schemas.microsoft.com/office/drawing/2014/main" id="{A6B28AF0-B495-41AE-8939-19ACECDA9D6C}"/>
              </a:ext>
            </a:extLst>
          </p:cNvPr>
          <p:cNvCxnSpPr>
            <a:cxnSpLocks/>
          </p:cNvCxnSpPr>
          <p:nvPr/>
        </p:nvCxnSpPr>
        <p:spPr>
          <a:xfrm>
            <a:off x="8098328" y="2904438"/>
            <a:ext cx="0" cy="11894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A3039B5-9586-454F-B784-40A711180447}"/>
              </a:ext>
            </a:extLst>
          </p:cNvPr>
          <p:cNvSpPr/>
          <p:nvPr/>
        </p:nvSpPr>
        <p:spPr>
          <a:xfrm>
            <a:off x="2504064" y="2118056"/>
            <a:ext cx="779067" cy="485807"/>
          </a:xfrm>
          <a:prstGeom prst="rect">
            <a:avLst/>
          </a:prstGeom>
          <a:noFill/>
          <a:ln w="28575">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Rectangle 14">
            <a:extLst>
              <a:ext uri="{FF2B5EF4-FFF2-40B4-BE49-F238E27FC236}">
                <a16:creationId xmlns:a16="http://schemas.microsoft.com/office/drawing/2014/main" id="{FAEF9D79-D433-4364-B49D-D6F285D85E8E}"/>
              </a:ext>
            </a:extLst>
          </p:cNvPr>
          <p:cNvSpPr/>
          <p:nvPr/>
        </p:nvSpPr>
        <p:spPr>
          <a:xfrm>
            <a:off x="1532708" y="4166396"/>
            <a:ext cx="9640389" cy="2043575"/>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4883754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695324" y="1388669"/>
            <a:ext cx="10765155" cy="4860000"/>
          </a:xfrm>
        </p:spPr>
        <p:txBody>
          <a:bodyPr/>
          <a:lstStyle/>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pPr lvl="1" algn="just"/>
            <a:endParaRPr lang="fr-FR" dirty="0"/>
          </a:p>
          <a:p>
            <a:pPr lvl="1"/>
            <a:endParaRPr lang="fr-FR" dirty="0"/>
          </a:p>
        </p:txBody>
      </p:sp>
      <p:sp>
        <p:nvSpPr>
          <p:cNvPr id="6" name="Espace réservé du texte 5"/>
          <p:cNvSpPr>
            <a:spLocks noGrp="1"/>
          </p:cNvSpPr>
          <p:nvPr>
            <p:ph type="body" sz="quarter" idx="12"/>
          </p:nvPr>
        </p:nvSpPr>
        <p:spPr/>
        <p:txBody>
          <a:bodyPr/>
          <a:lstStyle/>
          <a:p>
            <a:r>
              <a:rPr lang="fr-FR" dirty="0"/>
              <a:t>L’onglet « Détail Ventes » permet de suivre tous les produits avec leurs repères annuels et le rythme attendu.</a:t>
            </a:r>
          </a:p>
        </p:txBody>
      </p:sp>
      <p:sp>
        <p:nvSpPr>
          <p:cNvPr id="7" name="Espace réservé du texte 6"/>
          <p:cNvSpPr>
            <a:spLocks noGrp="1"/>
          </p:cNvSpPr>
          <p:nvPr>
            <p:ph type="body" sz="quarter" idx="14"/>
          </p:nvPr>
        </p:nvSpPr>
        <p:spPr/>
        <p:txBody>
          <a:bodyPr/>
          <a:lstStyle/>
          <a:p>
            <a:r>
              <a:rPr lang="fr-FR" dirty="0"/>
              <a:t>Présentation des indicateurs</a:t>
            </a:r>
          </a:p>
        </p:txBody>
      </p:sp>
      <p:sp>
        <p:nvSpPr>
          <p:cNvPr id="8" name="Espace réservé du texte 7"/>
          <p:cNvSpPr>
            <a:spLocks noGrp="1"/>
          </p:cNvSpPr>
          <p:nvPr>
            <p:ph type="body" sz="quarter" idx="16"/>
          </p:nvPr>
        </p:nvSpPr>
        <p:spPr/>
        <p:txBody>
          <a:bodyPr/>
          <a:lstStyle/>
          <a:p>
            <a:r>
              <a:rPr lang="fr-FR" dirty="0"/>
              <a:t>3</a:t>
            </a:r>
          </a:p>
        </p:txBody>
      </p:sp>
      <p:pic>
        <p:nvPicPr>
          <p:cNvPr id="56" name="Image 55">
            <a:extLst>
              <a:ext uri="{FF2B5EF4-FFF2-40B4-BE49-F238E27FC236}">
                <a16:creationId xmlns:a16="http://schemas.microsoft.com/office/drawing/2014/main" id="{2E74FE9D-D29E-4613-B8B4-76E15601C25E}"/>
              </a:ext>
            </a:extLst>
          </p:cNvPr>
          <p:cNvPicPr>
            <a:picLocks noChangeAspect="1"/>
          </p:cNvPicPr>
          <p:nvPr/>
        </p:nvPicPr>
        <p:blipFill rotWithShape="1">
          <a:blip r:embed="rId2"/>
          <a:srcRect b="27010"/>
          <a:stretch/>
        </p:blipFill>
        <p:spPr>
          <a:xfrm>
            <a:off x="901687" y="2902493"/>
            <a:ext cx="10388625" cy="2954220"/>
          </a:xfrm>
          <a:prstGeom prst="rect">
            <a:avLst/>
          </a:prstGeom>
        </p:spPr>
      </p:pic>
      <p:cxnSp>
        <p:nvCxnSpPr>
          <p:cNvPr id="57" name="Connecteur droit avec flèche 56">
            <a:extLst>
              <a:ext uri="{FF2B5EF4-FFF2-40B4-BE49-F238E27FC236}">
                <a16:creationId xmlns:a16="http://schemas.microsoft.com/office/drawing/2014/main" id="{AC3A3057-E0EC-4304-A3AB-0BD8D9CD5437}"/>
              </a:ext>
            </a:extLst>
          </p:cNvPr>
          <p:cNvCxnSpPr>
            <a:cxnSpLocks/>
          </p:cNvCxnSpPr>
          <p:nvPr/>
        </p:nvCxnSpPr>
        <p:spPr>
          <a:xfrm>
            <a:off x="3637575" y="2519828"/>
            <a:ext cx="418010" cy="451241"/>
          </a:xfrm>
          <a:prstGeom prst="straightConnector1">
            <a:avLst/>
          </a:prstGeom>
          <a:ln>
            <a:solidFill>
              <a:schemeClr val="tx1">
                <a:lumMod val="75000"/>
                <a:lumOff val="25000"/>
              </a:schemeClr>
            </a:solidFill>
            <a:tailEnd type="triangle"/>
          </a:ln>
        </p:spPr>
        <p:style>
          <a:lnRef idx="3">
            <a:schemeClr val="dk1"/>
          </a:lnRef>
          <a:fillRef idx="0">
            <a:schemeClr val="dk1"/>
          </a:fillRef>
          <a:effectRef idx="2">
            <a:schemeClr val="dk1"/>
          </a:effectRef>
          <a:fontRef idx="minor">
            <a:schemeClr val="tx1"/>
          </a:fontRef>
        </p:style>
      </p:cxnSp>
      <p:sp>
        <p:nvSpPr>
          <p:cNvPr id="58" name="ZoneTexte 57">
            <a:extLst>
              <a:ext uri="{FF2B5EF4-FFF2-40B4-BE49-F238E27FC236}">
                <a16:creationId xmlns:a16="http://schemas.microsoft.com/office/drawing/2014/main" id="{D2F52B23-E1D7-4B5B-B8BB-0A181BA75423}"/>
              </a:ext>
            </a:extLst>
          </p:cNvPr>
          <p:cNvSpPr txBox="1"/>
          <p:nvPr/>
        </p:nvSpPr>
        <p:spPr>
          <a:xfrm>
            <a:off x="1941829" y="1794261"/>
            <a:ext cx="1957003" cy="954107"/>
          </a:xfrm>
          <a:prstGeom prst="rect">
            <a:avLst/>
          </a:prstGeom>
          <a:noFill/>
        </p:spPr>
        <p:txBody>
          <a:bodyPr wrap="square" rtlCol="0">
            <a:spAutoFit/>
          </a:bodyPr>
          <a:lstStyle/>
          <a:p>
            <a:pPr algn="ctr"/>
            <a:r>
              <a:rPr lang="fr-FR" sz="1400" i="1" dirty="0">
                <a:solidFill>
                  <a:schemeClr val="tx1">
                    <a:lumMod val="65000"/>
                    <a:lumOff val="35000"/>
                  </a:schemeClr>
                </a:solidFill>
              </a:rPr>
              <a:t>Rythme hebdo sur 40 semaines pour atteindre le repère annuel</a:t>
            </a:r>
          </a:p>
        </p:txBody>
      </p:sp>
      <p:cxnSp>
        <p:nvCxnSpPr>
          <p:cNvPr id="62" name="Connecteur droit avec flèche 61">
            <a:extLst>
              <a:ext uri="{FF2B5EF4-FFF2-40B4-BE49-F238E27FC236}">
                <a16:creationId xmlns:a16="http://schemas.microsoft.com/office/drawing/2014/main" id="{E19BD8E5-3D7F-48BF-8396-C542C9D524F3}"/>
              </a:ext>
            </a:extLst>
          </p:cNvPr>
          <p:cNvCxnSpPr>
            <a:cxnSpLocks/>
          </p:cNvCxnSpPr>
          <p:nvPr/>
        </p:nvCxnSpPr>
        <p:spPr>
          <a:xfrm>
            <a:off x="6120880" y="2333897"/>
            <a:ext cx="0" cy="637172"/>
          </a:xfrm>
          <a:prstGeom prst="straightConnector1">
            <a:avLst/>
          </a:prstGeom>
          <a:ln>
            <a:solidFill>
              <a:schemeClr val="tx1">
                <a:lumMod val="75000"/>
                <a:lumOff val="25000"/>
              </a:schemeClr>
            </a:solidFill>
            <a:tailEnd type="triangle"/>
          </a:ln>
        </p:spPr>
        <p:style>
          <a:lnRef idx="3">
            <a:schemeClr val="dk1"/>
          </a:lnRef>
          <a:fillRef idx="0">
            <a:schemeClr val="dk1"/>
          </a:fillRef>
          <a:effectRef idx="2">
            <a:schemeClr val="dk1"/>
          </a:effectRef>
          <a:fontRef idx="minor">
            <a:schemeClr val="tx1"/>
          </a:fontRef>
        </p:style>
      </p:cxnSp>
      <p:sp>
        <p:nvSpPr>
          <p:cNvPr id="63" name="ZoneTexte 62">
            <a:extLst>
              <a:ext uri="{FF2B5EF4-FFF2-40B4-BE49-F238E27FC236}">
                <a16:creationId xmlns:a16="http://schemas.microsoft.com/office/drawing/2014/main" id="{99606ABF-0DBA-4C87-843A-7104DD7DA661}"/>
              </a:ext>
            </a:extLst>
          </p:cNvPr>
          <p:cNvSpPr txBox="1"/>
          <p:nvPr/>
        </p:nvSpPr>
        <p:spPr>
          <a:xfrm>
            <a:off x="4138996" y="2249495"/>
            <a:ext cx="1957003" cy="307777"/>
          </a:xfrm>
          <a:prstGeom prst="rect">
            <a:avLst/>
          </a:prstGeom>
          <a:noFill/>
        </p:spPr>
        <p:txBody>
          <a:bodyPr wrap="square" rtlCol="0">
            <a:spAutoFit/>
          </a:bodyPr>
          <a:lstStyle/>
          <a:p>
            <a:pPr algn="ctr"/>
            <a:r>
              <a:rPr lang="fr-FR" sz="1400" i="1" dirty="0">
                <a:solidFill>
                  <a:srgbClr val="7030A0"/>
                </a:solidFill>
              </a:rPr>
              <a:t>Ventes S-1</a:t>
            </a:r>
          </a:p>
        </p:txBody>
      </p:sp>
      <p:cxnSp>
        <p:nvCxnSpPr>
          <p:cNvPr id="65" name="Connecteur droit avec flèche 64">
            <a:extLst>
              <a:ext uri="{FF2B5EF4-FFF2-40B4-BE49-F238E27FC236}">
                <a16:creationId xmlns:a16="http://schemas.microsoft.com/office/drawing/2014/main" id="{7ED27DC2-F6EE-4CED-A079-A6CBF9FB8FE5}"/>
              </a:ext>
            </a:extLst>
          </p:cNvPr>
          <p:cNvCxnSpPr>
            <a:cxnSpLocks/>
          </p:cNvCxnSpPr>
          <p:nvPr/>
        </p:nvCxnSpPr>
        <p:spPr>
          <a:xfrm>
            <a:off x="5184708" y="2569799"/>
            <a:ext cx="0" cy="351297"/>
          </a:xfrm>
          <a:prstGeom prst="straightConnector1">
            <a:avLst/>
          </a:prstGeom>
          <a:ln>
            <a:solidFill>
              <a:srgbClr val="7030A0"/>
            </a:solidFill>
            <a:tailEnd type="triangle"/>
          </a:ln>
        </p:spPr>
        <p:style>
          <a:lnRef idx="1">
            <a:schemeClr val="accent4"/>
          </a:lnRef>
          <a:fillRef idx="0">
            <a:schemeClr val="accent4"/>
          </a:fillRef>
          <a:effectRef idx="0">
            <a:schemeClr val="accent4"/>
          </a:effectRef>
          <a:fontRef idx="minor">
            <a:schemeClr val="tx1"/>
          </a:fontRef>
        </p:style>
      </p:cxnSp>
      <p:sp>
        <p:nvSpPr>
          <p:cNvPr id="67" name="ZoneTexte 66">
            <a:extLst>
              <a:ext uri="{FF2B5EF4-FFF2-40B4-BE49-F238E27FC236}">
                <a16:creationId xmlns:a16="http://schemas.microsoft.com/office/drawing/2014/main" id="{F39F4641-3AB0-4163-B0A6-1E737FC317F8}"/>
              </a:ext>
            </a:extLst>
          </p:cNvPr>
          <p:cNvSpPr txBox="1"/>
          <p:nvPr/>
        </p:nvSpPr>
        <p:spPr>
          <a:xfrm>
            <a:off x="5130527" y="1733615"/>
            <a:ext cx="1957003" cy="523220"/>
          </a:xfrm>
          <a:prstGeom prst="rect">
            <a:avLst/>
          </a:prstGeom>
          <a:noFill/>
        </p:spPr>
        <p:txBody>
          <a:bodyPr wrap="square" rtlCol="0">
            <a:spAutoFit/>
          </a:bodyPr>
          <a:lstStyle/>
          <a:p>
            <a:pPr algn="ctr"/>
            <a:r>
              <a:rPr lang="fr-FR" sz="1400" i="1" dirty="0">
                <a:solidFill>
                  <a:schemeClr val="tx1">
                    <a:lumMod val="65000"/>
                    <a:lumOff val="35000"/>
                  </a:schemeClr>
                </a:solidFill>
              </a:rPr>
              <a:t>Repères annuels selon métier</a:t>
            </a:r>
          </a:p>
        </p:txBody>
      </p:sp>
      <p:sp>
        <p:nvSpPr>
          <p:cNvPr id="69" name="ZoneTexte 68">
            <a:extLst>
              <a:ext uri="{FF2B5EF4-FFF2-40B4-BE49-F238E27FC236}">
                <a16:creationId xmlns:a16="http://schemas.microsoft.com/office/drawing/2014/main" id="{2BC1F047-0BDD-4C5C-B7B8-A263C6A3982A}"/>
              </a:ext>
            </a:extLst>
          </p:cNvPr>
          <p:cNvSpPr txBox="1"/>
          <p:nvPr/>
        </p:nvSpPr>
        <p:spPr>
          <a:xfrm>
            <a:off x="6041818" y="2268336"/>
            <a:ext cx="1957003" cy="307777"/>
          </a:xfrm>
          <a:prstGeom prst="rect">
            <a:avLst/>
          </a:prstGeom>
          <a:noFill/>
        </p:spPr>
        <p:txBody>
          <a:bodyPr wrap="square" rtlCol="0">
            <a:spAutoFit/>
          </a:bodyPr>
          <a:lstStyle/>
          <a:p>
            <a:pPr algn="ctr"/>
            <a:r>
              <a:rPr lang="fr-FR" sz="1400" i="1" dirty="0">
                <a:solidFill>
                  <a:srgbClr val="7030A0"/>
                </a:solidFill>
              </a:rPr>
              <a:t>Ventes annuelles</a:t>
            </a:r>
          </a:p>
        </p:txBody>
      </p:sp>
      <p:cxnSp>
        <p:nvCxnSpPr>
          <p:cNvPr id="70" name="Connecteur droit avec flèche 69">
            <a:extLst>
              <a:ext uri="{FF2B5EF4-FFF2-40B4-BE49-F238E27FC236}">
                <a16:creationId xmlns:a16="http://schemas.microsoft.com/office/drawing/2014/main" id="{BBD89FAD-515E-40F9-A784-B95D71E4FF34}"/>
              </a:ext>
            </a:extLst>
          </p:cNvPr>
          <p:cNvCxnSpPr>
            <a:cxnSpLocks/>
          </p:cNvCxnSpPr>
          <p:nvPr/>
        </p:nvCxnSpPr>
        <p:spPr>
          <a:xfrm>
            <a:off x="7087530" y="2588640"/>
            <a:ext cx="0" cy="351297"/>
          </a:xfrm>
          <a:prstGeom prst="straightConnector1">
            <a:avLst/>
          </a:prstGeom>
          <a:ln>
            <a:solidFill>
              <a:srgbClr val="7030A0"/>
            </a:solidFill>
            <a:tailEnd type="triangle"/>
          </a:ln>
        </p:spPr>
        <p:style>
          <a:lnRef idx="1">
            <a:schemeClr val="accent4"/>
          </a:lnRef>
          <a:fillRef idx="0">
            <a:schemeClr val="accent4"/>
          </a:fillRef>
          <a:effectRef idx="0">
            <a:schemeClr val="accent4"/>
          </a:effectRef>
          <a:fontRef idx="minor">
            <a:schemeClr val="tx1"/>
          </a:fontRef>
        </p:style>
      </p:cxnSp>
      <p:cxnSp>
        <p:nvCxnSpPr>
          <p:cNvPr id="71" name="Connecteur droit avec flèche 70">
            <a:extLst>
              <a:ext uri="{FF2B5EF4-FFF2-40B4-BE49-F238E27FC236}">
                <a16:creationId xmlns:a16="http://schemas.microsoft.com/office/drawing/2014/main" id="{9CFC696D-1E2A-40AB-B997-0A21C97EBA11}"/>
              </a:ext>
            </a:extLst>
          </p:cNvPr>
          <p:cNvCxnSpPr>
            <a:cxnSpLocks/>
          </p:cNvCxnSpPr>
          <p:nvPr/>
        </p:nvCxnSpPr>
        <p:spPr>
          <a:xfrm>
            <a:off x="9235083" y="2335074"/>
            <a:ext cx="0" cy="637172"/>
          </a:xfrm>
          <a:prstGeom prst="straightConnector1">
            <a:avLst/>
          </a:prstGeom>
          <a:ln>
            <a:solidFill>
              <a:schemeClr val="tx1">
                <a:lumMod val="75000"/>
                <a:lumOff val="25000"/>
              </a:schemeClr>
            </a:solidFill>
            <a:tailEnd type="triangle"/>
          </a:ln>
        </p:spPr>
        <p:style>
          <a:lnRef idx="3">
            <a:schemeClr val="dk1"/>
          </a:lnRef>
          <a:fillRef idx="0">
            <a:schemeClr val="dk1"/>
          </a:fillRef>
          <a:effectRef idx="2">
            <a:schemeClr val="dk1"/>
          </a:effectRef>
          <a:fontRef idx="minor">
            <a:schemeClr val="tx1"/>
          </a:fontRef>
        </p:style>
      </p:cxnSp>
      <p:sp>
        <p:nvSpPr>
          <p:cNvPr id="72" name="ZoneTexte 71">
            <a:extLst>
              <a:ext uri="{FF2B5EF4-FFF2-40B4-BE49-F238E27FC236}">
                <a16:creationId xmlns:a16="http://schemas.microsoft.com/office/drawing/2014/main" id="{3E7A407C-F551-4666-9267-4D9DCEC3D3FA}"/>
              </a:ext>
            </a:extLst>
          </p:cNvPr>
          <p:cNvSpPr txBox="1"/>
          <p:nvPr/>
        </p:nvSpPr>
        <p:spPr>
          <a:xfrm>
            <a:off x="8256581" y="1583883"/>
            <a:ext cx="1957003" cy="738664"/>
          </a:xfrm>
          <a:prstGeom prst="rect">
            <a:avLst/>
          </a:prstGeom>
          <a:noFill/>
        </p:spPr>
        <p:txBody>
          <a:bodyPr wrap="square" rtlCol="0">
            <a:spAutoFit/>
          </a:bodyPr>
          <a:lstStyle/>
          <a:p>
            <a:pPr algn="ctr"/>
            <a:r>
              <a:rPr lang="fr-FR" sz="1400" i="1" dirty="0">
                <a:solidFill>
                  <a:schemeClr val="tx1">
                    <a:lumMod val="65000"/>
                    <a:lumOff val="35000"/>
                  </a:schemeClr>
                </a:solidFill>
              </a:rPr>
              <a:t>Repères attendus à date selon la saisonnalité</a:t>
            </a:r>
          </a:p>
        </p:txBody>
      </p:sp>
      <p:sp>
        <p:nvSpPr>
          <p:cNvPr id="73" name="ZoneTexte 72">
            <a:extLst>
              <a:ext uri="{FF2B5EF4-FFF2-40B4-BE49-F238E27FC236}">
                <a16:creationId xmlns:a16="http://schemas.microsoft.com/office/drawing/2014/main" id="{52491AB0-D3DA-452B-9EA0-67B84E88931B}"/>
              </a:ext>
            </a:extLst>
          </p:cNvPr>
          <p:cNvSpPr txBox="1"/>
          <p:nvPr/>
        </p:nvSpPr>
        <p:spPr>
          <a:xfrm>
            <a:off x="9863502" y="2089300"/>
            <a:ext cx="1957003" cy="523220"/>
          </a:xfrm>
          <a:prstGeom prst="rect">
            <a:avLst/>
          </a:prstGeom>
          <a:noFill/>
        </p:spPr>
        <p:txBody>
          <a:bodyPr wrap="square" rtlCol="0">
            <a:spAutoFit/>
          </a:bodyPr>
          <a:lstStyle/>
          <a:p>
            <a:pPr algn="ctr"/>
            <a:r>
              <a:rPr lang="fr-FR" sz="1400" i="1" dirty="0">
                <a:solidFill>
                  <a:srgbClr val="7030A0"/>
                </a:solidFill>
              </a:rPr>
              <a:t>Reste à faire hebdomadaire</a:t>
            </a:r>
          </a:p>
        </p:txBody>
      </p:sp>
      <p:cxnSp>
        <p:nvCxnSpPr>
          <p:cNvPr id="74" name="Connecteur droit avec flèche 73">
            <a:extLst>
              <a:ext uri="{FF2B5EF4-FFF2-40B4-BE49-F238E27FC236}">
                <a16:creationId xmlns:a16="http://schemas.microsoft.com/office/drawing/2014/main" id="{DCCCA2CF-8625-4B55-9576-0C26493A98B4}"/>
              </a:ext>
            </a:extLst>
          </p:cNvPr>
          <p:cNvCxnSpPr>
            <a:cxnSpLocks/>
          </p:cNvCxnSpPr>
          <p:nvPr/>
        </p:nvCxnSpPr>
        <p:spPr>
          <a:xfrm>
            <a:off x="10875608" y="2592365"/>
            <a:ext cx="0" cy="351297"/>
          </a:xfrm>
          <a:prstGeom prst="straightConnector1">
            <a:avLst/>
          </a:prstGeom>
          <a:ln>
            <a:solidFill>
              <a:srgbClr val="7030A0"/>
            </a:solidFill>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969690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188097" y="3711853"/>
            <a:ext cx="10765155" cy="4860000"/>
          </a:xfrm>
        </p:spPr>
        <p:txBody>
          <a:bodyPr/>
          <a:lstStyle/>
          <a:p>
            <a:endParaRPr lang="fr-FR" dirty="0"/>
          </a:p>
          <a:p>
            <a:endParaRPr lang="fr-FR" dirty="0"/>
          </a:p>
          <a:p>
            <a:endParaRPr lang="fr-FR" dirty="0"/>
          </a:p>
          <a:p>
            <a:endParaRPr lang="fr-FR" dirty="0"/>
          </a:p>
          <a:p>
            <a:endParaRPr lang="fr-FR" dirty="0"/>
          </a:p>
          <a:p>
            <a:endParaRPr lang="fr-FR" dirty="0"/>
          </a:p>
          <a:p>
            <a:pPr marL="0" indent="0">
              <a:buNone/>
            </a:pPr>
            <a:endParaRPr lang="fr-FR" dirty="0"/>
          </a:p>
          <a:p>
            <a:endParaRPr lang="fr-FR" dirty="0"/>
          </a:p>
          <a:p>
            <a:endParaRPr lang="fr-FR" dirty="0"/>
          </a:p>
          <a:p>
            <a:endParaRPr lang="fr-FR" dirty="0"/>
          </a:p>
          <a:p>
            <a:pPr lvl="1" algn="just"/>
            <a:endParaRPr lang="fr-FR" dirty="0"/>
          </a:p>
          <a:p>
            <a:pPr lvl="1"/>
            <a:endParaRPr lang="fr-FR" dirty="0"/>
          </a:p>
        </p:txBody>
      </p:sp>
      <p:sp>
        <p:nvSpPr>
          <p:cNvPr id="6" name="Espace réservé du texte 5"/>
          <p:cNvSpPr>
            <a:spLocks noGrp="1"/>
          </p:cNvSpPr>
          <p:nvPr>
            <p:ph type="body" sz="quarter" idx="12"/>
          </p:nvPr>
        </p:nvSpPr>
        <p:spPr/>
        <p:txBody>
          <a:bodyPr/>
          <a:lstStyle/>
          <a:p>
            <a:r>
              <a:rPr lang="fr-FR" dirty="0"/>
              <a:t>L’onglet « Détail clients » permet de retrouver les ventes réalisées par client par produit</a:t>
            </a:r>
          </a:p>
        </p:txBody>
      </p:sp>
      <p:sp>
        <p:nvSpPr>
          <p:cNvPr id="7" name="Espace réservé du texte 6"/>
          <p:cNvSpPr>
            <a:spLocks noGrp="1"/>
          </p:cNvSpPr>
          <p:nvPr>
            <p:ph type="body" sz="quarter" idx="14"/>
          </p:nvPr>
        </p:nvSpPr>
        <p:spPr/>
        <p:txBody>
          <a:bodyPr/>
          <a:lstStyle/>
          <a:p>
            <a:r>
              <a:rPr lang="fr-FR" dirty="0"/>
              <a:t>Présentation des indicateurs</a:t>
            </a:r>
          </a:p>
        </p:txBody>
      </p:sp>
      <p:sp>
        <p:nvSpPr>
          <p:cNvPr id="8" name="Espace réservé du texte 7"/>
          <p:cNvSpPr>
            <a:spLocks noGrp="1"/>
          </p:cNvSpPr>
          <p:nvPr>
            <p:ph type="body" sz="quarter" idx="16"/>
          </p:nvPr>
        </p:nvSpPr>
        <p:spPr/>
        <p:txBody>
          <a:bodyPr/>
          <a:lstStyle/>
          <a:p>
            <a:r>
              <a:rPr lang="fr-FR" dirty="0"/>
              <a:t>4</a:t>
            </a:r>
          </a:p>
        </p:txBody>
      </p:sp>
      <p:grpSp>
        <p:nvGrpSpPr>
          <p:cNvPr id="5" name="Groupe 4">
            <a:extLst>
              <a:ext uri="{FF2B5EF4-FFF2-40B4-BE49-F238E27FC236}">
                <a16:creationId xmlns:a16="http://schemas.microsoft.com/office/drawing/2014/main" id="{9903603F-9035-48A4-B14A-C7EFAE30029F}"/>
              </a:ext>
            </a:extLst>
          </p:cNvPr>
          <p:cNvGrpSpPr/>
          <p:nvPr/>
        </p:nvGrpSpPr>
        <p:grpSpPr>
          <a:xfrm>
            <a:off x="334912" y="1684664"/>
            <a:ext cx="11494294" cy="3921919"/>
            <a:chOff x="334912" y="1684664"/>
            <a:chExt cx="11494294" cy="3921919"/>
          </a:xfrm>
        </p:grpSpPr>
        <p:pic>
          <p:nvPicPr>
            <p:cNvPr id="2" name="Image 1">
              <a:extLst>
                <a:ext uri="{FF2B5EF4-FFF2-40B4-BE49-F238E27FC236}">
                  <a16:creationId xmlns:a16="http://schemas.microsoft.com/office/drawing/2014/main" id="{1ABBC3E6-1701-4808-95D5-42AD23797F90}"/>
                </a:ext>
              </a:extLst>
            </p:cNvPr>
            <p:cNvPicPr>
              <a:picLocks noChangeAspect="1"/>
            </p:cNvPicPr>
            <p:nvPr/>
          </p:nvPicPr>
          <p:blipFill>
            <a:blip r:embed="rId2"/>
            <a:stretch>
              <a:fillRect/>
            </a:stretch>
          </p:blipFill>
          <p:spPr>
            <a:xfrm>
              <a:off x="334912" y="1684664"/>
              <a:ext cx="11494294" cy="3921919"/>
            </a:xfrm>
            <a:prstGeom prst="rect">
              <a:avLst/>
            </a:prstGeom>
          </p:spPr>
        </p:pic>
        <p:sp>
          <p:nvSpPr>
            <p:cNvPr id="4" name="Rectangle 3">
              <a:extLst>
                <a:ext uri="{FF2B5EF4-FFF2-40B4-BE49-F238E27FC236}">
                  <a16:creationId xmlns:a16="http://schemas.microsoft.com/office/drawing/2014/main" id="{E9F7FCC1-63F0-425D-BD4A-DCEDB9ECDACD}"/>
                </a:ext>
              </a:extLst>
            </p:cNvPr>
            <p:cNvSpPr/>
            <p:nvPr/>
          </p:nvSpPr>
          <p:spPr>
            <a:xfrm>
              <a:off x="4615543" y="4153989"/>
              <a:ext cx="1994263" cy="1452594"/>
            </a:xfrm>
            <a:prstGeom prst="rect">
              <a:avLst/>
            </a:prstGeom>
            <a:solidFill>
              <a:srgbClr val="FBDCD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EEEEEE"/>
                </a:highlight>
              </a:endParaRPr>
            </a:p>
          </p:txBody>
        </p:sp>
        <p:sp>
          <p:nvSpPr>
            <p:cNvPr id="22" name="Rectangle 21">
              <a:extLst>
                <a:ext uri="{FF2B5EF4-FFF2-40B4-BE49-F238E27FC236}">
                  <a16:creationId xmlns:a16="http://schemas.microsoft.com/office/drawing/2014/main" id="{AE206919-F536-44B6-8112-1A80B52FD6FF}"/>
                </a:ext>
              </a:extLst>
            </p:cNvPr>
            <p:cNvSpPr/>
            <p:nvPr/>
          </p:nvSpPr>
          <p:spPr>
            <a:xfrm>
              <a:off x="8826137" y="4153989"/>
              <a:ext cx="2207623" cy="1452594"/>
            </a:xfrm>
            <a:prstGeom prst="rect">
              <a:avLst/>
            </a:prstGeom>
            <a:solidFill>
              <a:srgbClr val="FBDCD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EEEEEE"/>
                </a:highlight>
              </a:endParaRPr>
            </a:p>
          </p:txBody>
        </p:sp>
      </p:grpSp>
      <p:sp>
        <p:nvSpPr>
          <p:cNvPr id="17" name="ZoneTexte 16">
            <a:extLst>
              <a:ext uri="{FF2B5EF4-FFF2-40B4-BE49-F238E27FC236}">
                <a16:creationId xmlns:a16="http://schemas.microsoft.com/office/drawing/2014/main" id="{0DCCE036-340E-439A-BDD0-274E6014FA01}"/>
              </a:ext>
            </a:extLst>
          </p:cNvPr>
          <p:cNvSpPr txBox="1"/>
          <p:nvPr/>
        </p:nvSpPr>
        <p:spPr>
          <a:xfrm>
            <a:off x="8300614" y="2486244"/>
            <a:ext cx="1566197" cy="1384995"/>
          </a:xfrm>
          <a:prstGeom prst="rect">
            <a:avLst/>
          </a:prstGeom>
          <a:solidFill>
            <a:schemeClr val="bg1"/>
          </a:solidFill>
        </p:spPr>
        <p:txBody>
          <a:bodyPr wrap="square" rtlCol="0">
            <a:spAutoFit/>
          </a:bodyPr>
          <a:lstStyle/>
          <a:p>
            <a:pPr algn="ctr"/>
            <a:r>
              <a:rPr lang="fr-FR" sz="1400" i="1" dirty="0">
                <a:solidFill>
                  <a:schemeClr val="accent6">
                    <a:lumMod val="75000"/>
                  </a:schemeClr>
                </a:solidFill>
              </a:rPr>
              <a:t>Si les 2 rubriques Nombre et Montant sont à 0 </a:t>
            </a:r>
          </a:p>
          <a:p>
            <a:pPr algn="ctr"/>
            <a:r>
              <a:rPr lang="fr-FR" sz="1400" i="1" dirty="0">
                <a:solidFill>
                  <a:schemeClr val="accent6">
                    <a:lumMod val="75000"/>
                  </a:schemeClr>
                </a:solidFill>
              </a:rPr>
              <a:t>cela indique qu’il s’agit d’une correction*</a:t>
            </a:r>
          </a:p>
        </p:txBody>
      </p:sp>
      <p:cxnSp>
        <p:nvCxnSpPr>
          <p:cNvPr id="27" name="Connecteur droit avec flèche 26">
            <a:extLst>
              <a:ext uri="{FF2B5EF4-FFF2-40B4-BE49-F238E27FC236}">
                <a16:creationId xmlns:a16="http://schemas.microsoft.com/office/drawing/2014/main" id="{488E3026-E1F1-45A9-9C44-19569AA48E0D}"/>
              </a:ext>
            </a:extLst>
          </p:cNvPr>
          <p:cNvCxnSpPr>
            <a:cxnSpLocks/>
          </p:cNvCxnSpPr>
          <p:nvPr/>
        </p:nvCxnSpPr>
        <p:spPr>
          <a:xfrm flipH="1">
            <a:off x="8141694" y="3530240"/>
            <a:ext cx="317840" cy="623749"/>
          </a:xfrm>
          <a:prstGeom prst="straightConnector1">
            <a:avLst/>
          </a:prstGeom>
          <a:ln>
            <a:solidFill>
              <a:schemeClr val="tx1">
                <a:lumMod val="75000"/>
                <a:lumOff val="25000"/>
              </a:schemeClr>
            </a:solidFill>
            <a:tailEnd type="triangle"/>
          </a:ln>
        </p:spPr>
        <p:style>
          <a:lnRef idx="3">
            <a:schemeClr val="dk1"/>
          </a:lnRef>
          <a:fillRef idx="0">
            <a:schemeClr val="dk1"/>
          </a:fillRef>
          <a:effectRef idx="2">
            <a:schemeClr val="dk1"/>
          </a:effectRef>
          <a:fontRef idx="minor">
            <a:schemeClr val="tx1"/>
          </a:fontRef>
        </p:style>
      </p:cxnSp>
      <p:cxnSp>
        <p:nvCxnSpPr>
          <p:cNvPr id="24" name="Connecteur droit avec flèche 23">
            <a:extLst>
              <a:ext uri="{FF2B5EF4-FFF2-40B4-BE49-F238E27FC236}">
                <a16:creationId xmlns:a16="http://schemas.microsoft.com/office/drawing/2014/main" id="{6152CA5D-0F39-4F2A-94EB-DD653F49B1BF}"/>
              </a:ext>
            </a:extLst>
          </p:cNvPr>
          <p:cNvCxnSpPr>
            <a:cxnSpLocks/>
          </p:cNvCxnSpPr>
          <p:nvPr/>
        </p:nvCxnSpPr>
        <p:spPr>
          <a:xfrm flipH="1">
            <a:off x="7448936" y="3530240"/>
            <a:ext cx="1010598" cy="635634"/>
          </a:xfrm>
          <a:prstGeom prst="straightConnector1">
            <a:avLst/>
          </a:prstGeom>
          <a:ln>
            <a:solidFill>
              <a:schemeClr val="tx1">
                <a:lumMod val="75000"/>
                <a:lumOff val="25000"/>
              </a:schemeClr>
            </a:solidFill>
            <a:tailEnd type="triangle"/>
          </a:ln>
        </p:spPr>
        <p:style>
          <a:lnRef idx="3">
            <a:schemeClr val="dk1"/>
          </a:lnRef>
          <a:fillRef idx="0">
            <a:schemeClr val="dk1"/>
          </a:fillRef>
          <a:effectRef idx="2">
            <a:schemeClr val="dk1"/>
          </a:effectRef>
          <a:fontRef idx="minor">
            <a:schemeClr val="tx1"/>
          </a:fontRef>
        </p:style>
      </p:cxnSp>
      <p:sp>
        <p:nvSpPr>
          <p:cNvPr id="3" name="ZoneTexte 2">
            <a:extLst>
              <a:ext uri="{FF2B5EF4-FFF2-40B4-BE49-F238E27FC236}">
                <a16:creationId xmlns:a16="http://schemas.microsoft.com/office/drawing/2014/main" id="{28C44B1F-DBF4-43B8-A007-D35E2C34AD82}"/>
              </a:ext>
            </a:extLst>
          </p:cNvPr>
          <p:cNvSpPr txBox="1"/>
          <p:nvPr/>
        </p:nvSpPr>
        <p:spPr>
          <a:xfrm>
            <a:off x="921748" y="5898428"/>
            <a:ext cx="8596721" cy="307777"/>
          </a:xfrm>
          <a:prstGeom prst="rect">
            <a:avLst/>
          </a:prstGeom>
          <a:noFill/>
        </p:spPr>
        <p:txBody>
          <a:bodyPr wrap="square" rtlCol="0">
            <a:spAutoFit/>
          </a:bodyPr>
          <a:lstStyle/>
          <a:p>
            <a:r>
              <a:rPr lang="fr-FR" sz="1400" i="1" dirty="0">
                <a:solidFill>
                  <a:schemeClr val="tx1">
                    <a:lumMod val="65000"/>
                    <a:lumOff val="35000"/>
                  </a:schemeClr>
                </a:solidFill>
              </a:rPr>
              <a:t>* Dans les corrections, pensez à modifier Nombre et Montant.</a:t>
            </a:r>
          </a:p>
        </p:txBody>
      </p:sp>
    </p:spTree>
    <p:extLst>
      <p:ext uri="{BB962C8B-B14F-4D97-AF65-F5344CB8AC3E}">
        <p14:creationId xmlns:p14="http://schemas.microsoft.com/office/powerpoint/2010/main" val="30002059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F1BFC528-3310-4D19-9CEC-D73C9237D1F1}"/>
              </a:ext>
            </a:extLst>
          </p:cNvPr>
          <p:cNvPicPr>
            <a:picLocks noChangeAspect="1"/>
          </p:cNvPicPr>
          <p:nvPr/>
        </p:nvPicPr>
        <p:blipFill>
          <a:blip r:embed="rId2"/>
          <a:stretch>
            <a:fillRect/>
          </a:stretch>
        </p:blipFill>
        <p:spPr>
          <a:xfrm>
            <a:off x="9406278" y="3793417"/>
            <a:ext cx="2560320" cy="2552700"/>
          </a:xfrm>
          <a:prstGeom prst="rect">
            <a:avLst/>
          </a:prstGeom>
        </p:spPr>
      </p:pic>
      <p:sp>
        <p:nvSpPr>
          <p:cNvPr id="6" name="Espace réservé du texte 5"/>
          <p:cNvSpPr>
            <a:spLocks noGrp="1"/>
          </p:cNvSpPr>
          <p:nvPr>
            <p:ph type="body" sz="quarter" idx="12"/>
          </p:nvPr>
        </p:nvSpPr>
        <p:spPr/>
        <p:txBody>
          <a:bodyPr/>
          <a:lstStyle/>
          <a:p>
            <a:r>
              <a:rPr lang="fr-FR" dirty="0"/>
              <a:t>Les indicateurs Activité (1)</a:t>
            </a:r>
          </a:p>
        </p:txBody>
      </p:sp>
      <p:sp>
        <p:nvSpPr>
          <p:cNvPr id="7" name="Espace réservé du texte 6"/>
          <p:cNvSpPr>
            <a:spLocks noGrp="1"/>
          </p:cNvSpPr>
          <p:nvPr>
            <p:ph type="body" sz="quarter" idx="14"/>
          </p:nvPr>
        </p:nvSpPr>
        <p:spPr/>
        <p:txBody>
          <a:bodyPr/>
          <a:lstStyle/>
          <a:p>
            <a:r>
              <a:rPr lang="fr-FR" dirty="0"/>
              <a:t>Présentation des indicateurs</a:t>
            </a:r>
          </a:p>
        </p:txBody>
      </p:sp>
      <p:sp>
        <p:nvSpPr>
          <p:cNvPr id="8" name="Espace réservé du texte 7"/>
          <p:cNvSpPr>
            <a:spLocks noGrp="1"/>
          </p:cNvSpPr>
          <p:nvPr>
            <p:ph type="body" sz="quarter" idx="16"/>
          </p:nvPr>
        </p:nvSpPr>
        <p:spPr/>
        <p:txBody>
          <a:bodyPr/>
          <a:lstStyle/>
          <a:p>
            <a:r>
              <a:rPr lang="fr-FR" dirty="0"/>
              <a:t>5</a:t>
            </a:r>
          </a:p>
        </p:txBody>
      </p:sp>
      <p:sp>
        <p:nvSpPr>
          <p:cNvPr id="15" name="Espace réservé du contenu 8">
            <a:extLst>
              <a:ext uri="{FF2B5EF4-FFF2-40B4-BE49-F238E27FC236}">
                <a16:creationId xmlns:a16="http://schemas.microsoft.com/office/drawing/2014/main" id="{BC50C875-66FC-496D-A834-B6B6893FACA7}"/>
              </a:ext>
            </a:extLst>
          </p:cNvPr>
          <p:cNvSpPr txBox="1">
            <a:spLocks/>
          </p:cNvSpPr>
          <p:nvPr/>
        </p:nvSpPr>
        <p:spPr>
          <a:xfrm>
            <a:off x="695324" y="1388670"/>
            <a:ext cx="10294893" cy="2312474"/>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dirty="0"/>
              <a:t>RDV</a:t>
            </a:r>
            <a:r>
              <a:rPr lang="fr-FR" dirty="0"/>
              <a:t> : les rendez-vous pris en compte sont ceux positionnés dans l’agenda</a:t>
            </a:r>
          </a:p>
          <a:p>
            <a:pPr lvl="1"/>
            <a:r>
              <a:rPr lang="fr-FR" dirty="0"/>
              <a:t>Les rendez-vous non honorés et supprimés sont exclus</a:t>
            </a:r>
          </a:p>
          <a:p>
            <a:pPr lvl="1"/>
            <a:r>
              <a:rPr lang="fr-FR" dirty="0"/>
              <a:t>Les prospects sont également pris en compte</a:t>
            </a:r>
          </a:p>
          <a:p>
            <a:pPr lvl="1"/>
            <a:r>
              <a:rPr lang="fr-FR" dirty="0"/>
              <a:t>Les rendez-vous sont également comptabilisés pour le second participant</a:t>
            </a:r>
          </a:p>
          <a:p>
            <a:endParaRPr lang="fr-FR" dirty="0"/>
          </a:p>
          <a:p>
            <a:endParaRPr lang="fr-FR" dirty="0"/>
          </a:p>
          <a:p>
            <a:r>
              <a:rPr lang="fr-FR" dirty="0"/>
              <a:t> </a:t>
            </a:r>
            <a:r>
              <a:rPr lang="fr-FR" b="1" dirty="0"/>
              <a:t>Taux de visite du portefeuille</a:t>
            </a:r>
            <a:r>
              <a:rPr lang="fr-FR" dirty="0"/>
              <a:t> : il concerne le(s) portefeuille(s) détenu(s) par le collaborateur actuellement.</a:t>
            </a:r>
          </a:p>
          <a:p>
            <a:endParaRPr lang="fr-FR" dirty="0"/>
          </a:p>
          <a:p>
            <a:endParaRPr lang="fr-FR" dirty="0"/>
          </a:p>
          <a:p>
            <a:pPr lvl="1"/>
            <a:endParaRPr lang="fr-FR" dirty="0"/>
          </a:p>
        </p:txBody>
      </p:sp>
      <p:pic>
        <p:nvPicPr>
          <p:cNvPr id="11" name="Image 10">
            <a:extLst>
              <a:ext uri="{FF2B5EF4-FFF2-40B4-BE49-F238E27FC236}">
                <a16:creationId xmlns:a16="http://schemas.microsoft.com/office/drawing/2014/main" id="{4FD57F71-D1D1-4812-ADE2-5BF1BAC890D6}"/>
              </a:ext>
            </a:extLst>
          </p:cNvPr>
          <p:cNvPicPr>
            <a:picLocks noChangeAspect="1"/>
          </p:cNvPicPr>
          <p:nvPr/>
        </p:nvPicPr>
        <p:blipFill>
          <a:blip r:embed="rId3"/>
          <a:stretch>
            <a:fillRect/>
          </a:stretch>
        </p:blipFill>
        <p:spPr>
          <a:xfrm>
            <a:off x="7865649" y="932147"/>
            <a:ext cx="2659380" cy="2156460"/>
          </a:xfrm>
          <a:prstGeom prst="rect">
            <a:avLst/>
          </a:prstGeom>
        </p:spPr>
      </p:pic>
      <p:sp>
        <p:nvSpPr>
          <p:cNvPr id="18" name="ZoneTexte 17">
            <a:extLst>
              <a:ext uri="{FF2B5EF4-FFF2-40B4-BE49-F238E27FC236}">
                <a16:creationId xmlns:a16="http://schemas.microsoft.com/office/drawing/2014/main" id="{87A24A84-4FF3-4497-A8BE-8FBA42919CB5}"/>
              </a:ext>
            </a:extLst>
          </p:cNvPr>
          <p:cNvSpPr txBox="1"/>
          <p:nvPr/>
        </p:nvSpPr>
        <p:spPr>
          <a:xfrm>
            <a:off x="10596640" y="1746851"/>
            <a:ext cx="1439356" cy="738664"/>
          </a:xfrm>
          <a:prstGeom prst="rect">
            <a:avLst/>
          </a:prstGeom>
          <a:noFill/>
        </p:spPr>
        <p:txBody>
          <a:bodyPr wrap="square" rtlCol="0">
            <a:spAutoFit/>
          </a:bodyPr>
          <a:lstStyle/>
          <a:p>
            <a:pPr algn="ctr"/>
            <a:r>
              <a:rPr lang="fr-FR" sz="1400" i="1" dirty="0">
                <a:solidFill>
                  <a:schemeClr val="accent6">
                    <a:lumMod val="75000"/>
                  </a:schemeClr>
                </a:solidFill>
              </a:rPr>
              <a:t>Retrouvez le suivi quotidien de l’agenda</a:t>
            </a:r>
          </a:p>
        </p:txBody>
      </p:sp>
      <p:cxnSp>
        <p:nvCxnSpPr>
          <p:cNvPr id="19" name="Connecteur droit avec flèche 18">
            <a:extLst>
              <a:ext uri="{FF2B5EF4-FFF2-40B4-BE49-F238E27FC236}">
                <a16:creationId xmlns:a16="http://schemas.microsoft.com/office/drawing/2014/main" id="{169B6065-318F-4E3B-A5E9-10BE5960CD09}"/>
              </a:ext>
            </a:extLst>
          </p:cNvPr>
          <p:cNvCxnSpPr>
            <a:cxnSpLocks/>
          </p:cNvCxnSpPr>
          <p:nvPr/>
        </p:nvCxnSpPr>
        <p:spPr>
          <a:xfrm flipH="1">
            <a:off x="10153478" y="2116183"/>
            <a:ext cx="469132" cy="248791"/>
          </a:xfrm>
          <a:prstGeom prst="straightConnector1">
            <a:avLst/>
          </a:prstGeom>
          <a:ln>
            <a:solidFill>
              <a:schemeClr val="tx1">
                <a:lumMod val="75000"/>
                <a:lumOff val="25000"/>
              </a:schemeClr>
            </a:solidFill>
            <a:tailEnd type="triangle"/>
          </a:ln>
        </p:spPr>
        <p:style>
          <a:lnRef idx="3">
            <a:schemeClr val="dk1"/>
          </a:lnRef>
          <a:fillRef idx="0">
            <a:schemeClr val="dk1"/>
          </a:fillRef>
          <a:effectRef idx="2">
            <a:schemeClr val="dk1"/>
          </a:effectRef>
          <a:fontRef idx="minor">
            <a:schemeClr val="tx1"/>
          </a:fontRef>
        </p:style>
      </p:cxnSp>
      <p:sp>
        <p:nvSpPr>
          <p:cNvPr id="25" name="Espace réservé du contenu 8">
            <a:extLst>
              <a:ext uri="{FF2B5EF4-FFF2-40B4-BE49-F238E27FC236}">
                <a16:creationId xmlns:a16="http://schemas.microsoft.com/office/drawing/2014/main" id="{2272B364-4540-48F9-B76D-F04A21339B2D}"/>
              </a:ext>
            </a:extLst>
          </p:cNvPr>
          <p:cNvSpPr txBox="1">
            <a:spLocks/>
          </p:cNvSpPr>
          <p:nvPr/>
        </p:nvSpPr>
        <p:spPr>
          <a:xfrm>
            <a:off x="695324" y="3608860"/>
            <a:ext cx="8779603" cy="2312474"/>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fr-FR" dirty="0"/>
              <a:t>Le taux de visite tient compte des relations vues depuis le début de l’année y compris celles vues par un autre collaborateur</a:t>
            </a:r>
          </a:p>
          <a:p>
            <a:pPr lvl="1"/>
            <a:r>
              <a:rPr lang="fr-FR" dirty="0"/>
              <a:t>Est considérée comme vue, une relation dans laquelle un des membres a eu soit :</a:t>
            </a:r>
          </a:p>
          <a:p>
            <a:pPr lvl="2"/>
            <a:r>
              <a:rPr lang="fr-FR" dirty="0"/>
              <a:t>un CRE agence en face-à-face ou en visioconférence</a:t>
            </a:r>
          </a:p>
          <a:p>
            <a:pPr lvl="2"/>
            <a:r>
              <a:rPr lang="fr-FR" dirty="0"/>
              <a:t>un CRE agence par téléphone avec le code Rendez-Vous positionné à Oui.</a:t>
            </a:r>
          </a:p>
          <a:p>
            <a:pPr lvl="2"/>
            <a:r>
              <a:rPr lang="fr-FR" dirty="0"/>
              <a:t>une vente</a:t>
            </a:r>
          </a:p>
          <a:p>
            <a:pPr lvl="1"/>
            <a:r>
              <a:rPr lang="fr-FR" dirty="0"/>
              <a:t>Une relation vue est comptabilisée une seule fois, les relations vues hebdos sont donc uniquement celles qui ont été vues pour la première fois de l’année.</a:t>
            </a:r>
          </a:p>
          <a:p>
            <a:pPr lvl="1"/>
            <a:r>
              <a:rPr lang="fr-FR" dirty="0"/>
              <a:t>Les relations prises en compte pour les GC, RS, RA, CC et RSC sont les relations Premium. </a:t>
            </a:r>
          </a:p>
          <a:p>
            <a:pPr lvl="1"/>
            <a:endParaRPr lang="fr-FR" dirty="0"/>
          </a:p>
          <a:p>
            <a:endParaRPr lang="fr-FR" dirty="0"/>
          </a:p>
          <a:p>
            <a:endParaRPr lang="fr-FR" dirty="0"/>
          </a:p>
          <a:p>
            <a:endParaRPr lang="fr-FR" dirty="0"/>
          </a:p>
          <a:p>
            <a:endParaRPr lang="fr-FR" dirty="0"/>
          </a:p>
          <a:p>
            <a:endParaRPr lang="fr-FR" dirty="0"/>
          </a:p>
          <a:p>
            <a:endParaRPr lang="fr-FR" dirty="0"/>
          </a:p>
          <a:p>
            <a:endParaRPr lang="fr-FR" dirty="0"/>
          </a:p>
          <a:p>
            <a:pPr lvl="1"/>
            <a:endParaRPr lang="fr-FR" dirty="0"/>
          </a:p>
        </p:txBody>
      </p:sp>
      <p:sp>
        <p:nvSpPr>
          <p:cNvPr id="12" name="ZoneTexte 11">
            <a:extLst>
              <a:ext uri="{FF2B5EF4-FFF2-40B4-BE49-F238E27FC236}">
                <a16:creationId xmlns:a16="http://schemas.microsoft.com/office/drawing/2014/main" id="{39C74570-F5C4-4D7B-8EE7-F043099C9AFE}"/>
              </a:ext>
            </a:extLst>
          </p:cNvPr>
          <p:cNvSpPr txBox="1"/>
          <p:nvPr/>
        </p:nvSpPr>
        <p:spPr>
          <a:xfrm>
            <a:off x="8087891" y="4056471"/>
            <a:ext cx="1439356" cy="1169551"/>
          </a:xfrm>
          <a:prstGeom prst="rect">
            <a:avLst/>
          </a:prstGeom>
          <a:noFill/>
        </p:spPr>
        <p:txBody>
          <a:bodyPr wrap="square" rtlCol="0">
            <a:spAutoFit/>
          </a:bodyPr>
          <a:lstStyle/>
          <a:p>
            <a:pPr algn="ctr"/>
            <a:r>
              <a:rPr lang="fr-FR" sz="1400" i="1" dirty="0">
                <a:solidFill>
                  <a:schemeClr val="accent6">
                    <a:lumMod val="75000"/>
                  </a:schemeClr>
                </a:solidFill>
              </a:rPr>
              <a:t>La jauge devient verte dès 80% d’atteinte de l’objectif</a:t>
            </a:r>
          </a:p>
        </p:txBody>
      </p:sp>
      <p:cxnSp>
        <p:nvCxnSpPr>
          <p:cNvPr id="13" name="Connecteur droit avec flèche 12">
            <a:extLst>
              <a:ext uri="{FF2B5EF4-FFF2-40B4-BE49-F238E27FC236}">
                <a16:creationId xmlns:a16="http://schemas.microsoft.com/office/drawing/2014/main" id="{C2EE6E9D-CD0B-481D-9953-C594133706EA}"/>
              </a:ext>
            </a:extLst>
          </p:cNvPr>
          <p:cNvCxnSpPr>
            <a:cxnSpLocks/>
          </p:cNvCxnSpPr>
          <p:nvPr/>
        </p:nvCxnSpPr>
        <p:spPr>
          <a:xfrm>
            <a:off x="9406278" y="4932773"/>
            <a:ext cx="1190362" cy="446274"/>
          </a:xfrm>
          <a:prstGeom prst="straightConnector1">
            <a:avLst/>
          </a:prstGeom>
          <a:ln>
            <a:solidFill>
              <a:schemeClr val="tx1">
                <a:lumMod val="75000"/>
                <a:lumOff val="25000"/>
              </a:schemeClr>
            </a:solidFill>
            <a:tailEnd type="triangle"/>
          </a:ln>
        </p:spPr>
        <p:style>
          <a:lnRef idx="3">
            <a:schemeClr val="dk1"/>
          </a:lnRef>
          <a:fillRef idx="0">
            <a:schemeClr val="dk1"/>
          </a:fillRef>
          <a:effectRef idx="2">
            <a:schemeClr val="dk1"/>
          </a:effectRef>
          <a:fontRef idx="minor">
            <a:schemeClr val="tx1"/>
          </a:fontRef>
        </p:style>
      </p:cxnSp>
      <p:pic>
        <p:nvPicPr>
          <p:cNvPr id="17" name="Image 16" descr="high_priority-256.png">
            <a:extLst>
              <a:ext uri="{FF2B5EF4-FFF2-40B4-BE49-F238E27FC236}">
                <a16:creationId xmlns:a16="http://schemas.microsoft.com/office/drawing/2014/main" id="{8D05947D-A1CB-464A-BCEA-0AE4EAB33A31}"/>
              </a:ext>
            </a:extLst>
          </p:cNvPr>
          <p:cNvPicPr>
            <a:picLocks noChangeAspect="1"/>
          </p:cNvPicPr>
          <p:nvPr/>
        </p:nvPicPr>
        <p:blipFill>
          <a:blip r:embed="rId4" cstate="screen">
            <a:extLst>
              <a:ext uri="{BEBA8EAE-BF5A-486C-A8C5-ECC9F3942E4B}">
                <a14:imgProps xmlns:a14="http://schemas.microsoft.com/office/drawing/2010/main">
                  <a14:imgLayer r:embed="rId5">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8087891" y="4038103"/>
            <a:ext cx="341405" cy="341405"/>
          </a:xfrm>
          <a:prstGeom prst="rect">
            <a:avLst/>
          </a:prstGeom>
          <a:noFill/>
        </p:spPr>
      </p:pic>
      <p:sp>
        <p:nvSpPr>
          <p:cNvPr id="21" name="ZoneTexte 20">
            <a:extLst>
              <a:ext uri="{FF2B5EF4-FFF2-40B4-BE49-F238E27FC236}">
                <a16:creationId xmlns:a16="http://schemas.microsoft.com/office/drawing/2014/main" id="{CFF020E1-4ECF-446F-8802-555A17F4F206}"/>
              </a:ext>
            </a:extLst>
          </p:cNvPr>
          <p:cNvSpPr txBox="1"/>
          <p:nvPr/>
        </p:nvSpPr>
        <p:spPr>
          <a:xfrm>
            <a:off x="10686438" y="3072390"/>
            <a:ext cx="1439356" cy="523220"/>
          </a:xfrm>
          <a:prstGeom prst="rect">
            <a:avLst/>
          </a:prstGeom>
          <a:noFill/>
        </p:spPr>
        <p:txBody>
          <a:bodyPr wrap="square" rtlCol="0">
            <a:spAutoFit/>
          </a:bodyPr>
          <a:lstStyle/>
          <a:p>
            <a:pPr algn="ctr"/>
            <a:r>
              <a:rPr lang="fr-FR" sz="1400" i="1" dirty="0">
                <a:solidFill>
                  <a:schemeClr val="accent6">
                    <a:lumMod val="75000"/>
                  </a:schemeClr>
                </a:solidFill>
              </a:rPr>
              <a:t>Lien vers </a:t>
            </a:r>
            <a:r>
              <a:rPr lang="fr-FR" sz="1400" i="1" dirty="0" err="1">
                <a:solidFill>
                  <a:schemeClr val="accent6">
                    <a:lumMod val="75000"/>
                  </a:schemeClr>
                </a:solidFill>
              </a:rPr>
              <a:t>MonPortfolio</a:t>
            </a:r>
            <a:endParaRPr lang="fr-FR" sz="1400" i="1" dirty="0">
              <a:solidFill>
                <a:schemeClr val="accent6">
                  <a:lumMod val="75000"/>
                </a:schemeClr>
              </a:solidFill>
            </a:endParaRPr>
          </a:p>
        </p:txBody>
      </p:sp>
      <p:cxnSp>
        <p:nvCxnSpPr>
          <p:cNvPr id="22" name="Connecteur droit avec flèche 21">
            <a:extLst>
              <a:ext uri="{FF2B5EF4-FFF2-40B4-BE49-F238E27FC236}">
                <a16:creationId xmlns:a16="http://schemas.microsoft.com/office/drawing/2014/main" id="{D17E538A-A11B-4342-BE5E-FEB0571A464D}"/>
              </a:ext>
            </a:extLst>
          </p:cNvPr>
          <p:cNvCxnSpPr>
            <a:cxnSpLocks/>
          </p:cNvCxnSpPr>
          <p:nvPr/>
        </p:nvCxnSpPr>
        <p:spPr>
          <a:xfrm>
            <a:off x="11473672" y="3608860"/>
            <a:ext cx="0" cy="510110"/>
          </a:xfrm>
          <a:prstGeom prst="straightConnector1">
            <a:avLst/>
          </a:prstGeom>
          <a:ln>
            <a:solidFill>
              <a:schemeClr val="tx1">
                <a:lumMod val="75000"/>
                <a:lumOff val="25000"/>
              </a:schemeClr>
            </a:solidFill>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1243667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dirty="0"/>
              <a:t>Les indicateurs Activité (2)</a:t>
            </a:r>
          </a:p>
        </p:txBody>
      </p:sp>
      <p:sp>
        <p:nvSpPr>
          <p:cNvPr id="7" name="Espace réservé du texte 6"/>
          <p:cNvSpPr>
            <a:spLocks noGrp="1"/>
          </p:cNvSpPr>
          <p:nvPr>
            <p:ph type="body" sz="quarter" idx="14"/>
          </p:nvPr>
        </p:nvSpPr>
        <p:spPr/>
        <p:txBody>
          <a:bodyPr/>
          <a:lstStyle/>
          <a:p>
            <a:r>
              <a:rPr lang="fr-FR" dirty="0"/>
              <a:t>Présentation des indicateurs</a:t>
            </a:r>
          </a:p>
        </p:txBody>
      </p:sp>
      <p:sp>
        <p:nvSpPr>
          <p:cNvPr id="8" name="Espace réservé du texte 7"/>
          <p:cNvSpPr>
            <a:spLocks noGrp="1"/>
          </p:cNvSpPr>
          <p:nvPr>
            <p:ph type="body" sz="quarter" idx="16"/>
          </p:nvPr>
        </p:nvSpPr>
        <p:spPr/>
        <p:txBody>
          <a:bodyPr/>
          <a:lstStyle/>
          <a:p>
            <a:r>
              <a:rPr lang="fr-FR" dirty="0"/>
              <a:t>6</a:t>
            </a:r>
          </a:p>
        </p:txBody>
      </p:sp>
      <p:sp>
        <p:nvSpPr>
          <p:cNvPr id="15" name="Espace réservé du contenu 8">
            <a:extLst>
              <a:ext uri="{FF2B5EF4-FFF2-40B4-BE49-F238E27FC236}">
                <a16:creationId xmlns:a16="http://schemas.microsoft.com/office/drawing/2014/main" id="{BC50C875-66FC-496D-A834-B6B6893FACA7}"/>
              </a:ext>
            </a:extLst>
          </p:cNvPr>
          <p:cNvSpPr txBox="1">
            <a:spLocks/>
          </p:cNvSpPr>
          <p:nvPr/>
        </p:nvSpPr>
        <p:spPr>
          <a:xfrm>
            <a:off x="695324" y="1388669"/>
            <a:ext cx="10294893" cy="4419947"/>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dirty="0"/>
              <a:t>EER</a:t>
            </a:r>
            <a:r>
              <a:rPr lang="fr-FR" dirty="0"/>
              <a:t> : Une Entrée en Relation est un client qui ouvre son 1</a:t>
            </a:r>
            <a:r>
              <a:rPr lang="fr-FR" baseline="30000" dirty="0"/>
              <a:t>er</a:t>
            </a:r>
            <a:r>
              <a:rPr lang="fr-FR" dirty="0"/>
              <a:t> produit à la CEGEE (= définition Part Variable Agences).</a:t>
            </a:r>
          </a:p>
          <a:p>
            <a:pPr lvl="1"/>
            <a:r>
              <a:rPr lang="fr-FR" dirty="0"/>
              <a:t>Un client qui ouvre un 1</a:t>
            </a:r>
            <a:r>
              <a:rPr lang="fr-FR" baseline="30000" dirty="0"/>
              <a:t>er</a:t>
            </a:r>
            <a:r>
              <a:rPr lang="fr-FR" dirty="0"/>
              <a:t> produit PRO et un 1</a:t>
            </a:r>
            <a:r>
              <a:rPr lang="fr-FR" baseline="30000" dirty="0"/>
              <a:t>er</a:t>
            </a:r>
            <a:r>
              <a:rPr lang="fr-FR" dirty="0"/>
              <a:t> produit PART comptera doublement.</a:t>
            </a:r>
          </a:p>
          <a:p>
            <a:endParaRPr lang="fr-FR" dirty="0"/>
          </a:p>
          <a:p>
            <a:r>
              <a:rPr lang="fr-FR" dirty="0"/>
              <a:t>Le « vendeur » retenu sera le conseiller à la fin du mois de l’EER.</a:t>
            </a:r>
          </a:p>
          <a:p>
            <a:pPr lvl="1"/>
            <a:r>
              <a:rPr lang="fr-FR" dirty="0"/>
              <a:t>Si une EER reste hors portefeuille, elle ne sera comptabilisée pour aucun collaborateur.</a:t>
            </a:r>
          </a:p>
          <a:p>
            <a:pPr lvl="1"/>
            <a:r>
              <a:rPr lang="fr-FR" dirty="0"/>
              <a:t>Si une EER est mise en portefeuille dans l’année, elle sera comptabilisée pour le dernier conseiller.</a:t>
            </a:r>
          </a:p>
          <a:p>
            <a:endParaRPr lang="fr-FR" dirty="0"/>
          </a:p>
          <a:p>
            <a:endParaRPr lang="fr-FR" dirty="0"/>
          </a:p>
          <a:p>
            <a:endParaRPr lang="fr-FR" dirty="0"/>
          </a:p>
          <a:p>
            <a:endParaRPr lang="fr-FR" dirty="0"/>
          </a:p>
          <a:p>
            <a:endParaRPr lang="fr-FR" dirty="0"/>
          </a:p>
          <a:p>
            <a:pPr marL="0" indent="0">
              <a:buNone/>
            </a:pPr>
            <a:endParaRPr lang="fr-FR" dirty="0"/>
          </a:p>
          <a:p>
            <a:endParaRPr lang="fr-FR" dirty="0"/>
          </a:p>
          <a:p>
            <a:pPr lvl="1"/>
            <a:endParaRPr lang="fr-FR" dirty="0"/>
          </a:p>
        </p:txBody>
      </p:sp>
      <p:pic>
        <p:nvPicPr>
          <p:cNvPr id="2" name="Image 1">
            <a:extLst>
              <a:ext uri="{FF2B5EF4-FFF2-40B4-BE49-F238E27FC236}">
                <a16:creationId xmlns:a16="http://schemas.microsoft.com/office/drawing/2014/main" id="{0DA2BFC6-798B-403E-9FB5-30D20F63330B}"/>
              </a:ext>
            </a:extLst>
          </p:cNvPr>
          <p:cNvPicPr>
            <a:picLocks noChangeAspect="1"/>
          </p:cNvPicPr>
          <p:nvPr/>
        </p:nvPicPr>
        <p:blipFill>
          <a:blip r:embed="rId2"/>
          <a:stretch>
            <a:fillRect/>
          </a:stretch>
        </p:blipFill>
        <p:spPr>
          <a:xfrm>
            <a:off x="1015659" y="3986218"/>
            <a:ext cx="2545080" cy="2026920"/>
          </a:xfrm>
          <a:prstGeom prst="rect">
            <a:avLst/>
          </a:prstGeom>
        </p:spPr>
      </p:pic>
      <p:sp>
        <p:nvSpPr>
          <p:cNvPr id="9" name="ZoneTexte 8">
            <a:extLst>
              <a:ext uri="{FF2B5EF4-FFF2-40B4-BE49-F238E27FC236}">
                <a16:creationId xmlns:a16="http://schemas.microsoft.com/office/drawing/2014/main" id="{7BDE8107-3F89-40ED-ABA3-A3BF22C50A9C}"/>
              </a:ext>
            </a:extLst>
          </p:cNvPr>
          <p:cNvSpPr txBox="1"/>
          <p:nvPr/>
        </p:nvSpPr>
        <p:spPr>
          <a:xfrm>
            <a:off x="4060061" y="4063933"/>
            <a:ext cx="6834361" cy="523220"/>
          </a:xfrm>
          <a:prstGeom prst="rect">
            <a:avLst/>
          </a:prstGeom>
          <a:noFill/>
        </p:spPr>
        <p:txBody>
          <a:bodyPr wrap="square" rtlCol="0">
            <a:spAutoFit/>
          </a:bodyPr>
          <a:lstStyle/>
          <a:p>
            <a:r>
              <a:rPr lang="fr-FR" sz="1400" i="1" dirty="0">
                <a:solidFill>
                  <a:schemeClr val="accent6">
                    <a:lumMod val="75000"/>
                  </a:schemeClr>
                </a:solidFill>
              </a:rPr>
              <a:t>Les données sont mensuelles. Le suivi étant hebdomadaire, le nombre d’EER mensuelles peut être faussé lorsqu’il s’agit d’une semaine de transition entre 2 mois.</a:t>
            </a:r>
          </a:p>
        </p:txBody>
      </p:sp>
      <p:pic>
        <p:nvPicPr>
          <p:cNvPr id="10" name="Image 9" descr="high_priority-256.png">
            <a:extLst>
              <a:ext uri="{FF2B5EF4-FFF2-40B4-BE49-F238E27FC236}">
                <a16:creationId xmlns:a16="http://schemas.microsoft.com/office/drawing/2014/main" id="{A9C66A0C-9FAB-49A9-9682-CC2B851F2AD4}"/>
              </a:ext>
            </a:extLst>
          </p:cNvPr>
          <p:cNvPicPr>
            <a:picLocks noChangeAspect="1"/>
          </p:cNvPicPr>
          <p:nvPr/>
        </p:nvPicPr>
        <p:blipFill>
          <a:blip r:embed="rId3" cstate="screen">
            <a:extLst>
              <a:ext uri="{BEBA8EAE-BF5A-486C-A8C5-ECC9F3942E4B}">
                <a14:imgProps xmlns:a14="http://schemas.microsoft.com/office/drawing/2010/main">
                  <a14:imgLayer r:embed="rId4">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3746647" y="4154840"/>
            <a:ext cx="341405" cy="341405"/>
          </a:xfrm>
          <a:prstGeom prst="rect">
            <a:avLst/>
          </a:prstGeom>
          <a:noFill/>
        </p:spPr>
      </p:pic>
    </p:spTree>
    <p:extLst>
      <p:ext uri="{BB962C8B-B14F-4D97-AF65-F5344CB8AC3E}">
        <p14:creationId xmlns:p14="http://schemas.microsoft.com/office/powerpoint/2010/main" val="31761058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a:t>Les déciles sont calculés à partir des ventes cumulées et selon le métier du collaborateur. (1)</a:t>
            </a:r>
            <a:endParaRPr lang="fr-FR" dirty="0"/>
          </a:p>
        </p:txBody>
      </p:sp>
      <p:sp>
        <p:nvSpPr>
          <p:cNvPr id="7" name="Espace réservé du texte 6"/>
          <p:cNvSpPr>
            <a:spLocks noGrp="1"/>
          </p:cNvSpPr>
          <p:nvPr>
            <p:ph type="body" sz="quarter" idx="14"/>
          </p:nvPr>
        </p:nvSpPr>
        <p:spPr/>
        <p:txBody>
          <a:bodyPr/>
          <a:lstStyle/>
          <a:p>
            <a:r>
              <a:rPr lang="fr-FR" dirty="0"/>
              <a:t>Présentation des indicateurs</a:t>
            </a:r>
          </a:p>
        </p:txBody>
      </p:sp>
      <p:sp>
        <p:nvSpPr>
          <p:cNvPr id="8" name="Espace réservé du texte 7"/>
          <p:cNvSpPr>
            <a:spLocks noGrp="1"/>
          </p:cNvSpPr>
          <p:nvPr>
            <p:ph type="body" sz="quarter" idx="16"/>
          </p:nvPr>
        </p:nvSpPr>
        <p:spPr/>
        <p:txBody>
          <a:bodyPr/>
          <a:lstStyle/>
          <a:p>
            <a:r>
              <a:rPr lang="fr-FR" dirty="0"/>
              <a:t>7</a:t>
            </a:r>
          </a:p>
        </p:txBody>
      </p:sp>
      <p:sp>
        <p:nvSpPr>
          <p:cNvPr id="15" name="Espace réservé du contenu 8">
            <a:extLst>
              <a:ext uri="{FF2B5EF4-FFF2-40B4-BE49-F238E27FC236}">
                <a16:creationId xmlns:a16="http://schemas.microsoft.com/office/drawing/2014/main" id="{BC50C875-66FC-496D-A834-B6B6893FACA7}"/>
              </a:ext>
            </a:extLst>
          </p:cNvPr>
          <p:cNvSpPr txBox="1">
            <a:spLocks/>
          </p:cNvSpPr>
          <p:nvPr/>
        </p:nvSpPr>
        <p:spPr>
          <a:xfrm>
            <a:off x="695324" y="1388669"/>
            <a:ext cx="10294893" cy="4419947"/>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a:p>
            <a:endParaRPr lang="fr-FR" dirty="0"/>
          </a:p>
          <a:p>
            <a:endParaRPr lang="fr-FR" dirty="0"/>
          </a:p>
          <a:p>
            <a:endParaRPr lang="fr-FR" dirty="0"/>
          </a:p>
          <a:p>
            <a:endParaRPr lang="fr-FR" dirty="0"/>
          </a:p>
          <a:p>
            <a:pPr marL="0" indent="0">
              <a:buNone/>
            </a:pPr>
            <a:endParaRPr lang="fr-FR" dirty="0"/>
          </a:p>
          <a:p>
            <a:endParaRPr lang="fr-FR" dirty="0"/>
          </a:p>
          <a:p>
            <a:pPr lvl="1"/>
            <a:endParaRPr lang="fr-FR" dirty="0"/>
          </a:p>
        </p:txBody>
      </p:sp>
      <p:sp>
        <p:nvSpPr>
          <p:cNvPr id="10" name="Espace réservé du contenu 8">
            <a:extLst>
              <a:ext uri="{FF2B5EF4-FFF2-40B4-BE49-F238E27FC236}">
                <a16:creationId xmlns:a16="http://schemas.microsoft.com/office/drawing/2014/main" id="{56E98A52-B555-46B6-BDE0-EC045F4D16A7}"/>
              </a:ext>
            </a:extLst>
          </p:cNvPr>
          <p:cNvSpPr txBox="1">
            <a:spLocks/>
          </p:cNvSpPr>
          <p:nvPr/>
        </p:nvSpPr>
        <p:spPr>
          <a:xfrm>
            <a:off x="695324" y="1388669"/>
            <a:ext cx="10801352" cy="4592406"/>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Les déciles sont calculés </a:t>
            </a:r>
            <a:r>
              <a:rPr lang="fr-FR" b="1" dirty="0"/>
              <a:t>par métier : </a:t>
            </a:r>
          </a:p>
          <a:p>
            <a:pPr lvl="1"/>
            <a:r>
              <a:rPr lang="fr-FR" dirty="0"/>
              <a:t>Les ventes annuelles des collaborateurs d’un même métier sont triées par ordre décroissant puis découpées en 10 parties d’effectif égal.</a:t>
            </a:r>
          </a:p>
          <a:p>
            <a:pPr lvl="1"/>
            <a:r>
              <a:rPr lang="fr-FR" dirty="0"/>
              <a:t>Chaque collaborateur peut ensuite se situer à partir de ses ventes cumulées.</a:t>
            </a:r>
          </a:p>
          <a:p>
            <a:pPr lvl="1"/>
            <a:r>
              <a:rPr lang="fr-FR" dirty="0"/>
              <a:t>Interprétation : un collaborateur dans le 1</a:t>
            </a:r>
            <a:r>
              <a:rPr lang="fr-FR" baseline="30000" dirty="0"/>
              <a:t>er</a:t>
            </a:r>
            <a:r>
              <a:rPr lang="fr-FR" dirty="0"/>
              <a:t> décile fera partie des 10% de collaborateurs du même métier, ayant réalisé le plus de ventes sur l’item.</a:t>
            </a:r>
          </a:p>
          <a:p>
            <a:r>
              <a:rPr lang="fr-FR" dirty="0"/>
              <a:t>En cas de changement de métier dans l’année, les déciles du collaborateur prennent en compte également les ventes réalisées sur le précédent métier, </a:t>
            </a:r>
            <a:r>
              <a:rPr lang="fr-FR" b="1" dirty="0"/>
              <a:t>sous réserve que les Repères des 2 métiers occupés pilotent le même indicateur.</a:t>
            </a:r>
            <a:endParaRPr lang="fr-FR" dirty="0"/>
          </a:p>
          <a:p>
            <a:pPr lvl="1"/>
            <a:r>
              <a:rPr lang="fr-FR" dirty="0"/>
              <a:t>Exemple : un collaborateur GC jusqu’au 31/03 devient GCP au 01/04. A partir du 01/04, son décile sera celui par rapport à la distribution des ventes des GCP, mais en conservant ses ventes réalisées en tant que GC sur le début de l’année, le Repères présentant les mêmes items.</a:t>
            </a:r>
          </a:p>
          <a:p>
            <a:pPr lvl="1"/>
            <a:r>
              <a:rPr lang="fr-FR" dirty="0"/>
              <a:t>Exemple 2 : un collaborateur GCP devient CAGP en cours d’année. Pour tous les indicateurs dédiés uniquement au métier CAGP, le décile sera celui du positionnement sur le métier de CAGP, sans proratisation ni récupération des ventes passées.</a:t>
            </a:r>
          </a:p>
          <a:p>
            <a:pPr lvl="1"/>
            <a:endParaRPr lang="fr-FR" dirty="0"/>
          </a:p>
          <a:p>
            <a:r>
              <a:rPr lang="fr-FR" dirty="0"/>
              <a:t>Pour les nouveaux arrivants dans l’entreprise, il n’y a pas de proratisation ou de recalcul des déciles. Ces derniers sont attribués selon la répartition des ventes du métier à date.</a:t>
            </a:r>
          </a:p>
          <a:p>
            <a:endParaRPr lang="fr-FR" dirty="0"/>
          </a:p>
          <a:p>
            <a:endParaRPr lang="fr-FR" dirty="0"/>
          </a:p>
          <a:p>
            <a:pPr lvl="1"/>
            <a:endParaRPr lang="fr-FR" dirty="0"/>
          </a:p>
        </p:txBody>
      </p:sp>
    </p:spTree>
    <p:extLst>
      <p:ext uri="{BB962C8B-B14F-4D97-AF65-F5344CB8AC3E}">
        <p14:creationId xmlns:p14="http://schemas.microsoft.com/office/powerpoint/2010/main" val="15988268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a:t>Un code couleur permet de visualiser rapidement l’évolution du décile par rapport à la semaine précédente.</a:t>
            </a:r>
            <a:endParaRPr lang="fr-FR" dirty="0"/>
          </a:p>
        </p:txBody>
      </p:sp>
      <p:sp>
        <p:nvSpPr>
          <p:cNvPr id="7" name="Espace réservé du texte 6"/>
          <p:cNvSpPr>
            <a:spLocks noGrp="1"/>
          </p:cNvSpPr>
          <p:nvPr>
            <p:ph type="body" sz="quarter" idx="14"/>
          </p:nvPr>
        </p:nvSpPr>
        <p:spPr/>
        <p:txBody>
          <a:bodyPr/>
          <a:lstStyle/>
          <a:p>
            <a:r>
              <a:rPr lang="fr-FR" dirty="0"/>
              <a:t>Présentation des indicateurs</a:t>
            </a:r>
          </a:p>
        </p:txBody>
      </p:sp>
      <p:sp>
        <p:nvSpPr>
          <p:cNvPr id="8" name="Espace réservé du texte 7"/>
          <p:cNvSpPr>
            <a:spLocks noGrp="1"/>
          </p:cNvSpPr>
          <p:nvPr>
            <p:ph type="body" sz="quarter" idx="16"/>
          </p:nvPr>
        </p:nvSpPr>
        <p:spPr/>
        <p:txBody>
          <a:bodyPr/>
          <a:lstStyle/>
          <a:p>
            <a:r>
              <a:rPr lang="fr-FR" dirty="0"/>
              <a:t>7</a:t>
            </a:r>
          </a:p>
        </p:txBody>
      </p:sp>
      <p:sp>
        <p:nvSpPr>
          <p:cNvPr id="15" name="Espace réservé du contenu 8">
            <a:extLst>
              <a:ext uri="{FF2B5EF4-FFF2-40B4-BE49-F238E27FC236}">
                <a16:creationId xmlns:a16="http://schemas.microsoft.com/office/drawing/2014/main" id="{BC50C875-66FC-496D-A834-B6B6893FACA7}"/>
              </a:ext>
            </a:extLst>
          </p:cNvPr>
          <p:cNvSpPr txBox="1">
            <a:spLocks/>
          </p:cNvSpPr>
          <p:nvPr/>
        </p:nvSpPr>
        <p:spPr>
          <a:xfrm>
            <a:off x="695324" y="1388669"/>
            <a:ext cx="10294893" cy="4419947"/>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a:p>
            <a:endParaRPr lang="fr-FR" dirty="0"/>
          </a:p>
          <a:p>
            <a:endParaRPr lang="fr-FR" dirty="0"/>
          </a:p>
          <a:p>
            <a:endParaRPr lang="fr-FR" dirty="0"/>
          </a:p>
          <a:p>
            <a:endParaRPr lang="fr-FR" dirty="0"/>
          </a:p>
          <a:p>
            <a:pPr marL="0" indent="0">
              <a:buNone/>
            </a:pPr>
            <a:endParaRPr lang="fr-FR" dirty="0"/>
          </a:p>
          <a:p>
            <a:endParaRPr lang="fr-FR" dirty="0"/>
          </a:p>
          <a:p>
            <a:pPr lvl="1"/>
            <a:endParaRPr lang="fr-FR" dirty="0"/>
          </a:p>
        </p:txBody>
      </p:sp>
      <p:sp>
        <p:nvSpPr>
          <p:cNvPr id="10" name="Espace réservé du contenu 8">
            <a:extLst>
              <a:ext uri="{FF2B5EF4-FFF2-40B4-BE49-F238E27FC236}">
                <a16:creationId xmlns:a16="http://schemas.microsoft.com/office/drawing/2014/main" id="{56E98A52-B555-46B6-BDE0-EC045F4D16A7}"/>
              </a:ext>
            </a:extLst>
          </p:cNvPr>
          <p:cNvSpPr txBox="1">
            <a:spLocks/>
          </p:cNvSpPr>
          <p:nvPr/>
        </p:nvSpPr>
        <p:spPr>
          <a:xfrm>
            <a:off x="695324" y="1388669"/>
            <a:ext cx="10801352" cy="4592406"/>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Le temps partiel des collaborateurs est comptabilisé dans le calcul des déciles, en projetant le nombre de ventes dans une situation de temps plein.</a:t>
            </a:r>
          </a:p>
          <a:p>
            <a:pPr lvl="1"/>
            <a:r>
              <a:rPr lang="fr-FR" dirty="0"/>
              <a:t>Exemple pour un temps partiel de 80% : si j’ai vendu 10 forfaits, on en comptabilisera 12,5 (10/0.8) dans le calcul des déciles.</a:t>
            </a:r>
          </a:p>
          <a:p>
            <a:endParaRPr lang="fr-FR" dirty="0"/>
          </a:p>
          <a:p>
            <a:r>
              <a:rPr lang="fr-FR" dirty="0"/>
              <a:t>La variation du décile par rapport à S-1 est une différence entre mon décile actuel et celui affiché la semaine précédente, avec le code couleur ci-dessous :</a:t>
            </a:r>
          </a:p>
          <a:p>
            <a:endParaRPr lang="fr-FR" dirty="0"/>
          </a:p>
          <a:p>
            <a:pPr lvl="1"/>
            <a:r>
              <a:rPr lang="fr-FR" sz="1600" dirty="0"/>
              <a:t>Flèche orange pour une variation nulle</a:t>
            </a:r>
          </a:p>
          <a:p>
            <a:pPr lvl="1"/>
            <a:r>
              <a:rPr lang="fr-FR" sz="1600" dirty="0"/>
              <a:t>Flèche verte pour une évolution positive du décile </a:t>
            </a:r>
          </a:p>
          <a:p>
            <a:pPr lvl="1"/>
            <a:r>
              <a:rPr lang="fr-FR" sz="1600" dirty="0"/>
              <a:t>Flèche rouge pour une évolution négative du décile </a:t>
            </a:r>
          </a:p>
          <a:p>
            <a:pPr lvl="1"/>
            <a:endParaRPr lang="fr-FR" dirty="0"/>
          </a:p>
        </p:txBody>
      </p:sp>
      <p:pic>
        <p:nvPicPr>
          <p:cNvPr id="2" name="Image 1">
            <a:extLst>
              <a:ext uri="{FF2B5EF4-FFF2-40B4-BE49-F238E27FC236}">
                <a16:creationId xmlns:a16="http://schemas.microsoft.com/office/drawing/2014/main" id="{F983774F-D6C6-4137-B709-4D43F65B4D16}"/>
              </a:ext>
            </a:extLst>
          </p:cNvPr>
          <p:cNvPicPr>
            <a:picLocks noChangeAspect="1"/>
          </p:cNvPicPr>
          <p:nvPr/>
        </p:nvPicPr>
        <p:blipFill>
          <a:blip r:embed="rId2"/>
          <a:stretch>
            <a:fillRect/>
          </a:stretch>
        </p:blipFill>
        <p:spPr>
          <a:xfrm>
            <a:off x="6349186" y="3175304"/>
            <a:ext cx="681194" cy="657292"/>
          </a:xfrm>
          <a:prstGeom prst="rect">
            <a:avLst/>
          </a:prstGeom>
        </p:spPr>
      </p:pic>
      <p:pic>
        <p:nvPicPr>
          <p:cNvPr id="3" name="Image 2">
            <a:extLst>
              <a:ext uri="{FF2B5EF4-FFF2-40B4-BE49-F238E27FC236}">
                <a16:creationId xmlns:a16="http://schemas.microsoft.com/office/drawing/2014/main" id="{5248711F-8CE2-476D-9BC6-2DB3EB17AA3D}"/>
              </a:ext>
            </a:extLst>
          </p:cNvPr>
          <p:cNvPicPr>
            <a:picLocks noChangeAspect="1"/>
          </p:cNvPicPr>
          <p:nvPr/>
        </p:nvPicPr>
        <p:blipFill>
          <a:blip r:embed="rId3"/>
          <a:stretch>
            <a:fillRect/>
          </a:stretch>
        </p:blipFill>
        <p:spPr>
          <a:xfrm>
            <a:off x="6349186" y="4029642"/>
            <a:ext cx="681194" cy="406096"/>
          </a:xfrm>
          <a:prstGeom prst="rect">
            <a:avLst/>
          </a:prstGeom>
        </p:spPr>
      </p:pic>
      <p:pic>
        <p:nvPicPr>
          <p:cNvPr id="4" name="Image 3">
            <a:extLst>
              <a:ext uri="{FF2B5EF4-FFF2-40B4-BE49-F238E27FC236}">
                <a16:creationId xmlns:a16="http://schemas.microsoft.com/office/drawing/2014/main" id="{5C1F9881-1334-4A10-8129-A8E6E3E66221}"/>
              </a:ext>
            </a:extLst>
          </p:cNvPr>
          <p:cNvPicPr>
            <a:picLocks noChangeAspect="1"/>
          </p:cNvPicPr>
          <p:nvPr/>
        </p:nvPicPr>
        <p:blipFill>
          <a:blip r:embed="rId4"/>
          <a:stretch>
            <a:fillRect/>
          </a:stretch>
        </p:blipFill>
        <p:spPr>
          <a:xfrm>
            <a:off x="6430810" y="3758052"/>
            <a:ext cx="568533" cy="406095"/>
          </a:xfrm>
          <a:prstGeom prst="rect">
            <a:avLst/>
          </a:prstGeom>
        </p:spPr>
      </p:pic>
    </p:spTree>
    <p:extLst>
      <p:ext uri="{BB962C8B-B14F-4D97-AF65-F5344CB8AC3E}">
        <p14:creationId xmlns:p14="http://schemas.microsoft.com/office/powerpoint/2010/main" val="31740386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0A7FD0C-7E9C-401C-8806-3DBF013A4029}"/>
              </a:ext>
            </a:extLst>
          </p:cNvPr>
          <p:cNvSpPr/>
          <p:nvPr/>
        </p:nvSpPr>
        <p:spPr>
          <a:xfrm>
            <a:off x="3716163" y="2632156"/>
            <a:ext cx="5009826" cy="418011"/>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Espace réservé du texte 1"/>
          <p:cNvSpPr>
            <a:spLocks noGrp="1"/>
          </p:cNvSpPr>
          <p:nvPr>
            <p:ph type="body" sz="quarter" idx="13"/>
          </p:nvPr>
        </p:nvSpPr>
        <p:spPr/>
        <p:txBody>
          <a:bodyPr/>
          <a:lstStyle/>
          <a:p>
            <a:r>
              <a:rPr lang="fr-FR" dirty="0"/>
              <a:t>Présentation de l’outil</a:t>
            </a:r>
          </a:p>
          <a:p>
            <a:r>
              <a:rPr lang="fr-FR" dirty="0"/>
              <a:t>Présentation des indicateurs</a:t>
            </a:r>
          </a:p>
          <a:p>
            <a:r>
              <a:rPr lang="fr-FR" dirty="0"/>
              <a:t>Règle de gestion des données</a:t>
            </a:r>
          </a:p>
          <a:p>
            <a:r>
              <a:rPr lang="fr-FR" dirty="0"/>
              <a:t>L’entretien </a:t>
            </a:r>
          </a:p>
          <a:p>
            <a:r>
              <a:rPr lang="fr-FR" dirty="0"/>
              <a:t>Outil de corrections</a:t>
            </a:r>
          </a:p>
          <a:p>
            <a:r>
              <a:rPr lang="fr-FR" dirty="0"/>
              <a:t>Paramétrage des collaborateurs</a:t>
            </a:r>
          </a:p>
          <a:p>
            <a:r>
              <a:rPr lang="fr-FR" dirty="0"/>
              <a:t>Repères et saisonnalité</a:t>
            </a:r>
          </a:p>
          <a:p>
            <a:r>
              <a:rPr lang="fr-FR" dirty="0"/>
              <a:t>Trucs et Astuces</a:t>
            </a:r>
          </a:p>
          <a:p>
            <a:r>
              <a:rPr lang="fr-FR" dirty="0"/>
              <a:t>Foire aux Questions</a:t>
            </a:r>
          </a:p>
          <a:p>
            <a:endParaRPr lang="fr-FR" dirty="0"/>
          </a:p>
        </p:txBody>
      </p:sp>
    </p:spTree>
    <p:extLst>
      <p:ext uri="{BB962C8B-B14F-4D97-AF65-F5344CB8AC3E}">
        <p14:creationId xmlns:p14="http://schemas.microsoft.com/office/powerpoint/2010/main" val="1878830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695325" y="1388669"/>
            <a:ext cx="10980738" cy="5005184"/>
          </a:xfrm>
        </p:spPr>
        <p:txBody>
          <a:bodyPr/>
          <a:lstStyle/>
          <a:p>
            <a:r>
              <a:rPr lang="fr-FR" dirty="0"/>
              <a:t>Contrairement à son prédécesseur, </a:t>
            </a:r>
            <a:r>
              <a:rPr lang="fr-FR" b="1" dirty="0"/>
              <a:t>Repères ne repose plus intégralement sur les ventes saisies dans les comptes-rendus mais intègre en grande partie des données complètement automatisées</a:t>
            </a:r>
            <a:r>
              <a:rPr lang="fr-FR" dirty="0"/>
              <a:t>.</a:t>
            </a:r>
          </a:p>
          <a:p>
            <a:r>
              <a:rPr lang="fr-FR" dirty="0"/>
              <a:t>A chaque fois que les données le permettent, les vendeurs sont identifiés selon la règle de gestion suivante :</a:t>
            </a:r>
          </a:p>
          <a:p>
            <a:endParaRPr lang="fr-FR" dirty="0"/>
          </a:p>
          <a:p>
            <a:endParaRPr lang="fr-FR" dirty="0"/>
          </a:p>
          <a:p>
            <a:endParaRPr lang="fr-FR" dirty="0"/>
          </a:p>
          <a:p>
            <a:endParaRPr lang="fr-FR" dirty="0"/>
          </a:p>
          <a:p>
            <a:endParaRPr lang="fr-FR" dirty="0"/>
          </a:p>
          <a:p>
            <a:endParaRPr lang="fr-FR" dirty="0"/>
          </a:p>
          <a:p>
            <a:endParaRPr lang="fr-FR" dirty="0"/>
          </a:p>
          <a:p>
            <a:r>
              <a:rPr lang="fr-FR" dirty="0"/>
              <a:t>Pour les produits avec identification automatique du vendeur : </a:t>
            </a:r>
            <a:r>
              <a:rPr lang="fr-FR" b="1" dirty="0"/>
              <a:t>si un double compte-rendu a été identifié sur la relation dans un délai de 15 jours avant ou 15 jours après la date de la vente, elle est automatiquement affectée au 2</a:t>
            </a:r>
            <a:r>
              <a:rPr lang="fr-FR" b="1" baseline="30000" dirty="0"/>
              <a:t>nd</a:t>
            </a:r>
            <a:r>
              <a:rPr lang="fr-FR" b="1" dirty="0"/>
              <a:t> vendeur </a:t>
            </a:r>
            <a:r>
              <a:rPr lang="fr-FR" dirty="0"/>
              <a:t>en plus du 1</a:t>
            </a:r>
            <a:r>
              <a:rPr lang="fr-FR" baseline="30000" dirty="0"/>
              <a:t>er</a:t>
            </a:r>
            <a:r>
              <a:rPr lang="fr-FR" dirty="0"/>
              <a:t> vendeur identifié.</a:t>
            </a:r>
          </a:p>
          <a:p>
            <a:r>
              <a:rPr lang="fr-FR" dirty="0"/>
              <a:t>Pour les ventes nécessitant une validation du Directeur d’Agence (remises sur MRH et Auto, et contrats </a:t>
            </a:r>
            <a:r>
              <a:rPr lang="fr-FR" dirty="0" err="1"/>
              <a:t>Millevie</a:t>
            </a:r>
            <a:r>
              <a:rPr lang="fr-FR" dirty="0"/>
              <a:t> Haut de Gamme et Gestion Privée), si le vendeur identifié est DA ou DAA et que la vente a été faite sur un client dans le portefeuille d’un de ses collaborateurs, la vente sera affectée au portefeuille.</a:t>
            </a:r>
          </a:p>
          <a:p>
            <a:r>
              <a:rPr lang="fr-FR" dirty="0"/>
              <a:t>L’outil de </a:t>
            </a:r>
            <a:r>
              <a:rPr lang="fr-FR" b="1" dirty="0"/>
              <a:t>corrections</a:t>
            </a:r>
            <a:r>
              <a:rPr lang="fr-FR" dirty="0"/>
              <a:t> permet de rectifier les ventes incorrectement affectées.</a:t>
            </a:r>
          </a:p>
          <a:p>
            <a:endParaRPr lang="fr-FR" dirty="0"/>
          </a:p>
          <a:p>
            <a:pPr lvl="1"/>
            <a:endParaRPr lang="fr-FR" dirty="0"/>
          </a:p>
          <a:p>
            <a:pPr marL="468000" lvl="1" indent="0">
              <a:buNone/>
            </a:pPr>
            <a:endParaRPr lang="fr-FR" dirty="0"/>
          </a:p>
        </p:txBody>
      </p:sp>
      <p:sp>
        <p:nvSpPr>
          <p:cNvPr id="6" name="Espace réservé du texte 5"/>
          <p:cNvSpPr>
            <a:spLocks noGrp="1"/>
          </p:cNvSpPr>
          <p:nvPr>
            <p:ph type="body" sz="quarter" idx="12"/>
          </p:nvPr>
        </p:nvSpPr>
        <p:spPr/>
        <p:txBody>
          <a:bodyPr/>
          <a:lstStyle/>
          <a:p>
            <a:r>
              <a:rPr lang="fr-FR" dirty="0"/>
              <a:t>Une grande partie des </a:t>
            </a:r>
            <a:r>
              <a:rPr lang="fr-FR"/>
              <a:t>ventes est désormais alimentée </a:t>
            </a:r>
            <a:r>
              <a:rPr lang="fr-FR" dirty="0">
                <a:solidFill>
                  <a:srgbClr val="C00000"/>
                </a:solidFill>
              </a:rPr>
              <a:t>automatiquement </a:t>
            </a:r>
            <a:r>
              <a:rPr lang="fr-FR" dirty="0"/>
              <a:t>et indépendamment des comptes-rendus d’entretien.</a:t>
            </a:r>
          </a:p>
        </p:txBody>
      </p:sp>
      <p:sp>
        <p:nvSpPr>
          <p:cNvPr id="7" name="Espace réservé du texte 6"/>
          <p:cNvSpPr>
            <a:spLocks noGrp="1"/>
          </p:cNvSpPr>
          <p:nvPr>
            <p:ph type="body" sz="quarter" idx="14"/>
          </p:nvPr>
        </p:nvSpPr>
        <p:spPr/>
        <p:txBody>
          <a:bodyPr/>
          <a:lstStyle/>
          <a:p>
            <a:r>
              <a:rPr lang="fr-FR" dirty="0"/>
              <a:t>Règles de gestion des données</a:t>
            </a:r>
          </a:p>
        </p:txBody>
      </p:sp>
      <p:sp>
        <p:nvSpPr>
          <p:cNvPr id="8" name="Espace réservé du texte 7">
            <a:extLst>
              <a:ext uri="{FF2B5EF4-FFF2-40B4-BE49-F238E27FC236}">
                <a16:creationId xmlns:a16="http://schemas.microsoft.com/office/drawing/2014/main" id="{27ADCB71-2DF6-47CD-88B4-BBA5C63537AA}"/>
              </a:ext>
            </a:extLst>
          </p:cNvPr>
          <p:cNvSpPr>
            <a:spLocks noGrp="1"/>
          </p:cNvSpPr>
          <p:nvPr>
            <p:ph type="body" sz="quarter" idx="16"/>
          </p:nvPr>
        </p:nvSpPr>
        <p:spPr>
          <a:xfrm>
            <a:off x="334912" y="716147"/>
            <a:ext cx="216000" cy="216000"/>
          </a:xfrm>
        </p:spPr>
        <p:txBody>
          <a:bodyPr/>
          <a:lstStyle/>
          <a:p>
            <a:r>
              <a:rPr lang="fr-FR"/>
              <a:t>1</a:t>
            </a:r>
          </a:p>
        </p:txBody>
      </p:sp>
      <p:sp>
        <p:nvSpPr>
          <p:cNvPr id="2" name="Rectangle : coins arrondis 1">
            <a:extLst>
              <a:ext uri="{FF2B5EF4-FFF2-40B4-BE49-F238E27FC236}">
                <a16:creationId xmlns:a16="http://schemas.microsoft.com/office/drawing/2014/main" id="{06E5503A-9FCF-468E-841D-93EE383AE3A0}"/>
              </a:ext>
            </a:extLst>
          </p:cNvPr>
          <p:cNvSpPr/>
          <p:nvPr/>
        </p:nvSpPr>
        <p:spPr>
          <a:xfrm>
            <a:off x="2253683" y="2804584"/>
            <a:ext cx="2120537" cy="1140823"/>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sz="1400"/>
              <a:t>Matricule du vendeur connu (et métier commercial)</a:t>
            </a:r>
          </a:p>
        </p:txBody>
      </p:sp>
      <p:sp>
        <p:nvSpPr>
          <p:cNvPr id="12" name="Rectangle : coins arrondis 11">
            <a:extLst>
              <a:ext uri="{FF2B5EF4-FFF2-40B4-BE49-F238E27FC236}">
                <a16:creationId xmlns:a16="http://schemas.microsoft.com/office/drawing/2014/main" id="{D62567E0-77D4-4822-8A26-0AFC8E6BA454}"/>
              </a:ext>
            </a:extLst>
          </p:cNvPr>
          <p:cNvSpPr/>
          <p:nvPr/>
        </p:nvSpPr>
        <p:spPr>
          <a:xfrm>
            <a:off x="7656279" y="3300653"/>
            <a:ext cx="2120537" cy="1140824"/>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sz="1400"/>
              <a:t>Affectation au conseiller du client</a:t>
            </a:r>
          </a:p>
        </p:txBody>
      </p:sp>
      <p:sp>
        <p:nvSpPr>
          <p:cNvPr id="13" name="Rectangle : coins arrondis 12">
            <a:extLst>
              <a:ext uri="{FF2B5EF4-FFF2-40B4-BE49-F238E27FC236}">
                <a16:creationId xmlns:a16="http://schemas.microsoft.com/office/drawing/2014/main" id="{BB17ED36-A8FF-47FA-A25F-6F47D65C93D7}"/>
              </a:ext>
            </a:extLst>
          </p:cNvPr>
          <p:cNvSpPr/>
          <p:nvPr/>
        </p:nvSpPr>
        <p:spPr>
          <a:xfrm>
            <a:off x="4954981" y="3082786"/>
            <a:ext cx="2120537" cy="1140824"/>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sz="1400"/>
              <a:t>Si la vente est passée par OVAD, récupération du vendeur dans le dossier de vente</a:t>
            </a:r>
          </a:p>
        </p:txBody>
      </p:sp>
      <p:sp>
        <p:nvSpPr>
          <p:cNvPr id="4" name="Flèche : courbe vers le bas 3">
            <a:extLst>
              <a:ext uri="{FF2B5EF4-FFF2-40B4-BE49-F238E27FC236}">
                <a16:creationId xmlns:a16="http://schemas.microsoft.com/office/drawing/2014/main" id="{E8019052-5104-4FAC-ACEF-ADD59A4BEF0E}"/>
              </a:ext>
            </a:extLst>
          </p:cNvPr>
          <p:cNvSpPr/>
          <p:nvPr/>
        </p:nvSpPr>
        <p:spPr>
          <a:xfrm rot="765984">
            <a:off x="4467498" y="2342597"/>
            <a:ext cx="1637236" cy="494211"/>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5" name="Flèche : courbe vers le bas 14">
            <a:extLst>
              <a:ext uri="{FF2B5EF4-FFF2-40B4-BE49-F238E27FC236}">
                <a16:creationId xmlns:a16="http://schemas.microsoft.com/office/drawing/2014/main" id="{AB0D04E7-6969-44C1-A819-1014CC7F610C}"/>
              </a:ext>
            </a:extLst>
          </p:cNvPr>
          <p:cNvSpPr/>
          <p:nvPr/>
        </p:nvSpPr>
        <p:spPr>
          <a:xfrm rot="765984">
            <a:off x="7139341" y="2557479"/>
            <a:ext cx="1637236" cy="494211"/>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 name="ZoneTexte 4">
            <a:extLst>
              <a:ext uri="{FF2B5EF4-FFF2-40B4-BE49-F238E27FC236}">
                <a16:creationId xmlns:a16="http://schemas.microsoft.com/office/drawing/2014/main" id="{15707075-2616-4703-A6D1-B6D68A2FC045}"/>
              </a:ext>
            </a:extLst>
          </p:cNvPr>
          <p:cNvSpPr txBox="1"/>
          <p:nvPr/>
        </p:nvSpPr>
        <p:spPr>
          <a:xfrm>
            <a:off x="4859384" y="2435813"/>
            <a:ext cx="740229" cy="307777"/>
          </a:xfrm>
          <a:prstGeom prst="rect">
            <a:avLst/>
          </a:prstGeom>
          <a:noFill/>
        </p:spPr>
        <p:txBody>
          <a:bodyPr wrap="square" rtlCol="0">
            <a:spAutoFit/>
          </a:bodyPr>
          <a:lstStyle/>
          <a:p>
            <a:r>
              <a:rPr lang="fr-FR" sz="1400">
                <a:solidFill>
                  <a:srgbClr val="C00000"/>
                </a:solidFill>
              </a:rPr>
              <a:t>sinon</a:t>
            </a:r>
          </a:p>
        </p:txBody>
      </p:sp>
      <p:sp>
        <p:nvSpPr>
          <p:cNvPr id="16" name="ZoneTexte 15">
            <a:extLst>
              <a:ext uri="{FF2B5EF4-FFF2-40B4-BE49-F238E27FC236}">
                <a16:creationId xmlns:a16="http://schemas.microsoft.com/office/drawing/2014/main" id="{9AFEB7F3-933C-4A11-9F23-BFF428066E51}"/>
              </a:ext>
            </a:extLst>
          </p:cNvPr>
          <p:cNvSpPr txBox="1"/>
          <p:nvPr/>
        </p:nvSpPr>
        <p:spPr>
          <a:xfrm>
            <a:off x="7587844" y="2674861"/>
            <a:ext cx="740229" cy="307777"/>
          </a:xfrm>
          <a:prstGeom prst="rect">
            <a:avLst/>
          </a:prstGeom>
          <a:noFill/>
        </p:spPr>
        <p:txBody>
          <a:bodyPr wrap="square" rtlCol="0">
            <a:spAutoFit/>
          </a:bodyPr>
          <a:lstStyle/>
          <a:p>
            <a:r>
              <a:rPr lang="fr-FR" sz="1400">
                <a:solidFill>
                  <a:srgbClr val="C00000"/>
                </a:solidFill>
              </a:rPr>
              <a:t>sinon</a:t>
            </a:r>
          </a:p>
        </p:txBody>
      </p:sp>
    </p:spTree>
    <p:extLst>
      <p:ext uri="{BB962C8B-B14F-4D97-AF65-F5344CB8AC3E}">
        <p14:creationId xmlns:p14="http://schemas.microsoft.com/office/powerpoint/2010/main" val="33271407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au 6">
            <a:extLst>
              <a:ext uri="{FF2B5EF4-FFF2-40B4-BE49-F238E27FC236}">
                <a16:creationId xmlns:a16="http://schemas.microsoft.com/office/drawing/2014/main" id="{45DDB179-20E8-4D70-AFAF-BFD9BDD6AE8E}"/>
              </a:ext>
            </a:extLst>
          </p:cNvPr>
          <p:cNvGraphicFramePr>
            <a:graphicFrameLocks noGrp="1"/>
          </p:cNvGraphicFramePr>
          <p:nvPr>
            <p:ph idx="17"/>
            <p:extLst>
              <p:ext uri="{D42A27DB-BD31-4B8C-83A1-F6EECF244321}">
                <p14:modId xmlns:p14="http://schemas.microsoft.com/office/powerpoint/2010/main" val="4280351609"/>
              </p:ext>
            </p:extLst>
          </p:nvPr>
        </p:nvGraphicFramePr>
        <p:xfrm>
          <a:off x="605234" y="2739572"/>
          <a:ext cx="10981532" cy="1854200"/>
        </p:xfrm>
        <a:graphic>
          <a:graphicData uri="http://schemas.openxmlformats.org/drawingml/2006/table">
            <a:tbl>
              <a:tblPr firstRow="1" bandRow="1">
                <a:tableStyleId>{5C22544A-7EE6-4342-B048-85BDC9FD1C3A}</a:tableStyleId>
              </a:tblPr>
              <a:tblGrid>
                <a:gridCol w="5490766">
                  <a:extLst>
                    <a:ext uri="{9D8B030D-6E8A-4147-A177-3AD203B41FA5}">
                      <a16:colId xmlns:a16="http://schemas.microsoft.com/office/drawing/2014/main" val="1033019173"/>
                    </a:ext>
                  </a:extLst>
                </a:gridCol>
                <a:gridCol w="5490766">
                  <a:extLst>
                    <a:ext uri="{9D8B030D-6E8A-4147-A177-3AD203B41FA5}">
                      <a16:colId xmlns:a16="http://schemas.microsoft.com/office/drawing/2014/main" val="2483204827"/>
                    </a:ext>
                  </a:extLst>
                </a:gridCol>
              </a:tblGrid>
              <a:tr h="370840">
                <a:tc>
                  <a:txBody>
                    <a:bodyPr/>
                    <a:lstStyle/>
                    <a:p>
                      <a:pPr algn="l"/>
                      <a:r>
                        <a:rPr lang="fr-FR" dirty="0"/>
                        <a:t>Catégorie de produits</a:t>
                      </a:r>
                    </a:p>
                  </a:txBody>
                  <a:tcPr marL="137170" marR="137170"/>
                </a:tc>
                <a:tc>
                  <a:txBody>
                    <a:bodyPr/>
                    <a:lstStyle/>
                    <a:p>
                      <a:pPr algn="l"/>
                      <a:r>
                        <a:rPr lang="fr-FR" dirty="0"/>
                        <a:t>Délai moyen de remontée</a:t>
                      </a:r>
                    </a:p>
                  </a:txBody>
                  <a:tcPr marL="137170" marR="137170"/>
                </a:tc>
                <a:extLst>
                  <a:ext uri="{0D108BD9-81ED-4DB2-BD59-A6C34878D82A}">
                    <a16:rowId xmlns:a16="http://schemas.microsoft.com/office/drawing/2014/main" val="1469825986"/>
                  </a:ext>
                </a:extLst>
              </a:tr>
              <a:tr h="370840">
                <a:tc>
                  <a:txBody>
                    <a:bodyPr/>
                    <a:lstStyle/>
                    <a:p>
                      <a:pPr algn="l"/>
                      <a:r>
                        <a:rPr lang="fr-FR" dirty="0"/>
                        <a:t>Assurance Vie</a:t>
                      </a:r>
                    </a:p>
                  </a:txBody>
                  <a:tcPr marL="137170" marR="137170"/>
                </a:tc>
                <a:tc>
                  <a:txBody>
                    <a:bodyPr/>
                    <a:lstStyle/>
                    <a:p>
                      <a:pPr algn="l"/>
                      <a:r>
                        <a:rPr lang="fr-FR" dirty="0"/>
                        <a:t>J+2 à J+4</a:t>
                      </a:r>
                    </a:p>
                  </a:txBody>
                  <a:tcPr marL="137170" marR="137170"/>
                </a:tc>
                <a:extLst>
                  <a:ext uri="{0D108BD9-81ED-4DB2-BD59-A6C34878D82A}">
                    <a16:rowId xmlns:a16="http://schemas.microsoft.com/office/drawing/2014/main" val="881259801"/>
                  </a:ext>
                </a:extLst>
              </a:tr>
              <a:tr h="370840">
                <a:tc>
                  <a:txBody>
                    <a:bodyPr/>
                    <a:lstStyle/>
                    <a:p>
                      <a:pPr algn="l"/>
                      <a:r>
                        <a:rPr lang="fr-FR" dirty="0"/>
                        <a:t>IARD Prévoyance</a:t>
                      </a:r>
                    </a:p>
                  </a:txBody>
                  <a:tcPr marL="137170" marR="137170"/>
                </a:tc>
                <a:tc>
                  <a:txBody>
                    <a:bodyPr/>
                    <a:lstStyle/>
                    <a:p>
                      <a:pPr algn="l"/>
                      <a:r>
                        <a:rPr lang="fr-FR" dirty="0"/>
                        <a:t>J+2</a:t>
                      </a:r>
                    </a:p>
                  </a:txBody>
                  <a:tcPr marL="137170" marR="137170"/>
                </a:tc>
                <a:extLst>
                  <a:ext uri="{0D108BD9-81ED-4DB2-BD59-A6C34878D82A}">
                    <a16:rowId xmlns:a16="http://schemas.microsoft.com/office/drawing/2014/main" val="1186354846"/>
                  </a:ext>
                </a:extLst>
              </a:tr>
              <a:tr h="370840">
                <a:tc>
                  <a:txBody>
                    <a:bodyPr/>
                    <a:lstStyle/>
                    <a:p>
                      <a:pPr algn="l"/>
                      <a:r>
                        <a:rPr lang="fr-FR" dirty="0"/>
                        <a:t>Gamme SECUR</a:t>
                      </a:r>
                    </a:p>
                  </a:txBody>
                  <a:tcPr marL="137170" marR="137170"/>
                </a:tc>
                <a:tc>
                  <a:txBody>
                    <a:bodyPr/>
                    <a:lstStyle/>
                    <a:p>
                      <a:pPr algn="l"/>
                      <a:r>
                        <a:rPr lang="fr-FR" dirty="0"/>
                        <a:t>J+3</a:t>
                      </a:r>
                    </a:p>
                  </a:txBody>
                  <a:tcPr marL="137170" marR="137170"/>
                </a:tc>
                <a:extLst>
                  <a:ext uri="{0D108BD9-81ED-4DB2-BD59-A6C34878D82A}">
                    <a16:rowId xmlns:a16="http://schemas.microsoft.com/office/drawing/2014/main" val="81695047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PERI</a:t>
                      </a:r>
                    </a:p>
                  </a:txBody>
                  <a:tcPr marL="137170" marR="13717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J+2 à J+4</a:t>
                      </a:r>
                    </a:p>
                  </a:txBody>
                  <a:tcPr marL="137170" marR="137170"/>
                </a:tc>
                <a:extLst>
                  <a:ext uri="{0D108BD9-81ED-4DB2-BD59-A6C34878D82A}">
                    <a16:rowId xmlns:a16="http://schemas.microsoft.com/office/drawing/2014/main" val="947280540"/>
                  </a:ext>
                </a:extLst>
              </a:tr>
            </a:tbl>
          </a:graphicData>
        </a:graphic>
      </p:graphicFrame>
      <p:sp>
        <p:nvSpPr>
          <p:cNvPr id="3" name="Espace réservé du texte 2">
            <a:extLst>
              <a:ext uri="{FF2B5EF4-FFF2-40B4-BE49-F238E27FC236}">
                <a16:creationId xmlns:a16="http://schemas.microsoft.com/office/drawing/2014/main" id="{2E71646A-BF36-4E85-803A-115D8B9D44F9}"/>
              </a:ext>
            </a:extLst>
          </p:cNvPr>
          <p:cNvSpPr>
            <a:spLocks noGrp="1"/>
          </p:cNvSpPr>
          <p:nvPr>
            <p:ph type="body" sz="quarter" idx="12"/>
          </p:nvPr>
        </p:nvSpPr>
        <p:spPr/>
        <p:txBody>
          <a:bodyPr/>
          <a:lstStyle/>
          <a:p>
            <a:r>
              <a:rPr lang="fr-FR" dirty="0"/>
              <a:t>Délai de remontée des données en automatique</a:t>
            </a:r>
          </a:p>
        </p:txBody>
      </p:sp>
      <p:sp>
        <p:nvSpPr>
          <p:cNvPr id="7" name="Espace réservé du texte 6">
            <a:extLst>
              <a:ext uri="{FF2B5EF4-FFF2-40B4-BE49-F238E27FC236}">
                <a16:creationId xmlns:a16="http://schemas.microsoft.com/office/drawing/2014/main" id="{64024B6F-5E28-4BF6-BC89-1D8BC6B68377}"/>
              </a:ext>
            </a:extLst>
          </p:cNvPr>
          <p:cNvSpPr>
            <a:spLocks noGrp="1"/>
          </p:cNvSpPr>
          <p:nvPr>
            <p:ph type="body" sz="quarter" idx="14"/>
          </p:nvPr>
        </p:nvSpPr>
        <p:spPr/>
        <p:txBody>
          <a:bodyPr/>
          <a:lstStyle/>
          <a:p>
            <a:r>
              <a:rPr lang="fr-FR" dirty="0"/>
              <a:t>Règles de gestion des données</a:t>
            </a:r>
          </a:p>
        </p:txBody>
      </p:sp>
      <p:sp>
        <p:nvSpPr>
          <p:cNvPr id="5" name="Espace réservé du texte 4">
            <a:extLst>
              <a:ext uri="{FF2B5EF4-FFF2-40B4-BE49-F238E27FC236}">
                <a16:creationId xmlns:a16="http://schemas.microsoft.com/office/drawing/2014/main" id="{52CC1384-254C-4340-BCBE-02970F44BC9C}"/>
              </a:ext>
            </a:extLst>
          </p:cNvPr>
          <p:cNvSpPr>
            <a:spLocks noGrp="1"/>
          </p:cNvSpPr>
          <p:nvPr>
            <p:ph type="body" sz="quarter" idx="16"/>
          </p:nvPr>
        </p:nvSpPr>
        <p:spPr/>
        <p:txBody>
          <a:bodyPr/>
          <a:lstStyle/>
          <a:p>
            <a:r>
              <a:rPr lang="fr-FR" dirty="0"/>
              <a:t>2</a:t>
            </a:r>
          </a:p>
        </p:txBody>
      </p:sp>
      <p:sp>
        <p:nvSpPr>
          <p:cNvPr id="8" name="Espace réservé du contenu 8">
            <a:extLst>
              <a:ext uri="{FF2B5EF4-FFF2-40B4-BE49-F238E27FC236}">
                <a16:creationId xmlns:a16="http://schemas.microsoft.com/office/drawing/2014/main" id="{73825CEF-34E1-4100-B60E-3E40DBF3482B}"/>
              </a:ext>
            </a:extLst>
          </p:cNvPr>
          <p:cNvSpPr txBox="1">
            <a:spLocks/>
          </p:cNvSpPr>
          <p:nvPr/>
        </p:nvSpPr>
        <p:spPr>
          <a:xfrm>
            <a:off x="695325" y="1388669"/>
            <a:ext cx="10980738" cy="87556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a:p>
            <a:r>
              <a:rPr lang="fr-FR" dirty="0"/>
              <a:t>Pour certains produits, la remontée automatique nécessite un peu plus de temps, notamment lors de transferts. </a:t>
            </a:r>
          </a:p>
          <a:p>
            <a:endParaRPr lang="fr-FR" dirty="0"/>
          </a:p>
          <a:p>
            <a:pPr lvl="1"/>
            <a:endParaRPr lang="fr-FR" dirty="0"/>
          </a:p>
          <a:p>
            <a:pPr marL="468000" lvl="1" indent="0">
              <a:buFont typeface="Arial" panose="020B0604020202020204" pitchFamily="34" charset="0"/>
              <a:buNone/>
            </a:pPr>
            <a:endParaRPr lang="fr-FR" dirty="0"/>
          </a:p>
        </p:txBody>
      </p:sp>
    </p:spTree>
    <p:extLst>
      <p:ext uri="{BB962C8B-B14F-4D97-AF65-F5344CB8AC3E}">
        <p14:creationId xmlns:p14="http://schemas.microsoft.com/office/powerpoint/2010/main" val="5794175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p:txBody>
          <a:bodyPr/>
          <a:lstStyle/>
          <a:p>
            <a:r>
              <a:rPr lang="fr-FR" b="1" dirty="0"/>
              <a:t>La saisie des comptes-rendus reste au cœur de notre dispositif</a:t>
            </a:r>
            <a:r>
              <a:rPr lang="fr-FR" dirty="0"/>
              <a:t>. Elle permet :</a:t>
            </a:r>
          </a:p>
          <a:p>
            <a:pPr lvl="1"/>
            <a:r>
              <a:rPr lang="fr-FR" dirty="0"/>
              <a:t>de conserver le contenu des échanges avec le client, pour soi-même et ses collègues</a:t>
            </a:r>
          </a:p>
          <a:p>
            <a:pPr lvl="1"/>
            <a:r>
              <a:rPr lang="fr-FR" dirty="0"/>
              <a:t>de positionner un projet relance</a:t>
            </a:r>
          </a:p>
          <a:p>
            <a:pPr lvl="1"/>
            <a:r>
              <a:rPr lang="fr-FR" dirty="0"/>
              <a:t>de générer l’envoi du QHD</a:t>
            </a:r>
          </a:p>
          <a:p>
            <a:pPr lvl="1"/>
            <a:r>
              <a:rPr lang="fr-FR" dirty="0"/>
              <a:t>de traiter les campagnes GERC en cours et d’éviter un nouveau ciblage du client</a:t>
            </a:r>
          </a:p>
          <a:p>
            <a:pPr lvl="1"/>
            <a:r>
              <a:rPr lang="fr-FR" dirty="0"/>
              <a:t>de faire progresser le taux de traitement du portefeuille</a:t>
            </a:r>
          </a:p>
          <a:p>
            <a:pPr lvl="1"/>
            <a:endParaRPr lang="fr-FR" dirty="0"/>
          </a:p>
          <a:p>
            <a:pPr algn="just"/>
            <a:r>
              <a:rPr lang="fr-FR" dirty="0"/>
              <a:t>L’outil Repères permet de recentrer davantage le compte rendu </a:t>
            </a:r>
            <a:r>
              <a:rPr lang="fr-FR" b="1" dirty="0"/>
              <a:t>sur l’historisation de l’échange avec le client </a:t>
            </a:r>
            <a:r>
              <a:rPr lang="fr-FR" dirty="0"/>
              <a:t>et moins sur les produits que ce dernier a souscrits. </a:t>
            </a:r>
          </a:p>
          <a:p>
            <a:pPr algn="just"/>
            <a:endParaRPr lang="fr-FR" dirty="0"/>
          </a:p>
          <a:p>
            <a:pPr algn="just"/>
            <a:r>
              <a:rPr lang="fr-FR" dirty="0"/>
              <a:t>La saisie d’un compte rendu sera cependant toujours nécessaire pour alimenter l’outil, pour identifier un second vendeur et/ou alimenter les produits qui n’auront pas pu être entièrement automatisés (liste page suivante).</a:t>
            </a:r>
          </a:p>
          <a:p>
            <a:endParaRPr lang="fr-FR" dirty="0"/>
          </a:p>
          <a:p>
            <a:endParaRPr lang="fr-FR" dirty="0"/>
          </a:p>
          <a:p>
            <a:endParaRPr lang="fr-FR" dirty="0"/>
          </a:p>
          <a:p>
            <a:endParaRPr lang="fr-FR" dirty="0"/>
          </a:p>
          <a:p>
            <a:pPr lvl="1"/>
            <a:endParaRPr lang="fr-FR" dirty="0"/>
          </a:p>
          <a:p>
            <a:pPr marL="468000" lvl="1" indent="0">
              <a:buNone/>
            </a:pPr>
            <a:endParaRPr lang="fr-FR" dirty="0"/>
          </a:p>
        </p:txBody>
      </p:sp>
      <p:sp>
        <p:nvSpPr>
          <p:cNvPr id="6" name="Espace réservé du texte 5"/>
          <p:cNvSpPr>
            <a:spLocks noGrp="1"/>
          </p:cNvSpPr>
          <p:nvPr>
            <p:ph type="body" sz="quarter" idx="12"/>
          </p:nvPr>
        </p:nvSpPr>
        <p:spPr/>
        <p:txBody>
          <a:bodyPr/>
          <a:lstStyle/>
          <a:p>
            <a:r>
              <a:rPr lang="fr-FR"/>
              <a:t>La saisie d’un compte-rendu à la fin de chaque entretien reste </a:t>
            </a:r>
            <a:r>
              <a:rPr lang="fr-FR">
                <a:solidFill>
                  <a:srgbClr val="C00000"/>
                </a:solidFill>
              </a:rPr>
              <a:t>essentielle pour la connaissance client</a:t>
            </a:r>
            <a:r>
              <a:rPr lang="fr-FR"/>
              <a:t> et la traçabilité des informations.</a:t>
            </a:r>
          </a:p>
        </p:txBody>
      </p:sp>
      <p:sp>
        <p:nvSpPr>
          <p:cNvPr id="7" name="Espace réservé du texte 6"/>
          <p:cNvSpPr>
            <a:spLocks noGrp="1"/>
          </p:cNvSpPr>
          <p:nvPr>
            <p:ph type="body" sz="quarter" idx="14"/>
          </p:nvPr>
        </p:nvSpPr>
        <p:spPr/>
        <p:txBody>
          <a:bodyPr/>
          <a:lstStyle/>
          <a:p>
            <a:r>
              <a:rPr lang="fr-FR"/>
              <a:t>Règles de gestion des données</a:t>
            </a:r>
          </a:p>
        </p:txBody>
      </p:sp>
      <p:sp>
        <p:nvSpPr>
          <p:cNvPr id="8" name="Espace réservé du texte 7">
            <a:extLst>
              <a:ext uri="{FF2B5EF4-FFF2-40B4-BE49-F238E27FC236}">
                <a16:creationId xmlns:a16="http://schemas.microsoft.com/office/drawing/2014/main" id="{27ADCB71-2DF6-47CD-88B4-BBA5C63537AA}"/>
              </a:ext>
            </a:extLst>
          </p:cNvPr>
          <p:cNvSpPr>
            <a:spLocks noGrp="1"/>
          </p:cNvSpPr>
          <p:nvPr>
            <p:ph type="body" sz="quarter" idx="16"/>
          </p:nvPr>
        </p:nvSpPr>
        <p:spPr>
          <a:xfrm>
            <a:off x="334912" y="716147"/>
            <a:ext cx="216000" cy="216000"/>
          </a:xfrm>
        </p:spPr>
        <p:txBody>
          <a:bodyPr/>
          <a:lstStyle/>
          <a:p>
            <a:r>
              <a:rPr lang="fr-FR" dirty="0"/>
              <a:t>3</a:t>
            </a:r>
          </a:p>
        </p:txBody>
      </p:sp>
    </p:spTree>
    <p:extLst>
      <p:ext uri="{BB962C8B-B14F-4D97-AF65-F5344CB8AC3E}">
        <p14:creationId xmlns:p14="http://schemas.microsoft.com/office/powerpoint/2010/main" val="27712894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2">
            <a:extLst>
              <a:ext uri="{FF2B5EF4-FFF2-40B4-BE49-F238E27FC236}">
                <a16:creationId xmlns:a16="http://schemas.microsoft.com/office/drawing/2014/main" id="{1BA44648-8090-41EA-B489-897C0984145A}"/>
              </a:ext>
            </a:extLst>
          </p:cNvPr>
          <p:cNvGraphicFramePr>
            <a:graphicFrameLocks noGrp="1"/>
          </p:cNvGraphicFramePr>
          <p:nvPr>
            <p:ph idx="17"/>
            <p:extLst>
              <p:ext uri="{D42A27DB-BD31-4B8C-83A1-F6EECF244321}">
                <p14:modId xmlns:p14="http://schemas.microsoft.com/office/powerpoint/2010/main" val="3229998193"/>
              </p:ext>
            </p:extLst>
          </p:nvPr>
        </p:nvGraphicFramePr>
        <p:xfrm>
          <a:off x="1000124" y="1930395"/>
          <a:ext cx="10502512" cy="1219200"/>
        </p:xfrm>
        <a:graphic>
          <a:graphicData uri="http://schemas.openxmlformats.org/drawingml/2006/table">
            <a:tbl>
              <a:tblPr firstRow="1" bandRow="1">
                <a:tableStyleId>{7DF18680-E054-41AD-8BC1-D1AEF772440D}</a:tableStyleId>
              </a:tblPr>
              <a:tblGrid>
                <a:gridCol w="2919222">
                  <a:extLst>
                    <a:ext uri="{9D8B030D-6E8A-4147-A177-3AD203B41FA5}">
                      <a16:colId xmlns:a16="http://schemas.microsoft.com/office/drawing/2014/main" val="2089161378"/>
                    </a:ext>
                  </a:extLst>
                </a:gridCol>
                <a:gridCol w="2389505">
                  <a:extLst>
                    <a:ext uri="{9D8B030D-6E8A-4147-A177-3AD203B41FA5}">
                      <a16:colId xmlns:a16="http://schemas.microsoft.com/office/drawing/2014/main" val="3634199697"/>
                    </a:ext>
                  </a:extLst>
                </a:gridCol>
                <a:gridCol w="2466785">
                  <a:extLst>
                    <a:ext uri="{9D8B030D-6E8A-4147-A177-3AD203B41FA5}">
                      <a16:colId xmlns:a16="http://schemas.microsoft.com/office/drawing/2014/main" val="853065480"/>
                    </a:ext>
                  </a:extLst>
                </a:gridCol>
                <a:gridCol w="2727000">
                  <a:extLst>
                    <a:ext uri="{9D8B030D-6E8A-4147-A177-3AD203B41FA5}">
                      <a16:colId xmlns:a16="http://schemas.microsoft.com/office/drawing/2014/main" val="1654480098"/>
                    </a:ext>
                  </a:extLst>
                </a:gridCol>
              </a:tblGrid>
              <a:tr h="292815">
                <a:tc>
                  <a:txBody>
                    <a:bodyPr/>
                    <a:lstStyle/>
                    <a:p>
                      <a:pPr algn="ctr"/>
                      <a:r>
                        <a:rPr lang="fr-FR" sz="1400" dirty="0"/>
                        <a:t>Produits</a:t>
                      </a:r>
                    </a:p>
                  </a:txBody>
                  <a:tcPr/>
                </a:tc>
                <a:tc>
                  <a:txBody>
                    <a:bodyPr/>
                    <a:lstStyle/>
                    <a:p>
                      <a:pPr algn="ctr"/>
                      <a:r>
                        <a:rPr lang="fr-FR" sz="1400"/>
                        <a:t>Alimentation dans le CRE</a:t>
                      </a:r>
                    </a:p>
                  </a:txBody>
                  <a:tcPr/>
                </a:tc>
                <a:tc>
                  <a:txBody>
                    <a:bodyPr/>
                    <a:lstStyle/>
                    <a:p>
                      <a:pPr algn="ctr"/>
                      <a:r>
                        <a:rPr lang="fr-FR" sz="1400"/>
                        <a:t>Type de résultat</a:t>
                      </a:r>
                    </a:p>
                  </a:txBody>
                  <a:tcPr/>
                </a:tc>
                <a:tc>
                  <a:txBody>
                    <a:bodyPr/>
                    <a:lstStyle/>
                    <a:p>
                      <a:pPr algn="ctr"/>
                      <a:r>
                        <a:rPr lang="fr-FR" sz="1400"/>
                        <a:t>Type d’opération</a:t>
                      </a:r>
                    </a:p>
                  </a:txBody>
                  <a:tcPr/>
                </a:tc>
                <a:extLst>
                  <a:ext uri="{0D108BD9-81ED-4DB2-BD59-A6C34878D82A}">
                    <a16:rowId xmlns:a16="http://schemas.microsoft.com/office/drawing/2014/main" val="4245445341"/>
                  </a:ext>
                </a:extLst>
              </a:tr>
              <a:tr h="292815">
                <a:tc>
                  <a:txBody>
                    <a:bodyPr/>
                    <a:lstStyle/>
                    <a:p>
                      <a:pPr algn="l"/>
                      <a:r>
                        <a:rPr lang="fr-FR" sz="1400" dirty="0"/>
                        <a:t>Livrets A</a:t>
                      </a:r>
                    </a:p>
                  </a:txBody>
                  <a:tcPr anchor="ctr"/>
                </a:tc>
                <a:tc>
                  <a:txBody>
                    <a:bodyPr/>
                    <a:lstStyle/>
                    <a:p>
                      <a:pPr algn="l"/>
                      <a:r>
                        <a:rPr lang="fr-FR" sz="1400"/>
                        <a:t>Automatique</a:t>
                      </a:r>
                    </a:p>
                  </a:txBody>
                  <a:tcPr anchor="ctr"/>
                </a:tc>
                <a:tc>
                  <a:txBody>
                    <a:bodyPr/>
                    <a:lstStyle/>
                    <a:p>
                      <a:pPr algn="l"/>
                      <a:r>
                        <a:rPr lang="fr-FR" sz="1400"/>
                        <a:t>Automatique</a:t>
                      </a:r>
                    </a:p>
                  </a:txBody>
                  <a:tcPr anchor="ctr"/>
                </a:tc>
                <a:tc>
                  <a:txBody>
                    <a:bodyPr/>
                    <a:lstStyle/>
                    <a:p>
                      <a:pPr algn="l"/>
                      <a:r>
                        <a:rPr lang="fr-FR" sz="1400"/>
                        <a:t>Automatique</a:t>
                      </a:r>
                    </a:p>
                  </a:txBody>
                  <a:tcPr anchor="ctr"/>
                </a:tc>
                <a:extLst>
                  <a:ext uri="{0D108BD9-81ED-4DB2-BD59-A6C34878D82A}">
                    <a16:rowId xmlns:a16="http://schemas.microsoft.com/office/drawing/2014/main" val="1508195371"/>
                  </a:ext>
                </a:extLst>
              </a:tr>
              <a:tr h="292815">
                <a:tc>
                  <a:txBody>
                    <a:bodyPr/>
                    <a:lstStyle/>
                    <a:p>
                      <a:pPr algn="l"/>
                      <a:r>
                        <a:rPr lang="fr-FR" sz="1400"/>
                        <a:t>Abonnements Ep Liquide</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a:t>Automatique</a:t>
                      </a:r>
                    </a:p>
                  </a:txBody>
                  <a:tcPr anchor="ctr"/>
                </a:tc>
                <a:tc>
                  <a:txBody>
                    <a:bodyPr/>
                    <a:lstStyle/>
                    <a:p>
                      <a:pPr algn="l"/>
                      <a:r>
                        <a:rPr lang="fr-FR" sz="1400"/>
                        <a:t>Automatique</a:t>
                      </a:r>
                    </a:p>
                  </a:txBody>
                  <a:tcPr anchor="ctr"/>
                </a:tc>
                <a:tc>
                  <a:txBody>
                    <a:bodyPr/>
                    <a:lstStyle/>
                    <a:p>
                      <a:pPr algn="l"/>
                      <a:r>
                        <a:rPr lang="fr-FR" sz="1400"/>
                        <a:t>Automatique</a:t>
                      </a:r>
                    </a:p>
                  </a:txBody>
                  <a:tcPr anchor="ctr"/>
                </a:tc>
                <a:extLst>
                  <a:ext uri="{0D108BD9-81ED-4DB2-BD59-A6C34878D82A}">
                    <a16:rowId xmlns:a16="http://schemas.microsoft.com/office/drawing/2014/main" val="942031127"/>
                  </a:ext>
                </a:extLst>
              </a:tr>
              <a:tr h="292815">
                <a:tc>
                  <a:txBody>
                    <a:bodyPr/>
                    <a:lstStyle/>
                    <a:p>
                      <a:pPr algn="l"/>
                      <a:r>
                        <a:rPr lang="fr-FR" sz="1400"/>
                        <a:t>Abonnements Ep Financière</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a:t>Automatique</a:t>
                      </a:r>
                      <a:endParaRPr lang="fr-FR" sz="1400" dirty="0"/>
                    </a:p>
                  </a:txBody>
                  <a:tcPr anchor="ctr"/>
                </a:tc>
                <a:tc>
                  <a:txBody>
                    <a:bodyPr/>
                    <a:lstStyle/>
                    <a:p>
                      <a:pPr algn="l"/>
                      <a:r>
                        <a:rPr lang="fr-FR" sz="1400"/>
                        <a:t>Automatique</a:t>
                      </a:r>
                    </a:p>
                  </a:txBody>
                  <a:tcPr anchor="ctr"/>
                </a:tc>
                <a:tc>
                  <a:txBody>
                    <a:bodyPr/>
                    <a:lstStyle/>
                    <a:p>
                      <a:pPr algn="l"/>
                      <a:r>
                        <a:rPr lang="fr-FR" sz="1400" dirty="0"/>
                        <a:t>Automatique</a:t>
                      </a:r>
                    </a:p>
                  </a:txBody>
                  <a:tcPr anchor="ctr"/>
                </a:tc>
                <a:extLst>
                  <a:ext uri="{0D108BD9-81ED-4DB2-BD59-A6C34878D82A}">
                    <a16:rowId xmlns:a16="http://schemas.microsoft.com/office/drawing/2014/main" val="3510346570"/>
                  </a:ext>
                </a:extLst>
              </a:tr>
            </a:tbl>
          </a:graphicData>
        </a:graphic>
      </p:graphicFrame>
      <p:sp>
        <p:nvSpPr>
          <p:cNvPr id="6" name="Espace réservé du texte 5"/>
          <p:cNvSpPr>
            <a:spLocks noGrp="1"/>
          </p:cNvSpPr>
          <p:nvPr>
            <p:ph type="body" sz="quarter" idx="12"/>
          </p:nvPr>
        </p:nvSpPr>
        <p:spPr/>
        <p:txBody>
          <a:bodyPr/>
          <a:lstStyle/>
          <a:p>
            <a:r>
              <a:rPr lang="fr-FR"/>
              <a:t>Liste des produits alimentés par la saisie d’un compte-rendu - PARTICULIERS</a:t>
            </a:r>
          </a:p>
        </p:txBody>
      </p:sp>
      <p:sp>
        <p:nvSpPr>
          <p:cNvPr id="7" name="Espace réservé du texte 6"/>
          <p:cNvSpPr>
            <a:spLocks noGrp="1"/>
          </p:cNvSpPr>
          <p:nvPr>
            <p:ph type="body" sz="quarter" idx="14"/>
          </p:nvPr>
        </p:nvSpPr>
        <p:spPr/>
        <p:txBody>
          <a:bodyPr/>
          <a:lstStyle/>
          <a:p>
            <a:r>
              <a:rPr lang="fr-FR"/>
              <a:t>Règles de gestion des données</a:t>
            </a:r>
          </a:p>
        </p:txBody>
      </p:sp>
      <p:sp>
        <p:nvSpPr>
          <p:cNvPr id="8" name="Espace réservé du texte 7">
            <a:extLst>
              <a:ext uri="{FF2B5EF4-FFF2-40B4-BE49-F238E27FC236}">
                <a16:creationId xmlns:a16="http://schemas.microsoft.com/office/drawing/2014/main" id="{27ADCB71-2DF6-47CD-88B4-BBA5C63537AA}"/>
              </a:ext>
            </a:extLst>
          </p:cNvPr>
          <p:cNvSpPr>
            <a:spLocks noGrp="1"/>
          </p:cNvSpPr>
          <p:nvPr>
            <p:ph type="body" sz="quarter" idx="16"/>
          </p:nvPr>
        </p:nvSpPr>
        <p:spPr>
          <a:xfrm>
            <a:off x="334912" y="716147"/>
            <a:ext cx="216000" cy="216000"/>
          </a:xfrm>
        </p:spPr>
        <p:txBody>
          <a:bodyPr/>
          <a:lstStyle/>
          <a:p>
            <a:r>
              <a:rPr lang="fr-FR" dirty="0"/>
              <a:t>4</a:t>
            </a:r>
          </a:p>
        </p:txBody>
      </p:sp>
      <p:graphicFrame>
        <p:nvGraphicFramePr>
          <p:cNvPr id="9" name="Tableau 2">
            <a:extLst>
              <a:ext uri="{FF2B5EF4-FFF2-40B4-BE49-F238E27FC236}">
                <a16:creationId xmlns:a16="http://schemas.microsoft.com/office/drawing/2014/main" id="{76E6EE0A-7495-492D-A996-12924457EB23}"/>
              </a:ext>
            </a:extLst>
          </p:cNvPr>
          <p:cNvGraphicFramePr>
            <a:graphicFrameLocks/>
          </p:cNvGraphicFramePr>
          <p:nvPr>
            <p:extLst>
              <p:ext uri="{D42A27DB-BD31-4B8C-83A1-F6EECF244321}">
                <p14:modId xmlns:p14="http://schemas.microsoft.com/office/powerpoint/2010/main" val="1288709890"/>
              </p:ext>
            </p:extLst>
          </p:nvPr>
        </p:nvGraphicFramePr>
        <p:xfrm>
          <a:off x="1000124" y="4016212"/>
          <a:ext cx="10502512" cy="2460061"/>
        </p:xfrm>
        <a:graphic>
          <a:graphicData uri="http://schemas.openxmlformats.org/drawingml/2006/table">
            <a:tbl>
              <a:tblPr firstRow="1" bandRow="1">
                <a:tableStyleId>{7DF18680-E054-41AD-8BC1-D1AEF772440D}</a:tableStyleId>
              </a:tblPr>
              <a:tblGrid>
                <a:gridCol w="2919222">
                  <a:extLst>
                    <a:ext uri="{9D8B030D-6E8A-4147-A177-3AD203B41FA5}">
                      <a16:colId xmlns:a16="http://schemas.microsoft.com/office/drawing/2014/main" val="2089161378"/>
                    </a:ext>
                  </a:extLst>
                </a:gridCol>
                <a:gridCol w="2389505">
                  <a:extLst>
                    <a:ext uri="{9D8B030D-6E8A-4147-A177-3AD203B41FA5}">
                      <a16:colId xmlns:a16="http://schemas.microsoft.com/office/drawing/2014/main" val="3634199697"/>
                    </a:ext>
                  </a:extLst>
                </a:gridCol>
                <a:gridCol w="2466785">
                  <a:extLst>
                    <a:ext uri="{9D8B030D-6E8A-4147-A177-3AD203B41FA5}">
                      <a16:colId xmlns:a16="http://schemas.microsoft.com/office/drawing/2014/main" val="853065480"/>
                    </a:ext>
                  </a:extLst>
                </a:gridCol>
                <a:gridCol w="2727000">
                  <a:extLst>
                    <a:ext uri="{9D8B030D-6E8A-4147-A177-3AD203B41FA5}">
                      <a16:colId xmlns:a16="http://schemas.microsoft.com/office/drawing/2014/main" val="1654480098"/>
                    </a:ext>
                  </a:extLst>
                </a:gridCol>
              </a:tblGrid>
              <a:tr h="292815">
                <a:tc>
                  <a:txBody>
                    <a:bodyPr/>
                    <a:lstStyle/>
                    <a:p>
                      <a:pPr algn="ctr"/>
                      <a:r>
                        <a:rPr lang="fr-FR" sz="1400" dirty="0"/>
                        <a:t>Produits</a:t>
                      </a:r>
                    </a:p>
                  </a:txBody>
                  <a:tcPr/>
                </a:tc>
                <a:tc>
                  <a:txBody>
                    <a:bodyPr/>
                    <a:lstStyle/>
                    <a:p>
                      <a:pPr algn="ctr"/>
                      <a:r>
                        <a:rPr lang="fr-FR" sz="1400"/>
                        <a:t>Alimentation dans le CRE</a:t>
                      </a:r>
                    </a:p>
                  </a:txBody>
                  <a:tcPr/>
                </a:tc>
                <a:tc>
                  <a:txBody>
                    <a:bodyPr/>
                    <a:lstStyle/>
                    <a:p>
                      <a:pPr algn="ctr"/>
                      <a:r>
                        <a:rPr lang="fr-FR" sz="1400" dirty="0"/>
                        <a:t>Type de résultat</a:t>
                      </a:r>
                    </a:p>
                  </a:txBody>
                  <a:tcPr/>
                </a:tc>
                <a:tc>
                  <a:txBody>
                    <a:bodyPr/>
                    <a:lstStyle/>
                    <a:p>
                      <a:pPr algn="ctr"/>
                      <a:r>
                        <a:rPr lang="fr-FR" sz="1400"/>
                        <a:t>Type d’opération</a:t>
                      </a:r>
                    </a:p>
                  </a:txBody>
                  <a:tcPr/>
                </a:tc>
                <a:extLst>
                  <a:ext uri="{0D108BD9-81ED-4DB2-BD59-A6C34878D82A}">
                    <a16:rowId xmlns:a16="http://schemas.microsoft.com/office/drawing/2014/main" val="4245445341"/>
                  </a:ext>
                </a:extLst>
              </a:tr>
              <a:tr h="292815">
                <a:tc>
                  <a:txBody>
                    <a:bodyPr/>
                    <a:lstStyle/>
                    <a:p>
                      <a:pPr algn="l"/>
                      <a:r>
                        <a:rPr lang="fr-FR" sz="1400" dirty="0"/>
                        <a:t>Télésurveillance</a:t>
                      </a:r>
                    </a:p>
                  </a:txBody>
                  <a:tcPr anchor="ctr"/>
                </a:tc>
                <a:tc>
                  <a:txBody>
                    <a:bodyPr/>
                    <a:lstStyle/>
                    <a:p>
                      <a:pPr algn="l"/>
                      <a:r>
                        <a:rPr lang="fr-FR" sz="1400"/>
                        <a:t>Manuelle</a:t>
                      </a:r>
                    </a:p>
                  </a:txBody>
                  <a:tcPr anchor="ctr"/>
                </a:tc>
                <a:tc>
                  <a:txBody>
                    <a:bodyPr/>
                    <a:lstStyle/>
                    <a:p>
                      <a:pPr algn="l"/>
                      <a:r>
                        <a:rPr lang="fr-FR" sz="1400" dirty="0"/>
                        <a:t>Résultat sur équipement</a:t>
                      </a:r>
                    </a:p>
                  </a:txBody>
                  <a:tcPr anchor="ctr"/>
                </a:tc>
                <a:tc>
                  <a:txBody>
                    <a:bodyPr/>
                    <a:lstStyle/>
                    <a:p>
                      <a:pPr algn="l"/>
                      <a:r>
                        <a:rPr lang="fr-FR" sz="1400" dirty="0"/>
                        <a:t>Souscription</a:t>
                      </a:r>
                    </a:p>
                  </a:txBody>
                  <a:tcPr anchor="ctr"/>
                </a:tc>
                <a:extLst>
                  <a:ext uri="{0D108BD9-81ED-4DB2-BD59-A6C34878D82A}">
                    <a16:rowId xmlns:a16="http://schemas.microsoft.com/office/drawing/2014/main" val="2286655136"/>
                  </a:ext>
                </a:extLst>
              </a:tr>
              <a:tr h="292815">
                <a:tc>
                  <a:txBody>
                    <a:bodyPr/>
                    <a:lstStyle/>
                    <a:p>
                      <a:pPr algn="l"/>
                      <a:r>
                        <a:rPr lang="fr-FR" sz="1400"/>
                        <a:t>Mobilité Bancaire Réglementée</a:t>
                      </a:r>
                    </a:p>
                  </a:txBody>
                  <a:tcPr anchor="ctr"/>
                </a:tc>
                <a:tc>
                  <a:txBody>
                    <a:bodyPr/>
                    <a:lstStyle/>
                    <a:p>
                      <a:pPr algn="l"/>
                      <a:r>
                        <a:rPr lang="fr-FR" sz="1400"/>
                        <a:t>Manuelle</a:t>
                      </a:r>
                    </a:p>
                  </a:txBody>
                  <a:tcPr anchor="ctr"/>
                </a:tc>
                <a:tc>
                  <a:txBody>
                    <a:bodyPr/>
                    <a:lstStyle/>
                    <a:p>
                      <a:pPr algn="l"/>
                      <a:r>
                        <a:rPr lang="fr-FR" sz="1400" dirty="0"/>
                        <a:t>Résultat sur équipement</a:t>
                      </a:r>
                    </a:p>
                  </a:txBody>
                  <a:tcPr anchor="ctr"/>
                </a:tc>
                <a:tc>
                  <a:txBody>
                    <a:bodyPr/>
                    <a:lstStyle/>
                    <a:p>
                      <a:pPr algn="l"/>
                      <a:r>
                        <a:rPr lang="fr-FR" sz="1400" dirty="0"/>
                        <a:t>Souscription</a:t>
                      </a:r>
                    </a:p>
                  </a:txBody>
                  <a:tcPr anchor="ctr"/>
                </a:tc>
                <a:extLst>
                  <a:ext uri="{0D108BD9-81ED-4DB2-BD59-A6C34878D82A}">
                    <a16:rowId xmlns:a16="http://schemas.microsoft.com/office/drawing/2014/main" val="1490748615"/>
                  </a:ext>
                </a:extLst>
              </a:tr>
              <a:tr h="292815">
                <a:tc>
                  <a:txBody>
                    <a:bodyPr/>
                    <a:lstStyle/>
                    <a:p>
                      <a:pPr algn="l"/>
                      <a:r>
                        <a:rPr lang="fr-FR" sz="1400" dirty="0"/>
                        <a:t>CA UC </a:t>
                      </a:r>
                      <a:r>
                        <a:rPr lang="fr-FR" sz="1400" dirty="0" err="1"/>
                        <a:t>Ass</a:t>
                      </a:r>
                      <a:r>
                        <a:rPr lang="fr-FR" sz="1400" dirty="0"/>
                        <a:t> Vie Arbitrage Stock</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Manuelle</a:t>
                      </a:r>
                    </a:p>
                  </a:txBody>
                  <a:tcPr anchor="ctr"/>
                </a:tc>
                <a:tc>
                  <a:txBody>
                    <a:bodyPr/>
                    <a:lstStyle/>
                    <a:p>
                      <a:pPr algn="l"/>
                      <a:r>
                        <a:rPr lang="fr-FR" sz="1400"/>
                        <a:t>Résultat comptable</a:t>
                      </a:r>
                    </a:p>
                  </a:txBody>
                  <a:tcPr anchor="ctr"/>
                </a:tc>
                <a:tc>
                  <a:txBody>
                    <a:bodyPr/>
                    <a:lstStyle/>
                    <a:p>
                      <a:pPr algn="l"/>
                      <a:r>
                        <a:rPr lang="fr-FR" sz="1400" dirty="0"/>
                        <a:t>Ouverture</a:t>
                      </a:r>
                    </a:p>
                  </a:txBody>
                  <a:tcPr anchor="ctr"/>
                </a:tc>
                <a:extLst>
                  <a:ext uri="{0D108BD9-81ED-4DB2-BD59-A6C34878D82A}">
                    <a16:rowId xmlns:a16="http://schemas.microsoft.com/office/drawing/2014/main" val="1640573157"/>
                  </a:ext>
                </a:extLst>
              </a:tr>
              <a:tr h="29281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CA UC </a:t>
                      </a:r>
                      <a:r>
                        <a:rPr lang="fr-FR" sz="1400" dirty="0" err="1"/>
                        <a:t>Ass</a:t>
                      </a:r>
                      <a:r>
                        <a:rPr lang="fr-FR" sz="1400" dirty="0"/>
                        <a:t> Vie sur Flux</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a:t>Manuelle</a:t>
                      </a:r>
                    </a:p>
                  </a:txBody>
                  <a:tcPr anchor="ctr"/>
                </a:tc>
                <a:tc>
                  <a:txBody>
                    <a:bodyPr/>
                    <a:lstStyle/>
                    <a:p>
                      <a:pPr algn="l"/>
                      <a:r>
                        <a:rPr lang="fr-FR" sz="1400" dirty="0"/>
                        <a:t>Résultat Valeurs Mobilières</a:t>
                      </a:r>
                    </a:p>
                  </a:txBody>
                  <a:tcPr anchor="ctr"/>
                </a:tc>
                <a:tc>
                  <a:txBody>
                    <a:bodyPr/>
                    <a:lstStyle/>
                    <a:p>
                      <a:pPr algn="l"/>
                      <a:r>
                        <a:rPr lang="fr-FR" sz="1400"/>
                        <a:t>Souscription</a:t>
                      </a:r>
                    </a:p>
                  </a:txBody>
                  <a:tcPr anchor="ctr"/>
                </a:tc>
                <a:extLst>
                  <a:ext uri="{0D108BD9-81ED-4DB2-BD59-A6C34878D82A}">
                    <a16:rowId xmlns:a16="http://schemas.microsoft.com/office/drawing/2014/main" val="2420611376"/>
                  </a:ext>
                </a:extLst>
              </a:tr>
              <a:tr h="292815">
                <a:tc>
                  <a:txBody>
                    <a:bodyPr/>
                    <a:lstStyle/>
                    <a:p>
                      <a:pPr algn="l"/>
                      <a:r>
                        <a:rPr lang="fr-FR" sz="1400"/>
                        <a:t>CA SCPI hors Assurance Vie</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a:t>Manuelle</a:t>
                      </a:r>
                    </a:p>
                  </a:txBody>
                  <a:tcPr anchor="ctr"/>
                </a:tc>
                <a:tc>
                  <a:txBody>
                    <a:bodyPr/>
                    <a:lstStyle/>
                    <a:p>
                      <a:pPr algn="l"/>
                      <a:r>
                        <a:rPr lang="fr-FR" sz="1400" dirty="0"/>
                        <a:t>Résultat sur Immobilier</a:t>
                      </a:r>
                    </a:p>
                  </a:txBody>
                  <a:tcPr anchor="ctr"/>
                </a:tc>
                <a:tc>
                  <a:txBody>
                    <a:bodyPr/>
                    <a:lstStyle/>
                    <a:p>
                      <a:pPr algn="l"/>
                      <a:r>
                        <a:rPr lang="fr-FR" sz="1400" dirty="0"/>
                        <a:t>Achat</a:t>
                      </a:r>
                    </a:p>
                  </a:txBody>
                  <a:tcPr anchor="ctr"/>
                </a:tc>
                <a:extLst>
                  <a:ext uri="{0D108BD9-81ED-4DB2-BD59-A6C34878D82A}">
                    <a16:rowId xmlns:a16="http://schemas.microsoft.com/office/drawing/2014/main" val="3922035982"/>
                  </a:ext>
                </a:extLst>
              </a:tr>
              <a:tr h="292815">
                <a:tc>
                  <a:txBody>
                    <a:bodyPr/>
                    <a:lstStyle/>
                    <a:p>
                      <a:pPr algn="l"/>
                      <a:r>
                        <a:rPr lang="fr-FR" sz="1400"/>
                        <a:t>I-Selection</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a:t>Manuelle</a:t>
                      </a:r>
                    </a:p>
                  </a:txBody>
                  <a:tcPr anchor="ctr"/>
                </a:tc>
                <a:tc>
                  <a:txBody>
                    <a:bodyPr/>
                    <a:lstStyle/>
                    <a:p>
                      <a:pPr algn="l"/>
                      <a:r>
                        <a:rPr lang="fr-FR" sz="1400" dirty="0"/>
                        <a:t>Résultat sur Immobilier</a:t>
                      </a:r>
                    </a:p>
                  </a:txBody>
                  <a:tcPr anchor="ctr"/>
                </a:tc>
                <a:tc>
                  <a:txBody>
                    <a:bodyPr/>
                    <a:lstStyle/>
                    <a:p>
                      <a:pPr algn="l"/>
                      <a:r>
                        <a:rPr lang="fr-FR" sz="1400" dirty="0"/>
                        <a:t>Achat</a:t>
                      </a:r>
                    </a:p>
                  </a:txBody>
                  <a:tcPr anchor="ctr"/>
                </a:tc>
                <a:extLst>
                  <a:ext uri="{0D108BD9-81ED-4DB2-BD59-A6C34878D82A}">
                    <a16:rowId xmlns:a16="http://schemas.microsoft.com/office/drawing/2014/main" val="2640514157"/>
                  </a:ext>
                </a:extLst>
              </a:tr>
              <a:tr h="326461">
                <a:tc>
                  <a:txBody>
                    <a:bodyPr/>
                    <a:lstStyle/>
                    <a:p>
                      <a:pPr algn="l"/>
                      <a:r>
                        <a:rPr lang="fr-FR" sz="1400" dirty="0"/>
                        <a:t>Argent frais hors Liquidités et CAT</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Manuelle</a:t>
                      </a:r>
                    </a:p>
                  </a:txBody>
                  <a:tcPr anchor="ctr"/>
                </a:tc>
                <a:tc>
                  <a:txBody>
                    <a:bodyPr/>
                    <a:lstStyle/>
                    <a:p>
                      <a:pPr algn="l"/>
                      <a:r>
                        <a:rPr lang="fr-FR" sz="1400"/>
                        <a:t>Partie « Résultats » du CR</a:t>
                      </a:r>
                    </a:p>
                  </a:txBody>
                  <a:tcPr anchor="ctr"/>
                </a:tc>
                <a:tc>
                  <a:txBody>
                    <a:bodyPr/>
                    <a:lstStyle/>
                    <a:p>
                      <a:pPr algn="l"/>
                      <a:r>
                        <a:rPr lang="fr-FR" sz="1400" dirty="0"/>
                        <a:t>Argent frais</a:t>
                      </a:r>
                    </a:p>
                  </a:txBody>
                  <a:tcPr anchor="ctr"/>
                </a:tc>
                <a:extLst>
                  <a:ext uri="{0D108BD9-81ED-4DB2-BD59-A6C34878D82A}">
                    <a16:rowId xmlns:a16="http://schemas.microsoft.com/office/drawing/2014/main" val="3463157306"/>
                  </a:ext>
                </a:extLst>
              </a:tr>
            </a:tbl>
          </a:graphicData>
        </a:graphic>
      </p:graphicFrame>
      <p:sp>
        <p:nvSpPr>
          <p:cNvPr id="10" name="Espace réservé du contenu 8">
            <a:extLst>
              <a:ext uri="{FF2B5EF4-FFF2-40B4-BE49-F238E27FC236}">
                <a16:creationId xmlns:a16="http://schemas.microsoft.com/office/drawing/2014/main" id="{997E2599-8BA9-4DDB-B79C-CD86E8CD1214}"/>
              </a:ext>
            </a:extLst>
          </p:cNvPr>
          <p:cNvSpPr txBox="1">
            <a:spLocks/>
          </p:cNvSpPr>
          <p:nvPr/>
        </p:nvSpPr>
        <p:spPr>
          <a:xfrm>
            <a:off x="695324" y="1238340"/>
            <a:ext cx="9824629" cy="748264"/>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dirty="0"/>
              <a:t>Produits à remontée automatique dans le CRE</a:t>
            </a:r>
          </a:p>
          <a:p>
            <a:pPr lvl="1">
              <a:buFont typeface="Wingdings" panose="05000000000000000000" pitchFamily="2" charset="2"/>
              <a:buChar char="Ø"/>
            </a:pPr>
            <a:r>
              <a:rPr lang="fr-FR" dirty="0"/>
              <a:t>Un compte-rendu doit être saisi le jour de la vente, le produit remontera ensuite tout seul dans le compte-rendu.</a:t>
            </a:r>
          </a:p>
          <a:p>
            <a:pPr lvl="1">
              <a:buFont typeface="Wingdings" panose="05000000000000000000" pitchFamily="2" charset="2"/>
              <a:buChar char="Ø"/>
            </a:pPr>
            <a:endParaRPr lang="fr-FR" dirty="0"/>
          </a:p>
          <a:p>
            <a:pPr lvl="1"/>
            <a:endParaRPr lang="fr-FR" dirty="0"/>
          </a:p>
          <a:p>
            <a:pPr marL="468000" lvl="1" indent="0">
              <a:buFont typeface="Arial" panose="020B0604020202020204" pitchFamily="34" charset="0"/>
              <a:buNone/>
            </a:pPr>
            <a:endParaRPr lang="fr-FR" dirty="0"/>
          </a:p>
        </p:txBody>
      </p:sp>
      <p:sp>
        <p:nvSpPr>
          <p:cNvPr id="11" name="Espace réservé du contenu 8">
            <a:extLst>
              <a:ext uri="{FF2B5EF4-FFF2-40B4-BE49-F238E27FC236}">
                <a16:creationId xmlns:a16="http://schemas.microsoft.com/office/drawing/2014/main" id="{6E14253D-985B-4025-9225-534AADF273F4}"/>
              </a:ext>
            </a:extLst>
          </p:cNvPr>
          <p:cNvSpPr txBox="1">
            <a:spLocks/>
          </p:cNvSpPr>
          <p:nvPr/>
        </p:nvSpPr>
        <p:spPr>
          <a:xfrm>
            <a:off x="695324" y="3355842"/>
            <a:ext cx="10590985" cy="748264"/>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dirty="0"/>
              <a:t>Produits à remontée manuelle dans le CRE</a:t>
            </a:r>
          </a:p>
          <a:p>
            <a:pPr lvl="1">
              <a:buFont typeface="Wingdings" panose="05000000000000000000" pitchFamily="2" charset="2"/>
              <a:buChar char="Ø"/>
            </a:pPr>
            <a:r>
              <a:rPr lang="fr-FR" dirty="0"/>
              <a:t>Un compte-rendu doit être saisi avec la sélection d’un produit non géré.</a:t>
            </a:r>
          </a:p>
          <a:p>
            <a:pPr lvl="1">
              <a:buFont typeface="Wingdings" panose="05000000000000000000" pitchFamily="2" charset="2"/>
              <a:buChar char="Ø"/>
            </a:pPr>
            <a:endParaRPr lang="fr-FR" dirty="0"/>
          </a:p>
          <a:p>
            <a:pPr lvl="1"/>
            <a:endParaRPr lang="fr-FR" dirty="0"/>
          </a:p>
          <a:p>
            <a:pPr marL="468000" lvl="1" indent="0">
              <a:buFont typeface="Arial" panose="020B0604020202020204" pitchFamily="34" charset="0"/>
              <a:buNone/>
            </a:pPr>
            <a:endParaRPr lang="fr-FR" dirty="0"/>
          </a:p>
        </p:txBody>
      </p:sp>
    </p:spTree>
    <p:extLst>
      <p:ext uri="{BB962C8B-B14F-4D97-AF65-F5344CB8AC3E}">
        <p14:creationId xmlns:p14="http://schemas.microsoft.com/office/powerpoint/2010/main" val="17318787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2">
            <a:extLst>
              <a:ext uri="{FF2B5EF4-FFF2-40B4-BE49-F238E27FC236}">
                <a16:creationId xmlns:a16="http://schemas.microsoft.com/office/drawing/2014/main" id="{1BA44648-8090-41EA-B489-897C0984145A}"/>
              </a:ext>
            </a:extLst>
          </p:cNvPr>
          <p:cNvGraphicFramePr>
            <a:graphicFrameLocks noGrp="1"/>
          </p:cNvGraphicFramePr>
          <p:nvPr>
            <p:ph idx="17"/>
            <p:extLst>
              <p:ext uri="{D42A27DB-BD31-4B8C-83A1-F6EECF244321}">
                <p14:modId xmlns:p14="http://schemas.microsoft.com/office/powerpoint/2010/main" val="3271746601"/>
              </p:ext>
            </p:extLst>
          </p:nvPr>
        </p:nvGraphicFramePr>
        <p:xfrm>
          <a:off x="515938" y="932146"/>
          <a:ext cx="11160126" cy="5392529"/>
        </p:xfrm>
        <a:graphic>
          <a:graphicData uri="http://schemas.openxmlformats.org/drawingml/2006/table">
            <a:tbl>
              <a:tblPr firstRow="1" bandRow="1">
                <a:tableStyleId>{7DF18680-E054-41AD-8BC1-D1AEF772440D}</a:tableStyleId>
              </a:tblPr>
              <a:tblGrid>
                <a:gridCol w="3929404">
                  <a:extLst>
                    <a:ext uri="{9D8B030D-6E8A-4147-A177-3AD203B41FA5}">
                      <a16:colId xmlns:a16="http://schemas.microsoft.com/office/drawing/2014/main" val="2089161378"/>
                    </a:ext>
                  </a:extLst>
                </a:gridCol>
                <a:gridCol w="2639434">
                  <a:extLst>
                    <a:ext uri="{9D8B030D-6E8A-4147-A177-3AD203B41FA5}">
                      <a16:colId xmlns:a16="http://schemas.microsoft.com/office/drawing/2014/main" val="3634199697"/>
                    </a:ext>
                  </a:extLst>
                </a:gridCol>
                <a:gridCol w="2739843">
                  <a:extLst>
                    <a:ext uri="{9D8B030D-6E8A-4147-A177-3AD203B41FA5}">
                      <a16:colId xmlns:a16="http://schemas.microsoft.com/office/drawing/2014/main" val="853065480"/>
                    </a:ext>
                  </a:extLst>
                </a:gridCol>
                <a:gridCol w="1851445">
                  <a:extLst>
                    <a:ext uri="{9D8B030D-6E8A-4147-A177-3AD203B41FA5}">
                      <a16:colId xmlns:a16="http://schemas.microsoft.com/office/drawing/2014/main" val="1654480098"/>
                    </a:ext>
                  </a:extLst>
                </a:gridCol>
              </a:tblGrid>
              <a:tr h="259697">
                <a:tc>
                  <a:txBody>
                    <a:bodyPr/>
                    <a:lstStyle/>
                    <a:p>
                      <a:pPr algn="ctr"/>
                      <a:r>
                        <a:rPr lang="fr-FR" sz="1100" dirty="0"/>
                        <a:t>Produits</a:t>
                      </a:r>
                    </a:p>
                  </a:txBody>
                  <a:tcPr/>
                </a:tc>
                <a:tc>
                  <a:txBody>
                    <a:bodyPr/>
                    <a:lstStyle/>
                    <a:p>
                      <a:pPr algn="ctr"/>
                      <a:r>
                        <a:rPr lang="fr-FR" sz="1100"/>
                        <a:t>Alimentation dans le CRE</a:t>
                      </a:r>
                    </a:p>
                  </a:txBody>
                  <a:tcPr/>
                </a:tc>
                <a:tc>
                  <a:txBody>
                    <a:bodyPr/>
                    <a:lstStyle/>
                    <a:p>
                      <a:pPr algn="ctr"/>
                      <a:r>
                        <a:rPr lang="fr-FR" sz="1100"/>
                        <a:t>Type de résultat</a:t>
                      </a:r>
                    </a:p>
                  </a:txBody>
                  <a:tcPr/>
                </a:tc>
                <a:tc>
                  <a:txBody>
                    <a:bodyPr/>
                    <a:lstStyle/>
                    <a:p>
                      <a:pPr algn="ctr"/>
                      <a:r>
                        <a:rPr lang="fr-FR" sz="1100"/>
                        <a:t>Type d’opération</a:t>
                      </a:r>
                    </a:p>
                  </a:txBody>
                  <a:tcPr/>
                </a:tc>
                <a:extLst>
                  <a:ext uri="{0D108BD9-81ED-4DB2-BD59-A6C34878D82A}">
                    <a16:rowId xmlns:a16="http://schemas.microsoft.com/office/drawing/2014/main" val="4245445341"/>
                  </a:ext>
                </a:extLst>
              </a:tr>
              <a:tr h="213868">
                <a:tc>
                  <a:txBody>
                    <a:bodyPr/>
                    <a:lstStyle/>
                    <a:p>
                      <a:pPr algn="l" fontAlgn="b"/>
                      <a:r>
                        <a:rPr lang="fr-FR" sz="800" b="0" i="0" u="none" strike="noStrike" dirty="0">
                          <a:solidFill>
                            <a:srgbClr val="000000"/>
                          </a:solidFill>
                          <a:effectLst/>
                          <a:latin typeface="Calibri" panose="020F0502020204030204" pitchFamily="34" charset="0"/>
                        </a:rPr>
                        <a:t>CARTE PLATINIUM</a:t>
                      </a:r>
                    </a:p>
                  </a:txBody>
                  <a:tcPr marL="0" marR="0" marT="0" marB="0" anchor="b"/>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800" dirty="0"/>
                        <a:t>Manuelle</a:t>
                      </a:r>
                    </a:p>
                  </a:txBody>
                  <a:tcPr anchor="ctr"/>
                </a:tc>
                <a:tc>
                  <a:txBody>
                    <a:bodyPr/>
                    <a:lstStyle/>
                    <a:p>
                      <a:pPr algn="l" fontAlgn="b"/>
                      <a:r>
                        <a:rPr lang="fr-FR" sz="1100" b="0" i="0" u="none" strike="noStrike">
                          <a:solidFill>
                            <a:srgbClr val="000000"/>
                          </a:solidFill>
                          <a:effectLst/>
                          <a:latin typeface="Calibri" panose="020F0502020204030204" pitchFamily="34" charset="0"/>
                        </a:rPr>
                        <a:t>résultat sur équipement </a:t>
                      </a:r>
                    </a:p>
                  </a:txBody>
                  <a:tcPr marL="0" marR="0" marT="0" marB="0" anchor="b"/>
                </a:tc>
                <a:tc>
                  <a:txBody>
                    <a:bodyPr/>
                    <a:lstStyle/>
                    <a:p>
                      <a:pPr algn="l" fontAlgn="b"/>
                      <a:r>
                        <a:rPr lang="fr-FR" sz="1100" b="0" i="0" u="none" strike="noStrike" dirty="0">
                          <a:solidFill>
                            <a:srgbClr val="000000"/>
                          </a:solidFill>
                          <a:effectLst/>
                          <a:latin typeface="Calibri" panose="020F0502020204030204" pitchFamily="34" charset="0"/>
                        </a:rPr>
                        <a:t>Souscription</a:t>
                      </a:r>
                    </a:p>
                  </a:txBody>
                  <a:tcPr marL="0" marR="0" marT="0" marB="0" anchor="b"/>
                </a:tc>
                <a:extLst>
                  <a:ext uri="{0D108BD9-81ED-4DB2-BD59-A6C34878D82A}">
                    <a16:rowId xmlns:a16="http://schemas.microsoft.com/office/drawing/2014/main" val="1729186539"/>
                  </a:ext>
                </a:extLst>
              </a:tr>
              <a:tr h="213868">
                <a:tc>
                  <a:txBody>
                    <a:bodyPr/>
                    <a:lstStyle/>
                    <a:p>
                      <a:pPr algn="l" fontAlgn="b"/>
                      <a:r>
                        <a:rPr lang="fr-FR" sz="800" b="0" i="0" u="none" strike="noStrike">
                          <a:solidFill>
                            <a:srgbClr val="000000"/>
                          </a:solidFill>
                          <a:effectLst/>
                          <a:latin typeface="Calibri" panose="020F0502020204030204" pitchFamily="34" charset="0"/>
                        </a:rPr>
                        <a:t>CARTE PREMIER DD</a:t>
                      </a:r>
                    </a:p>
                  </a:txBody>
                  <a:tcPr marL="0" marR="0" marT="0" marB="0" anchor="b"/>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800" dirty="0"/>
                        <a:t>Manuelle</a:t>
                      </a:r>
                    </a:p>
                  </a:txBody>
                  <a:tcPr anchor="ctr"/>
                </a:tc>
                <a:tc>
                  <a:txBody>
                    <a:bodyPr/>
                    <a:lstStyle/>
                    <a:p>
                      <a:pPr algn="l" fontAlgn="b"/>
                      <a:r>
                        <a:rPr lang="fr-FR" sz="1100" b="0" i="0" u="none" strike="noStrike">
                          <a:solidFill>
                            <a:srgbClr val="000000"/>
                          </a:solidFill>
                          <a:effectLst/>
                          <a:latin typeface="Calibri" panose="020F0502020204030204" pitchFamily="34" charset="0"/>
                        </a:rPr>
                        <a:t>résultat sur équipement </a:t>
                      </a:r>
                    </a:p>
                  </a:txBody>
                  <a:tcPr marL="0" marR="0" marT="0" marB="0" anchor="b"/>
                </a:tc>
                <a:tc>
                  <a:txBody>
                    <a:bodyPr/>
                    <a:lstStyle/>
                    <a:p>
                      <a:pPr algn="l" fontAlgn="b"/>
                      <a:r>
                        <a:rPr lang="fr-FR" sz="1100" b="0" i="0" u="none" strike="noStrike">
                          <a:solidFill>
                            <a:srgbClr val="000000"/>
                          </a:solidFill>
                          <a:effectLst/>
                          <a:latin typeface="Calibri" panose="020F0502020204030204" pitchFamily="34" charset="0"/>
                        </a:rPr>
                        <a:t>Souscription</a:t>
                      </a:r>
                    </a:p>
                  </a:txBody>
                  <a:tcPr marL="0" marR="0" marT="0" marB="0" anchor="b"/>
                </a:tc>
                <a:extLst>
                  <a:ext uri="{0D108BD9-81ED-4DB2-BD59-A6C34878D82A}">
                    <a16:rowId xmlns:a16="http://schemas.microsoft.com/office/drawing/2014/main" val="3140291966"/>
                  </a:ext>
                </a:extLst>
              </a:tr>
              <a:tr h="213868">
                <a:tc>
                  <a:txBody>
                    <a:bodyPr/>
                    <a:lstStyle/>
                    <a:p>
                      <a:pPr algn="l" fontAlgn="b"/>
                      <a:r>
                        <a:rPr lang="fr-FR" sz="800" b="0" i="0" u="none" strike="noStrike">
                          <a:solidFill>
                            <a:srgbClr val="000000"/>
                          </a:solidFill>
                          <a:effectLst/>
                          <a:latin typeface="Calibri" panose="020F0502020204030204" pitchFamily="34" charset="0"/>
                        </a:rPr>
                        <a:t>CARTE PREMIER DI</a:t>
                      </a:r>
                    </a:p>
                  </a:txBody>
                  <a:tcPr marL="0" marR="0" marT="0" marB="0" anchor="b"/>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800" dirty="0"/>
                        <a:t>Manuelle</a:t>
                      </a:r>
                    </a:p>
                  </a:txBody>
                  <a:tcPr anchor="ctr"/>
                </a:tc>
                <a:tc>
                  <a:txBody>
                    <a:bodyPr/>
                    <a:lstStyle/>
                    <a:p>
                      <a:pPr algn="l" fontAlgn="b"/>
                      <a:r>
                        <a:rPr lang="fr-FR" sz="1100" b="0" i="0" u="none" strike="noStrike">
                          <a:solidFill>
                            <a:srgbClr val="000000"/>
                          </a:solidFill>
                          <a:effectLst/>
                          <a:latin typeface="Calibri" panose="020F0502020204030204" pitchFamily="34" charset="0"/>
                        </a:rPr>
                        <a:t>résultat sur équipement </a:t>
                      </a:r>
                    </a:p>
                  </a:txBody>
                  <a:tcPr marL="0" marR="0" marT="0" marB="0" anchor="b"/>
                </a:tc>
                <a:tc>
                  <a:txBody>
                    <a:bodyPr/>
                    <a:lstStyle/>
                    <a:p>
                      <a:pPr algn="l" fontAlgn="b"/>
                      <a:r>
                        <a:rPr lang="fr-FR" sz="1100" b="0" i="0" u="none" strike="noStrike">
                          <a:solidFill>
                            <a:srgbClr val="000000"/>
                          </a:solidFill>
                          <a:effectLst/>
                          <a:latin typeface="Calibri" panose="020F0502020204030204" pitchFamily="34" charset="0"/>
                        </a:rPr>
                        <a:t>Souscription</a:t>
                      </a:r>
                    </a:p>
                  </a:txBody>
                  <a:tcPr marL="0" marR="0" marT="0" marB="0" anchor="b"/>
                </a:tc>
                <a:extLst>
                  <a:ext uri="{0D108BD9-81ED-4DB2-BD59-A6C34878D82A}">
                    <a16:rowId xmlns:a16="http://schemas.microsoft.com/office/drawing/2014/main" val="1157736212"/>
                  </a:ext>
                </a:extLst>
              </a:tr>
              <a:tr h="213868">
                <a:tc>
                  <a:txBody>
                    <a:bodyPr/>
                    <a:lstStyle/>
                    <a:p>
                      <a:pPr algn="l" fontAlgn="b"/>
                      <a:r>
                        <a:rPr lang="fr-FR" sz="800" b="0" i="0" u="none" strike="noStrike">
                          <a:solidFill>
                            <a:srgbClr val="000000"/>
                          </a:solidFill>
                          <a:effectLst/>
                          <a:latin typeface="Calibri" panose="020F0502020204030204" pitchFamily="34" charset="0"/>
                        </a:rPr>
                        <a:t>CARTE VISA INFINITE</a:t>
                      </a:r>
                    </a:p>
                  </a:txBody>
                  <a:tcPr marL="0" marR="0" marT="0" marB="0" anchor="b"/>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800" dirty="0"/>
                        <a:t>Manuelle</a:t>
                      </a:r>
                    </a:p>
                  </a:txBody>
                  <a:tcPr anchor="ctr"/>
                </a:tc>
                <a:tc>
                  <a:txBody>
                    <a:bodyPr/>
                    <a:lstStyle/>
                    <a:p>
                      <a:pPr algn="l" fontAlgn="b"/>
                      <a:r>
                        <a:rPr lang="fr-FR" sz="1100" b="0" i="0" u="none" strike="noStrike">
                          <a:solidFill>
                            <a:srgbClr val="000000"/>
                          </a:solidFill>
                          <a:effectLst/>
                          <a:latin typeface="Calibri" panose="020F0502020204030204" pitchFamily="34" charset="0"/>
                        </a:rPr>
                        <a:t>résultat sur équipement </a:t>
                      </a:r>
                    </a:p>
                  </a:txBody>
                  <a:tcPr marL="0" marR="0" marT="0" marB="0" anchor="b"/>
                </a:tc>
                <a:tc>
                  <a:txBody>
                    <a:bodyPr/>
                    <a:lstStyle/>
                    <a:p>
                      <a:pPr algn="l" fontAlgn="b"/>
                      <a:r>
                        <a:rPr lang="fr-FR" sz="1100" b="0" i="0" u="none" strike="noStrike">
                          <a:solidFill>
                            <a:srgbClr val="000000"/>
                          </a:solidFill>
                          <a:effectLst/>
                          <a:latin typeface="Calibri" panose="020F0502020204030204" pitchFamily="34" charset="0"/>
                        </a:rPr>
                        <a:t>Souscription</a:t>
                      </a:r>
                    </a:p>
                  </a:txBody>
                  <a:tcPr marL="0" marR="0" marT="0" marB="0" anchor="b"/>
                </a:tc>
                <a:extLst>
                  <a:ext uri="{0D108BD9-81ED-4DB2-BD59-A6C34878D82A}">
                    <a16:rowId xmlns:a16="http://schemas.microsoft.com/office/drawing/2014/main" val="21441876"/>
                  </a:ext>
                </a:extLst>
              </a:tr>
              <a:tr h="213868">
                <a:tc>
                  <a:txBody>
                    <a:bodyPr/>
                    <a:lstStyle/>
                    <a:p>
                      <a:pPr algn="l" fontAlgn="b"/>
                      <a:r>
                        <a:rPr lang="fr-FR" sz="800" b="0" i="0" u="none" strike="noStrike">
                          <a:solidFill>
                            <a:srgbClr val="000000"/>
                          </a:solidFill>
                          <a:effectLst/>
                          <a:latin typeface="Calibri" panose="020F0502020204030204" pitchFamily="34" charset="0"/>
                        </a:rPr>
                        <a:t>GP- DEFISC IR FIP/FCPI</a:t>
                      </a:r>
                    </a:p>
                  </a:txBody>
                  <a:tcPr marL="0" marR="0" marT="0" marB="0" anchor="b"/>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800" dirty="0"/>
                        <a:t>Manuelle</a:t>
                      </a:r>
                    </a:p>
                  </a:txBody>
                  <a:tcPr anchor="ctr"/>
                </a:tc>
                <a:tc>
                  <a:txBody>
                    <a:bodyPr/>
                    <a:lstStyle/>
                    <a:p>
                      <a:pPr algn="l" fontAlgn="b"/>
                      <a:r>
                        <a:rPr lang="fr-FR" sz="1100" b="0" i="0" u="none" strike="noStrike">
                          <a:solidFill>
                            <a:srgbClr val="000000"/>
                          </a:solidFill>
                          <a:effectLst/>
                          <a:latin typeface="Calibri" panose="020F0502020204030204" pitchFamily="34" charset="0"/>
                        </a:rPr>
                        <a:t>résultat comptable</a:t>
                      </a:r>
                    </a:p>
                  </a:txBody>
                  <a:tcPr marL="0" marR="0" marT="0" marB="0" anchor="b"/>
                </a:tc>
                <a:tc>
                  <a:txBody>
                    <a:bodyPr/>
                    <a:lstStyle/>
                    <a:p>
                      <a:pPr algn="l" fontAlgn="b"/>
                      <a:r>
                        <a:rPr lang="fr-FR" sz="1100" b="0" i="0" u="none" strike="noStrike">
                          <a:solidFill>
                            <a:srgbClr val="000000"/>
                          </a:solidFill>
                          <a:effectLst/>
                          <a:latin typeface="Calibri" panose="020F0502020204030204" pitchFamily="34" charset="0"/>
                        </a:rPr>
                        <a:t>Ouverture</a:t>
                      </a:r>
                    </a:p>
                  </a:txBody>
                  <a:tcPr marL="0" marR="0" marT="0" marB="0" anchor="b"/>
                </a:tc>
                <a:extLst>
                  <a:ext uri="{0D108BD9-81ED-4DB2-BD59-A6C34878D82A}">
                    <a16:rowId xmlns:a16="http://schemas.microsoft.com/office/drawing/2014/main" val="2036130843"/>
                  </a:ext>
                </a:extLst>
              </a:tr>
              <a:tr h="213868">
                <a:tc>
                  <a:txBody>
                    <a:bodyPr/>
                    <a:lstStyle/>
                    <a:p>
                      <a:pPr algn="l" fontAlgn="b"/>
                      <a:r>
                        <a:rPr lang="fr-FR" sz="800" b="0" i="0" u="none" strike="noStrike">
                          <a:solidFill>
                            <a:srgbClr val="000000"/>
                          </a:solidFill>
                          <a:effectLst/>
                          <a:latin typeface="Calibri" panose="020F0502020204030204" pitchFamily="34" charset="0"/>
                        </a:rPr>
                        <a:t>GP- ETUDE GLOGALE PATRIMONIALE</a:t>
                      </a:r>
                    </a:p>
                  </a:txBody>
                  <a:tcPr marL="0" marR="0" marT="0" marB="0" anchor="b"/>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800" dirty="0"/>
                        <a:t>Manuelle</a:t>
                      </a:r>
                    </a:p>
                  </a:txBody>
                  <a:tcPr anchor="ctr"/>
                </a:tc>
                <a:tc>
                  <a:txBody>
                    <a:bodyPr/>
                    <a:lstStyle/>
                    <a:p>
                      <a:pPr algn="l" fontAlgn="b"/>
                      <a:r>
                        <a:rPr lang="fr-FR" sz="1100" b="0" i="0" u="none" strike="noStrike">
                          <a:solidFill>
                            <a:srgbClr val="000000"/>
                          </a:solidFill>
                          <a:effectLst/>
                          <a:latin typeface="Calibri" panose="020F0502020204030204" pitchFamily="34" charset="0"/>
                        </a:rPr>
                        <a:t>résultat sur équipement </a:t>
                      </a:r>
                    </a:p>
                  </a:txBody>
                  <a:tcPr marL="0" marR="0" marT="0" marB="0" anchor="b"/>
                </a:tc>
                <a:tc>
                  <a:txBody>
                    <a:bodyPr/>
                    <a:lstStyle/>
                    <a:p>
                      <a:pPr algn="l" fontAlgn="b"/>
                      <a:r>
                        <a:rPr lang="fr-FR" sz="1100" b="0" i="0" u="none" strike="noStrike">
                          <a:solidFill>
                            <a:srgbClr val="000000"/>
                          </a:solidFill>
                          <a:effectLst/>
                          <a:latin typeface="Calibri" panose="020F0502020204030204" pitchFamily="34" charset="0"/>
                        </a:rPr>
                        <a:t>Souscription</a:t>
                      </a:r>
                    </a:p>
                  </a:txBody>
                  <a:tcPr marL="0" marR="0" marT="0" marB="0" anchor="b"/>
                </a:tc>
                <a:extLst>
                  <a:ext uri="{0D108BD9-81ED-4DB2-BD59-A6C34878D82A}">
                    <a16:rowId xmlns:a16="http://schemas.microsoft.com/office/drawing/2014/main" val="114135773"/>
                  </a:ext>
                </a:extLst>
              </a:tr>
              <a:tr h="213868">
                <a:tc>
                  <a:txBody>
                    <a:bodyPr/>
                    <a:lstStyle/>
                    <a:p>
                      <a:pPr algn="l" fontAlgn="b"/>
                      <a:r>
                        <a:rPr lang="fr-FR" sz="800" b="0" i="0" u="none" strike="noStrike">
                          <a:solidFill>
                            <a:srgbClr val="000000"/>
                          </a:solidFill>
                          <a:effectLst/>
                          <a:latin typeface="Calibri" panose="020F0502020204030204" pitchFamily="34" charset="0"/>
                        </a:rPr>
                        <a:t>GP- FCP GP ASSURANCE VIE</a:t>
                      </a:r>
                    </a:p>
                  </a:txBody>
                  <a:tcPr marL="0" marR="0" marT="0" marB="0" anchor="b"/>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800" dirty="0"/>
                        <a:t>Manuelle</a:t>
                      </a:r>
                    </a:p>
                  </a:txBody>
                  <a:tcPr anchor="ctr"/>
                </a:tc>
                <a:tc>
                  <a:txBody>
                    <a:bodyPr/>
                    <a:lstStyle/>
                    <a:p>
                      <a:pPr algn="l" fontAlgn="b"/>
                      <a:r>
                        <a:rPr lang="fr-FR" sz="1100" b="0" i="0" u="none" strike="noStrike">
                          <a:solidFill>
                            <a:srgbClr val="000000"/>
                          </a:solidFill>
                          <a:effectLst/>
                          <a:latin typeface="Calibri" panose="020F0502020204030204" pitchFamily="34" charset="0"/>
                        </a:rPr>
                        <a:t>résultat comptable</a:t>
                      </a:r>
                    </a:p>
                  </a:txBody>
                  <a:tcPr marL="0" marR="0" marT="0" marB="0" anchor="b"/>
                </a:tc>
                <a:tc>
                  <a:txBody>
                    <a:bodyPr/>
                    <a:lstStyle/>
                    <a:p>
                      <a:pPr algn="l" fontAlgn="b"/>
                      <a:r>
                        <a:rPr lang="fr-FR" sz="1100" b="0" i="0" u="none" strike="noStrike">
                          <a:solidFill>
                            <a:srgbClr val="000000"/>
                          </a:solidFill>
                          <a:effectLst/>
                          <a:latin typeface="Calibri" panose="020F0502020204030204" pitchFamily="34" charset="0"/>
                        </a:rPr>
                        <a:t>Ouverture</a:t>
                      </a:r>
                    </a:p>
                  </a:txBody>
                  <a:tcPr marL="0" marR="0" marT="0" marB="0" anchor="b"/>
                </a:tc>
                <a:extLst>
                  <a:ext uri="{0D108BD9-81ED-4DB2-BD59-A6C34878D82A}">
                    <a16:rowId xmlns:a16="http://schemas.microsoft.com/office/drawing/2014/main" val="831889796"/>
                  </a:ext>
                </a:extLst>
              </a:tr>
              <a:tr h="213868">
                <a:tc>
                  <a:txBody>
                    <a:bodyPr/>
                    <a:lstStyle/>
                    <a:p>
                      <a:pPr algn="l" fontAlgn="b"/>
                      <a:r>
                        <a:rPr lang="fr-FR" sz="800" b="0" i="0" u="none" strike="noStrike">
                          <a:solidFill>
                            <a:srgbClr val="000000"/>
                          </a:solidFill>
                          <a:effectLst/>
                          <a:latin typeface="Calibri" panose="020F0502020204030204" pitchFamily="34" charset="0"/>
                        </a:rPr>
                        <a:t>GP- FCP GP PEA CTO</a:t>
                      </a:r>
                    </a:p>
                  </a:txBody>
                  <a:tcPr marL="0" marR="0" marT="0" marB="0" anchor="b"/>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800" dirty="0"/>
                        <a:t>Manuelle</a:t>
                      </a:r>
                    </a:p>
                  </a:txBody>
                  <a:tcPr anchor="ctr"/>
                </a:tc>
                <a:tc>
                  <a:txBody>
                    <a:bodyPr/>
                    <a:lstStyle/>
                    <a:p>
                      <a:pPr algn="l" fontAlgn="b"/>
                      <a:r>
                        <a:rPr lang="fr-FR" sz="1100" b="0" i="0" u="none" strike="noStrike">
                          <a:solidFill>
                            <a:srgbClr val="000000"/>
                          </a:solidFill>
                          <a:effectLst/>
                          <a:latin typeface="Calibri" panose="020F0502020204030204" pitchFamily="34" charset="0"/>
                        </a:rPr>
                        <a:t>résultat comptable</a:t>
                      </a:r>
                    </a:p>
                  </a:txBody>
                  <a:tcPr marL="0" marR="0" marT="0" marB="0" anchor="b"/>
                </a:tc>
                <a:tc>
                  <a:txBody>
                    <a:bodyPr/>
                    <a:lstStyle/>
                    <a:p>
                      <a:pPr algn="l" fontAlgn="b"/>
                      <a:r>
                        <a:rPr lang="fr-FR" sz="1100" b="0" i="0" u="none" strike="noStrike" dirty="0">
                          <a:solidFill>
                            <a:srgbClr val="000000"/>
                          </a:solidFill>
                          <a:effectLst/>
                          <a:latin typeface="Calibri" panose="020F0502020204030204" pitchFamily="34" charset="0"/>
                        </a:rPr>
                        <a:t>Ouverture</a:t>
                      </a:r>
                    </a:p>
                  </a:txBody>
                  <a:tcPr marL="0" marR="0" marT="0" marB="0" anchor="b"/>
                </a:tc>
                <a:extLst>
                  <a:ext uri="{0D108BD9-81ED-4DB2-BD59-A6C34878D82A}">
                    <a16:rowId xmlns:a16="http://schemas.microsoft.com/office/drawing/2014/main" val="1585131211"/>
                  </a:ext>
                </a:extLst>
              </a:tr>
              <a:tr h="213868">
                <a:tc>
                  <a:txBody>
                    <a:bodyPr/>
                    <a:lstStyle/>
                    <a:p>
                      <a:pPr algn="l" fontAlgn="b"/>
                      <a:r>
                        <a:rPr lang="fr-FR" sz="800" b="0" i="0" u="none" strike="noStrike">
                          <a:solidFill>
                            <a:srgbClr val="000000"/>
                          </a:solidFill>
                          <a:effectLst/>
                          <a:latin typeface="Calibri" panose="020F0502020204030204" pitchFamily="34" charset="0"/>
                        </a:rPr>
                        <a:t>GP- GSM</a:t>
                      </a:r>
                    </a:p>
                  </a:txBody>
                  <a:tcPr marL="0" marR="0" marT="0" marB="0" anchor="b"/>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800" dirty="0"/>
                        <a:t>Manuelle</a:t>
                      </a:r>
                    </a:p>
                  </a:txBody>
                  <a:tcPr anchor="ctr"/>
                </a:tc>
                <a:tc>
                  <a:txBody>
                    <a:bodyPr/>
                    <a:lstStyle/>
                    <a:p>
                      <a:pPr algn="l" fontAlgn="b"/>
                      <a:r>
                        <a:rPr lang="fr-FR" sz="1100" b="0" i="0" u="none" strike="noStrike">
                          <a:solidFill>
                            <a:srgbClr val="000000"/>
                          </a:solidFill>
                          <a:effectLst/>
                          <a:latin typeface="Calibri" panose="020F0502020204030204" pitchFamily="34" charset="0"/>
                        </a:rPr>
                        <a:t>résultat comptable</a:t>
                      </a:r>
                    </a:p>
                  </a:txBody>
                  <a:tcPr marL="0" marR="0" marT="0" marB="0" anchor="b"/>
                </a:tc>
                <a:tc>
                  <a:txBody>
                    <a:bodyPr/>
                    <a:lstStyle/>
                    <a:p>
                      <a:pPr algn="l" fontAlgn="b"/>
                      <a:r>
                        <a:rPr lang="fr-FR" sz="1100" b="0" i="0" u="none" strike="noStrike">
                          <a:solidFill>
                            <a:srgbClr val="000000"/>
                          </a:solidFill>
                          <a:effectLst/>
                          <a:latin typeface="Calibri" panose="020F0502020204030204" pitchFamily="34" charset="0"/>
                        </a:rPr>
                        <a:t>Ouverture</a:t>
                      </a:r>
                    </a:p>
                  </a:txBody>
                  <a:tcPr marL="0" marR="0" marT="0" marB="0" anchor="b"/>
                </a:tc>
                <a:extLst>
                  <a:ext uri="{0D108BD9-81ED-4DB2-BD59-A6C34878D82A}">
                    <a16:rowId xmlns:a16="http://schemas.microsoft.com/office/drawing/2014/main" val="2420611376"/>
                  </a:ext>
                </a:extLst>
              </a:tr>
              <a:tr h="213868">
                <a:tc>
                  <a:txBody>
                    <a:bodyPr/>
                    <a:lstStyle/>
                    <a:p>
                      <a:pPr algn="l" fontAlgn="b"/>
                      <a:r>
                        <a:rPr lang="fr-FR" sz="800" b="0" i="0" u="none" strike="noStrike">
                          <a:solidFill>
                            <a:srgbClr val="000000"/>
                          </a:solidFill>
                          <a:effectLst/>
                          <a:latin typeface="Calibri" panose="020F0502020204030204" pitchFamily="34" charset="0"/>
                        </a:rPr>
                        <a:t>GP- I-SELECTION - BPCE SI</a:t>
                      </a:r>
                    </a:p>
                  </a:txBody>
                  <a:tcPr marL="0" marR="0" marT="0" marB="0" anchor="b"/>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a:ln>
                            <a:noFill/>
                          </a:ln>
                          <a:solidFill>
                            <a:prstClr val="black"/>
                          </a:solidFill>
                          <a:effectLst/>
                          <a:uLnTx/>
                          <a:uFillTx/>
                          <a:latin typeface="Arial"/>
                          <a:ea typeface="+mn-ea"/>
                          <a:cs typeface="+mn-cs"/>
                        </a:rPr>
                        <a:t>Manuelle</a:t>
                      </a:r>
                    </a:p>
                  </a:txBody>
                  <a:tcPr anchor="ctr"/>
                </a:tc>
                <a:tc>
                  <a:txBody>
                    <a:bodyPr/>
                    <a:lstStyle/>
                    <a:p>
                      <a:pPr algn="l" fontAlgn="b"/>
                      <a:r>
                        <a:rPr lang="fr-FR" sz="1100" b="0" i="0" u="none" strike="noStrike">
                          <a:solidFill>
                            <a:srgbClr val="000000"/>
                          </a:solidFill>
                          <a:effectLst/>
                          <a:latin typeface="Calibri" panose="020F0502020204030204" pitchFamily="34" charset="0"/>
                        </a:rPr>
                        <a:t>résultat sur immobilier</a:t>
                      </a:r>
                    </a:p>
                  </a:txBody>
                  <a:tcPr marL="0" marR="0" marT="0" marB="0" anchor="b"/>
                </a:tc>
                <a:tc>
                  <a:txBody>
                    <a:bodyPr/>
                    <a:lstStyle/>
                    <a:p>
                      <a:pPr algn="l" fontAlgn="b"/>
                      <a:r>
                        <a:rPr lang="fr-FR" sz="1100" b="0" i="0" u="none" strike="noStrike">
                          <a:solidFill>
                            <a:srgbClr val="000000"/>
                          </a:solidFill>
                          <a:effectLst/>
                          <a:latin typeface="Calibri" panose="020F0502020204030204" pitchFamily="34" charset="0"/>
                        </a:rPr>
                        <a:t>Achat</a:t>
                      </a:r>
                    </a:p>
                  </a:txBody>
                  <a:tcPr marL="0" marR="0" marT="0" marB="0" anchor="b"/>
                </a:tc>
                <a:extLst>
                  <a:ext uri="{0D108BD9-81ED-4DB2-BD59-A6C34878D82A}">
                    <a16:rowId xmlns:a16="http://schemas.microsoft.com/office/drawing/2014/main" val="3305838397"/>
                  </a:ext>
                </a:extLst>
              </a:tr>
              <a:tr h="213868">
                <a:tc>
                  <a:txBody>
                    <a:bodyPr/>
                    <a:lstStyle/>
                    <a:p>
                      <a:pPr algn="l" fontAlgn="b"/>
                      <a:r>
                        <a:rPr lang="fr-FR" sz="800" b="0" i="0" u="none" strike="noStrike">
                          <a:solidFill>
                            <a:srgbClr val="000000"/>
                          </a:solidFill>
                          <a:effectLst/>
                          <a:latin typeface="Calibri" panose="020F0502020204030204" pitchFamily="34" charset="0"/>
                        </a:rPr>
                        <a:t>GP- OPTION TRANSMISSION</a:t>
                      </a:r>
                    </a:p>
                  </a:txBody>
                  <a:tcPr marL="0" marR="0" marT="0" marB="0" anchor="b"/>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a:ln>
                            <a:noFill/>
                          </a:ln>
                          <a:solidFill>
                            <a:prstClr val="black"/>
                          </a:solidFill>
                          <a:effectLst/>
                          <a:uLnTx/>
                          <a:uFillTx/>
                          <a:latin typeface="Arial"/>
                          <a:ea typeface="+mn-ea"/>
                          <a:cs typeface="+mn-cs"/>
                        </a:rPr>
                        <a:t>Manuelle</a:t>
                      </a:r>
                    </a:p>
                  </a:txBody>
                  <a:tcPr anchor="ctr"/>
                </a:tc>
                <a:tc>
                  <a:txBody>
                    <a:bodyPr/>
                    <a:lstStyle/>
                    <a:p>
                      <a:pPr algn="l" fontAlgn="b"/>
                      <a:r>
                        <a:rPr lang="fr-FR" sz="1100" b="0" i="0" u="none" strike="noStrike">
                          <a:solidFill>
                            <a:srgbClr val="000000"/>
                          </a:solidFill>
                          <a:effectLst/>
                          <a:latin typeface="Calibri" panose="020F0502020204030204" pitchFamily="34" charset="0"/>
                        </a:rPr>
                        <a:t>résultat comptable</a:t>
                      </a:r>
                    </a:p>
                  </a:txBody>
                  <a:tcPr marL="0" marR="0" marT="0" marB="0" anchor="b"/>
                </a:tc>
                <a:tc>
                  <a:txBody>
                    <a:bodyPr/>
                    <a:lstStyle/>
                    <a:p>
                      <a:pPr algn="l" fontAlgn="b"/>
                      <a:r>
                        <a:rPr lang="fr-FR" sz="1100" b="0" i="0" u="none" strike="noStrike">
                          <a:solidFill>
                            <a:srgbClr val="000000"/>
                          </a:solidFill>
                          <a:effectLst/>
                          <a:latin typeface="Calibri" panose="020F0502020204030204" pitchFamily="34" charset="0"/>
                        </a:rPr>
                        <a:t>Ouverture</a:t>
                      </a:r>
                    </a:p>
                  </a:txBody>
                  <a:tcPr marL="0" marR="0" marT="0" marB="0" anchor="b"/>
                </a:tc>
                <a:extLst>
                  <a:ext uri="{0D108BD9-81ED-4DB2-BD59-A6C34878D82A}">
                    <a16:rowId xmlns:a16="http://schemas.microsoft.com/office/drawing/2014/main" val="3241387794"/>
                  </a:ext>
                </a:extLst>
              </a:tr>
              <a:tr h="213868">
                <a:tc>
                  <a:txBody>
                    <a:bodyPr/>
                    <a:lstStyle/>
                    <a:p>
                      <a:pPr algn="l" fontAlgn="b"/>
                      <a:r>
                        <a:rPr lang="fr-FR" sz="800" b="0" i="0" u="none" strike="noStrike">
                          <a:solidFill>
                            <a:srgbClr val="000000"/>
                          </a:solidFill>
                          <a:effectLst/>
                          <a:latin typeface="Calibri" panose="020F0502020204030204" pitchFamily="34" charset="0"/>
                        </a:rPr>
                        <a:t>GP- ORIENTATION DE GESTION</a:t>
                      </a:r>
                    </a:p>
                  </a:txBody>
                  <a:tcPr marL="0" marR="0" marT="0" marB="0" anchor="b"/>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a:ln>
                            <a:noFill/>
                          </a:ln>
                          <a:solidFill>
                            <a:prstClr val="black"/>
                          </a:solidFill>
                          <a:effectLst/>
                          <a:uLnTx/>
                          <a:uFillTx/>
                          <a:latin typeface="Arial"/>
                          <a:ea typeface="+mn-ea"/>
                          <a:cs typeface="+mn-cs"/>
                        </a:rPr>
                        <a:t>Manuelle</a:t>
                      </a:r>
                    </a:p>
                  </a:txBody>
                  <a:tcPr anchor="ctr"/>
                </a:tc>
                <a:tc>
                  <a:txBody>
                    <a:bodyPr/>
                    <a:lstStyle/>
                    <a:p>
                      <a:pPr algn="l" fontAlgn="b"/>
                      <a:r>
                        <a:rPr lang="fr-FR" sz="1100" b="0" i="0" u="none" strike="noStrike">
                          <a:solidFill>
                            <a:srgbClr val="000000"/>
                          </a:solidFill>
                          <a:effectLst/>
                          <a:latin typeface="Calibri" panose="020F0502020204030204" pitchFamily="34" charset="0"/>
                        </a:rPr>
                        <a:t>résultat comptable</a:t>
                      </a:r>
                    </a:p>
                  </a:txBody>
                  <a:tcPr marL="0" marR="0" marT="0" marB="0" anchor="b"/>
                </a:tc>
                <a:tc>
                  <a:txBody>
                    <a:bodyPr/>
                    <a:lstStyle/>
                    <a:p>
                      <a:pPr algn="l" fontAlgn="b"/>
                      <a:r>
                        <a:rPr lang="fr-FR" sz="1100" b="0" i="0" u="none" strike="noStrike">
                          <a:solidFill>
                            <a:srgbClr val="000000"/>
                          </a:solidFill>
                          <a:effectLst/>
                          <a:latin typeface="Calibri" panose="020F0502020204030204" pitchFamily="34" charset="0"/>
                        </a:rPr>
                        <a:t>Ouverture</a:t>
                      </a:r>
                    </a:p>
                  </a:txBody>
                  <a:tcPr marL="0" marR="0" marT="0" marB="0" anchor="b"/>
                </a:tc>
                <a:extLst>
                  <a:ext uri="{0D108BD9-81ED-4DB2-BD59-A6C34878D82A}">
                    <a16:rowId xmlns:a16="http://schemas.microsoft.com/office/drawing/2014/main" val="1732081912"/>
                  </a:ext>
                </a:extLst>
              </a:tr>
              <a:tr h="213868">
                <a:tc>
                  <a:txBody>
                    <a:bodyPr/>
                    <a:lstStyle/>
                    <a:p>
                      <a:pPr algn="l" fontAlgn="b"/>
                      <a:r>
                        <a:rPr lang="fr-FR" sz="800" b="0" i="0" u="none" strike="noStrike">
                          <a:solidFill>
                            <a:srgbClr val="000000"/>
                          </a:solidFill>
                          <a:effectLst/>
                          <a:latin typeface="Calibri" panose="020F0502020204030204" pitchFamily="34" charset="0"/>
                        </a:rPr>
                        <a:t>GP- PEA &gt;1000€</a:t>
                      </a:r>
                    </a:p>
                  </a:txBody>
                  <a:tcPr marL="0" marR="0" marT="0" marB="0" anchor="b"/>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a:ln>
                            <a:noFill/>
                          </a:ln>
                          <a:solidFill>
                            <a:prstClr val="black"/>
                          </a:solidFill>
                          <a:effectLst/>
                          <a:uLnTx/>
                          <a:uFillTx/>
                          <a:latin typeface="Arial"/>
                          <a:ea typeface="+mn-ea"/>
                          <a:cs typeface="+mn-cs"/>
                        </a:rPr>
                        <a:t>Manuelle</a:t>
                      </a:r>
                    </a:p>
                  </a:txBody>
                  <a:tcPr anchor="ctr"/>
                </a:tc>
                <a:tc>
                  <a:txBody>
                    <a:bodyPr/>
                    <a:lstStyle/>
                    <a:p>
                      <a:pPr algn="l" fontAlgn="b"/>
                      <a:r>
                        <a:rPr lang="fr-FR" sz="1100" b="0" i="0" u="none" strike="noStrike">
                          <a:solidFill>
                            <a:srgbClr val="000000"/>
                          </a:solidFill>
                          <a:effectLst/>
                          <a:latin typeface="Calibri" panose="020F0502020204030204" pitchFamily="34" charset="0"/>
                        </a:rPr>
                        <a:t>résultat comptable</a:t>
                      </a:r>
                    </a:p>
                  </a:txBody>
                  <a:tcPr marL="0" marR="0" marT="0" marB="0" anchor="b"/>
                </a:tc>
                <a:tc>
                  <a:txBody>
                    <a:bodyPr/>
                    <a:lstStyle/>
                    <a:p>
                      <a:pPr algn="l" fontAlgn="b"/>
                      <a:r>
                        <a:rPr lang="fr-FR" sz="1100" b="0" i="0" u="none" strike="noStrike">
                          <a:solidFill>
                            <a:srgbClr val="000000"/>
                          </a:solidFill>
                          <a:effectLst/>
                          <a:latin typeface="Calibri" panose="020F0502020204030204" pitchFamily="34" charset="0"/>
                        </a:rPr>
                        <a:t>Ouverture</a:t>
                      </a:r>
                    </a:p>
                  </a:txBody>
                  <a:tcPr marL="0" marR="0" marT="0" marB="0" anchor="b"/>
                </a:tc>
                <a:extLst>
                  <a:ext uri="{0D108BD9-81ED-4DB2-BD59-A6C34878D82A}">
                    <a16:rowId xmlns:a16="http://schemas.microsoft.com/office/drawing/2014/main" val="3468205896"/>
                  </a:ext>
                </a:extLst>
              </a:tr>
              <a:tr h="213868">
                <a:tc>
                  <a:txBody>
                    <a:bodyPr/>
                    <a:lstStyle/>
                    <a:p>
                      <a:pPr algn="l" fontAlgn="b"/>
                      <a:r>
                        <a:rPr lang="en-US" sz="800" b="0" i="0" u="none" strike="noStrike">
                          <a:solidFill>
                            <a:srgbClr val="000000"/>
                          </a:solidFill>
                          <a:effectLst/>
                          <a:latin typeface="Calibri" panose="020F0502020204030204" pitchFamily="34" charset="0"/>
                        </a:rPr>
                        <a:t>GP- PEA CTO HORS FCP GP</a:t>
                      </a:r>
                    </a:p>
                  </a:txBody>
                  <a:tcPr marL="0" marR="0" marT="0" marB="0" anchor="b"/>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a:ln>
                            <a:noFill/>
                          </a:ln>
                          <a:solidFill>
                            <a:prstClr val="black"/>
                          </a:solidFill>
                          <a:effectLst/>
                          <a:uLnTx/>
                          <a:uFillTx/>
                          <a:latin typeface="Arial"/>
                          <a:ea typeface="+mn-ea"/>
                          <a:cs typeface="+mn-cs"/>
                        </a:rPr>
                        <a:t>Manuelle</a:t>
                      </a:r>
                    </a:p>
                  </a:txBody>
                  <a:tcPr anchor="ctr"/>
                </a:tc>
                <a:tc>
                  <a:txBody>
                    <a:bodyPr/>
                    <a:lstStyle/>
                    <a:p>
                      <a:pPr algn="l" fontAlgn="b"/>
                      <a:r>
                        <a:rPr lang="fr-FR" sz="1100" b="0" i="0" u="none" strike="noStrike">
                          <a:solidFill>
                            <a:srgbClr val="000000"/>
                          </a:solidFill>
                          <a:effectLst/>
                          <a:latin typeface="Calibri" panose="020F0502020204030204" pitchFamily="34" charset="0"/>
                        </a:rPr>
                        <a:t>résultat comptable</a:t>
                      </a:r>
                    </a:p>
                  </a:txBody>
                  <a:tcPr marL="0" marR="0" marT="0" marB="0" anchor="b"/>
                </a:tc>
                <a:tc>
                  <a:txBody>
                    <a:bodyPr/>
                    <a:lstStyle/>
                    <a:p>
                      <a:pPr algn="l" fontAlgn="b"/>
                      <a:r>
                        <a:rPr lang="fr-FR" sz="1100" b="0" i="0" u="none" strike="noStrike">
                          <a:solidFill>
                            <a:srgbClr val="000000"/>
                          </a:solidFill>
                          <a:effectLst/>
                          <a:latin typeface="Calibri" panose="020F0502020204030204" pitchFamily="34" charset="0"/>
                        </a:rPr>
                        <a:t>Ouverture</a:t>
                      </a:r>
                    </a:p>
                  </a:txBody>
                  <a:tcPr marL="0" marR="0" marT="0" marB="0" anchor="b"/>
                </a:tc>
                <a:extLst>
                  <a:ext uri="{0D108BD9-81ED-4DB2-BD59-A6C34878D82A}">
                    <a16:rowId xmlns:a16="http://schemas.microsoft.com/office/drawing/2014/main" val="475918500"/>
                  </a:ext>
                </a:extLst>
              </a:tr>
              <a:tr h="213868">
                <a:tc>
                  <a:txBody>
                    <a:bodyPr/>
                    <a:lstStyle/>
                    <a:p>
                      <a:pPr algn="l" fontAlgn="b"/>
                      <a:r>
                        <a:rPr lang="fr-FR" sz="800" b="0" i="0" u="none" strike="noStrike">
                          <a:solidFill>
                            <a:srgbClr val="000000"/>
                          </a:solidFill>
                          <a:effectLst/>
                          <a:latin typeface="Calibri" panose="020F0502020204030204" pitchFamily="34" charset="0"/>
                        </a:rPr>
                        <a:t>GP- PEA ET TITRE 1818</a:t>
                      </a:r>
                    </a:p>
                  </a:txBody>
                  <a:tcPr marL="0" marR="0" marT="0" marB="0" anchor="b"/>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a:ln>
                            <a:noFill/>
                          </a:ln>
                          <a:solidFill>
                            <a:prstClr val="black"/>
                          </a:solidFill>
                          <a:effectLst/>
                          <a:uLnTx/>
                          <a:uFillTx/>
                          <a:latin typeface="+mn-lt"/>
                          <a:ea typeface="+mn-ea"/>
                          <a:cs typeface="+mn-cs"/>
                        </a:rPr>
                        <a:t>Manuelle</a:t>
                      </a:r>
                    </a:p>
                  </a:txBody>
                  <a:tcPr anchor="ctr"/>
                </a:tc>
                <a:tc>
                  <a:txBody>
                    <a:bodyPr/>
                    <a:lstStyle/>
                    <a:p>
                      <a:pPr algn="l" fontAlgn="b"/>
                      <a:r>
                        <a:rPr lang="fr-FR" sz="1100" b="0" i="0" u="none" strike="noStrike">
                          <a:solidFill>
                            <a:srgbClr val="000000"/>
                          </a:solidFill>
                          <a:effectLst/>
                          <a:latin typeface="Calibri" panose="020F0502020204030204" pitchFamily="34" charset="0"/>
                        </a:rPr>
                        <a:t>résultat comptable</a:t>
                      </a:r>
                    </a:p>
                  </a:txBody>
                  <a:tcPr marL="0" marR="0" marT="0" marB="0" anchor="b"/>
                </a:tc>
                <a:tc>
                  <a:txBody>
                    <a:bodyPr/>
                    <a:lstStyle/>
                    <a:p>
                      <a:pPr algn="l" fontAlgn="b"/>
                      <a:r>
                        <a:rPr lang="fr-FR" sz="1100" b="0" i="0" u="none" strike="noStrike">
                          <a:solidFill>
                            <a:srgbClr val="000000"/>
                          </a:solidFill>
                          <a:effectLst/>
                          <a:latin typeface="Calibri" panose="020F0502020204030204" pitchFamily="34" charset="0"/>
                        </a:rPr>
                        <a:t>Ouverture</a:t>
                      </a:r>
                    </a:p>
                  </a:txBody>
                  <a:tcPr marL="0" marR="0" marT="0" marB="0" anchor="b"/>
                </a:tc>
                <a:extLst>
                  <a:ext uri="{0D108BD9-81ED-4DB2-BD59-A6C34878D82A}">
                    <a16:rowId xmlns:a16="http://schemas.microsoft.com/office/drawing/2014/main" val="829145357"/>
                  </a:ext>
                </a:extLst>
              </a:tr>
              <a:tr h="213868">
                <a:tc>
                  <a:txBody>
                    <a:bodyPr/>
                    <a:lstStyle/>
                    <a:p>
                      <a:pPr algn="l" fontAlgn="b"/>
                      <a:r>
                        <a:rPr lang="fr-FR" sz="800" b="0" i="0" u="none" strike="noStrike">
                          <a:solidFill>
                            <a:srgbClr val="000000"/>
                          </a:solidFill>
                          <a:effectLst/>
                          <a:latin typeface="Calibri" panose="020F0502020204030204" pitchFamily="34" charset="0"/>
                        </a:rPr>
                        <a:t>GP- PRÊT IMMO</a:t>
                      </a:r>
                    </a:p>
                  </a:txBody>
                  <a:tcPr marL="0" marR="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a:ln>
                            <a:noFill/>
                          </a:ln>
                          <a:solidFill>
                            <a:prstClr val="black"/>
                          </a:solidFill>
                          <a:effectLst/>
                          <a:uLnTx/>
                          <a:uFillTx/>
                          <a:latin typeface="Arial"/>
                          <a:ea typeface="+mn-ea"/>
                          <a:cs typeface="+mn-cs"/>
                        </a:rPr>
                        <a:t>Manuelle</a:t>
                      </a:r>
                    </a:p>
                  </a:txBody>
                  <a:tcPr anchor="ctr"/>
                </a:tc>
                <a:tc>
                  <a:txBody>
                    <a:bodyPr/>
                    <a:lstStyle/>
                    <a:p>
                      <a:pPr algn="l" fontAlgn="b"/>
                      <a:r>
                        <a:rPr lang="fr-FR" sz="1100" b="0" i="0" u="none" strike="noStrike">
                          <a:solidFill>
                            <a:srgbClr val="000000"/>
                          </a:solidFill>
                          <a:effectLst/>
                          <a:latin typeface="Calibri" panose="020F0502020204030204" pitchFamily="34" charset="0"/>
                        </a:rPr>
                        <a:t>résultat sur crédit</a:t>
                      </a:r>
                    </a:p>
                  </a:txBody>
                  <a:tcPr marL="0" marR="0" marT="0" marB="0"/>
                </a:tc>
                <a:tc>
                  <a:txBody>
                    <a:bodyPr/>
                    <a:lstStyle/>
                    <a:p>
                      <a:pPr algn="l" fontAlgn="b"/>
                      <a:r>
                        <a:rPr lang="fr-FR" sz="1100" b="0" i="0" u="none" strike="noStrike">
                          <a:solidFill>
                            <a:srgbClr val="000000"/>
                          </a:solidFill>
                          <a:effectLst/>
                          <a:latin typeface="Calibri" panose="020F0502020204030204" pitchFamily="34" charset="0"/>
                        </a:rPr>
                        <a:t>Ouverture</a:t>
                      </a:r>
                    </a:p>
                  </a:txBody>
                  <a:tcPr marL="0" marR="0" marT="0" marB="0" anchor="b"/>
                </a:tc>
                <a:extLst>
                  <a:ext uri="{0D108BD9-81ED-4DB2-BD59-A6C34878D82A}">
                    <a16:rowId xmlns:a16="http://schemas.microsoft.com/office/drawing/2014/main" val="4107992217"/>
                  </a:ext>
                </a:extLst>
              </a:tr>
              <a:tr h="213868">
                <a:tc>
                  <a:txBody>
                    <a:bodyPr/>
                    <a:lstStyle/>
                    <a:p>
                      <a:pPr algn="l" fontAlgn="b"/>
                      <a:r>
                        <a:rPr lang="fr-FR" sz="800" b="0" i="0" u="none" strike="noStrike">
                          <a:solidFill>
                            <a:srgbClr val="000000"/>
                          </a:solidFill>
                          <a:effectLst/>
                          <a:latin typeface="Calibri" panose="020F0502020204030204" pitchFamily="34" charset="0"/>
                        </a:rPr>
                        <a:t>GP - RELAIS BANQUE PRIVEE</a:t>
                      </a:r>
                    </a:p>
                  </a:txBody>
                  <a:tcPr marL="0" marR="0" marT="0" marB="0" anchor="b"/>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a:ln>
                            <a:noFill/>
                          </a:ln>
                          <a:solidFill>
                            <a:prstClr val="black"/>
                          </a:solidFill>
                          <a:effectLst/>
                          <a:uLnTx/>
                          <a:uFillTx/>
                          <a:latin typeface="Arial"/>
                          <a:ea typeface="+mn-ea"/>
                          <a:cs typeface="+mn-cs"/>
                        </a:rPr>
                        <a:t>Manuelle</a:t>
                      </a:r>
                    </a:p>
                  </a:txBody>
                  <a:tcPr anchor="ctr"/>
                </a:tc>
                <a:tc>
                  <a:txBody>
                    <a:bodyPr/>
                    <a:lstStyle/>
                    <a:p>
                      <a:pPr algn="l" fontAlgn="b"/>
                      <a:r>
                        <a:rPr lang="fr-FR" sz="1100" b="0" i="0" u="none" strike="noStrike">
                          <a:solidFill>
                            <a:srgbClr val="000000"/>
                          </a:solidFill>
                          <a:effectLst/>
                          <a:latin typeface="Calibri" panose="020F0502020204030204" pitchFamily="34" charset="0"/>
                        </a:rPr>
                        <a:t>résultat sur équipement </a:t>
                      </a:r>
                    </a:p>
                  </a:txBody>
                  <a:tcPr marL="0" marR="0" marT="0" marB="0" anchor="b"/>
                </a:tc>
                <a:tc>
                  <a:txBody>
                    <a:bodyPr/>
                    <a:lstStyle/>
                    <a:p>
                      <a:pPr algn="l" fontAlgn="b"/>
                      <a:r>
                        <a:rPr lang="fr-FR" sz="1100" b="0" i="0" u="none" strike="noStrike">
                          <a:solidFill>
                            <a:srgbClr val="000000"/>
                          </a:solidFill>
                          <a:effectLst/>
                          <a:latin typeface="Calibri" panose="020F0502020204030204" pitchFamily="34" charset="0"/>
                        </a:rPr>
                        <a:t>Souscription</a:t>
                      </a:r>
                    </a:p>
                  </a:txBody>
                  <a:tcPr marL="0" marR="0" marT="0" marB="0" anchor="b"/>
                </a:tc>
                <a:extLst>
                  <a:ext uri="{0D108BD9-81ED-4DB2-BD59-A6C34878D82A}">
                    <a16:rowId xmlns:a16="http://schemas.microsoft.com/office/drawing/2014/main" val="1882745158"/>
                  </a:ext>
                </a:extLst>
              </a:tr>
              <a:tr h="213868">
                <a:tc>
                  <a:txBody>
                    <a:bodyPr/>
                    <a:lstStyle/>
                    <a:p>
                      <a:pPr algn="l" fontAlgn="b"/>
                      <a:r>
                        <a:rPr lang="fr-FR" sz="800" b="0" i="0" u="none" strike="noStrike">
                          <a:solidFill>
                            <a:srgbClr val="000000"/>
                          </a:solidFill>
                          <a:effectLst/>
                          <a:latin typeface="Calibri" panose="020F0502020204030204" pitchFamily="34" charset="0"/>
                        </a:rPr>
                        <a:t>GP- RELAIS PRO</a:t>
                      </a:r>
                    </a:p>
                  </a:txBody>
                  <a:tcPr marL="0" marR="0" marT="0" marB="0" anchor="b"/>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a:ln>
                            <a:noFill/>
                          </a:ln>
                          <a:solidFill>
                            <a:prstClr val="black"/>
                          </a:solidFill>
                          <a:effectLst/>
                          <a:uLnTx/>
                          <a:uFillTx/>
                          <a:latin typeface="Arial"/>
                          <a:ea typeface="+mn-ea"/>
                          <a:cs typeface="+mn-cs"/>
                        </a:rPr>
                        <a:t>Manuelle</a:t>
                      </a:r>
                    </a:p>
                  </a:txBody>
                  <a:tcPr anchor="ctr"/>
                </a:tc>
                <a:tc>
                  <a:txBody>
                    <a:bodyPr/>
                    <a:lstStyle/>
                    <a:p>
                      <a:pPr algn="l" fontAlgn="b"/>
                      <a:r>
                        <a:rPr lang="fr-FR" sz="1100" b="0" i="0" u="none" strike="noStrike">
                          <a:solidFill>
                            <a:srgbClr val="000000"/>
                          </a:solidFill>
                          <a:effectLst/>
                          <a:latin typeface="Calibri" panose="020F0502020204030204" pitchFamily="34" charset="0"/>
                        </a:rPr>
                        <a:t>résultat sur équipement </a:t>
                      </a:r>
                    </a:p>
                  </a:txBody>
                  <a:tcPr marL="0" marR="0" marT="0" marB="0" anchor="b"/>
                </a:tc>
                <a:tc>
                  <a:txBody>
                    <a:bodyPr/>
                    <a:lstStyle/>
                    <a:p>
                      <a:pPr algn="l" fontAlgn="b"/>
                      <a:r>
                        <a:rPr lang="fr-FR" sz="1100" b="0" i="0" u="none" strike="noStrike">
                          <a:solidFill>
                            <a:srgbClr val="000000"/>
                          </a:solidFill>
                          <a:effectLst/>
                          <a:latin typeface="Calibri" panose="020F0502020204030204" pitchFamily="34" charset="0"/>
                        </a:rPr>
                        <a:t>Souscription</a:t>
                      </a:r>
                    </a:p>
                  </a:txBody>
                  <a:tcPr marL="0" marR="0" marT="0" marB="0" anchor="b"/>
                </a:tc>
                <a:extLst>
                  <a:ext uri="{0D108BD9-81ED-4DB2-BD59-A6C34878D82A}">
                    <a16:rowId xmlns:a16="http://schemas.microsoft.com/office/drawing/2014/main" val="782273464"/>
                  </a:ext>
                </a:extLst>
              </a:tr>
              <a:tr h="213868">
                <a:tc>
                  <a:txBody>
                    <a:bodyPr/>
                    <a:lstStyle/>
                    <a:p>
                      <a:pPr algn="l" fontAlgn="b"/>
                      <a:r>
                        <a:rPr lang="fr-FR" sz="800" b="0" i="0" u="none" strike="noStrike">
                          <a:solidFill>
                            <a:srgbClr val="000000"/>
                          </a:solidFill>
                          <a:effectLst/>
                          <a:latin typeface="Calibri" panose="020F0502020204030204" pitchFamily="34" charset="0"/>
                        </a:rPr>
                        <a:t>GP- SCPI HORS ASSURANCE VIE</a:t>
                      </a:r>
                    </a:p>
                  </a:txBody>
                  <a:tcPr marL="0" marR="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a:ln>
                            <a:noFill/>
                          </a:ln>
                          <a:solidFill>
                            <a:prstClr val="black"/>
                          </a:solidFill>
                          <a:effectLst/>
                          <a:uLnTx/>
                          <a:uFillTx/>
                          <a:latin typeface="Arial"/>
                          <a:ea typeface="+mn-ea"/>
                          <a:cs typeface="+mn-cs"/>
                        </a:rPr>
                        <a:t>Manuelle</a:t>
                      </a:r>
                    </a:p>
                  </a:txBody>
                  <a:tcPr anchor="ctr"/>
                </a:tc>
                <a:tc>
                  <a:txBody>
                    <a:bodyPr/>
                    <a:lstStyle/>
                    <a:p>
                      <a:pPr algn="l" fontAlgn="b"/>
                      <a:r>
                        <a:rPr lang="fr-FR" sz="1100" b="0" i="0" u="none" strike="noStrike">
                          <a:solidFill>
                            <a:srgbClr val="000000"/>
                          </a:solidFill>
                          <a:effectLst/>
                          <a:latin typeface="Calibri" panose="020F0502020204030204" pitchFamily="34" charset="0"/>
                        </a:rPr>
                        <a:t>résultat sur immobilier</a:t>
                      </a:r>
                    </a:p>
                  </a:txBody>
                  <a:tcPr marL="0" marR="0" marT="0" marB="0"/>
                </a:tc>
                <a:tc>
                  <a:txBody>
                    <a:bodyPr/>
                    <a:lstStyle/>
                    <a:p>
                      <a:pPr algn="l" fontAlgn="b"/>
                      <a:r>
                        <a:rPr lang="fr-FR" sz="1100" b="0" i="0" u="none" strike="noStrike">
                          <a:solidFill>
                            <a:srgbClr val="000000"/>
                          </a:solidFill>
                          <a:effectLst/>
                          <a:latin typeface="Calibri" panose="020F0502020204030204" pitchFamily="34" charset="0"/>
                        </a:rPr>
                        <a:t>Achat</a:t>
                      </a:r>
                    </a:p>
                  </a:txBody>
                  <a:tcPr marL="0" marR="0" marT="0" marB="0" anchor="b"/>
                </a:tc>
                <a:extLst>
                  <a:ext uri="{0D108BD9-81ED-4DB2-BD59-A6C34878D82A}">
                    <a16:rowId xmlns:a16="http://schemas.microsoft.com/office/drawing/2014/main" val="3117500550"/>
                  </a:ext>
                </a:extLst>
              </a:tr>
              <a:tr h="213868">
                <a:tc>
                  <a:txBody>
                    <a:bodyPr/>
                    <a:lstStyle/>
                    <a:p>
                      <a:pPr algn="l" fontAlgn="b"/>
                      <a:r>
                        <a:rPr lang="fr-FR" sz="800" b="0" i="0" u="none" strike="noStrike">
                          <a:solidFill>
                            <a:srgbClr val="000000"/>
                          </a:solidFill>
                          <a:effectLst/>
                          <a:latin typeface="Calibri" panose="020F0502020204030204" pitchFamily="34" charset="0"/>
                        </a:rPr>
                        <a:t>GP - SYNERGIE PRO OU BANQUE PRIVEE : EER </a:t>
                      </a:r>
                    </a:p>
                  </a:txBody>
                  <a:tcPr marL="0" marR="0" marT="0" marB="0" anchor="b"/>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800"/>
                        <a:t>Manuelle</a:t>
                      </a:r>
                    </a:p>
                  </a:txBody>
                  <a:tcPr anchor="ctr"/>
                </a:tc>
                <a:tc>
                  <a:txBody>
                    <a:bodyPr/>
                    <a:lstStyle/>
                    <a:p>
                      <a:pPr algn="l" fontAlgn="b"/>
                      <a:r>
                        <a:rPr lang="fr-FR" sz="1100" b="0" i="0" u="none" strike="noStrike">
                          <a:solidFill>
                            <a:srgbClr val="000000"/>
                          </a:solidFill>
                          <a:effectLst/>
                          <a:latin typeface="Calibri" panose="020F0502020204030204" pitchFamily="34" charset="0"/>
                        </a:rPr>
                        <a:t>résultat sur équipement </a:t>
                      </a:r>
                    </a:p>
                  </a:txBody>
                  <a:tcPr marL="0" marR="0" marT="0" marB="0" anchor="b"/>
                </a:tc>
                <a:tc>
                  <a:txBody>
                    <a:bodyPr/>
                    <a:lstStyle/>
                    <a:p>
                      <a:pPr algn="l" fontAlgn="b"/>
                      <a:r>
                        <a:rPr lang="fr-FR" sz="1100" b="0" i="0" u="none" strike="noStrike">
                          <a:solidFill>
                            <a:srgbClr val="000000"/>
                          </a:solidFill>
                          <a:effectLst/>
                          <a:latin typeface="Calibri" panose="020F0502020204030204" pitchFamily="34" charset="0"/>
                        </a:rPr>
                        <a:t>souscription </a:t>
                      </a:r>
                    </a:p>
                  </a:txBody>
                  <a:tcPr marL="0" marR="0" marT="0" marB="0" anchor="b"/>
                </a:tc>
                <a:extLst>
                  <a:ext uri="{0D108BD9-81ED-4DB2-BD59-A6C34878D82A}">
                    <a16:rowId xmlns:a16="http://schemas.microsoft.com/office/drawing/2014/main" val="3922035982"/>
                  </a:ext>
                </a:extLst>
              </a:tr>
              <a:tr h="213868">
                <a:tc>
                  <a:txBody>
                    <a:bodyPr/>
                    <a:lstStyle/>
                    <a:p>
                      <a:pPr algn="l" fontAlgn="b"/>
                      <a:r>
                        <a:rPr lang="fr-FR" sz="800" b="0" i="0" u="none" strike="noStrike">
                          <a:solidFill>
                            <a:srgbClr val="000000"/>
                          </a:solidFill>
                          <a:effectLst/>
                          <a:latin typeface="Calibri" panose="020F0502020204030204" pitchFamily="34" charset="0"/>
                        </a:rPr>
                        <a:t>GP - SYNERGIE PRO OU BP : ARGENT FRAIS</a:t>
                      </a:r>
                    </a:p>
                  </a:txBody>
                  <a:tcPr marL="0" marR="0" marT="0" marB="0" anchor="b"/>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800" dirty="0"/>
                        <a:t>Manuelle</a:t>
                      </a:r>
                    </a:p>
                  </a:txBody>
                  <a:tcPr anchor="ctr"/>
                </a:tc>
                <a:tc>
                  <a:txBody>
                    <a:bodyPr/>
                    <a:lstStyle/>
                    <a:p>
                      <a:pPr algn="l" fontAlgn="b"/>
                      <a:r>
                        <a:rPr lang="fr-FR" sz="1100" b="0" i="0" u="none" strike="noStrike">
                          <a:solidFill>
                            <a:srgbClr val="000000"/>
                          </a:solidFill>
                          <a:effectLst/>
                          <a:latin typeface="Calibri" panose="020F0502020204030204" pitchFamily="34" charset="0"/>
                        </a:rPr>
                        <a:t>résultat comptable</a:t>
                      </a:r>
                    </a:p>
                  </a:txBody>
                  <a:tcPr marL="0" marR="0" marT="0" marB="0" anchor="b"/>
                </a:tc>
                <a:tc>
                  <a:txBody>
                    <a:bodyPr/>
                    <a:lstStyle/>
                    <a:p>
                      <a:pPr algn="l" fontAlgn="b"/>
                      <a:r>
                        <a:rPr lang="fr-FR" sz="1100" b="0" i="0" u="none" strike="noStrike">
                          <a:solidFill>
                            <a:srgbClr val="000000"/>
                          </a:solidFill>
                          <a:effectLst/>
                          <a:latin typeface="Calibri" panose="020F0502020204030204" pitchFamily="34" charset="0"/>
                        </a:rPr>
                        <a:t>Ouverture</a:t>
                      </a:r>
                    </a:p>
                  </a:txBody>
                  <a:tcPr marL="0" marR="0" marT="0" marB="0" anchor="b"/>
                </a:tc>
                <a:extLst>
                  <a:ext uri="{0D108BD9-81ED-4DB2-BD59-A6C34878D82A}">
                    <a16:rowId xmlns:a16="http://schemas.microsoft.com/office/drawing/2014/main" val="1661835480"/>
                  </a:ext>
                </a:extLst>
              </a:tr>
              <a:tr h="213868">
                <a:tc>
                  <a:txBody>
                    <a:bodyPr/>
                    <a:lstStyle/>
                    <a:p>
                      <a:pPr algn="l" fontAlgn="b"/>
                      <a:r>
                        <a:rPr lang="fr-FR" sz="800" b="0" i="0" u="none" strike="noStrike">
                          <a:solidFill>
                            <a:srgbClr val="000000"/>
                          </a:solidFill>
                          <a:effectLst/>
                          <a:latin typeface="Calibri" panose="020F0502020204030204" pitchFamily="34" charset="0"/>
                        </a:rPr>
                        <a:t>GP- UC ASS VIE SUR FLUX</a:t>
                      </a:r>
                    </a:p>
                  </a:txBody>
                  <a:tcPr marL="0" marR="0" marT="0" marB="0" anchor="b"/>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800" dirty="0"/>
                        <a:t>Manuelle</a:t>
                      </a:r>
                    </a:p>
                  </a:txBody>
                  <a:tcPr anchor="ctr"/>
                </a:tc>
                <a:tc>
                  <a:txBody>
                    <a:bodyPr/>
                    <a:lstStyle/>
                    <a:p>
                      <a:pPr algn="l" fontAlgn="b"/>
                      <a:r>
                        <a:rPr lang="fr-FR" sz="1100" b="0" i="0" u="none" strike="noStrike">
                          <a:solidFill>
                            <a:srgbClr val="000000"/>
                          </a:solidFill>
                          <a:effectLst/>
                          <a:latin typeface="Calibri" panose="020F0502020204030204" pitchFamily="34" charset="0"/>
                        </a:rPr>
                        <a:t>résultat comptable</a:t>
                      </a:r>
                    </a:p>
                  </a:txBody>
                  <a:tcPr marL="0" marR="0" marT="0" marB="0" anchor="b"/>
                </a:tc>
                <a:tc>
                  <a:txBody>
                    <a:bodyPr/>
                    <a:lstStyle/>
                    <a:p>
                      <a:pPr algn="l" fontAlgn="b"/>
                      <a:r>
                        <a:rPr lang="fr-FR" sz="1100" b="0" i="0" u="none" strike="noStrike">
                          <a:solidFill>
                            <a:srgbClr val="000000"/>
                          </a:solidFill>
                          <a:effectLst/>
                          <a:latin typeface="Calibri" panose="020F0502020204030204" pitchFamily="34" charset="0"/>
                        </a:rPr>
                        <a:t>Ouverture</a:t>
                      </a:r>
                    </a:p>
                  </a:txBody>
                  <a:tcPr marL="0" marR="0" marT="0" marB="0" anchor="b"/>
                </a:tc>
                <a:extLst>
                  <a:ext uri="{0D108BD9-81ED-4DB2-BD59-A6C34878D82A}">
                    <a16:rowId xmlns:a16="http://schemas.microsoft.com/office/drawing/2014/main" val="2878266886"/>
                  </a:ext>
                </a:extLst>
              </a:tr>
              <a:tr h="213868">
                <a:tc>
                  <a:txBody>
                    <a:bodyPr/>
                    <a:lstStyle/>
                    <a:p>
                      <a:pPr algn="l" fontAlgn="b"/>
                      <a:r>
                        <a:rPr lang="fr-FR" sz="800" b="0" i="0" u="none" strike="noStrike">
                          <a:solidFill>
                            <a:srgbClr val="000000"/>
                          </a:solidFill>
                          <a:effectLst/>
                          <a:latin typeface="Calibri" panose="020F0502020204030204" pitchFamily="34" charset="0"/>
                        </a:rPr>
                        <a:t>GP- UC ASS VIE SUR STOCK</a:t>
                      </a:r>
                    </a:p>
                  </a:txBody>
                  <a:tcPr marL="0" marR="0" marT="0" marB="0" anchor="b"/>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800" dirty="0"/>
                        <a:t>Manuelle</a:t>
                      </a:r>
                    </a:p>
                  </a:txBody>
                  <a:tcPr anchor="ctr"/>
                </a:tc>
                <a:tc>
                  <a:txBody>
                    <a:bodyPr/>
                    <a:lstStyle/>
                    <a:p>
                      <a:pPr algn="l" fontAlgn="b"/>
                      <a:r>
                        <a:rPr lang="fr-FR" sz="1100" b="0" i="0" u="none" strike="noStrike">
                          <a:solidFill>
                            <a:srgbClr val="000000"/>
                          </a:solidFill>
                          <a:effectLst/>
                          <a:latin typeface="Calibri" panose="020F0502020204030204" pitchFamily="34" charset="0"/>
                        </a:rPr>
                        <a:t>résultat comptable</a:t>
                      </a:r>
                    </a:p>
                  </a:txBody>
                  <a:tcPr marL="0" marR="0" marT="0" marB="0" anchor="b"/>
                </a:tc>
                <a:tc>
                  <a:txBody>
                    <a:bodyPr/>
                    <a:lstStyle/>
                    <a:p>
                      <a:pPr algn="l" fontAlgn="b"/>
                      <a:r>
                        <a:rPr lang="fr-FR" sz="1100" b="0" i="0" u="none" strike="noStrike">
                          <a:solidFill>
                            <a:srgbClr val="000000"/>
                          </a:solidFill>
                          <a:effectLst/>
                          <a:latin typeface="Calibri" panose="020F0502020204030204" pitchFamily="34" charset="0"/>
                        </a:rPr>
                        <a:t>Ouverture</a:t>
                      </a:r>
                    </a:p>
                  </a:txBody>
                  <a:tcPr marL="0" marR="0" marT="0" marB="0" anchor="b"/>
                </a:tc>
                <a:extLst>
                  <a:ext uri="{0D108BD9-81ED-4DB2-BD59-A6C34878D82A}">
                    <a16:rowId xmlns:a16="http://schemas.microsoft.com/office/drawing/2014/main" val="3149025334"/>
                  </a:ext>
                </a:extLst>
              </a:tr>
              <a:tr h="213868">
                <a:tc>
                  <a:txBody>
                    <a:bodyPr/>
                    <a:lstStyle/>
                    <a:p>
                      <a:pPr algn="l" fontAlgn="b"/>
                      <a:r>
                        <a:rPr lang="fr-FR" sz="800" b="0" i="0" u="none" strike="noStrike" dirty="0">
                          <a:solidFill>
                            <a:srgbClr val="000000"/>
                          </a:solidFill>
                          <a:effectLst/>
                          <a:latin typeface="Calibri" panose="020F0502020204030204" pitchFamily="34" charset="0"/>
                        </a:rPr>
                        <a:t>VERSEMENT ASSURANCE VIE SUR DEI</a:t>
                      </a:r>
                    </a:p>
                  </a:txBody>
                  <a:tcPr marL="0" marR="0" marT="0" marB="0" anchor="b"/>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800" dirty="0"/>
                        <a:t>Manuelle</a:t>
                      </a:r>
                    </a:p>
                  </a:txBody>
                  <a:tcPr anchor="ctr"/>
                </a:tc>
                <a:tc>
                  <a:txBody>
                    <a:bodyPr/>
                    <a:lstStyle/>
                    <a:p>
                      <a:pPr algn="l" fontAlgn="b"/>
                      <a:r>
                        <a:rPr lang="fr-FR" sz="1100" b="0" i="0" u="none" strike="noStrike" dirty="0">
                          <a:solidFill>
                            <a:srgbClr val="000000"/>
                          </a:solidFill>
                          <a:effectLst/>
                          <a:latin typeface="Calibri" panose="020F0502020204030204" pitchFamily="34" charset="0"/>
                        </a:rPr>
                        <a:t>résultat sur équipement </a:t>
                      </a:r>
                    </a:p>
                  </a:txBody>
                  <a:tcPr marL="0" marR="0" marT="0" marB="0" anchor="b"/>
                </a:tc>
                <a:tc>
                  <a:txBody>
                    <a:bodyPr/>
                    <a:lstStyle/>
                    <a:p>
                      <a:pPr algn="l" fontAlgn="b"/>
                      <a:r>
                        <a:rPr lang="fr-FR" sz="1100" b="0" i="0" u="none" strike="noStrike" dirty="0">
                          <a:solidFill>
                            <a:srgbClr val="000000"/>
                          </a:solidFill>
                          <a:effectLst/>
                          <a:latin typeface="Calibri" panose="020F0502020204030204" pitchFamily="34" charset="0"/>
                        </a:rPr>
                        <a:t>Souscription</a:t>
                      </a:r>
                    </a:p>
                  </a:txBody>
                  <a:tcPr marL="0" marR="0" marT="0" marB="0" anchor="b"/>
                </a:tc>
                <a:extLst>
                  <a:ext uri="{0D108BD9-81ED-4DB2-BD59-A6C34878D82A}">
                    <a16:rowId xmlns:a16="http://schemas.microsoft.com/office/drawing/2014/main" val="526111135"/>
                  </a:ext>
                </a:extLst>
              </a:tr>
            </a:tbl>
          </a:graphicData>
        </a:graphic>
      </p:graphicFrame>
      <p:sp>
        <p:nvSpPr>
          <p:cNvPr id="6" name="Espace réservé du texte 5"/>
          <p:cNvSpPr>
            <a:spLocks noGrp="1"/>
          </p:cNvSpPr>
          <p:nvPr>
            <p:ph type="body" sz="quarter" idx="12"/>
          </p:nvPr>
        </p:nvSpPr>
        <p:spPr/>
        <p:txBody>
          <a:bodyPr/>
          <a:lstStyle/>
          <a:p>
            <a:r>
              <a:rPr lang="fr-FR"/>
              <a:t>Liste des produits alimentés par sur la saisie d’un compte-rendu – GP</a:t>
            </a:r>
          </a:p>
        </p:txBody>
      </p:sp>
      <p:sp>
        <p:nvSpPr>
          <p:cNvPr id="7" name="Espace réservé du texte 6"/>
          <p:cNvSpPr>
            <a:spLocks noGrp="1"/>
          </p:cNvSpPr>
          <p:nvPr>
            <p:ph type="body" sz="quarter" idx="14"/>
          </p:nvPr>
        </p:nvSpPr>
        <p:spPr/>
        <p:txBody>
          <a:bodyPr/>
          <a:lstStyle/>
          <a:p>
            <a:r>
              <a:rPr lang="fr-FR"/>
              <a:t>Règles de gestion des données</a:t>
            </a:r>
          </a:p>
        </p:txBody>
      </p:sp>
      <p:sp>
        <p:nvSpPr>
          <p:cNvPr id="8" name="Espace réservé du texte 7">
            <a:extLst>
              <a:ext uri="{FF2B5EF4-FFF2-40B4-BE49-F238E27FC236}">
                <a16:creationId xmlns:a16="http://schemas.microsoft.com/office/drawing/2014/main" id="{27ADCB71-2DF6-47CD-88B4-BBA5C63537AA}"/>
              </a:ext>
            </a:extLst>
          </p:cNvPr>
          <p:cNvSpPr>
            <a:spLocks noGrp="1"/>
          </p:cNvSpPr>
          <p:nvPr>
            <p:ph type="body" sz="quarter" idx="16"/>
          </p:nvPr>
        </p:nvSpPr>
        <p:spPr>
          <a:xfrm>
            <a:off x="334912" y="716147"/>
            <a:ext cx="216000" cy="216000"/>
          </a:xfrm>
        </p:spPr>
        <p:txBody>
          <a:bodyPr/>
          <a:lstStyle/>
          <a:p>
            <a:r>
              <a:rPr lang="fr-FR" dirty="0"/>
              <a:t>5</a:t>
            </a:r>
          </a:p>
        </p:txBody>
      </p:sp>
    </p:spTree>
    <p:extLst>
      <p:ext uri="{BB962C8B-B14F-4D97-AF65-F5344CB8AC3E}">
        <p14:creationId xmlns:p14="http://schemas.microsoft.com/office/powerpoint/2010/main" val="18610829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a:t>Liste des produits alimentés par sur la saisie d’un compte-rendu – PRO</a:t>
            </a:r>
          </a:p>
        </p:txBody>
      </p:sp>
      <p:sp>
        <p:nvSpPr>
          <p:cNvPr id="7" name="Espace réservé du texte 6"/>
          <p:cNvSpPr>
            <a:spLocks noGrp="1"/>
          </p:cNvSpPr>
          <p:nvPr>
            <p:ph type="body" sz="quarter" idx="14"/>
          </p:nvPr>
        </p:nvSpPr>
        <p:spPr/>
        <p:txBody>
          <a:bodyPr/>
          <a:lstStyle/>
          <a:p>
            <a:r>
              <a:rPr lang="fr-FR"/>
              <a:t>Règles de gestion des données</a:t>
            </a:r>
          </a:p>
        </p:txBody>
      </p:sp>
      <p:sp>
        <p:nvSpPr>
          <p:cNvPr id="8" name="Espace réservé du texte 7">
            <a:extLst>
              <a:ext uri="{FF2B5EF4-FFF2-40B4-BE49-F238E27FC236}">
                <a16:creationId xmlns:a16="http://schemas.microsoft.com/office/drawing/2014/main" id="{27ADCB71-2DF6-47CD-88B4-BBA5C63537AA}"/>
              </a:ext>
            </a:extLst>
          </p:cNvPr>
          <p:cNvSpPr>
            <a:spLocks noGrp="1"/>
          </p:cNvSpPr>
          <p:nvPr>
            <p:ph type="body" sz="quarter" idx="16"/>
          </p:nvPr>
        </p:nvSpPr>
        <p:spPr>
          <a:xfrm>
            <a:off x="334912" y="716147"/>
            <a:ext cx="216000" cy="216000"/>
          </a:xfrm>
        </p:spPr>
        <p:txBody>
          <a:bodyPr/>
          <a:lstStyle/>
          <a:p>
            <a:r>
              <a:rPr lang="fr-FR" dirty="0"/>
              <a:t>6</a:t>
            </a:r>
          </a:p>
        </p:txBody>
      </p:sp>
      <p:graphicFrame>
        <p:nvGraphicFramePr>
          <p:cNvPr id="9" name="Tableau 2">
            <a:extLst>
              <a:ext uri="{FF2B5EF4-FFF2-40B4-BE49-F238E27FC236}">
                <a16:creationId xmlns:a16="http://schemas.microsoft.com/office/drawing/2014/main" id="{9C093A33-F801-4730-AB98-57DDEEA8F58C}"/>
              </a:ext>
            </a:extLst>
          </p:cNvPr>
          <p:cNvGraphicFramePr>
            <a:graphicFrameLocks noGrp="1"/>
          </p:cNvGraphicFramePr>
          <p:nvPr>
            <p:ph idx="17"/>
          </p:nvPr>
        </p:nvGraphicFramePr>
        <p:xfrm>
          <a:off x="1914525" y="953173"/>
          <a:ext cx="7870498" cy="6537960"/>
        </p:xfrm>
        <a:graphic>
          <a:graphicData uri="http://schemas.openxmlformats.org/drawingml/2006/table">
            <a:tbl>
              <a:tblPr firstRow="1" bandRow="1">
                <a:tableStyleId>{7DF18680-E054-41AD-8BC1-D1AEF772440D}</a:tableStyleId>
              </a:tblPr>
              <a:tblGrid>
                <a:gridCol w="2759743">
                  <a:extLst>
                    <a:ext uri="{9D8B030D-6E8A-4147-A177-3AD203B41FA5}">
                      <a16:colId xmlns:a16="http://schemas.microsoft.com/office/drawing/2014/main" val="2089161378"/>
                    </a:ext>
                  </a:extLst>
                </a:gridCol>
                <a:gridCol w="1872823">
                  <a:extLst>
                    <a:ext uri="{9D8B030D-6E8A-4147-A177-3AD203B41FA5}">
                      <a16:colId xmlns:a16="http://schemas.microsoft.com/office/drawing/2014/main" val="3634199697"/>
                    </a:ext>
                  </a:extLst>
                </a:gridCol>
                <a:gridCol w="1932230">
                  <a:extLst>
                    <a:ext uri="{9D8B030D-6E8A-4147-A177-3AD203B41FA5}">
                      <a16:colId xmlns:a16="http://schemas.microsoft.com/office/drawing/2014/main" val="853065480"/>
                    </a:ext>
                  </a:extLst>
                </a:gridCol>
                <a:gridCol w="1305702">
                  <a:extLst>
                    <a:ext uri="{9D8B030D-6E8A-4147-A177-3AD203B41FA5}">
                      <a16:colId xmlns:a16="http://schemas.microsoft.com/office/drawing/2014/main" val="1654480098"/>
                    </a:ext>
                  </a:extLst>
                </a:gridCol>
              </a:tblGrid>
              <a:tr h="236193">
                <a:tc>
                  <a:txBody>
                    <a:bodyPr/>
                    <a:lstStyle/>
                    <a:p>
                      <a:pPr algn="ctr"/>
                      <a:r>
                        <a:rPr lang="fr-FR" sz="1050" dirty="0"/>
                        <a:t>Produits</a:t>
                      </a:r>
                    </a:p>
                  </a:txBody>
                  <a:tcPr/>
                </a:tc>
                <a:tc>
                  <a:txBody>
                    <a:bodyPr/>
                    <a:lstStyle/>
                    <a:p>
                      <a:pPr algn="ctr"/>
                      <a:r>
                        <a:rPr lang="fr-FR" sz="1050"/>
                        <a:t>Alimentation dans le CRE</a:t>
                      </a:r>
                    </a:p>
                  </a:txBody>
                  <a:tcPr/>
                </a:tc>
                <a:tc>
                  <a:txBody>
                    <a:bodyPr/>
                    <a:lstStyle/>
                    <a:p>
                      <a:pPr algn="ctr"/>
                      <a:r>
                        <a:rPr lang="fr-FR" sz="1050"/>
                        <a:t>Type de résultat</a:t>
                      </a:r>
                    </a:p>
                  </a:txBody>
                  <a:tcPr/>
                </a:tc>
                <a:tc>
                  <a:txBody>
                    <a:bodyPr/>
                    <a:lstStyle/>
                    <a:p>
                      <a:pPr algn="ctr"/>
                      <a:r>
                        <a:rPr lang="fr-FR" sz="1050"/>
                        <a:t>Type d’opération</a:t>
                      </a:r>
                    </a:p>
                  </a:txBody>
                  <a:tcPr/>
                </a:tc>
                <a:extLst>
                  <a:ext uri="{0D108BD9-81ED-4DB2-BD59-A6C34878D82A}">
                    <a16:rowId xmlns:a16="http://schemas.microsoft.com/office/drawing/2014/main" val="4245445341"/>
                  </a:ext>
                </a:extLst>
              </a:tr>
              <a:tr h="236193">
                <a:tc>
                  <a:txBody>
                    <a:bodyPr/>
                    <a:lstStyle/>
                    <a:p>
                      <a:pPr marL="0" indent="85725" algn="l" fontAlgn="ctr"/>
                      <a:r>
                        <a:rPr lang="fr-FR" sz="1050" b="0" i="0" u="none" strike="noStrike">
                          <a:solidFill>
                            <a:srgbClr val="000000"/>
                          </a:solidFill>
                          <a:effectLst/>
                          <a:latin typeface="+mn-lt"/>
                        </a:rPr>
                        <a:t>Boostfid Analytique</a:t>
                      </a:r>
                      <a:endParaRPr lang="fr-FR" sz="1050" b="0" i="0" u="none" strike="noStrike" dirty="0">
                        <a:solidFill>
                          <a:srgbClr val="000000"/>
                        </a:solidFill>
                        <a:effectLst/>
                        <a:latin typeface="+mn-lt"/>
                      </a:endParaRPr>
                    </a:p>
                  </a:txBody>
                  <a:tcPr marL="9526" marR="9526" marT="9525"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mn-lt"/>
                        </a:rPr>
                        <a:t>Manuelle</a:t>
                      </a:r>
                    </a:p>
                  </a:txBody>
                  <a:tcPr anchor="ctr"/>
                </a:tc>
                <a:tc>
                  <a:txBody>
                    <a:bodyPr/>
                    <a:lstStyle/>
                    <a:p>
                      <a:pPr algn="l"/>
                      <a:r>
                        <a:rPr lang="fr-FR" sz="1050" dirty="0">
                          <a:latin typeface="+mn-lt"/>
                        </a:rPr>
                        <a:t>Résultat sur équipement</a:t>
                      </a:r>
                    </a:p>
                  </a:txBody>
                  <a:tcPr anchor="ctr"/>
                </a:tc>
                <a:tc>
                  <a:txBody>
                    <a:bodyPr/>
                    <a:lstStyle/>
                    <a:p>
                      <a:pPr algn="l"/>
                      <a:r>
                        <a:rPr lang="fr-FR" sz="1050">
                          <a:latin typeface="+mn-lt"/>
                        </a:rPr>
                        <a:t>Souscription</a:t>
                      </a:r>
                    </a:p>
                  </a:txBody>
                  <a:tcPr anchor="ctr"/>
                </a:tc>
                <a:extLst>
                  <a:ext uri="{0D108BD9-81ED-4DB2-BD59-A6C34878D82A}">
                    <a16:rowId xmlns:a16="http://schemas.microsoft.com/office/drawing/2014/main" val="3510346570"/>
                  </a:ext>
                </a:extLst>
              </a:tr>
              <a:tr h="236193">
                <a:tc>
                  <a:txBody>
                    <a:bodyPr/>
                    <a:lstStyle/>
                    <a:p>
                      <a:pPr marL="0" indent="85725" algn="l" fontAlgn="ctr"/>
                      <a:r>
                        <a:rPr lang="fr-FR" sz="1050" b="0" i="0" u="none" strike="noStrike">
                          <a:solidFill>
                            <a:srgbClr val="000000"/>
                          </a:solidFill>
                          <a:effectLst/>
                          <a:latin typeface="+mn-lt"/>
                        </a:rPr>
                        <a:t>Boostfid Fidélité</a:t>
                      </a:r>
                      <a:endParaRPr lang="fr-FR" sz="1050" b="0" i="0" u="none" strike="noStrike" dirty="0">
                        <a:solidFill>
                          <a:srgbClr val="000000"/>
                        </a:solidFill>
                        <a:effectLst/>
                        <a:latin typeface="+mn-lt"/>
                      </a:endParaRPr>
                    </a:p>
                  </a:txBody>
                  <a:tcPr marL="9526" marR="9526" marT="9525"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50" dirty="0">
                          <a:latin typeface="+mn-lt"/>
                        </a:rPr>
                        <a:t>Manuelle</a:t>
                      </a:r>
                    </a:p>
                  </a:txBody>
                  <a:tcPr anchor="ctr"/>
                </a:tc>
                <a:tc>
                  <a:txBody>
                    <a:bodyPr/>
                    <a:lstStyle/>
                    <a:p>
                      <a:pPr algn="l"/>
                      <a:r>
                        <a:rPr lang="fr-FR" sz="1050" dirty="0">
                          <a:latin typeface="+mn-lt"/>
                        </a:rPr>
                        <a:t>Résultat sur équipement</a:t>
                      </a:r>
                    </a:p>
                  </a:txBody>
                  <a:tcPr anchor="ctr"/>
                </a:tc>
                <a:tc>
                  <a:txBody>
                    <a:bodyPr/>
                    <a:lstStyle/>
                    <a:p>
                      <a:pPr algn="l"/>
                      <a:r>
                        <a:rPr lang="fr-FR" sz="1050">
                          <a:latin typeface="+mn-lt"/>
                        </a:rPr>
                        <a:t>Souscription</a:t>
                      </a:r>
                    </a:p>
                  </a:txBody>
                  <a:tcPr anchor="ctr"/>
                </a:tc>
                <a:extLst>
                  <a:ext uri="{0D108BD9-81ED-4DB2-BD59-A6C34878D82A}">
                    <a16:rowId xmlns:a16="http://schemas.microsoft.com/office/drawing/2014/main" val="1640573157"/>
                  </a:ext>
                </a:extLst>
              </a:tr>
              <a:tr h="236193">
                <a:tc>
                  <a:txBody>
                    <a:bodyPr/>
                    <a:lstStyle/>
                    <a:p>
                      <a:pPr marL="0" indent="85725" algn="l" fontAlgn="ctr"/>
                      <a:r>
                        <a:rPr lang="fr-FR" sz="1050" b="0" i="0" u="none" strike="noStrike">
                          <a:solidFill>
                            <a:srgbClr val="000000"/>
                          </a:solidFill>
                          <a:effectLst/>
                          <a:latin typeface="+mn-lt"/>
                        </a:rPr>
                        <a:t>Boostfid Fidélité +</a:t>
                      </a:r>
                      <a:endParaRPr lang="fr-FR" sz="1050" b="0" i="0" u="none" strike="noStrike" dirty="0">
                        <a:solidFill>
                          <a:srgbClr val="000000"/>
                        </a:solidFill>
                        <a:effectLst/>
                        <a:latin typeface="+mn-lt"/>
                      </a:endParaRPr>
                    </a:p>
                  </a:txBody>
                  <a:tcPr marL="9526" marR="9526" marT="9525"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mn-lt"/>
                        </a:rPr>
                        <a:t>Manuelle</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a:ln>
                            <a:noFill/>
                          </a:ln>
                          <a:solidFill>
                            <a:prstClr val="black"/>
                          </a:solidFill>
                          <a:effectLst/>
                          <a:uLnTx/>
                          <a:uFillTx/>
                          <a:latin typeface="Arial"/>
                          <a:ea typeface="+mn-ea"/>
                          <a:cs typeface="+mn-cs"/>
                        </a:rPr>
                        <a:t>Résultat sur équipement</a:t>
                      </a:r>
                      <a:endParaRPr kumimoji="0" lang="fr-FR" sz="1050" b="0" i="0" u="none" strike="noStrike" kern="1200" cap="none" spc="0" normalizeH="0" baseline="0" noProof="0" dirty="0">
                        <a:ln>
                          <a:noFill/>
                        </a:ln>
                        <a:solidFill>
                          <a:prstClr val="black"/>
                        </a:solidFill>
                        <a:effectLst/>
                        <a:uLnTx/>
                        <a:uFillTx/>
                        <a:latin typeface="Arial"/>
                        <a:ea typeface="+mn-ea"/>
                        <a:cs typeface="+mn-cs"/>
                      </a:endParaRPr>
                    </a:p>
                  </a:txBody>
                  <a:tcPr anchor="ctr"/>
                </a:tc>
                <a:tc>
                  <a:txBody>
                    <a:bodyPr/>
                    <a:lstStyle/>
                    <a:p>
                      <a:pPr algn="l"/>
                      <a:r>
                        <a:rPr lang="fr-FR" sz="1050">
                          <a:latin typeface="+mn-lt"/>
                        </a:rPr>
                        <a:t>Souscription</a:t>
                      </a:r>
                    </a:p>
                  </a:txBody>
                  <a:tcPr anchor="ctr"/>
                </a:tc>
                <a:extLst>
                  <a:ext uri="{0D108BD9-81ED-4DB2-BD59-A6C34878D82A}">
                    <a16:rowId xmlns:a16="http://schemas.microsoft.com/office/drawing/2014/main" val="2420611376"/>
                  </a:ext>
                </a:extLst>
              </a:tr>
              <a:tr h="236193">
                <a:tc>
                  <a:txBody>
                    <a:bodyPr/>
                    <a:lstStyle/>
                    <a:p>
                      <a:pPr marL="0" indent="85725" algn="l" fontAlgn="ctr"/>
                      <a:r>
                        <a:rPr lang="fr-FR" sz="1050" b="0" i="0" u="none" strike="noStrike">
                          <a:solidFill>
                            <a:srgbClr val="000000"/>
                          </a:solidFill>
                          <a:effectLst/>
                          <a:latin typeface="+mn-lt"/>
                        </a:rPr>
                        <a:t>Iz e-Commerce</a:t>
                      </a:r>
                      <a:endParaRPr lang="fr-FR" sz="1050" b="0" i="0" u="none" strike="noStrike" dirty="0">
                        <a:solidFill>
                          <a:srgbClr val="000000"/>
                        </a:solidFill>
                        <a:effectLst/>
                        <a:latin typeface="+mn-lt"/>
                      </a:endParaRPr>
                    </a:p>
                  </a:txBody>
                  <a:tcPr marL="9526" marR="9526" marT="9525"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mn-lt"/>
                        </a:rPr>
                        <a:t>Manuelle</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dirty="0">
                          <a:ln>
                            <a:noFill/>
                          </a:ln>
                          <a:solidFill>
                            <a:prstClr val="black"/>
                          </a:solidFill>
                          <a:effectLst/>
                          <a:uLnTx/>
                          <a:uFillTx/>
                          <a:latin typeface="Arial"/>
                          <a:ea typeface="+mn-ea"/>
                          <a:cs typeface="+mn-cs"/>
                        </a:rPr>
                        <a:t>Résultat sur équipement</a:t>
                      </a:r>
                    </a:p>
                  </a:txBody>
                  <a:tcPr anchor="ctr"/>
                </a:tc>
                <a:tc>
                  <a:txBody>
                    <a:bodyPr/>
                    <a:lstStyle/>
                    <a:p>
                      <a:pPr algn="l"/>
                      <a:r>
                        <a:rPr lang="fr-FR" sz="1050">
                          <a:latin typeface="+mn-lt"/>
                        </a:rPr>
                        <a:t>Souscription</a:t>
                      </a:r>
                    </a:p>
                  </a:txBody>
                  <a:tcPr anchor="ctr"/>
                </a:tc>
                <a:extLst>
                  <a:ext uri="{0D108BD9-81ED-4DB2-BD59-A6C34878D82A}">
                    <a16:rowId xmlns:a16="http://schemas.microsoft.com/office/drawing/2014/main" val="3450720362"/>
                  </a:ext>
                </a:extLst>
              </a:tr>
              <a:tr h="236193">
                <a:tc>
                  <a:txBody>
                    <a:bodyPr/>
                    <a:lstStyle/>
                    <a:p>
                      <a:pPr marL="0" indent="85725" algn="l" fontAlgn="ctr"/>
                      <a:r>
                        <a:rPr lang="fr-FR" sz="1050" b="0" i="0" u="none" strike="noStrike">
                          <a:solidFill>
                            <a:srgbClr val="000000"/>
                          </a:solidFill>
                          <a:effectLst/>
                          <a:latin typeface="+mn-lt"/>
                        </a:rPr>
                        <a:t>Payplug</a:t>
                      </a:r>
                      <a:endParaRPr lang="fr-FR" sz="1050" b="0" i="0" u="none" strike="noStrike" dirty="0">
                        <a:solidFill>
                          <a:srgbClr val="000000"/>
                        </a:solidFill>
                        <a:effectLst/>
                        <a:latin typeface="+mn-lt"/>
                      </a:endParaRPr>
                    </a:p>
                  </a:txBody>
                  <a:tcPr marL="9526" marR="9526" marT="9525"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mn-lt"/>
                        </a:rPr>
                        <a:t>Manuelle</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dirty="0">
                          <a:ln>
                            <a:noFill/>
                          </a:ln>
                          <a:solidFill>
                            <a:prstClr val="black"/>
                          </a:solidFill>
                          <a:effectLst/>
                          <a:uLnTx/>
                          <a:uFillTx/>
                          <a:latin typeface="Arial"/>
                          <a:ea typeface="+mn-ea"/>
                          <a:cs typeface="+mn-cs"/>
                        </a:rPr>
                        <a:t>Résultat sur équipement</a:t>
                      </a:r>
                    </a:p>
                  </a:txBody>
                  <a:tcPr anchor="ctr"/>
                </a:tc>
                <a:tc>
                  <a:txBody>
                    <a:bodyPr/>
                    <a:lstStyle/>
                    <a:p>
                      <a:pPr algn="l"/>
                      <a:r>
                        <a:rPr lang="fr-FR" sz="1050">
                          <a:latin typeface="+mn-lt"/>
                        </a:rPr>
                        <a:t>Souscription</a:t>
                      </a:r>
                    </a:p>
                  </a:txBody>
                  <a:tcPr anchor="ctr"/>
                </a:tc>
                <a:extLst>
                  <a:ext uri="{0D108BD9-81ED-4DB2-BD59-A6C34878D82A}">
                    <a16:rowId xmlns:a16="http://schemas.microsoft.com/office/drawing/2014/main" val="1453647425"/>
                  </a:ext>
                </a:extLst>
              </a:tr>
              <a:tr h="236193">
                <a:tc>
                  <a:txBody>
                    <a:bodyPr/>
                    <a:lstStyle/>
                    <a:p>
                      <a:pPr marL="0" indent="85725" algn="l" fontAlgn="ctr"/>
                      <a:r>
                        <a:rPr lang="fr-FR" sz="1050" b="0" i="0" u="none" strike="noStrike">
                          <a:solidFill>
                            <a:srgbClr val="000000"/>
                          </a:solidFill>
                          <a:effectLst/>
                          <a:latin typeface="+mn-lt"/>
                        </a:rPr>
                        <a:t>Pro TPE</a:t>
                      </a:r>
                      <a:endParaRPr lang="fr-FR" sz="1050" b="0" i="0" u="none" strike="noStrike" dirty="0">
                        <a:solidFill>
                          <a:srgbClr val="000000"/>
                        </a:solidFill>
                        <a:effectLst/>
                        <a:latin typeface="+mn-lt"/>
                      </a:endParaRPr>
                    </a:p>
                  </a:txBody>
                  <a:tcPr marL="9526" marR="9526" marT="9525"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50" dirty="0">
                          <a:latin typeface="+mn-lt"/>
                        </a:rPr>
                        <a:t>Manuelle</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dirty="0">
                          <a:ln>
                            <a:noFill/>
                          </a:ln>
                          <a:solidFill>
                            <a:prstClr val="black"/>
                          </a:solidFill>
                          <a:effectLst/>
                          <a:uLnTx/>
                          <a:uFillTx/>
                          <a:latin typeface="Arial"/>
                          <a:ea typeface="+mn-ea"/>
                          <a:cs typeface="+mn-cs"/>
                        </a:rPr>
                        <a:t>Résultat sur équipement</a:t>
                      </a:r>
                    </a:p>
                  </a:txBody>
                  <a:tcPr anchor="ctr"/>
                </a:tc>
                <a:tc>
                  <a:txBody>
                    <a:bodyPr/>
                    <a:lstStyle/>
                    <a:p>
                      <a:pPr algn="l"/>
                      <a:r>
                        <a:rPr lang="fr-FR" sz="1050" dirty="0">
                          <a:latin typeface="+mn-lt"/>
                        </a:rPr>
                        <a:t>Souscription</a:t>
                      </a:r>
                    </a:p>
                  </a:txBody>
                  <a:tcPr anchor="ctr"/>
                </a:tc>
                <a:extLst>
                  <a:ext uri="{0D108BD9-81ED-4DB2-BD59-A6C34878D82A}">
                    <a16:rowId xmlns:a16="http://schemas.microsoft.com/office/drawing/2014/main" val="1300901070"/>
                  </a:ext>
                </a:extLst>
              </a:tr>
              <a:tr h="236193">
                <a:tc>
                  <a:txBody>
                    <a:bodyPr/>
                    <a:lstStyle/>
                    <a:p>
                      <a:pPr marL="0" indent="85725" algn="l" fontAlgn="ctr"/>
                      <a:r>
                        <a:rPr lang="fr-FR" sz="1050" b="0" i="0" u="none" strike="noStrike" dirty="0">
                          <a:solidFill>
                            <a:srgbClr val="000000"/>
                          </a:solidFill>
                          <a:effectLst/>
                          <a:latin typeface="+mn-lt"/>
                        </a:rPr>
                        <a:t>Contrat de Proxi</a:t>
                      </a:r>
                    </a:p>
                  </a:txBody>
                  <a:tcPr marL="9526" marR="9526" marT="9525"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50" dirty="0">
                          <a:latin typeface="+mn-lt"/>
                        </a:rPr>
                        <a:t>Manuelle</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dirty="0">
                          <a:ln>
                            <a:noFill/>
                          </a:ln>
                          <a:solidFill>
                            <a:prstClr val="black"/>
                          </a:solidFill>
                          <a:effectLst/>
                          <a:uLnTx/>
                          <a:uFillTx/>
                          <a:latin typeface="Arial"/>
                          <a:ea typeface="+mn-ea"/>
                          <a:cs typeface="+mn-cs"/>
                        </a:rPr>
                        <a:t>Résultat sur équipement</a:t>
                      </a:r>
                    </a:p>
                  </a:txBody>
                  <a:tcPr anchor="ctr"/>
                </a:tc>
                <a:tc>
                  <a:txBody>
                    <a:bodyPr/>
                    <a:lstStyle/>
                    <a:p>
                      <a:pPr algn="l"/>
                      <a:r>
                        <a:rPr lang="fr-FR" sz="1050" dirty="0">
                          <a:latin typeface="+mn-lt"/>
                        </a:rPr>
                        <a:t>Souscription</a:t>
                      </a:r>
                    </a:p>
                  </a:txBody>
                  <a:tcPr anchor="ctr"/>
                </a:tc>
                <a:extLst>
                  <a:ext uri="{0D108BD9-81ED-4DB2-BD59-A6C34878D82A}">
                    <a16:rowId xmlns:a16="http://schemas.microsoft.com/office/drawing/2014/main" val="3551681196"/>
                  </a:ext>
                </a:extLst>
              </a:tr>
              <a:tr h="236193">
                <a:tc>
                  <a:txBody>
                    <a:bodyPr/>
                    <a:lstStyle/>
                    <a:p>
                      <a:pPr marL="0" indent="85725" algn="l" fontAlgn="ctr"/>
                      <a:r>
                        <a:rPr lang="fr-FR" sz="1050" b="0" i="0" u="none" strike="noStrike" dirty="0">
                          <a:solidFill>
                            <a:srgbClr val="000000"/>
                          </a:solidFill>
                          <a:effectLst/>
                          <a:latin typeface="+mn-lt"/>
                        </a:rPr>
                        <a:t>VADS</a:t>
                      </a:r>
                    </a:p>
                  </a:txBody>
                  <a:tcPr marL="9526" marR="9526" marT="9525"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50" dirty="0">
                          <a:latin typeface="+mn-lt"/>
                        </a:rPr>
                        <a:t>Manuelle</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dirty="0">
                          <a:ln>
                            <a:noFill/>
                          </a:ln>
                          <a:solidFill>
                            <a:prstClr val="black"/>
                          </a:solidFill>
                          <a:effectLst/>
                          <a:uLnTx/>
                          <a:uFillTx/>
                          <a:latin typeface="Arial"/>
                          <a:ea typeface="+mn-ea"/>
                          <a:cs typeface="+mn-cs"/>
                        </a:rPr>
                        <a:t>Résultat sur équipement</a:t>
                      </a:r>
                    </a:p>
                  </a:txBody>
                  <a:tcPr anchor="ctr"/>
                </a:tc>
                <a:tc>
                  <a:txBody>
                    <a:bodyPr/>
                    <a:lstStyle/>
                    <a:p>
                      <a:pPr algn="l"/>
                      <a:r>
                        <a:rPr lang="fr-FR" sz="1050" dirty="0">
                          <a:latin typeface="+mn-lt"/>
                        </a:rPr>
                        <a:t>Souscription</a:t>
                      </a:r>
                    </a:p>
                  </a:txBody>
                  <a:tcPr anchor="ctr"/>
                </a:tc>
                <a:extLst>
                  <a:ext uri="{0D108BD9-81ED-4DB2-BD59-A6C34878D82A}">
                    <a16:rowId xmlns:a16="http://schemas.microsoft.com/office/drawing/2014/main" val="1348956531"/>
                  </a:ext>
                </a:extLst>
              </a:tr>
              <a:tr h="236193">
                <a:tc>
                  <a:txBody>
                    <a:bodyPr/>
                    <a:lstStyle/>
                    <a:p>
                      <a:pPr marL="0" indent="85725" algn="l" fontAlgn="ctr"/>
                      <a:r>
                        <a:rPr lang="fr-FR" sz="1050" b="0" i="0" u="none" strike="noStrike" dirty="0">
                          <a:solidFill>
                            <a:srgbClr val="000000"/>
                          </a:solidFill>
                          <a:effectLst/>
                          <a:latin typeface="+mn-lt"/>
                        </a:rPr>
                        <a:t>PAYLATER</a:t>
                      </a:r>
                    </a:p>
                  </a:txBody>
                  <a:tcPr marL="9526" marR="9526" marT="9525"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50" dirty="0">
                          <a:latin typeface="+mn-lt"/>
                        </a:rPr>
                        <a:t>Manuelle</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dirty="0">
                          <a:ln>
                            <a:noFill/>
                          </a:ln>
                          <a:solidFill>
                            <a:prstClr val="black"/>
                          </a:solidFill>
                          <a:effectLst/>
                          <a:uLnTx/>
                          <a:uFillTx/>
                          <a:latin typeface="Arial"/>
                          <a:ea typeface="+mn-ea"/>
                          <a:cs typeface="+mn-cs"/>
                        </a:rPr>
                        <a:t>Résultat sur équipement</a:t>
                      </a:r>
                    </a:p>
                  </a:txBody>
                  <a:tcPr anchor="ctr"/>
                </a:tc>
                <a:tc>
                  <a:txBody>
                    <a:bodyPr/>
                    <a:lstStyle/>
                    <a:p>
                      <a:pPr algn="l"/>
                      <a:r>
                        <a:rPr lang="fr-FR" sz="1050" dirty="0">
                          <a:latin typeface="+mn-lt"/>
                        </a:rPr>
                        <a:t>Souscription</a:t>
                      </a:r>
                    </a:p>
                  </a:txBody>
                  <a:tcPr anchor="ctr"/>
                </a:tc>
                <a:extLst>
                  <a:ext uri="{0D108BD9-81ED-4DB2-BD59-A6C34878D82A}">
                    <a16:rowId xmlns:a16="http://schemas.microsoft.com/office/drawing/2014/main" val="3007750131"/>
                  </a:ext>
                </a:extLst>
              </a:tr>
              <a:tr h="236193">
                <a:tc>
                  <a:txBody>
                    <a:bodyPr/>
                    <a:lstStyle/>
                    <a:p>
                      <a:pPr marL="0" indent="85725" algn="l" fontAlgn="ctr"/>
                      <a:r>
                        <a:rPr lang="fr-FR" sz="1050" b="0" i="0" u="none" strike="noStrike" dirty="0" err="1">
                          <a:solidFill>
                            <a:srgbClr val="000000"/>
                          </a:solidFill>
                          <a:effectLst/>
                          <a:latin typeface="+mn-lt"/>
                        </a:rPr>
                        <a:t>Facturea</a:t>
                      </a:r>
                      <a:endParaRPr lang="fr-FR" sz="1050" b="0" i="0" u="none" strike="noStrike" dirty="0">
                        <a:solidFill>
                          <a:srgbClr val="000000"/>
                        </a:solidFill>
                        <a:effectLst/>
                        <a:latin typeface="+mn-lt"/>
                      </a:endParaRPr>
                    </a:p>
                  </a:txBody>
                  <a:tcPr marL="9526" marR="9526" marT="9525"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mn-lt"/>
                        </a:rPr>
                        <a:t>Manuelle</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dirty="0">
                          <a:ln>
                            <a:noFill/>
                          </a:ln>
                          <a:solidFill>
                            <a:prstClr val="black"/>
                          </a:solidFill>
                          <a:effectLst/>
                          <a:uLnTx/>
                          <a:uFillTx/>
                          <a:latin typeface="Arial"/>
                          <a:ea typeface="+mn-ea"/>
                          <a:cs typeface="+mn-cs"/>
                        </a:rPr>
                        <a:t>Résultat sur Crédit</a:t>
                      </a:r>
                    </a:p>
                  </a:txBody>
                  <a:tcPr anchor="ctr"/>
                </a:tc>
                <a:tc>
                  <a:txBody>
                    <a:bodyPr/>
                    <a:lstStyle/>
                    <a:p>
                      <a:pPr algn="l"/>
                      <a:r>
                        <a:rPr lang="fr-FR" sz="1050">
                          <a:latin typeface="+mn-lt"/>
                        </a:rPr>
                        <a:t>Ouverture</a:t>
                      </a:r>
                    </a:p>
                  </a:txBody>
                  <a:tcPr anchor="ctr"/>
                </a:tc>
                <a:extLst>
                  <a:ext uri="{0D108BD9-81ED-4DB2-BD59-A6C34878D82A}">
                    <a16:rowId xmlns:a16="http://schemas.microsoft.com/office/drawing/2014/main" val="4126677128"/>
                  </a:ext>
                </a:extLst>
              </a:tr>
              <a:tr h="236193">
                <a:tc>
                  <a:txBody>
                    <a:bodyPr/>
                    <a:lstStyle/>
                    <a:p>
                      <a:pPr marL="0" indent="85725" algn="l" fontAlgn="ctr"/>
                      <a:r>
                        <a:rPr lang="fr-FR" sz="1050" b="0" i="0" u="none" strike="noStrike">
                          <a:solidFill>
                            <a:srgbClr val="000000"/>
                          </a:solidFill>
                          <a:effectLst/>
                          <a:latin typeface="+mn-lt"/>
                        </a:rPr>
                        <a:t>Pro Crédit Bail</a:t>
                      </a:r>
                      <a:endParaRPr lang="fr-FR" sz="1050" b="0" i="0" u="none" strike="noStrike" dirty="0">
                        <a:solidFill>
                          <a:srgbClr val="000000"/>
                        </a:solidFill>
                        <a:effectLst/>
                        <a:latin typeface="+mn-lt"/>
                      </a:endParaRPr>
                    </a:p>
                  </a:txBody>
                  <a:tcPr marL="9526" marR="9526" marT="9525"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mn-lt"/>
                        </a:rPr>
                        <a:t>Manuelle</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dirty="0">
                          <a:ln>
                            <a:noFill/>
                          </a:ln>
                          <a:solidFill>
                            <a:prstClr val="black"/>
                          </a:solidFill>
                          <a:effectLst/>
                          <a:uLnTx/>
                          <a:uFillTx/>
                          <a:latin typeface="Arial"/>
                          <a:ea typeface="+mn-ea"/>
                          <a:cs typeface="+mn-cs"/>
                        </a:rPr>
                        <a:t>Résultat sur Crédit</a:t>
                      </a:r>
                    </a:p>
                  </a:txBody>
                  <a:tcPr anchor="ctr"/>
                </a:tc>
                <a:tc>
                  <a:txBody>
                    <a:bodyPr/>
                    <a:lstStyle/>
                    <a:p>
                      <a:pPr algn="l"/>
                      <a:r>
                        <a:rPr lang="fr-FR" sz="1050">
                          <a:latin typeface="+mn-lt"/>
                        </a:rPr>
                        <a:t>Ouverture</a:t>
                      </a:r>
                    </a:p>
                  </a:txBody>
                  <a:tcPr anchor="ctr"/>
                </a:tc>
                <a:extLst>
                  <a:ext uri="{0D108BD9-81ED-4DB2-BD59-A6C34878D82A}">
                    <a16:rowId xmlns:a16="http://schemas.microsoft.com/office/drawing/2014/main" val="3305838397"/>
                  </a:ext>
                </a:extLst>
              </a:tr>
              <a:tr h="236193">
                <a:tc>
                  <a:txBody>
                    <a:bodyPr/>
                    <a:lstStyle/>
                    <a:p>
                      <a:pPr marL="0" indent="85725" algn="l" fontAlgn="ctr"/>
                      <a:r>
                        <a:rPr lang="fr-FR" sz="1050" b="0" i="0" u="none" strike="noStrike">
                          <a:solidFill>
                            <a:srgbClr val="000000"/>
                          </a:solidFill>
                          <a:effectLst/>
                          <a:latin typeface="+mn-lt"/>
                        </a:rPr>
                        <a:t>Pro PEI Box Office</a:t>
                      </a:r>
                      <a:endParaRPr lang="fr-FR" sz="1050" b="0" i="0" u="none" strike="noStrike" dirty="0">
                        <a:solidFill>
                          <a:srgbClr val="000000"/>
                        </a:solidFill>
                        <a:effectLst/>
                        <a:latin typeface="+mn-lt"/>
                      </a:endParaRPr>
                    </a:p>
                  </a:txBody>
                  <a:tcPr marL="9526" marR="9526" marT="9525"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50" dirty="0">
                          <a:latin typeface="+mn-lt"/>
                        </a:rPr>
                        <a:t>Manuelle</a:t>
                      </a:r>
                    </a:p>
                  </a:txBody>
                  <a:tcPr anchor="ctr"/>
                </a:tc>
                <a:tc>
                  <a:txBody>
                    <a:bodyPr/>
                    <a:lstStyle/>
                    <a:p>
                      <a:pPr algn="l"/>
                      <a:r>
                        <a:rPr lang="fr-FR" sz="1050" dirty="0">
                          <a:latin typeface="+mn-lt"/>
                        </a:rPr>
                        <a:t>Résultat comptable</a:t>
                      </a:r>
                    </a:p>
                  </a:txBody>
                  <a:tcPr anchor="ctr"/>
                </a:tc>
                <a:tc>
                  <a:txBody>
                    <a:bodyPr/>
                    <a:lstStyle/>
                    <a:p>
                      <a:pPr algn="l"/>
                      <a:r>
                        <a:rPr lang="fr-FR" sz="1050" dirty="0">
                          <a:latin typeface="+mn-lt"/>
                        </a:rPr>
                        <a:t>Ouverture</a:t>
                      </a:r>
                    </a:p>
                  </a:txBody>
                  <a:tcPr anchor="ctr"/>
                </a:tc>
                <a:extLst>
                  <a:ext uri="{0D108BD9-81ED-4DB2-BD59-A6C34878D82A}">
                    <a16:rowId xmlns:a16="http://schemas.microsoft.com/office/drawing/2014/main" val="3241387794"/>
                  </a:ext>
                </a:extLst>
              </a:tr>
              <a:tr h="236193">
                <a:tc>
                  <a:txBody>
                    <a:bodyPr/>
                    <a:lstStyle/>
                    <a:p>
                      <a:pPr marL="0" indent="85725" algn="l" fontAlgn="ctr"/>
                      <a:r>
                        <a:rPr lang="fr-FR" sz="1050" b="0" i="0" u="none" strike="noStrike" dirty="0">
                          <a:solidFill>
                            <a:srgbClr val="000000"/>
                          </a:solidFill>
                          <a:effectLst/>
                          <a:latin typeface="+mn-lt"/>
                        </a:rPr>
                        <a:t>Pro Crédit Barème OC </a:t>
                      </a:r>
                    </a:p>
                  </a:txBody>
                  <a:tcPr marL="9526" marR="9526" marT="9525"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50" dirty="0">
                          <a:latin typeface="+mn-lt"/>
                        </a:rPr>
                        <a:t>Manuelle</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50" dirty="0"/>
                        <a:t>Résultat sur Crédit</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mn-lt"/>
                        </a:rPr>
                        <a:t>Ouverture</a:t>
                      </a:r>
                    </a:p>
                  </a:txBody>
                  <a:tcPr anchor="ctr"/>
                </a:tc>
                <a:extLst>
                  <a:ext uri="{0D108BD9-81ED-4DB2-BD59-A6C34878D82A}">
                    <a16:rowId xmlns:a16="http://schemas.microsoft.com/office/drawing/2014/main" val="3383008183"/>
                  </a:ext>
                </a:extLst>
              </a:tr>
              <a:tr h="236193">
                <a:tc>
                  <a:txBody>
                    <a:bodyPr/>
                    <a:lstStyle/>
                    <a:p>
                      <a:pPr marL="0" indent="85725" algn="l" fontAlgn="ctr"/>
                      <a:r>
                        <a:rPr lang="fr-FR" sz="1050" b="0" i="0" u="none" strike="noStrike" dirty="0">
                          <a:solidFill>
                            <a:srgbClr val="000000"/>
                          </a:solidFill>
                          <a:effectLst/>
                          <a:latin typeface="+mn-lt"/>
                        </a:rPr>
                        <a:t>Pro PGE</a:t>
                      </a:r>
                    </a:p>
                  </a:txBody>
                  <a:tcPr marL="9526" marR="9526" marT="9525"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mn-lt"/>
                        </a:rPr>
                        <a:t>Manuelle</a:t>
                      </a:r>
                    </a:p>
                  </a:txBody>
                  <a:tcPr anchor="ctr"/>
                </a:tc>
                <a:tc>
                  <a:txBody>
                    <a:bodyPr/>
                    <a:lstStyle/>
                    <a:p>
                      <a:pPr algn="l"/>
                      <a:r>
                        <a:rPr lang="fr-FR" sz="1050" dirty="0"/>
                        <a:t>Résultat sur Crédit</a:t>
                      </a:r>
                    </a:p>
                  </a:txBody>
                  <a:tcPr anchor="ctr"/>
                </a:tc>
                <a:tc>
                  <a:txBody>
                    <a:bodyPr/>
                    <a:lstStyle/>
                    <a:p>
                      <a:pPr algn="l"/>
                      <a:r>
                        <a:rPr lang="fr-FR" sz="1050">
                          <a:latin typeface="+mn-lt"/>
                        </a:rPr>
                        <a:t>Ouverture</a:t>
                      </a:r>
                    </a:p>
                  </a:txBody>
                  <a:tcPr anchor="ctr"/>
                </a:tc>
                <a:extLst>
                  <a:ext uri="{0D108BD9-81ED-4DB2-BD59-A6C34878D82A}">
                    <a16:rowId xmlns:a16="http://schemas.microsoft.com/office/drawing/2014/main" val="2796100470"/>
                  </a:ext>
                </a:extLst>
              </a:tr>
              <a:tr h="236193">
                <a:tc>
                  <a:txBody>
                    <a:bodyPr/>
                    <a:lstStyle/>
                    <a:p>
                      <a:pPr marL="0" indent="85725" algn="l" fontAlgn="ctr"/>
                      <a:r>
                        <a:rPr lang="fr-FR" sz="1050" b="0" i="0" u="none" strike="noStrike">
                          <a:solidFill>
                            <a:srgbClr val="000000"/>
                          </a:solidFill>
                          <a:effectLst/>
                          <a:latin typeface="+mn-lt"/>
                        </a:rPr>
                        <a:t>Pro PERCOI Box Office</a:t>
                      </a:r>
                      <a:endParaRPr lang="fr-FR" sz="1050" b="0" i="0" u="none" strike="noStrike" dirty="0">
                        <a:solidFill>
                          <a:srgbClr val="000000"/>
                        </a:solidFill>
                        <a:effectLst/>
                        <a:latin typeface="+mn-lt"/>
                      </a:endParaRPr>
                    </a:p>
                  </a:txBody>
                  <a:tcPr marL="9526" marR="9526" marT="9525"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mn-lt"/>
                        </a:rPr>
                        <a:t>Manuelle</a:t>
                      </a:r>
                    </a:p>
                  </a:txBody>
                  <a:tcPr anchor="ctr"/>
                </a:tc>
                <a:tc>
                  <a:txBody>
                    <a:bodyPr/>
                    <a:lstStyle/>
                    <a:p>
                      <a:pPr algn="l"/>
                      <a:r>
                        <a:rPr lang="fr-FR" sz="1050">
                          <a:latin typeface="+mn-lt"/>
                        </a:rPr>
                        <a:t>Résultat comptable</a:t>
                      </a:r>
                    </a:p>
                  </a:txBody>
                  <a:tcPr anchor="ctr"/>
                </a:tc>
                <a:tc>
                  <a:txBody>
                    <a:bodyPr/>
                    <a:lstStyle/>
                    <a:p>
                      <a:pPr algn="l"/>
                      <a:r>
                        <a:rPr lang="fr-FR" sz="1050" dirty="0">
                          <a:latin typeface="+mn-lt"/>
                        </a:rPr>
                        <a:t>Ouverture</a:t>
                      </a:r>
                    </a:p>
                  </a:txBody>
                  <a:tcPr anchor="ctr"/>
                </a:tc>
                <a:extLst>
                  <a:ext uri="{0D108BD9-81ED-4DB2-BD59-A6C34878D82A}">
                    <a16:rowId xmlns:a16="http://schemas.microsoft.com/office/drawing/2014/main" val="1732081912"/>
                  </a:ext>
                </a:extLst>
              </a:tr>
              <a:tr h="236193">
                <a:tc>
                  <a:txBody>
                    <a:bodyPr/>
                    <a:lstStyle/>
                    <a:p>
                      <a:pPr marL="0" indent="85725" algn="l" fontAlgn="ctr"/>
                      <a:r>
                        <a:rPr lang="fr-FR" sz="1050" b="0" i="0" u="none" strike="noStrike">
                          <a:solidFill>
                            <a:srgbClr val="000000"/>
                          </a:solidFill>
                          <a:effectLst/>
                          <a:latin typeface="+mn-lt"/>
                        </a:rPr>
                        <a:t>Loc Longue Durée</a:t>
                      </a:r>
                      <a:endParaRPr lang="fr-FR" sz="1050" b="0" i="0" u="none" strike="noStrike" dirty="0">
                        <a:solidFill>
                          <a:srgbClr val="000000"/>
                        </a:solidFill>
                        <a:effectLst/>
                        <a:latin typeface="+mn-lt"/>
                      </a:endParaRPr>
                    </a:p>
                  </a:txBody>
                  <a:tcPr marL="9526" marR="9526" marT="9525"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mn-lt"/>
                        </a:rPr>
                        <a:t>Manuelle</a:t>
                      </a:r>
                    </a:p>
                  </a:txBody>
                  <a:tcPr anchor="ctr"/>
                </a:tc>
                <a:tc>
                  <a:txBody>
                    <a:bodyPr/>
                    <a:lstStyle/>
                    <a:p>
                      <a:pPr algn="l"/>
                      <a:r>
                        <a:rPr lang="fr-FR" sz="1050" dirty="0"/>
                        <a:t>Résultat sur Crédit</a:t>
                      </a:r>
                    </a:p>
                  </a:txBody>
                  <a:tcPr anchor="ctr"/>
                </a:tc>
                <a:tc>
                  <a:txBody>
                    <a:bodyPr/>
                    <a:lstStyle/>
                    <a:p>
                      <a:pPr algn="l"/>
                      <a:r>
                        <a:rPr lang="fr-FR" sz="1050">
                          <a:latin typeface="+mn-lt"/>
                        </a:rPr>
                        <a:t>Ouverture</a:t>
                      </a:r>
                    </a:p>
                  </a:txBody>
                  <a:tcPr anchor="ctr"/>
                </a:tc>
                <a:extLst>
                  <a:ext uri="{0D108BD9-81ED-4DB2-BD59-A6C34878D82A}">
                    <a16:rowId xmlns:a16="http://schemas.microsoft.com/office/drawing/2014/main" val="475918500"/>
                  </a:ext>
                </a:extLst>
              </a:tr>
              <a:tr h="236193">
                <a:tc>
                  <a:txBody>
                    <a:bodyPr/>
                    <a:lstStyle/>
                    <a:p>
                      <a:pPr marL="0" indent="85725" algn="l" fontAlgn="ctr"/>
                      <a:r>
                        <a:rPr lang="fr-FR" sz="1050" b="0" i="0" u="none" strike="noStrike">
                          <a:solidFill>
                            <a:srgbClr val="000000"/>
                          </a:solidFill>
                          <a:effectLst/>
                          <a:latin typeface="+mn-lt"/>
                        </a:rPr>
                        <a:t>IARD Auto Pro</a:t>
                      </a:r>
                      <a:endParaRPr lang="fr-FR" sz="1050" b="0" i="0" u="none" strike="noStrike" dirty="0">
                        <a:solidFill>
                          <a:srgbClr val="000000"/>
                        </a:solidFill>
                        <a:effectLst/>
                        <a:latin typeface="+mn-lt"/>
                      </a:endParaRPr>
                    </a:p>
                  </a:txBody>
                  <a:tcPr marL="9526" marR="9526" marT="9525"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mn-lt"/>
                        </a:rPr>
                        <a:t>Manuelle</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a:ln>
                            <a:noFill/>
                          </a:ln>
                          <a:solidFill>
                            <a:prstClr val="black"/>
                          </a:solidFill>
                          <a:effectLst/>
                          <a:uLnTx/>
                          <a:uFillTx/>
                          <a:latin typeface="Arial"/>
                          <a:ea typeface="+mn-ea"/>
                          <a:cs typeface="+mn-cs"/>
                        </a:rPr>
                        <a:t>Résultat sur équipement</a:t>
                      </a:r>
                      <a:endParaRPr kumimoji="0" lang="fr-FR" sz="1050" b="0" i="0" u="none" strike="noStrike" kern="1200" cap="none" spc="0" normalizeH="0" baseline="0" noProof="0" dirty="0">
                        <a:ln>
                          <a:noFill/>
                        </a:ln>
                        <a:solidFill>
                          <a:prstClr val="black"/>
                        </a:solidFill>
                        <a:effectLst/>
                        <a:uLnTx/>
                        <a:uFillTx/>
                        <a:latin typeface="Arial"/>
                        <a:ea typeface="+mn-ea"/>
                        <a:cs typeface="+mn-cs"/>
                      </a:endParaRPr>
                    </a:p>
                  </a:txBody>
                  <a:tcPr anchor="ctr"/>
                </a:tc>
                <a:tc>
                  <a:txBody>
                    <a:bodyPr/>
                    <a:lstStyle/>
                    <a:p>
                      <a:pPr algn="l"/>
                      <a:r>
                        <a:rPr lang="fr-FR" sz="1050" dirty="0">
                          <a:latin typeface="+mn-lt"/>
                        </a:rPr>
                        <a:t>Souscription</a:t>
                      </a:r>
                    </a:p>
                  </a:txBody>
                  <a:tcPr anchor="ctr"/>
                </a:tc>
                <a:extLst>
                  <a:ext uri="{0D108BD9-81ED-4DB2-BD59-A6C34878D82A}">
                    <a16:rowId xmlns:a16="http://schemas.microsoft.com/office/drawing/2014/main" val="829145357"/>
                  </a:ext>
                </a:extLst>
              </a:tr>
              <a:tr h="236193">
                <a:tc>
                  <a:txBody>
                    <a:bodyPr/>
                    <a:lstStyle/>
                    <a:p>
                      <a:pPr marL="0" indent="85725" algn="l" fontAlgn="ctr"/>
                      <a:r>
                        <a:rPr lang="fr-FR" sz="1050" b="0" i="0" u="none" strike="noStrike" dirty="0">
                          <a:solidFill>
                            <a:srgbClr val="000000"/>
                          </a:solidFill>
                          <a:effectLst/>
                          <a:latin typeface="+mn-lt"/>
                        </a:rPr>
                        <a:t>IARD Multirisque Pro</a:t>
                      </a:r>
                    </a:p>
                  </a:txBody>
                  <a:tcPr marL="9526" marR="9526" marT="9525"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mn-lt"/>
                        </a:rPr>
                        <a:t>Manuelle</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a:ln>
                            <a:noFill/>
                          </a:ln>
                          <a:solidFill>
                            <a:prstClr val="black"/>
                          </a:solidFill>
                          <a:effectLst/>
                          <a:uLnTx/>
                          <a:uFillTx/>
                          <a:latin typeface="Arial"/>
                          <a:ea typeface="+mn-ea"/>
                          <a:cs typeface="+mn-cs"/>
                        </a:rPr>
                        <a:t>Résultat sur équipement</a:t>
                      </a:r>
                      <a:endParaRPr kumimoji="0" lang="fr-FR" sz="1050" b="0" i="0" u="none" strike="noStrike" kern="1200" cap="none" spc="0" normalizeH="0" baseline="0" noProof="0" dirty="0">
                        <a:ln>
                          <a:noFill/>
                        </a:ln>
                        <a:solidFill>
                          <a:prstClr val="black"/>
                        </a:solidFill>
                        <a:effectLst/>
                        <a:uLnTx/>
                        <a:uFillTx/>
                        <a:latin typeface="Arial"/>
                        <a:ea typeface="+mn-ea"/>
                        <a:cs typeface="+mn-cs"/>
                      </a:endParaRPr>
                    </a:p>
                  </a:txBody>
                  <a:tcPr anchor="ctr"/>
                </a:tc>
                <a:tc>
                  <a:txBody>
                    <a:bodyPr/>
                    <a:lstStyle/>
                    <a:p>
                      <a:pPr algn="l"/>
                      <a:r>
                        <a:rPr lang="fr-FR" sz="1050" dirty="0">
                          <a:latin typeface="+mn-lt"/>
                        </a:rPr>
                        <a:t>Souscription</a:t>
                      </a:r>
                    </a:p>
                  </a:txBody>
                  <a:tcPr anchor="ctr"/>
                </a:tc>
                <a:extLst>
                  <a:ext uri="{0D108BD9-81ED-4DB2-BD59-A6C34878D82A}">
                    <a16:rowId xmlns:a16="http://schemas.microsoft.com/office/drawing/2014/main" val="4107992217"/>
                  </a:ext>
                </a:extLst>
              </a:tr>
              <a:tr h="236193">
                <a:tc>
                  <a:txBody>
                    <a:bodyPr/>
                    <a:lstStyle/>
                    <a:p>
                      <a:pPr marL="0" indent="85725" algn="l" fontAlgn="ctr"/>
                      <a:r>
                        <a:rPr lang="fr-FR" sz="1050" b="0" i="0" u="none" strike="noStrike" dirty="0">
                          <a:solidFill>
                            <a:srgbClr val="000000"/>
                          </a:solidFill>
                          <a:effectLst/>
                          <a:latin typeface="+mn-lt"/>
                        </a:rPr>
                        <a:t>Garantie Prévoyance Pro</a:t>
                      </a:r>
                    </a:p>
                  </a:txBody>
                  <a:tcPr marL="9526" marR="9526" marT="9525"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mn-lt"/>
                        </a:rPr>
                        <a:t>Manuelle</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a:ln>
                            <a:noFill/>
                          </a:ln>
                          <a:solidFill>
                            <a:prstClr val="black"/>
                          </a:solidFill>
                          <a:effectLst/>
                          <a:uLnTx/>
                          <a:uFillTx/>
                          <a:latin typeface="Arial"/>
                          <a:ea typeface="+mn-ea"/>
                          <a:cs typeface="+mn-cs"/>
                        </a:rPr>
                        <a:t>Résultat sur équipement</a:t>
                      </a:r>
                      <a:endParaRPr kumimoji="0" lang="fr-FR" sz="1050" b="0" i="0" u="none" strike="noStrike" kern="1200" cap="none" spc="0" normalizeH="0" baseline="0" noProof="0" dirty="0">
                        <a:ln>
                          <a:noFill/>
                        </a:ln>
                        <a:solidFill>
                          <a:prstClr val="black"/>
                        </a:solidFill>
                        <a:effectLst/>
                        <a:uLnTx/>
                        <a:uFillTx/>
                        <a:latin typeface="Arial"/>
                        <a:ea typeface="+mn-ea"/>
                        <a:cs typeface="+mn-cs"/>
                      </a:endParaRPr>
                    </a:p>
                  </a:txBody>
                  <a:tcPr anchor="ctr"/>
                </a:tc>
                <a:tc>
                  <a:txBody>
                    <a:bodyPr/>
                    <a:lstStyle/>
                    <a:p>
                      <a:pPr algn="l"/>
                      <a:r>
                        <a:rPr lang="fr-FR" sz="1050" dirty="0">
                          <a:latin typeface="+mn-lt"/>
                        </a:rPr>
                        <a:t>Souscription</a:t>
                      </a:r>
                    </a:p>
                  </a:txBody>
                  <a:tcPr anchor="ctr"/>
                </a:tc>
                <a:extLst>
                  <a:ext uri="{0D108BD9-81ED-4DB2-BD59-A6C34878D82A}">
                    <a16:rowId xmlns:a16="http://schemas.microsoft.com/office/drawing/2014/main" val="2606904877"/>
                  </a:ext>
                </a:extLst>
              </a:tr>
              <a:tr h="236193">
                <a:tc>
                  <a:txBody>
                    <a:bodyPr/>
                    <a:lstStyle/>
                    <a:p>
                      <a:pPr marL="0" indent="85725" algn="l" fontAlgn="ctr"/>
                      <a:r>
                        <a:rPr lang="fr-FR" sz="1050" b="0" i="0" u="none" strike="noStrike">
                          <a:solidFill>
                            <a:srgbClr val="000000"/>
                          </a:solidFill>
                          <a:effectLst/>
                          <a:latin typeface="+mn-lt"/>
                        </a:rPr>
                        <a:t>Garantie Santé Pro</a:t>
                      </a:r>
                      <a:endParaRPr lang="fr-FR" sz="1050" b="0" i="0" u="none" strike="noStrike" dirty="0">
                        <a:solidFill>
                          <a:srgbClr val="000000"/>
                        </a:solidFill>
                        <a:effectLst/>
                        <a:latin typeface="+mn-lt"/>
                      </a:endParaRPr>
                    </a:p>
                  </a:txBody>
                  <a:tcPr marL="9526" marR="9526" marT="9525"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mn-lt"/>
                        </a:rPr>
                        <a:t>Manuelle</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a:ln>
                            <a:noFill/>
                          </a:ln>
                          <a:solidFill>
                            <a:prstClr val="black"/>
                          </a:solidFill>
                          <a:effectLst/>
                          <a:uLnTx/>
                          <a:uFillTx/>
                          <a:latin typeface="Arial"/>
                          <a:ea typeface="+mn-ea"/>
                          <a:cs typeface="+mn-cs"/>
                        </a:rPr>
                        <a:t>Résultat sur équipement</a:t>
                      </a:r>
                      <a:endParaRPr kumimoji="0" lang="fr-FR" sz="1050" b="0" i="0" u="none" strike="noStrike" kern="1200" cap="none" spc="0" normalizeH="0" baseline="0" noProof="0" dirty="0">
                        <a:ln>
                          <a:noFill/>
                        </a:ln>
                        <a:solidFill>
                          <a:prstClr val="black"/>
                        </a:solidFill>
                        <a:effectLst/>
                        <a:uLnTx/>
                        <a:uFillTx/>
                        <a:latin typeface="Arial"/>
                        <a:ea typeface="+mn-ea"/>
                        <a:cs typeface="+mn-cs"/>
                      </a:endParaRPr>
                    </a:p>
                  </a:txBody>
                  <a:tcPr anchor="ctr"/>
                </a:tc>
                <a:tc>
                  <a:txBody>
                    <a:bodyPr/>
                    <a:lstStyle/>
                    <a:p>
                      <a:pPr algn="l"/>
                      <a:r>
                        <a:rPr lang="fr-FR" sz="1050" dirty="0">
                          <a:latin typeface="+mn-lt"/>
                        </a:rPr>
                        <a:t>Souscription</a:t>
                      </a:r>
                    </a:p>
                  </a:txBody>
                  <a:tcPr anchor="ctr"/>
                </a:tc>
                <a:extLst>
                  <a:ext uri="{0D108BD9-81ED-4DB2-BD59-A6C34878D82A}">
                    <a16:rowId xmlns:a16="http://schemas.microsoft.com/office/drawing/2014/main" val="1882745158"/>
                  </a:ext>
                </a:extLst>
              </a:tr>
              <a:tr h="236193">
                <a:tc>
                  <a:txBody>
                    <a:bodyPr/>
                    <a:lstStyle/>
                    <a:p>
                      <a:pPr marL="0" indent="85725" algn="l" fontAlgn="ctr"/>
                      <a:r>
                        <a:rPr lang="fr-FR" sz="1050" b="0" i="0" u="none" strike="noStrike">
                          <a:solidFill>
                            <a:srgbClr val="000000"/>
                          </a:solidFill>
                          <a:effectLst/>
                          <a:latin typeface="+mn-lt"/>
                        </a:rPr>
                        <a:t>Ecureuil Retraite Pro</a:t>
                      </a:r>
                      <a:endParaRPr lang="fr-FR" sz="1050" b="0" i="0" u="none" strike="noStrike" dirty="0">
                        <a:solidFill>
                          <a:srgbClr val="000000"/>
                        </a:solidFill>
                        <a:effectLst/>
                        <a:latin typeface="+mn-lt"/>
                      </a:endParaRPr>
                    </a:p>
                  </a:txBody>
                  <a:tcPr marL="9526" marR="9526" marT="9525"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mn-lt"/>
                        </a:rPr>
                        <a:t>Manuelle</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a:ln>
                            <a:noFill/>
                          </a:ln>
                          <a:solidFill>
                            <a:prstClr val="black"/>
                          </a:solidFill>
                          <a:effectLst/>
                          <a:uLnTx/>
                          <a:uFillTx/>
                          <a:latin typeface="Arial"/>
                          <a:ea typeface="+mn-ea"/>
                          <a:cs typeface="+mn-cs"/>
                        </a:rPr>
                        <a:t>Résultat sur équipement</a:t>
                      </a:r>
                      <a:endParaRPr kumimoji="0" lang="fr-FR" sz="1050" b="0" i="0" u="none" strike="noStrike" kern="1200" cap="none" spc="0" normalizeH="0" baseline="0" noProof="0" dirty="0">
                        <a:ln>
                          <a:noFill/>
                        </a:ln>
                        <a:solidFill>
                          <a:prstClr val="black"/>
                        </a:solidFill>
                        <a:effectLst/>
                        <a:uLnTx/>
                        <a:uFillTx/>
                        <a:latin typeface="Arial"/>
                        <a:ea typeface="+mn-ea"/>
                        <a:cs typeface="+mn-cs"/>
                      </a:endParaRPr>
                    </a:p>
                  </a:txBody>
                  <a:tcPr anchor="ctr"/>
                </a:tc>
                <a:tc>
                  <a:txBody>
                    <a:bodyPr/>
                    <a:lstStyle/>
                    <a:p>
                      <a:pPr algn="l"/>
                      <a:r>
                        <a:rPr lang="fr-FR" sz="1050" dirty="0">
                          <a:latin typeface="+mn-lt"/>
                        </a:rPr>
                        <a:t>Souscription</a:t>
                      </a:r>
                    </a:p>
                  </a:txBody>
                  <a:tcPr anchor="ctr"/>
                </a:tc>
                <a:extLst>
                  <a:ext uri="{0D108BD9-81ED-4DB2-BD59-A6C34878D82A}">
                    <a16:rowId xmlns:a16="http://schemas.microsoft.com/office/drawing/2014/main" val="782273464"/>
                  </a:ext>
                </a:extLst>
              </a:tr>
              <a:tr h="236193">
                <a:tc>
                  <a:txBody>
                    <a:bodyPr/>
                    <a:lstStyle/>
                    <a:p>
                      <a:pPr marL="0" indent="85725" algn="l" fontAlgn="ctr"/>
                      <a:r>
                        <a:rPr lang="fr-FR" sz="1050" b="0" i="0" u="none" strike="noStrike">
                          <a:solidFill>
                            <a:srgbClr val="000000"/>
                          </a:solidFill>
                          <a:effectLst/>
                          <a:latin typeface="+mn-lt"/>
                        </a:rPr>
                        <a:t>Complémentaire Santé Salariés</a:t>
                      </a:r>
                      <a:endParaRPr lang="fr-FR" sz="1050" b="0" i="0" u="none" strike="noStrike" dirty="0">
                        <a:solidFill>
                          <a:srgbClr val="000000"/>
                        </a:solidFill>
                        <a:effectLst/>
                        <a:latin typeface="+mn-lt"/>
                      </a:endParaRPr>
                    </a:p>
                  </a:txBody>
                  <a:tcPr marL="9526" marR="9526" marT="9525"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mn-lt"/>
                        </a:rPr>
                        <a:t>Manuelle</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a:ln>
                            <a:noFill/>
                          </a:ln>
                          <a:solidFill>
                            <a:prstClr val="black"/>
                          </a:solidFill>
                          <a:effectLst/>
                          <a:uLnTx/>
                          <a:uFillTx/>
                          <a:latin typeface="Arial"/>
                          <a:ea typeface="+mn-ea"/>
                          <a:cs typeface="+mn-cs"/>
                        </a:rPr>
                        <a:t>Résultat sur équipement</a:t>
                      </a:r>
                      <a:endParaRPr kumimoji="0" lang="fr-FR" sz="1050" b="0" i="0" u="none" strike="noStrike" kern="1200" cap="none" spc="0" normalizeH="0" baseline="0" noProof="0" dirty="0">
                        <a:ln>
                          <a:noFill/>
                        </a:ln>
                        <a:solidFill>
                          <a:prstClr val="black"/>
                        </a:solidFill>
                        <a:effectLst/>
                        <a:uLnTx/>
                        <a:uFillTx/>
                        <a:latin typeface="Arial"/>
                        <a:ea typeface="+mn-ea"/>
                        <a:cs typeface="+mn-cs"/>
                      </a:endParaRPr>
                    </a:p>
                  </a:txBody>
                  <a:tcPr anchor="ctr"/>
                </a:tc>
                <a:tc>
                  <a:txBody>
                    <a:bodyPr/>
                    <a:lstStyle/>
                    <a:p>
                      <a:pPr algn="l"/>
                      <a:r>
                        <a:rPr lang="fr-FR" sz="1050" dirty="0">
                          <a:latin typeface="+mn-lt"/>
                        </a:rPr>
                        <a:t>Souscription</a:t>
                      </a:r>
                    </a:p>
                  </a:txBody>
                  <a:tcPr anchor="ctr"/>
                </a:tc>
                <a:extLst>
                  <a:ext uri="{0D108BD9-81ED-4DB2-BD59-A6C34878D82A}">
                    <a16:rowId xmlns:a16="http://schemas.microsoft.com/office/drawing/2014/main" val="3117500550"/>
                  </a:ext>
                </a:extLst>
              </a:tr>
              <a:tr h="236193">
                <a:tc>
                  <a:txBody>
                    <a:bodyPr/>
                    <a:lstStyle/>
                    <a:p>
                      <a:pPr marL="0" indent="85725" algn="l" fontAlgn="ctr"/>
                      <a:r>
                        <a:rPr lang="fr-FR" sz="1050" b="0" i="0" u="none" strike="noStrike" dirty="0">
                          <a:solidFill>
                            <a:srgbClr val="000000"/>
                          </a:solidFill>
                          <a:effectLst/>
                          <a:latin typeface="+mn-lt"/>
                        </a:rPr>
                        <a:t>Offre Intéressement NIE</a:t>
                      </a:r>
                    </a:p>
                  </a:txBody>
                  <a:tcPr marL="9526" marR="9526" marT="9525"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50" dirty="0">
                          <a:latin typeface="+mn-lt"/>
                        </a:rPr>
                        <a:t>Manuelle</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dirty="0">
                          <a:ln>
                            <a:noFill/>
                          </a:ln>
                          <a:solidFill>
                            <a:prstClr val="black"/>
                          </a:solidFill>
                          <a:effectLst/>
                          <a:uLnTx/>
                          <a:uFillTx/>
                          <a:latin typeface="Arial"/>
                          <a:ea typeface="+mn-ea"/>
                          <a:cs typeface="+mn-cs"/>
                        </a:rPr>
                        <a:t>Résultat sur équipement</a:t>
                      </a:r>
                    </a:p>
                  </a:txBody>
                  <a:tcPr anchor="ctr"/>
                </a:tc>
                <a:tc>
                  <a:txBody>
                    <a:bodyPr/>
                    <a:lstStyle/>
                    <a:p>
                      <a:pPr algn="l"/>
                      <a:r>
                        <a:rPr lang="fr-FR" sz="1050" dirty="0">
                          <a:latin typeface="+mn-lt"/>
                        </a:rPr>
                        <a:t>Souscription</a:t>
                      </a:r>
                    </a:p>
                  </a:txBody>
                  <a:tcPr anchor="ctr"/>
                </a:tc>
                <a:extLst>
                  <a:ext uri="{0D108BD9-81ED-4DB2-BD59-A6C34878D82A}">
                    <a16:rowId xmlns:a16="http://schemas.microsoft.com/office/drawing/2014/main" val="3922035982"/>
                  </a:ext>
                </a:extLst>
              </a:tr>
              <a:tr h="236193">
                <a:tc>
                  <a:txBody>
                    <a:bodyPr/>
                    <a:lstStyle/>
                    <a:p>
                      <a:pPr marL="0" indent="85725" algn="l" fontAlgn="ctr"/>
                      <a:r>
                        <a:rPr lang="fr-FR" sz="1050" b="0" i="0" u="none" strike="noStrike" dirty="0">
                          <a:solidFill>
                            <a:srgbClr val="000000"/>
                          </a:solidFill>
                          <a:effectLst/>
                          <a:latin typeface="+mn-lt"/>
                        </a:rPr>
                        <a:t>Prescription GP</a:t>
                      </a:r>
                    </a:p>
                  </a:txBody>
                  <a:tcPr marL="9526" marR="9526" marT="9525"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50" dirty="0">
                          <a:latin typeface="+mn-lt"/>
                        </a:rPr>
                        <a:t>Manuelle</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50" dirty="0">
                          <a:latin typeface="+mn-lt"/>
                        </a:rPr>
                        <a:t>Résultat comptable</a:t>
                      </a:r>
                    </a:p>
                  </a:txBody>
                  <a:tcPr anchor="ctr"/>
                </a:tc>
                <a:tc>
                  <a:txBody>
                    <a:bodyPr/>
                    <a:lstStyle/>
                    <a:p>
                      <a:pPr algn="l"/>
                      <a:r>
                        <a:rPr lang="fr-FR" sz="1050" dirty="0">
                          <a:latin typeface="+mn-lt"/>
                        </a:rPr>
                        <a:t>Ouverture</a:t>
                      </a:r>
                    </a:p>
                  </a:txBody>
                  <a:tcPr anchor="ctr"/>
                </a:tc>
                <a:extLst>
                  <a:ext uri="{0D108BD9-81ED-4DB2-BD59-A6C34878D82A}">
                    <a16:rowId xmlns:a16="http://schemas.microsoft.com/office/drawing/2014/main" val="3586545475"/>
                  </a:ext>
                </a:extLst>
              </a:tr>
              <a:tr h="236193">
                <a:tc>
                  <a:txBody>
                    <a:bodyPr/>
                    <a:lstStyle/>
                    <a:p>
                      <a:pPr marL="0" indent="85725" algn="l" fontAlgn="ctr"/>
                      <a:r>
                        <a:rPr lang="fr-FR" sz="1050" b="0" i="0" u="none" strike="noStrike" dirty="0">
                          <a:solidFill>
                            <a:srgbClr val="000000"/>
                          </a:solidFill>
                          <a:effectLst/>
                          <a:latin typeface="+mn-lt"/>
                        </a:rPr>
                        <a:t>Pro Oney en Proximité</a:t>
                      </a:r>
                    </a:p>
                  </a:txBody>
                  <a:tcPr marL="9526" marR="9526" marT="9525"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50" dirty="0">
                          <a:latin typeface="+mn-lt"/>
                        </a:rPr>
                        <a:t>Manuelle</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dirty="0">
                          <a:ln>
                            <a:noFill/>
                          </a:ln>
                          <a:solidFill>
                            <a:prstClr val="black"/>
                          </a:solidFill>
                          <a:effectLst/>
                          <a:uLnTx/>
                          <a:uFillTx/>
                          <a:latin typeface="Arial"/>
                          <a:ea typeface="+mn-ea"/>
                          <a:cs typeface="+mn-cs"/>
                        </a:rPr>
                        <a:t>Résultat sur équipement</a:t>
                      </a:r>
                    </a:p>
                  </a:txBody>
                  <a:tcPr anchor="ctr"/>
                </a:tc>
                <a:tc>
                  <a:txBody>
                    <a:bodyPr/>
                    <a:lstStyle/>
                    <a:p>
                      <a:pPr algn="l"/>
                      <a:r>
                        <a:rPr lang="fr-FR" sz="1050" dirty="0">
                          <a:latin typeface="+mn-lt"/>
                        </a:rPr>
                        <a:t>Souscription</a:t>
                      </a:r>
                    </a:p>
                  </a:txBody>
                  <a:tcPr anchor="ctr"/>
                </a:tc>
                <a:extLst>
                  <a:ext uri="{0D108BD9-81ED-4DB2-BD59-A6C34878D82A}">
                    <a16:rowId xmlns:a16="http://schemas.microsoft.com/office/drawing/2014/main" val="2417278664"/>
                  </a:ext>
                </a:extLst>
              </a:tr>
            </a:tbl>
          </a:graphicData>
        </a:graphic>
      </p:graphicFrame>
    </p:spTree>
    <p:extLst>
      <p:ext uri="{BB962C8B-B14F-4D97-AF65-F5344CB8AC3E}">
        <p14:creationId xmlns:p14="http://schemas.microsoft.com/office/powerpoint/2010/main" val="36695722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0A7FD0C-7E9C-401C-8806-3DBF013A4029}"/>
              </a:ext>
            </a:extLst>
          </p:cNvPr>
          <p:cNvSpPr/>
          <p:nvPr/>
        </p:nvSpPr>
        <p:spPr>
          <a:xfrm>
            <a:off x="3734270" y="3010989"/>
            <a:ext cx="5009826" cy="418011"/>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p:cNvSpPr>
            <a:spLocks noGrp="1"/>
          </p:cNvSpPr>
          <p:nvPr>
            <p:ph type="body" sz="quarter" idx="13"/>
          </p:nvPr>
        </p:nvSpPr>
        <p:spPr>
          <a:xfrm>
            <a:off x="3734270" y="1724731"/>
            <a:ext cx="7620201" cy="4023689"/>
          </a:xfrm>
        </p:spPr>
        <p:txBody>
          <a:bodyPr/>
          <a:lstStyle/>
          <a:p>
            <a:r>
              <a:rPr lang="fr-FR" dirty="0"/>
              <a:t>Présentation de l’outil</a:t>
            </a:r>
          </a:p>
          <a:p>
            <a:r>
              <a:rPr lang="fr-FR" dirty="0"/>
              <a:t>Présentation des indicateurs</a:t>
            </a:r>
          </a:p>
          <a:p>
            <a:r>
              <a:rPr lang="fr-FR" dirty="0"/>
              <a:t>Règle de gestion des données</a:t>
            </a:r>
          </a:p>
          <a:p>
            <a:r>
              <a:rPr lang="fr-FR" dirty="0"/>
              <a:t>L’entretien</a:t>
            </a:r>
          </a:p>
          <a:p>
            <a:r>
              <a:rPr lang="fr-FR" dirty="0"/>
              <a:t>Outil de corrections</a:t>
            </a:r>
          </a:p>
          <a:p>
            <a:r>
              <a:rPr lang="fr-FR" dirty="0"/>
              <a:t>Paramétrage des collaborateurs</a:t>
            </a:r>
          </a:p>
          <a:p>
            <a:r>
              <a:rPr lang="fr-FR" dirty="0"/>
              <a:t>Repères et saisonnalité</a:t>
            </a:r>
          </a:p>
          <a:p>
            <a:r>
              <a:rPr lang="fr-FR" dirty="0"/>
              <a:t>Trucs et Astuces</a:t>
            </a:r>
          </a:p>
          <a:p>
            <a:r>
              <a:rPr lang="fr-FR" dirty="0"/>
              <a:t>Foire aux Questions</a:t>
            </a:r>
          </a:p>
          <a:p>
            <a:endParaRPr lang="fr-FR" dirty="0"/>
          </a:p>
        </p:txBody>
      </p:sp>
    </p:spTree>
    <p:extLst>
      <p:ext uri="{BB962C8B-B14F-4D97-AF65-F5344CB8AC3E}">
        <p14:creationId xmlns:p14="http://schemas.microsoft.com/office/powerpoint/2010/main" val="34329635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94003383-8547-7801-B3B9-83FE04478624}"/>
              </a:ext>
            </a:extLst>
          </p:cNvPr>
          <p:cNvSpPr>
            <a:spLocks noGrp="1"/>
          </p:cNvSpPr>
          <p:nvPr>
            <p:ph type="body" sz="quarter" idx="12"/>
          </p:nvPr>
        </p:nvSpPr>
        <p:spPr/>
        <p:txBody>
          <a:bodyPr/>
          <a:lstStyle/>
          <a:p>
            <a:r>
              <a:rPr lang="fr-FR" dirty="0"/>
              <a:t>La création d’un nouvel entretien, vue GC</a:t>
            </a:r>
          </a:p>
        </p:txBody>
      </p:sp>
      <p:sp>
        <p:nvSpPr>
          <p:cNvPr id="4" name="Espace réservé du texte 3">
            <a:extLst>
              <a:ext uri="{FF2B5EF4-FFF2-40B4-BE49-F238E27FC236}">
                <a16:creationId xmlns:a16="http://schemas.microsoft.com/office/drawing/2014/main" id="{F6EF811F-6F3E-9550-97CC-700BAD24B014}"/>
              </a:ext>
            </a:extLst>
          </p:cNvPr>
          <p:cNvSpPr>
            <a:spLocks noGrp="1"/>
          </p:cNvSpPr>
          <p:nvPr>
            <p:ph type="body" sz="quarter" idx="14"/>
          </p:nvPr>
        </p:nvSpPr>
        <p:spPr/>
        <p:txBody>
          <a:bodyPr/>
          <a:lstStyle/>
          <a:p>
            <a:r>
              <a:rPr lang="fr-FR" dirty="0"/>
              <a:t>L’entretien</a:t>
            </a:r>
          </a:p>
        </p:txBody>
      </p:sp>
      <mc:AlternateContent xmlns:mc="http://schemas.openxmlformats.org/markup-compatibility/2006" xmlns:p14="http://schemas.microsoft.com/office/powerpoint/2010/main">
        <mc:Choice Requires="p14">
          <p:contentPart p14:bwMode="auto" r:id="rId3">
            <p14:nvContentPartPr>
              <p14:cNvPr id="9" name="Encre 8">
                <a:extLst>
                  <a:ext uri="{FF2B5EF4-FFF2-40B4-BE49-F238E27FC236}">
                    <a16:creationId xmlns:a16="http://schemas.microsoft.com/office/drawing/2014/main" id="{67031059-783A-5AC6-08D8-7B0A049A336A}"/>
                  </a:ext>
                </a:extLst>
              </p14:cNvPr>
              <p14:cNvContentPartPr/>
              <p14:nvPr/>
            </p14:nvContentPartPr>
            <p14:xfrm>
              <a:off x="2134471" y="2811500"/>
              <a:ext cx="1126800" cy="75600"/>
            </p14:xfrm>
          </p:contentPart>
        </mc:Choice>
        <mc:Fallback xmlns="">
          <p:pic>
            <p:nvPicPr>
              <p:cNvPr id="9" name="Encre 8">
                <a:extLst>
                  <a:ext uri="{FF2B5EF4-FFF2-40B4-BE49-F238E27FC236}">
                    <a16:creationId xmlns:a16="http://schemas.microsoft.com/office/drawing/2014/main" id="{67031059-783A-5AC6-08D8-7B0A049A336A}"/>
                  </a:ext>
                </a:extLst>
              </p:cNvPr>
              <p:cNvPicPr/>
              <p:nvPr/>
            </p:nvPicPr>
            <p:blipFill>
              <a:blip r:embed="rId4"/>
              <a:stretch>
                <a:fillRect/>
              </a:stretch>
            </p:blipFill>
            <p:spPr>
              <a:xfrm>
                <a:off x="2116471" y="2793500"/>
                <a:ext cx="1162440" cy="111240"/>
              </a:xfrm>
              <a:prstGeom prst="rect">
                <a:avLst/>
              </a:prstGeom>
            </p:spPr>
          </p:pic>
        </mc:Fallback>
      </mc:AlternateContent>
      <p:sp>
        <p:nvSpPr>
          <p:cNvPr id="10" name="Rectangle 9">
            <a:extLst>
              <a:ext uri="{FF2B5EF4-FFF2-40B4-BE49-F238E27FC236}">
                <a16:creationId xmlns:a16="http://schemas.microsoft.com/office/drawing/2014/main" id="{83F7E422-A3C8-BF3E-E30A-12EE92DA9A50}"/>
              </a:ext>
            </a:extLst>
          </p:cNvPr>
          <p:cNvSpPr/>
          <p:nvPr/>
        </p:nvSpPr>
        <p:spPr>
          <a:xfrm>
            <a:off x="1439694" y="2714017"/>
            <a:ext cx="1955259" cy="19163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1" name="Image 10">
            <a:extLst>
              <a:ext uri="{FF2B5EF4-FFF2-40B4-BE49-F238E27FC236}">
                <a16:creationId xmlns:a16="http://schemas.microsoft.com/office/drawing/2014/main" id="{3110BC50-7473-0A2F-D111-06E395A3B7FD}"/>
              </a:ext>
            </a:extLst>
          </p:cNvPr>
          <p:cNvPicPr>
            <a:picLocks noChangeAspect="1"/>
          </p:cNvPicPr>
          <p:nvPr/>
        </p:nvPicPr>
        <p:blipFill rotWithShape="1">
          <a:blip r:embed="rId5"/>
          <a:srcRect l="2473" t="7304" b="13102"/>
          <a:stretch/>
        </p:blipFill>
        <p:spPr>
          <a:xfrm>
            <a:off x="695325" y="1279994"/>
            <a:ext cx="10830127" cy="4787711"/>
          </a:xfrm>
          <a:prstGeom prst="rect">
            <a:avLst/>
          </a:prstGeom>
        </p:spPr>
      </p:pic>
      <p:sp>
        <p:nvSpPr>
          <p:cNvPr id="17" name="Rectangle 16">
            <a:extLst>
              <a:ext uri="{FF2B5EF4-FFF2-40B4-BE49-F238E27FC236}">
                <a16:creationId xmlns:a16="http://schemas.microsoft.com/office/drawing/2014/main" id="{69ABDBC4-30D0-0900-438B-E23C553C227C}"/>
              </a:ext>
            </a:extLst>
          </p:cNvPr>
          <p:cNvSpPr/>
          <p:nvPr/>
        </p:nvSpPr>
        <p:spPr>
          <a:xfrm>
            <a:off x="10136221" y="1279994"/>
            <a:ext cx="953311" cy="3153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mc:AlternateContent xmlns:mc="http://schemas.openxmlformats.org/markup-compatibility/2006" xmlns:p14="http://schemas.microsoft.com/office/powerpoint/2010/main">
        <mc:Choice Requires="p14">
          <p:contentPart p14:bwMode="auto" r:id="rId6">
            <p14:nvContentPartPr>
              <p14:cNvPr id="5" name="Encre 4">
                <a:extLst>
                  <a:ext uri="{FF2B5EF4-FFF2-40B4-BE49-F238E27FC236}">
                    <a16:creationId xmlns:a16="http://schemas.microsoft.com/office/drawing/2014/main" id="{FD369950-B2DF-576A-9314-D1D6474DC10D}"/>
                  </a:ext>
                </a:extLst>
              </p14:cNvPr>
              <p14:cNvContentPartPr/>
              <p14:nvPr/>
            </p14:nvContentPartPr>
            <p14:xfrm>
              <a:off x="2557831" y="3413780"/>
              <a:ext cx="974880" cy="204840"/>
            </p14:xfrm>
          </p:contentPart>
        </mc:Choice>
        <mc:Fallback xmlns="">
          <p:pic>
            <p:nvPicPr>
              <p:cNvPr id="5" name="Encre 4">
                <a:extLst>
                  <a:ext uri="{FF2B5EF4-FFF2-40B4-BE49-F238E27FC236}">
                    <a16:creationId xmlns:a16="http://schemas.microsoft.com/office/drawing/2014/main" id="{FD369950-B2DF-576A-9314-D1D6474DC10D}"/>
                  </a:ext>
                </a:extLst>
              </p:cNvPr>
              <p:cNvPicPr/>
              <p:nvPr/>
            </p:nvPicPr>
            <p:blipFill>
              <a:blip r:embed="rId7"/>
              <a:stretch>
                <a:fillRect/>
              </a:stretch>
            </p:blipFill>
            <p:spPr>
              <a:xfrm>
                <a:off x="2540191" y="3378140"/>
                <a:ext cx="1010520" cy="276480"/>
              </a:xfrm>
              <a:prstGeom prst="rect">
                <a:avLst/>
              </a:prstGeom>
            </p:spPr>
          </p:pic>
        </mc:Fallback>
      </mc:AlternateContent>
      <p:sp>
        <p:nvSpPr>
          <p:cNvPr id="2" name="Rectangle 1">
            <a:extLst>
              <a:ext uri="{FF2B5EF4-FFF2-40B4-BE49-F238E27FC236}">
                <a16:creationId xmlns:a16="http://schemas.microsoft.com/office/drawing/2014/main" id="{A13E2483-E681-9F6A-E25C-C2E7BAA7DFE1}"/>
              </a:ext>
            </a:extLst>
          </p:cNvPr>
          <p:cNvSpPr/>
          <p:nvPr/>
        </p:nvSpPr>
        <p:spPr>
          <a:xfrm>
            <a:off x="6654586" y="2887100"/>
            <a:ext cx="1955260" cy="35404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solidFill>
              </a:rPr>
              <a:t>Possibilité d’accéder aux anciens entretien </a:t>
            </a:r>
          </a:p>
        </p:txBody>
      </p:sp>
      <p:cxnSp>
        <p:nvCxnSpPr>
          <p:cNvPr id="7" name="Connecteur droit avec flèche 6">
            <a:extLst>
              <a:ext uri="{FF2B5EF4-FFF2-40B4-BE49-F238E27FC236}">
                <a16:creationId xmlns:a16="http://schemas.microsoft.com/office/drawing/2014/main" id="{1738452D-700B-72A6-FA7E-E0EDC8E18CD8}"/>
              </a:ext>
            </a:extLst>
          </p:cNvPr>
          <p:cNvCxnSpPr/>
          <p:nvPr/>
        </p:nvCxnSpPr>
        <p:spPr>
          <a:xfrm flipH="1">
            <a:off x="5495453" y="3051018"/>
            <a:ext cx="1159134" cy="1539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ZoneTexte 12">
            <a:extLst>
              <a:ext uri="{FF2B5EF4-FFF2-40B4-BE49-F238E27FC236}">
                <a16:creationId xmlns:a16="http://schemas.microsoft.com/office/drawing/2014/main" id="{CD749CC6-ACEA-6C74-045B-AD9881BE7985}"/>
              </a:ext>
            </a:extLst>
          </p:cNvPr>
          <p:cNvSpPr txBox="1"/>
          <p:nvPr/>
        </p:nvSpPr>
        <p:spPr>
          <a:xfrm>
            <a:off x="1439694" y="4318383"/>
            <a:ext cx="9714175" cy="1200329"/>
          </a:xfrm>
          <a:prstGeom prst="rect">
            <a:avLst/>
          </a:prstGeom>
          <a:solidFill>
            <a:schemeClr val="bg1"/>
          </a:solidFill>
        </p:spPr>
        <p:txBody>
          <a:bodyPr wrap="square">
            <a:spAutoFit/>
          </a:bodyPr>
          <a:lstStyle/>
          <a:p>
            <a:r>
              <a:rPr lang="fr-FR" sz="1800" dirty="0">
                <a:effectLst/>
                <a:latin typeface="Calibri" panose="020F0502020204030204" pitchFamily="34" charset="0"/>
                <a:ea typeface="Calibri" panose="020F0502020204030204" pitchFamily="34" charset="0"/>
              </a:rPr>
              <a:t>Si un collaborateur change d’agence ? </a:t>
            </a:r>
          </a:p>
          <a:p>
            <a:r>
              <a:rPr lang="fr-FR" sz="1800" dirty="0">
                <a:effectLst/>
                <a:latin typeface="Calibri" panose="020F0502020204030204" pitchFamily="34" charset="0"/>
                <a:ea typeface="Calibri" panose="020F0502020204030204" pitchFamily="34" charset="0"/>
              </a:rPr>
              <a:t>Repères conserve les résultats </a:t>
            </a:r>
            <a:r>
              <a:rPr lang="fr-FR" dirty="0">
                <a:latin typeface="Calibri" panose="020F0502020204030204" pitchFamily="34" charset="0"/>
                <a:ea typeface="Calibri" panose="020F0502020204030204" pitchFamily="34" charset="0"/>
              </a:rPr>
              <a:t>produits</a:t>
            </a:r>
            <a:r>
              <a:rPr lang="fr-FR" sz="1800" dirty="0">
                <a:effectLst/>
                <a:latin typeface="Calibri" panose="020F0502020204030204" pitchFamily="34" charset="0"/>
                <a:ea typeface="Calibri" panose="020F0502020204030204" pitchFamily="34" charset="0"/>
              </a:rPr>
              <a:t> dans chaque agence, aussi un DA ne voit que les résultats produits dans son agence sous les </a:t>
            </a:r>
            <a:r>
              <a:rPr lang="fr-FR" sz="1800" b="1" i="1" dirty="0">
                <a:effectLst/>
                <a:latin typeface="Calibri" panose="020F0502020204030204" pitchFamily="34" charset="0"/>
                <a:ea typeface="Calibri" panose="020F0502020204030204" pitchFamily="34" charset="0"/>
              </a:rPr>
              <a:t>indicateurs repères</a:t>
            </a:r>
            <a:r>
              <a:rPr lang="fr-FR" sz="1800" dirty="0">
                <a:effectLst/>
                <a:latin typeface="Calibri" panose="020F0502020204030204" pitchFamily="34" charset="0"/>
                <a:ea typeface="Calibri" panose="020F0502020204030204" pitchFamily="34" charset="0"/>
              </a:rPr>
              <a:t>. En </a:t>
            </a:r>
            <a:r>
              <a:rPr lang="fr-FR" dirty="0">
                <a:latin typeface="Calibri" panose="020F0502020204030204" pitchFamily="34" charset="0"/>
                <a:ea typeface="Calibri" panose="020F0502020204030204" pitchFamily="34" charset="0"/>
              </a:rPr>
              <a:t>revanche </a:t>
            </a:r>
            <a:r>
              <a:rPr lang="fr-FR" sz="1800" dirty="0">
                <a:effectLst/>
                <a:latin typeface="Calibri" panose="020F0502020204030204" pitchFamily="34" charset="0"/>
                <a:ea typeface="Calibri" panose="020F0502020204030204" pitchFamily="34" charset="0"/>
              </a:rPr>
              <a:t>l’outil </a:t>
            </a:r>
            <a:r>
              <a:rPr lang="fr-FR" sz="1800" b="1" i="1" dirty="0">
                <a:effectLst/>
                <a:latin typeface="Calibri" panose="020F0502020204030204" pitchFamily="34" charset="0"/>
                <a:ea typeface="Calibri" panose="020F0502020204030204" pitchFamily="34" charset="0"/>
              </a:rPr>
              <a:t>entretien repères </a:t>
            </a:r>
            <a:r>
              <a:rPr lang="fr-FR" sz="1800" dirty="0">
                <a:effectLst/>
                <a:latin typeface="Calibri" panose="020F0502020204030204" pitchFamily="34" charset="0"/>
                <a:ea typeface="Calibri" panose="020F0502020204030204" pitchFamily="34" charset="0"/>
              </a:rPr>
              <a:t>reprend bien le total des objectifs et des réalisations pour tous les métiers et les entités.</a:t>
            </a:r>
            <a:endParaRPr lang="fr-FR" dirty="0"/>
          </a:p>
        </p:txBody>
      </p:sp>
      <p:sp>
        <p:nvSpPr>
          <p:cNvPr id="14" name="Triangle isocèle 13">
            <a:extLst>
              <a:ext uri="{FF2B5EF4-FFF2-40B4-BE49-F238E27FC236}">
                <a16:creationId xmlns:a16="http://schemas.microsoft.com/office/drawing/2014/main" id="{A5BD1260-303C-361F-2BC6-10F167C0B5C6}"/>
              </a:ext>
            </a:extLst>
          </p:cNvPr>
          <p:cNvSpPr/>
          <p:nvPr/>
        </p:nvSpPr>
        <p:spPr>
          <a:xfrm>
            <a:off x="666548" y="4630366"/>
            <a:ext cx="635388" cy="573004"/>
          </a:xfrm>
          <a:custGeom>
            <a:avLst/>
            <a:gdLst>
              <a:gd name="connsiteX0" fmla="*/ 0 w 635388"/>
              <a:gd name="connsiteY0" fmla="*/ 573004 h 573004"/>
              <a:gd name="connsiteX1" fmla="*/ 317694 w 635388"/>
              <a:gd name="connsiteY1" fmla="*/ 0 h 573004"/>
              <a:gd name="connsiteX2" fmla="*/ 635388 w 635388"/>
              <a:gd name="connsiteY2" fmla="*/ 573004 h 573004"/>
              <a:gd name="connsiteX3" fmla="*/ 0 w 635388"/>
              <a:gd name="connsiteY3" fmla="*/ 573004 h 573004"/>
            </a:gdLst>
            <a:ahLst/>
            <a:cxnLst>
              <a:cxn ang="0">
                <a:pos x="connsiteX0" y="connsiteY0"/>
              </a:cxn>
              <a:cxn ang="0">
                <a:pos x="connsiteX1" y="connsiteY1"/>
              </a:cxn>
              <a:cxn ang="0">
                <a:pos x="connsiteX2" y="connsiteY2"/>
              </a:cxn>
              <a:cxn ang="0">
                <a:pos x="connsiteX3" y="connsiteY3"/>
              </a:cxn>
            </a:cxnLst>
            <a:rect l="l" t="t" r="r" b="b"/>
            <a:pathLst>
              <a:path w="635388" h="573004" fill="none" extrusionOk="0">
                <a:moveTo>
                  <a:pt x="0" y="573004"/>
                </a:moveTo>
                <a:cubicBezTo>
                  <a:pt x="56578" y="447883"/>
                  <a:pt x="195369" y="246768"/>
                  <a:pt x="317694" y="0"/>
                </a:cubicBezTo>
                <a:cubicBezTo>
                  <a:pt x="420120" y="168339"/>
                  <a:pt x="499030" y="357892"/>
                  <a:pt x="635388" y="573004"/>
                </a:cubicBezTo>
                <a:cubicBezTo>
                  <a:pt x="373882" y="573924"/>
                  <a:pt x="279097" y="542226"/>
                  <a:pt x="0" y="573004"/>
                </a:cubicBezTo>
                <a:close/>
              </a:path>
              <a:path w="635388" h="573004" stroke="0" extrusionOk="0">
                <a:moveTo>
                  <a:pt x="0" y="573004"/>
                </a:moveTo>
                <a:cubicBezTo>
                  <a:pt x="87071" y="442270"/>
                  <a:pt x="234303" y="180865"/>
                  <a:pt x="317694" y="0"/>
                </a:cubicBezTo>
                <a:cubicBezTo>
                  <a:pt x="413030" y="150325"/>
                  <a:pt x="518476" y="408632"/>
                  <a:pt x="635388" y="573004"/>
                </a:cubicBezTo>
                <a:cubicBezTo>
                  <a:pt x="471036" y="592508"/>
                  <a:pt x="224056" y="557790"/>
                  <a:pt x="0" y="573004"/>
                </a:cubicBezTo>
                <a:close/>
              </a:path>
            </a:pathLst>
          </a:custGeom>
          <a:solidFill>
            <a:schemeClr val="bg1"/>
          </a:solidFill>
          <a:ln w="28575">
            <a:solidFill>
              <a:srgbClr val="C00000"/>
            </a:solidFill>
            <a:extLst>
              <a:ext uri="{C807C97D-BFC1-408E-A445-0C87EB9F89A2}">
                <ask:lineSketchStyleProps xmlns:ask="http://schemas.microsoft.com/office/drawing/2018/sketchyshapes" sd="2506668300">
                  <a:prstGeom prst="triangl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solidFill>
                  <a:srgbClr val="C00000"/>
                </a:solidFill>
              </a:rPr>
              <a:t>!</a:t>
            </a:r>
          </a:p>
          <a:p>
            <a:pPr algn="ctr"/>
            <a:endParaRPr lang="fr-FR" dirty="0">
              <a:solidFill>
                <a:srgbClr val="C00000"/>
              </a:solidFill>
            </a:endParaRPr>
          </a:p>
        </p:txBody>
      </p:sp>
    </p:spTree>
    <p:extLst>
      <p:ext uri="{BB962C8B-B14F-4D97-AF65-F5344CB8AC3E}">
        <p14:creationId xmlns:p14="http://schemas.microsoft.com/office/powerpoint/2010/main" val="3199559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E6D4CEC4-232B-424C-E7DD-87A26163632E}"/>
              </a:ext>
            </a:extLst>
          </p:cNvPr>
          <p:cNvSpPr>
            <a:spLocks noGrp="1"/>
          </p:cNvSpPr>
          <p:nvPr>
            <p:ph idx="17"/>
          </p:nvPr>
        </p:nvSpPr>
        <p:spPr>
          <a:xfrm>
            <a:off x="731529" y="1533853"/>
            <a:ext cx="5112088" cy="4860000"/>
          </a:xfrm>
        </p:spPr>
        <p:txBody>
          <a:bodyPr/>
          <a:lstStyle/>
          <a:p>
            <a:pPr marL="447675" indent="-273050"/>
            <a:r>
              <a:rPr lang="fr-FR" b="1" dirty="0"/>
              <a:t>4 zones thématiques</a:t>
            </a:r>
          </a:p>
          <a:p>
            <a:pPr marL="969750" lvl="1" indent="-285750"/>
            <a:r>
              <a:rPr lang="fr-FR" dirty="0"/>
              <a:t>Production</a:t>
            </a:r>
          </a:p>
          <a:p>
            <a:pPr marL="969750" lvl="1" indent="-285750"/>
            <a:endParaRPr lang="fr-FR" dirty="0"/>
          </a:p>
          <a:p>
            <a:pPr marL="969750" lvl="1" indent="-285750"/>
            <a:r>
              <a:rPr lang="fr-FR" dirty="0"/>
              <a:t>Activité</a:t>
            </a:r>
          </a:p>
          <a:p>
            <a:pPr marL="969750" lvl="1" indent="-285750"/>
            <a:endParaRPr lang="fr-FR" dirty="0"/>
          </a:p>
          <a:p>
            <a:pPr marL="969750" lvl="1" indent="-285750"/>
            <a:r>
              <a:rPr lang="fr-FR" dirty="0"/>
              <a:t>Suivi du fonds de commerce</a:t>
            </a:r>
          </a:p>
          <a:p>
            <a:pPr marL="969750" lvl="1" indent="-285750"/>
            <a:endParaRPr lang="fr-FR" dirty="0"/>
          </a:p>
          <a:p>
            <a:pPr marL="969750" lvl="1" indent="-285750"/>
            <a:r>
              <a:rPr lang="fr-FR" dirty="0"/>
              <a:t>Risques/Qualité/Satisfaction</a:t>
            </a:r>
          </a:p>
          <a:p>
            <a:pPr marL="429750" indent="-285750"/>
            <a:endParaRPr lang="fr-FR" dirty="0"/>
          </a:p>
          <a:p>
            <a:pPr marL="429750" indent="-285750"/>
            <a:endParaRPr lang="fr-FR" dirty="0"/>
          </a:p>
          <a:p>
            <a:pPr marL="428625" indent="-254000"/>
            <a:r>
              <a:rPr lang="fr-FR" b="1" dirty="0"/>
              <a:t>Une partie libre</a:t>
            </a:r>
          </a:p>
          <a:p>
            <a:endParaRPr lang="fr-FR" dirty="0"/>
          </a:p>
          <a:p>
            <a:endParaRPr lang="fr-FR" dirty="0"/>
          </a:p>
          <a:p>
            <a:pPr marL="447675" indent="-273050"/>
            <a:r>
              <a:rPr lang="fr-FR" b="1" dirty="0"/>
              <a:t>Des boutons enregistrer et supprimer</a:t>
            </a:r>
            <a:endParaRPr lang="fr-FR" dirty="0"/>
          </a:p>
          <a:p>
            <a:pPr marL="174625" indent="0">
              <a:buNone/>
            </a:pPr>
            <a:r>
              <a:rPr lang="fr-FR" dirty="0"/>
              <a:t>Seul le manager pourra </a:t>
            </a:r>
            <a:r>
              <a:rPr lang="fr-FR" b="1" dirty="0"/>
              <a:t>valider</a:t>
            </a:r>
            <a:r>
              <a:rPr lang="fr-FR" dirty="0"/>
              <a:t> définitivement l’entretien</a:t>
            </a:r>
          </a:p>
          <a:p>
            <a:endParaRPr lang="fr-FR" dirty="0"/>
          </a:p>
        </p:txBody>
      </p:sp>
      <p:sp>
        <p:nvSpPr>
          <p:cNvPr id="3" name="Espace réservé du texte 2">
            <a:extLst>
              <a:ext uri="{FF2B5EF4-FFF2-40B4-BE49-F238E27FC236}">
                <a16:creationId xmlns:a16="http://schemas.microsoft.com/office/drawing/2014/main" id="{C216D8CB-4857-95FF-1E55-2948B9AFCAC7}"/>
              </a:ext>
            </a:extLst>
          </p:cNvPr>
          <p:cNvSpPr>
            <a:spLocks noGrp="1"/>
          </p:cNvSpPr>
          <p:nvPr>
            <p:ph type="body" sz="quarter" idx="12"/>
          </p:nvPr>
        </p:nvSpPr>
        <p:spPr/>
        <p:txBody>
          <a:bodyPr/>
          <a:lstStyle/>
          <a:p>
            <a:r>
              <a:rPr lang="fr-FR" dirty="0"/>
              <a:t>L’entretien sur une seule page</a:t>
            </a:r>
          </a:p>
        </p:txBody>
      </p:sp>
      <p:sp>
        <p:nvSpPr>
          <p:cNvPr id="4" name="Espace réservé du texte 3">
            <a:extLst>
              <a:ext uri="{FF2B5EF4-FFF2-40B4-BE49-F238E27FC236}">
                <a16:creationId xmlns:a16="http://schemas.microsoft.com/office/drawing/2014/main" id="{7E512AC2-D90A-03C6-439B-06A2839E0636}"/>
              </a:ext>
            </a:extLst>
          </p:cNvPr>
          <p:cNvSpPr>
            <a:spLocks noGrp="1"/>
          </p:cNvSpPr>
          <p:nvPr>
            <p:ph type="body" sz="quarter" idx="14"/>
          </p:nvPr>
        </p:nvSpPr>
        <p:spPr/>
        <p:txBody>
          <a:bodyPr/>
          <a:lstStyle/>
          <a:p>
            <a:r>
              <a:rPr lang="fr-FR" dirty="0"/>
              <a:t>L’entretien</a:t>
            </a:r>
          </a:p>
        </p:txBody>
      </p:sp>
      <p:pic>
        <p:nvPicPr>
          <p:cNvPr id="6" name="Espace réservé du contenu 11">
            <a:extLst>
              <a:ext uri="{FF2B5EF4-FFF2-40B4-BE49-F238E27FC236}">
                <a16:creationId xmlns:a16="http://schemas.microsoft.com/office/drawing/2014/main" id="{0531AD9F-78F4-2948-1AEB-F9CAFFC7BDF5}"/>
              </a:ext>
            </a:extLst>
          </p:cNvPr>
          <p:cNvPicPr>
            <a:picLocks noChangeAspect="1"/>
          </p:cNvPicPr>
          <p:nvPr/>
        </p:nvPicPr>
        <p:blipFill rotWithShape="1">
          <a:blip r:embed="rId2"/>
          <a:srcRect l="2374" t="6890" r="73771"/>
          <a:stretch/>
        </p:blipFill>
        <p:spPr>
          <a:xfrm>
            <a:off x="5879820" y="559181"/>
            <a:ext cx="5300042" cy="6104930"/>
          </a:xfrm>
          <a:prstGeom prst="rect">
            <a:avLst/>
          </a:prstGeom>
          <a:ln>
            <a:noFill/>
          </a:ln>
          <a:effectLst>
            <a:outerShdw blurRad="292100" dist="139700" dir="2700000" algn="tl" rotWithShape="0">
              <a:srgbClr val="333333">
                <a:alpha val="65000"/>
              </a:srgbClr>
            </a:outerShdw>
          </a:effectLst>
        </p:spPr>
      </p:pic>
      <p:cxnSp>
        <p:nvCxnSpPr>
          <p:cNvPr id="24" name="Connecteur droit avec flèche 23">
            <a:extLst>
              <a:ext uri="{FF2B5EF4-FFF2-40B4-BE49-F238E27FC236}">
                <a16:creationId xmlns:a16="http://schemas.microsoft.com/office/drawing/2014/main" id="{656C6679-532F-B9F3-473E-01DE0041474A}"/>
              </a:ext>
            </a:extLst>
          </p:cNvPr>
          <p:cNvCxnSpPr/>
          <p:nvPr/>
        </p:nvCxnSpPr>
        <p:spPr>
          <a:xfrm>
            <a:off x="4152385" y="1928388"/>
            <a:ext cx="249285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a:extLst>
              <a:ext uri="{FF2B5EF4-FFF2-40B4-BE49-F238E27FC236}">
                <a16:creationId xmlns:a16="http://schemas.microsoft.com/office/drawing/2014/main" id="{C470155A-676F-2B1F-C29F-20298C20F53F}"/>
              </a:ext>
            </a:extLst>
          </p:cNvPr>
          <p:cNvCxnSpPr>
            <a:cxnSpLocks/>
          </p:cNvCxnSpPr>
          <p:nvPr/>
        </p:nvCxnSpPr>
        <p:spPr>
          <a:xfrm>
            <a:off x="4218148" y="2660210"/>
            <a:ext cx="2427096" cy="3274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Connecteur droit avec flèche 26">
            <a:extLst>
              <a:ext uri="{FF2B5EF4-FFF2-40B4-BE49-F238E27FC236}">
                <a16:creationId xmlns:a16="http://schemas.microsoft.com/office/drawing/2014/main" id="{9BA56124-F7F1-2439-D396-3D09B5D2F7DB}"/>
              </a:ext>
            </a:extLst>
          </p:cNvPr>
          <p:cNvCxnSpPr>
            <a:cxnSpLocks/>
          </p:cNvCxnSpPr>
          <p:nvPr/>
        </p:nvCxnSpPr>
        <p:spPr>
          <a:xfrm>
            <a:off x="4218148" y="3253162"/>
            <a:ext cx="2427096" cy="12980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Connecteur droit avec flèche 28">
            <a:extLst>
              <a:ext uri="{FF2B5EF4-FFF2-40B4-BE49-F238E27FC236}">
                <a16:creationId xmlns:a16="http://schemas.microsoft.com/office/drawing/2014/main" id="{63754175-8CA7-1364-6D0D-B2B743A5CC6E}"/>
              </a:ext>
            </a:extLst>
          </p:cNvPr>
          <p:cNvCxnSpPr>
            <a:cxnSpLocks/>
          </p:cNvCxnSpPr>
          <p:nvPr/>
        </p:nvCxnSpPr>
        <p:spPr>
          <a:xfrm>
            <a:off x="4254351" y="3963853"/>
            <a:ext cx="2427096" cy="12980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Connecteur droit avec flèche 29">
            <a:extLst>
              <a:ext uri="{FF2B5EF4-FFF2-40B4-BE49-F238E27FC236}">
                <a16:creationId xmlns:a16="http://schemas.microsoft.com/office/drawing/2014/main" id="{959083E0-4D94-E089-6F5E-6DDECC0FA09C}"/>
              </a:ext>
            </a:extLst>
          </p:cNvPr>
          <p:cNvCxnSpPr>
            <a:cxnSpLocks/>
          </p:cNvCxnSpPr>
          <p:nvPr/>
        </p:nvCxnSpPr>
        <p:spPr>
          <a:xfrm>
            <a:off x="4290554" y="4763879"/>
            <a:ext cx="2798309" cy="13839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Connecteur droit avec flèche 31">
            <a:extLst>
              <a:ext uri="{FF2B5EF4-FFF2-40B4-BE49-F238E27FC236}">
                <a16:creationId xmlns:a16="http://schemas.microsoft.com/office/drawing/2014/main" id="{51EAB5A8-5886-C867-F682-D3C8AE2294E6}"/>
              </a:ext>
            </a:extLst>
          </p:cNvPr>
          <p:cNvCxnSpPr>
            <a:cxnSpLocks/>
          </p:cNvCxnSpPr>
          <p:nvPr/>
        </p:nvCxnSpPr>
        <p:spPr>
          <a:xfrm>
            <a:off x="4376057" y="6133572"/>
            <a:ext cx="5954717" cy="3553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9522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E60FAA76-D00B-E870-9755-7334531363C8}"/>
              </a:ext>
            </a:extLst>
          </p:cNvPr>
          <p:cNvPicPr>
            <a:picLocks noChangeAspect="1"/>
          </p:cNvPicPr>
          <p:nvPr/>
        </p:nvPicPr>
        <p:blipFill rotWithShape="1">
          <a:blip r:embed="rId2"/>
          <a:srcRect l="12969" t="16007" r="35390" b="19105"/>
          <a:stretch/>
        </p:blipFill>
        <p:spPr>
          <a:xfrm>
            <a:off x="5181600" y="1128228"/>
            <a:ext cx="6460615" cy="4859999"/>
          </a:xfrm>
          <a:prstGeom prst="rect">
            <a:avLst/>
          </a:prstGeom>
          <a:ln>
            <a:noFill/>
          </a:ln>
          <a:effectLst>
            <a:outerShdw blurRad="292100" dist="139700" dir="2700000" algn="tl" rotWithShape="0">
              <a:srgbClr val="333333">
                <a:alpha val="65000"/>
              </a:srgbClr>
            </a:outerShdw>
          </a:effectLst>
        </p:spPr>
      </p:pic>
      <p:sp>
        <p:nvSpPr>
          <p:cNvPr id="2" name="Espace réservé du contenu 1">
            <a:extLst>
              <a:ext uri="{FF2B5EF4-FFF2-40B4-BE49-F238E27FC236}">
                <a16:creationId xmlns:a16="http://schemas.microsoft.com/office/drawing/2014/main" id="{BFCADF2D-B8B7-A819-9E90-FCCD1980AE46}"/>
              </a:ext>
            </a:extLst>
          </p:cNvPr>
          <p:cNvSpPr>
            <a:spLocks noGrp="1"/>
          </p:cNvSpPr>
          <p:nvPr>
            <p:ph idx="17"/>
          </p:nvPr>
        </p:nvSpPr>
        <p:spPr>
          <a:xfrm>
            <a:off x="695325" y="1388669"/>
            <a:ext cx="4564738" cy="4860000"/>
          </a:xfrm>
        </p:spPr>
        <p:txBody>
          <a:bodyPr/>
          <a:lstStyle/>
          <a:p>
            <a:pPr marL="447675" indent="-273050"/>
            <a:r>
              <a:rPr lang="fr-FR" b="1" dirty="0"/>
              <a:t>La partie production</a:t>
            </a:r>
          </a:p>
          <a:p>
            <a:pPr marL="969750" lvl="1" indent="-285750"/>
            <a:r>
              <a:rPr lang="fr-FR" dirty="0"/>
              <a:t>Univers par univers avec les éléments chiffrés, les repères annuels </a:t>
            </a:r>
          </a:p>
          <a:p>
            <a:pPr marL="969750" lvl="1" indent="-285750"/>
            <a:endParaRPr lang="fr-FR" dirty="0"/>
          </a:p>
          <a:p>
            <a:pPr marL="969750" lvl="1" indent="-285750"/>
            <a:endParaRPr lang="fr-FR" dirty="0"/>
          </a:p>
          <a:p>
            <a:pPr marL="969750" lvl="1" indent="-285750"/>
            <a:r>
              <a:rPr lang="fr-FR" dirty="0"/>
              <a:t>Une zone analyse</a:t>
            </a:r>
          </a:p>
          <a:p>
            <a:pPr marL="969750" lvl="1" indent="-285750"/>
            <a:endParaRPr lang="fr-FR" dirty="0"/>
          </a:p>
          <a:p>
            <a:pPr marL="969750" lvl="1" indent="-285750"/>
            <a:endParaRPr lang="fr-FR" dirty="0"/>
          </a:p>
          <a:p>
            <a:pPr marL="969750" lvl="1" indent="-285750"/>
            <a:endParaRPr lang="fr-FR" dirty="0"/>
          </a:p>
          <a:p>
            <a:pPr marL="969750" lvl="1" indent="-285750"/>
            <a:endParaRPr lang="fr-FR" dirty="0"/>
          </a:p>
          <a:p>
            <a:pPr marL="969750" lvl="1" indent="-285750"/>
            <a:r>
              <a:rPr lang="fr-FR" dirty="0"/>
              <a:t>Une zone plan d’action pour y noter les décisions</a:t>
            </a:r>
          </a:p>
          <a:p>
            <a:endParaRPr lang="fr-FR" dirty="0"/>
          </a:p>
        </p:txBody>
      </p:sp>
      <p:sp>
        <p:nvSpPr>
          <p:cNvPr id="3" name="Espace réservé du texte 2">
            <a:extLst>
              <a:ext uri="{FF2B5EF4-FFF2-40B4-BE49-F238E27FC236}">
                <a16:creationId xmlns:a16="http://schemas.microsoft.com/office/drawing/2014/main" id="{9ADEFDE2-3446-9DFD-C806-D5D5F4373869}"/>
              </a:ext>
            </a:extLst>
          </p:cNvPr>
          <p:cNvSpPr>
            <a:spLocks noGrp="1"/>
          </p:cNvSpPr>
          <p:nvPr>
            <p:ph type="body" sz="quarter" idx="12"/>
          </p:nvPr>
        </p:nvSpPr>
        <p:spPr/>
        <p:txBody>
          <a:bodyPr/>
          <a:lstStyle/>
          <a:p>
            <a:r>
              <a:rPr lang="fr-FR" dirty="0"/>
              <a:t>Vue GC : Zoom sur la production</a:t>
            </a:r>
          </a:p>
        </p:txBody>
      </p:sp>
      <p:sp>
        <p:nvSpPr>
          <p:cNvPr id="4" name="Espace réservé du texte 3">
            <a:extLst>
              <a:ext uri="{FF2B5EF4-FFF2-40B4-BE49-F238E27FC236}">
                <a16:creationId xmlns:a16="http://schemas.microsoft.com/office/drawing/2014/main" id="{D0330C58-C141-65FF-FCF4-5995ED20753D}"/>
              </a:ext>
            </a:extLst>
          </p:cNvPr>
          <p:cNvSpPr>
            <a:spLocks noGrp="1"/>
          </p:cNvSpPr>
          <p:nvPr>
            <p:ph type="body" sz="quarter" idx="14"/>
          </p:nvPr>
        </p:nvSpPr>
        <p:spPr/>
        <p:txBody>
          <a:bodyPr/>
          <a:lstStyle/>
          <a:p>
            <a:r>
              <a:rPr lang="fr-FR" dirty="0"/>
              <a:t>L’entretien</a:t>
            </a:r>
          </a:p>
        </p:txBody>
      </p:sp>
      <p:sp>
        <p:nvSpPr>
          <p:cNvPr id="9" name="Rectangle : coins arrondis 8">
            <a:extLst>
              <a:ext uri="{FF2B5EF4-FFF2-40B4-BE49-F238E27FC236}">
                <a16:creationId xmlns:a16="http://schemas.microsoft.com/office/drawing/2014/main" id="{390CA421-C560-EDB0-81BC-2A5034727188}"/>
              </a:ext>
            </a:extLst>
          </p:cNvPr>
          <p:cNvSpPr/>
          <p:nvPr/>
        </p:nvSpPr>
        <p:spPr>
          <a:xfrm>
            <a:off x="5762625" y="1239081"/>
            <a:ext cx="1169314" cy="244133"/>
          </a:xfrm>
          <a:custGeom>
            <a:avLst/>
            <a:gdLst>
              <a:gd name="connsiteX0" fmla="*/ 0 w 1169314"/>
              <a:gd name="connsiteY0" fmla="*/ 40690 h 244133"/>
              <a:gd name="connsiteX1" fmla="*/ 40690 w 1169314"/>
              <a:gd name="connsiteY1" fmla="*/ 0 h 244133"/>
              <a:gd name="connsiteX2" fmla="*/ 573778 w 1169314"/>
              <a:gd name="connsiteY2" fmla="*/ 0 h 244133"/>
              <a:gd name="connsiteX3" fmla="*/ 1128624 w 1169314"/>
              <a:gd name="connsiteY3" fmla="*/ 0 h 244133"/>
              <a:gd name="connsiteX4" fmla="*/ 1169314 w 1169314"/>
              <a:gd name="connsiteY4" fmla="*/ 40690 h 244133"/>
              <a:gd name="connsiteX5" fmla="*/ 1169314 w 1169314"/>
              <a:gd name="connsiteY5" fmla="*/ 203443 h 244133"/>
              <a:gd name="connsiteX6" fmla="*/ 1128624 w 1169314"/>
              <a:gd name="connsiteY6" fmla="*/ 244133 h 244133"/>
              <a:gd name="connsiteX7" fmla="*/ 584657 w 1169314"/>
              <a:gd name="connsiteY7" fmla="*/ 244133 h 244133"/>
              <a:gd name="connsiteX8" fmla="*/ 40690 w 1169314"/>
              <a:gd name="connsiteY8" fmla="*/ 244133 h 244133"/>
              <a:gd name="connsiteX9" fmla="*/ 0 w 1169314"/>
              <a:gd name="connsiteY9" fmla="*/ 203443 h 244133"/>
              <a:gd name="connsiteX10" fmla="*/ 0 w 1169314"/>
              <a:gd name="connsiteY10" fmla="*/ 40690 h 244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9314" h="244133" fill="none" extrusionOk="0">
                <a:moveTo>
                  <a:pt x="0" y="40690"/>
                </a:moveTo>
                <a:cubicBezTo>
                  <a:pt x="120" y="19200"/>
                  <a:pt x="16501" y="336"/>
                  <a:pt x="40690" y="0"/>
                </a:cubicBezTo>
                <a:cubicBezTo>
                  <a:pt x="260700" y="-10080"/>
                  <a:pt x="437264" y="-11995"/>
                  <a:pt x="573778" y="0"/>
                </a:cubicBezTo>
                <a:cubicBezTo>
                  <a:pt x="710292" y="11995"/>
                  <a:pt x="887451" y="23067"/>
                  <a:pt x="1128624" y="0"/>
                </a:cubicBezTo>
                <a:cubicBezTo>
                  <a:pt x="1145668" y="-604"/>
                  <a:pt x="1171809" y="23213"/>
                  <a:pt x="1169314" y="40690"/>
                </a:cubicBezTo>
                <a:cubicBezTo>
                  <a:pt x="1163370" y="99345"/>
                  <a:pt x="1161912" y="146211"/>
                  <a:pt x="1169314" y="203443"/>
                </a:cubicBezTo>
                <a:cubicBezTo>
                  <a:pt x="1169271" y="231084"/>
                  <a:pt x="1150404" y="244452"/>
                  <a:pt x="1128624" y="244133"/>
                </a:cubicBezTo>
                <a:cubicBezTo>
                  <a:pt x="878405" y="239371"/>
                  <a:pt x="845054" y="247621"/>
                  <a:pt x="584657" y="244133"/>
                </a:cubicBezTo>
                <a:cubicBezTo>
                  <a:pt x="324260" y="240645"/>
                  <a:pt x="216430" y="259188"/>
                  <a:pt x="40690" y="244133"/>
                </a:cubicBezTo>
                <a:cubicBezTo>
                  <a:pt x="19844" y="242611"/>
                  <a:pt x="3414" y="226967"/>
                  <a:pt x="0" y="203443"/>
                </a:cubicBezTo>
                <a:cubicBezTo>
                  <a:pt x="-5053" y="152526"/>
                  <a:pt x="-5926" y="110898"/>
                  <a:pt x="0" y="40690"/>
                </a:cubicBezTo>
                <a:close/>
              </a:path>
              <a:path w="1169314" h="244133" stroke="0" extrusionOk="0">
                <a:moveTo>
                  <a:pt x="0" y="40690"/>
                </a:moveTo>
                <a:cubicBezTo>
                  <a:pt x="-4076" y="18566"/>
                  <a:pt x="14955" y="2319"/>
                  <a:pt x="40690" y="0"/>
                </a:cubicBezTo>
                <a:cubicBezTo>
                  <a:pt x="186507" y="-15956"/>
                  <a:pt x="323205" y="18565"/>
                  <a:pt x="584657" y="0"/>
                </a:cubicBezTo>
                <a:cubicBezTo>
                  <a:pt x="846109" y="-18565"/>
                  <a:pt x="937744" y="23464"/>
                  <a:pt x="1128624" y="0"/>
                </a:cubicBezTo>
                <a:cubicBezTo>
                  <a:pt x="1150539" y="2662"/>
                  <a:pt x="1168226" y="18981"/>
                  <a:pt x="1169314" y="40690"/>
                </a:cubicBezTo>
                <a:cubicBezTo>
                  <a:pt x="1177143" y="80440"/>
                  <a:pt x="1162914" y="122149"/>
                  <a:pt x="1169314" y="203443"/>
                </a:cubicBezTo>
                <a:cubicBezTo>
                  <a:pt x="1171706" y="222408"/>
                  <a:pt x="1147335" y="243426"/>
                  <a:pt x="1128624" y="244133"/>
                </a:cubicBezTo>
                <a:cubicBezTo>
                  <a:pt x="1020264" y="253281"/>
                  <a:pt x="813842" y="268153"/>
                  <a:pt x="617295" y="244133"/>
                </a:cubicBezTo>
                <a:cubicBezTo>
                  <a:pt x="420748" y="220113"/>
                  <a:pt x="240366" y="258774"/>
                  <a:pt x="40690" y="244133"/>
                </a:cubicBezTo>
                <a:cubicBezTo>
                  <a:pt x="15120" y="248117"/>
                  <a:pt x="-2275" y="227447"/>
                  <a:pt x="0" y="203443"/>
                </a:cubicBezTo>
                <a:cubicBezTo>
                  <a:pt x="-1951" y="152910"/>
                  <a:pt x="-4357" y="98990"/>
                  <a:pt x="0" y="40690"/>
                </a:cubicBezTo>
                <a:close/>
              </a:path>
            </a:pathLst>
          </a:custGeom>
          <a:solidFill>
            <a:schemeClr val="bg1"/>
          </a:solidFill>
          <a:ln>
            <a:solidFill>
              <a:schemeClr val="bg1"/>
            </a:solidFill>
            <a:extLst>
              <a:ext uri="{C807C97D-BFC1-408E-A445-0C87EB9F89A2}">
                <ask:lineSketchStyleProps xmlns:ask="http://schemas.microsoft.com/office/drawing/2018/sketchyshapes" sd="2750918369">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Espace réservé du contenu 2">
            <a:extLst>
              <a:ext uri="{FF2B5EF4-FFF2-40B4-BE49-F238E27FC236}">
                <a16:creationId xmlns:a16="http://schemas.microsoft.com/office/drawing/2014/main" id="{7BD8978C-CEC4-A3FA-5F01-B24DC8FA090C}"/>
              </a:ext>
            </a:extLst>
          </p:cNvPr>
          <p:cNvSpPr txBox="1">
            <a:spLocks/>
          </p:cNvSpPr>
          <p:nvPr/>
        </p:nvSpPr>
        <p:spPr>
          <a:xfrm>
            <a:off x="695325" y="1791561"/>
            <a:ext cx="6107776" cy="4860000"/>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29750" indent="-285750"/>
            <a:endParaRPr lang="fr-FR" dirty="0"/>
          </a:p>
        </p:txBody>
      </p:sp>
      <p:cxnSp>
        <p:nvCxnSpPr>
          <p:cNvPr id="12" name="Connecteur droit avec flèche 11">
            <a:extLst>
              <a:ext uri="{FF2B5EF4-FFF2-40B4-BE49-F238E27FC236}">
                <a16:creationId xmlns:a16="http://schemas.microsoft.com/office/drawing/2014/main" id="{2CF8C592-38BC-FCBB-CAB9-07D348A643DB}"/>
              </a:ext>
            </a:extLst>
          </p:cNvPr>
          <p:cNvCxnSpPr>
            <a:cxnSpLocks/>
          </p:cNvCxnSpPr>
          <p:nvPr/>
        </p:nvCxnSpPr>
        <p:spPr>
          <a:xfrm>
            <a:off x="4988459" y="1910281"/>
            <a:ext cx="2441041" cy="3763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Connecteur droit avec flèche 17">
            <a:extLst>
              <a:ext uri="{FF2B5EF4-FFF2-40B4-BE49-F238E27FC236}">
                <a16:creationId xmlns:a16="http://schemas.microsoft.com/office/drawing/2014/main" id="{67B9F118-761D-253A-40E6-D73F58F1F974}"/>
              </a:ext>
            </a:extLst>
          </p:cNvPr>
          <p:cNvCxnSpPr>
            <a:cxnSpLocks/>
          </p:cNvCxnSpPr>
          <p:nvPr/>
        </p:nvCxnSpPr>
        <p:spPr>
          <a:xfrm flipV="1">
            <a:off x="3689801" y="3270821"/>
            <a:ext cx="5968549" cy="2809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Connecteur droit avec flèche 19">
            <a:extLst>
              <a:ext uri="{FF2B5EF4-FFF2-40B4-BE49-F238E27FC236}">
                <a16:creationId xmlns:a16="http://schemas.microsoft.com/office/drawing/2014/main" id="{DF5D6C96-CBDA-6357-5D32-8386FDC6B73C}"/>
              </a:ext>
            </a:extLst>
          </p:cNvPr>
          <p:cNvCxnSpPr>
            <a:cxnSpLocks/>
          </p:cNvCxnSpPr>
          <p:nvPr/>
        </p:nvCxnSpPr>
        <p:spPr>
          <a:xfrm flipV="1">
            <a:off x="3749213" y="4373256"/>
            <a:ext cx="6899737" cy="4178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Rectangle : coins arrondis 28">
            <a:extLst>
              <a:ext uri="{FF2B5EF4-FFF2-40B4-BE49-F238E27FC236}">
                <a16:creationId xmlns:a16="http://schemas.microsoft.com/office/drawing/2014/main" id="{7AFC2AAD-AA6F-33A6-9D22-A06C0EA81821}"/>
              </a:ext>
            </a:extLst>
          </p:cNvPr>
          <p:cNvSpPr/>
          <p:nvPr/>
        </p:nvSpPr>
        <p:spPr>
          <a:xfrm>
            <a:off x="5269601" y="1678414"/>
            <a:ext cx="1662338" cy="244133"/>
          </a:xfrm>
          <a:custGeom>
            <a:avLst/>
            <a:gdLst>
              <a:gd name="connsiteX0" fmla="*/ 0 w 1662338"/>
              <a:gd name="connsiteY0" fmla="*/ 40690 h 244133"/>
              <a:gd name="connsiteX1" fmla="*/ 40690 w 1662338"/>
              <a:gd name="connsiteY1" fmla="*/ 0 h 244133"/>
              <a:gd name="connsiteX2" fmla="*/ 583486 w 1662338"/>
              <a:gd name="connsiteY2" fmla="*/ 0 h 244133"/>
              <a:gd name="connsiteX3" fmla="*/ 1094662 w 1662338"/>
              <a:gd name="connsiteY3" fmla="*/ 0 h 244133"/>
              <a:gd name="connsiteX4" fmla="*/ 1621648 w 1662338"/>
              <a:gd name="connsiteY4" fmla="*/ 0 h 244133"/>
              <a:gd name="connsiteX5" fmla="*/ 1662338 w 1662338"/>
              <a:gd name="connsiteY5" fmla="*/ 40690 h 244133"/>
              <a:gd name="connsiteX6" fmla="*/ 1662338 w 1662338"/>
              <a:gd name="connsiteY6" fmla="*/ 203443 h 244133"/>
              <a:gd name="connsiteX7" fmla="*/ 1621648 w 1662338"/>
              <a:gd name="connsiteY7" fmla="*/ 244133 h 244133"/>
              <a:gd name="connsiteX8" fmla="*/ 1063043 w 1662338"/>
              <a:gd name="connsiteY8" fmla="*/ 244133 h 244133"/>
              <a:gd name="connsiteX9" fmla="*/ 551866 w 1662338"/>
              <a:gd name="connsiteY9" fmla="*/ 244133 h 244133"/>
              <a:gd name="connsiteX10" fmla="*/ 40690 w 1662338"/>
              <a:gd name="connsiteY10" fmla="*/ 244133 h 244133"/>
              <a:gd name="connsiteX11" fmla="*/ 0 w 1662338"/>
              <a:gd name="connsiteY11" fmla="*/ 203443 h 244133"/>
              <a:gd name="connsiteX12" fmla="*/ 0 w 1662338"/>
              <a:gd name="connsiteY12" fmla="*/ 40690 h 244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62338" h="244133" fill="none" extrusionOk="0">
                <a:moveTo>
                  <a:pt x="0" y="40690"/>
                </a:moveTo>
                <a:cubicBezTo>
                  <a:pt x="-1576" y="18956"/>
                  <a:pt x="21666" y="-4090"/>
                  <a:pt x="40690" y="0"/>
                </a:cubicBezTo>
                <a:cubicBezTo>
                  <a:pt x="259582" y="-23786"/>
                  <a:pt x="449173" y="21"/>
                  <a:pt x="583486" y="0"/>
                </a:cubicBezTo>
                <a:cubicBezTo>
                  <a:pt x="717799" y="-21"/>
                  <a:pt x="926389" y="-11128"/>
                  <a:pt x="1094662" y="0"/>
                </a:cubicBezTo>
                <a:cubicBezTo>
                  <a:pt x="1262935" y="11128"/>
                  <a:pt x="1394003" y="-17341"/>
                  <a:pt x="1621648" y="0"/>
                </a:cubicBezTo>
                <a:cubicBezTo>
                  <a:pt x="1644077" y="5169"/>
                  <a:pt x="1661646" y="18537"/>
                  <a:pt x="1662338" y="40690"/>
                </a:cubicBezTo>
                <a:cubicBezTo>
                  <a:pt x="1665357" y="79578"/>
                  <a:pt x="1660221" y="125640"/>
                  <a:pt x="1662338" y="203443"/>
                </a:cubicBezTo>
                <a:cubicBezTo>
                  <a:pt x="1661100" y="221220"/>
                  <a:pt x="1646844" y="243334"/>
                  <a:pt x="1621648" y="244133"/>
                </a:cubicBezTo>
                <a:cubicBezTo>
                  <a:pt x="1504729" y="240171"/>
                  <a:pt x="1194975" y="264029"/>
                  <a:pt x="1063043" y="244133"/>
                </a:cubicBezTo>
                <a:cubicBezTo>
                  <a:pt x="931111" y="224237"/>
                  <a:pt x="757068" y="251855"/>
                  <a:pt x="551866" y="244133"/>
                </a:cubicBezTo>
                <a:cubicBezTo>
                  <a:pt x="346664" y="236411"/>
                  <a:pt x="170530" y="229646"/>
                  <a:pt x="40690" y="244133"/>
                </a:cubicBezTo>
                <a:cubicBezTo>
                  <a:pt x="14174" y="246122"/>
                  <a:pt x="3712" y="228533"/>
                  <a:pt x="0" y="203443"/>
                </a:cubicBezTo>
                <a:cubicBezTo>
                  <a:pt x="-3473" y="164510"/>
                  <a:pt x="7959" y="78827"/>
                  <a:pt x="0" y="40690"/>
                </a:cubicBezTo>
                <a:close/>
              </a:path>
              <a:path w="1662338" h="244133" stroke="0" extrusionOk="0">
                <a:moveTo>
                  <a:pt x="0" y="40690"/>
                </a:moveTo>
                <a:cubicBezTo>
                  <a:pt x="-4076" y="18566"/>
                  <a:pt x="14955" y="2319"/>
                  <a:pt x="40690" y="0"/>
                </a:cubicBezTo>
                <a:cubicBezTo>
                  <a:pt x="146591" y="-23454"/>
                  <a:pt x="405511" y="9636"/>
                  <a:pt x="567676" y="0"/>
                </a:cubicBezTo>
                <a:cubicBezTo>
                  <a:pt x="729841" y="-9636"/>
                  <a:pt x="977431" y="12299"/>
                  <a:pt x="1126281" y="0"/>
                </a:cubicBezTo>
                <a:cubicBezTo>
                  <a:pt x="1275132" y="-12299"/>
                  <a:pt x="1424660" y="16620"/>
                  <a:pt x="1621648" y="0"/>
                </a:cubicBezTo>
                <a:cubicBezTo>
                  <a:pt x="1643899" y="-579"/>
                  <a:pt x="1661627" y="18549"/>
                  <a:pt x="1662338" y="40690"/>
                </a:cubicBezTo>
                <a:cubicBezTo>
                  <a:pt x="1668195" y="101953"/>
                  <a:pt x="1670267" y="143086"/>
                  <a:pt x="1662338" y="203443"/>
                </a:cubicBezTo>
                <a:cubicBezTo>
                  <a:pt x="1666536" y="223205"/>
                  <a:pt x="1639492" y="247035"/>
                  <a:pt x="1621648" y="244133"/>
                </a:cubicBezTo>
                <a:cubicBezTo>
                  <a:pt x="1373795" y="252790"/>
                  <a:pt x="1271807" y="269075"/>
                  <a:pt x="1063043" y="244133"/>
                </a:cubicBezTo>
                <a:cubicBezTo>
                  <a:pt x="854280" y="219191"/>
                  <a:pt x="791235" y="237580"/>
                  <a:pt x="583486" y="244133"/>
                </a:cubicBezTo>
                <a:cubicBezTo>
                  <a:pt x="375737" y="250686"/>
                  <a:pt x="154762" y="239693"/>
                  <a:pt x="40690" y="244133"/>
                </a:cubicBezTo>
                <a:cubicBezTo>
                  <a:pt x="19263" y="243136"/>
                  <a:pt x="-93" y="230314"/>
                  <a:pt x="0" y="203443"/>
                </a:cubicBezTo>
                <a:cubicBezTo>
                  <a:pt x="6470" y="166403"/>
                  <a:pt x="-2813" y="109265"/>
                  <a:pt x="0" y="40690"/>
                </a:cubicBezTo>
                <a:close/>
              </a:path>
            </a:pathLst>
          </a:custGeom>
          <a:solidFill>
            <a:schemeClr val="bg1"/>
          </a:solidFill>
          <a:ln>
            <a:solidFill>
              <a:schemeClr val="bg1"/>
            </a:solidFill>
            <a:extLst>
              <a:ext uri="{C807C97D-BFC1-408E-A445-0C87EB9F89A2}">
                <ask:lineSketchStyleProps xmlns:ask="http://schemas.microsoft.com/office/drawing/2018/sketchyshapes" sd="2750918369">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40320623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0CD6D2F0-0EFB-17EF-4F41-084E4981EEB9}"/>
              </a:ext>
            </a:extLst>
          </p:cNvPr>
          <p:cNvSpPr>
            <a:spLocks noGrp="1"/>
          </p:cNvSpPr>
          <p:nvPr>
            <p:ph idx="17"/>
          </p:nvPr>
        </p:nvSpPr>
        <p:spPr>
          <a:xfrm>
            <a:off x="695325" y="1279994"/>
            <a:ext cx="4450607" cy="4860000"/>
          </a:xfrm>
        </p:spPr>
        <p:txBody>
          <a:bodyPr/>
          <a:lstStyle/>
          <a:p>
            <a:pPr marL="447675" indent="-273050"/>
            <a:r>
              <a:rPr lang="fr-FR" b="1" dirty="0"/>
              <a:t>Les RDV menés S-1</a:t>
            </a:r>
          </a:p>
          <a:p>
            <a:pPr marL="969750" lvl="1" indent="-285750"/>
            <a:r>
              <a:rPr lang="fr-FR" dirty="0"/>
              <a:t>Analyse</a:t>
            </a:r>
          </a:p>
          <a:p>
            <a:pPr marL="969750" lvl="1" indent="-285750"/>
            <a:r>
              <a:rPr lang="fr-FR" dirty="0"/>
              <a:t>Plan d’action</a:t>
            </a:r>
          </a:p>
          <a:p>
            <a:pPr marL="429750" indent="-285750"/>
            <a:endParaRPr lang="fr-FR" dirty="0"/>
          </a:p>
          <a:p>
            <a:pPr marL="429750" indent="-285750"/>
            <a:endParaRPr lang="fr-FR" dirty="0"/>
          </a:p>
          <a:p>
            <a:pPr marL="428625" indent="-254000"/>
            <a:r>
              <a:rPr lang="fr-FR" b="1" dirty="0"/>
              <a:t>Les RDV prévus S, S+1 et S+2</a:t>
            </a:r>
          </a:p>
          <a:p>
            <a:pPr marL="968625" lvl="1" indent="-254000"/>
            <a:r>
              <a:rPr lang="fr-FR" dirty="0"/>
              <a:t>Univers par univers </a:t>
            </a:r>
          </a:p>
          <a:p>
            <a:pPr marL="968625" lvl="1" indent="-254000"/>
            <a:r>
              <a:rPr lang="fr-FR" dirty="0"/>
              <a:t>Avec zones de commentaires</a:t>
            </a:r>
          </a:p>
          <a:p>
            <a:endParaRPr lang="fr-FR" dirty="0"/>
          </a:p>
          <a:p>
            <a:endParaRPr lang="fr-FR" dirty="0"/>
          </a:p>
          <a:p>
            <a:pPr marL="0" indent="0">
              <a:buNone/>
            </a:pPr>
            <a:endParaRPr lang="fr-FR" dirty="0"/>
          </a:p>
          <a:p>
            <a:pPr marL="447675" indent="-273050"/>
            <a:r>
              <a:rPr lang="fr-FR" b="1" dirty="0"/>
              <a:t>Contact 360 :</a:t>
            </a:r>
          </a:p>
          <a:p>
            <a:pPr marL="987675" lvl="1" indent="-273050"/>
            <a:r>
              <a:rPr lang="fr-FR" b="1" dirty="0"/>
              <a:t>Vision des contacts </a:t>
            </a:r>
            <a:r>
              <a:rPr lang="fr-FR" dirty="0"/>
              <a:t>permettra analyser l’activité hors agenda</a:t>
            </a:r>
          </a:p>
        </p:txBody>
      </p:sp>
      <p:sp>
        <p:nvSpPr>
          <p:cNvPr id="3" name="Espace réservé du texte 2">
            <a:extLst>
              <a:ext uri="{FF2B5EF4-FFF2-40B4-BE49-F238E27FC236}">
                <a16:creationId xmlns:a16="http://schemas.microsoft.com/office/drawing/2014/main" id="{61564D15-6ECF-BD98-B3C2-1F3F3E06D680}"/>
              </a:ext>
            </a:extLst>
          </p:cNvPr>
          <p:cNvSpPr>
            <a:spLocks noGrp="1"/>
          </p:cNvSpPr>
          <p:nvPr>
            <p:ph type="body" sz="quarter" idx="12"/>
          </p:nvPr>
        </p:nvSpPr>
        <p:spPr/>
        <p:txBody>
          <a:bodyPr/>
          <a:lstStyle/>
          <a:p>
            <a:r>
              <a:rPr lang="fr-FR" dirty="0"/>
              <a:t>Vue GC : Zoom l’activité/proactivité</a:t>
            </a:r>
          </a:p>
        </p:txBody>
      </p:sp>
      <p:sp>
        <p:nvSpPr>
          <p:cNvPr id="4" name="Espace réservé du texte 3">
            <a:extLst>
              <a:ext uri="{FF2B5EF4-FFF2-40B4-BE49-F238E27FC236}">
                <a16:creationId xmlns:a16="http://schemas.microsoft.com/office/drawing/2014/main" id="{9577452C-DE7D-392D-EE7E-002214361C38}"/>
              </a:ext>
            </a:extLst>
          </p:cNvPr>
          <p:cNvSpPr>
            <a:spLocks noGrp="1"/>
          </p:cNvSpPr>
          <p:nvPr>
            <p:ph type="body" sz="quarter" idx="14"/>
          </p:nvPr>
        </p:nvSpPr>
        <p:spPr/>
        <p:txBody>
          <a:bodyPr/>
          <a:lstStyle/>
          <a:p>
            <a:r>
              <a:rPr lang="fr-FR" dirty="0"/>
              <a:t>L’entretien</a:t>
            </a:r>
          </a:p>
        </p:txBody>
      </p:sp>
      <p:cxnSp>
        <p:nvCxnSpPr>
          <p:cNvPr id="8" name="Connecteur droit avec flèche 7">
            <a:extLst>
              <a:ext uri="{FF2B5EF4-FFF2-40B4-BE49-F238E27FC236}">
                <a16:creationId xmlns:a16="http://schemas.microsoft.com/office/drawing/2014/main" id="{90E942C8-44FC-D6DA-EAB0-E96538A83906}"/>
              </a:ext>
            </a:extLst>
          </p:cNvPr>
          <p:cNvCxnSpPr/>
          <p:nvPr/>
        </p:nvCxnSpPr>
        <p:spPr>
          <a:xfrm>
            <a:off x="4669277" y="1867711"/>
            <a:ext cx="111726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Connecteur droit avec flèche 8">
            <a:extLst>
              <a:ext uri="{FF2B5EF4-FFF2-40B4-BE49-F238E27FC236}">
                <a16:creationId xmlns:a16="http://schemas.microsoft.com/office/drawing/2014/main" id="{31CB23E0-080E-B7A0-7265-FCAA5F76CF42}"/>
              </a:ext>
            </a:extLst>
          </p:cNvPr>
          <p:cNvCxnSpPr/>
          <p:nvPr/>
        </p:nvCxnSpPr>
        <p:spPr>
          <a:xfrm>
            <a:off x="4587301" y="3048513"/>
            <a:ext cx="111726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Connecteur droit avec flèche 9">
            <a:extLst>
              <a:ext uri="{FF2B5EF4-FFF2-40B4-BE49-F238E27FC236}">
                <a16:creationId xmlns:a16="http://schemas.microsoft.com/office/drawing/2014/main" id="{6ED336DD-70E4-22FD-D1AE-75698F9C0E92}"/>
              </a:ext>
            </a:extLst>
          </p:cNvPr>
          <p:cNvCxnSpPr/>
          <p:nvPr/>
        </p:nvCxnSpPr>
        <p:spPr>
          <a:xfrm>
            <a:off x="4679917" y="5509098"/>
            <a:ext cx="111726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5" name="Image 14">
            <a:extLst>
              <a:ext uri="{FF2B5EF4-FFF2-40B4-BE49-F238E27FC236}">
                <a16:creationId xmlns:a16="http://schemas.microsoft.com/office/drawing/2014/main" id="{541A9ED4-F459-737C-FB7C-256E156F4B1E}"/>
              </a:ext>
            </a:extLst>
          </p:cNvPr>
          <p:cNvPicPr>
            <a:picLocks noChangeAspect="1"/>
          </p:cNvPicPr>
          <p:nvPr/>
        </p:nvPicPr>
        <p:blipFill rotWithShape="1">
          <a:blip r:embed="rId2"/>
          <a:srcRect l="13591" t="11203" r="36406" b="6586"/>
          <a:stretch/>
        </p:blipFill>
        <p:spPr>
          <a:xfrm>
            <a:off x="5895569" y="852722"/>
            <a:ext cx="6096405" cy="54292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829360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A32D4B2E-D587-8403-FBCB-738A5A511E10}"/>
              </a:ext>
            </a:extLst>
          </p:cNvPr>
          <p:cNvSpPr>
            <a:spLocks noGrp="1"/>
          </p:cNvSpPr>
          <p:nvPr>
            <p:ph idx="17"/>
          </p:nvPr>
        </p:nvSpPr>
        <p:spPr>
          <a:xfrm>
            <a:off x="467293" y="1281853"/>
            <a:ext cx="5219092" cy="4860000"/>
          </a:xfrm>
        </p:spPr>
        <p:txBody>
          <a:bodyPr/>
          <a:lstStyle/>
          <a:p>
            <a:pPr marL="447675" indent="-273050"/>
            <a:r>
              <a:rPr lang="fr-FR" b="1" dirty="0"/>
              <a:t>Le fonds de commerce</a:t>
            </a:r>
          </a:p>
          <a:p>
            <a:pPr marL="969750" lvl="1" indent="-285750"/>
            <a:r>
              <a:rPr lang="fr-FR" dirty="0"/>
              <a:t>Traitement du Portefeuille (périmètre repères, donc relations premium pour les métiers de GC, RS, RA, CC et RSC )</a:t>
            </a:r>
          </a:p>
          <a:p>
            <a:pPr marL="969750" lvl="1" indent="-285750"/>
            <a:r>
              <a:rPr lang="fr-FR" dirty="0"/>
              <a:t>Entrées en relation (si mise en PTF)</a:t>
            </a:r>
          </a:p>
          <a:p>
            <a:pPr marL="969750" lvl="1" indent="-285750"/>
            <a:r>
              <a:rPr lang="fr-FR" dirty="0"/>
              <a:t>Une zone plan d’action pour y noter les décisions</a:t>
            </a:r>
          </a:p>
          <a:p>
            <a:pPr marL="429750" indent="-285750"/>
            <a:endParaRPr lang="fr-FR" dirty="0"/>
          </a:p>
          <a:p>
            <a:pPr marL="428625" indent="-254000"/>
            <a:r>
              <a:rPr lang="fr-FR" b="1" dirty="0"/>
              <a:t>Les risques, la qualité et la conformité</a:t>
            </a:r>
          </a:p>
          <a:p>
            <a:pPr marL="968625" lvl="1" indent="-254000"/>
            <a:r>
              <a:rPr lang="fr-FR" dirty="0"/>
              <a:t>Des zones libres à ajouter librement</a:t>
            </a:r>
          </a:p>
          <a:p>
            <a:endParaRPr lang="fr-FR" dirty="0"/>
          </a:p>
          <a:p>
            <a:endParaRPr lang="fr-FR" dirty="0"/>
          </a:p>
          <a:p>
            <a:pPr marL="447675" indent="-273050"/>
            <a:r>
              <a:rPr lang="fr-FR" b="1" dirty="0"/>
              <a:t>La partie commentaire</a:t>
            </a:r>
          </a:p>
          <a:p>
            <a:pPr marL="987675" lvl="1" indent="-273050"/>
            <a:r>
              <a:rPr lang="fr-FR" dirty="0"/>
              <a:t>Chacun y ajoute son commentaire ou son analyse globale.</a:t>
            </a:r>
          </a:p>
          <a:p>
            <a:pPr marL="174625" indent="0">
              <a:buNone/>
            </a:pPr>
            <a:endParaRPr lang="fr-FR" sz="800" b="1" dirty="0"/>
          </a:p>
          <a:p>
            <a:pPr marL="447675" indent="-273050"/>
            <a:endParaRPr lang="fr-FR" sz="800" b="1" dirty="0"/>
          </a:p>
          <a:p>
            <a:pPr marL="447675" indent="-273050"/>
            <a:r>
              <a:rPr lang="fr-FR" b="1" dirty="0"/>
              <a:t>Des boutons de enregistrer/supprimer </a:t>
            </a:r>
          </a:p>
          <a:p>
            <a:pPr marL="174625" indent="0">
              <a:buNone/>
            </a:pPr>
            <a:r>
              <a:rPr lang="fr-FR" sz="1400" dirty="0"/>
              <a:t>Seul le manager pourra </a:t>
            </a:r>
            <a:r>
              <a:rPr lang="fr-FR" sz="1400" b="1" dirty="0">
                <a:solidFill>
                  <a:srgbClr val="C00000"/>
                </a:solidFill>
              </a:rPr>
              <a:t>valider</a:t>
            </a:r>
            <a:r>
              <a:rPr lang="fr-FR" sz="1400" dirty="0"/>
              <a:t> l’entretien</a:t>
            </a:r>
            <a:r>
              <a:rPr lang="fr-FR" dirty="0"/>
              <a:t>.</a:t>
            </a:r>
          </a:p>
        </p:txBody>
      </p:sp>
      <p:sp>
        <p:nvSpPr>
          <p:cNvPr id="3" name="Espace réservé du texte 2">
            <a:extLst>
              <a:ext uri="{FF2B5EF4-FFF2-40B4-BE49-F238E27FC236}">
                <a16:creationId xmlns:a16="http://schemas.microsoft.com/office/drawing/2014/main" id="{DB06DD73-7A57-ACDD-05DE-BC51714D567D}"/>
              </a:ext>
            </a:extLst>
          </p:cNvPr>
          <p:cNvSpPr>
            <a:spLocks noGrp="1"/>
          </p:cNvSpPr>
          <p:nvPr>
            <p:ph type="body" sz="quarter" idx="12"/>
          </p:nvPr>
        </p:nvSpPr>
        <p:spPr/>
        <p:txBody>
          <a:bodyPr/>
          <a:lstStyle/>
          <a:p>
            <a:r>
              <a:rPr lang="fr-FR" dirty="0"/>
              <a:t>Zoom fonds de commerce, risque, qualité, conformité et commentaire</a:t>
            </a:r>
          </a:p>
        </p:txBody>
      </p:sp>
      <p:sp>
        <p:nvSpPr>
          <p:cNvPr id="4" name="Espace réservé du texte 3">
            <a:extLst>
              <a:ext uri="{FF2B5EF4-FFF2-40B4-BE49-F238E27FC236}">
                <a16:creationId xmlns:a16="http://schemas.microsoft.com/office/drawing/2014/main" id="{07C7C421-4B4B-2A24-D44E-EFDEB4369E98}"/>
              </a:ext>
            </a:extLst>
          </p:cNvPr>
          <p:cNvSpPr>
            <a:spLocks noGrp="1"/>
          </p:cNvSpPr>
          <p:nvPr>
            <p:ph type="body" sz="quarter" idx="14"/>
          </p:nvPr>
        </p:nvSpPr>
        <p:spPr/>
        <p:txBody>
          <a:bodyPr/>
          <a:lstStyle/>
          <a:p>
            <a:r>
              <a:rPr lang="fr-FR" dirty="0"/>
              <a:t>L’entretien</a:t>
            </a:r>
          </a:p>
        </p:txBody>
      </p:sp>
      <p:sp>
        <p:nvSpPr>
          <p:cNvPr id="5" name="Espace réservé du texte 4">
            <a:extLst>
              <a:ext uri="{FF2B5EF4-FFF2-40B4-BE49-F238E27FC236}">
                <a16:creationId xmlns:a16="http://schemas.microsoft.com/office/drawing/2014/main" id="{519D5B69-4F48-6577-8A8A-E15E161C002B}"/>
              </a:ext>
            </a:extLst>
          </p:cNvPr>
          <p:cNvSpPr>
            <a:spLocks noGrp="1"/>
          </p:cNvSpPr>
          <p:nvPr>
            <p:ph type="body" sz="quarter" idx="16"/>
          </p:nvPr>
        </p:nvSpPr>
        <p:spPr/>
        <p:txBody>
          <a:bodyPr/>
          <a:lstStyle/>
          <a:p>
            <a:endParaRPr lang="fr-FR"/>
          </a:p>
        </p:txBody>
      </p:sp>
      <p:pic>
        <p:nvPicPr>
          <p:cNvPr id="19" name="Image 18">
            <a:extLst>
              <a:ext uri="{FF2B5EF4-FFF2-40B4-BE49-F238E27FC236}">
                <a16:creationId xmlns:a16="http://schemas.microsoft.com/office/drawing/2014/main" id="{051A3914-8958-A404-3E46-B205399C5E57}"/>
              </a:ext>
            </a:extLst>
          </p:cNvPr>
          <p:cNvPicPr>
            <a:picLocks noChangeAspect="1"/>
          </p:cNvPicPr>
          <p:nvPr/>
        </p:nvPicPr>
        <p:blipFill rotWithShape="1">
          <a:blip r:embed="rId2"/>
          <a:srcRect l="13359" t="6154" r="30859" b="5105"/>
          <a:stretch/>
        </p:blipFill>
        <p:spPr>
          <a:xfrm>
            <a:off x="5948931" y="1099032"/>
            <a:ext cx="5871545" cy="5536799"/>
          </a:xfrm>
          <a:prstGeom prst="rect">
            <a:avLst/>
          </a:prstGeom>
        </p:spPr>
      </p:pic>
      <p:cxnSp>
        <p:nvCxnSpPr>
          <p:cNvPr id="8" name="Connecteur droit avec flèche 7">
            <a:extLst>
              <a:ext uri="{FF2B5EF4-FFF2-40B4-BE49-F238E27FC236}">
                <a16:creationId xmlns:a16="http://schemas.microsoft.com/office/drawing/2014/main" id="{7BAB695A-024E-F30D-2937-68EE03659F76}"/>
              </a:ext>
            </a:extLst>
          </p:cNvPr>
          <p:cNvCxnSpPr>
            <a:cxnSpLocks/>
          </p:cNvCxnSpPr>
          <p:nvPr/>
        </p:nvCxnSpPr>
        <p:spPr>
          <a:xfrm>
            <a:off x="5361076" y="3578503"/>
            <a:ext cx="1544549" cy="2889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Connecteur droit avec flèche 11">
            <a:extLst>
              <a:ext uri="{FF2B5EF4-FFF2-40B4-BE49-F238E27FC236}">
                <a16:creationId xmlns:a16="http://schemas.microsoft.com/office/drawing/2014/main" id="{D90A8B5A-A5AA-B0EE-1063-67F524025963}"/>
              </a:ext>
            </a:extLst>
          </p:cNvPr>
          <p:cNvCxnSpPr>
            <a:cxnSpLocks/>
          </p:cNvCxnSpPr>
          <p:nvPr/>
        </p:nvCxnSpPr>
        <p:spPr>
          <a:xfrm>
            <a:off x="5291206" y="5105400"/>
            <a:ext cx="1770788" cy="3180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E51E7C41-D938-BE08-6F54-A6DFEFB9BDDB}"/>
              </a:ext>
            </a:extLst>
          </p:cNvPr>
          <p:cNvCxnSpPr>
            <a:cxnSpLocks/>
          </p:cNvCxnSpPr>
          <p:nvPr/>
        </p:nvCxnSpPr>
        <p:spPr>
          <a:xfrm>
            <a:off x="5291206" y="6117493"/>
            <a:ext cx="4957694" cy="2763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Connecteur droit avec flèche 13">
            <a:extLst>
              <a:ext uri="{FF2B5EF4-FFF2-40B4-BE49-F238E27FC236}">
                <a16:creationId xmlns:a16="http://schemas.microsoft.com/office/drawing/2014/main" id="{5125139C-1E65-8AE0-D929-03AFD5BD36E2}"/>
              </a:ext>
            </a:extLst>
          </p:cNvPr>
          <p:cNvCxnSpPr>
            <a:cxnSpLocks/>
          </p:cNvCxnSpPr>
          <p:nvPr/>
        </p:nvCxnSpPr>
        <p:spPr>
          <a:xfrm>
            <a:off x="5486400" y="2105025"/>
            <a:ext cx="85771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a:extLst>
              <a:ext uri="{FF2B5EF4-FFF2-40B4-BE49-F238E27FC236}">
                <a16:creationId xmlns:a16="http://schemas.microsoft.com/office/drawing/2014/main" id="{C606DAD1-FCF9-CE96-93DD-D5927241AEC2}"/>
              </a:ext>
            </a:extLst>
          </p:cNvPr>
          <p:cNvCxnSpPr>
            <a:cxnSpLocks/>
          </p:cNvCxnSpPr>
          <p:nvPr/>
        </p:nvCxnSpPr>
        <p:spPr>
          <a:xfrm>
            <a:off x="5486400" y="2454732"/>
            <a:ext cx="857709" cy="122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04496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C30F6B25-2282-749B-2569-DDCD6018DFE1}"/>
              </a:ext>
            </a:extLst>
          </p:cNvPr>
          <p:cNvSpPr>
            <a:spLocks noGrp="1"/>
          </p:cNvSpPr>
          <p:nvPr>
            <p:ph type="body" sz="quarter" idx="12"/>
          </p:nvPr>
        </p:nvSpPr>
        <p:spPr/>
        <p:txBody>
          <a:bodyPr/>
          <a:lstStyle/>
          <a:p>
            <a:r>
              <a:rPr lang="fr-FR" dirty="0"/>
              <a:t>L’accès, vue manager</a:t>
            </a:r>
          </a:p>
        </p:txBody>
      </p:sp>
      <p:sp>
        <p:nvSpPr>
          <p:cNvPr id="4" name="Espace réservé du texte 3">
            <a:extLst>
              <a:ext uri="{FF2B5EF4-FFF2-40B4-BE49-F238E27FC236}">
                <a16:creationId xmlns:a16="http://schemas.microsoft.com/office/drawing/2014/main" id="{DD94BE91-15CA-AA6D-2B85-107BF105A61E}"/>
              </a:ext>
            </a:extLst>
          </p:cNvPr>
          <p:cNvSpPr>
            <a:spLocks noGrp="1"/>
          </p:cNvSpPr>
          <p:nvPr>
            <p:ph type="body" sz="quarter" idx="14"/>
          </p:nvPr>
        </p:nvSpPr>
        <p:spPr/>
        <p:txBody>
          <a:bodyPr/>
          <a:lstStyle/>
          <a:p>
            <a:r>
              <a:rPr lang="fr-FR" dirty="0"/>
              <a:t>L’entretien</a:t>
            </a:r>
          </a:p>
        </p:txBody>
      </p:sp>
      <p:sp>
        <p:nvSpPr>
          <p:cNvPr id="5" name="Espace réservé du texte 4">
            <a:extLst>
              <a:ext uri="{FF2B5EF4-FFF2-40B4-BE49-F238E27FC236}">
                <a16:creationId xmlns:a16="http://schemas.microsoft.com/office/drawing/2014/main" id="{531C29F4-319C-1B70-1549-B023432926EF}"/>
              </a:ext>
            </a:extLst>
          </p:cNvPr>
          <p:cNvSpPr>
            <a:spLocks noGrp="1"/>
          </p:cNvSpPr>
          <p:nvPr>
            <p:ph type="body" sz="quarter" idx="16"/>
          </p:nvPr>
        </p:nvSpPr>
        <p:spPr/>
        <p:txBody>
          <a:bodyPr/>
          <a:lstStyle/>
          <a:p>
            <a:endParaRPr lang="fr-FR" dirty="0"/>
          </a:p>
        </p:txBody>
      </p:sp>
      <p:grpSp>
        <p:nvGrpSpPr>
          <p:cNvPr id="16" name="Groupe 15">
            <a:extLst>
              <a:ext uri="{FF2B5EF4-FFF2-40B4-BE49-F238E27FC236}">
                <a16:creationId xmlns:a16="http://schemas.microsoft.com/office/drawing/2014/main" id="{2FDD7166-3A52-A1D4-451B-803BED5CD45C}"/>
              </a:ext>
            </a:extLst>
          </p:cNvPr>
          <p:cNvGrpSpPr/>
          <p:nvPr/>
        </p:nvGrpSpPr>
        <p:grpSpPr>
          <a:xfrm>
            <a:off x="972396" y="1414350"/>
            <a:ext cx="10703667" cy="5005184"/>
            <a:chOff x="1926077" y="1388669"/>
            <a:chExt cx="9643352" cy="4730249"/>
          </a:xfrm>
        </p:grpSpPr>
        <p:pic>
          <p:nvPicPr>
            <p:cNvPr id="7" name="Image 6">
              <a:extLst>
                <a:ext uri="{FF2B5EF4-FFF2-40B4-BE49-F238E27FC236}">
                  <a16:creationId xmlns:a16="http://schemas.microsoft.com/office/drawing/2014/main" id="{BC3604BE-8A8D-C68A-E51B-488103E5BF55}"/>
                </a:ext>
              </a:extLst>
            </p:cNvPr>
            <p:cNvPicPr>
              <a:picLocks noChangeAspect="1"/>
            </p:cNvPicPr>
            <p:nvPr/>
          </p:nvPicPr>
          <p:blipFill rotWithShape="1">
            <a:blip r:embed="rId3"/>
            <a:srcRect l="3039" t="7305" b="7303"/>
            <a:stretch/>
          </p:blipFill>
          <p:spPr>
            <a:xfrm>
              <a:off x="1926077" y="1388669"/>
              <a:ext cx="9643352" cy="4730249"/>
            </a:xfrm>
            <a:prstGeom prst="rect">
              <a:avLst/>
            </a:prstGeom>
          </p:spPr>
        </p:pic>
        <p:sp>
          <p:nvSpPr>
            <p:cNvPr id="8" name="Rectangle 7">
              <a:extLst>
                <a:ext uri="{FF2B5EF4-FFF2-40B4-BE49-F238E27FC236}">
                  <a16:creationId xmlns:a16="http://schemas.microsoft.com/office/drawing/2014/main" id="{359FE32E-5EEC-F381-39E6-6BC271C9F093}"/>
                </a:ext>
              </a:extLst>
            </p:cNvPr>
            <p:cNvSpPr/>
            <p:nvPr/>
          </p:nvSpPr>
          <p:spPr>
            <a:xfrm>
              <a:off x="3297675" y="4673375"/>
              <a:ext cx="593387" cy="1029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ln>
                    <a:solidFill>
                      <a:schemeClr val="bg1">
                        <a:lumMod val="95000"/>
                      </a:schemeClr>
                    </a:solidFill>
                  </a:ln>
                  <a:solidFill>
                    <a:schemeClr val="tx1"/>
                  </a:solidFill>
                </a:rPr>
                <a:t>GC1</a:t>
              </a:r>
            </a:p>
          </p:txBody>
        </p:sp>
        <p:sp>
          <p:nvSpPr>
            <p:cNvPr id="9" name="Rectangle 8">
              <a:extLst>
                <a:ext uri="{FF2B5EF4-FFF2-40B4-BE49-F238E27FC236}">
                  <a16:creationId xmlns:a16="http://schemas.microsoft.com/office/drawing/2014/main" id="{76D03A07-567C-56C7-AA80-3F2897610044}"/>
                </a:ext>
              </a:extLst>
            </p:cNvPr>
            <p:cNvSpPr/>
            <p:nvPr/>
          </p:nvSpPr>
          <p:spPr>
            <a:xfrm>
              <a:off x="3297676" y="4871413"/>
              <a:ext cx="593388" cy="10939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ln>
                    <a:solidFill>
                      <a:schemeClr val="bg1">
                        <a:lumMod val="95000"/>
                      </a:schemeClr>
                    </a:solidFill>
                  </a:ln>
                  <a:solidFill>
                    <a:schemeClr val="tx1"/>
                  </a:solidFill>
                </a:rPr>
                <a:t>GC2</a:t>
              </a:r>
            </a:p>
          </p:txBody>
        </p:sp>
        <p:sp>
          <p:nvSpPr>
            <p:cNvPr id="10" name="Rectangle 9">
              <a:extLst>
                <a:ext uri="{FF2B5EF4-FFF2-40B4-BE49-F238E27FC236}">
                  <a16:creationId xmlns:a16="http://schemas.microsoft.com/office/drawing/2014/main" id="{176CE52B-9D3F-23E9-749A-3FCEE009EAFB}"/>
                </a:ext>
              </a:extLst>
            </p:cNvPr>
            <p:cNvSpPr/>
            <p:nvPr/>
          </p:nvSpPr>
          <p:spPr>
            <a:xfrm>
              <a:off x="3297676" y="5075935"/>
              <a:ext cx="593388" cy="1029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ln>
                    <a:solidFill>
                      <a:schemeClr val="bg1">
                        <a:lumMod val="95000"/>
                      </a:schemeClr>
                    </a:solidFill>
                  </a:ln>
                  <a:solidFill>
                    <a:schemeClr val="tx1"/>
                  </a:solidFill>
                </a:rPr>
                <a:t>GC3</a:t>
              </a:r>
            </a:p>
          </p:txBody>
        </p:sp>
        <p:sp>
          <p:nvSpPr>
            <p:cNvPr id="15" name="Rectangle 14">
              <a:extLst>
                <a:ext uri="{FF2B5EF4-FFF2-40B4-BE49-F238E27FC236}">
                  <a16:creationId xmlns:a16="http://schemas.microsoft.com/office/drawing/2014/main" id="{5E38B878-BC1C-D79B-F512-C1DA13DC0494}"/>
                </a:ext>
              </a:extLst>
            </p:cNvPr>
            <p:cNvSpPr/>
            <p:nvPr/>
          </p:nvSpPr>
          <p:spPr>
            <a:xfrm>
              <a:off x="10680970" y="1388669"/>
              <a:ext cx="815705" cy="2553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mc:AlternateContent xmlns:mc="http://schemas.openxmlformats.org/markup-compatibility/2006" xmlns:p14="http://schemas.microsoft.com/office/powerpoint/2010/main">
        <mc:Choice Requires="p14">
          <p:contentPart p14:bwMode="auto" r:id="rId4">
            <p14:nvContentPartPr>
              <p14:cNvPr id="19" name="Encre 18">
                <a:extLst>
                  <a:ext uri="{FF2B5EF4-FFF2-40B4-BE49-F238E27FC236}">
                    <a16:creationId xmlns:a16="http://schemas.microsoft.com/office/drawing/2014/main" id="{3B690DC2-63C2-87B3-4C4C-A8A28B22B868}"/>
                  </a:ext>
                </a:extLst>
              </p14:cNvPr>
              <p14:cNvContentPartPr/>
              <p14:nvPr/>
            </p14:nvContentPartPr>
            <p14:xfrm rot="1524820">
              <a:off x="2474301" y="2976347"/>
              <a:ext cx="815682" cy="374937"/>
            </p14:xfrm>
          </p:contentPart>
        </mc:Choice>
        <mc:Fallback xmlns="">
          <p:pic>
            <p:nvPicPr>
              <p:cNvPr id="19" name="Encre 18">
                <a:extLst>
                  <a:ext uri="{FF2B5EF4-FFF2-40B4-BE49-F238E27FC236}">
                    <a16:creationId xmlns:a16="http://schemas.microsoft.com/office/drawing/2014/main" id="{3B690DC2-63C2-87B3-4C4C-A8A28B22B868}"/>
                  </a:ext>
                </a:extLst>
              </p:cNvPr>
              <p:cNvPicPr/>
              <p:nvPr/>
            </p:nvPicPr>
            <p:blipFill>
              <a:blip r:embed="rId5"/>
              <a:stretch>
                <a:fillRect/>
              </a:stretch>
            </p:blipFill>
            <p:spPr>
              <a:xfrm rot="1524820">
                <a:off x="2438273" y="2904244"/>
                <a:ext cx="887378" cy="518783"/>
              </a:xfrm>
              <a:prstGeom prst="rect">
                <a:avLst/>
              </a:prstGeom>
            </p:spPr>
          </p:pic>
        </mc:Fallback>
      </mc:AlternateContent>
      <p:pic>
        <p:nvPicPr>
          <p:cNvPr id="23" name="Image 22">
            <a:extLst>
              <a:ext uri="{FF2B5EF4-FFF2-40B4-BE49-F238E27FC236}">
                <a16:creationId xmlns:a16="http://schemas.microsoft.com/office/drawing/2014/main" id="{7825BE7E-9952-278B-5C34-355332C6706F}"/>
              </a:ext>
            </a:extLst>
          </p:cNvPr>
          <p:cNvPicPr>
            <a:picLocks noChangeAspect="1"/>
          </p:cNvPicPr>
          <p:nvPr/>
        </p:nvPicPr>
        <p:blipFill rotWithShape="1">
          <a:blip r:embed="rId6"/>
          <a:srcRect l="32235" t="73754" b="23116"/>
          <a:stretch/>
        </p:blipFill>
        <p:spPr>
          <a:xfrm>
            <a:off x="4260715" y="5273079"/>
            <a:ext cx="7415348" cy="223888"/>
          </a:xfrm>
          <a:prstGeom prst="rect">
            <a:avLst/>
          </a:prstGeom>
        </p:spPr>
      </p:pic>
      <p:sp>
        <p:nvSpPr>
          <p:cNvPr id="24" name="Rectangle 23">
            <a:extLst>
              <a:ext uri="{FF2B5EF4-FFF2-40B4-BE49-F238E27FC236}">
                <a16:creationId xmlns:a16="http://schemas.microsoft.com/office/drawing/2014/main" id="{43D44767-0D71-DDDF-B0FA-F0875A338011}"/>
              </a:ext>
            </a:extLst>
          </p:cNvPr>
          <p:cNvSpPr/>
          <p:nvPr/>
        </p:nvSpPr>
        <p:spPr>
          <a:xfrm>
            <a:off x="5600494" y="5283729"/>
            <a:ext cx="1819073" cy="1088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bg1">
                    <a:lumMod val="65000"/>
                  </a:schemeClr>
                </a:solidFill>
              </a:rPr>
              <a:t>Validé par Julien DUPONT</a:t>
            </a:r>
          </a:p>
        </p:txBody>
      </p:sp>
      <p:cxnSp>
        <p:nvCxnSpPr>
          <p:cNvPr id="11" name="Connecteur droit avec flèche 10">
            <a:extLst>
              <a:ext uri="{FF2B5EF4-FFF2-40B4-BE49-F238E27FC236}">
                <a16:creationId xmlns:a16="http://schemas.microsoft.com/office/drawing/2014/main" id="{5F7B6AEC-D02A-25BE-72B3-94CDAF7FB126}"/>
              </a:ext>
            </a:extLst>
          </p:cNvPr>
          <p:cNvCxnSpPr>
            <a:cxnSpLocks/>
          </p:cNvCxnSpPr>
          <p:nvPr/>
        </p:nvCxnSpPr>
        <p:spPr>
          <a:xfrm flipH="1">
            <a:off x="3356043" y="3044239"/>
            <a:ext cx="1595336" cy="1195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ZoneTexte 11">
            <a:extLst>
              <a:ext uri="{FF2B5EF4-FFF2-40B4-BE49-F238E27FC236}">
                <a16:creationId xmlns:a16="http://schemas.microsoft.com/office/drawing/2014/main" id="{85AE424C-547D-C8D9-20B2-AEF10C8B935D}"/>
              </a:ext>
            </a:extLst>
          </p:cNvPr>
          <p:cNvSpPr txBox="1"/>
          <p:nvPr/>
        </p:nvSpPr>
        <p:spPr>
          <a:xfrm>
            <a:off x="5126477" y="3730517"/>
            <a:ext cx="2767109" cy="461665"/>
          </a:xfrm>
          <a:prstGeom prst="rect">
            <a:avLst/>
          </a:prstGeom>
          <a:solidFill>
            <a:schemeClr val="bg1"/>
          </a:solidFill>
        </p:spPr>
        <p:txBody>
          <a:bodyPr wrap="square" rtlCol="0">
            <a:spAutoFit/>
          </a:bodyPr>
          <a:lstStyle/>
          <a:p>
            <a:r>
              <a:rPr lang="fr-FR" sz="1200" dirty="0"/>
              <a:t>Le manager accède aux semaines de son choix</a:t>
            </a:r>
          </a:p>
        </p:txBody>
      </p:sp>
      <p:cxnSp>
        <p:nvCxnSpPr>
          <p:cNvPr id="14" name="Connecteur droit avec flèche 13">
            <a:extLst>
              <a:ext uri="{FF2B5EF4-FFF2-40B4-BE49-F238E27FC236}">
                <a16:creationId xmlns:a16="http://schemas.microsoft.com/office/drawing/2014/main" id="{7D3255BE-2286-FDB1-7D9E-735967CEB723}"/>
              </a:ext>
            </a:extLst>
          </p:cNvPr>
          <p:cNvCxnSpPr>
            <a:cxnSpLocks/>
          </p:cNvCxnSpPr>
          <p:nvPr/>
        </p:nvCxnSpPr>
        <p:spPr>
          <a:xfrm>
            <a:off x="10019489" y="4022508"/>
            <a:ext cx="1123123" cy="8510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Connecteur droit avec flèche 17">
            <a:extLst>
              <a:ext uri="{FF2B5EF4-FFF2-40B4-BE49-F238E27FC236}">
                <a16:creationId xmlns:a16="http://schemas.microsoft.com/office/drawing/2014/main" id="{4E553A76-30EF-57C5-07AA-AD2E968DDF90}"/>
              </a:ext>
            </a:extLst>
          </p:cNvPr>
          <p:cNvCxnSpPr>
            <a:cxnSpLocks/>
          </p:cNvCxnSpPr>
          <p:nvPr/>
        </p:nvCxnSpPr>
        <p:spPr>
          <a:xfrm flipH="1">
            <a:off x="4260715" y="3936988"/>
            <a:ext cx="865762" cy="2238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4" name="ZoneTexte 33">
            <a:extLst>
              <a:ext uri="{FF2B5EF4-FFF2-40B4-BE49-F238E27FC236}">
                <a16:creationId xmlns:a16="http://schemas.microsoft.com/office/drawing/2014/main" id="{E43A723E-1294-D37D-D3A6-909FB984C16E}"/>
              </a:ext>
            </a:extLst>
          </p:cNvPr>
          <p:cNvSpPr txBox="1"/>
          <p:nvPr/>
        </p:nvSpPr>
        <p:spPr>
          <a:xfrm>
            <a:off x="8465556" y="3719867"/>
            <a:ext cx="2638537" cy="461665"/>
          </a:xfrm>
          <a:prstGeom prst="rect">
            <a:avLst/>
          </a:prstGeom>
          <a:solidFill>
            <a:schemeClr val="bg1"/>
          </a:solidFill>
        </p:spPr>
        <p:txBody>
          <a:bodyPr wrap="square" rtlCol="0">
            <a:spAutoFit/>
          </a:bodyPr>
          <a:lstStyle/>
          <a:p>
            <a:r>
              <a:rPr lang="fr-FR" sz="1200" dirty="0"/>
              <a:t>Le manager crée ou accède aux entretiens de ses collaborateurs</a:t>
            </a:r>
          </a:p>
        </p:txBody>
      </p:sp>
      <p:sp>
        <p:nvSpPr>
          <p:cNvPr id="2" name="ZoneTexte 1">
            <a:extLst>
              <a:ext uri="{FF2B5EF4-FFF2-40B4-BE49-F238E27FC236}">
                <a16:creationId xmlns:a16="http://schemas.microsoft.com/office/drawing/2014/main" id="{9DE1498B-56A7-FA37-4871-683931240B7B}"/>
              </a:ext>
            </a:extLst>
          </p:cNvPr>
          <p:cNvSpPr txBox="1"/>
          <p:nvPr/>
        </p:nvSpPr>
        <p:spPr>
          <a:xfrm>
            <a:off x="4862628" y="2676469"/>
            <a:ext cx="4922196" cy="461665"/>
          </a:xfrm>
          <a:prstGeom prst="rect">
            <a:avLst/>
          </a:prstGeom>
          <a:solidFill>
            <a:schemeClr val="bg1"/>
          </a:solidFill>
        </p:spPr>
        <p:txBody>
          <a:bodyPr wrap="square" rtlCol="0">
            <a:spAutoFit/>
          </a:bodyPr>
          <a:lstStyle/>
          <a:p>
            <a:r>
              <a:rPr lang="fr-FR" sz="1200" dirty="0"/>
              <a:t>Le manager crée un entretien pour lui-même, les chiffres sont ceux de sa production individuelle</a:t>
            </a:r>
          </a:p>
        </p:txBody>
      </p:sp>
    </p:spTree>
    <p:extLst>
      <p:ext uri="{BB962C8B-B14F-4D97-AF65-F5344CB8AC3E}">
        <p14:creationId xmlns:p14="http://schemas.microsoft.com/office/powerpoint/2010/main" val="11121893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74C2BFEE-DC61-9737-C49D-DBC522F3E862}"/>
              </a:ext>
            </a:extLst>
          </p:cNvPr>
          <p:cNvSpPr>
            <a:spLocks noGrp="1"/>
          </p:cNvSpPr>
          <p:nvPr>
            <p:ph idx="17"/>
          </p:nvPr>
        </p:nvSpPr>
        <p:spPr/>
        <p:txBody>
          <a:bodyPr/>
          <a:lstStyle/>
          <a:p>
            <a:endParaRPr lang="fr-FR"/>
          </a:p>
        </p:txBody>
      </p:sp>
      <p:sp>
        <p:nvSpPr>
          <p:cNvPr id="3" name="Espace réservé du texte 2">
            <a:extLst>
              <a:ext uri="{FF2B5EF4-FFF2-40B4-BE49-F238E27FC236}">
                <a16:creationId xmlns:a16="http://schemas.microsoft.com/office/drawing/2014/main" id="{9CE332F6-0633-2797-6504-720A12272BCC}"/>
              </a:ext>
            </a:extLst>
          </p:cNvPr>
          <p:cNvSpPr>
            <a:spLocks noGrp="1"/>
          </p:cNvSpPr>
          <p:nvPr>
            <p:ph type="body" sz="quarter" idx="12"/>
          </p:nvPr>
        </p:nvSpPr>
        <p:spPr/>
        <p:txBody>
          <a:bodyPr/>
          <a:lstStyle/>
          <a:p>
            <a:r>
              <a:rPr lang="fr-FR" dirty="0"/>
              <a:t>L’accès, vue manager de managers</a:t>
            </a:r>
          </a:p>
        </p:txBody>
      </p:sp>
      <p:sp>
        <p:nvSpPr>
          <p:cNvPr id="4" name="Espace réservé du texte 3">
            <a:extLst>
              <a:ext uri="{FF2B5EF4-FFF2-40B4-BE49-F238E27FC236}">
                <a16:creationId xmlns:a16="http://schemas.microsoft.com/office/drawing/2014/main" id="{FF4C6AD3-BCB9-A9EE-4E10-E75629BCDB48}"/>
              </a:ext>
            </a:extLst>
          </p:cNvPr>
          <p:cNvSpPr>
            <a:spLocks noGrp="1"/>
          </p:cNvSpPr>
          <p:nvPr>
            <p:ph type="body" sz="quarter" idx="14"/>
          </p:nvPr>
        </p:nvSpPr>
        <p:spPr/>
        <p:txBody>
          <a:bodyPr/>
          <a:lstStyle/>
          <a:p>
            <a:r>
              <a:rPr lang="fr-FR" dirty="0"/>
              <a:t>L’entretien</a:t>
            </a:r>
          </a:p>
        </p:txBody>
      </p:sp>
      <p:pic>
        <p:nvPicPr>
          <p:cNvPr id="7" name="Image 6">
            <a:extLst>
              <a:ext uri="{FF2B5EF4-FFF2-40B4-BE49-F238E27FC236}">
                <a16:creationId xmlns:a16="http://schemas.microsoft.com/office/drawing/2014/main" id="{5DE81B3D-DD83-91B8-8745-947A1B75AC6B}"/>
              </a:ext>
            </a:extLst>
          </p:cNvPr>
          <p:cNvPicPr>
            <a:picLocks noChangeAspect="1"/>
          </p:cNvPicPr>
          <p:nvPr/>
        </p:nvPicPr>
        <p:blipFill rotWithShape="1">
          <a:blip r:embed="rId2"/>
          <a:srcRect l="2971" t="7304" r="19862" b="13637"/>
          <a:stretch/>
        </p:blipFill>
        <p:spPr>
          <a:xfrm>
            <a:off x="515937" y="1172752"/>
            <a:ext cx="9940815" cy="5221101"/>
          </a:xfrm>
          <a:prstGeom prst="rect">
            <a:avLst/>
          </a:prstGeom>
        </p:spPr>
      </p:pic>
      <p:sp>
        <p:nvSpPr>
          <p:cNvPr id="10" name="ZoneTexte 9">
            <a:extLst>
              <a:ext uri="{FF2B5EF4-FFF2-40B4-BE49-F238E27FC236}">
                <a16:creationId xmlns:a16="http://schemas.microsoft.com/office/drawing/2014/main" id="{BC792D63-FC4C-EF61-333A-64BDDEC54EF1}"/>
              </a:ext>
            </a:extLst>
          </p:cNvPr>
          <p:cNvSpPr txBox="1"/>
          <p:nvPr/>
        </p:nvSpPr>
        <p:spPr>
          <a:xfrm>
            <a:off x="5560292" y="3580600"/>
            <a:ext cx="3509818" cy="646331"/>
          </a:xfrm>
          <a:prstGeom prst="rect">
            <a:avLst/>
          </a:prstGeom>
          <a:solidFill>
            <a:schemeClr val="bg1"/>
          </a:solidFill>
          <a:ln>
            <a:solidFill>
              <a:schemeClr val="bg1"/>
            </a:solidFill>
          </a:ln>
        </p:spPr>
        <p:txBody>
          <a:bodyPr wrap="square" rtlCol="0">
            <a:spAutoFit/>
          </a:bodyPr>
          <a:lstStyle/>
          <a:p>
            <a:r>
              <a:rPr lang="fr-FR" sz="1200" dirty="0"/>
              <a:t>Le manager de manager accède aux entretiens de ses collaborateurs et à ceux qu’ils ont menés dans leurs agences</a:t>
            </a:r>
          </a:p>
        </p:txBody>
      </p:sp>
      <p:cxnSp>
        <p:nvCxnSpPr>
          <p:cNvPr id="12" name="Connecteur droit avec flèche 11">
            <a:extLst>
              <a:ext uri="{FF2B5EF4-FFF2-40B4-BE49-F238E27FC236}">
                <a16:creationId xmlns:a16="http://schemas.microsoft.com/office/drawing/2014/main" id="{C7FB5509-39A5-C28E-6643-FBCEE1A387B8}"/>
              </a:ext>
            </a:extLst>
          </p:cNvPr>
          <p:cNvCxnSpPr/>
          <p:nvPr/>
        </p:nvCxnSpPr>
        <p:spPr>
          <a:xfrm flipH="1">
            <a:off x="2826327" y="4230255"/>
            <a:ext cx="2733964" cy="2216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Connecteur droit avec flèche 13">
            <a:extLst>
              <a:ext uri="{FF2B5EF4-FFF2-40B4-BE49-F238E27FC236}">
                <a16:creationId xmlns:a16="http://schemas.microsoft.com/office/drawing/2014/main" id="{24ECF2B9-A3CC-4821-BA22-49BFB4F50DB6}"/>
              </a:ext>
            </a:extLst>
          </p:cNvPr>
          <p:cNvCxnSpPr/>
          <p:nvPr/>
        </p:nvCxnSpPr>
        <p:spPr>
          <a:xfrm flipH="1">
            <a:off x="3879273" y="4226931"/>
            <a:ext cx="2512291" cy="3450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04798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F6EF811F-6F3E-9550-97CC-700BAD24B014}"/>
              </a:ext>
            </a:extLst>
          </p:cNvPr>
          <p:cNvSpPr>
            <a:spLocks noGrp="1"/>
          </p:cNvSpPr>
          <p:nvPr>
            <p:ph type="body" sz="quarter" idx="14"/>
          </p:nvPr>
        </p:nvSpPr>
        <p:spPr/>
        <p:txBody>
          <a:bodyPr/>
          <a:lstStyle/>
          <a:p>
            <a:r>
              <a:rPr lang="fr-FR" dirty="0"/>
              <a:t> L'entretien : version manager</a:t>
            </a:r>
          </a:p>
        </p:txBody>
      </p:sp>
      <p:sp>
        <p:nvSpPr>
          <p:cNvPr id="17" name="Rectangle 16">
            <a:extLst>
              <a:ext uri="{FF2B5EF4-FFF2-40B4-BE49-F238E27FC236}">
                <a16:creationId xmlns:a16="http://schemas.microsoft.com/office/drawing/2014/main" id="{69ABDBC4-30D0-0900-438B-E23C553C227C}"/>
              </a:ext>
            </a:extLst>
          </p:cNvPr>
          <p:cNvSpPr/>
          <p:nvPr/>
        </p:nvSpPr>
        <p:spPr>
          <a:xfrm>
            <a:off x="10136221" y="1279994"/>
            <a:ext cx="953311" cy="3153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Espace réservé du texte 2">
            <a:extLst>
              <a:ext uri="{FF2B5EF4-FFF2-40B4-BE49-F238E27FC236}">
                <a16:creationId xmlns:a16="http://schemas.microsoft.com/office/drawing/2014/main" id="{D6891292-A8F5-C547-6D0A-1CCA2A0B835B}"/>
              </a:ext>
            </a:extLst>
          </p:cNvPr>
          <p:cNvSpPr txBox="1">
            <a:spLocks/>
          </p:cNvSpPr>
          <p:nvPr/>
        </p:nvSpPr>
        <p:spPr>
          <a:xfrm>
            <a:off x="520894" y="818163"/>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grpSp>
        <p:nvGrpSpPr>
          <p:cNvPr id="7" name="Groupe 6">
            <a:extLst>
              <a:ext uri="{FF2B5EF4-FFF2-40B4-BE49-F238E27FC236}">
                <a16:creationId xmlns:a16="http://schemas.microsoft.com/office/drawing/2014/main" id="{5FA4F892-658F-4B4E-4118-6A4B8E969C84}"/>
              </a:ext>
            </a:extLst>
          </p:cNvPr>
          <p:cNvGrpSpPr/>
          <p:nvPr/>
        </p:nvGrpSpPr>
        <p:grpSpPr>
          <a:xfrm>
            <a:off x="2153231" y="1484981"/>
            <a:ext cx="6467068" cy="3521316"/>
            <a:chOff x="2391328" y="1470713"/>
            <a:chExt cx="6467068" cy="3521316"/>
          </a:xfrm>
        </p:grpSpPr>
        <p:grpSp>
          <p:nvGrpSpPr>
            <p:cNvPr id="9" name="Groupe 8">
              <a:extLst>
                <a:ext uri="{FF2B5EF4-FFF2-40B4-BE49-F238E27FC236}">
                  <a16:creationId xmlns:a16="http://schemas.microsoft.com/office/drawing/2014/main" id="{38E17EF8-63EA-D1D4-787C-D76639B02FCD}"/>
                </a:ext>
              </a:extLst>
            </p:cNvPr>
            <p:cNvGrpSpPr/>
            <p:nvPr/>
          </p:nvGrpSpPr>
          <p:grpSpPr>
            <a:xfrm>
              <a:off x="2391328" y="1470713"/>
              <a:ext cx="6467068" cy="3521316"/>
              <a:chOff x="343405" y="3621086"/>
              <a:chExt cx="3591729" cy="1849413"/>
            </a:xfrm>
          </p:grpSpPr>
          <p:pic>
            <p:nvPicPr>
              <p:cNvPr id="11" name="Image 10">
                <a:extLst>
                  <a:ext uri="{FF2B5EF4-FFF2-40B4-BE49-F238E27FC236}">
                    <a16:creationId xmlns:a16="http://schemas.microsoft.com/office/drawing/2014/main" id="{6A19FCB7-A10E-17E5-52ED-6A897647999F}"/>
                  </a:ext>
                </a:extLst>
              </p:cNvPr>
              <p:cNvPicPr>
                <a:picLocks noChangeAspect="1"/>
              </p:cNvPicPr>
              <p:nvPr/>
            </p:nvPicPr>
            <p:blipFill rotWithShape="1">
              <a:blip r:embed="rId3"/>
              <a:srcRect l="25841" t="23095" r="6230" b="13436"/>
              <a:stretch/>
            </p:blipFill>
            <p:spPr>
              <a:xfrm>
                <a:off x="343405" y="3621086"/>
                <a:ext cx="3591729" cy="1824189"/>
              </a:xfrm>
              <a:prstGeom prst="rect">
                <a:avLst/>
              </a:prstGeom>
            </p:spPr>
          </p:pic>
          <p:sp>
            <p:nvSpPr>
              <p:cNvPr id="13" name="Rectangle 12">
                <a:extLst>
                  <a:ext uri="{FF2B5EF4-FFF2-40B4-BE49-F238E27FC236}">
                    <a16:creationId xmlns:a16="http://schemas.microsoft.com/office/drawing/2014/main" id="{1A8051AF-A538-7592-48D2-9ED73A8332E2}"/>
                  </a:ext>
                </a:extLst>
              </p:cNvPr>
              <p:cNvSpPr/>
              <p:nvPr/>
            </p:nvSpPr>
            <p:spPr>
              <a:xfrm>
                <a:off x="2335212" y="4238352"/>
                <a:ext cx="511780" cy="1333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dirty="0">
                  <a:ln>
                    <a:solidFill>
                      <a:srgbClr val="FFFFFF"/>
                    </a:solidFill>
                  </a:ln>
                  <a:solidFill>
                    <a:srgbClr val="FFFFFF"/>
                  </a:solidFill>
                  <a:effectLst/>
                  <a:uLnTx/>
                  <a:uFillTx/>
                  <a:latin typeface="Arial"/>
                  <a:ea typeface="+mn-ea"/>
                  <a:cs typeface="+mn-cs"/>
                </a:endParaRPr>
              </a:p>
            </p:txBody>
          </p:sp>
          <p:sp>
            <p:nvSpPr>
              <p:cNvPr id="14" name="Rectangle 13">
                <a:extLst>
                  <a:ext uri="{FF2B5EF4-FFF2-40B4-BE49-F238E27FC236}">
                    <a16:creationId xmlns:a16="http://schemas.microsoft.com/office/drawing/2014/main" id="{3BAC2E3A-AD9E-53FE-31A9-F194904CDDD3}"/>
                  </a:ext>
                </a:extLst>
              </p:cNvPr>
              <p:cNvSpPr/>
              <p:nvPr/>
            </p:nvSpPr>
            <p:spPr>
              <a:xfrm>
                <a:off x="906574" y="4171950"/>
                <a:ext cx="511780" cy="1333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dirty="0">
                  <a:ln>
                    <a:solidFill>
                      <a:srgbClr val="FFFFFF"/>
                    </a:solidFill>
                  </a:ln>
                  <a:solidFill>
                    <a:srgbClr val="FFFFFF"/>
                  </a:solidFill>
                  <a:effectLst/>
                  <a:uLnTx/>
                  <a:uFillTx/>
                  <a:latin typeface="Arial"/>
                  <a:ea typeface="+mn-ea"/>
                  <a:cs typeface="+mn-cs"/>
                </a:endParaRPr>
              </a:p>
            </p:txBody>
          </p:sp>
          <p:sp>
            <p:nvSpPr>
              <p:cNvPr id="15" name="Rectangle 14">
                <a:extLst>
                  <a:ext uri="{FF2B5EF4-FFF2-40B4-BE49-F238E27FC236}">
                    <a16:creationId xmlns:a16="http://schemas.microsoft.com/office/drawing/2014/main" id="{0185B1FC-E929-879F-C88C-4FF125267444}"/>
                  </a:ext>
                </a:extLst>
              </p:cNvPr>
              <p:cNvSpPr/>
              <p:nvPr/>
            </p:nvSpPr>
            <p:spPr>
              <a:xfrm>
                <a:off x="1657714" y="5337149"/>
                <a:ext cx="511780" cy="1333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dirty="0">
                  <a:ln>
                    <a:solidFill>
                      <a:srgbClr val="FFFFFF"/>
                    </a:solidFill>
                  </a:ln>
                  <a:solidFill>
                    <a:srgbClr val="FFFFFF"/>
                  </a:solidFill>
                  <a:effectLst/>
                  <a:uLnTx/>
                  <a:uFillTx/>
                  <a:latin typeface="Arial"/>
                  <a:ea typeface="+mn-ea"/>
                  <a:cs typeface="+mn-cs"/>
                </a:endParaRPr>
              </a:p>
            </p:txBody>
          </p:sp>
        </p:grpSp>
        <p:pic>
          <p:nvPicPr>
            <p:cNvPr id="10" name="Image 9" descr="Une image contenant dessin, croquis, Dessin d’enfant, illustration&#10;&#10;Description générée automatiquement">
              <a:extLst>
                <a:ext uri="{FF2B5EF4-FFF2-40B4-BE49-F238E27FC236}">
                  <a16:creationId xmlns:a16="http://schemas.microsoft.com/office/drawing/2014/main" id="{40D206DA-3D4B-E260-71E9-9E1CF2CD766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53298" y="2661152"/>
              <a:ext cx="1330486" cy="1167470"/>
            </a:xfrm>
            <a:prstGeom prst="ellipse">
              <a:avLst/>
            </a:prstGeom>
            <a:ln>
              <a:noFill/>
            </a:ln>
            <a:effectLst>
              <a:softEdge rad="112500"/>
            </a:effectLst>
          </p:spPr>
        </p:pic>
      </p:grpSp>
      <p:sp>
        <p:nvSpPr>
          <p:cNvPr id="16" name="Espace réservé du contenu 1">
            <a:extLst>
              <a:ext uri="{FF2B5EF4-FFF2-40B4-BE49-F238E27FC236}">
                <a16:creationId xmlns:a16="http://schemas.microsoft.com/office/drawing/2014/main" id="{8FEC28F9-1737-D9E7-79A1-7368EFD36743}"/>
              </a:ext>
            </a:extLst>
          </p:cNvPr>
          <p:cNvSpPr txBox="1">
            <a:spLocks/>
          </p:cNvSpPr>
          <p:nvPr/>
        </p:nvSpPr>
        <p:spPr>
          <a:xfrm>
            <a:off x="1257698" y="2514834"/>
            <a:ext cx="2602613" cy="1249770"/>
          </a:xfrm>
          <a:prstGeom prst="rect">
            <a:avLst/>
          </a:prstGeom>
        </p:spPr>
        <p:txBody>
          <a:bodyPr>
            <a:normAutofit fontScale="92500" lnSpcReduction="20000"/>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C00000"/>
              </a:buClr>
              <a:buSzPct val="200000"/>
              <a:buFont typeface="Arial" panose="020B0604020202020204" pitchFamily="34" charset="0"/>
              <a:buNone/>
            </a:pPr>
            <a:endParaRPr lang="fr-FR" sz="1000" b="1" dirty="0"/>
          </a:p>
          <a:p>
            <a:pPr marL="0" indent="0">
              <a:buClr>
                <a:srgbClr val="C00000"/>
              </a:buClr>
              <a:buSzPct val="200000"/>
              <a:buFont typeface="Arial" panose="020B0604020202020204" pitchFamily="34" charset="0"/>
              <a:buNone/>
            </a:pPr>
            <a:r>
              <a:rPr lang="fr-FR" b="1" dirty="0"/>
              <a:t>Analyse globale</a:t>
            </a:r>
          </a:p>
          <a:p>
            <a:pPr marL="0" indent="0">
              <a:buClr>
                <a:srgbClr val="C00000"/>
              </a:buClr>
              <a:buSzPct val="200000"/>
              <a:buFont typeface="Arial" panose="020B0604020202020204" pitchFamily="34" charset="0"/>
              <a:buNone/>
            </a:pPr>
            <a:r>
              <a:rPr lang="fr-FR" b="1" dirty="0"/>
              <a:t>Principaux indicateurs</a:t>
            </a:r>
          </a:p>
          <a:p>
            <a:pPr marL="0" indent="0">
              <a:buClr>
                <a:srgbClr val="C00000"/>
              </a:buClr>
              <a:buSzPct val="200000"/>
              <a:buFont typeface="Arial" panose="020B0604020202020204" pitchFamily="34" charset="0"/>
              <a:buNone/>
            </a:pPr>
            <a:r>
              <a:rPr lang="fr-FR" b="1" dirty="0"/>
              <a:t>Vie de l’équipe et organisation</a:t>
            </a:r>
          </a:p>
          <a:p>
            <a:pPr marL="0" indent="0">
              <a:buFont typeface="Arial" panose="020B0604020202020204" pitchFamily="34" charset="0"/>
              <a:buNone/>
            </a:pPr>
            <a:endParaRPr lang="fr-FR" sz="1050" b="1" dirty="0">
              <a:latin typeface="Roboto" panose="02000000000000000000" pitchFamily="2" charset="0"/>
            </a:endParaRPr>
          </a:p>
        </p:txBody>
      </p:sp>
      <p:sp>
        <p:nvSpPr>
          <p:cNvPr id="18" name="Espace réservé du contenu 1">
            <a:extLst>
              <a:ext uri="{FF2B5EF4-FFF2-40B4-BE49-F238E27FC236}">
                <a16:creationId xmlns:a16="http://schemas.microsoft.com/office/drawing/2014/main" id="{50D8A729-ADA2-4503-F4F0-C01698C60F4C}"/>
              </a:ext>
            </a:extLst>
          </p:cNvPr>
          <p:cNvSpPr txBox="1">
            <a:spLocks/>
          </p:cNvSpPr>
          <p:nvPr/>
        </p:nvSpPr>
        <p:spPr>
          <a:xfrm>
            <a:off x="4497790" y="4479495"/>
            <a:ext cx="3026946" cy="1107667"/>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4625" marR="0" lvl="0" indent="0" algn="l" defTabSz="914400" rtl="0" eaLnBrk="1" fontAlgn="auto" latinLnBrk="0" hangingPunct="1">
              <a:lnSpc>
                <a:spcPct val="100000"/>
              </a:lnSpc>
              <a:spcBef>
                <a:spcPts val="600"/>
              </a:spcBef>
              <a:spcAft>
                <a:spcPts val="0"/>
              </a:spcAft>
              <a:buClr>
                <a:srgbClr val="41B8EB">
                  <a:lumMod val="75000"/>
                </a:srgbClr>
              </a:buClr>
              <a:buSzTx/>
              <a:buFont typeface="Arial" panose="020B0604020202020204" pitchFamily="34" charset="0"/>
              <a:buNone/>
              <a:tabLst/>
              <a:defRPr/>
            </a:pPr>
            <a:endParaRPr kumimoji="0" lang="fr-FR" sz="1600" b="1" i="0" u="none" strike="noStrike" kern="1200" cap="none" spc="0" normalizeH="0" baseline="0" noProof="0" dirty="0">
              <a:ln>
                <a:noFill/>
              </a:ln>
              <a:solidFill>
                <a:srgbClr val="000000">
                  <a:lumMod val="75000"/>
                  <a:lumOff val="25000"/>
                </a:srgbClr>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srgbClr val="41B8EB">
                  <a:lumMod val="75000"/>
                </a:srgbClr>
              </a:buClr>
              <a:buSzTx/>
              <a:buFont typeface="Arial" panose="020B0604020202020204" pitchFamily="34" charset="0"/>
              <a:buNone/>
              <a:tabLst/>
              <a:defRPr/>
            </a:pPr>
            <a:r>
              <a:rPr lang="fr-FR" sz="1400" b="1" dirty="0">
                <a:solidFill>
                  <a:srgbClr val="000000">
                    <a:lumMod val="75000"/>
                    <a:lumOff val="25000"/>
                  </a:srgbClr>
                </a:solidFill>
                <a:latin typeface="Roboto" panose="02000000000000000000" pitchFamily="2" charset="0"/>
              </a:rPr>
              <a:t>P</a:t>
            </a:r>
            <a:r>
              <a:rPr kumimoji="0" lang="fr-FR" sz="1400" b="1" i="0" u="none" strike="noStrike" kern="1200" cap="none" spc="0" normalizeH="0" baseline="0" noProof="0" dirty="0">
                <a:ln>
                  <a:noFill/>
                </a:ln>
                <a:solidFill>
                  <a:srgbClr val="000000">
                    <a:lumMod val="75000"/>
                    <a:lumOff val="25000"/>
                  </a:srgbClr>
                </a:solidFill>
                <a:effectLst/>
                <a:uLnTx/>
                <a:uFillTx/>
                <a:latin typeface="Roboto" panose="02000000000000000000" pitchFamily="2" charset="0"/>
                <a:ea typeface="+mn-ea"/>
                <a:cs typeface="+mn-cs"/>
              </a:rPr>
              <a:t>lan d’action, décisions</a:t>
            </a:r>
          </a:p>
          <a:p>
            <a:pPr marL="0" marR="0" lvl="0" indent="0" algn="l" defTabSz="914400" rtl="0" eaLnBrk="1" fontAlgn="auto" latinLnBrk="0" hangingPunct="1">
              <a:lnSpc>
                <a:spcPct val="100000"/>
              </a:lnSpc>
              <a:spcBef>
                <a:spcPts val="600"/>
              </a:spcBef>
              <a:spcAft>
                <a:spcPts val="0"/>
              </a:spcAft>
              <a:buClr>
                <a:srgbClr val="41B8EB">
                  <a:lumMod val="75000"/>
                </a:srgbClr>
              </a:buClr>
              <a:buSzTx/>
              <a:buFont typeface="Arial" panose="020B0604020202020204" pitchFamily="34" charset="0"/>
              <a:buNone/>
              <a:tabLst/>
              <a:defRPr/>
            </a:pPr>
            <a:r>
              <a:rPr lang="fr-FR" sz="1400" b="1" dirty="0">
                <a:solidFill>
                  <a:srgbClr val="000000">
                    <a:lumMod val="75000"/>
                    <a:lumOff val="25000"/>
                  </a:srgbClr>
                </a:solidFill>
                <a:latin typeface="Roboto" panose="02000000000000000000" pitchFamily="2" charset="0"/>
              </a:rPr>
              <a:t>A</a:t>
            </a:r>
            <a:r>
              <a:rPr kumimoji="0" lang="fr-FR" sz="1400" b="1" i="0" u="none" strike="noStrike" kern="1200" cap="none" spc="0" normalizeH="0" baseline="0" noProof="0" dirty="0">
                <a:ln>
                  <a:noFill/>
                </a:ln>
                <a:solidFill>
                  <a:srgbClr val="000000">
                    <a:lumMod val="75000"/>
                    <a:lumOff val="25000"/>
                  </a:srgbClr>
                </a:solidFill>
                <a:effectLst/>
                <a:uLnTx/>
                <a:uFillTx/>
                <a:latin typeface="Roboto" panose="02000000000000000000" pitchFamily="2" charset="0"/>
                <a:ea typeface="+mn-ea"/>
                <a:cs typeface="+mn-cs"/>
              </a:rPr>
              <a:t>nimations/Actions équipe</a:t>
            </a:r>
          </a:p>
        </p:txBody>
      </p:sp>
      <p:sp>
        <p:nvSpPr>
          <p:cNvPr id="22" name="Espace réservé du contenu 1">
            <a:extLst>
              <a:ext uri="{FF2B5EF4-FFF2-40B4-BE49-F238E27FC236}">
                <a16:creationId xmlns:a16="http://schemas.microsoft.com/office/drawing/2014/main" id="{5140CCF0-0F62-DDD1-D60E-1E1248D06BF9}"/>
              </a:ext>
            </a:extLst>
          </p:cNvPr>
          <p:cNvSpPr txBox="1">
            <a:spLocks/>
          </p:cNvSpPr>
          <p:nvPr/>
        </p:nvSpPr>
        <p:spPr>
          <a:xfrm>
            <a:off x="6801588" y="1967238"/>
            <a:ext cx="5665444" cy="1875652"/>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41050" marR="0" lvl="1" indent="-273050" algn="l" defTabSz="914400" rtl="0" eaLnBrk="1" fontAlgn="auto" latinLnBrk="0" hangingPunct="1">
              <a:lnSpc>
                <a:spcPct val="100000"/>
              </a:lnSpc>
              <a:spcBef>
                <a:spcPts val="600"/>
              </a:spcBef>
              <a:spcAft>
                <a:spcPts val="0"/>
              </a:spcAft>
              <a:buClr>
                <a:srgbClr val="41B8EB">
                  <a:lumMod val="75000"/>
                </a:srgbClr>
              </a:buClr>
              <a:buSzTx/>
              <a:buFont typeface="Arial" panose="020B0604020202020204" pitchFamily="34" charset="0"/>
              <a:buChar char="□"/>
              <a:tabLst/>
              <a:defRPr/>
            </a:pPr>
            <a:endParaRPr kumimoji="0" lang="fr-FR" sz="1400" b="1" i="0" u="none" strike="noStrike" kern="1200" cap="none" spc="0" normalizeH="0" baseline="0" noProof="0" dirty="0">
              <a:ln>
                <a:noFill/>
              </a:ln>
              <a:solidFill>
                <a:srgbClr val="000000">
                  <a:lumMod val="75000"/>
                  <a:lumOff val="25000"/>
                </a:srgbClr>
              </a:solidFill>
              <a:effectLst/>
              <a:uLnTx/>
              <a:uFillTx/>
              <a:latin typeface="Arial"/>
              <a:ea typeface="+mn-ea"/>
              <a:cs typeface="+mn-cs"/>
            </a:endParaRPr>
          </a:p>
          <a:p>
            <a:pPr marL="216000" marR="0" lvl="0" indent="-216000" algn="l" defTabSz="914400" rtl="0" eaLnBrk="1" fontAlgn="auto" latinLnBrk="0" hangingPunct="1">
              <a:lnSpc>
                <a:spcPct val="100000"/>
              </a:lnSpc>
              <a:spcBef>
                <a:spcPts val="600"/>
              </a:spcBef>
              <a:spcAft>
                <a:spcPts val="0"/>
              </a:spcAft>
              <a:buClr>
                <a:srgbClr val="41B8EB">
                  <a:lumMod val="75000"/>
                </a:srgbClr>
              </a:buClr>
              <a:buSzTx/>
              <a:buFont typeface="Arial" panose="020B0604020202020204" pitchFamily="34" charset="0"/>
              <a:buChar char="■"/>
              <a:tabLst/>
              <a:defRPr/>
            </a:pPr>
            <a:endParaRPr kumimoji="0" lang="fr-FR" sz="1600" b="1" i="0" u="none" strike="noStrike" kern="1200" cap="none" spc="0" normalizeH="0" baseline="0" noProof="0" dirty="0">
              <a:ln>
                <a:noFill/>
              </a:ln>
              <a:solidFill>
                <a:srgbClr val="000000">
                  <a:lumMod val="75000"/>
                  <a:lumOff val="25000"/>
                </a:srgbClr>
              </a:solidFill>
              <a:effectLst/>
              <a:uLnTx/>
              <a:uFillTx/>
              <a:latin typeface="Roboto" panose="02000000000000000000" pitchFamily="2" charset="0"/>
              <a:ea typeface="+mn-ea"/>
              <a:cs typeface="+mn-cs"/>
            </a:endParaRPr>
          </a:p>
          <a:p>
            <a:pPr marL="0" marR="0" lvl="0" indent="0" algn="l" defTabSz="914400" rtl="0" eaLnBrk="1" fontAlgn="auto" latinLnBrk="0" hangingPunct="1">
              <a:lnSpc>
                <a:spcPct val="100000"/>
              </a:lnSpc>
              <a:spcBef>
                <a:spcPts val="600"/>
              </a:spcBef>
              <a:spcAft>
                <a:spcPts val="0"/>
              </a:spcAft>
              <a:buClr>
                <a:srgbClr val="41B8EB">
                  <a:lumMod val="75000"/>
                </a:srgbClr>
              </a:buClr>
              <a:buSzTx/>
              <a:buFont typeface="Arial" panose="020B0604020202020204" pitchFamily="34" charset="0"/>
              <a:buNone/>
              <a:tabLst/>
              <a:defRPr/>
            </a:pPr>
            <a:r>
              <a:rPr kumimoji="0" lang="fr-FR" sz="1400" b="1" i="0" u="none" strike="noStrike" kern="1200" cap="none" spc="0" normalizeH="0" baseline="0" noProof="0" dirty="0">
                <a:ln>
                  <a:noFill/>
                </a:ln>
                <a:solidFill>
                  <a:srgbClr val="000000">
                    <a:lumMod val="75000"/>
                    <a:lumOff val="25000"/>
                  </a:srgbClr>
                </a:solidFill>
                <a:effectLst/>
                <a:uLnTx/>
                <a:uFillTx/>
                <a:latin typeface="Roboto" panose="02000000000000000000" pitchFamily="2" charset="0"/>
                <a:ea typeface="+mn-ea"/>
                <a:cs typeface="+mn-cs"/>
              </a:rPr>
              <a:t>Les priorités du moment</a:t>
            </a:r>
          </a:p>
          <a:p>
            <a:pPr marL="0" marR="0" lvl="0" indent="0" algn="l" defTabSz="914400" rtl="0" eaLnBrk="1" fontAlgn="auto" latinLnBrk="0" hangingPunct="1">
              <a:lnSpc>
                <a:spcPct val="100000"/>
              </a:lnSpc>
              <a:spcBef>
                <a:spcPts val="600"/>
              </a:spcBef>
              <a:spcAft>
                <a:spcPts val="0"/>
              </a:spcAft>
              <a:buClr>
                <a:srgbClr val="41B8EB">
                  <a:lumMod val="75000"/>
                </a:srgbClr>
              </a:buClr>
              <a:buSzTx/>
              <a:buFont typeface="Arial" panose="020B0604020202020204" pitchFamily="34" charset="0"/>
              <a:buNone/>
              <a:tabLst/>
              <a:defRPr/>
            </a:pPr>
            <a:r>
              <a:rPr kumimoji="0" lang="fr-FR" sz="1400" b="1" i="0" u="none" strike="noStrike" kern="1200" cap="none" spc="0" normalizeH="0" baseline="0" noProof="0" dirty="0">
                <a:ln>
                  <a:noFill/>
                </a:ln>
                <a:solidFill>
                  <a:srgbClr val="000000">
                    <a:lumMod val="75000"/>
                    <a:lumOff val="25000"/>
                  </a:srgbClr>
                </a:solidFill>
                <a:effectLst/>
                <a:uLnTx/>
                <a:uFillTx/>
                <a:latin typeface="Roboto" panose="02000000000000000000" pitchFamily="2" charset="0"/>
                <a:ea typeface="+mn-ea"/>
                <a:cs typeface="+mn-cs"/>
              </a:rPr>
              <a:t>Commentaires du N+1</a:t>
            </a:r>
            <a:endParaRPr kumimoji="0" lang="fr-FR" sz="1400" b="0" i="0" u="none" strike="noStrike" kern="1200" cap="none" spc="0" normalizeH="0" baseline="0" noProof="0" dirty="0">
              <a:ln>
                <a:noFill/>
              </a:ln>
              <a:solidFill>
                <a:srgbClr val="000000">
                  <a:lumMod val="75000"/>
                  <a:lumOff val="25000"/>
                </a:srgbClr>
              </a:solidFill>
              <a:effectLst/>
              <a:uLnTx/>
              <a:uFillTx/>
              <a:latin typeface="Roboto" panose="02000000000000000000" pitchFamily="2" charset="0"/>
              <a:ea typeface="+mn-ea"/>
              <a:cs typeface="+mn-cs"/>
            </a:endParaRPr>
          </a:p>
          <a:p>
            <a:pPr marL="0" marR="0" lvl="0" indent="0" algn="l" defTabSz="914400" rtl="0" eaLnBrk="1" fontAlgn="auto" latinLnBrk="0" hangingPunct="1">
              <a:lnSpc>
                <a:spcPct val="100000"/>
              </a:lnSpc>
              <a:spcBef>
                <a:spcPts val="600"/>
              </a:spcBef>
              <a:spcAft>
                <a:spcPts val="0"/>
              </a:spcAft>
              <a:buClr>
                <a:srgbClr val="41B8EB">
                  <a:lumMod val="75000"/>
                </a:srgbClr>
              </a:buClr>
              <a:buSzTx/>
              <a:buFont typeface="Arial" panose="020B0604020202020204" pitchFamily="34" charset="0"/>
              <a:buNone/>
              <a:tabLst/>
              <a:defRPr/>
            </a:pPr>
            <a:r>
              <a:rPr kumimoji="0" lang="fr-FR" sz="1400" b="1" i="0" u="none" strike="noStrike" kern="1200" cap="none" spc="0" normalizeH="0" baseline="0" noProof="0" dirty="0">
                <a:ln>
                  <a:noFill/>
                </a:ln>
                <a:solidFill>
                  <a:srgbClr val="000000">
                    <a:lumMod val="75000"/>
                    <a:lumOff val="25000"/>
                  </a:srgbClr>
                </a:solidFill>
                <a:effectLst/>
                <a:uLnTx/>
                <a:uFillTx/>
                <a:latin typeface="Arial"/>
                <a:ea typeface="+mn-ea"/>
                <a:cs typeface="+mn-cs"/>
              </a:rPr>
              <a:t>Des boutons enregistrer, supprimer et valider</a:t>
            </a:r>
          </a:p>
          <a:p>
            <a:pPr marL="0" marR="0" lvl="0" indent="0" algn="l" defTabSz="914400" rtl="0" eaLnBrk="1" fontAlgn="auto" latinLnBrk="0" hangingPunct="1">
              <a:lnSpc>
                <a:spcPct val="100000"/>
              </a:lnSpc>
              <a:spcBef>
                <a:spcPts val="600"/>
              </a:spcBef>
              <a:spcAft>
                <a:spcPts val="0"/>
              </a:spcAft>
              <a:buClr>
                <a:srgbClr val="41B8EB">
                  <a:lumMod val="75000"/>
                </a:srgbClr>
              </a:buClr>
              <a:buSzTx/>
              <a:buFont typeface="Arial" panose="020B0604020202020204" pitchFamily="34" charset="0"/>
              <a:buNone/>
              <a:tabLst/>
              <a:defRPr/>
            </a:pPr>
            <a:r>
              <a:rPr kumimoji="0" lang="fr-FR" sz="1400" b="1" i="0" u="none" strike="noStrike" kern="1200" cap="none" spc="0" normalizeH="0" baseline="0" noProof="0" dirty="0">
                <a:ln>
                  <a:noFill/>
                </a:ln>
                <a:solidFill>
                  <a:srgbClr val="000000">
                    <a:lumMod val="75000"/>
                    <a:lumOff val="25000"/>
                  </a:srgbClr>
                </a:solidFill>
                <a:effectLst/>
                <a:uLnTx/>
                <a:uFillTx/>
                <a:latin typeface="Arial"/>
                <a:ea typeface="+mn-ea"/>
                <a:cs typeface="+mn-cs"/>
              </a:rPr>
              <a:t>Mails d’informations automatisés</a:t>
            </a:r>
            <a:endParaRPr kumimoji="0" lang="fr-FR" sz="1400" b="0" i="0" u="none" strike="noStrike" kern="1200" cap="none" spc="0" normalizeH="0" baseline="0" noProof="0" dirty="0">
              <a:ln>
                <a:noFill/>
              </a:ln>
              <a:solidFill>
                <a:srgbClr val="000000">
                  <a:lumMod val="75000"/>
                  <a:lumOff val="25000"/>
                </a:srgbClr>
              </a:solidFill>
              <a:effectLst/>
              <a:uLnTx/>
              <a:uFillTx/>
              <a:latin typeface="Arial"/>
              <a:ea typeface="+mn-ea"/>
              <a:cs typeface="+mn-cs"/>
            </a:endParaRPr>
          </a:p>
        </p:txBody>
      </p:sp>
      <p:sp>
        <p:nvSpPr>
          <p:cNvPr id="24" name="Espace réservé du texte 23">
            <a:extLst>
              <a:ext uri="{FF2B5EF4-FFF2-40B4-BE49-F238E27FC236}">
                <a16:creationId xmlns:a16="http://schemas.microsoft.com/office/drawing/2014/main" id="{9DF0532C-F963-1678-7B3E-912C38AD87D0}"/>
              </a:ext>
            </a:extLst>
          </p:cNvPr>
          <p:cNvSpPr>
            <a:spLocks noGrp="1"/>
          </p:cNvSpPr>
          <p:nvPr>
            <p:ph type="body" sz="quarter" idx="12"/>
          </p:nvPr>
        </p:nvSpPr>
        <p:spPr>
          <a:xfrm>
            <a:off x="605631" y="491858"/>
            <a:ext cx="10980738" cy="720000"/>
          </a:xfrm>
        </p:spPr>
        <p:txBody>
          <a:bodyPr>
            <a:normAutofit fontScale="92500"/>
          </a:bodyPr>
          <a:lstStyle/>
          <a:p>
            <a:r>
              <a:rPr lang="fr-FR" dirty="0"/>
              <a:t>Dans la continuité du plan de développement managérial, </a:t>
            </a:r>
          </a:p>
          <a:p>
            <a:r>
              <a:rPr lang="fr-FR" dirty="0"/>
              <a:t>l’outil est construit avec les managers pour les managers autour de nos actions de base</a:t>
            </a:r>
          </a:p>
          <a:p>
            <a:endParaRPr lang="fr-FR" dirty="0"/>
          </a:p>
        </p:txBody>
      </p:sp>
    </p:spTree>
    <p:extLst>
      <p:ext uri="{BB962C8B-B14F-4D97-AF65-F5344CB8AC3E}">
        <p14:creationId xmlns:p14="http://schemas.microsoft.com/office/powerpoint/2010/main" val="3062902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94003383-8547-7801-B3B9-83FE04478624}"/>
              </a:ext>
            </a:extLst>
          </p:cNvPr>
          <p:cNvSpPr>
            <a:spLocks noGrp="1"/>
          </p:cNvSpPr>
          <p:nvPr>
            <p:ph type="body" sz="quarter" idx="12"/>
          </p:nvPr>
        </p:nvSpPr>
        <p:spPr/>
        <p:txBody>
          <a:bodyPr/>
          <a:lstStyle/>
          <a:p>
            <a:r>
              <a:rPr lang="fr-FR" dirty="0"/>
              <a:t>L’accès à l’outil</a:t>
            </a:r>
          </a:p>
        </p:txBody>
      </p:sp>
      <p:sp>
        <p:nvSpPr>
          <p:cNvPr id="4" name="Espace réservé du texte 3">
            <a:extLst>
              <a:ext uri="{FF2B5EF4-FFF2-40B4-BE49-F238E27FC236}">
                <a16:creationId xmlns:a16="http://schemas.microsoft.com/office/drawing/2014/main" id="{F6EF811F-6F3E-9550-97CC-700BAD24B014}"/>
              </a:ext>
            </a:extLst>
          </p:cNvPr>
          <p:cNvSpPr>
            <a:spLocks noGrp="1"/>
          </p:cNvSpPr>
          <p:nvPr>
            <p:ph type="body" sz="quarter" idx="14"/>
          </p:nvPr>
        </p:nvSpPr>
        <p:spPr>
          <a:xfrm>
            <a:off x="4376057" y="156509"/>
            <a:ext cx="7300006" cy="231246"/>
          </a:xfrm>
        </p:spPr>
        <p:txBody>
          <a:bodyPr/>
          <a:lstStyle/>
          <a:p>
            <a:r>
              <a:rPr lang="fr-FR" dirty="0"/>
              <a:t>L'entretien : version manager</a:t>
            </a:r>
          </a:p>
        </p:txBody>
      </p:sp>
      <mc:AlternateContent xmlns:mc="http://schemas.openxmlformats.org/markup-compatibility/2006" xmlns:p14="http://schemas.microsoft.com/office/powerpoint/2010/main">
        <mc:Choice Requires="p14">
          <p:contentPart p14:bwMode="auto" r:id="rId3">
            <p14:nvContentPartPr>
              <p14:cNvPr id="9" name="Encre 8">
                <a:extLst>
                  <a:ext uri="{FF2B5EF4-FFF2-40B4-BE49-F238E27FC236}">
                    <a16:creationId xmlns:a16="http://schemas.microsoft.com/office/drawing/2014/main" id="{67031059-783A-5AC6-08D8-7B0A049A336A}"/>
                  </a:ext>
                </a:extLst>
              </p14:cNvPr>
              <p14:cNvContentPartPr/>
              <p14:nvPr/>
            </p14:nvContentPartPr>
            <p14:xfrm>
              <a:off x="2134471" y="2811500"/>
              <a:ext cx="1126800" cy="75600"/>
            </p14:xfrm>
          </p:contentPart>
        </mc:Choice>
        <mc:Fallback xmlns="">
          <p:pic>
            <p:nvPicPr>
              <p:cNvPr id="9" name="Encre 8">
                <a:extLst>
                  <a:ext uri="{FF2B5EF4-FFF2-40B4-BE49-F238E27FC236}">
                    <a16:creationId xmlns:a16="http://schemas.microsoft.com/office/drawing/2014/main" id="{67031059-783A-5AC6-08D8-7B0A049A336A}"/>
                  </a:ext>
                </a:extLst>
              </p:cNvPr>
              <p:cNvPicPr/>
              <p:nvPr/>
            </p:nvPicPr>
            <p:blipFill>
              <a:blip r:embed="rId6"/>
              <a:stretch>
                <a:fillRect/>
              </a:stretch>
            </p:blipFill>
            <p:spPr>
              <a:xfrm>
                <a:off x="2116471" y="2793860"/>
                <a:ext cx="1162440" cy="111240"/>
              </a:xfrm>
              <a:prstGeom prst="rect">
                <a:avLst/>
              </a:prstGeom>
            </p:spPr>
          </p:pic>
        </mc:Fallback>
      </mc:AlternateContent>
      <p:sp>
        <p:nvSpPr>
          <p:cNvPr id="10" name="Rectangle 9">
            <a:extLst>
              <a:ext uri="{FF2B5EF4-FFF2-40B4-BE49-F238E27FC236}">
                <a16:creationId xmlns:a16="http://schemas.microsoft.com/office/drawing/2014/main" id="{83F7E422-A3C8-BF3E-E30A-12EE92DA9A50}"/>
              </a:ext>
            </a:extLst>
          </p:cNvPr>
          <p:cNvSpPr/>
          <p:nvPr/>
        </p:nvSpPr>
        <p:spPr>
          <a:xfrm>
            <a:off x="1439694" y="2714017"/>
            <a:ext cx="1955259" cy="19163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1" name="Image 10">
            <a:hlinkClick r:id="rId7"/>
            <a:extLst>
              <a:ext uri="{FF2B5EF4-FFF2-40B4-BE49-F238E27FC236}">
                <a16:creationId xmlns:a16="http://schemas.microsoft.com/office/drawing/2014/main" id="{982B2A98-F2CE-39B8-0373-148D747E2E5A}"/>
              </a:ext>
            </a:extLst>
          </p:cNvPr>
          <p:cNvPicPr>
            <a:picLocks noChangeAspect="1"/>
          </p:cNvPicPr>
          <p:nvPr/>
        </p:nvPicPr>
        <p:blipFill>
          <a:blip r:embed="rId8"/>
          <a:stretch>
            <a:fillRect/>
          </a:stretch>
        </p:blipFill>
        <p:spPr>
          <a:xfrm>
            <a:off x="1767828" y="1061876"/>
            <a:ext cx="9395763" cy="4734247"/>
          </a:xfrm>
          <a:prstGeom prst="rect">
            <a:avLst/>
          </a:prstGeom>
          <a:ln>
            <a:noFill/>
          </a:ln>
          <a:effectLst>
            <a:outerShdw blurRad="292100" dist="139700" dir="2700000" algn="tl" rotWithShape="0">
              <a:srgbClr val="333333">
                <a:alpha val="65000"/>
              </a:srgbClr>
            </a:outerShdw>
          </a:effectLst>
        </p:spPr>
      </p:pic>
      <mc:AlternateContent xmlns:mc="http://schemas.openxmlformats.org/markup-compatibility/2006" xmlns:p14="http://schemas.microsoft.com/office/powerpoint/2010/main">
        <mc:Choice Requires="p14">
          <p:contentPart p14:bwMode="auto" r:id="rId9">
            <p14:nvContentPartPr>
              <p14:cNvPr id="2" name="Encre 1">
                <a:extLst>
                  <a:ext uri="{FF2B5EF4-FFF2-40B4-BE49-F238E27FC236}">
                    <a16:creationId xmlns:a16="http://schemas.microsoft.com/office/drawing/2014/main" id="{3759516C-1A71-811A-2255-77A90168D852}"/>
                  </a:ext>
                </a:extLst>
              </p14:cNvPr>
              <p14:cNvContentPartPr/>
              <p14:nvPr/>
            </p14:nvContentPartPr>
            <p14:xfrm>
              <a:off x="7731242" y="1556865"/>
              <a:ext cx="714600" cy="18720"/>
            </p14:xfrm>
          </p:contentPart>
        </mc:Choice>
        <mc:Fallback xmlns="">
          <p:pic>
            <p:nvPicPr>
              <p:cNvPr id="2" name="Encre 1">
                <a:extLst>
                  <a:ext uri="{FF2B5EF4-FFF2-40B4-BE49-F238E27FC236}">
                    <a16:creationId xmlns:a16="http://schemas.microsoft.com/office/drawing/2014/main" id="{3759516C-1A71-811A-2255-77A90168D852}"/>
                  </a:ext>
                </a:extLst>
              </p:cNvPr>
              <p:cNvPicPr/>
              <p:nvPr/>
            </p:nvPicPr>
            <p:blipFill>
              <a:blip r:embed="rId10"/>
              <a:stretch>
                <a:fillRect/>
              </a:stretch>
            </p:blipFill>
            <p:spPr>
              <a:xfrm>
                <a:off x="7695242" y="1484865"/>
                <a:ext cx="786240" cy="162360"/>
              </a:xfrm>
              <a:prstGeom prst="rect">
                <a:avLst/>
              </a:prstGeom>
            </p:spPr>
          </p:pic>
        </mc:Fallback>
      </mc:AlternateContent>
      <p:sp>
        <p:nvSpPr>
          <p:cNvPr id="7" name="ZoneTexte 6">
            <a:extLst>
              <a:ext uri="{FF2B5EF4-FFF2-40B4-BE49-F238E27FC236}">
                <a16:creationId xmlns:a16="http://schemas.microsoft.com/office/drawing/2014/main" id="{CBF6FACE-4660-CB60-B873-AC70710CE47E}"/>
              </a:ext>
            </a:extLst>
          </p:cNvPr>
          <p:cNvSpPr txBox="1"/>
          <p:nvPr/>
        </p:nvSpPr>
        <p:spPr>
          <a:xfrm>
            <a:off x="486624" y="6113758"/>
            <a:ext cx="6097508" cy="369332"/>
          </a:xfrm>
          <a:prstGeom prst="rect">
            <a:avLst/>
          </a:prstGeom>
          <a:noFill/>
        </p:spPr>
        <p:txBody>
          <a:bodyPr wrap="square">
            <a:spAutoFit/>
          </a:bodyPr>
          <a:lstStyle/>
          <a:p>
            <a:r>
              <a:rPr lang="fr-FR" dirty="0">
                <a:hlinkClick r:id="rId7"/>
              </a:rPr>
              <a:t>Repères AGENCES RLS COLLAB - Power BI</a:t>
            </a:r>
            <a:endParaRPr lang="fr-FR" dirty="0"/>
          </a:p>
        </p:txBody>
      </p:sp>
    </p:spTree>
    <p:extLst>
      <p:ext uri="{BB962C8B-B14F-4D97-AF65-F5344CB8AC3E}">
        <p14:creationId xmlns:p14="http://schemas.microsoft.com/office/powerpoint/2010/main" val="13477720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94003383-8547-7801-B3B9-83FE04478624}"/>
              </a:ext>
            </a:extLst>
          </p:cNvPr>
          <p:cNvSpPr>
            <a:spLocks noGrp="1"/>
          </p:cNvSpPr>
          <p:nvPr>
            <p:ph type="body" sz="quarter" idx="12"/>
          </p:nvPr>
        </p:nvSpPr>
        <p:spPr/>
        <p:txBody>
          <a:bodyPr/>
          <a:lstStyle/>
          <a:p>
            <a:r>
              <a:rPr lang="fr-FR" dirty="0"/>
              <a:t>Un accès depuis l’outil REPERES</a:t>
            </a:r>
          </a:p>
        </p:txBody>
      </p:sp>
      <p:sp>
        <p:nvSpPr>
          <p:cNvPr id="4" name="Espace réservé du texte 3">
            <a:extLst>
              <a:ext uri="{FF2B5EF4-FFF2-40B4-BE49-F238E27FC236}">
                <a16:creationId xmlns:a16="http://schemas.microsoft.com/office/drawing/2014/main" id="{F6EF811F-6F3E-9550-97CC-700BAD24B014}"/>
              </a:ext>
            </a:extLst>
          </p:cNvPr>
          <p:cNvSpPr>
            <a:spLocks noGrp="1"/>
          </p:cNvSpPr>
          <p:nvPr>
            <p:ph type="body" sz="quarter" idx="14"/>
          </p:nvPr>
        </p:nvSpPr>
        <p:spPr>
          <a:xfrm>
            <a:off x="4376057" y="156509"/>
            <a:ext cx="7300006" cy="231246"/>
          </a:xfrm>
        </p:spPr>
        <p:txBody>
          <a:bodyPr/>
          <a:lstStyle/>
          <a:p>
            <a:r>
              <a:rPr lang="fr-FR" dirty="0"/>
              <a:t>L'entretien : version manager</a:t>
            </a:r>
          </a:p>
        </p:txBody>
      </p:sp>
      <mc:AlternateContent xmlns:mc="http://schemas.openxmlformats.org/markup-compatibility/2006" xmlns:p14="http://schemas.microsoft.com/office/powerpoint/2010/main">
        <mc:Choice Requires="p14">
          <p:contentPart p14:bwMode="auto" r:id="rId3">
            <p14:nvContentPartPr>
              <p14:cNvPr id="9" name="Encre 8">
                <a:extLst>
                  <a:ext uri="{FF2B5EF4-FFF2-40B4-BE49-F238E27FC236}">
                    <a16:creationId xmlns:a16="http://schemas.microsoft.com/office/drawing/2014/main" id="{67031059-783A-5AC6-08D8-7B0A049A336A}"/>
                  </a:ext>
                </a:extLst>
              </p14:cNvPr>
              <p14:cNvContentPartPr/>
              <p14:nvPr/>
            </p14:nvContentPartPr>
            <p14:xfrm>
              <a:off x="2134471" y="2811500"/>
              <a:ext cx="1126800" cy="75600"/>
            </p14:xfrm>
          </p:contentPart>
        </mc:Choice>
        <mc:Fallback xmlns="">
          <p:pic>
            <p:nvPicPr>
              <p:cNvPr id="9" name="Encre 8">
                <a:extLst>
                  <a:ext uri="{FF2B5EF4-FFF2-40B4-BE49-F238E27FC236}">
                    <a16:creationId xmlns:a16="http://schemas.microsoft.com/office/drawing/2014/main" id="{67031059-783A-5AC6-08D8-7B0A049A336A}"/>
                  </a:ext>
                </a:extLst>
              </p:cNvPr>
              <p:cNvPicPr/>
              <p:nvPr/>
            </p:nvPicPr>
            <p:blipFill>
              <a:blip r:embed="rId4"/>
              <a:stretch>
                <a:fillRect/>
              </a:stretch>
            </p:blipFill>
            <p:spPr>
              <a:xfrm>
                <a:off x="2116471" y="2793500"/>
                <a:ext cx="1162440" cy="111240"/>
              </a:xfrm>
              <a:prstGeom prst="rect">
                <a:avLst/>
              </a:prstGeom>
            </p:spPr>
          </p:pic>
        </mc:Fallback>
      </mc:AlternateContent>
      <p:sp>
        <p:nvSpPr>
          <p:cNvPr id="10" name="Rectangle 9">
            <a:extLst>
              <a:ext uri="{FF2B5EF4-FFF2-40B4-BE49-F238E27FC236}">
                <a16:creationId xmlns:a16="http://schemas.microsoft.com/office/drawing/2014/main" id="{83F7E422-A3C8-BF3E-E30A-12EE92DA9A50}"/>
              </a:ext>
            </a:extLst>
          </p:cNvPr>
          <p:cNvSpPr/>
          <p:nvPr/>
        </p:nvSpPr>
        <p:spPr>
          <a:xfrm>
            <a:off x="1439694" y="2714017"/>
            <a:ext cx="1955259" cy="19163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1" name="Image 10">
            <a:extLst>
              <a:ext uri="{FF2B5EF4-FFF2-40B4-BE49-F238E27FC236}">
                <a16:creationId xmlns:a16="http://schemas.microsoft.com/office/drawing/2014/main" id="{982B2A98-F2CE-39B8-0373-148D747E2E5A}"/>
              </a:ext>
            </a:extLst>
          </p:cNvPr>
          <p:cNvPicPr>
            <a:picLocks noChangeAspect="1"/>
          </p:cNvPicPr>
          <p:nvPr/>
        </p:nvPicPr>
        <p:blipFill>
          <a:blip r:embed="rId5"/>
          <a:stretch>
            <a:fillRect/>
          </a:stretch>
        </p:blipFill>
        <p:spPr>
          <a:xfrm>
            <a:off x="857144" y="1408847"/>
            <a:ext cx="5371232" cy="3441827"/>
          </a:xfrm>
          <a:prstGeom prst="rect">
            <a:avLst/>
          </a:prstGeom>
          <a:ln>
            <a:noFill/>
          </a:ln>
          <a:effectLst>
            <a:outerShdw blurRad="292100" dist="139700" dir="2700000" algn="tl" rotWithShape="0">
              <a:srgbClr val="333333">
                <a:alpha val="65000"/>
              </a:srgbClr>
            </a:outerShdw>
          </a:effectLst>
        </p:spPr>
      </p:pic>
      <p:pic>
        <p:nvPicPr>
          <p:cNvPr id="2" name="Image 1">
            <a:extLst>
              <a:ext uri="{FF2B5EF4-FFF2-40B4-BE49-F238E27FC236}">
                <a16:creationId xmlns:a16="http://schemas.microsoft.com/office/drawing/2014/main" id="{22C69B75-964C-5AB7-E421-D52609980D52}"/>
              </a:ext>
            </a:extLst>
          </p:cNvPr>
          <p:cNvPicPr>
            <a:picLocks noChangeAspect="1"/>
          </p:cNvPicPr>
          <p:nvPr/>
        </p:nvPicPr>
        <p:blipFill rotWithShape="1">
          <a:blip r:embed="rId6"/>
          <a:srcRect l="9197" t="9395" r="48736" b="28444"/>
          <a:stretch/>
        </p:blipFill>
        <p:spPr>
          <a:xfrm>
            <a:off x="3956048" y="2299889"/>
            <a:ext cx="6851063" cy="3441827"/>
          </a:xfrm>
          <a:prstGeom prst="rect">
            <a:avLst/>
          </a:prstGeom>
          <a:ln>
            <a:noFill/>
          </a:ln>
          <a:effectLst>
            <a:outerShdw blurRad="292100" dist="139700" dir="2700000" algn="tl" rotWithShape="0">
              <a:srgbClr val="333333">
                <a:alpha val="65000"/>
              </a:srgbClr>
            </a:outerShdw>
          </a:effectLst>
        </p:spPr>
      </p:pic>
      <mc:AlternateContent xmlns:mc="http://schemas.openxmlformats.org/markup-compatibility/2006" xmlns:p14="http://schemas.microsoft.com/office/powerpoint/2010/main">
        <mc:Choice Requires="p14">
          <p:contentPart p14:bwMode="auto" r:id="rId7">
            <p14:nvContentPartPr>
              <p14:cNvPr id="12" name="Encre 11">
                <a:extLst>
                  <a:ext uri="{FF2B5EF4-FFF2-40B4-BE49-F238E27FC236}">
                    <a16:creationId xmlns:a16="http://schemas.microsoft.com/office/drawing/2014/main" id="{FBF745DB-7A94-72F6-4570-FADD86C8911E}"/>
                  </a:ext>
                </a:extLst>
              </p14:cNvPr>
              <p14:cNvContentPartPr/>
              <p14:nvPr/>
            </p14:nvContentPartPr>
            <p14:xfrm>
              <a:off x="4127919" y="1729354"/>
              <a:ext cx="545757" cy="48645"/>
            </p14:xfrm>
          </p:contentPart>
        </mc:Choice>
        <mc:Fallback xmlns="">
          <p:pic>
            <p:nvPicPr>
              <p:cNvPr id="12" name="Encre 11">
                <a:extLst>
                  <a:ext uri="{FF2B5EF4-FFF2-40B4-BE49-F238E27FC236}">
                    <a16:creationId xmlns:a16="http://schemas.microsoft.com/office/drawing/2014/main" id="{FBF745DB-7A94-72F6-4570-FADD86C8911E}"/>
                  </a:ext>
                </a:extLst>
              </p:cNvPr>
              <p:cNvPicPr/>
              <p:nvPr/>
            </p:nvPicPr>
            <p:blipFill>
              <a:blip r:embed="rId10"/>
              <a:stretch>
                <a:fillRect/>
              </a:stretch>
            </p:blipFill>
            <p:spPr>
              <a:xfrm>
                <a:off x="4092256" y="1656569"/>
                <a:ext cx="617444" cy="194580"/>
              </a:xfrm>
              <a:prstGeom prst="rect">
                <a:avLst/>
              </a:prstGeom>
            </p:spPr>
          </p:pic>
        </mc:Fallback>
      </mc:AlternateContent>
      <p:pic>
        <p:nvPicPr>
          <p:cNvPr id="7" name="Picture 4" descr="Picto New Images – Parcourir 118,512 le catalogue de photos, vecteurs et  vidéos | Adobe Stock">
            <a:extLst>
              <a:ext uri="{FF2B5EF4-FFF2-40B4-BE49-F238E27FC236}">
                <a16:creationId xmlns:a16="http://schemas.microsoft.com/office/drawing/2014/main" id="{32CD15BD-9D54-42A8-F908-7CD37C847AD8}"/>
              </a:ext>
            </a:extLst>
          </p:cNvPr>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9767" b="91628" l="9829" r="89744">
                        <a14:foregroundMark x1="68803" y1="19070" x2="20940" y2="69767"/>
                        <a14:foregroundMark x1="30342" y1="53488" x2="30342" y2="53488"/>
                        <a14:foregroundMark x1="45726" y1="36279" x2="45726" y2="36279"/>
                        <a14:foregroundMark x1="52564" y1="30698" x2="52564" y2="30698"/>
                        <a14:foregroundMark x1="17521" y1="74884" x2="15385" y2="80465"/>
                        <a14:foregroundMark x1="14957" y1="91628" x2="14957" y2="91628"/>
                        <a14:foregroundMark x1="14103" y1="61860" x2="13675" y2="90233"/>
                        <a14:foregroundMark x1="44017" y1="37674" x2="16667" y2="70233"/>
                      </a14:backgroundRemoval>
                    </a14:imgEffect>
                  </a14:imgLayer>
                </a14:imgProps>
              </a:ext>
              <a:ext uri="{28A0092B-C50C-407E-A947-70E740481C1C}">
                <a14:useLocalDpi xmlns:a14="http://schemas.microsoft.com/office/drawing/2010/main" val="0"/>
              </a:ext>
            </a:extLst>
          </a:blip>
          <a:srcRect/>
          <a:stretch>
            <a:fillRect/>
          </a:stretch>
        </p:blipFill>
        <p:spPr bwMode="auto">
          <a:xfrm>
            <a:off x="3757188" y="2110463"/>
            <a:ext cx="1174713" cy="107933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13">
            <p14:nvContentPartPr>
              <p14:cNvPr id="6" name="Encre 5">
                <a:extLst>
                  <a:ext uri="{FF2B5EF4-FFF2-40B4-BE49-F238E27FC236}">
                    <a16:creationId xmlns:a16="http://schemas.microsoft.com/office/drawing/2014/main" id="{BF157C05-0FDE-BF60-5ADF-819FB310285C}"/>
                  </a:ext>
                </a:extLst>
              </p14:cNvPr>
              <p14:cNvContentPartPr/>
              <p14:nvPr/>
            </p14:nvContentPartPr>
            <p14:xfrm>
              <a:off x="4580882" y="4861305"/>
              <a:ext cx="696600" cy="360"/>
            </p14:xfrm>
          </p:contentPart>
        </mc:Choice>
        <mc:Fallback xmlns="">
          <p:pic>
            <p:nvPicPr>
              <p:cNvPr id="6" name="Encre 5">
                <a:extLst>
                  <a:ext uri="{FF2B5EF4-FFF2-40B4-BE49-F238E27FC236}">
                    <a16:creationId xmlns:a16="http://schemas.microsoft.com/office/drawing/2014/main" id="{BF157C05-0FDE-BF60-5ADF-819FB310285C}"/>
                  </a:ext>
                </a:extLst>
              </p:cNvPr>
              <p:cNvPicPr/>
              <p:nvPr/>
            </p:nvPicPr>
            <p:blipFill>
              <a:blip r:embed="rId14"/>
              <a:stretch>
                <a:fillRect/>
              </a:stretch>
            </p:blipFill>
            <p:spPr>
              <a:xfrm>
                <a:off x="4544882" y="4789665"/>
                <a:ext cx="768240" cy="144000"/>
              </a:xfrm>
              <a:prstGeom prst="rect">
                <a:avLst/>
              </a:prstGeom>
            </p:spPr>
          </p:pic>
        </mc:Fallback>
      </mc:AlternateContent>
    </p:spTree>
    <p:extLst>
      <p:ext uri="{BB962C8B-B14F-4D97-AF65-F5344CB8AC3E}">
        <p14:creationId xmlns:p14="http://schemas.microsoft.com/office/powerpoint/2010/main" val="20103664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EC6DD63D-9592-D416-F00E-6B0D4AC2F25A}"/>
              </a:ext>
            </a:extLst>
          </p:cNvPr>
          <p:cNvSpPr>
            <a:spLocks noGrp="1"/>
          </p:cNvSpPr>
          <p:nvPr>
            <p:ph idx="17"/>
          </p:nvPr>
        </p:nvSpPr>
        <p:spPr>
          <a:xfrm>
            <a:off x="442912" y="1679138"/>
            <a:ext cx="10980738" cy="4860000"/>
          </a:xfrm>
        </p:spPr>
        <p:txBody>
          <a:bodyPr/>
          <a:lstStyle/>
          <a:p>
            <a:r>
              <a:rPr lang="fr-FR" dirty="0"/>
              <a:t>PV</a:t>
            </a:r>
          </a:p>
          <a:p>
            <a:endParaRPr lang="fr-FR" dirty="0"/>
          </a:p>
          <a:p>
            <a:r>
              <a:rPr lang="fr-FR" dirty="0"/>
              <a:t>Baromètre</a:t>
            </a:r>
          </a:p>
          <a:p>
            <a:endParaRPr lang="fr-FR" dirty="0"/>
          </a:p>
          <a:p>
            <a:r>
              <a:rPr lang="fr-FR" dirty="0"/>
              <a:t>Tableaux Mysys</a:t>
            </a:r>
          </a:p>
          <a:p>
            <a:endParaRPr lang="fr-FR" dirty="0"/>
          </a:p>
          <a:p>
            <a:r>
              <a:rPr lang="fr-FR" dirty="0"/>
              <a:t>Suivi des RDV</a:t>
            </a:r>
          </a:p>
          <a:p>
            <a:endParaRPr lang="fr-FR" dirty="0"/>
          </a:p>
          <a:p>
            <a:r>
              <a:rPr lang="fr-FR" dirty="0"/>
              <a:t>Facilité à joindre</a:t>
            </a:r>
          </a:p>
          <a:p>
            <a:endParaRPr lang="fr-FR" dirty="0"/>
          </a:p>
          <a:p>
            <a:r>
              <a:rPr lang="fr-FR" dirty="0"/>
              <a:t>QHD ON LINE/Vente à finaliser</a:t>
            </a:r>
          </a:p>
          <a:p>
            <a:endParaRPr lang="fr-FR" dirty="0"/>
          </a:p>
          <a:p>
            <a:r>
              <a:rPr lang="fr-FR" dirty="0"/>
              <a:t>Fiche risques</a:t>
            </a:r>
          </a:p>
          <a:p>
            <a:endParaRPr lang="fr-FR" dirty="0"/>
          </a:p>
        </p:txBody>
      </p:sp>
      <p:sp>
        <p:nvSpPr>
          <p:cNvPr id="3" name="Espace réservé du texte 2">
            <a:extLst>
              <a:ext uri="{FF2B5EF4-FFF2-40B4-BE49-F238E27FC236}">
                <a16:creationId xmlns:a16="http://schemas.microsoft.com/office/drawing/2014/main" id="{7E8FA4ED-DB68-F1B1-EE9D-DC3D26B12BA6}"/>
              </a:ext>
            </a:extLst>
          </p:cNvPr>
          <p:cNvSpPr>
            <a:spLocks noGrp="1"/>
          </p:cNvSpPr>
          <p:nvPr>
            <p:ph type="body" sz="quarter" idx="12"/>
          </p:nvPr>
        </p:nvSpPr>
        <p:spPr/>
        <p:txBody>
          <a:bodyPr/>
          <a:lstStyle/>
          <a:p>
            <a:r>
              <a:rPr lang="fr-FR" dirty="0"/>
              <a:t>Gagner du temps avec les liens vers vos indicateurs phares</a:t>
            </a:r>
          </a:p>
        </p:txBody>
      </p:sp>
      <p:sp>
        <p:nvSpPr>
          <p:cNvPr id="4" name="Espace réservé du texte 3">
            <a:extLst>
              <a:ext uri="{FF2B5EF4-FFF2-40B4-BE49-F238E27FC236}">
                <a16:creationId xmlns:a16="http://schemas.microsoft.com/office/drawing/2014/main" id="{2668061F-02EA-51B3-E857-6D1C37C4B8A7}"/>
              </a:ext>
            </a:extLst>
          </p:cNvPr>
          <p:cNvSpPr>
            <a:spLocks noGrp="1"/>
          </p:cNvSpPr>
          <p:nvPr>
            <p:ph type="body" sz="quarter" idx="14"/>
          </p:nvPr>
        </p:nvSpPr>
        <p:spPr/>
        <p:txBody>
          <a:bodyPr/>
          <a:lstStyle/>
          <a:p>
            <a:r>
              <a:rPr lang="fr-FR" dirty="0"/>
              <a:t>L'entretien version manager : Les items</a:t>
            </a:r>
          </a:p>
        </p:txBody>
      </p:sp>
      <p:pic>
        <p:nvPicPr>
          <p:cNvPr id="21" name="Image 20">
            <a:extLst>
              <a:ext uri="{FF2B5EF4-FFF2-40B4-BE49-F238E27FC236}">
                <a16:creationId xmlns:a16="http://schemas.microsoft.com/office/drawing/2014/main" id="{063C2C34-B22A-1AEF-E4A3-EEE8C451E8AD}"/>
              </a:ext>
            </a:extLst>
          </p:cNvPr>
          <p:cNvPicPr>
            <a:picLocks noChangeAspect="1"/>
          </p:cNvPicPr>
          <p:nvPr/>
        </p:nvPicPr>
        <p:blipFill rotWithShape="1">
          <a:blip r:embed="rId2"/>
          <a:srcRect b="36461"/>
          <a:stretch/>
        </p:blipFill>
        <p:spPr>
          <a:xfrm>
            <a:off x="3739089" y="1184147"/>
            <a:ext cx="7459813" cy="5133483"/>
          </a:xfrm>
          <a:prstGeom prst="rect">
            <a:avLst/>
          </a:prstGeom>
        </p:spPr>
      </p:pic>
      <p:pic>
        <p:nvPicPr>
          <p:cNvPr id="24" name="Image 23">
            <a:extLst>
              <a:ext uri="{FF2B5EF4-FFF2-40B4-BE49-F238E27FC236}">
                <a16:creationId xmlns:a16="http://schemas.microsoft.com/office/drawing/2014/main" id="{297360D4-B133-4A4D-F5F8-156C39E18B82}"/>
              </a:ext>
            </a:extLst>
          </p:cNvPr>
          <p:cNvPicPr>
            <a:picLocks noChangeAspect="1"/>
          </p:cNvPicPr>
          <p:nvPr/>
        </p:nvPicPr>
        <p:blipFill>
          <a:blip r:embed="rId3"/>
          <a:stretch>
            <a:fillRect/>
          </a:stretch>
        </p:blipFill>
        <p:spPr>
          <a:xfrm>
            <a:off x="-358" y="17780295"/>
            <a:ext cx="6332016" cy="7996035"/>
          </a:xfrm>
          <a:prstGeom prst="rect">
            <a:avLst/>
          </a:prstGeom>
        </p:spPr>
      </p:pic>
      <p:pic>
        <p:nvPicPr>
          <p:cNvPr id="26" name="Picture 4" descr="Picto New Images – Parcourir 118,512 le catalogue de photos, vecteurs et  vidéos | Adobe Stock">
            <a:extLst>
              <a:ext uri="{FF2B5EF4-FFF2-40B4-BE49-F238E27FC236}">
                <a16:creationId xmlns:a16="http://schemas.microsoft.com/office/drawing/2014/main" id="{9C644D70-F9D9-D16B-6BF3-7DCE31FFC615}"/>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9767" b="91628" l="9829" r="89744">
                        <a14:foregroundMark x1="68803" y1="19070" x2="20940" y2="69767"/>
                        <a14:foregroundMark x1="30342" y1="53488" x2="30342" y2="53488"/>
                        <a14:foregroundMark x1="45726" y1="36279" x2="45726" y2="36279"/>
                        <a14:foregroundMark x1="52564" y1="30698" x2="52564" y2="30698"/>
                        <a14:foregroundMark x1="17521" y1="74884" x2="15385" y2="80465"/>
                        <a14:foregroundMark x1="14957" y1="91628" x2="14957" y2="91628"/>
                        <a14:foregroundMark x1="14103" y1="61860" x2="13675" y2="90233"/>
                        <a14:foregroundMark x1="44017" y1="37674" x2="16667" y2="70233"/>
                      </a14:backgroundRemoval>
                    </a14:imgEffect>
                  </a14:imgLayer>
                </a14:imgProps>
              </a:ext>
              <a:ext uri="{28A0092B-C50C-407E-A947-70E740481C1C}">
                <a14:useLocalDpi xmlns:a14="http://schemas.microsoft.com/office/drawing/2010/main" val="0"/>
              </a:ext>
            </a:extLst>
          </a:blip>
          <a:srcRect/>
          <a:stretch>
            <a:fillRect/>
          </a:stretch>
        </p:blipFill>
        <p:spPr bwMode="auto">
          <a:xfrm>
            <a:off x="3402174" y="966773"/>
            <a:ext cx="1137056" cy="1044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54003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EC6DD63D-9592-D416-F00E-6B0D4AC2F25A}"/>
              </a:ext>
            </a:extLst>
          </p:cNvPr>
          <p:cNvSpPr>
            <a:spLocks noGrp="1"/>
          </p:cNvSpPr>
          <p:nvPr>
            <p:ph idx="17"/>
          </p:nvPr>
        </p:nvSpPr>
        <p:spPr>
          <a:xfrm>
            <a:off x="763537" y="2112702"/>
            <a:ext cx="10980738" cy="4860000"/>
          </a:xfrm>
        </p:spPr>
        <p:txBody>
          <a:bodyPr/>
          <a:lstStyle/>
          <a:p>
            <a:r>
              <a:rPr lang="fr-FR" dirty="0"/>
              <a:t>Insérer des pièces jointes</a:t>
            </a:r>
          </a:p>
          <a:p>
            <a:endParaRPr lang="fr-FR" dirty="0"/>
          </a:p>
          <a:p>
            <a:r>
              <a:rPr lang="fr-FR" dirty="0"/>
              <a:t>Cliquer/glisser documents</a:t>
            </a:r>
          </a:p>
          <a:p>
            <a:endParaRPr lang="fr-FR" dirty="0"/>
          </a:p>
          <a:p>
            <a:r>
              <a:rPr lang="fr-FR" dirty="0"/>
              <a:t>Copier/coller documents/images</a:t>
            </a:r>
          </a:p>
          <a:p>
            <a:endParaRPr lang="fr-FR" dirty="0"/>
          </a:p>
          <a:p>
            <a:r>
              <a:rPr lang="fr-FR" dirty="0"/>
              <a:t>Copie/écran</a:t>
            </a:r>
          </a:p>
          <a:p>
            <a:pPr marL="0" indent="0">
              <a:buNone/>
            </a:pPr>
            <a:endParaRPr lang="fr-FR" dirty="0"/>
          </a:p>
          <a:p>
            <a:endParaRPr lang="fr-FR" dirty="0"/>
          </a:p>
        </p:txBody>
      </p:sp>
      <p:sp>
        <p:nvSpPr>
          <p:cNvPr id="3" name="Espace réservé du texte 2">
            <a:extLst>
              <a:ext uri="{FF2B5EF4-FFF2-40B4-BE49-F238E27FC236}">
                <a16:creationId xmlns:a16="http://schemas.microsoft.com/office/drawing/2014/main" id="{7E8FA4ED-DB68-F1B1-EE9D-DC3D26B12BA6}"/>
              </a:ext>
            </a:extLst>
          </p:cNvPr>
          <p:cNvSpPr>
            <a:spLocks noGrp="1"/>
          </p:cNvSpPr>
          <p:nvPr>
            <p:ph type="body" sz="quarter" idx="12"/>
          </p:nvPr>
        </p:nvSpPr>
        <p:spPr/>
        <p:txBody>
          <a:bodyPr/>
          <a:lstStyle/>
          <a:p>
            <a:r>
              <a:rPr lang="fr-FR" dirty="0"/>
              <a:t>Gagner du temps et de l’ergonomie avec ces fonctionnalités </a:t>
            </a:r>
          </a:p>
        </p:txBody>
      </p:sp>
      <p:sp>
        <p:nvSpPr>
          <p:cNvPr id="4" name="Espace réservé du texte 3">
            <a:extLst>
              <a:ext uri="{FF2B5EF4-FFF2-40B4-BE49-F238E27FC236}">
                <a16:creationId xmlns:a16="http://schemas.microsoft.com/office/drawing/2014/main" id="{2668061F-02EA-51B3-E857-6D1C37C4B8A7}"/>
              </a:ext>
            </a:extLst>
          </p:cNvPr>
          <p:cNvSpPr>
            <a:spLocks noGrp="1"/>
          </p:cNvSpPr>
          <p:nvPr>
            <p:ph type="body" sz="quarter" idx="14"/>
          </p:nvPr>
        </p:nvSpPr>
        <p:spPr/>
        <p:txBody>
          <a:bodyPr/>
          <a:lstStyle/>
          <a:p>
            <a:r>
              <a:rPr lang="fr-FR" dirty="0"/>
              <a:t>L'entretien version manager : Les fonctionnalités</a:t>
            </a:r>
          </a:p>
        </p:txBody>
      </p:sp>
      <p:pic>
        <p:nvPicPr>
          <p:cNvPr id="21" name="Image 20">
            <a:extLst>
              <a:ext uri="{FF2B5EF4-FFF2-40B4-BE49-F238E27FC236}">
                <a16:creationId xmlns:a16="http://schemas.microsoft.com/office/drawing/2014/main" id="{063C2C34-B22A-1AEF-E4A3-EEE8C451E8AD}"/>
              </a:ext>
            </a:extLst>
          </p:cNvPr>
          <p:cNvPicPr>
            <a:picLocks noChangeAspect="1"/>
          </p:cNvPicPr>
          <p:nvPr/>
        </p:nvPicPr>
        <p:blipFill rotWithShape="1">
          <a:blip r:embed="rId2"/>
          <a:srcRect b="36461"/>
          <a:stretch/>
        </p:blipFill>
        <p:spPr>
          <a:xfrm>
            <a:off x="4319350" y="1388669"/>
            <a:ext cx="6996300" cy="4814516"/>
          </a:xfrm>
          <a:prstGeom prst="rect">
            <a:avLst/>
          </a:prstGeom>
        </p:spPr>
      </p:pic>
      <p:pic>
        <p:nvPicPr>
          <p:cNvPr id="24" name="Image 23">
            <a:extLst>
              <a:ext uri="{FF2B5EF4-FFF2-40B4-BE49-F238E27FC236}">
                <a16:creationId xmlns:a16="http://schemas.microsoft.com/office/drawing/2014/main" id="{297360D4-B133-4A4D-F5F8-156C39E18B82}"/>
              </a:ext>
            </a:extLst>
          </p:cNvPr>
          <p:cNvPicPr>
            <a:picLocks noChangeAspect="1"/>
          </p:cNvPicPr>
          <p:nvPr/>
        </p:nvPicPr>
        <p:blipFill>
          <a:blip r:embed="rId3"/>
          <a:stretch>
            <a:fillRect/>
          </a:stretch>
        </p:blipFill>
        <p:spPr>
          <a:xfrm>
            <a:off x="-358" y="17780295"/>
            <a:ext cx="6332016" cy="7996035"/>
          </a:xfrm>
          <a:prstGeom prst="rect">
            <a:avLst/>
          </a:prstGeom>
        </p:spPr>
      </p:pic>
      <p:pic>
        <p:nvPicPr>
          <p:cNvPr id="6" name="Picture 4" descr="Picto New Images – Parcourir 118,512 le catalogue de photos, vecteurs et  vidéos | Adobe Stock">
            <a:extLst>
              <a:ext uri="{FF2B5EF4-FFF2-40B4-BE49-F238E27FC236}">
                <a16:creationId xmlns:a16="http://schemas.microsoft.com/office/drawing/2014/main" id="{D7CF9DDA-4063-DEF4-C16B-3250FE04638E}"/>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9767" b="91628" l="9829" r="89744">
                        <a14:foregroundMark x1="68803" y1="19070" x2="20940" y2="69767"/>
                        <a14:foregroundMark x1="30342" y1="53488" x2="30342" y2="53488"/>
                        <a14:foregroundMark x1="45726" y1="36279" x2="45726" y2="36279"/>
                        <a14:foregroundMark x1="52564" y1="30698" x2="52564" y2="30698"/>
                        <a14:foregroundMark x1="17521" y1="74884" x2="15385" y2="80465"/>
                        <a14:foregroundMark x1="14957" y1="91628" x2="14957" y2="91628"/>
                        <a14:foregroundMark x1="14103" y1="61860" x2="13675" y2="90233"/>
                        <a14:foregroundMark x1="44017" y1="37674" x2="16667" y2="70233"/>
                      </a14:backgroundRemoval>
                    </a14:imgEffect>
                  </a14:imgLayer>
                </a14:imgProps>
              </a:ext>
              <a:ext uri="{28A0092B-C50C-407E-A947-70E740481C1C}">
                <a14:useLocalDpi xmlns:a14="http://schemas.microsoft.com/office/drawing/2010/main" val="0"/>
              </a:ext>
            </a:extLst>
          </a:blip>
          <a:srcRect/>
          <a:stretch>
            <a:fillRect/>
          </a:stretch>
        </p:blipFill>
        <p:spPr bwMode="auto">
          <a:xfrm>
            <a:off x="4212926" y="1228320"/>
            <a:ext cx="1137056" cy="1044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50861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EC6DD63D-9592-D416-F00E-6B0D4AC2F25A}"/>
              </a:ext>
            </a:extLst>
          </p:cNvPr>
          <p:cNvSpPr>
            <a:spLocks noGrp="1"/>
          </p:cNvSpPr>
          <p:nvPr>
            <p:ph idx="17"/>
          </p:nvPr>
        </p:nvSpPr>
        <p:spPr>
          <a:xfrm>
            <a:off x="763537" y="2112702"/>
            <a:ext cx="10980738" cy="4860000"/>
          </a:xfrm>
        </p:spPr>
        <p:txBody>
          <a:bodyPr/>
          <a:lstStyle/>
          <a:p>
            <a:r>
              <a:rPr lang="fr-FR" dirty="0"/>
              <a:t>Une fois l’entretien enregistré</a:t>
            </a:r>
          </a:p>
          <a:p>
            <a:pPr marL="0" indent="0">
              <a:buNone/>
            </a:pPr>
            <a:r>
              <a:rPr lang="fr-FR" dirty="0"/>
              <a:t> (sur demande)</a:t>
            </a:r>
          </a:p>
          <a:p>
            <a:endParaRPr lang="fr-FR" dirty="0"/>
          </a:p>
          <a:p>
            <a:r>
              <a:rPr lang="fr-FR" dirty="0"/>
              <a:t>Une fois l’entretien validé</a:t>
            </a:r>
          </a:p>
          <a:p>
            <a:pPr marL="0" indent="0">
              <a:buNone/>
            </a:pPr>
            <a:endParaRPr lang="fr-FR" dirty="0"/>
          </a:p>
          <a:p>
            <a:endParaRPr lang="fr-FR" dirty="0"/>
          </a:p>
        </p:txBody>
      </p:sp>
      <p:sp>
        <p:nvSpPr>
          <p:cNvPr id="3" name="Espace réservé du texte 2">
            <a:extLst>
              <a:ext uri="{FF2B5EF4-FFF2-40B4-BE49-F238E27FC236}">
                <a16:creationId xmlns:a16="http://schemas.microsoft.com/office/drawing/2014/main" id="{7E8FA4ED-DB68-F1B1-EE9D-DC3D26B12BA6}"/>
              </a:ext>
            </a:extLst>
          </p:cNvPr>
          <p:cNvSpPr>
            <a:spLocks noGrp="1"/>
          </p:cNvSpPr>
          <p:nvPr>
            <p:ph type="body" sz="quarter" idx="12"/>
          </p:nvPr>
        </p:nvSpPr>
        <p:spPr/>
        <p:txBody>
          <a:bodyPr/>
          <a:lstStyle/>
          <a:p>
            <a:r>
              <a:rPr lang="fr-FR" dirty="0"/>
              <a:t>Le déclenchement du mail après un changement de statut</a:t>
            </a:r>
          </a:p>
        </p:txBody>
      </p:sp>
      <p:sp>
        <p:nvSpPr>
          <p:cNvPr id="4" name="Espace réservé du texte 3">
            <a:extLst>
              <a:ext uri="{FF2B5EF4-FFF2-40B4-BE49-F238E27FC236}">
                <a16:creationId xmlns:a16="http://schemas.microsoft.com/office/drawing/2014/main" id="{2668061F-02EA-51B3-E857-6D1C37C4B8A7}"/>
              </a:ext>
            </a:extLst>
          </p:cNvPr>
          <p:cNvSpPr>
            <a:spLocks noGrp="1"/>
          </p:cNvSpPr>
          <p:nvPr>
            <p:ph type="body" sz="quarter" idx="14"/>
          </p:nvPr>
        </p:nvSpPr>
        <p:spPr/>
        <p:txBody>
          <a:bodyPr/>
          <a:lstStyle/>
          <a:p>
            <a:r>
              <a:rPr lang="fr-FR" dirty="0"/>
              <a:t>L'entretien version manager : les fonctionnalités</a:t>
            </a:r>
          </a:p>
        </p:txBody>
      </p:sp>
      <p:pic>
        <p:nvPicPr>
          <p:cNvPr id="21" name="Image 20">
            <a:extLst>
              <a:ext uri="{FF2B5EF4-FFF2-40B4-BE49-F238E27FC236}">
                <a16:creationId xmlns:a16="http://schemas.microsoft.com/office/drawing/2014/main" id="{063C2C34-B22A-1AEF-E4A3-EEE8C451E8AD}"/>
              </a:ext>
            </a:extLst>
          </p:cNvPr>
          <p:cNvPicPr>
            <a:picLocks noChangeAspect="1"/>
          </p:cNvPicPr>
          <p:nvPr/>
        </p:nvPicPr>
        <p:blipFill rotWithShape="1">
          <a:blip r:embed="rId2"/>
          <a:srcRect b="36461"/>
          <a:stretch/>
        </p:blipFill>
        <p:spPr>
          <a:xfrm>
            <a:off x="4319350" y="1388669"/>
            <a:ext cx="6996300" cy="4814516"/>
          </a:xfrm>
          <a:prstGeom prst="rect">
            <a:avLst/>
          </a:prstGeom>
        </p:spPr>
      </p:pic>
      <p:pic>
        <p:nvPicPr>
          <p:cNvPr id="24" name="Image 23">
            <a:extLst>
              <a:ext uri="{FF2B5EF4-FFF2-40B4-BE49-F238E27FC236}">
                <a16:creationId xmlns:a16="http://schemas.microsoft.com/office/drawing/2014/main" id="{297360D4-B133-4A4D-F5F8-156C39E18B82}"/>
              </a:ext>
            </a:extLst>
          </p:cNvPr>
          <p:cNvPicPr>
            <a:picLocks noChangeAspect="1"/>
          </p:cNvPicPr>
          <p:nvPr/>
        </p:nvPicPr>
        <p:blipFill>
          <a:blip r:embed="rId3"/>
          <a:stretch>
            <a:fillRect/>
          </a:stretch>
        </p:blipFill>
        <p:spPr>
          <a:xfrm>
            <a:off x="-358" y="17780295"/>
            <a:ext cx="6332016" cy="7996035"/>
          </a:xfrm>
          <a:prstGeom prst="rect">
            <a:avLst/>
          </a:prstGeom>
        </p:spPr>
      </p:pic>
      <p:pic>
        <p:nvPicPr>
          <p:cNvPr id="6" name="Picture 4" descr="Picto New Images – Parcourir 118,512 le catalogue de photos, vecteurs et  vidéos | Adobe Stock">
            <a:extLst>
              <a:ext uri="{FF2B5EF4-FFF2-40B4-BE49-F238E27FC236}">
                <a16:creationId xmlns:a16="http://schemas.microsoft.com/office/drawing/2014/main" id="{8251A069-4845-ACFC-104A-D3EFA54C0C08}"/>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9767" b="91628" l="9829" r="89744">
                        <a14:foregroundMark x1="68803" y1="19070" x2="20940" y2="69767"/>
                        <a14:foregroundMark x1="30342" y1="53488" x2="30342" y2="53488"/>
                        <a14:foregroundMark x1="45726" y1="36279" x2="45726" y2="36279"/>
                        <a14:foregroundMark x1="52564" y1="30698" x2="52564" y2="30698"/>
                        <a14:foregroundMark x1="17521" y1="74884" x2="15385" y2="80465"/>
                        <a14:foregroundMark x1="14957" y1="91628" x2="14957" y2="91628"/>
                        <a14:foregroundMark x1="14103" y1="61860" x2="13675" y2="90233"/>
                        <a14:foregroundMark x1="44017" y1="37674" x2="16667" y2="70233"/>
                      </a14:backgroundRemoval>
                    </a14:imgEffect>
                  </a14:imgLayer>
                </a14:imgProps>
              </a:ext>
              <a:ext uri="{28A0092B-C50C-407E-A947-70E740481C1C}">
                <a14:useLocalDpi xmlns:a14="http://schemas.microsoft.com/office/drawing/2010/main" val="0"/>
              </a:ext>
            </a:extLst>
          </a:blip>
          <a:srcRect/>
          <a:stretch>
            <a:fillRect/>
          </a:stretch>
        </p:blipFill>
        <p:spPr bwMode="auto">
          <a:xfrm>
            <a:off x="4212926" y="1228320"/>
            <a:ext cx="1137056" cy="1044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2344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0A7FD0C-7E9C-401C-8806-3DBF013A4029}"/>
              </a:ext>
            </a:extLst>
          </p:cNvPr>
          <p:cNvSpPr/>
          <p:nvPr/>
        </p:nvSpPr>
        <p:spPr>
          <a:xfrm>
            <a:off x="3734270" y="3429000"/>
            <a:ext cx="5009826" cy="418011"/>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p:cNvSpPr>
            <a:spLocks noGrp="1"/>
          </p:cNvSpPr>
          <p:nvPr>
            <p:ph type="body" sz="quarter" idx="13"/>
          </p:nvPr>
        </p:nvSpPr>
        <p:spPr>
          <a:xfrm>
            <a:off x="3734270" y="1724731"/>
            <a:ext cx="7620201" cy="4023689"/>
          </a:xfrm>
        </p:spPr>
        <p:txBody>
          <a:bodyPr/>
          <a:lstStyle/>
          <a:p>
            <a:r>
              <a:rPr lang="fr-FR" dirty="0"/>
              <a:t>Présentation de l’outil</a:t>
            </a:r>
          </a:p>
          <a:p>
            <a:r>
              <a:rPr lang="fr-FR" dirty="0"/>
              <a:t>Présentation des indicateurs</a:t>
            </a:r>
          </a:p>
          <a:p>
            <a:r>
              <a:rPr lang="fr-FR" dirty="0"/>
              <a:t>Règle de gestion des données</a:t>
            </a:r>
          </a:p>
          <a:p>
            <a:r>
              <a:rPr lang="fr-FR" dirty="0"/>
              <a:t>L’entretien </a:t>
            </a:r>
          </a:p>
          <a:p>
            <a:r>
              <a:rPr lang="fr-FR" dirty="0"/>
              <a:t>Outil de corrections</a:t>
            </a:r>
          </a:p>
          <a:p>
            <a:r>
              <a:rPr lang="fr-FR" dirty="0"/>
              <a:t>Paramétrage des collaborateurs</a:t>
            </a:r>
          </a:p>
          <a:p>
            <a:r>
              <a:rPr lang="fr-FR" dirty="0"/>
              <a:t>Repères et saisonnalité</a:t>
            </a:r>
          </a:p>
          <a:p>
            <a:r>
              <a:rPr lang="fr-FR" dirty="0"/>
              <a:t>Trucs et Astuces</a:t>
            </a:r>
          </a:p>
          <a:p>
            <a:r>
              <a:rPr lang="fr-FR" dirty="0"/>
              <a:t>Foire aux Questions</a:t>
            </a:r>
          </a:p>
          <a:p>
            <a:endParaRPr lang="fr-FR" dirty="0"/>
          </a:p>
        </p:txBody>
      </p:sp>
    </p:spTree>
    <p:extLst>
      <p:ext uri="{BB962C8B-B14F-4D97-AF65-F5344CB8AC3E}">
        <p14:creationId xmlns:p14="http://schemas.microsoft.com/office/powerpoint/2010/main" val="18614799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p:txBody>
          <a:bodyPr/>
          <a:lstStyle/>
          <a:p>
            <a:r>
              <a:rPr lang="fr-FR" dirty="0"/>
              <a:t>Lorsque qu’une vente n’est pas remontée ou qu’un compte-rendu a été oublié, il est possible d’effectuer des corrections en cliquant sur l’onglet « Corrections ». </a:t>
            </a:r>
          </a:p>
          <a:p>
            <a:endParaRPr lang="fr-FR" dirty="0"/>
          </a:p>
          <a:p>
            <a:endParaRPr lang="fr-FR" dirty="0"/>
          </a:p>
          <a:p>
            <a:r>
              <a:rPr lang="fr-FR" dirty="0"/>
              <a:t>La page d’accueil dans l’outil de corrections affiche par défaut vos demandes en cours. Un clic sur « Demande de correction » permet de saisir une nouvelle demande :</a:t>
            </a:r>
          </a:p>
          <a:p>
            <a:endParaRPr lang="fr-FR" dirty="0"/>
          </a:p>
          <a:p>
            <a:endParaRPr lang="fr-FR" dirty="0"/>
          </a:p>
          <a:p>
            <a:endParaRPr lang="fr-FR" dirty="0"/>
          </a:p>
          <a:p>
            <a:r>
              <a:rPr lang="fr-FR" dirty="0"/>
              <a:t>Il est possible de choisir un valideur parmi une liste proposée et de laisser un commentaire (non obligatoire).</a:t>
            </a:r>
          </a:p>
          <a:p>
            <a:r>
              <a:rPr lang="fr-FR" dirty="0"/>
              <a:t>Une fois la demande envoyée, le valideur reçoit un mail et retrouve la demande dans sa liste, il peut ensuite la valider ou la refuser. </a:t>
            </a:r>
            <a:r>
              <a:rPr lang="fr-FR" b="1" dirty="0"/>
              <a:t>Seules les corrections validées impactent les chiffres.</a:t>
            </a:r>
          </a:p>
          <a:p>
            <a:r>
              <a:rPr lang="fr-FR" dirty="0"/>
              <a:t>Le demandeur reçoit un mail de confirmation de la validation de sa demande. La correction sera ensuite visible dans l’outil à la prochaine mise à jour (S+1) et à date de la vente.</a:t>
            </a:r>
          </a:p>
          <a:p>
            <a:r>
              <a:rPr lang="fr-FR" dirty="0"/>
              <a:t>3 motifs de correction sont possibles (détails ci après).</a:t>
            </a:r>
          </a:p>
          <a:p>
            <a:endParaRPr lang="fr-FR" dirty="0"/>
          </a:p>
          <a:p>
            <a:endParaRPr lang="fr-FR" dirty="0"/>
          </a:p>
          <a:p>
            <a:endParaRPr lang="fr-FR" dirty="0"/>
          </a:p>
          <a:p>
            <a:endParaRPr lang="fr-FR" dirty="0"/>
          </a:p>
          <a:p>
            <a:endParaRPr lang="fr-FR" dirty="0"/>
          </a:p>
          <a:p>
            <a:endParaRPr lang="fr-FR" dirty="0"/>
          </a:p>
          <a:p>
            <a:pPr lvl="1"/>
            <a:endParaRPr lang="fr-FR" dirty="0"/>
          </a:p>
        </p:txBody>
      </p:sp>
      <p:sp>
        <p:nvSpPr>
          <p:cNvPr id="6" name="Espace réservé du texte 5"/>
          <p:cNvSpPr>
            <a:spLocks noGrp="1"/>
          </p:cNvSpPr>
          <p:nvPr>
            <p:ph type="body" sz="quarter" idx="12"/>
          </p:nvPr>
        </p:nvSpPr>
        <p:spPr/>
        <p:txBody>
          <a:bodyPr/>
          <a:lstStyle/>
          <a:p>
            <a:r>
              <a:rPr lang="fr-FR"/>
              <a:t>Des corrections facilitées par l’affichage de toutes les ventes existantes pour un client identifié</a:t>
            </a:r>
          </a:p>
        </p:txBody>
      </p:sp>
      <p:sp>
        <p:nvSpPr>
          <p:cNvPr id="7" name="Espace réservé du texte 6"/>
          <p:cNvSpPr>
            <a:spLocks noGrp="1"/>
          </p:cNvSpPr>
          <p:nvPr>
            <p:ph type="body" sz="quarter" idx="14"/>
          </p:nvPr>
        </p:nvSpPr>
        <p:spPr/>
        <p:txBody>
          <a:bodyPr/>
          <a:lstStyle/>
          <a:p>
            <a:r>
              <a:rPr lang="fr-FR"/>
              <a:t>Outil de corrections</a:t>
            </a:r>
          </a:p>
        </p:txBody>
      </p:sp>
      <p:sp>
        <p:nvSpPr>
          <p:cNvPr id="8" name="Espace réservé du texte 7"/>
          <p:cNvSpPr>
            <a:spLocks noGrp="1"/>
          </p:cNvSpPr>
          <p:nvPr>
            <p:ph type="body" sz="quarter" idx="16"/>
          </p:nvPr>
        </p:nvSpPr>
        <p:spPr/>
        <p:txBody>
          <a:bodyPr/>
          <a:lstStyle/>
          <a:p>
            <a:r>
              <a:rPr lang="fr-FR"/>
              <a:t>1</a:t>
            </a:r>
          </a:p>
        </p:txBody>
      </p:sp>
      <p:pic>
        <p:nvPicPr>
          <p:cNvPr id="50" name="Image 49">
            <a:extLst>
              <a:ext uri="{FF2B5EF4-FFF2-40B4-BE49-F238E27FC236}">
                <a16:creationId xmlns:a16="http://schemas.microsoft.com/office/drawing/2014/main" id="{9D488DB0-46B7-45DA-BF58-32B4E240B5F7}"/>
              </a:ext>
            </a:extLst>
          </p:cNvPr>
          <p:cNvPicPr>
            <a:picLocks noChangeAspect="1"/>
          </p:cNvPicPr>
          <p:nvPr/>
        </p:nvPicPr>
        <p:blipFill rotWithShape="1">
          <a:blip r:embed="rId2"/>
          <a:srcRect l="36445" t="-3636"/>
          <a:stretch/>
        </p:blipFill>
        <p:spPr>
          <a:xfrm>
            <a:off x="3315807" y="1871083"/>
            <a:ext cx="5310507" cy="679310"/>
          </a:xfrm>
          <a:prstGeom prst="rect">
            <a:avLst/>
          </a:prstGeom>
        </p:spPr>
      </p:pic>
      <p:sp>
        <p:nvSpPr>
          <p:cNvPr id="51" name="Rectangle 50">
            <a:extLst>
              <a:ext uri="{FF2B5EF4-FFF2-40B4-BE49-F238E27FC236}">
                <a16:creationId xmlns:a16="http://schemas.microsoft.com/office/drawing/2014/main" id="{20FC84A3-7118-4AEA-A9E2-3015CF3FCA76}"/>
              </a:ext>
            </a:extLst>
          </p:cNvPr>
          <p:cNvSpPr/>
          <p:nvPr/>
        </p:nvSpPr>
        <p:spPr>
          <a:xfrm>
            <a:off x="7268626" y="1989957"/>
            <a:ext cx="1021937" cy="490217"/>
          </a:xfrm>
          <a:prstGeom prst="rect">
            <a:avLst/>
          </a:prstGeom>
          <a:noFill/>
          <a:ln w="28575">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Image 2">
            <a:extLst>
              <a:ext uri="{FF2B5EF4-FFF2-40B4-BE49-F238E27FC236}">
                <a16:creationId xmlns:a16="http://schemas.microsoft.com/office/drawing/2014/main" id="{5FA8FBCF-6CF5-452F-97F3-FC13E5A00FAC}"/>
              </a:ext>
            </a:extLst>
          </p:cNvPr>
          <p:cNvPicPr>
            <a:picLocks noChangeAspect="1"/>
          </p:cNvPicPr>
          <p:nvPr/>
        </p:nvPicPr>
        <p:blipFill rotWithShape="1">
          <a:blip r:embed="rId3"/>
          <a:srcRect t="5169" r="80018" b="55414"/>
          <a:stretch/>
        </p:blipFill>
        <p:spPr>
          <a:xfrm>
            <a:off x="6364220" y="2990237"/>
            <a:ext cx="3108346" cy="1076665"/>
          </a:xfrm>
          <a:prstGeom prst="rect">
            <a:avLst/>
          </a:prstGeom>
        </p:spPr>
      </p:pic>
      <p:sp>
        <p:nvSpPr>
          <p:cNvPr id="5" name="Rectangle 4">
            <a:extLst>
              <a:ext uri="{FF2B5EF4-FFF2-40B4-BE49-F238E27FC236}">
                <a16:creationId xmlns:a16="http://schemas.microsoft.com/office/drawing/2014/main" id="{CE115061-FDEF-4205-9C49-F72EF1296322}"/>
              </a:ext>
            </a:extLst>
          </p:cNvPr>
          <p:cNvSpPr/>
          <p:nvPr/>
        </p:nvSpPr>
        <p:spPr>
          <a:xfrm>
            <a:off x="6525333" y="3191445"/>
            <a:ext cx="1974236" cy="296092"/>
          </a:xfrm>
          <a:prstGeom prst="rect">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425574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 17">
            <a:extLst>
              <a:ext uri="{FF2B5EF4-FFF2-40B4-BE49-F238E27FC236}">
                <a16:creationId xmlns:a16="http://schemas.microsoft.com/office/drawing/2014/main" id="{F56922CD-40AC-4E91-A7E3-7B33D63D5234}"/>
              </a:ext>
            </a:extLst>
          </p:cNvPr>
          <p:cNvPicPr>
            <a:picLocks noChangeAspect="1"/>
          </p:cNvPicPr>
          <p:nvPr/>
        </p:nvPicPr>
        <p:blipFill>
          <a:blip r:embed="rId2"/>
          <a:stretch>
            <a:fillRect/>
          </a:stretch>
        </p:blipFill>
        <p:spPr>
          <a:xfrm>
            <a:off x="3490612" y="1914338"/>
            <a:ext cx="6912430" cy="2721429"/>
          </a:xfrm>
          <a:prstGeom prst="rect">
            <a:avLst/>
          </a:prstGeom>
        </p:spPr>
      </p:pic>
      <p:sp>
        <p:nvSpPr>
          <p:cNvPr id="9" name="Espace réservé du contenu 8"/>
          <p:cNvSpPr>
            <a:spLocks noGrp="1"/>
          </p:cNvSpPr>
          <p:nvPr>
            <p:ph idx="17"/>
          </p:nvPr>
        </p:nvSpPr>
        <p:spPr>
          <a:xfrm>
            <a:off x="695324" y="1388669"/>
            <a:ext cx="11069955" cy="4996174"/>
          </a:xfrm>
        </p:spPr>
        <p:txBody>
          <a:bodyPr/>
          <a:lstStyle/>
          <a:p>
            <a:r>
              <a:rPr lang="fr-FR" b="1"/>
              <a:t>Vente mal affectée </a:t>
            </a:r>
            <a:r>
              <a:rPr lang="fr-FR"/>
              <a:t>: permet de réaffecter une vente quelle que soit son origine (automatique, compte rendu), pour le 1</a:t>
            </a:r>
            <a:r>
              <a:rPr lang="fr-FR" baseline="30000"/>
              <a:t>er</a:t>
            </a:r>
            <a:r>
              <a:rPr lang="fr-FR"/>
              <a:t> comme le 2</a:t>
            </a:r>
            <a:r>
              <a:rPr lang="fr-FR" baseline="30000"/>
              <a:t>ème</a:t>
            </a:r>
            <a:r>
              <a:rPr lang="fr-FR"/>
              <a:t> vendeur</a:t>
            </a:r>
          </a:p>
          <a:p>
            <a:pPr lvl="1"/>
            <a:endParaRPr lang="fr-FR"/>
          </a:p>
          <a:p>
            <a:pPr lvl="1"/>
            <a:endParaRPr lang="fr-FR"/>
          </a:p>
          <a:p>
            <a:pPr lvl="1"/>
            <a:endParaRPr lang="fr-FR"/>
          </a:p>
          <a:p>
            <a:pPr lvl="1"/>
            <a:endParaRPr lang="fr-FR"/>
          </a:p>
          <a:p>
            <a:pPr lvl="1"/>
            <a:endParaRPr lang="fr-FR"/>
          </a:p>
          <a:p>
            <a:pPr lvl="1"/>
            <a:endParaRPr lang="fr-FR"/>
          </a:p>
          <a:p>
            <a:pPr lvl="1"/>
            <a:endParaRPr lang="fr-FR"/>
          </a:p>
          <a:p>
            <a:pPr lvl="1"/>
            <a:endParaRPr lang="fr-FR"/>
          </a:p>
          <a:p>
            <a:pPr lvl="1"/>
            <a:endParaRPr lang="fr-FR"/>
          </a:p>
          <a:p>
            <a:pPr lvl="1"/>
            <a:endParaRPr lang="fr-FR"/>
          </a:p>
          <a:p>
            <a:pPr lvl="1"/>
            <a:endParaRPr lang="fr-FR"/>
          </a:p>
          <a:p>
            <a:pPr lvl="1"/>
            <a:endParaRPr lang="fr-FR"/>
          </a:p>
          <a:p>
            <a:pPr lvl="1"/>
            <a:endParaRPr lang="fr-FR"/>
          </a:p>
          <a:p>
            <a:endParaRPr lang="fr-FR"/>
          </a:p>
          <a:p>
            <a:endParaRPr lang="fr-FR"/>
          </a:p>
          <a:p>
            <a:endParaRPr lang="fr-FR"/>
          </a:p>
          <a:p>
            <a:endParaRPr lang="fr-FR"/>
          </a:p>
          <a:p>
            <a:endParaRPr lang="fr-FR"/>
          </a:p>
          <a:p>
            <a:endParaRPr lang="fr-FR"/>
          </a:p>
          <a:p>
            <a:endParaRPr lang="fr-FR"/>
          </a:p>
          <a:p>
            <a:pPr lvl="1"/>
            <a:endParaRPr lang="fr-FR"/>
          </a:p>
        </p:txBody>
      </p:sp>
      <p:sp>
        <p:nvSpPr>
          <p:cNvPr id="6" name="Espace réservé du texte 5"/>
          <p:cNvSpPr>
            <a:spLocks noGrp="1"/>
          </p:cNvSpPr>
          <p:nvPr>
            <p:ph type="body" sz="quarter" idx="12"/>
          </p:nvPr>
        </p:nvSpPr>
        <p:spPr/>
        <p:txBody>
          <a:bodyPr/>
          <a:lstStyle/>
          <a:p>
            <a:r>
              <a:rPr lang="fr-FR" b="1" dirty="0"/>
              <a:t>Motif de correction </a:t>
            </a:r>
            <a:r>
              <a:rPr lang="fr-FR" b="1" dirty="0">
                <a:solidFill>
                  <a:srgbClr val="C00000"/>
                </a:solidFill>
              </a:rPr>
              <a:t>Vente mal affectée</a:t>
            </a:r>
            <a:endParaRPr lang="fr-FR" dirty="0">
              <a:solidFill>
                <a:srgbClr val="C00000"/>
              </a:solidFill>
            </a:endParaRPr>
          </a:p>
        </p:txBody>
      </p:sp>
      <p:sp>
        <p:nvSpPr>
          <p:cNvPr id="7" name="Espace réservé du texte 6"/>
          <p:cNvSpPr>
            <a:spLocks noGrp="1"/>
          </p:cNvSpPr>
          <p:nvPr>
            <p:ph type="body" sz="quarter" idx="14"/>
          </p:nvPr>
        </p:nvSpPr>
        <p:spPr/>
        <p:txBody>
          <a:bodyPr/>
          <a:lstStyle/>
          <a:p>
            <a:r>
              <a:rPr lang="fr-FR"/>
              <a:t>Outil de corrections</a:t>
            </a:r>
          </a:p>
        </p:txBody>
      </p:sp>
      <p:sp>
        <p:nvSpPr>
          <p:cNvPr id="8" name="Espace réservé du texte 7"/>
          <p:cNvSpPr>
            <a:spLocks noGrp="1"/>
          </p:cNvSpPr>
          <p:nvPr>
            <p:ph type="body" sz="quarter" idx="16"/>
          </p:nvPr>
        </p:nvSpPr>
        <p:spPr/>
        <p:txBody>
          <a:bodyPr/>
          <a:lstStyle/>
          <a:p>
            <a:r>
              <a:rPr lang="fr-FR"/>
              <a:t>2</a:t>
            </a:r>
          </a:p>
        </p:txBody>
      </p:sp>
      <p:sp>
        <p:nvSpPr>
          <p:cNvPr id="11" name="Rectangle 10">
            <a:extLst>
              <a:ext uri="{FF2B5EF4-FFF2-40B4-BE49-F238E27FC236}">
                <a16:creationId xmlns:a16="http://schemas.microsoft.com/office/drawing/2014/main" id="{94C5A275-1F8C-45FF-AD45-0EA7884AD726}"/>
              </a:ext>
            </a:extLst>
          </p:cNvPr>
          <p:cNvSpPr/>
          <p:nvPr/>
        </p:nvSpPr>
        <p:spPr>
          <a:xfrm>
            <a:off x="3564418" y="2978960"/>
            <a:ext cx="2209365" cy="296092"/>
          </a:xfrm>
          <a:prstGeom prst="rect">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88738127-91DA-45A1-A0A8-74BFCC4E364D}"/>
              </a:ext>
            </a:extLst>
          </p:cNvPr>
          <p:cNvSpPr txBox="1"/>
          <p:nvPr/>
        </p:nvSpPr>
        <p:spPr>
          <a:xfrm>
            <a:off x="1439617" y="2485054"/>
            <a:ext cx="1637211" cy="738664"/>
          </a:xfrm>
          <a:prstGeom prst="rect">
            <a:avLst/>
          </a:prstGeom>
          <a:noFill/>
        </p:spPr>
        <p:txBody>
          <a:bodyPr wrap="square" rtlCol="0">
            <a:spAutoFit/>
          </a:bodyPr>
          <a:lstStyle/>
          <a:p>
            <a:pPr algn="ctr"/>
            <a:r>
              <a:rPr lang="fr-FR" sz="1400" i="1">
                <a:solidFill>
                  <a:schemeClr val="accent6">
                    <a:lumMod val="50000"/>
                  </a:schemeClr>
                </a:solidFill>
              </a:rPr>
              <a:t>Recherche du client en entrant son nom</a:t>
            </a:r>
          </a:p>
        </p:txBody>
      </p:sp>
      <p:cxnSp>
        <p:nvCxnSpPr>
          <p:cNvPr id="16" name="Connecteur droit avec flèche 15">
            <a:extLst>
              <a:ext uri="{FF2B5EF4-FFF2-40B4-BE49-F238E27FC236}">
                <a16:creationId xmlns:a16="http://schemas.microsoft.com/office/drawing/2014/main" id="{5EB88F35-D062-494B-AF5E-815948B816FD}"/>
              </a:ext>
            </a:extLst>
          </p:cNvPr>
          <p:cNvCxnSpPr>
            <a:cxnSpLocks/>
          </p:cNvCxnSpPr>
          <p:nvPr/>
        </p:nvCxnSpPr>
        <p:spPr>
          <a:xfrm>
            <a:off x="3069299" y="2978960"/>
            <a:ext cx="393463" cy="148047"/>
          </a:xfrm>
          <a:prstGeom prst="straightConnector1">
            <a:avLst/>
          </a:prstGeom>
          <a:ln>
            <a:solidFill>
              <a:schemeClr val="accent6">
                <a:lumMod val="50000"/>
              </a:schemeClr>
            </a:solidFill>
            <a:tailEnd type="triangle"/>
          </a:ln>
        </p:spPr>
        <p:style>
          <a:lnRef idx="1">
            <a:schemeClr val="accent6"/>
          </a:lnRef>
          <a:fillRef idx="0">
            <a:schemeClr val="accent6"/>
          </a:fillRef>
          <a:effectRef idx="0">
            <a:schemeClr val="accent6"/>
          </a:effectRef>
          <a:fontRef idx="minor">
            <a:schemeClr val="tx1"/>
          </a:fontRef>
        </p:style>
      </p:cxnSp>
      <p:sp>
        <p:nvSpPr>
          <p:cNvPr id="21" name="ZoneTexte 20">
            <a:extLst>
              <a:ext uri="{FF2B5EF4-FFF2-40B4-BE49-F238E27FC236}">
                <a16:creationId xmlns:a16="http://schemas.microsoft.com/office/drawing/2014/main" id="{152220F7-9306-47A6-A895-755563FE4B61}"/>
              </a:ext>
            </a:extLst>
          </p:cNvPr>
          <p:cNvSpPr txBox="1"/>
          <p:nvPr/>
        </p:nvSpPr>
        <p:spPr>
          <a:xfrm>
            <a:off x="489044" y="3474317"/>
            <a:ext cx="2479460" cy="954107"/>
          </a:xfrm>
          <a:prstGeom prst="rect">
            <a:avLst/>
          </a:prstGeom>
          <a:noFill/>
        </p:spPr>
        <p:txBody>
          <a:bodyPr wrap="square" rtlCol="0">
            <a:spAutoFit/>
          </a:bodyPr>
          <a:lstStyle/>
          <a:p>
            <a:pPr algn="ctr"/>
            <a:r>
              <a:rPr lang="fr-FR" sz="1400" i="1" dirty="0">
                <a:solidFill>
                  <a:schemeClr val="tx1">
                    <a:lumMod val="75000"/>
                    <a:lumOff val="25000"/>
                  </a:schemeClr>
                </a:solidFill>
              </a:rPr>
              <a:t>Une fois le client sélectionné, ses opérations de souscriptions ou versements sont affichées</a:t>
            </a:r>
          </a:p>
        </p:txBody>
      </p:sp>
      <p:cxnSp>
        <p:nvCxnSpPr>
          <p:cNvPr id="22" name="Connecteur droit avec flèche 21">
            <a:extLst>
              <a:ext uri="{FF2B5EF4-FFF2-40B4-BE49-F238E27FC236}">
                <a16:creationId xmlns:a16="http://schemas.microsoft.com/office/drawing/2014/main" id="{BEA0E1FE-837F-4CB0-B761-32554C1E428F}"/>
              </a:ext>
            </a:extLst>
          </p:cNvPr>
          <p:cNvCxnSpPr>
            <a:cxnSpLocks/>
          </p:cNvCxnSpPr>
          <p:nvPr/>
        </p:nvCxnSpPr>
        <p:spPr>
          <a:xfrm>
            <a:off x="2840281" y="4059093"/>
            <a:ext cx="622481"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4" name="ZoneTexte 23">
            <a:extLst>
              <a:ext uri="{FF2B5EF4-FFF2-40B4-BE49-F238E27FC236}">
                <a16:creationId xmlns:a16="http://schemas.microsoft.com/office/drawing/2014/main" id="{3A4508F4-AC0F-4F32-9A8C-60C3A7171D20}"/>
              </a:ext>
            </a:extLst>
          </p:cNvPr>
          <p:cNvSpPr txBox="1"/>
          <p:nvPr/>
        </p:nvSpPr>
        <p:spPr>
          <a:xfrm>
            <a:off x="8840850" y="2649955"/>
            <a:ext cx="2479460" cy="738664"/>
          </a:xfrm>
          <a:prstGeom prst="rect">
            <a:avLst/>
          </a:prstGeom>
          <a:noFill/>
        </p:spPr>
        <p:txBody>
          <a:bodyPr wrap="square" rtlCol="0">
            <a:spAutoFit/>
          </a:bodyPr>
          <a:lstStyle/>
          <a:p>
            <a:pPr algn="ctr"/>
            <a:r>
              <a:rPr lang="fr-FR" sz="1400" i="1">
                <a:solidFill>
                  <a:schemeClr val="accent6">
                    <a:lumMod val="50000"/>
                  </a:schemeClr>
                </a:solidFill>
              </a:rPr>
              <a:t>Un clic sur le crayon permet d’ouvrir la fenêtre de modification</a:t>
            </a:r>
          </a:p>
        </p:txBody>
      </p:sp>
      <p:pic>
        <p:nvPicPr>
          <p:cNvPr id="26" name="Image 25">
            <a:extLst>
              <a:ext uri="{FF2B5EF4-FFF2-40B4-BE49-F238E27FC236}">
                <a16:creationId xmlns:a16="http://schemas.microsoft.com/office/drawing/2014/main" id="{DD5AEBA4-6B15-4793-BE56-9666B1A24025}"/>
              </a:ext>
            </a:extLst>
          </p:cNvPr>
          <p:cNvPicPr>
            <a:picLocks noChangeAspect="1"/>
          </p:cNvPicPr>
          <p:nvPr/>
        </p:nvPicPr>
        <p:blipFill>
          <a:blip r:embed="rId3"/>
          <a:stretch>
            <a:fillRect/>
          </a:stretch>
        </p:blipFill>
        <p:spPr>
          <a:xfrm>
            <a:off x="6313062" y="4362995"/>
            <a:ext cx="2501374" cy="2114256"/>
          </a:xfrm>
          <a:prstGeom prst="rect">
            <a:avLst/>
          </a:prstGeom>
        </p:spPr>
      </p:pic>
      <p:cxnSp>
        <p:nvCxnSpPr>
          <p:cNvPr id="31" name="Connecteur : en arc 30">
            <a:extLst>
              <a:ext uri="{FF2B5EF4-FFF2-40B4-BE49-F238E27FC236}">
                <a16:creationId xmlns:a16="http://schemas.microsoft.com/office/drawing/2014/main" id="{B7B0148E-C0CC-4261-A3D2-5C2785F5BCD0}"/>
              </a:ext>
            </a:extLst>
          </p:cNvPr>
          <p:cNvCxnSpPr>
            <a:cxnSpLocks/>
          </p:cNvCxnSpPr>
          <p:nvPr/>
        </p:nvCxnSpPr>
        <p:spPr>
          <a:xfrm rot="10800000" flipV="1">
            <a:off x="8993080" y="4146579"/>
            <a:ext cx="1326578" cy="1267385"/>
          </a:xfrm>
          <a:prstGeom prst="curvedConnector3">
            <a:avLst>
              <a:gd name="adj1" fmla="val -40593"/>
            </a:avLst>
          </a:prstGeom>
          <a:ln>
            <a:tailEnd type="triangle"/>
          </a:ln>
        </p:spPr>
        <p:style>
          <a:lnRef idx="1">
            <a:schemeClr val="dk1"/>
          </a:lnRef>
          <a:fillRef idx="0">
            <a:schemeClr val="dk1"/>
          </a:fillRef>
          <a:effectRef idx="0">
            <a:schemeClr val="dk1"/>
          </a:effectRef>
          <a:fontRef idx="minor">
            <a:schemeClr val="tx1"/>
          </a:fontRef>
        </p:style>
      </p:cxnSp>
      <p:sp>
        <p:nvSpPr>
          <p:cNvPr id="38" name="ZoneTexte 37">
            <a:extLst>
              <a:ext uri="{FF2B5EF4-FFF2-40B4-BE49-F238E27FC236}">
                <a16:creationId xmlns:a16="http://schemas.microsoft.com/office/drawing/2014/main" id="{4F689222-630B-4A1C-930E-30CFC77DC64C}"/>
              </a:ext>
            </a:extLst>
          </p:cNvPr>
          <p:cNvSpPr txBox="1"/>
          <p:nvPr/>
        </p:nvSpPr>
        <p:spPr>
          <a:xfrm>
            <a:off x="3677855" y="5078786"/>
            <a:ext cx="2209763" cy="1384995"/>
          </a:xfrm>
          <a:prstGeom prst="rect">
            <a:avLst/>
          </a:prstGeom>
          <a:noFill/>
        </p:spPr>
        <p:txBody>
          <a:bodyPr wrap="square" rtlCol="0">
            <a:spAutoFit/>
          </a:bodyPr>
          <a:lstStyle/>
          <a:p>
            <a:pPr algn="ctr"/>
            <a:r>
              <a:rPr lang="fr-FR" sz="1400" i="1">
                <a:solidFill>
                  <a:schemeClr val="accent6">
                    <a:lumMod val="50000"/>
                  </a:schemeClr>
                </a:solidFill>
              </a:rPr>
              <a:t>Recherche du nom du vendeur auquel la vente doit être affectée (écraser le nom du vendeur 1 pour remplacer), puis Enregistrer</a:t>
            </a:r>
          </a:p>
        </p:txBody>
      </p:sp>
      <p:cxnSp>
        <p:nvCxnSpPr>
          <p:cNvPr id="39" name="Connecteur droit avec flèche 38">
            <a:extLst>
              <a:ext uri="{FF2B5EF4-FFF2-40B4-BE49-F238E27FC236}">
                <a16:creationId xmlns:a16="http://schemas.microsoft.com/office/drawing/2014/main" id="{852589B8-550A-4CA6-ABBB-FF9105C5D940}"/>
              </a:ext>
            </a:extLst>
          </p:cNvPr>
          <p:cNvCxnSpPr>
            <a:cxnSpLocks/>
          </p:cNvCxnSpPr>
          <p:nvPr/>
        </p:nvCxnSpPr>
        <p:spPr>
          <a:xfrm flipV="1">
            <a:off x="5692660" y="5578850"/>
            <a:ext cx="528338" cy="1"/>
          </a:xfrm>
          <a:prstGeom prst="straightConnector1">
            <a:avLst/>
          </a:prstGeom>
          <a:ln>
            <a:solidFill>
              <a:schemeClr val="accent6">
                <a:lumMod val="50000"/>
              </a:schemeClr>
            </a:solidFill>
            <a:tailEnd type="triangle"/>
          </a:ln>
        </p:spPr>
        <p:style>
          <a:lnRef idx="1">
            <a:schemeClr val="accent6"/>
          </a:lnRef>
          <a:fillRef idx="0">
            <a:schemeClr val="accent6"/>
          </a:fillRef>
          <a:effectRef idx="0">
            <a:schemeClr val="accent6"/>
          </a:effectRef>
          <a:fontRef idx="minor">
            <a:schemeClr val="tx1"/>
          </a:fontRef>
        </p:style>
      </p:cxnSp>
      <p:sp>
        <p:nvSpPr>
          <p:cNvPr id="33" name="Rectangle 32">
            <a:extLst>
              <a:ext uri="{FF2B5EF4-FFF2-40B4-BE49-F238E27FC236}">
                <a16:creationId xmlns:a16="http://schemas.microsoft.com/office/drawing/2014/main" id="{060A972F-E149-4351-8426-5C2178485CD5}"/>
              </a:ext>
            </a:extLst>
          </p:cNvPr>
          <p:cNvSpPr/>
          <p:nvPr/>
        </p:nvSpPr>
        <p:spPr>
          <a:xfrm>
            <a:off x="6304382" y="4362995"/>
            <a:ext cx="2501374" cy="2090196"/>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llipse 1">
            <a:extLst>
              <a:ext uri="{FF2B5EF4-FFF2-40B4-BE49-F238E27FC236}">
                <a16:creationId xmlns:a16="http://schemas.microsoft.com/office/drawing/2014/main" id="{A4EC9CC0-707C-4A0F-ACE0-6C1E6AAED663}"/>
              </a:ext>
            </a:extLst>
          </p:cNvPr>
          <p:cNvSpPr/>
          <p:nvPr/>
        </p:nvSpPr>
        <p:spPr>
          <a:xfrm>
            <a:off x="1166660" y="2586446"/>
            <a:ext cx="339634" cy="330925"/>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r-FR"/>
              <a:t>1</a:t>
            </a:r>
          </a:p>
        </p:txBody>
      </p:sp>
      <p:sp>
        <p:nvSpPr>
          <p:cNvPr id="23" name="Ellipse 22">
            <a:extLst>
              <a:ext uri="{FF2B5EF4-FFF2-40B4-BE49-F238E27FC236}">
                <a16:creationId xmlns:a16="http://schemas.microsoft.com/office/drawing/2014/main" id="{40D6B803-C7B5-4E96-8D5D-3C8EE30B2178}"/>
              </a:ext>
            </a:extLst>
          </p:cNvPr>
          <p:cNvSpPr/>
          <p:nvPr/>
        </p:nvSpPr>
        <p:spPr>
          <a:xfrm>
            <a:off x="8586410" y="2645265"/>
            <a:ext cx="339634" cy="330925"/>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r-FR"/>
              <a:t>2</a:t>
            </a:r>
          </a:p>
        </p:txBody>
      </p:sp>
      <p:cxnSp>
        <p:nvCxnSpPr>
          <p:cNvPr id="28" name="Connecteur droit avec flèche 27">
            <a:extLst>
              <a:ext uri="{FF2B5EF4-FFF2-40B4-BE49-F238E27FC236}">
                <a16:creationId xmlns:a16="http://schemas.microsoft.com/office/drawing/2014/main" id="{C1A1673D-8F66-4947-8FF2-69BD48FB7FFC}"/>
              </a:ext>
            </a:extLst>
          </p:cNvPr>
          <p:cNvCxnSpPr>
            <a:cxnSpLocks/>
          </p:cNvCxnSpPr>
          <p:nvPr/>
        </p:nvCxnSpPr>
        <p:spPr>
          <a:xfrm>
            <a:off x="9972715" y="3348446"/>
            <a:ext cx="0" cy="312521"/>
          </a:xfrm>
          <a:prstGeom prst="straightConnector1">
            <a:avLst/>
          </a:prstGeom>
          <a:ln>
            <a:solidFill>
              <a:schemeClr val="accent6">
                <a:lumMod val="50000"/>
              </a:schemeClr>
            </a:solidFill>
            <a:tailEnd type="triangle"/>
          </a:ln>
        </p:spPr>
        <p:style>
          <a:lnRef idx="1">
            <a:schemeClr val="accent6"/>
          </a:lnRef>
          <a:fillRef idx="0">
            <a:schemeClr val="accent6"/>
          </a:fillRef>
          <a:effectRef idx="0">
            <a:schemeClr val="accent6"/>
          </a:effectRef>
          <a:fontRef idx="minor">
            <a:schemeClr val="tx1"/>
          </a:fontRef>
        </p:style>
      </p:cxnSp>
      <p:sp>
        <p:nvSpPr>
          <p:cNvPr id="29" name="Rectangle 28">
            <a:extLst>
              <a:ext uri="{FF2B5EF4-FFF2-40B4-BE49-F238E27FC236}">
                <a16:creationId xmlns:a16="http://schemas.microsoft.com/office/drawing/2014/main" id="{94BC220B-A3DE-43CA-9A0B-4099A7D108F9}"/>
              </a:ext>
            </a:extLst>
          </p:cNvPr>
          <p:cNvSpPr/>
          <p:nvPr/>
        </p:nvSpPr>
        <p:spPr>
          <a:xfrm>
            <a:off x="9823268" y="4020785"/>
            <a:ext cx="496389" cy="296092"/>
          </a:xfrm>
          <a:prstGeom prst="rect">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Ellipse 31">
            <a:extLst>
              <a:ext uri="{FF2B5EF4-FFF2-40B4-BE49-F238E27FC236}">
                <a16:creationId xmlns:a16="http://schemas.microsoft.com/office/drawing/2014/main" id="{D2E195C2-652C-4B3D-9E54-948A869F62BC}"/>
              </a:ext>
            </a:extLst>
          </p:cNvPr>
          <p:cNvSpPr/>
          <p:nvPr/>
        </p:nvSpPr>
        <p:spPr>
          <a:xfrm>
            <a:off x="3338222" y="5097907"/>
            <a:ext cx="339634" cy="330925"/>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r-FR"/>
              <a:t>3</a:t>
            </a:r>
          </a:p>
        </p:txBody>
      </p:sp>
      <p:pic>
        <p:nvPicPr>
          <p:cNvPr id="25" name="Image 24" descr="high_priority-256.png">
            <a:extLst>
              <a:ext uri="{FF2B5EF4-FFF2-40B4-BE49-F238E27FC236}">
                <a16:creationId xmlns:a16="http://schemas.microsoft.com/office/drawing/2014/main" id="{E08C9A5C-72A2-4E88-84E8-05BB6A453FEC}"/>
              </a:ext>
            </a:extLst>
          </p:cNvPr>
          <p:cNvPicPr>
            <a:picLocks noChangeAspect="1"/>
          </p:cNvPicPr>
          <p:nvPr/>
        </p:nvPicPr>
        <p:blipFill>
          <a:blip r:embed="rId4" cstate="screen">
            <a:extLst>
              <a:ext uri="{BEBA8EAE-BF5A-486C-A8C5-ECC9F3942E4B}">
                <a14:imgProps xmlns:a14="http://schemas.microsoft.com/office/drawing/2010/main">
                  <a14:imgLayer r:embed="rId5">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9104880" y="5491760"/>
            <a:ext cx="390178" cy="390178"/>
          </a:xfrm>
          <a:prstGeom prst="rect">
            <a:avLst/>
          </a:prstGeom>
          <a:noFill/>
        </p:spPr>
      </p:pic>
      <p:sp>
        <p:nvSpPr>
          <p:cNvPr id="27" name="ZoneTexte 26">
            <a:extLst>
              <a:ext uri="{FF2B5EF4-FFF2-40B4-BE49-F238E27FC236}">
                <a16:creationId xmlns:a16="http://schemas.microsoft.com/office/drawing/2014/main" id="{9BF533A3-EB47-48D2-89F4-A2B79A887E1E}"/>
              </a:ext>
            </a:extLst>
          </p:cNvPr>
          <p:cNvSpPr txBox="1"/>
          <p:nvPr/>
        </p:nvSpPr>
        <p:spPr>
          <a:xfrm>
            <a:off x="9439355" y="5430736"/>
            <a:ext cx="2479460" cy="954107"/>
          </a:xfrm>
          <a:prstGeom prst="rect">
            <a:avLst/>
          </a:prstGeom>
          <a:noFill/>
        </p:spPr>
        <p:txBody>
          <a:bodyPr wrap="square" rtlCol="0">
            <a:spAutoFit/>
          </a:bodyPr>
          <a:lstStyle/>
          <a:p>
            <a:pPr algn="ctr"/>
            <a:r>
              <a:rPr lang="fr-FR" sz="1400" i="1">
                <a:solidFill>
                  <a:schemeClr val="tx1">
                    <a:lumMod val="75000"/>
                    <a:lumOff val="25000"/>
                  </a:schemeClr>
                </a:solidFill>
              </a:rPr>
              <a:t>Le vendeur 1 correspond au vendeur principal, </a:t>
            </a:r>
            <a:r>
              <a:rPr lang="fr-FR" sz="1400" b="1" i="1">
                <a:solidFill>
                  <a:srgbClr val="C00000"/>
                </a:solidFill>
              </a:rPr>
              <a:t>le vendeur 2 permet d’ajouter un 2</a:t>
            </a:r>
            <a:r>
              <a:rPr lang="fr-FR" sz="1400" b="1" i="1" baseline="30000">
                <a:solidFill>
                  <a:srgbClr val="C00000"/>
                </a:solidFill>
              </a:rPr>
              <a:t>nd</a:t>
            </a:r>
            <a:r>
              <a:rPr lang="fr-FR" sz="1400" b="1" i="1">
                <a:solidFill>
                  <a:srgbClr val="C00000"/>
                </a:solidFill>
              </a:rPr>
              <a:t> participant</a:t>
            </a:r>
            <a:r>
              <a:rPr lang="fr-FR" sz="1400" i="1">
                <a:solidFill>
                  <a:schemeClr val="tx1">
                    <a:lumMod val="75000"/>
                    <a:lumOff val="25000"/>
                  </a:schemeClr>
                </a:solidFill>
              </a:rPr>
              <a:t>.</a:t>
            </a:r>
            <a:endParaRPr lang="fr-FR" sz="1400" i="1" dirty="0">
              <a:solidFill>
                <a:schemeClr val="tx1">
                  <a:lumMod val="75000"/>
                  <a:lumOff val="25000"/>
                </a:schemeClr>
              </a:solidFill>
            </a:endParaRPr>
          </a:p>
        </p:txBody>
      </p:sp>
    </p:spTree>
    <p:extLst>
      <p:ext uri="{BB962C8B-B14F-4D97-AF65-F5344CB8AC3E}">
        <p14:creationId xmlns:p14="http://schemas.microsoft.com/office/powerpoint/2010/main" val="16412963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AE28A758-7A5E-40AC-AE57-F67F5AF8DAE4}"/>
              </a:ext>
            </a:extLst>
          </p:cNvPr>
          <p:cNvPicPr>
            <a:picLocks noChangeAspect="1"/>
          </p:cNvPicPr>
          <p:nvPr/>
        </p:nvPicPr>
        <p:blipFill>
          <a:blip r:embed="rId2"/>
          <a:stretch>
            <a:fillRect/>
          </a:stretch>
        </p:blipFill>
        <p:spPr>
          <a:xfrm>
            <a:off x="3430269" y="2097754"/>
            <a:ext cx="7264766" cy="2976782"/>
          </a:xfrm>
          <a:prstGeom prst="rect">
            <a:avLst/>
          </a:prstGeom>
        </p:spPr>
      </p:pic>
      <p:sp>
        <p:nvSpPr>
          <p:cNvPr id="9" name="Espace réservé du contenu 8"/>
          <p:cNvSpPr>
            <a:spLocks noGrp="1"/>
          </p:cNvSpPr>
          <p:nvPr>
            <p:ph idx="17"/>
          </p:nvPr>
        </p:nvSpPr>
        <p:spPr/>
        <p:txBody>
          <a:bodyPr/>
          <a:lstStyle/>
          <a:p>
            <a:r>
              <a:rPr lang="fr-FR" b="1" dirty="0"/>
              <a:t>Erreur de compte-rendu </a:t>
            </a:r>
            <a:r>
              <a:rPr lang="fr-FR" dirty="0"/>
              <a:t>: permet de corriger un nombre ou montant mal saisi dans un compte-rendu (</a:t>
            </a:r>
            <a:r>
              <a:rPr lang="fr-FR" b="1" dirty="0"/>
              <a:t>et seulement pour les produits alimentés par les comptes-rendus</a:t>
            </a:r>
            <a:r>
              <a:rPr lang="fr-FR" dirty="0"/>
              <a:t>)</a:t>
            </a:r>
          </a:p>
          <a:p>
            <a:pPr lvl="1"/>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a:p>
            <a:endParaRPr lang="fr-FR" dirty="0"/>
          </a:p>
          <a:p>
            <a:endParaRPr lang="fr-FR" dirty="0"/>
          </a:p>
          <a:p>
            <a:endParaRPr lang="fr-FR" dirty="0"/>
          </a:p>
          <a:p>
            <a:endParaRPr lang="fr-FR" dirty="0"/>
          </a:p>
          <a:p>
            <a:endParaRPr lang="fr-FR" dirty="0"/>
          </a:p>
          <a:p>
            <a:endParaRPr lang="fr-FR" dirty="0"/>
          </a:p>
          <a:p>
            <a:endParaRPr lang="fr-FR" dirty="0"/>
          </a:p>
          <a:p>
            <a:pPr lvl="1"/>
            <a:endParaRPr lang="fr-FR" dirty="0"/>
          </a:p>
        </p:txBody>
      </p:sp>
      <p:sp>
        <p:nvSpPr>
          <p:cNvPr id="6" name="Espace réservé du texte 5"/>
          <p:cNvSpPr>
            <a:spLocks noGrp="1"/>
          </p:cNvSpPr>
          <p:nvPr>
            <p:ph type="body" sz="quarter" idx="12"/>
          </p:nvPr>
        </p:nvSpPr>
        <p:spPr/>
        <p:txBody>
          <a:bodyPr/>
          <a:lstStyle/>
          <a:p>
            <a:r>
              <a:rPr lang="fr-FR" b="1" dirty="0"/>
              <a:t>Motif de correction </a:t>
            </a:r>
            <a:r>
              <a:rPr lang="fr-FR" b="1" dirty="0">
                <a:solidFill>
                  <a:srgbClr val="C00000"/>
                </a:solidFill>
              </a:rPr>
              <a:t>Erreur de compte-rendu</a:t>
            </a:r>
            <a:endParaRPr lang="fr-FR" dirty="0">
              <a:solidFill>
                <a:srgbClr val="C00000"/>
              </a:solidFill>
            </a:endParaRPr>
          </a:p>
        </p:txBody>
      </p:sp>
      <p:sp>
        <p:nvSpPr>
          <p:cNvPr id="7" name="Espace réservé du texte 6"/>
          <p:cNvSpPr>
            <a:spLocks noGrp="1"/>
          </p:cNvSpPr>
          <p:nvPr>
            <p:ph type="body" sz="quarter" idx="14"/>
          </p:nvPr>
        </p:nvSpPr>
        <p:spPr/>
        <p:txBody>
          <a:bodyPr/>
          <a:lstStyle/>
          <a:p>
            <a:r>
              <a:rPr lang="fr-FR"/>
              <a:t>Outil de corrections</a:t>
            </a:r>
          </a:p>
        </p:txBody>
      </p:sp>
      <p:sp>
        <p:nvSpPr>
          <p:cNvPr id="8" name="Espace réservé du texte 7"/>
          <p:cNvSpPr>
            <a:spLocks noGrp="1"/>
          </p:cNvSpPr>
          <p:nvPr>
            <p:ph type="body" sz="quarter" idx="16"/>
          </p:nvPr>
        </p:nvSpPr>
        <p:spPr/>
        <p:txBody>
          <a:bodyPr/>
          <a:lstStyle/>
          <a:p>
            <a:r>
              <a:rPr lang="fr-FR"/>
              <a:t>3</a:t>
            </a:r>
          </a:p>
        </p:txBody>
      </p:sp>
      <p:sp>
        <p:nvSpPr>
          <p:cNvPr id="11" name="Rectangle 10">
            <a:extLst>
              <a:ext uri="{FF2B5EF4-FFF2-40B4-BE49-F238E27FC236}">
                <a16:creationId xmlns:a16="http://schemas.microsoft.com/office/drawing/2014/main" id="{94C5A275-1F8C-45FF-AD45-0EA7884AD726}"/>
              </a:ext>
            </a:extLst>
          </p:cNvPr>
          <p:cNvSpPr/>
          <p:nvPr/>
        </p:nvSpPr>
        <p:spPr>
          <a:xfrm>
            <a:off x="3564418" y="3179259"/>
            <a:ext cx="2209365" cy="296092"/>
          </a:xfrm>
          <a:prstGeom prst="rect">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88738127-91DA-45A1-A0A8-74BFCC4E364D}"/>
              </a:ext>
            </a:extLst>
          </p:cNvPr>
          <p:cNvSpPr txBox="1"/>
          <p:nvPr/>
        </p:nvSpPr>
        <p:spPr>
          <a:xfrm>
            <a:off x="1439617" y="2685353"/>
            <a:ext cx="1637211" cy="954107"/>
          </a:xfrm>
          <a:prstGeom prst="rect">
            <a:avLst/>
          </a:prstGeom>
          <a:noFill/>
        </p:spPr>
        <p:txBody>
          <a:bodyPr wrap="square" rtlCol="0">
            <a:spAutoFit/>
          </a:bodyPr>
          <a:lstStyle/>
          <a:p>
            <a:pPr algn="ctr"/>
            <a:r>
              <a:rPr lang="fr-FR" sz="1400" i="1" dirty="0">
                <a:solidFill>
                  <a:schemeClr val="accent6">
                    <a:lumMod val="50000"/>
                  </a:schemeClr>
                </a:solidFill>
              </a:rPr>
              <a:t>Recherche du client en entrant son nom ou son n° de personne</a:t>
            </a:r>
          </a:p>
        </p:txBody>
      </p:sp>
      <p:cxnSp>
        <p:nvCxnSpPr>
          <p:cNvPr id="16" name="Connecteur droit avec flèche 15">
            <a:extLst>
              <a:ext uri="{FF2B5EF4-FFF2-40B4-BE49-F238E27FC236}">
                <a16:creationId xmlns:a16="http://schemas.microsoft.com/office/drawing/2014/main" id="{5EB88F35-D062-494B-AF5E-815948B816FD}"/>
              </a:ext>
            </a:extLst>
          </p:cNvPr>
          <p:cNvCxnSpPr>
            <a:cxnSpLocks/>
          </p:cNvCxnSpPr>
          <p:nvPr/>
        </p:nvCxnSpPr>
        <p:spPr>
          <a:xfrm>
            <a:off x="3069299" y="3179259"/>
            <a:ext cx="393463" cy="148047"/>
          </a:xfrm>
          <a:prstGeom prst="straightConnector1">
            <a:avLst/>
          </a:prstGeom>
          <a:ln>
            <a:solidFill>
              <a:schemeClr val="accent6">
                <a:lumMod val="50000"/>
              </a:schemeClr>
            </a:solidFill>
            <a:tailEnd type="triangle"/>
          </a:ln>
        </p:spPr>
        <p:style>
          <a:lnRef idx="1">
            <a:schemeClr val="accent6"/>
          </a:lnRef>
          <a:fillRef idx="0">
            <a:schemeClr val="accent6"/>
          </a:fillRef>
          <a:effectRef idx="0">
            <a:schemeClr val="accent6"/>
          </a:effectRef>
          <a:fontRef idx="minor">
            <a:schemeClr val="tx1"/>
          </a:fontRef>
        </p:style>
      </p:cxnSp>
      <p:cxnSp>
        <p:nvCxnSpPr>
          <p:cNvPr id="31" name="Connecteur : en arc 30">
            <a:extLst>
              <a:ext uri="{FF2B5EF4-FFF2-40B4-BE49-F238E27FC236}">
                <a16:creationId xmlns:a16="http://schemas.microsoft.com/office/drawing/2014/main" id="{B7B0148E-C0CC-4261-A3D2-5C2785F5BCD0}"/>
              </a:ext>
            </a:extLst>
          </p:cNvPr>
          <p:cNvCxnSpPr>
            <a:cxnSpLocks/>
          </p:cNvCxnSpPr>
          <p:nvPr/>
        </p:nvCxnSpPr>
        <p:spPr>
          <a:xfrm rot="10800000" flipV="1">
            <a:off x="9334594" y="4415246"/>
            <a:ext cx="1184957" cy="1038526"/>
          </a:xfrm>
          <a:prstGeom prst="curvedConnector3">
            <a:avLst>
              <a:gd name="adj1" fmla="val -47745"/>
            </a:avLst>
          </a:prstGeom>
          <a:ln>
            <a:tailEnd type="triangle"/>
          </a:ln>
        </p:spPr>
        <p:style>
          <a:lnRef idx="1">
            <a:schemeClr val="dk1"/>
          </a:lnRef>
          <a:fillRef idx="0">
            <a:schemeClr val="dk1"/>
          </a:fillRef>
          <a:effectRef idx="0">
            <a:schemeClr val="dk1"/>
          </a:effectRef>
          <a:fontRef idx="minor">
            <a:schemeClr val="tx1"/>
          </a:fontRef>
        </p:style>
      </p:cxnSp>
      <p:sp>
        <p:nvSpPr>
          <p:cNvPr id="38" name="ZoneTexte 37">
            <a:extLst>
              <a:ext uri="{FF2B5EF4-FFF2-40B4-BE49-F238E27FC236}">
                <a16:creationId xmlns:a16="http://schemas.microsoft.com/office/drawing/2014/main" id="{4F689222-630B-4A1C-930E-30CFC77DC64C}"/>
              </a:ext>
            </a:extLst>
          </p:cNvPr>
          <p:cNvSpPr txBox="1"/>
          <p:nvPr/>
        </p:nvSpPr>
        <p:spPr>
          <a:xfrm>
            <a:off x="4749610" y="5279417"/>
            <a:ext cx="1637211" cy="954107"/>
          </a:xfrm>
          <a:prstGeom prst="rect">
            <a:avLst/>
          </a:prstGeom>
          <a:noFill/>
        </p:spPr>
        <p:txBody>
          <a:bodyPr wrap="square" rtlCol="0">
            <a:spAutoFit/>
          </a:bodyPr>
          <a:lstStyle/>
          <a:p>
            <a:pPr algn="ctr"/>
            <a:r>
              <a:rPr lang="fr-FR" sz="1400" i="1">
                <a:solidFill>
                  <a:schemeClr val="accent6">
                    <a:lumMod val="50000"/>
                  </a:schemeClr>
                </a:solidFill>
              </a:rPr>
              <a:t>Modification du nombre ou du montant puis Enregistrer</a:t>
            </a:r>
          </a:p>
        </p:txBody>
      </p:sp>
      <p:cxnSp>
        <p:nvCxnSpPr>
          <p:cNvPr id="39" name="Connecteur droit avec flèche 38">
            <a:extLst>
              <a:ext uri="{FF2B5EF4-FFF2-40B4-BE49-F238E27FC236}">
                <a16:creationId xmlns:a16="http://schemas.microsoft.com/office/drawing/2014/main" id="{852589B8-550A-4CA6-ABBB-FF9105C5D940}"/>
              </a:ext>
            </a:extLst>
          </p:cNvPr>
          <p:cNvCxnSpPr>
            <a:cxnSpLocks/>
          </p:cNvCxnSpPr>
          <p:nvPr/>
        </p:nvCxnSpPr>
        <p:spPr>
          <a:xfrm flipV="1">
            <a:off x="6256436" y="5149683"/>
            <a:ext cx="582518" cy="269607"/>
          </a:xfrm>
          <a:prstGeom prst="straightConnector1">
            <a:avLst/>
          </a:prstGeom>
          <a:ln>
            <a:solidFill>
              <a:schemeClr val="accent6">
                <a:lumMod val="50000"/>
              </a:schemeClr>
            </a:solidFill>
            <a:tailEnd type="triangle"/>
          </a:ln>
        </p:spPr>
        <p:style>
          <a:lnRef idx="1">
            <a:schemeClr val="accent6"/>
          </a:lnRef>
          <a:fillRef idx="0">
            <a:schemeClr val="accent6"/>
          </a:fillRef>
          <a:effectRef idx="0">
            <a:schemeClr val="accent6"/>
          </a:effectRef>
          <a:fontRef idx="minor">
            <a:schemeClr val="tx1"/>
          </a:fontRef>
        </p:style>
      </p:cxnSp>
      <p:pic>
        <p:nvPicPr>
          <p:cNvPr id="14" name="Image 13">
            <a:extLst>
              <a:ext uri="{FF2B5EF4-FFF2-40B4-BE49-F238E27FC236}">
                <a16:creationId xmlns:a16="http://schemas.microsoft.com/office/drawing/2014/main" id="{50E2A813-41F4-450D-A218-5935C64F65E7}"/>
              </a:ext>
            </a:extLst>
          </p:cNvPr>
          <p:cNvPicPr>
            <a:picLocks noChangeAspect="1"/>
          </p:cNvPicPr>
          <p:nvPr/>
        </p:nvPicPr>
        <p:blipFill>
          <a:blip r:embed="rId3"/>
          <a:stretch>
            <a:fillRect/>
          </a:stretch>
        </p:blipFill>
        <p:spPr>
          <a:xfrm>
            <a:off x="6838954" y="4304055"/>
            <a:ext cx="2200372" cy="2247188"/>
          </a:xfrm>
          <a:prstGeom prst="rect">
            <a:avLst/>
          </a:prstGeom>
        </p:spPr>
      </p:pic>
      <p:sp>
        <p:nvSpPr>
          <p:cNvPr id="15" name="Rectangle 14">
            <a:extLst>
              <a:ext uri="{FF2B5EF4-FFF2-40B4-BE49-F238E27FC236}">
                <a16:creationId xmlns:a16="http://schemas.microsoft.com/office/drawing/2014/main" id="{5182CA6A-A2AB-4243-8D2B-6BB058211E6D}"/>
              </a:ext>
            </a:extLst>
          </p:cNvPr>
          <p:cNvSpPr/>
          <p:nvPr/>
        </p:nvSpPr>
        <p:spPr>
          <a:xfrm>
            <a:off x="4344662" y="3207212"/>
            <a:ext cx="1223554" cy="2447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Rectangle 39">
            <a:extLst>
              <a:ext uri="{FF2B5EF4-FFF2-40B4-BE49-F238E27FC236}">
                <a16:creationId xmlns:a16="http://schemas.microsoft.com/office/drawing/2014/main" id="{27CF3CB5-5BF0-4055-B58A-4A4817775C4C}"/>
              </a:ext>
            </a:extLst>
          </p:cNvPr>
          <p:cNvSpPr/>
          <p:nvPr/>
        </p:nvSpPr>
        <p:spPr>
          <a:xfrm>
            <a:off x="6871447" y="4334828"/>
            <a:ext cx="2283756" cy="2043575"/>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ZoneTexte 23">
            <a:extLst>
              <a:ext uri="{FF2B5EF4-FFF2-40B4-BE49-F238E27FC236}">
                <a16:creationId xmlns:a16="http://schemas.microsoft.com/office/drawing/2014/main" id="{550A28BB-EDFF-4AB7-8939-DB7C6EE62194}"/>
              </a:ext>
            </a:extLst>
          </p:cNvPr>
          <p:cNvSpPr txBox="1"/>
          <p:nvPr/>
        </p:nvSpPr>
        <p:spPr>
          <a:xfrm>
            <a:off x="515937" y="3752037"/>
            <a:ext cx="2479460" cy="954107"/>
          </a:xfrm>
          <a:prstGeom prst="rect">
            <a:avLst/>
          </a:prstGeom>
          <a:noFill/>
        </p:spPr>
        <p:txBody>
          <a:bodyPr wrap="square" rtlCol="0">
            <a:spAutoFit/>
          </a:bodyPr>
          <a:lstStyle/>
          <a:p>
            <a:pPr algn="ctr"/>
            <a:r>
              <a:rPr lang="fr-FR" sz="1400" i="1" dirty="0">
                <a:solidFill>
                  <a:schemeClr val="tx1">
                    <a:lumMod val="75000"/>
                    <a:lumOff val="25000"/>
                  </a:schemeClr>
                </a:solidFill>
              </a:rPr>
              <a:t>Une fois le client sélectionné, ses opérations de souscriptions ou versements sont affichées</a:t>
            </a:r>
          </a:p>
        </p:txBody>
      </p:sp>
      <p:cxnSp>
        <p:nvCxnSpPr>
          <p:cNvPr id="26" name="Connecteur droit avec flèche 25">
            <a:extLst>
              <a:ext uri="{FF2B5EF4-FFF2-40B4-BE49-F238E27FC236}">
                <a16:creationId xmlns:a16="http://schemas.microsoft.com/office/drawing/2014/main" id="{20FAB3A0-EB1B-4FDC-A27F-F951D39FFCCB}"/>
              </a:ext>
            </a:extLst>
          </p:cNvPr>
          <p:cNvCxnSpPr>
            <a:cxnSpLocks/>
          </p:cNvCxnSpPr>
          <p:nvPr/>
        </p:nvCxnSpPr>
        <p:spPr>
          <a:xfrm>
            <a:off x="2867174" y="4336813"/>
            <a:ext cx="622481"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9" name="Ellipse 28">
            <a:extLst>
              <a:ext uri="{FF2B5EF4-FFF2-40B4-BE49-F238E27FC236}">
                <a16:creationId xmlns:a16="http://schemas.microsoft.com/office/drawing/2014/main" id="{F54681B6-BF0B-4DC7-B75E-9BACDF372125}"/>
              </a:ext>
            </a:extLst>
          </p:cNvPr>
          <p:cNvSpPr/>
          <p:nvPr/>
        </p:nvSpPr>
        <p:spPr>
          <a:xfrm>
            <a:off x="1269800" y="2685353"/>
            <a:ext cx="339634" cy="330925"/>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r-FR"/>
              <a:t>1</a:t>
            </a:r>
          </a:p>
        </p:txBody>
      </p:sp>
      <p:sp>
        <p:nvSpPr>
          <p:cNvPr id="30" name="ZoneTexte 29">
            <a:extLst>
              <a:ext uri="{FF2B5EF4-FFF2-40B4-BE49-F238E27FC236}">
                <a16:creationId xmlns:a16="http://schemas.microsoft.com/office/drawing/2014/main" id="{56F33080-8F18-44BE-B399-6FD3074BB8B0}"/>
              </a:ext>
            </a:extLst>
          </p:cNvPr>
          <p:cNvSpPr txBox="1"/>
          <p:nvPr/>
        </p:nvSpPr>
        <p:spPr>
          <a:xfrm>
            <a:off x="8994040" y="3051889"/>
            <a:ext cx="2479460" cy="738664"/>
          </a:xfrm>
          <a:prstGeom prst="rect">
            <a:avLst/>
          </a:prstGeom>
          <a:noFill/>
        </p:spPr>
        <p:txBody>
          <a:bodyPr wrap="square" rtlCol="0">
            <a:spAutoFit/>
          </a:bodyPr>
          <a:lstStyle/>
          <a:p>
            <a:pPr algn="ctr"/>
            <a:r>
              <a:rPr lang="fr-FR" sz="1400" i="1" dirty="0">
                <a:solidFill>
                  <a:schemeClr val="accent6">
                    <a:lumMod val="50000"/>
                  </a:schemeClr>
                </a:solidFill>
              </a:rPr>
              <a:t>Un clic sur le crayon permet d’ouvrir la fenêtre de modification</a:t>
            </a:r>
          </a:p>
        </p:txBody>
      </p:sp>
      <p:sp>
        <p:nvSpPr>
          <p:cNvPr id="33" name="Ellipse 32">
            <a:extLst>
              <a:ext uri="{FF2B5EF4-FFF2-40B4-BE49-F238E27FC236}">
                <a16:creationId xmlns:a16="http://schemas.microsoft.com/office/drawing/2014/main" id="{0DAA75C2-DD1F-4B9E-A1C6-B252C58F3AD6}"/>
              </a:ext>
            </a:extLst>
          </p:cNvPr>
          <p:cNvSpPr/>
          <p:nvPr/>
        </p:nvSpPr>
        <p:spPr>
          <a:xfrm>
            <a:off x="8739600" y="3047200"/>
            <a:ext cx="339634" cy="291432"/>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r-FR"/>
              <a:t>2</a:t>
            </a:r>
          </a:p>
        </p:txBody>
      </p:sp>
      <p:sp>
        <p:nvSpPr>
          <p:cNvPr id="34" name="Rectangle 33">
            <a:extLst>
              <a:ext uri="{FF2B5EF4-FFF2-40B4-BE49-F238E27FC236}">
                <a16:creationId xmlns:a16="http://schemas.microsoft.com/office/drawing/2014/main" id="{47FDA653-9EDF-467E-8106-B01642CB9418}"/>
              </a:ext>
            </a:extLst>
          </p:cNvPr>
          <p:cNvSpPr/>
          <p:nvPr/>
        </p:nvSpPr>
        <p:spPr>
          <a:xfrm>
            <a:off x="10006149" y="4285118"/>
            <a:ext cx="468477" cy="286882"/>
          </a:xfrm>
          <a:prstGeom prst="rect">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Ellipse 40">
            <a:extLst>
              <a:ext uri="{FF2B5EF4-FFF2-40B4-BE49-F238E27FC236}">
                <a16:creationId xmlns:a16="http://schemas.microsoft.com/office/drawing/2014/main" id="{B856DEBD-0CD7-42F8-83FD-1DDF43DA5D90}"/>
              </a:ext>
            </a:extLst>
          </p:cNvPr>
          <p:cNvSpPr/>
          <p:nvPr/>
        </p:nvSpPr>
        <p:spPr>
          <a:xfrm>
            <a:off x="4563547" y="5262186"/>
            <a:ext cx="339634" cy="330925"/>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r-FR"/>
              <a:t>3</a:t>
            </a:r>
          </a:p>
        </p:txBody>
      </p:sp>
      <p:pic>
        <p:nvPicPr>
          <p:cNvPr id="23" name="Image 22" descr="high_priority-256.png">
            <a:extLst>
              <a:ext uri="{FF2B5EF4-FFF2-40B4-BE49-F238E27FC236}">
                <a16:creationId xmlns:a16="http://schemas.microsoft.com/office/drawing/2014/main" id="{C0816F1B-3A98-490F-AB48-0D1F8CC52913}"/>
              </a:ext>
            </a:extLst>
          </p:cNvPr>
          <p:cNvPicPr>
            <a:picLocks noChangeAspect="1"/>
          </p:cNvPicPr>
          <p:nvPr/>
        </p:nvPicPr>
        <p:blipFill>
          <a:blip r:embed="rId4" cstate="screen">
            <a:extLst>
              <a:ext uri="{BEBA8EAE-BF5A-486C-A8C5-ECC9F3942E4B}">
                <a14:imgProps xmlns:a14="http://schemas.microsoft.com/office/drawing/2010/main">
                  <a14:imgLayer r:embed="rId5">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9434086" y="5488956"/>
            <a:ext cx="390178" cy="390178"/>
          </a:xfrm>
          <a:prstGeom prst="rect">
            <a:avLst/>
          </a:prstGeom>
          <a:noFill/>
        </p:spPr>
      </p:pic>
      <p:sp>
        <p:nvSpPr>
          <p:cNvPr id="25" name="ZoneTexte 24">
            <a:extLst>
              <a:ext uri="{FF2B5EF4-FFF2-40B4-BE49-F238E27FC236}">
                <a16:creationId xmlns:a16="http://schemas.microsoft.com/office/drawing/2014/main" id="{3EECE7D6-33A2-4D68-BBCC-98589B5DBF2D}"/>
              </a:ext>
            </a:extLst>
          </p:cNvPr>
          <p:cNvSpPr txBox="1"/>
          <p:nvPr/>
        </p:nvSpPr>
        <p:spPr>
          <a:xfrm>
            <a:off x="9712540" y="5443795"/>
            <a:ext cx="2479460" cy="954107"/>
          </a:xfrm>
          <a:prstGeom prst="rect">
            <a:avLst/>
          </a:prstGeom>
          <a:noFill/>
        </p:spPr>
        <p:txBody>
          <a:bodyPr wrap="square" rtlCol="0">
            <a:spAutoFit/>
          </a:bodyPr>
          <a:lstStyle/>
          <a:p>
            <a:pPr algn="ctr"/>
            <a:r>
              <a:rPr lang="fr-FR" sz="1400" i="1" dirty="0">
                <a:solidFill>
                  <a:schemeClr val="tx1">
                    <a:lumMod val="75000"/>
                    <a:lumOff val="25000"/>
                  </a:schemeClr>
                </a:solidFill>
              </a:rPr>
              <a:t>Si le crayon n’est pas disponible, le produit n’est pas alimenté par les CRE et donc non modifiable</a:t>
            </a:r>
          </a:p>
        </p:txBody>
      </p:sp>
    </p:spTree>
    <p:extLst>
      <p:ext uri="{BB962C8B-B14F-4D97-AF65-F5344CB8AC3E}">
        <p14:creationId xmlns:p14="http://schemas.microsoft.com/office/powerpoint/2010/main" val="8642975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16">
            <a:extLst>
              <a:ext uri="{FF2B5EF4-FFF2-40B4-BE49-F238E27FC236}">
                <a16:creationId xmlns:a16="http://schemas.microsoft.com/office/drawing/2014/main" id="{267E877D-7D50-488D-A469-1E599FC0EBBD}"/>
              </a:ext>
            </a:extLst>
          </p:cNvPr>
          <p:cNvPicPr>
            <a:picLocks noChangeAspect="1"/>
          </p:cNvPicPr>
          <p:nvPr/>
        </p:nvPicPr>
        <p:blipFill>
          <a:blip r:embed="rId2"/>
          <a:stretch>
            <a:fillRect/>
          </a:stretch>
        </p:blipFill>
        <p:spPr>
          <a:xfrm>
            <a:off x="3501477" y="2103629"/>
            <a:ext cx="7487098" cy="3042329"/>
          </a:xfrm>
          <a:prstGeom prst="rect">
            <a:avLst/>
          </a:prstGeom>
        </p:spPr>
      </p:pic>
      <p:sp>
        <p:nvSpPr>
          <p:cNvPr id="9" name="Espace réservé du contenu 8"/>
          <p:cNvSpPr>
            <a:spLocks noGrp="1"/>
          </p:cNvSpPr>
          <p:nvPr>
            <p:ph idx="17"/>
          </p:nvPr>
        </p:nvSpPr>
        <p:spPr/>
        <p:txBody>
          <a:bodyPr/>
          <a:lstStyle/>
          <a:p>
            <a:r>
              <a:rPr lang="fr-FR" b="1" dirty="0"/>
              <a:t>Oubli de compte-rendu </a:t>
            </a:r>
            <a:r>
              <a:rPr lang="fr-FR" dirty="0"/>
              <a:t>: permet d’ajouter un produit alimenté </a:t>
            </a:r>
            <a:r>
              <a:rPr lang="fr-FR" b="1" dirty="0"/>
              <a:t>uniquement</a:t>
            </a:r>
            <a:r>
              <a:rPr lang="fr-FR" dirty="0"/>
              <a:t> par les Comptes Rendus, si cela n’est pas possible directement sur la synthèse du client.</a:t>
            </a:r>
          </a:p>
          <a:p>
            <a:pPr lvl="1"/>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a:p>
            <a:endParaRPr lang="fr-FR" dirty="0"/>
          </a:p>
          <a:p>
            <a:endParaRPr lang="fr-FR" dirty="0"/>
          </a:p>
          <a:p>
            <a:endParaRPr lang="fr-FR" dirty="0"/>
          </a:p>
          <a:p>
            <a:endParaRPr lang="fr-FR" dirty="0"/>
          </a:p>
          <a:p>
            <a:endParaRPr lang="fr-FR" dirty="0"/>
          </a:p>
          <a:p>
            <a:endParaRPr lang="fr-FR" dirty="0"/>
          </a:p>
          <a:p>
            <a:endParaRPr lang="fr-FR" dirty="0"/>
          </a:p>
          <a:p>
            <a:pPr lvl="1"/>
            <a:endParaRPr lang="fr-FR" dirty="0"/>
          </a:p>
        </p:txBody>
      </p:sp>
      <p:sp>
        <p:nvSpPr>
          <p:cNvPr id="6" name="Espace réservé du texte 5"/>
          <p:cNvSpPr>
            <a:spLocks noGrp="1"/>
          </p:cNvSpPr>
          <p:nvPr>
            <p:ph type="body" sz="quarter" idx="12"/>
          </p:nvPr>
        </p:nvSpPr>
        <p:spPr/>
        <p:txBody>
          <a:bodyPr/>
          <a:lstStyle/>
          <a:p>
            <a:r>
              <a:rPr lang="fr-FR" b="1" dirty="0"/>
              <a:t>Motif de correction </a:t>
            </a:r>
            <a:r>
              <a:rPr lang="fr-FR" b="1" dirty="0">
                <a:solidFill>
                  <a:srgbClr val="C00000"/>
                </a:solidFill>
              </a:rPr>
              <a:t>Oubli de compte-rendu</a:t>
            </a:r>
            <a:endParaRPr lang="fr-FR" dirty="0">
              <a:solidFill>
                <a:srgbClr val="C00000"/>
              </a:solidFill>
            </a:endParaRPr>
          </a:p>
        </p:txBody>
      </p:sp>
      <p:sp>
        <p:nvSpPr>
          <p:cNvPr id="7" name="Espace réservé du texte 6"/>
          <p:cNvSpPr>
            <a:spLocks noGrp="1"/>
          </p:cNvSpPr>
          <p:nvPr>
            <p:ph type="body" sz="quarter" idx="14"/>
          </p:nvPr>
        </p:nvSpPr>
        <p:spPr/>
        <p:txBody>
          <a:bodyPr/>
          <a:lstStyle/>
          <a:p>
            <a:r>
              <a:rPr lang="fr-FR"/>
              <a:t>Outil de corrections</a:t>
            </a:r>
          </a:p>
        </p:txBody>
      </p:sp>
      <p:sp>
        <p:nvSpPr>
          <p:cNvPr id="8" name="Espace réservé du texte 7"/>
          <p:cNvSpPr>
            <a:spLocks noGrp="1"/>
          </p:cNvSpPr>
          <p:nvPr>
            <p:ph type="body" sz="quarter" idx="16"/>
          </p:nvPr>
        </p:nvSpPr>
        <p:spPr/>
        <p:txBody>
          <a:bodyPr/>
          <a:lstStyle/>
          <a:p>
            <a:r>
              <a:rPr lang="fr-FR"/>
              <a:t>4</a:t>
            </a:r>
          </a:p>
        </p:txBody>
      </p:sp>
      <p:sp>
        <p:nvSpPr>
          <p:cNvPr id="11" name="Rectangle 10">
            <a:extLst>
              <a:ext uri="{FF2B5EF4-FFF2-40B4-BE49-F238E27FC236}">
                <a16:creationId xmlns:a16="http://schemas.microsoft.com/office/drawing/2014/main" id="{94C5A275-1F8C-45FF-AD45-0EA7884AD726}"/>
              </a:ext>
            </a:extLst>
          </p:cNvPr>
          <p:cNvSpPr/>
          <p:nvPr/>
        </p:nvSpPr>
        <p:spPr>
          <a:xfrm>
            <a:off x="3628004" y="3251394"/>
            <a:ext cx="3124609" cy="296092"/>
          </a:xfrm>
          <a:prstGeom prst="rect">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88738127-91DA-45A1-A0A8-74BFCC4E364D}"/>
              </a:ext>
            </a:extLst>
          </p:cNvPr>
          <p:cNvSpPr txBox="1"/>
          <p:nvPr/>
        </p:nvSpPr>
        <p:spPr>
          <a:xfrm>
            <a:off x="1554898" y="2346582"/>
            <a:ext cx="1637211" cy="954107"/>
          </a:xfrm>
          <a:prstGeom prst="rect">
            <a:avLst/>
          </a:prstGeom>
          <a:noFill/>
        </p:spPr>
        <p:txBody>
          <a:bodyPr wrap="square" rtlCol="0">
            <a:spAutoFit/>
          </a:bodyPr>
          <a:lstStyle/>
          <a:p>
            <a:pPr algn="ctr"/>
            <a:r>
              <a:rPr lang="fr-FR" sz="1400" i="1" dirty="0">
                <a:solidFill>
                  <a:schemeClr val="accent6">
                    <a:lumMod val="50000"/>
                  </a:schemeClr>
                </a:solidFill>
              </a:rPr>
              <a:t>Recherche du client en entrant son nom ou son n° de personne</a:t>
            </a:r>
          </a:p>
        </p:txBody>
      </p:sp>
      <p:cxnSp>
        <p:nvCxnSpPr>
          <p:cNvPr id="16" name="Connecteur droit avec flèche 15">
            <a:extLst>
              <a:ext uri="{FF2B5EF4-FFF2-40B4-BE49-F238E27FC236}">
                <a16:creationId xmlns:a16="http://schemas.microsoft.com/office/drawing/2014/main" id="{5EB88F35-D062-494B-AF5E-815948B816FD}"/>
              </a:ext>
            </a:extLst>
          </p:cNvPr>
          <p:cNvCxnSpPr>
            <a:cxnSpLocks/>
          </p:cNvCxnSpPr>
          <p:nvPr/>
        </p:nvCxnSpPr>
        <p:spPr>
          <a:xfrm>
            <a:off x="3069299" y="3179259"/>
            <a:ext cx="393463" cy="148047"/>
          </a:xfrm>
          <a:prstGeom prst="straightConnector1">
            <a:avLst/>
          </a:prstGeom>
          <a:ln>
            <a:solidFill>
              <a:schemeClr val="accent6">
                <a:lumMod val="50000"/>
              </a:schemeClr>
            </a:solidFill>
            <a:tailEnd type="triangle"/>
          </a:ln>
        </p:spPr>
        <p:style>
          <a:lnRef idx="1">
            <a:schemeClr val="accent6"/>
          </a:lnRef>
          <a:fillRef idx="0">
            <a:schemeClr val="accent6"/>
          </a:fillRef>
          <a:effectRef idx="0">
            <a:schemeClr val="accent6"/>
          </a:effectRef>
          <a:fontRef idx="minor">
            <a:schemeClr val="tx1"/>
          </a:fontRef>
        </p:style>
      </p:cxnSp>
      <p:sp>
        <p:nvSpPr>
          <p:cNvPr id="15" name="Rectangle 14">
            <a:extLst>
              <a:ext uri="{FF2B5EF4-FFF2-40B4-BE49-F238E27FC236}">
                <a16:creationId xmlns:a16="http://schemas.microsoft.com/office/drawing/2014/main" id="{5182CA6A-A2AB-4243-8D2B-6BB058211E6D}"/>
              </a:ext>
            </a:extLst>
          </p:cNvPr>
          <p:cNvSpPr/>
          <p:nvPr/>
        </p:nvSpPr>
        <p:spPr>
          <a:xfrm>
            <a:off x="4386642" y="3273044"/>
            <a:ext cx="1496337" cy="2447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31484A4B-9286-4AE1-B1C5-5BEA7F8E6623}"/>
              </a:ext>
            </a:extLst>
          </p:cNvPr>
          <p:cNvSpPr/>
          <p:nvPr/>
        </p:nvSpPr>
        <p:spPr>
          <a:xfrm>
            <a:off x="3627703" y="4796726"/>
            <a:ext cx="1517878" cy="296092"/>
          </a:xfrm>
          <a:prstGeom prst="rect">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ZoneTexte 28">
            <a:extLst>
              <a:ext uri="{FF2B5EF4-FFF2-40B4-BE49-F238E27FC236}">
                <a16:creationId xmlns:a16="http://schemas.microsoft.com/office/drawing/2014/main" id="{95F34CB7-0DC6-4E30-84A1-B0855A14F1C9}"/>
              </a:ext>
            </a:extLst>
          </p:cNvPr>
          <p:cNvSpPr txBox="1"/>
          <p:nvPr/>
        </p:nvSpPr>
        <p:spPr>
          <a:xfrm>
            <a:off x="1515343" y="4981141"/>
            <a:ext cx="1637211" cy="523220"/>
          </a:xfrm>
          <a:prstGeom prst="rect">
            <a:avLst/>
          </a:prstGeom>
          <a:noFill/>
        </p:spPr>
        <p:txBody>
          <a:bodyPr wrap="square" rtlCol="0">
            <a:spAutoFit/>
          </a:bodyPr>
          <a:lstStyle/>
          <a:p>
            <a:pPr algn="ctr"/>
            <a:r>
              <a:rPr lang="fr-FR" sz="1400" i="1" dirty="0">
                <a:solidFill>
                  <a:schemeClr val="accent6">
                    <a:lumMod val="50000"/>
                  </a:schemeClr>
                </a:solidFill>
              </a:rPr>
              <a:t>Ajouter un compte-rendu</a:t>
            </a:r>
          </a:p>
        </p:txBody>
      </p:sp>
      <p:cxnSp>
        <p:nvCxnSpPr>
          <p:cNvPr id="30" name="Connecteur droit avec flèche 29">
            <a:extLst>
              <a:ext uri="{FF2B5EF4-FFF2-40B4-BE49-F238E27FC236}">
                <a16:creationId xmlns:a16="http://schemas.microsoft.com/office/drawing/2014/main" id="{F073D0E5-BAAC-4E50-A6A4-DD410A5B1ECE}"/>
              </a:ext>
            </a:extLst>
          </p:cNvPr>
          <p:cNvCxnSpPr>
            <a:cxnSpLocks/>
          </p:cNvCxnSpPr>
          <p:nvPr/>
        </p:nvCxnSpPr>
        <p:spPr>
          <a:xfrm flipV="1">
            <a:off x="2954826" y="5023689"/>
            <a:ext cx="529911" cy="141034"/>
          </a:xfrm>
          <a:prstGeom prst="straightConnector1">
            <a:avLst/>
          </a:prstGeom>
          <a:ln>
            <a:solidFill>
              <a:schemeClr val="accent6">
                <a:lumMod val="50000"/>
              </a:schemeClr>
            </a:solidFill>
            <a:tailEnd type="triangle"/>
          </a:ln>
        </p:spPr>
        <p:style>
          <a:lnRef idx="1">
            <a:schemeClr val="accent6"/>
          </a:lnRef>
          <a:fillRef idx="0">
            <a:schemeClr val="accent6"/>
          </a:fillRef>
          <a:effectRef idx="0">
            <a:schemeClr val="accent6"/>
          </a:effectRef>
          <a:fontRef idx="minor">
            <a:schemeClr val="tx1"/>
          </a:fontRef>
        </p:style>
      </p:cxnSp>
      <p:cxnSp>
        <p:nvCxnSpPr>
          <p:cNvPr id="35" name="Connecteur : en arc 34">
            <a:extLst>
              <a:ext uri="{FF2B5EF4-FFF2-40B4-BE49-F238E27FC236}">
                <a16:creationId xmlns:a16="http://schemas.microsoft.com/office/drawing/2014/main" id="{A486698D-95AB-4D1E-B950-57225DEFF781}"/>
              </a:ext>
            </a:extLst>
          </p:cNvPr>
          <p:cNvCxnSpPr>
            <a:cxnSpLocks/>
          </p:cNvCxnSpPr>
          <p:nvPr/>
        </p:nvCxnSpPr>
        <p:spPr>
          <a:xfrm>
            <a:off x="4291617" y="5164723"/>
            <a:ext cx="814606" cy="185757"/>
          </a:xfrm>
          <a:prstGeom prst="curvedConnector3">
            <a:avLst>
              <a:gd name="adj1" fmla="val 50000"/>
            </a:avLst>
          </a:prstGeom>
          <a:ln>
            <a:tailEnd type="triangle"/>
          </a:ln>
        </p:spPr>
        <p:style>
          <a:lnRef idx="1">
            <a:schemeClr val="dk1"/>
          </a:lnRef>
          <a:fillRef idx="0">
            <a:schemeClr val="dk1"/>
          </a:fillRef>
          <a:effectRef idx="0">
            <a:schemeClr val="dk1"/>
          </a:effectRef>
          <a:fontRef idx="minor">
            <a:schemeClr val="tx1"/>
          </a:fontRef>
        </p:style>
      </p:cxnSp>
      <p:pic>
        <p:nvPicPr>
          <p:cNvPr id="33" name="Image 32">
            <a:extLst>
              <a:ext uri="{FF2B5EF4-FFF2-40B4-BE49-F238E27FC236}">
                <a16:creationId xmlns:a16="http://schemas.microsoft.com/office/drawing/2014/main" id="{984CC06F-B58E-4A95-810F-70F28CA5BB76}"/>
              </a:ext>
            </a:extLst>
          </p:cNvPr>
          <p:cNvPicPr>
            <a:picLocks noChangeAspect="1"/>
          </p:cNvPicPr>
          <p:nvPr/>
        </p:nvPicPr>
        <p:blipFill>
          <a:blip r:embed="rId3"/>
          <a:stretch>
            <a:fillRect/>
          </a:stretch>
        </p:blipFill>
        <p:spPr>
          <a:xfrm>
            <a:off x="5330890" y="4101487"/>
            <a:ext cx="2347325" cy="2338137"/>
          </a:xfrm>
          <a:prstGeom prst="rect">
            <a:avLst/>
          </a:prstGeom>
        </p:spPr>
      </p:pic>
      <p:sp>
        <p:nvSpPr>
          <p:cNvPr id="41" name="Rectangle 40">
            <a:extLst>
              <a:ext uri="{FF2B5EF4-FFF2-40B4-BE49-F238E27FC236}">
                <a16:creationId xmlns:a16="http://schemas.microsoft.com/office/drawing/2014/main" id="{6D5E7BA5-6C8F-4366-98D3-7F4CE12D8689}"/>
              </a:ext>
            </a:extLst>
          </p:cNvPr>
          <p:cNvSpPr/>
          <p:nvPr/>
        </p:nvSpPr>
        <p:spPr>
          <a:xfrm>
            <a:off x="5316988" y="4088532"/>
            <a:ext cx="2381501" cy="2338138"/>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a:extLst>
              <a:ext uri="{FF2B5EF4-FFF2-40B4-BE49-F238E27FC236}">
                <a16:creationId xmlns:a16="http://schemas.microsoft.com/office/drawing/2014/main" id="{E895B6B6-E0B0-45AC-8A37-EB69FD156938}"/>
              </a:ext>
            </a:extLst>
          </p:cNvPr>
          <p:cNvSpPr txBox="1"/>
          <p:nvPr/>
        </p:nvSpPr>
        <p:spPr>
          <a:xfrm>
            <a:off x="589839" y="3546779"/>
            <a:ext cx="2479460" cy="954107"/>
          </a:xfrm>
          <a:prstGeom prst="rect">
            <a:avLst/>
          </a:prstGeom>
          <a:noFill/>
        </p:spPr>
        <p:txBody>
          <a:bodyPr wrap="square" rtlCol="0">
            <a:spAutoFit/>
          </a:bodyPr>
          <a:lstStyle/>
          <a:p>
            <a:pPr algn="ctr"/>
            <a:r>
              <a:rPr lang="fr-FR" sz="1400" i="1" dirty="0">
                <a:solidFill>
                  <a:schemeClr val="tx1">
                    <a:lumMod val="75000"/>
                    <a:lumOff val="25000"/>
                  </a:schemeClr>
                </a:solidFill>
              </a:rPr>
              <a:t>Une fois le client sélectionné, ses opérations de souscriptions ou versements sont affichées</a:t>
            </a:r>
          </a:p>
        </p:txBody>
      </p:sp>
      <p:cxnSp>
        <p:nvCxnSpPr>
          <p:cNvPr id="20" name="Connecteur droit avec flèche 19">
            <a:extLst>
              <a:ext uri="{FF2B5EF4-FFF2-40B4-BE49-F238E27FC236}">
                <a16:creationId xmlns:a16="http://schemas.microsoft.com/office/drawing/2014/main" id="{E1F71F30-A53B-4570-9858-EE7FEB63DB2A}"/>
              </a:ext>
            </a:extLst>
          </p:cNvPr>
          <p:cNvCxnSpPr>
            <a:cxnSpLocks/>
          </p:cNvCxnSpPr>
          <p:nvPr/>
        </p:nvCxnSpPr>
        <p:spPr>
          <a:xfrm flipV="1">
            <a:off x="2941076" y="3777269"/>
            <a:ext cx="543661" cy="35428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3" name="Ellipse 22">
            <a:extLst>
              <a:ext uri="{FF2B5EF4-FFF2-40B4-BE49-F238E27FC236}">
                <a16:creationId xmlns:a16="http://schemas.microsoft.com/office/drawing/2014/main" id="{849A0E20-39D8-40FE-912E-6F6CC33FD475}"/>
              </a:ext>
            </a:extLst>
          </p:cNvPr>
          <p:cNvSpPr/>
          <p:nvPr/>
        </p:nvSpPr>
        <p:spPr>
          <a:xfrm>
            <a:off x="1302155" y="2432717"/>
            <a:ext cx="339634" cy="330925"/>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r-FR" dirty="0"/>
              <a:t>1</a:t>
            </a:r>
          </a:p>
        </p:txBody>
      </p:sp>
      <p:sp>
        <p:nvSpPr>
          <p:cNvPr id="24" name="Ellipse 23">
            <a:extLst>
              <a:ext uri="{FF2B5EF4-FFF2-40B4-BE49-F238E27FC236}">
                <a16:creationId xmlns:a16="http://schemas.microsoft.com/office/drawing/2014/main" id="{E66AEB76-08BC-45A4-904C-AC8A651FDC4D}"/>
              </a:ext>
            </a:extLst>
          </p:cNvPr>
          <p:cNvSpPr/>
          <p:nvPr/>
        </p:nvSpPr>
        <p:spPr>
          <a:xfrm>
            <a:off x="1302155" y="4989854"/>
            <a:ext cx="339634" cy="330925"/>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r-FR" dirty="0"/>
              <a:t>2</a:t>
            </a:r>
          </a:p>
        </p:txBody>
      </p:sp>
      <p:sp>
        <p:nvSpPr>
          <p:cNvPr id="25" name="ZoneTexte 24">
            <a:extLst>
              <a:ext uri="{FF2B5EF4-FFF2-40B4-BE49-F238E27FC236}">
                <a16:creationId xmlns:a16="http://schemas.microsoft.com/office/drawing/2014/main" id="{6B01334A-14C8-4141-BD9E-8D06933FC8C2}"/>
              </a:ext>
            </a:extLst>
          </p:cNvPr>
          <p:cNvSpPr txBox="1"/>
          <p:nvPr/>
        </p:nvSpPr>
        <p:spPr>
          <a:xfrm>
            <a:off x="8455736" y="4781305"/>
            <a:ext cx="3456748" cy="738664"/>
          </a:xfrm>
          <a:prstGeom prst="rect">
            <a:avLst/>
          </a:prstGeom>
          <a:solidFill>
            <a:schemeClr val="bg1"/>
          </a:solidFill>
        </p:spPr>
        <p:txBody>
          <a:bodyPr wrap="square" rtlCol="0">
            <a:spAutoFit/>
          </a:bodyPr>
          <a:lstStyle/>
          <a:p>
            <a:pPr marL="285750" indent="-285750">
              <a:buFont typeface="Wingdings" panose="05000000000000000000" pitchFamily="2" charset="2"/>
              <a:buChar char="ü"/>
            </a:pPr>
            <a:r>
              <a:rPr lang="fr-FR" sz="1400" i="1" dirty="0">
                <a:solidFill>
                  <a:schemeClr val="accent6">
                    <a:lumMod val="50000"/>
                  </a:schemeClr>
                </a:solidFill>
              </a:rPr>
              <a:t>Rechercher le nom du produit</a:t>
            </a:r>
          </a:p>
          <a:p>
            <a:pPr marL="285750" indent="-285750">
              <a:buFont typeface="Wingdings" panose="05000000000000000000" pitchFamily="2" charset="2"/>
              <a:buChar char="ü"/>
            </a:pPr>
            <a:r>
              <a:rPr lang="fr-FR" sz="1400" i="1" dirty="0">
                <a:solidFill>
                  <a:schemeClr val="accent6">
                    <a:lumMod val="50000"/>
                  </a:schemeClr>
                </a:solidFill>
              </a:rPr>
              <a:t>Saisir la date et le nom des vendeurs</a:t>
            </a:r>
          </a:p>
          <a:p>
            <a:pPr marL="285750" indent="-285750">
              <a:buFont typeface="Wingdings" panose="05000000000000000000" pitchFamily="2" charset="2"/>
              <a:buChar char="ü"/>
            </a:pPr>
            <a:r>
              <a:rPr lang="fr-FR" sz="1400" i="1" dirty="0">
                <a:solidFill>
                  <a:schemeClr val="accent6">
                    <a:lumMod val="50000"/>
                  </a:schemeClr>
                </a:solidFill>
              </a:rPr>
              <a:t>Enregistrer</a:t>
            </a:r>
          </a:p>
        </p:txBody>
      </p:sp>
      <p:cxnSp>
        <p:nvCxnSpPr>
          <p:cNvPr id="27" name="Connecteur droit avec flèche 26">
            <a:extLst>
              <a:ext uri="{FF2B5EF4-FFF2-40B4-BE49-F238E27FC236}">
                <a16:creationId xmlns:a16="http://schemas.microsoft.com/office/drawing/2014/main" id="{63AD520B-C41E-4A9E-8097-E5CEC41BD997}"/>
              </a:ext>
            </a:extLst>
          </p:cNvPr>
          <p:cNvCxnSpPr>
            <a:cxnSpLocks/>
          </p:cNvCxnSpPr>
          <p:nvPr/>
        </p:nvCxnSpPr>
        <p:spPr>
          <a:xfrm flipH="1">
            <a:off x="7757424" y="5155316"/>
            <a:ext cx="303659" cy="253851"/>
          </a:xfrm>
          <a:prstGeom prst="straightConnector1">
            <a:avLst/>
          </a:prstGeom>
          <a:ln>
            <a:solidFill>
              <a:schemeClr val="accent6">
                <a:lumMod val="50000"/>
              </a:schemeClr>
            </a:solidFill>
            <a:tailEnd type="triangle"/>
          </a:ln>
        </p:spPr>
        <p:style>
          <a:lnRef idx="1">
            <a:schemeClr val="accent6"/>
          </a:lnRef>
          <a:fillRef idx="0">
            <a:schemeClr val="accent6"/>
          </a:fillRef>
          <a:effectRef idx="0">
            <a:schemeClr val="accent6"/>
          </a:effectRef>
          <a:fontRef idx="minor">
            <a:schemeClr val="tx1"/>
          </a:fontRef>
        </p:style>
      </p:cxnSp>
      <p:sp>
        <p:nvSpPr>
          <p:cNvPr id="28" name="Ellipse 27">
            <a:extLst>
              <a:ext uri="{FF2B5EF4-FFF2-40B4-BE49-F238E27FC236}">
                <a16:creationId xmlns:a16="http://schemas.microsoft.com/office/drawing/2014/main" id="{4A1D2640-4B09-4878-8041-DE1ECE291013}"/>
              </a:ext>
            </a:extLst>
          </p:cNvPr>
          <p:cNvSpPr/>
          <p:nvPr/>
        </p:nvSpPr>
        <p:spPr>
          <a:xfrm>
            <a:off x="8088989" y="4951316"/>
            <a:ext cx="339634" cy="330925"/>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r-FR" dirty="0"/>
              <a:t>3</a:t>
            </a:r>
          </a:p>
        </p:txBody>
      </p:sp>
      <p:sp>
        <p:nvSpPr>
          <p:cNvPr id="31" name="ZoneTexte 30">
            <a:extLst>
              <a:ext uri="{FF2B5EF4-FFF2-40B4-BE49-F238E27FC236}">
                <a16:creationId xmlns:a16="http://schemas.microsoft.com/office/drawing/2014/main" id="{DB55EF1E-81EE-4AA8-99D7-2E7C8607C118}"/>
              </a:ext>
            </a:extLst>
          </p:cNvPr>
          <p:cNvSpPr txBox="1"/>
          <p:nvPr/>
        </p:nvSpPr>
        <p:spPr>
          <a:xfrm>
            <a:off x="8455736" y="5622709"/>
            <a:ext cx="2675831" cy="523220"/>
          </a:xfrm>
          <a:prstGeom prst="rect">
            <a:avLst/>
          </a:prstGeom>
          <a:solidFill>
            <a:schemeClr val="bg1"/>
          </a:solidFill>
        </p:spPr>
        <p:txBody>
          <a:bodyPr wrap="square" rtlCol="0">
            <a:spAutoFit/>
          </a:bodyPr>
          <a:lstStyle/>
          <a:p>
            <a:pPr algn="ctr"/>
            <a:r>
              <a:rPr lang="fr-FR" sz="1400" i="1" dirty="0">
                <a:solidFill>
                  <a:schemeClr val="tx1">
                    <a:lumMod val="75000"/>
                    <a:lumOff val="25000"/>
                  </a:schemeClr>
                </a:solidFill>
              </a:rPr>
              <a:t>Un espace permet d’afficher la liste déroulante des produits</a:t>
            </a:r>
          </a:p>
        </p:txBody>
      </p:sp>
      <p:grpSp>
        <p:nvGrpSpPr>
          <p:cNvPr id="38" name="Groupe 37">
            <a:extLst>
              <a:ext uri="{FF2B5EF4-FFF2-40B4-BE49-F238E27FC236}">
                <a16:creationId xmlns:a16="http://schemas.microsoft.com/office/drawing/2014/main" id="{693C546D-08DC-4C7B-94C1-B114021494B0}"/>
              </a:ext>
            </a:extLst>
          </p:cNvPr>
          <p:cNvGrpSpPr/>
          <p:nvPr/>
        </p:nvGrpSpPr>
        <p:grpSpPr>
          <a:xfrm>
            <a:off x="7909253" y="5613689"/>
            <a:ext cx="370498" cy="388673"/>
            <a:chOff x="8959861" y="2563813"/>
            <a:chExt cx="420688" cy="441325"/>
          </a:xfrm>
          <a:solidFill>
            <a:srgbClr val="646567"/>
          </a:solidFill>
        </p:grpSpPr>
        <p:sp>
          <p:nvSpPr>
            <p:cNvPr id="39" name="Freeform 5">
              <a:extLst>
                <a:ext uri="{FF2B5EF4-FFF2-40B4-BE49-F238E27FC236}">
                  <a16:creationId xmlns:a16="http://schemas.microsoft.com/office/drawing/2014/main" id="{DE38DA41-7BA8-45B0-B4EF-ECC15000EBC3}"/>
                </a:ext>
              </a:extLst>
            </p:cNvPr>
            <p:cNvSpPr>
              <a:spLocks noEditPoints="1"/>
            </p:cNvSpPr>
            <p:nvPr/>
          </p:nvSpPr>
          <p:spPr bwMode="auto">
            <a:xfrm>
              <a:off x="9069399" y="2693988"/>
              <a:ext cx="230188" cy="311150"/>
            </a:xfrm>
            <a:custGeom>
              <a:avLst/>
              <a:gdLst>
                <a:gd name="T0" fmla="*/ 58 w 99"/>
                <a:gd name="T1" fmla="*/ 133 h 133"/>
                <a:gd name="T2" fmla="*/ 40 w 99"/>
                <a:gd name="T3" fmla="*/ 133 h 133"/>
                <a:gd name="T4" fmla="*/ 37 w 99"/>
                <a:gd name="T5" fmla="*/ 130 h 133"/>
                <a:gd name="T6" fmla="*/ 40 w 99"/>
                <a:gd name="T7" fmla="*/ 127 h 133"/>
                <a:gd name="T8" fmla="*/ 58 w 99"/>
                <a:gd name="T9" fmla="*/ 127 h 133"/>
                <a:gd name="T10" fmla="*/ 62 w 99"/>
                <a:gd name="T11" fmla="*/ 130 h 133"/>
                <a:gd name="T12" fmla="*/ 58 w 99"/>
                <a:gd name="T13" fmla="*/ 133 h 133"/>
                <a:gd name="T14" fmla="*/ 62 w 99"/>
                <a:gd name="T15" fmla="*/ 111 h 133"/>
                <a:gd name="T16" fmla="*/ 36 w 99"/>
                <a:gd name="T17" fmla="*/ 111 h 133"/>
                <a:gd name="T18" fmla="*/ 24 w 99"/>
                <a:gd name="T19" fmla="*/ 99 h 133"/>
                <a:gd name="T20" fmla="*/ 24 w 99"/>
                <a:gd name="T21" fmla="*/ 99 h 133"/>
                <a:gd name="T22" fmla="*/ 24 w 99"/>
                <a:gd name="T23" fmla="*/ 91 h 133"/>
                <a:gd name="T24" fmla="*/ 0 w 99"/>
                <a:gd name="T25" fmla="*/ 49 h 133"/>
                <a:gd name="T26" fmla="*/ 49 w 99"/>
                <a:gd name="T27" fmla="*/ 0 h 133"/>
                <a:gd name="T28" fmla="*/ 99 w 99"/>
                <a:gd name="T29" fmla="*/ 49 h 133"/>
                <a:gd name="T30" fmla="*/ 75 w 99"/>
                <a:gd name="T31" fmla="*/ 91 h 133"/>
                <a:gd name="T32" fmla="*/ 75 w 99"/>
                <a:gd name="T33" fmla="*/ 99 h 133"/>
                <a:gd name="T34" fmla="*/ 62 w 99"/>
                <a:gd name="T35" fmla="*/ 111 h 133"/>
                <a:gd name="T36" fmla="*/ 49 w 99"/>
                <a:gd name="T37" fmla="*/ 6 h 133"/>
                <a:gd name="T38" fmla="*/ 6 w 99"/>
                <a:gd name="T39" fmla="*/ 49 h 133"/>
                <a:gd name="T40" fmla="*/ 29 w 99"/>
                <a:gd name="T41" fmla="*/ 87 h 133"/>
                <a:gd name="T42" fmla="*/ 30 w 99"/>
                <a:gd name="T43" fmla="*/ 89 h 133"/>
                <a:gd name="T44" fmla="*/ 30 w 99"/>
                <a:gd name="T45" fmla="*/ 99 h 133"/>
                <a:gd name="T46" fmla="*/ 36 w 99"/>
                <a:gd name="T47" fmla="*/ 105 h 133"/>
                <a:gd name="T48" fmla="*/ 62 w 99"/>
                <a:gd name="T49" fmla="*/ 105 h 133"/>
                <a:gd name="T50" fmla="*/ 68 w 99"/>
                <a:gd name="T51" fmla="*/ 99 h 133"/>
                <a:gd name="T52" fmla="*/ 68 w 99"/>
                <a:gd name="T53" fmla="*/ 89 h 133"/>
                <a:gd name="T54" fmla="*/ 70 w 99"/>
                <a:gd name="T55" fmla="*/ 87 h 133"/>
                <a:gd name="T56" fmla="*/ 92 w 99"/>
                <a:gd name="T57" fmla="*/ 49 h 133"/>
                <a:gd name="T58" fmla="*/ 49 w 99"/>
                <a:gd name="T59" fmla="*/ 6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9" h="133">
                  <a:moveTo>
                    <a:pt x="58" y="133"/>
                  </a:moveTo>
                  <a:cubicBezTo>
                    <a:pt x="40" y="133"/>
                    <a:pt x="40" y="133"/>
                    <a:pt x="40" y="133"/>
                  </a:cubicBezTo>
                  <a:cubicBezTo>
                    <a:pt x="38" y="133"/>
                    <a:pt x="37" y="132"/>
                    <a:pt x="37" y="130"/>
                  </a:cubicBezTo>
                  <a:cubicBezTo>
                    <a:pt x="37" y="128"/>
                    <a:pt x="38" y="127"/>
                    <a:pt x="40" y="127"/>
                  </a:cubicBezTo>
                  <a:cubicBezTo>
                    <a:pt x="58" y="127"/>
                    <a:pt x="58" y="127"/>
                    <a:pt x="58" y="127"/>
                  </a:cubicBezTo>
                  <a:cubicBezTo>
                    <a:pt x="60" y="127"/>
                    <a:pt x="62" y="128"/>
                    <a:pt x="62" y="130"/>
                  </a:cubicBezTo>
                  <a:cubicBezTo>
                    <a:pt x="62" y="132"/>
                    <a:pt x="60" y="133"/>
                    <a:pt x="58" y="133"/>
                  </a:cubicBezTo>
                  <a:close/>
                  <a:moveTo>
                    <a:pt x="62" y="111"/>
                  </a:moveTo>
                  <a:cubicBezTo>
                    <a:pt x="36" y="111"/>
                    <a:pt x="36" y="111"/>
                    <a:pt x="36" y="111"/>
                  </a:cubicBezTo>
                  <a:cubicBezTo>
                    <a:pt x="30" y="111"/>
                    <a:pt x="24" y="107"/>
                    <a:pt x="24" y="99"/>
                  </a:cubicBezTo>
                  <a:cubicBezTo>
                    <a:pt x="24" y="99"/>
                    <a:pt x="24" y="99"/>
                    <a:pt x="24" y="99"/>
                  </a:cubicBezTo>
                  <a:cubicBezTo>
                    <a:pt x="24" y="99"/>
                    <a:pt x="24" y="95"/>
                    <a:pt x="24" y="91"/>
                  </a:cubicBezTo>
                  <a:cubicBezTo>
                    <a:pt x="9" y="82"/>
                    <a:pt x="0" y="66"/>
                    <a:pt x="0" y="49"/>
                  </a:cubicBezTo>
                  <a:cubicBezTo>
                    <a:pt x="0" y="22"/>
                    <a:pt x="22" y="0"/>
                    <a:pt x="49" y="0"/>
                  </a:cubicBezTo>
                  <a:cubicBezTo>
                    <a:pt x="76" y="0"/>
                    <a:pt x="99" y="22"/>
                    <a:pt x="99" y="49"/>
                  </a:cubicBezTo>
                  <a:cubicBezTo>
                    <a:pt x="99" y="66"/>
                    <a:pt x="89" y="82"/>
                    <a:pt x="75" y="91"/>
                  </a:cubicBezTo>
                  <a:cubicBezTo>
                    <a:pt x="75" y="99"/>
                    <a:pt x="75" y="99"/>
                    <a:pt x="75" y="99"/>
                  </a:cubicBezTo>
                  <a:cubicBezTo>
                    <a:pt x="75" y="106"/>
                    <a:pt x="69" y="111"/>
                    <a:pt x="62" y="111"/>
                  </a:cubicBezTo>
                  <a:close/>
                  <a:moveTo>
                    <a:pt x="49" y="6"/>
                  </a:moveTo>
                  <a:cubicBezTo>
                    <a:pt x="26" y="6"/>
                    <a:pt x="6" y="25"/>
                    <a:pt x="6" y="49"/>
                  </a:cubicBezTo>
                  <a:cubicBezTo>
                    <a:pt x="6" y="65"/>
                    <a:pt x="15" y="79"/>
                    <a:pt x="29" y="87"/>
                  </a:cubicBezTo>
                  <a:cubicBezTo>
                    <a:pt x="30" y="87"/>
                    <a:pt x="30" y="88"/>
                    <a:pt x="30" y="89"/>
                  </a:cubicBezTo>
                  <a:cubicBezTo>
                    <a:pt x="30" y="93"/>
                    <a:pt x="30" y="99"/>
                    <a:pt x="30" y="99"/>
                  </a:cubicBezTo>
                  <a:cubicBezTo>
                    <a:pt x="30" y="104"/>
                    <a:pt x="35" y="105"/>
                    <a:pt x="36" y="105"/>
                  </a:cubicBezTo>
                  <a:cubicBezTo>
                    <a:pt x="62" y="105"/>
                    <a:pt x="62" y="105"/>
                    <a:pt x="62" y="105"/>
                  </a:cubicBezTo>
                  <a:cubicBezTo>
                    <a:pt x="65" y="105"/>
                    <a:pt x="68" y="102"/>
                    <a:pt x="68" y="99"/>
                  </a:cubicBezTo>
                  <a:cubicBezTo>
                    <a:pt x="68" y="89"/>
                    <a:pt x="68" y="89"/>
                    <a:pt x="68" y="89"/>
                  </a:cubicBezTo>
                  <a:cubicBezTo>
                    <a:pt x="68" y="88"/>
                    <a:pt x="69" y="87"/>
                    <a:pt x="70" y="87"/>
                  </a:cubicBezTo>
                  <a:cubicBezTo>
                    <a:pt x="84" y="79"/>
                    <a:pt x="92" y="65"/>
                    <a:pt x="92" y="49"/>
                  </a:cubicBezTo>
                  <a:cubicBezTo>
                    <a:pt x="92" y="25"/>
                    <a:pt x="73" y="6"/>
                    <a:pt x="49" y="6"/>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40" name="Freeform 6">
              <a:extLst>
                <a:ext uri="{FF2B5EF4-FFF2-40B4-BE49-F238E27FC236}">
                  <a16:creationId xmlns:a16="http://schemas.microsoft.com/office/drawing/2014/main" id="{332ED1F4-5DA4-48DF-AFF6-DFABDEC3D9A2}"/>
                </a:ext>
              </a:extLst>
            </p:cNvPr>
            <p:cNvSpPr>
              <a:spLocks noEditPoints="1"/>
            </p:cNvSpPr>
            <p:nvPr/>
          </p:nvSpPr>
          <p:spPr bwMode="auto">
            <a:xfrm>
              <a:off x="8959861" y="2563813"/>
              <a:ext cx="420688" cy="149225"/>
            </a:xfrm>
            <a:custGeom>
              <a:avLst/>
              <a:gdLst>
                <a:gd name="T0" fmla="*/ 12 w 181"/>
                <a:gd name="T1" fmla="*/ 64 h 64"/>
                <a:gd name="T2" fmla="*/ 10 w 181"/>
                <a:gd name="T3" fmla="*/ 64 h 64"/>
                <a:gd name="T4" fmla="*/ 2 w 181"/>
                <a:gd name="T5" fmla="*/ 59 h 64"/>
                <a:gd name="T6" fmla="*/ 1 w 181"/>
                <a:gd name="T7" fmla="*/ 55 h 64"/>
                <a:gd name="T8" fmla="*/ 5 w 181"/>
                <a:gd name="T9" fmla="*/ 54 h 64"/>
                <a:gd name="T10" fmla="*/ 13 w 181"/>
                <a:gd name="T11" fmla="*/ 58 h 64"/>
                <a:gd name="T12" fmla="*/ 14 w 181"/>
                <a:gd name="T13" fmla="*/ 63 h 64"/>
                <a:gd name="T14" fmla="*/ 12 w 181"/>
                <a:gd name="T15" fmla="*/ 64 h 64"/>
                <a:gd name="T16" fmla="*/ 170 w 181"/>
                <a:gd name="T17" fmla="*/ 60 h 64"/>
                <a:gd name="T18" fmla="*/ 167 w 181"/>
                <a:gd name="T19" fmla="*/ 58 h 64"/>
                <a:gd name="T20" fmla="*/ 168 w 181"/>
                <a:gd name="T21" fmla="*/ 54 h 64"/>
                <a:gd name="T22" fmla="*/ 176 w 181"/>
                <a:gd name="T23" fmla="*/ 49 h 64"/>
                <a:gd name="T24" fmla="*/ 180 w 181"/>
                <a:gd name="T25" fmla="*/ 50 h 64"/>
                <a:gd name="T26" fmla="*/ 179 w 181"/>
                <a:gd name="T27" fmla="*/ 55 h 64"/>
                <a:gd name="T28" fmla="*/ 171 w 181"/>
                <a:gd name="T29" fmla="*/ 59 h 64"/>
                <a:gd name="T30" fmla="*/ 170 w 181"/>
                <a:gd name="T31" fmla="*/ 60 h 64"/>
                <a:gd name="T32" fmla="*/ 96 w 181"/>
                <a:gd name="T33" fmla="*/ 16 h 64"/>
                <a:gd name="T34" fmla="*/ 93 w 181"/>
                <a:gd name="T35" fmla="*/ 13 h 64"/>
                <a:gd name="T36" fmla="*/ 93 w 181"/>
                <a:gd name="T37" fmla="*/ 3 h 64"/>
                <a:gd name="T38" fmla="*/ 96 w 181"/>
                <a:gd name="T39" fmla="*/ 0 h 64"/>
                <a:gd name="T40" fmla="*/ 99 w 181"/>
                <a:gd name="T41" fmla="*/ 3 h 64"/>
                <a:gd name="T42" fmla="*/ 99 w 181"/>
                <a:gd name="T43" fmla="*/ 13 h 64"/>
                <a:gd name="T44" fmla="*/ 96 w 181"/>
                <a:gd name="T45" fmla="*/ 1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64">
                  <a:moveTo>
                    <a:pt x="12" y="64"/>
                  </a:moveTo>
                  <a:cubicBezTo>
                    <a:pt x="11" y="64"/>
                    <a:pt x="11" y="64"/>
                    <a:pt x="10" y="64"/>
                  </a:cubicBezTo>
                  <a:cubicBezTo>
                    <a:pt x="2" y="59"/>
                    <a:pt x="2" y="59"/>
                    <a:pt x="2" y="59"/>
                  </a:cubicBezTo>
                  <a:cubicBezTo>
                    <a:pt x="1" y="58"/>
                    <a:pt x="0" y="56"/>
                    <a:pt x="1" y="55"/>
                  </a:cubicBezTo>
                  <a:cubicBezTo>
                    <a:pt x="2" y="53"/>
                    <a:pt x="4" y="53"/>
                    <a:pt x="5" y="54"/>
                  </a:cubicBezTo>
                  <a:cubicBezTo>
                    <a:pt x="13" y="58"/>
                    <a:pt x="13" y="58"/>
                    <a:pt x="13" y="58"/>
                  </a:cubicBezTo>
                  <a:cubicBezTo>
                    <a:pt x="15" y="59"/>
                    <a:pt x="15" y="61"/>
                    <a:pt x="14" y="63"/>
                  </a:cubicBezTo>
                  <a:cubicBezTo>
                    <a:pt x="14" y="64"/>
                    <a:pt x="13" y="64"/>
                    <a:pt x="12" y="64"/>
                  </a:cubicBezTo>
                  <a:close/>
                  <a:moveTo>
                    <a:pt x="170" y="60"/>
                  </a:moveTo>
                  <a:cubicBezTo>
                    <a:pt x="169" y="60"/>
                    <a:pt x="168" y="59"/>
                    <a:pt x="167" y="58"/>
                  </a:cubicBezTo>
                  <a:cubicBezTo>
                    <a:pt x="166" y="56"/>
                    <a:pt x="167" y="54"/>
                    <a:pt x="168" y="54"/>
                  </a:cubicBezTo>
                  <a:cubicBezTo>
                    <a:pt x="176" y="49"/>
                    <a:pt x="176" y="49"/>
                    <a:pt x="176" y="49"/>
                  </a:cubicBezTo>
                  <a:cubicBezTo>
                    <a:pt x="178" y="48"/>
                    <a:pt x="180" y="49"/>
                    <a:pt x="180" y="50"/>
                  </a:cubicBezTo>
                  <a:cubicBezTo>
                    <a:pt x="181" y="52"/>
                    <a:pt x="181" y="54"/>
                    <a:pt x="179" y="55"/>
                  </a:cubicBezTo>
                  <a:cubicBezTo>
                    <a:pt x="171" y="59"/>
                    <a:pt x="171" y="59"/>
                    <a:pt x="171" y="59"/>
                  </a:cubicBezTo>
                  <a:cubicBezTo>
                    <a:pt x="171" y="59"/>
                    <a:pt x="170" y="60"/>
                    <a:pt x="170" y="60"/>
                  </a:cubicBezTo>
                  <a:close/>
                  <a:moveTo>
                    <a:pt x="96" y="16"/>
                  </a:moveTo>
                  <a:cubicBezTo>
                    <a:pt x="94" y="16"/>
                    <a:pt x="93" y="14"/>
                    <a:pt x="93" y="13"/>
                  </a:cubicBezTo>
                  <a:cubicBezTo>
                    <a:pt x="93" y="3"/>
                    <a:pt x="93" y="3"/>
                    <a:pt x="93" y="3"/>
                  </a:cubicBezTo>
                  <a:cubicBezTo>
                    <a:pt x="93" y="2"/>
                    <a:pt x="94" y="0"/>
                    <a:pt x="96" y="0"/>
                  </a:cubicBezTo>
                  <a:cubicBezTo>
                    <a:pt x="98" y="0"/>
                    <a:pt x="99" y="2"/>
                    <a:pt x="99" y="3"/>
                  </a:cubicBezTo>
                  <a:cubicBezTo>
                    <a:pt x="99" y="13"/>
                    <a:pt x="99" y="13"/>
                    <a:pt x="99" y="13"/>
                  </a:cubicBezTo>
                  <a:cubicBezTo>
                    <a:pt x="99" y="14"/>
                    <a:pt x="98" y="16"/>
                    <a:pt x="96" y="1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grpSp>
    </p:spTree>
    <p:extLst>
      <p:ext uri="{BB962C8B-B14F-4D97-AF65-F5344CB8AC3E}">
        <p14:creationId xmlns:p14="http://schemas.microsoft.com/office/powerpoint/2010/main" val="5658882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p:txBody>
          <a:bodyPr/>
          <a:lstStyle/>
          <a:p>
            <a:r>
              <a:rPr lang="fr-FR" dirty="0"/>
              <a:t>L’outil de correction s’adapte à chaque cas de figure, ce qui implique que :</a:t>
            </a:r>
          </a:p>
          <a:p>
            <a:pPr lvl="1"/>
            <a:r>
              <a:rPr lang="fr-FR" dirty="0"/>
              <a:t>Seuls les produits issus des comptes-rendus peuvent être modifiés ou ajoutés par les motifs de correction « Erreur de compte-rendu » et « Oubli de compte-rendu ». </a:t>
            </a:r>
          </a:p>
          <a:p>
            <a:pPr lvl="1"/>
            <a:r>
              <a:rPr lang="fr-FR" dirty="0"/>
              <a:t>Seuls les vendeurs peuvent être modifiés pour des produits alimentés automatiquement avec le user du vendeur.</a:t>
            </a:r>
          </a:p>
          <a:p>
            <a:endParaRPr lang="fr-FR" dirty="0"/>
          </a:p>
          <a:p>
            <a:r>
              <a:rPr lang="fr-FR" dirty="0"/>
              <a:t>Lorsqu’une vente alimentée automatiquement ne remonte pas dans les chiffres, l’outil de correction permet de retrouver </a:t>
            </a:r>
            <a:r>
              <a:rPr lang="fr-FR" b="1" dirty="0"/>
              <a:t>où est affectée la vente en utilisant le motif « Vente mal affectée » </a:t>
            </a:r>
            <a:r>
              <a:rPr lang="fr-FR" dirty="0"/>
              <a:t>et en utilisant le moteur de recherche sur le client. </a:t>
            </a:r>
          </a:p>
          <a:p>
            <a:pPr lvl="1"/>
            <a:r>
              <a:rPr lang="fr-FR" dirty="0"/>
              <a:t>Si malgré la recherche la vente n’apparaît pas, il se peut qu’un délai soit nécessaire à sa remontée (délai notamment pour des contrats type </a:t>
            </a:r>
            <a:r>
              <a:rPr lang="fr-FR" dirty="0" err="1"/>
              <a:t>WebAssur</a:t>
            </a:r>
            <a:r>
              <a:rPr lang="fr-FR" dirty="0"/>
              <a:t>).</a:t>
            </a:r>
          </a:p>
          <a:p>
            <a:pPr marL="0" indent="0">
              <a:buNone/>
            </a:pPr>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pPr lvl="1"/>
            <a:endParaRPr lang="fr-FR" dirty="0"/>
          </a:p>
        </p:txBody>
      </p:sp>
      <p:sp>
        <p:nvSpPr>
          <p:cNvPr id="6" name="Espace réservé du texte 5"/>
          <p:cNvSpPr>
            <a:spLocks noGrp="1"/>
          </p:cNvSpPr>
          <p:nvPr>
            <p:ph type="body" sz="quarter" idx="12"/>
          </p:nvPr>
        </p:nvSpPr>
        <p:spPr/>
        <p:txBody>
          <a:bodyPr/>
          <a:lstStyle/>
          <a:p>
            <a:r>
              <a:rPr lang="fr-FR"/>
              <a:t>Une vente automatique qui n’est pas remontée sera en général simplement </a:t>
            </a:r>
            <a:r>
              <a:rPr lang="fr-FR">
                <a:solidFill>
                  <a:srgbClr val="C00000"/>
                </a:solidFill>
              </a:rPr>
              <a:t>mal affectée</a:t>
            </a:r>
            <a:r>
              <a:rPr lang="fr-FR"/>
              <a:t>, le moteur de recherche permet de la retrouver et d’effectuer une correction.</a:t>
            </a:r>
          </a:p>
        </p:txBody>
      </p:sp>
      <p:sp>
        <p:nvSpPr>
          <p:cNvPr id="7" name="Espace réservé du texte 6"/>
          <p:cNvSpPr>
            <a:spLocks noGrp="1"/>
          </p:cNvSpPr>
          <p:nvPr>
            <p:ph type="body" sz="quarter" idx="14"/>
          </p:nvPr>
        </p:nvSpPr>
        <p:spPr/>
        <p:txBody>
          <a:bodyPr/>
          <a:lstStyle/>
          <a:p>
            <a:r>
              <a:rPr lang="fr-FR"/>
              <a:t>Outil de corrections</a:t>
            </a:r>
          </a:p>
        </p:txBody>
      </p:sp>
      <p:sp>
        <p:nvSpPr>
          <p:cNvPr id="8" name="Espace réservé du texte 7"/>
          <p:cNvSpPr>
            <a:spLocks noGrp="1"/>
          </p:cNvSpPr>
          <p:nvPr>
            <p:ph type="body" sz="quarter" idx="16"/>
          </p:nvPr>
        </p:nvSpPr>
        <p:spPr/>
        <p:txBody>
          <a:bodyPr/>
          <a:lstStyle/>
          <a:p>
            <a:r>
              <a:rPr lang="fr-FR"/>
              <a:t>5</a:t>
            </a:r>
          </a:p>
        </p:txBody>
      </p:sp>
    </p:spTree>
    <p:extLst>
      <p:ext uri="{BB962C8B-B14F-4D97-AF65-F5344CB8AC3E}">
        <p14:creationId xmlns:p14="http://schemas.microsoft.com/office/powerpoint/2010/main" val="22979546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0A7FD0C-7E9C-401C-8806-3DBF013A4029}"/>
              </a:ext>
            </a:extLst>
          </p:cNvPr>
          <p:cNvSpPr/>
          <p:nvPr/>
        </p:nvSpPr>
        <p:spPr>
          <a:xfrm>
            <a:off x="3716163" y="3811260"/>
            <a:ext cx="5009826" cy="418011"/>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p:cNvSpPr>
            <a:spLocks noGrp="1"/>
          </p:cNvSpPr>
          <p:nvPr>
            <p:ph type="body" sz="quarter" idx="13"/>
          </p:nvPr>
        </p:nvSpPr>
        <p:spPr>
          <a:xfrm>
            <a:off x="3716163" y="1715678"/>
            <a:ext cx="7620201" cy="4023689"/>
          </a:xfrm>
        </p:spPr>
        <p:txBody>
          <a:bodyPr/>
          <a:lstStyle/>
          <a:p>
            <a:r>
              <a:rPr lang="fr-FR" dirty="0"/>
              <a:t>Présentation de l’outil</a:t>
            </a:r>
          </a:p>
          <a:p>
            <a:r>
              <a:rPr lang="fr-FR" dirty="0"/>
              <a:t>Présentation des indicateurs</a:t>
            </a:r>
          </a:p>
          <a:p>
            <a:r>
              <a:rPr lang="fr-FR" dirty="0"/>
              <a:t>Règle de gestion des données</a:t>
            </a:r>
          </a:p>
          <a:p>
            <a:r>
              <a:rPr lang="fr-FR" dirty="0"/>
              <a:t>L’entretien</a:t>
            </a:r>
          </a:p>
          <a:p>
            <a:r>
              <a:rPr lang="fr-FR" dirty="0"/>
              <a:t>Outil de corrections</a:t>
            </a:r>
          </a:p>
          <a:p>
            <a:r>
              <a:rPr lang="fr-FR" dirty="0"/>
              <a:t>Paramétrage des collaborateurs</a:t>
            </a:r>
          </a:p>
          <a:p>
            <a:r>
              <a:rPr lang="fr-FR" dirty="0"/>
              <a:t>Repères et saisonnalité</a:t>
            </a:r>
          </a:p>
          <a:p>
            <a:r>
              <a:rPr lang="fr-FR" dirty="0"/>
              <a:t>Trucs et Astuces</a:t>
            </a:r>
          </a:p>
          <a:p>
            <a:r>
              <a:rPr lang="fr-FR" dirty="0"/>
              <a:t>Foire aux Questions</a:t>
            </a:r>
          </a:p>
          <a:p>
            <a:endParaRPr lang="fr-FR" dirty="0"/>
          </a:p>
        </p:txBody>
      </p:sp>
    </p:spTree>
    <p:extLst>
      <p:ext uri="{BB962C8B-B14F-4D97-AF65-F5344CB8AC3E}">
        <p14:creationId xmlns:p14="http://schemas.microsoft.com/office/powerpoint/2010/main" val="30118870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p:txBody>
          <a:bodyPr/>
          <a:lstStyle/>
          <a:p>
            <a:r>
              <a:rPr lang="fr-FR" dirty="0"/>
              <a:t>Il n’est plus utile de paramétrer l’affectation, le métier ni le temps de travail des collaborateurs, </a:t>
            </a:r>
            <a:r>
              <a:rPr lang="fr-FR" b="1" dirty="0"/>
              <a:t>ces informations sont basées sur les informations RH et sont automatiques</a:t>
            </a:r>
            <a:r>
              <a:rPr lang="fr-FR" dirty="0"/>
              <a:t>.</a:t>
            </a:r>
          </a:p>
          <a:p>
            <a:endParaRPr lang="fr-FR" dirty="0"/>
          </a:p>
          <a:p>
            <a:r>
              <a:rPr lang="fr-FR" dirty="0"/>
              <a:t>En cas de changement d’affectation ou de temps de travail, le délai de prise </a:t>
            </a:r>
            <a:r>
              <a:rPr lang="fr-FR"/>
              <a:t>en compte </a:t>
            </a:r>
            <a:r>
              <a:rPr lang="fr-FR" dirty="0"/>
              <a:t>dans l’outil est d’1 semaine minimum après la modification officielle.</a:t>
            </a:r>
          </a:p>
          <a:p>
            <a:endParaRPr lang="fr-FR" dirty="0"/>
          </a:p>
          <a:p>
            <a:r>
              <a:rPr lang="fr-FR" dirty="0"/>
              <a:t>Les collaborateurs qui ne travaillent plus dans l’entreprise restent présents dans l’outil toute l’année.</a:t>
            </a:r>
          </a:p>
          <a:p>
            <a:endParaRPr lang="fr-FR" dirty="0"/>
          </a:p>
          <a:p>
            <a:pPr algn="just"/>
            <a:r>
              <a:rPr lang="fr-FR" dirty="0"/>
              <a:t>En cas de changement de métier, les repères sont proratisés et sommés sur l’ensemble des métiers. Il est possible de ne visualiser </a:t>
            </a:r>
            <a:r>
              <a:rPr lang="fr-FR" b="1" dirty="0"/>
              <a:t>que les repères et l’activité pour un seul des métiers</a:t>
            </a:r>
            <a:r>
              <a:rPr lang="fr-FR" dirty="0"/>
              <a:t>. Pour ce faire, un clic sur la flèche à côté du nom du collaborateur dans le totem des structures permet d’afficher tous ses métiers et d’en sélectionner un seul.</a:t>
            </a:r>
          </a:p>
          <a:p>
            <a:endParaRPr lang="fr-FR" dirty="0"/>
          </a:p>
          <a:p>
            <a:r>
              <a:rPr lang="fr-FR" dirty="0"/>
              <a:t>Seuls les DA et DAA peuvent accéder à l’ensemble des collaborateurs en agence. </a:t>
            </a:r>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pPr lvl="1"/>
            <a:endParaRPr lang="fr-FR" dirty="0"/>
          </a:p>
        </p:txBody>
      </p:sp>
      <p:sp>
        <p:nvSpPr>
          <p:cNvPr id="6" name="Espace réservé du texte 5"/>
          <p:cNvSpPr>
            <a:spLocks noGrp="1"/>
          </p:cNvSpPr>
          <p:nvPr>
            <p:ph type="body" sz="quarter" idx="12"/>
          </p:nvPr>
        </p:nvSpPr>
        <p:spPr>
          <a:xfrm>
            <a:off x="695324" y="464147"/>
            <a:ext cx="11191875" cy="720000"/>
          </a:xfrm>
        </p:spPr>
        <p:txBody>
          <a:bodyPr/>
          <a:lstStyle/>
          <a:p>
            <a:r>
              <a:rPr lang="fr-FR"/>
              <a:t>Le paramétrage des collaborateurs est basé sur les informations RH et est </a:t>
            </a:r>
            <a:r>
              <a:rPr lang="fr-FR">
                <a:solidFill>
                  <a:srgbClr val="C00000"/>
                </a:solidFill>
              </a:rPr>
              <a:t>automatique</a:t>
            </a:r>
            <a:r>
              <a:rPr lang="fr-FR"/>
              <a:t>.</a:t>
            </a:r>
          </a:p>
        </p:txBody>
      </p:sp>
      <p:sp>
        <p:nvSpPr>
          <p:cNvPr id="7" name="Espace réservé du texte 6"/>
          <p:cNvSpPr>
            <a:spLocks noGrp="1"/>
          </p:cNvSpPr>
          <p:nvPr>
            <p:ph type="body" sz="quarter" idx="14"/>
          </p:nvPr>
        </p:nvSpPr>
        <p:spPr/>
        <p:txBody>
          <a:bodyPr/>
          <a:lstStyle/>
          <a:p>
            <a:r>
              <a:rPr lang="fr-FR"/>
              <a:t>Paramétrage des collaborateurs</a:t>
            </a:r>
          </a:p>
        </p:txBody>
      </p:sp>
      <p:pic>
        <p:nvPicPr>
          <p:cNvPr id="11" name="Image 10">
            <a:extLst>
              <a:ext uri="{FF2B5EF4-FFF2-40B4-BE49-F238E27FC236}">
                <a16:creationId xmlns:a16="http://schemas.microsoft.com/office/drawing/2014/main" id="{15638F95-2D7D-46F9-A83A-E94CE6DCEAC6}"/>
              </a:ext>
            </a:extLst>
          </p:cNvPr>
          <p:cNvPicPr>
            <a:picLocks noChangeAspect="1"/>
          </p:cNvPicPr>
          <p:nvPr/>
        </p:nvPicPr>
        <p:blipFill rotWithShape="1">
          <a:blip r:embed="rId2"/>
          <a:srcRect r="4849" b="51207"/>
          <a:stretch/>
        </p:blipFill>
        <p:spPr>
          <a:xfrm>
            <a:off x="9431397" y="4631470"/>
            <a:ext cx="2338288" cy="1180473"/>
          </a:xfrm>
          <a:prstGeom prst="rect">
            <a:avLst/>
          </a:prstGeom>
        </p:spPr>
      </p:pic>
      <p:sp>
        <p:nvSpPr>
          <p:cNvPr id="12" name="Rectangle 11">
            <a:extLst>
              <a:ext uri="{FF2B5EF4-FFF2-40B4-BE49-F238E27FC236}">
                <a16:creationId xmlns:a16="http://schemas.microsoft.com/office/drawing/2014/main" id="{1EE36391-F08A-4DB0-92D4-3F49668BA12B}"/>
              </a:ext>
            </a:extLst>
          </p:cNvPr>
          <p:cNvSpPr/>
          <p:nvPr/>
        </p:nvSpPr>
        <p:spPr>
          <a:xfrm>
            <a:off x="10337075" y="5131184"/>
            <a:ext cx="200294" cy="181044"/>
          </a:xfrm>
          <a:prstGeom prst="rect">
            <a:avLst/>
          </a:prstGeom>
          <a:noFill/>
          <a:ln w="28575">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8842436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0A7FD0C-7E9C-401C-8806-3DBF013A4029}"/>
              </a:ext>
            </a:extLst>
          </p:cNvPr>
          <p:cNvSpPr/>
          <p:nvPr/>
        </p:nvSpPr>
        <p:spPr>
          <a:xfrm>
            <a:off x="3716163" y="4296931"/>
            <a:ext cx="5009826" cy="418011"/>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p:cNvSpPr>
            <a:spLocks noGrp="1"/>
          </p:cNvSpPr>
          <p:nvPr>
            <p:ph type="body" sz="quarter" idx="13"/>
          </p:nvPr>
        </p:nvSpPr>
        <p:spPr>
          <a:xfrm>
            <a:off x="3716163" y="1788106"/>
            <a:ext cx="7620201" cy="4023689"/>
          </a:xfrm>
        </p:spPr>
        <p:txBody>
          <a:bodyPr/>
          <a:lstStyle/>
          <a:p>
            <a:r>
              <a:rPr lang="fr-FR" dirty="0"/>
              <a:t>Présentation de l’outil</a:t>
            </a:r>
          </a:p>
          <a:p>
            <a:r>
              <a:rPr lang="fr-FR" dirty="0"/>
              <a:t>Présentation des indicateurs</a:t>
            </a:r>
          </a:p>
          <a:p>
            <a:r>
              <a:rPr lang="fr-FR" dirty="0"/>
              <a:t>Règle de gestion des données</a:t>
            </a:r>
          </a:p>
          <a:p>
            <a:r>
              <a:rPr lang="fr-FR" dirty="0"/>
              <a:t>L’entretien </a:t>
            </a:r>
          </a:p>
          <a:p>
            <a:r>
              <a:rPr lang="fr-FR" dirty="0"/>
              <a:t>Outil de corrections</a:t>
            </a:r>
          </a:p>
          <a:p>
            <a:r>
              <a:rPr lang="fr-FR" dirty="0"/>
              <a:t>Paramétrage des collaborateurs</a:t>
            </a:r>
          </a:p>
          <a:p>
            <a:r>
              <a:rPr lang="fr-FR" dirty="0"/>
              <a:t>Repères et saisonnalité</a:t>
            </a:r>
          </a:p>
          <a:p>
            <a:r>
              <a:rPr lang="fr-FR" dirty="0"/>
              <a:t>Trucs et Astuces</a:t>
            </a:r>
          </a:p>
          <a:p>
            <a:r>
              <a:rPr lang="fr-FR" dirty="0"/>
              <a:t>Foire aux Questions</a:t>
            </a:r>
          </a:p>
          <a:p>
            <a:endParaRPr lang="fr-FR" dirty="0"/>
          </a:p>
        </p:txBody>
      </p:sp>
    </p:spTree>
    <p:extLst>
      <p:ext uri="{BB962C8B-B14F-4D97-AF65-F5344CB8AC3E}">
        <p14:creationId xmlns:p14="http://schemas.microsoft.com/office/powerpoint/2010/main" val="26897232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p:txBody>
          <a:bodyPr/>
          <a:lstStyle/>
          <a:p>
            <a:r>
              <a:rPr lang="fr-FR" dirty="0"/>
              <a:t>Les repères sont des référentiels basés sur le métier. Ils s’adaptent :</a:t>
            </a:r>
          </a:p>
          <a:p>
            <a:pPr lvl="1"/>
            <a:r>
              <a:rPr lang="fr-FR" dirty="0"/>
              <a:t>au temps de travail du collaborateur</a:t>
            </a:r>
          </a:p>
          <a:p>
            <a:pPr lvl="1"/>
            <a:r>
              <a:rPr lang="fr-FR" dirty="0"/>
              <a:t>au point de vente pour la collecte et le crédit </a:t>
            </a:r>
            <a:r>
              <a:rPr lang="fr-FR" dirty="0" err="1"/>
              <a:t>immo</a:t>
            </a:r>
            <a:r>
              <a:rPr lang="fr-FR" dirty="0"/>
              <a:t> selon la richesse de la zone de chalandise (même critère que pour la Part Variable)</a:t>
            </a:r>
          </a:p>
          <a:p>
            <a:pPr lvl="1"/>
            <a:r>
              <a:rPr lang="fr-FR" dirty="0"/>
              <a:t>à la présence ou non d’un GCP dans l’agence</a:t>
            </a:r>
          </a:p>
          <a:p>
            <a:pPr lvl="1"/>
            <a:r>
              <a:rPr lang="fr-FR" dirty="0"/>
              <a:t>au nombre de collaborateurs encadrés pour les Directeurs d’Agence</a:t>
            </a:r>
          </a:p>
          <a:p>
            <a:pPr lvl="1"/>
            <a:endParaRPr lang="fr-FR" dirty="0"/>
          </a:p>
          <a:p>
            <a:pPr algn="just"/>
            <a:r>
              <a:rPr lang="fr-FR" dirty="0"/>
              <a:t>La saisonnalité appliquée aux repères saisonnalisés tient compte du rythme de production sur les années précédentes ainsi que des périodes de congés scolaires. 2 saisonnalités sont appliquées : une pour la Collecte et le  Crédit immobilier, une pour les autres items.</a:t>
            </a:r>
          </a:p>
          <a:p>
            <a:endParaRPr lang="fr-FR" dirty="0"/>
          </a:p>
          <a:p>
            <a:r>
              <a:rPr lang="fr-FR" dirty="0"/>
              <a:t>La saisonnalité est consultable dans le lexique de la Part Variable, en lien dans le Suivi Part Variable sur Objectifs (disponible </a:t>
            </a:r>
            <a:r>
              <a:rPr lang="fr-FR" dirty="0">
                <a:hlinkClick r:id="rId2"/>
              </a:rPr>
              <a:t>ici</a:t>
            </a:r>
            <a:r>
              <a:rPr lang="fr-FR" dirty="0"/>
              <a:t>).</a:t>
            </a:r>
          </a:p>
          <a:p>
            <a:pPr marL="0" indent="0">
              <a:buNone/>
            </a:pPr>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pPr lvl="1"/>
            <a:endParaRPr lang="fr-FR" dirty="0"/>
          </a:p>
        </p:txBody>
      </p:sp>
      <p:sp>
        <p:nvSpPr>
          <p:cNvPr id="6" name="Espace réservé du texte 5"/>
          <p:cNvSpPr>
            <a:spLocks noGrp="1"/>
          </p:cNvSpPr>
          <p:nvPr>
            <p:ph type="body" sz="quarter" idx="12"/>
          </p:nvPr>
        </p:nvSpPr>
        <p:spPr/>
        <p:txBody>
          <a:bodyPr/>
          <a:lstStyle/>
          <a:p>
            <a:r>
              <a:rPr lang="fr-FR"/>
              <a:t>Les repères s’adaptent au métier, et pour les items de collecte et crédit immo à la richesse de la zone de chalandise du point de vente.</a:t>
            </a:r>
          </a:p>
        </p:txBody>
      </p:sp>
      <p:sp>
        <p:nvSpPr>
          <p:cNvPr id="7" name="Espace réservé du texte 6"/>
          <p:cNvSpPr>
            <a:spLocks noGrp="1"/>
          </p:cNvSpPr>
          <p:nvPr>
            <p:ph type="body" sz="quarter" idx="14"/>
          </p:nvPr>
        </p:nvSpPr>
        <p:spPr/>
        <p:txBody>
          <a:bodyPr/>
          <a:lstStyle/>
          <a:p>
            <a:r>
              <a:rPr lang="fr-FR"/>
              <a:t>Repères et saisonnalité</a:t>
            </a:r>
          </a:p>
        </p:txBody>
      </p:sp>
    </p:spTree>
    <p:extLst>
      <p:ext uri="{BB962C8B-B14F-4D97-AF65-F5344CB8AC3E}">
        <p14:creationId xmlns:p14="http://schemas.microsoft.com/office/powerpoint/2010/main" val="7228330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0A7FD0C-7E9C-401C-8806-3DBF013A4029}"/>
              </a:ext>
            </a:extLst>
          </p:cNvPr>
          <p:cNvSpPr/>
          <p:nvPr/>
        </p:nvSpPr>
        <p:spPr>
          <a:xfrm>
            <a:off x="3801887" y="4724348"/>
            <a:ext cx="5009826" cy="418011"/>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p:cNvSpPr>
            <a:spLocks noGrp="1"/>
          </p:cNvSpPr>
          <p:nvPr>
            <p:ph type="body" sz="quarter" idx="13"/>
          </p:nvPr>
        </p:nvSpPr>
        <p:spPr>
          <a:xfrm>
            <a:off x="3801887" y="1760945"/>
            <a:ext cx="7620201" cy="4023689"/>
          </a:xfrm>
        </p:spPr>
        <p:txBody>
          <a:bodyPr/>
          <a:lstStyle/>
          <a:p>
            <a:r>
              <a:rPr lang="fr-FR" dirty="0"/>
              <a:t>Présentation de l’outil</a:t>
            </a:r>
          </a:p>
          <a:p>
            <a:r>
              <a:rPr lang="fr-FR" dirty="0"/>
              <a:t>Présentation des indicateurs</a:t>
            </a:r>
          </a:p>
          <a:p>
            <a:r>
              <a:rPr lang="fr-FR" dirty="0"/>
              <a:t>Règle de gestion des données</a:t>
            </a:r>
          </a:p>
          <a:p>
            <a:r>
              <a:rPr lang="fr-FR" dirty="0"/>
              <a:t>L’entretien </a:t>
            </a:r>
          </a:p>
          <a:p>
            <a:r>
              <a:rPr lang="fr-FR" dirty="0"/>
              <a:t>Outil de corrections</a:t>
            </a:r>
          </a:p>
          <a:p>
            <a:r>
              <a:rPr lang="fr-FR" dirty="0"/>
              <a:t>Paramétrage des collaborateurs</a:t>
            </a:r>
          </a:p>
          <a:p>
            <a:r>
              <a:rPr lang="fr-FR" dirty="0"/>
              <a:t>Repères et saisonnalité</a:t>
            </a:r>
          </a:p>
          <a:p>
            <a:r>
              <a:rPr lang="fr-FR" dirty="0"/>
              <a:t>Trucs et Astuces</a:t>
            </a:r>
          </a:p>
          <a:p>
            <a:r>
              <a:rPr lang="fr-FR" dirty="0"/>
              <a:t>Foire aux Questions</a:t>
            </a:r>
          </a:p>
          <a:p>
            <a:endParaRPr lang="fr-FR" dirty="0"/>
          </a:p>
        </p:txBody>
      </p:sp>
    </p:spTree>
    <p:extLst>
      <p:ext uri="{BB962C8B-B14F-4D97-AF65-F5344CB8AC3E}">
        <p14:creationId xmlns:p14="http://schemas.microsoft.com/office/powerpoint/2010/main" val="11291421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dirty="0"/>
              <a:t>Modifier la semaine sélectionnée</a:t>
            </a:r>
          </a:p>
        </p:txBody>
      </p:sp>
      <p:sp>
        <p:nvSpPr>
          <p:cNvPr id="7" name="Espace réservé du texte 6"/>
          <p:cNvSpPr>
            <a:spLocks noGrp="1"/>
          </p:cNvSpPr>
          <p:nvPr>
            <p:ph type="body" sz="quarter" idx="14"/>
          </p:nvPr>
        </p:nvSpPr>
        <p:spPr/>
        <p:txBody>
          <a:bodyPr/>
          <a:lstStyle/>
          <a:p>
            <a:r>
              <a:rPr lang="fr-FR"/>
              <a:t>Trucs et Astuces</a:t>
            </a:r>
          </a:p>
        </p:txBody>
      </p:sp>
      <p:sp>
        <p:nvSpPr>
          <p:cNvPr id="5" name="Espace réservé du texte 7">
            <a:extLst>
              <a:ext uri="{FF2B5EF4-FFF2-40B4-BE49-F238E27FC236}">
                <a16:creationId xmlns:a16="http://schemas.microsoft.com/office/drawing/2014/main" id="{F66E4037-CC01-4638-ABA8-D7F3548E9C68}"/>
              </a:ext>
            </a:extLst>
          </p:cNvPr>
          <p:cNvSpPr>
            <a:spLocks noGrp="1"/>
          </p:cNvSpPr>
          <p:nvPr>
            <p:ph type="body" sz="quarter" idx="16"/>
          </p:nvPr>
        </p:nvSpPr>
        <p:spPr>
          <a:xfrm>
            <a:off x="334912" y="716147"/>
            <a:ext cx="216000" cy="216000"/>
          </a:xfrm>
        </p:spPr>
        <p:txBody>
          <a:bodyPr/>
          <a:lstStyle/>
          <a:p>
            <a:r>
              <a:rPr lang="fr-FR" dirty="0"/>
              <a:t>1</a:t>
            </a:r>
          </a:p>
        </p:txBody>
      </p:sp>
      <p:sp>
        <p:nvSpPr>
          <p:cNvPr id="25" name="ZoneTexte 24">
            <a:extLst>
              <a:ext uri="{FF2B5EF4-FFF2-40B4-BE49-F238E27FC236}">
                <a16:creationId xmlns:a16="http://schemas.microsoft.com/office/drawing/2014/main" id="{86C154A2-6322-43B8-8A72-88239EE51072}"/>
              </a:ext>
            </a:extLst>
          </p:cNvPr>
          <p:cNvSpPr txBox="1"/>
          <p:nvPr/>
        </p:nvSpPr>
        <p:spPr>
          <a:xfrm>
            <a:off x="6634392" y="2264897"/>
            <a:ext cx="4469037" cy="338554"/>
          </a:xfrm>
          <a:prstGeom prst="rect">
            <a:avLst/>
          </a:prstGeom>
          <a:noFill/>
        </p:spPr>
        <p:txBody>
          <a:bodyPr wrap="square" rtlCol="0">
            <a:spAutoFit/>
          </a:bodyPr>
          <a:lstStyle/>
          <a:p>
            <a:pPr algn="ctr"/>
            <a:r>
              <a:rPr lang="fr-FR" sz="1600" i="1" dirty="0">
                <a:solidFill>
                  <a:srgbClr val="C00000"/>
                </a:solidFill>
              </a:rPr>
              <a:t>La semaine sélectionnée est alors indiquée.</a:t>
            </a:r>
          </a:p>
        </p:txBody>
      </p:sp>
      <p:pic>
        <p:nvPicPr>
          <p:cNvPr id="3" name="Image 2">
            <a:extLst>
              <a:ext uri="{FF2B5EF4-FFF2-40B4-BE49-F238E27FC236}">
                <a16:creationId xmlns:a16="http://schemas.microsoft.com/office/drawing/2014/main" id="{483548E9-93AD-485B-AB50-EB5B376E18E0}"/>
              </a:ext>
            </a:extLst>
          </p:cNvPr>
          <p:cNvPicPr>
            <a:picLocks noChangeAspect="1"/>
          </p:cNvPicPr>
          <p:nvPr/>
        </p:nvPicPr>
        <p:blipFill>
          <a:blip r:embed="rId2"/>
          <a:stretch>
            <a:fillRect/>
          </a:stretch>
        </p:blipFill>
        <p:spPr>
          <a:xfrm>
            <a:off x="1616006" y="2008981"/>
            <a:ext cx="2495550" cy="1333500"/>
          </a:xfrm>
          <a:prstGeom prst="rect">
            <a:avLst/>
          </a:prstGeom>
        </p:spPr>
      </p:pic>
      <p:pic>
        <p:nvPicPr>
          <p:cNvPr id="4" name="Image 3">
            <a:extLst>
              <a:ext uri="{FF2B5EF4-FFF2-40B4-BE49-F238E27FC236}">
                <a16:creationId xmlns:a16="http://schemas.microsoft.com/office/drawing/2014/main" id="{F398DF4A-B709-4E36-AE95-555B2F13DB04}"/>
              </a:ext>
            </a:extLst>
          </p:cNvPr>
          <p:cNvPicPr>
            <a:picLocks noChangeAspect="1"/>
          </p:cNvPicPr>
          <p:nvPr/>
        </p:nvPicPr>
        <p:blipFill>
          <a:blip r:embed="rId3"/>
          <a:stretch>
            <a:fillRect/>
          </a:stretch>
        </p:blipFill>
        <p:spPr>
          <a:xfrm>
            <a:off x="5657056" y="1942719"/>
            <a:ext cx="1057275" cy="1076325"/>
          </a:xfrm>
          <a:prstGeom prst="rect">
            <a:avLst/>
          </a:prstGeom>
        </p:spPr>
      </p:pic>
      <p:sp>
        <p:nvSpPr>
          <p:cNvPr id="12" name="Espace réservé du contenu 11">
            <a:extLst>
              <a:ext uri="{FF2B5EF4-FFF2-40B4-BE49-F238E27FC236}">
                <a16:creationId xmlns:a16="http://schemas.microsoft.com/office/drawing/2014/main" id="{DC4B98FB-F355-4CA1-ABD9-BDBCFB4AC574}"/>
              </a:ext>
            </a:extLst>
          </p:cNvPr>
          <p:cNvSpPr>
            <a:spLocks noGrp="1"/>
          </p:cNvSpPr>
          <p:nvPr>
            <p:ph idx="17"/>
          </p:nvPr>
        </p:nvSpPr>
        <p:spPr>
          <a:xfrm>
            <a:off x="695325" y="1388669"/>
            <a:ext cx="9728835" cy="554050"/>
          </a:xfrm>
        </p:spPr>
        <p:txBody>
          <a:bodyPr/>
          <a:lstStyle/>
          <a:p>
            <a:r>
              <a:rPr lang="fr-FR" dirty="0"/>
              <a:t>2 solutions : Déplacer le curseur de droite ou écrire le numéro de semaine dans la case de droite.</a:t>
            </a:r>
          </a:p>
          <a:p>
            <a:endParaRPr lang="fr-FR" dirty="0"/>
          </a:p>
        </p:txBody>
      </p:sp>
      <p:cxnSp>
        <p:nvCxnSpPr>
          <p:cNvPr id="18" name="Connecteur droit avec flèche 17">
            <a:extLst>
              <a:ext uri="{FF2B5EF4-FFF2-40B4-BE49-F238E27FC236}">
                <a16:creationId xmlns:a16="http://schemas.microsoft.com/office/drawing/2014/main" id="{D56AF7E9-40AC-43F3-A8F3-56BA7416B8BE}"/>
              </a:ext>
            </a:extLst>
          </p:cNvPr>
          <p:cNvCxnSpPr>
            <a:cxnSpLocks/>
          </p:cNvCxnSpPr>
          <p:nvPr/>
        </p:nvCxnSpPr>
        <p:spPr>
          <a:xfrm flipH="1">
            <a:off x="2097430" y="1785257"/>
            <a:ext cx="1168284" cy="10879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Connecteur droit avec flèche 23">
            <a:extLst>
              <a:ext uri="{FF2B5EF4-FFF2-40B4-BE49-F238E27FC236}">
                <a16:creationId xmlns:a16="http://schemas.microsoft.com/office/drawing/2014/main" id="{62CFC3E8-A28C-4360-9F2E-A5419BCE75AA}"/>
              </a:ext>
            </a:extLst>
          </p:cNvPr>
          <p:cNvCxnSpPr>
            <a:cxnSpLocks/>
          </p:cNvCxnSpPr>
          <p:nvPr/>
        </p:nvCxnSpPr>
        <p:spPr>
          <a:xfrm flipH="1">
            <a:off x="2906018" y="1738576"/>
            <a:ext cx="2343927" cy="8250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Espace réservé du contenu 11">
            <a:extLst>
              <a:ext uri="{FF2B5EF4-FFF2-40B4-BE49-F238E27FC236}">
                <a16:creationId xmlns:a16="http://schemas.microsoft.com/office/drawing/2014/main" id="{A453AC0F-1FF3-467C-9E7F-24AD297B78EA}"/>
              </a:ext>
            </a:extLst>
          </p:cNvPr>
          <p:cNvSpPr txBox="1">
            <a:spLocks/>
          </p:cNvSpPr>
          <p:nvPr/>
        </p:nvSpPr>
        <p:spPr>
          <a:xfrm>
            <a:off x="635481" y="3602738"/>
            <a:ext cx="9728835" cy="55405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a:t>Les ventes hebdos correspondent à la semaine sélectionnée et le cumul annuel des ventes est arrêté à la fin de la semaine sélectionnée.</a:t>
            </a:r>
          </a:p>
          <a:p>
            <a:endParaRPr lang="fr-FR" dirty="0"/>
          </a:p>
        </p:txBody>
      </p:sp>
      <p:pic>
        <p:nvPicPr>
          <p:cNvPr id="31" name="Image 30" descr="high_priority-256.png">
            <a:extLst>
              <a:ext uri="{FF2B5EF4-FFF2-40B4-BE49-F238E27FC236}">
                <a16:creationId xmlns:a16="http://schemas.microsoft.com/office/drawing/2014/main" id="{DFADC1DB-3321-4E1E-869B-121D7CB9D2B6}"/>
              </a:ext>
            </a:extLst>
          </p:cNvPr>
          <p:cNvPicPr>
            <a:picLocks noChangeAspect="1"/>
          </p:cNvPicPr>
          <p:nvPr/>
        </p:nvPicPr>
        <p:blipFill>
          <a:blip r:embed="rId4" cstate="screen">
            <a:extLst>
              <a:ext uri="{BEBA8EAE-BF5A-486C-A8C5-ECC9F3942E4B}">
                <a14:imgProps xmlns:a14="http://schemas.microsoft.com/office/drawing/2010/main">
                  <a14:imgLayer r:embed="rId5">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777766" y="4832421"/>
            <a:ext cx="390178" cy="390178"/>
          </a:xfrm>
          <a:prstGeom prst="rect">
            <a:avLst/>
          </a:prstGeom>
          <a:noFill/>
        </p:spPr>
      </p:pic>
      <p:pic>
        <p:nvPicPr>
          <p:cNvPr id="2" name="Image 1">
            <a:extLst>
              <a:ext uri="{FF2B5EF4-FFF2-40B4-BE49-F238E27FC236}">
                <a16:creationId xmlns:a16="http://schemas.microsoft.com/office/drawing/2014/main" id="{06C07A2B-A37B-4F05-A17D-8A48D77F0317}"/>
              </a:ext>
            </a:extLst>
          </p:cNvPr>
          <p:cNvPicPr>
            <a:picLocks noChangeAspect="1"/>
          </p:cNvPicPr>
          <p:nvPr/>
        </p:nvPicPr>
        <p:blipFill>
          <a:blip r:embed="rId6"/>
          <a:stretch>
            <a:fillRect/>
          </a:stretch>
        </p:blipFill>
        <p:spPr>
          <a:xfrm>
            <a:off x="8516983" y="4555294"/>
            <a:ext cx="2143125" cy="1190625"/>
          </a:xfrm>
          <a:prstGeom prst="rect">
            <a:avLst/>
          </a:prstGeom>
        </p:spPr>
      </p:pic>
      <p:sp>
        <p:nvSpPr>
          <p:cNvPr id="8" name="ZoneTexte 7">
            <a:extLst>
              <a:ext uri="{FF2B5EF4-FFF2-40B4-BE49-F238E27FC236}">
                <a16:creationId xmlns:a16="http://schemas.microsoft.com/office/drawing/2014/main" id="{D8613774-F5F2-45DA-984C-F4760CD0A423}"/>
              </a:ext>
            </a:extLst>
          </p:cNvPr>
          <p:cNvSpPr txBox="1"/>
          <p:nvPr/>
        </p:nvSpPr>
        <p:spPr>
          <a:xfrm>
            <a:off x="1398225" y="4740482"/>
            <a:ext cx="6718164" cy="830997"/>
          </a:xfrm>
          <a:prstGeom prst="rect">
            <a:avLst/>
          </a:prstGeom>
          <a:noFill/>
        </p:spPr>
        <p:txBody>
          <a:bodyPr wrap="square" rtlCol="0">
            <a:spAutoFit/>
          </a:bodyPr>
          <a:lstStyle/>
          <a:p>
            <a:pPr algn="just"/>
            <a:r>
              <a:rPr lang="fr-FR" sz="1600" i="1" dirty="0">
                <a:solidFill>
                  <a:schemeClr val="accent6">
                    <a:lumMod val="75000"/>
                  </a:schemeClr>
                </a:solidFill>
              </a:rPr>
              <a:t>En cas de modification de la première valeur, le cumul annuel sera partiel et comptabilisera, par exemple, les résultats entre la semaine 3 et la semaine 6. Les ventes hebdos seront celles de la semaine 6.</a:t>
            </a:r>
          </a:p>
        </p:txBody>
      </p:sp>
    </p:spTree>
    <p:extLst>
      <p:ext uri="{BB962C8B-B14F-4D97-AF65-F5344CB8AC3E}">
        <p14:creationId xmlns:p14="http://schemas.microsoft.com/office/powerpoint/2010/main" val="26529178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dirty="0"/>
              <a:t>Trier les colonnes d’un tableau</a:t>
            </a:r>
          </a:p>
        </p:txBody>
      </p:sp>
      <p:sp>
        <p:nvSpPr>
          <p:cNvPr id="7" name="Espace réservé du texte 6"/>
          <p:cNvSpPr>
            <a:spLocks noGrp="1"/>
          </p:cNvSpPr>
          <p:nvPr>
            <p:ph type="body" sz="quarter" idx="14"/>
          </p:nvPr>
        </p:nvSpPr>
        <p:spPr/>
        <p:txBody>
          <a:bodyPr/>
          <a:lstStyle/>
          <a:p>
            <a:r>
              <a:rPr lang="fr-FR"/>
              <a:t>Trucs et Astuces</a:t>
            </a:r>
          </a:p>
        </p:txBody>
      </p:sp>
      <p:sp>
        <p:nvSpPr>
          <p:cNvPr id="5" name="Espace réservé du texte 7">
            <a:extLst>
              <a:ext uri="{FF2B5EF4-FFF2-40B4-BE49-F238E27FC236}">
                <a16:creationId xmlns:a16="http://schemas.microsoft.com/office/drawing/2014/main" id="{F66E4037-CC01-4638-ABA8-D7F3548E9C68}"/>
              </a:ext>
            </a:extLst>
          </p:cNvPr>
          <p:cNvSpPr>
            <a:spLocks noGrp="1"/>
          </p:cNvSpPr>
          <p:nvPr>
            <p:ph type="body" sz="quarter" idx="16"/>
          </p:nvPr>
        </p:nvSpPr>
        <p:spPr>
          <a:xfrm>
            <a:off x="334912" y="716147"/>
            <a:ext cx="216000" cy="216000"/>
          </a:xfrm>
        </p:spPr>
        <p:txBody>
          <a:bodyPr/>
          <a:lstStyle/>
          <a:p>
            <a:r>
              <a:rPr lang="fr-FR" dirty="0"/>
              <a:t>2</a:t>
            </a:r>
          </a:p>
        </p:txBody>
      </p:sp>
      <p:sp>
        <p:nvSpPr>
          <p:cNvPr id="12" name="Espace réservé du contenu 11">
            <a:extLst>
              <a:ext uri="{FF2B5EF4-FFF2-40B4-BE49-F238E27FC236}">
                <a16:creationId xmlns:a16="http://schemas.microsoft.com/office/drawing/2014/main" id="{DC4B98FB-F355-4CA1-ABD9-BDBCFB4AC574}"/>
              </a:ext>
            </a:extLst>
          </p:cNvPr>
          <p:cNvSpPr>
            <a:spLocks noGrp="1"/>
          </p:cNvSpPr>
          <p:nvPr>
            <p:ph idx="17"/>
          </p:nvPr>
        </p:nvSpPr>
        <p:spPr>
          <a:xfrm>
            <a:off x="695325" y="1388669"/>
            <a:ext cx="9911715" cy="554050"/>
          </a:xfrm>
        </p:spPr>
        <p:txBody>
          <a:bodyPr/>
          <a:lstStyle/>
          <a:p>
            <a:pPr algn="just"/>
            <a:r>
              <a:rPr lang="fr-FR" dirty="0"/>
              <a:t>Les </a:t>
            </a:r>
            <a:r>
              <a:rPr lang="fr-FR" dirty="0">
                <a:solidFill>
                  <a:srgbClr val="C00000"/>
                </a:solidFill>
              </a:rPr>
              <a:t>curseurs</a:t>
            </a:r>
            <a:r>
              <a:rPr lang="fr-FR" dirty="0"/>
              <a:t> permettent de réaliser le tri selon la colonne. Glisser la souris sur la colonne de votre choix et cliquer sur le nom de la colonne pour trier. En cliquant une nouvelle fois sur la colonne, le tri se fera dans l’ordre inverse.</a:t>
            </a:r>
          </a:p>
          <a:p>
            <a:endParaRPr lang="fr-FR" dirty="0"/>
          </a:p>
        </p:txBody>
      </p:sp>
      <p:pic>
        <p:nvPicPr>
          <p:cNvPr id="11" name="Image 10">
            <a:extLst>
              <a:ext uri="{FF2B5EF4-FFF2-40B4-BE49-F238E27FC236}">
                <a16:creationId xmlns:a16="http://schemas.microsoft.com/office/drawing/2014/main" id="{DD07C88D-786F-495A-B5F6-53BCEB10B97B}"/>
              </a:ext>
            </a:extLst>
          </p:cNvPr>
          <p:cNvPicPr>
            <a:picLocks noChangeAspect="1"/>
          </p:cNvPicPr>
          <p:nvPr/>
        </p:nvPicPr>
        <p:blipFill rotWithShape="1">
          <a:blip r:embed="rId2"/>
          <a:srcRect l="20957" t="39884" r="19989" b="31246"/>
          <a:stretch/>
        </p:blipFill>
        <p:spPr>
          <a:xfrm>
            <a:off x="2496000" y="2685157"/>
            <a:ext cx="7200000" cy="1980000"/>
          </a:xfrm>
          <a:prstGeom prst="rect">
            <a:avLst/>
          </a:prstGeom>
        </p:spPr>
      </p:pic>
      <p:cxnSp>
        <p:nvCxnSpPr>
          <p:cNvPr id="18" name="Connecteur droit avec flèche 17">
            <a:extLst>
              <a:ext uri="{FF2B5EF4-FFF2-40B4-BE49-F238E27FC236}">
                <a16:creationId xmlns:a16="http://schemas.microsoft.com/office/drawing/2014/main" id="{D56AF7E9-40AC-43F3-A8F3-56BA7416B8BE}"/>
              </a:ext>
            </a:extLst>
          </p:cNvPr>
          <p:cNvCxnSpPr>
            <a:cxnSpLocks/>
          </p:cNvCxnSpPr>
          <p:nvPr/>
        </p:nvCxnSpPr>
        <p:spPr>
          <a:xfrm>
            <a:off x="2151017" y="2246811"/>
            <a:ext cx="409303" cy="6879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Connecteur droit avec flèche 23">
            <a:extLst>
              <a:ext uri="{FF2B5EF4-FFF2-40B4-BE49-F238E27FC236}">
                <a16:creationId xmlns:a16="http://schemas.microsoft.com/office/drawing/2014/main" id="{62CFC3E8-A28C-4360-9F2E-A5419BCE75AA}"/>
              </a:ext>
            </a:extLst>
          </p:cNvPr>
          <p:cNvCxnSpPr>
            <a:cxnSpLocks/>
          </p:cNvCxnSpPr>
          <p:nvPr/>
        </p:nvCxnSpPr>
        <p:spPr>
          <a:xfrm>
            <a:off x="3962400" y="2025251"/>
            <a:ext cx="1776549" cy="848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44260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dirty="0"/>
              <a:t>Agrandir un tableau grâce au Mode focus</a:t>
            </a:r>
          </a:p>
        </p:txBody>
      </p:sp>
      <p:sp>
        <p:nvSpPr>
          <p:cNvPr id="7" name="Espace réservé du texte 6"/>
          <p:cNvSpPr>
            <a:spLocks noGrp="1"/>
          </p:cNvSpPr>
          <p:nvPr>
            <p:ph type="body" sz="quarter" idx="14"/>
          </p:nvPr>
        </p:nvSpPr>
        <p:spPr/>
        <p:txBody>
          <a:bodyPr/>
          <a:lstStyle/>
          <a:p>
            <a:r>
              <a:rPr lang="fr-FR"/>
              <a:t>Trucs et Astuces</a:t>
            </a:r>
          </a:p>
        </p:txBody>
      </p:sp>
      <p:sp>
        <p:nvSpPr>
          <p:cNvPr id="5" name="Espace réservé du texte 7">
            <a:extLst>
              <a:ext uri="{FF2B5EF4-FFF2-40B4-BE49-F238E27FC236}">
                <a16:creationId xmlns:a16="http://schemas.microsoft.com/office/drawing/2014/main" id="{F66E4037-CC01-4638-ABA8-D7F3548E9C68}"/>
              </a:ext>
            </a:extLst>
          </p:cNvPr>
          <p:cNvSpPr>
            <a:spLocks noGrp="1"/>
          </p:cNvSpPr>
          <p:nvPr>
            <p:ph type="body" sz="quarter" idx="16"/>
          </p:nvPr>
        </p:nvSpPr>
        <p:spPr>
          <a:xfrm>
            <a:off x="334912" y="716147"/>
            <a:ext cx="216000" cy="216000"/>
          </a:xfrm>
        </p:spPr>
        <p:txBody>
          <a:bodyPr/>
          <a:lstStyle/>
          <a:p>
            <a:r>
              <a:rPr lang="fr-FR" dirty="0"/>
              <a:t>3</a:t>
            </a:r>
          </a:p>
        </p:txBody>
      </p:sp>
      <p:pic>
        <p:nvPicPr>
          <p:cNvPr id="11" name="Image 10">
            <a:extLst>
              <a:ext uri="{FF2B5EF4-FFF2-40B4-BE49-F238E27FC236}">
                <a16:creationId xmlns:a16="http://schemas.microsoft.com/office/drawing/2014/main" id="{23F02A60-B499-42C5-A99D-DE112E775D97}"/>
              </a:ext>
            </a:extLst>
          </p:cNvPr>
          <p:cNvPicPr>
            <a:picLocks noChangeAspect="1"/>
          </p:cNvPicPr>
          <p:nvPr/>
        </p:nvPicPr>
        <p:blipFill rotWithShape="1">
          <a:blip r:embed="rId2"/>
          <a:srcRect l="12199" t="36269" r="13444" b="42294"/>
          <a:stretch/>
        </p:blipFill>
        <p:spPr>
          <a:xfrm>
            <a:off x="1166949" y="2712720"/>
            <a:ext cx="9974681" cy="1532569"/>
          </a:xfrm>
          <a:prstGeom prst="rect">
            <a:avLst/>
          </a:prstGeom>
        </p:spPr>
      </p:pic>
      <p:sp>
        <p:nvSpPr>
          <p:cNvPr id="13" name="Rectangle 12">
            <a:extLst>
              <a:ext uri="{FF2B5EF4-FFF2-40B4-BE49-F238E27FC236}">
                <a16:creationId xmlns:a16="http://schemas.microsoft.com/office/drawing/2014/main" id="{2720AB45-B276-4684-8DB3-DA11AC3A1613}"/>
              </a:ext>
            </a:extLst>
          </p:cNvPr>
          <p:cNvSpPr/>
          <p:nvPr/>
        </p:nvSpPr>
        <p:spPr>
          <a:xfrm>
            <a:off x="10552418" y="3311132"/>
            <a:ext cx="246211" cy="294216"/>
          </a:xfrm>
          <a:prstGeom prst="rect">
            <a:avLst/>
          </a:prstGeom>
          <a:noFill/>
          <a:ln w="28575">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ZoneTexte 24">
            <a:extLst>
              <a:ext uri="{FF2B5EF4-FFF2-40B4-BE49-F238E27FC236}">
                <a16:creationId xmlns:a16="http://schemas.microsoft.com/office/drawing/2014/main" id="{86C154A2-6322-43B8-8A72-88239EE51072}"/>
              </a:ext>
            </a:extLst>
          </p:cNvPr>
          <p:cNvSpPr txBox="1"/>
          <p:nvPr/>
        </p:nvSpPr>
        <p:spPr>
          <a:xfrm>
            <a:off x="1956185" y="4539435"/>
            <a:ext cx="6069875" cy="338554"/>
          </a:xfrm>
          <a:prstGeom prst="rect">
            <a:avLst/>
          </a:prstGeom>
          <a:noFill/>
        </p:spPr>
        <p:txBody>
          <a:bodyPr wrap="square" rtlCol="0">
            <a:spAutoFit/>
          </a:bodyPr>
          <a:lstStyle/>
          <a:p>
            <a:r>
              <a:rPr lang="fr-FR" sz="1600" dirty="0">
                <a:solidFill>
                  <a:schemeClr val="accent6">
                    <a:lumMod val="75000"/>
                  </a:schemeClr>
                </a:solidFill>
              </a:rPr>
              <a:t>Cliquer sur l’icône pour faire apparaître le visuel sur tout l’écran</a:t>
            </a:r>
          </a:p>
        </p:txBody>
      </p:sp>
      <p:cxnSp>
        <p:nvCxnSpPr>
          <p:cNvPr id="28" name="Connecteur droit avec flèche 27">
            <a:extLst>
              <a:ext uri="{FF2B5EF4-FFF2-40B4-BE49-F238E27FC236}">
                <a16:creationId xmlns:a16="http://schemas.microsoft.com/office/drawing/2014/main" id="{3436620C-2EC6-404D-B33C-34AE06E77C8E}"/>
              </a:ext>
            </a:extLst>
          </p:cNvPr>
          <p:cNvCxnSpPr>
            <a:cxnSpLocks/>
          </p:cNvCxnSpPr>
          <p:nvPr/>
        </p:nvCxnSpPr>
        <p:spPr>
          <a:xfrm flipV="1">
            <a:off x="7794172" y="3615247"/>
            <a:ext cx="2638697" cy="10934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Espace réservé du contenu 11">
            <a:extLst>
              <a:ext uri="{FF2B5EF4-FFF2-40B4-BE49-F238E27FC236}">
                <a16:creationId xmlns:a16="http://schemas.microsoft.com/office/drawing/2014/main" id="{A2816CB7-CA63-4D29-BC06-3CF6332F4924}"/>
              </a:ext>
            </a:extLst>
          </p:cNvPr>
          <p:cNvSpPr>
            <a:spLocks noGrp="1"/>
          </p:cNvSpPr>
          <p:nvPr>
            <p:ph idx="17"/>
          </p:nvPr>
        </p:nvSpPr>
        <p:spPr>
          <a:xfrm>
            <a:off x="695325" y="1388669"/>
            <a:ext cx="9728835" cy="554050"/>
          </a:xfrm>
        </p:spPr>
        <p:txBody>
          <a:bodyPr/>
          <a:lstStyle/>
          <a:p>
            <a:r>
              <a:rPr lang="fr-FR" dirty="0"/>
              <a:t>Glisser la souris sur un visuel, par exemple un tableau, jusqu’à voir apparaître les icônes de droite</a:t>
            </a:r>
          </a:p>
          <a:p>
            <a:endParaRPr lang="fr-FR" dirty="0"/>
          </a:p>
        </p:txBody>
      </p:sp>
    </p:spTree>
    <p:extLst>
      <p:ext uri="{BB962C8B-B14F-4D97-AF65-F5344CB8AC3E}">
        <p14:creationId xmlns:p14="http://schemas.microsoft.com/office/powerpoint/2010/main" val="8940491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dirty="0"/>
              <a:t>Exporter un tableau sur Excel (1)</a:t>
            </a:r>
          </a:p>
        </p:txBody>
      </p:sp>
      <p:sp>
        <p:nvSpPr>
          <p:cNvPr id="7" name="Espace réservé du texte 6"/>
          <p:cNvSpPr>
            <a:spLocks noGrp="1"/>
          </p:cNvSpPr>
          <p:nvPr>
            <p:ph type="body" sz="quarter" idx="14"/>
          </p:nvPr>
        </p:nvSpPr>
        <p:spPr/>
        <p:txBody>
          <a:bodyPr/>
          <a:lstStyle/>
          <a:p>
            <a:r>
              <a:rPr lang="fr-FR" dirty="0"/>
              <a:t>Trucs et Astuces</a:t>
            </a:r>
          </a:p>
        </p:txBody>
      </p:sp>
      <p:sp>
        <p:nvSpPr>
          <p:cNvPr id="5" name="Espace réservé du texte 7">
            <a:extLst>
              <a:ext uri="{FF2B5EF4-FFF2-40B4-BE49-F238E27FC236}">
                <a16:creationId xmlns:a16="http://schemas.microsoft.com/office/drawing/2014/main" id="{F66E4037-CC01-4638-ABA8-D7F3548E9C68}"/>
              </a:ext>
            </a:extLst>
          </p:cNvPr>
          <p:cNvSpPr>
            <a:spLocks noGrp="1"/>
          </p:cNvSpPr>
          <p:nvPr>
            <p:ph type="body" sz="quarter" idx="16"/>
          </p:nvPr>
        </p:nvSpPr>
        <p:spPr/>
        <p:txBody>
          <a:bodyPr/>
          <a:lstStyle/>
          <a:p>
            <a:r>
              <a:rPr lang="fr-FR" dirty="0"/>
              <a:t>4</a:t>
            </a:r>
          </a:p>
        </p:txBody>
      </p:sp>
      <p:sp>
        <p:nvSpPr>
          <p:cNvPr id="14" name="ZoneTexte 13">
            <a:extLst>
              <a:ext uri="{FF2B5EF4-FFF2-40B4-BE49-F238E27FC236}">
                <a16:creationId xmlns:a16="http://schemas.microsoft.com/office/drawing/2014/main" id="{5B383977-F644-414B-BC63-A03DABF3D3B2}"/>
              </a:ext>
            </a:extLst>
          </p:cNvPr>
          <p:cNvSpPr txBox="1"/>
          <p:nvPr/>
        </p:nvSpPr>
        <p:spPr>
          <a:xfrm>
            <a:off x="1558834" y="1576028"/>
            <a:ext cx="6069875" cy="338554"/>
          </a:xfrm>
          <a:prstGeom prst="rect">
            <a:avLst/>
          </a:prstGeom>
          <a:noFill/>
        </p:spPr>
        <p:txBody>
          <a:bodyPr wrap="square" rtlCol="0">
            <a:spAutoFit/>
          </a:bodyPr>
          <a:lstStyle/>
          <a:p>
            <a:endParaRPr lang="fr-FR" sz="1600" dirty="0"/>
          </a:p>
        </p:txBody>
      </p:sp>
      <p:pic>
        <p:nvPicPr>
          <p:cNvPr id="3" name="Image 2">
            <a:extLst>
              <a:ext uri="{FF2B5EF4-FFF2-40B4-BE49-F238E27FC236}">
                <a16:creationId xmlns:a16="http://schemas.microsoft.com/office/drawing/2014/main" id="{FDB0D5A5-5EE8-4F31-AF0E-DD492803F02A}"/>
              </a:ext>
            </a:extLst>
          </p:cNvPr>
          <p:cNvPicPr>
            <a:picLocks noChangeAspect="1"/>
          </p:cNvPicPr>
          <p:nvPr/>
        </p:nvPicPr>
        <p:blipFill rotWithShape="1">
          <a:blip r:embed="rId2"/>
          <a:srcRect l="12786" t="36226" r="10714" b="31084"/>
          <a:stretch/>
        </p:blipFill>
        <p:spPr>
          <a:xfrm>
            <a:off x="807527" y="2164090"/>
            <a:ext cx="9326880" cy="2124000"/>
          </a:xfrm>
          <a:prstGeom prst="rect">
            <a:avLst/>
          </a:prstGeom>
        </p:spPr>
      </p:pic>
      <p:sp>
        <p:nvSpPr>
          <p:cNvPr id="4" name="Rectangle 3">
            <a:extLst>
              <a:ext uri="{FF2B5EF4-FFF2-40B4-BE49-F238E27FC236}">
                <a16:creationId xmlns:a16="http://schemas.microsoft.com/office/drawing/2014/main" id="{8C52C6A8-197E-4F37-8AF8-04BE0A082B3E}"/>
              </a:ext>
            </a:extLst>
          </p:cNvPr>
          <p:cNvSpPr/>
          <p:nvPr/>
        </p:nvSpPr>
        <p:spPr>
          <a:xfrm>
            <a:off x="3213462" y="2560317"/>
            <a:ext cx="2246812" cy="191589"/>
          </a:xfrm>
          <a:prstGeom prst="rect">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85CBDCAA-B60C-4AAC-B491-4D500A19F5D2}"/>
              </a:ext>
            </a:extLst>
          </p:cNvPr>
          <p:cNvSpPr/>
          <p:nvPr/>
        </p:nvSpPr>
        <p:spPr>
          <a:xfrm>
            <a:off x="8168642" y="2491243"/>
            <a:ext cx="1406434" cy="1915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6" name="Connecteur droit avec flèche 15">
            <a:extLst>
              <a:ext uri="{FF2B5EF4-FFF2-40B4-BE49-F238E27FC236}">
                <a16:creationId xmlns:a16="http://schemas.microsoft.com/office/drawing/2014/main" id="{7E96CE46-DDD1-430E-9271-9CF671980B3F}"/>
              </a:ext>
            </a:extLst>
          </p:cNvPr>
          <p:cNvCxnSpPr>
            <a:cxnSpLocks/>
          </p:cNvCxnSpPr>
          <p:nvPr/>
        </p:nvCxnSpPr>
        <p:spPr>
          <a:xfrm flipH="1">
            <a:off x="9723910" y="3101055"/>
            <a:ext cx="376644" cy="2612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ZoneTexte 17">
            <a:extLst>
              <a:ext uri="{FF2B5EF4-FFF2-40B4-BE49-F238E27FC236}">
                <a16:creationId xmlns:a16="http://schemas.microsoft.com/office/drawing/2014/main" id="{796714D6-031C-422D-9A0D-A7AD851E521E}"/>
              </a:ext>
            </a:extLst>
          </p:cNvPr>
          <p:cNvSpPr txBox="1"/>
          <p:nvPr/>
        </p:nvSpPr>
        <p:spPr>
          <a:xfrm>
            <a:off x="9781829" y="2337696"/>
            <a:ext cx="2183671" cy="1077218"/>
          </a:xfrm>
          <a:prstGeom prst="rect">
            <a:avLst/>
          </a:prstGeom>
          <a:noFill/>
        </p:spPr>
        <p:txBody>
          <a:bodyPr wrap="square" rtlCol="0">
            <a:spAutoFit/>
          </a:bodyPr>
          <a:lstStyle/>
          <a:p>
            <a:pPr marL="285750" indent="-285750" algn="just">
              <a:buFont typeface="Wingdings" panose="05000000000000000000" pitchFamily="2" charset="2"/>
              <a:buChar char="ü"/>
            </a:pPr>
            <a:r>
              <a:rPr lang="fr-FR" sz="1600" dirty="0">
                <a:solidFill>
                  <a:schemeClr val="accent6">
                    <a:lumMod val="75000"/>
                  </a:schemeClr>
                </a:solidFill>
              </a:rPr>
              <a:t>Cliquer sur les 3 petits points</a:t>
            </a:r>
          </a:p>
          <a:p>
            <a:pPr marL="285750" indent="-285750" algn="just">
              <a:buFont typeface="Wingdings" panose="05000000000000000000" pitchFamily="2" charset="2"/>
              <a:buChar char="ü"/>
            </a:pPr>
            <a:r>
              <a:rPr lang="fr-FR" sz="1600" dirty="0">
                <a:solidFill>
                  <a:schemeClr val="accent6">
                    <a:lumMod val="75000"/>
                  </a:schemeClr>
                </a:solidFill>
              </a:rPr>
              <a:t>« Exporter des données »</a:t>
            </a:r>
          </a:p>
        </p:txBody>
      </p:sp>
      <p:sp>
        <p:nvSpPr>
          <p:cNvPr id="20" name="Rectangle 19">
            <a:extLst>
              <a:ext uri="{FF2B5EF4-FFF2-40B4-BE49-F238E27FC236}">
                <a16:creationId xmlns:a16="http://schemas.microsoft.com/office/drawing/2014/main" id="{BAB54E9C-E857-42B0-B24C-4A2B7DCFD302}"/>
              </a:ext>
            </a:extLst>
          </p:cNvPr>
          <p:cNvSpPr/>
          <p:nvPr/>
        </p:nvSpPr>
        <p:spPr>
          <a:xfrm>
            <a:off x="9553424" y="2641462"/>
            <a:ext cx="228405" cy="248985"/>
          </a:xfrm>
          <a:prstGeom prst="rect">
            <a:avLst/>
          </a:prstGeom>
          <a:noFill/>
          <a:ln w="28575">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7463B29D-4D19-42E5-9C78-3F1EA353119E}"/>
              </a:ext>
            </a:extLst>
          </p:cNvPr>
          <p:cNvSpPr/>
          <p:nvPr/>
        </p:nvSpPr>
        <p:spPr>
          <a:xfrm>
            <a:off x="7685823" y="3429000"/>
            <a:ext cx="2096006" cy="294216"/>
          </a:xfrm>
          <a:prstGeom prst="rect">
            <a:avLst/>
          </a:prstGeom>
          <a:noFill/>
          <a:ln w="28575">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9" name="Image 18">
            <a:extLst>
              <a:ext uri="{FF2B5EF4-FFF2-40B4-BE49-F238E27FC236}">
                <a16:creationId xmlns:a16="http://schemas.microsoft.com/office/drawing/2014/main" id="{31C5E3B8-BC45-430C-B94A-6143AD802991}"/>
              </a:ext>
            </a:extLst>
          </p:cNvPr>
          <p:cNvPicPr>
            <a:picLocks noChangeAspect="1"/>
          </p:cNvPicPr>
          <p:nvPr/>
        </p:nvPicPr>
        <p:blipFill>
          <a:blip r:embed="rId3"/>
          <a:stretch>
            <a:fillRect/>
          </a:stretch>
        </p:blipFill>
        <p:spPr>
          <a:xfrm>
            <a:off x="8427766" y="4781141"/>
            <a:ext cx="1219200" cy="619125"/>
          </a:xfrm>
          <a:prstGeom prst="rect">
            <a:avLst/>
          </a:prstGeom>
        </p:spPr>
      </p:pic>
      <p:sp>
        <p:nvSpPr>
          <p:cNvPr id="24" name="ZoneTexte 23">
            <a:extLst>
              <a:ext uri="{FF2B5EF4-FFF2-40B4-BE49-F238E27FC236}">
                <a16:creationId xmlns:a16="http://schemas.microsoft.com/office/drawing/2014/main" id="{CE667B5F-12E2-427F-A1B4-C4DDA3957A9E}"/>
              </a:ext>
            </a:extLst>
          </p:cNvPr>
          <p:cNvSpPr txBox="1"/>
          <p:nvPr/>
        </p:nvSpPr>
        <p:spPr>
          <a:xfrm>
            <a:off x="7183968" y="4955819"/>
            <a:ext cx="5079883" cy="338554"/>
          </a:xfrm>
          <a:prstGeom prst="rect">
            <a:avLst/>
          </a:prstGeom>
          <a:noFill/>
        </p:spPr>
        <p:txBody>
          <a:bodyPr wrap="square" rtlCol="0">
            <a:spAutoFit/>
          </a:bodyPr>
          <a:lstStyle/>
          <a:p>
            <a:pPr marL="285750" indent="-285750">
              <a:buFont typeface="Wingdings" panose="05000000000000000000" pitchFamily="2" charset="2"/>
              <a:buChar char="ü"/>
            </a:pPr>
            <a:r>
              <a:rPr lang="fr-FR" sz="1600" dirty="0">
                <a:solidFill>
                  <a:schemeClr val="accent6">
                    <a:lumMod val="75000"/>
                  </a:schemeClr>
                </a:solidFill>
              </a:rPr>
              <a:t>Cliquer sur	        pour finaliser l’export </a:t>
            </a:r>
          </a:p>
        </p:txBody>
      </p:sp>
      <p:sp>
        <p:nvSpPr>
          <p:cNvPr id="22" name="Espace réservé du contenu 11">
            <a:extLst>
              <a:ext uri="{FF2B5EF4-FFF2-40B4-BE49-F238E27FC236}">
                <a16:creationId xmlns:a16="http://schemas.microsoft.com/office/drawing/2014/main" id="{174AD52D-0283-4229-948C-EF17F95DE1AA}"/>
              </a:ext>
            </a:extLst>
          </p:cNvPr>
          <p:cNvSpPr>
            <a:spLocks noGrp="1"/>
          </p:cNvSpPr>
          <p:nvPr>
            <p:ph idx="17"/>
          </p:nvPr>
        </p:nvSpPr>
        <p:spPr>
          <a:xfrm>
            <a:off x="405572" y="1555869"/>
            <a:ext cx="9728835" cy="554050"/>
          </a:xfrm>
        </p:spPr>
        <p:txBody>
          <a:bodyPr/>
          <a:lstStyle/>
          <a:p>
            <a:r>
              <a:rPr lang="fr-FR" dirty="0"/>
              <a:t>Glisser la souris sur un visuel, par exemple un tableau, jusqu’à voir apparaître les icônes de droite</a:t>
            </a:r>
          </a:p>
          <a:p>
            <a:endParaRPr lang="fr-FR" dirty="0"/>
          </a:p>
        </p:txBody>
      </p:sp>
      <p:pic>
        <p:nvPicPr>
          <p:cNvPr id="10" name="Image 9">
            <a:extLst>
              <a:ext uri="{FF2B5EF4-FFF2-40B4-BE49-F238E27FC236}">
                <a16:creationId xmlns:a16="http://schemas.microsoft.com/office/drawing/2014/main" id="{B521AD5E-4352-4F60-AD24-303050372B92}"/>
              </a:ext>
            </a:extLst>
          </p:cNvPr>
          <p:cNvPicPr>
            <a:picLocks noChangeAspect="1"/>
          </p:cNvPicPr>
          <p:nvPr/>
        </p:nvPicPr>
        <p:blipFill>
          <a:blip r:embed="rId4"/>
          <a:stretch>
            <a:fillRect/>
          </a:stretch>
        </p:blipFill>
        <p:spPr>
          <a:xfrm>
            <a:off x="4667881" y="4394874"/>
            <a:ext cx="2286000" cy="1814513"/>
          </a:xfrm>
          <a:prstGeom prst="rect">
            <a:avLst/>
          </a:prstGeom>
          <a:ln>
            <a:solidFill>
              <a:srgbClr val="FFC000"/>
            </a:solidFill>
          </a:ln>
        </p:spPr>
      </p:pic>
      <p:sp>
        <p:nvSpPr>
          <p:cNvPr id="23" name="ZoneTexte 22">
            <a:extLst>
              <a:ext uri="{FF2B5EF4-FFF2-40B4-BE49-F238E27FC236}">
                <a16:creationId xmlns:a16="http://schemas.microsoft.com/office/drawing/2014/main" id="{26B1A5EE-DD8F-4C6F-B9D5-C0912E8BD32B}"/>
              </a:ext>
            </a:extLst>
          </p:cNvPr>
          <p:cNvSpPr txBox="1"/>
          <p:nvPr/>
        </p:nvSpPr>
        <p:spPr>
          <a:xfrm>
            <a:off x="1558834" y="4943418"/>
            <a:ext cx="2851220" cy="338554"/>
          </a:xfrm>
          <a:prstGeom prst="rect">
            <a:avLst/>
          </a:prstGeom>
          <a:noFill/>
        </p:spPr>
        <p:txBody>
          <a:bodyPr wrap="square" rtlCol="0">
            <a:spAutoFit/>
          </a:bodyPr>
          <a:lstStyle/>
          <a:p>
            <a:r>
              <a:rPr lang="fr-FR" sz="1600" dirty="0">
                <a:solidFill>
                  <a:schemeClr val="tx1">
                    <a:lumMod val="75000"/>
                    <a:lumOff val="25000"/>
                  </a:schemeClr>
                </a:solidFill>
              </a:rPr>
              <a:t>Une nouvelle fenêtre s’ouvre</a:t>
            </a:r>
          </a:p>
        </p:txBody>
      </p:sp>
    </p:spTree>
    <p:extLst>
      <p:ext uri="{BB962C8B-B14F-4D97-AF65-F5344CB8AC3E}">
        <p14:creationId xmlns:p14="http://schemas.microsoft.com/office/powerpoint/2010/main" val="7507873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du contenu 5">
            <a:extLst>
              <a:ext uri="{FF2B5EF4-FFF2-40B4-BE49-F238E27FC236}">
                <a16:creationId xmlns:a16="http://schemas.microsoft.com/office/drawing/2014/main" id="{3CE97C94-979C-49F6-ACB7-8634DA758BB8}"/>
              </a:ext>
            </a:extLst>
          </p:cNvPr>
          <p:cNvPicPr>
            <a:picLocks noGrp="1" noChangeAspect="1"/>
          </p:cNvPicPr>
          <p:nvPr>
            <p:ph idx="17"/>
          </p:nvPr>
        </p:nvPicPr>
        <p:blipFill rotWithShape="1">
          <a:blip r:embed="rId2"/>
          <a:srcRect t="347" b="65144"/>
          <a:stretch/>
        </p:blipFill>
        <p:spPr>
          <a:xfrm>
            <a:off x="1021551" y="2242503"/>
            <a:ext cx="9024000" cy="1764000"/>
          </a:xfrm>
          <a:prstGeom prst="rect">
            <a:avLst/>
          </a:prstGeom>
        </p:spPr>
      </p:pic>
      <p:sp>
        <p:nvSpPr>
          <p:cNvPr id="3" name="Espace réservé du texte 2">
            <a:extLst>
              <a:ext uri="{FF2B5EF4-FFF2-40B4-BE49-F238E27FC236}">
                <a16:creationId xmlns:a16="http://schemas.microsoft.com/office/drawing/2014/main" id="{E18B560E-330B-4489-8ED2-AF596A655DC9}"/>
              </a:ext>
            </a:extLst>
          </p:cNvPr>
          <p:cNvSpPr>
            <a:spLocks noGrp="1"/>
          </p:cNvSpPr>
          <p:nvPr>
            <p:ph type="body" sz="quarter" idx="12"/>
          </p:nvPr>
        </p:nvSpPr>
        <p:spPr/>
        <p:txBody>
          <a:bodyPr/>
          <a:lstStyle/>
          <a:p>
            <a:r>
              <a:rPr lang="fr-FR" dirty="0"/>
              <a:t>Exporter un tableau sur Excel (2)</a:t>
            </a:r>
          </a:p>
        </p:txBody>
      </p:sp>
      <p:sp>
        <p:nvSpPr>
          <p:cNvPr id="4" name="Espace réservé du texte 3">
            <a:extLst>
              <a:ext uri="{FF2B5EF4-FFF2-40B4-BE49-F238E27FC236}">
                <a16:creationId xmlns:a16="http://schemas.microsoft.com/office/drawing/2014/main" id="{3AEFAF6A-8426-478C-93FC-320C5D3A6AEA}"/>
              </a:ext>
            </a:extLst>
          </p:cNvPr>
          <p:cNvSpPr>
            <a:spLocks noGrp="1"/>
          </p:cNvSpPr>
          <p:nvPr>
            <p:ph type="body" sz="quarter" idx="14"/>
          </p:nvPr>
        </p:nvSpPr>
        <p:spPr/>
        <p:txBody>
          <a:bodyPr/>
          <a:lstStyle/>
          <a:p>
            <a:r>
              <a:rPr lang="fr-FR" dirty="0"/>
              <a:t>Trucs et astuces</a:t>
            </a:r>
          </a:p>
        </p:txBody>
      </p:sp>
      <p:sp>
        <p:nvSpPr>
          <p:cNvPr id="5" name="Espace réservé du texte 4">
            <a:extLst>
              <a:ext uri="{FF2B5EF4-FFF2-40B4-BE49-F238E27FC236}">
                <a16:creationId xmlns:a16="http://schemas.microsoft.com/office/drawing/2014/main" id="{BAE679D9-6F13-432C-9D50-82B9085ED12D}"/>
              </a:ext>
            </a:extLst>
          </p:cNvPr>
          <p:cNvSpPr>
            <a:spLocks noGrp="1"/>
          </p:cNvSpPr>
          <p:nvPr>
            <p:ph type="body" sz="quarter" idx="16"/>
          </p:nvPr>
        </p:nvSpPr>
        <p:spPr/>
        <p:txBody>
          <a:bodyPr/>
          <a:lstStyle/>
          <a:p>
            <a:r>
              <a:rPr lang="fr-FR" dirty="0"/>
              <a:t>5</a:t>
            </a:r>
          </a:p>
        </p:txBody>
      </p:sp>
      <p:sp>
        <p:nvSpPr>
          <p:cNvPr id="7" name="Espace réservé du contenu 11">
            <a:extLst>
              <a:ext uri="{FF2B5EF4-FFF2-40B4-BE49-F238E27FC236}">
                <a16:creationId xmlns:a16="http://schemas.microsoft.com/office/drawing/2014/main" id="{7FA1EA17-D320-4956-BCE9-192093D3FE61}"/>
              </a:ext>
            </a:extLst>
          </p:cNvPr>
          <p:cNvSpPr txBox="1">
            <a:spLocks/>
          </p:cNvSpPr>
          <p:nvPr/>
        </p:nvSpPr>
        <p:spPr>
          <a:xfrm>
            <a:off x="405572" y="1555869"/>
            <a:ext cx="9728835" cy="55405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Une fenêtre Téléchargements s’affiche en haut à droite, un fichier </a:t>
            </a:r>
            <a:r>
              <a:rPr lang="fr-FR" dirty="0">
                <a:solidFill>
                  <a:schemeClr val="accent6">
                    <a:lumMod val="75000"/>
                  </a:schemeClr>
                </a:solidFill>
              </a:rPr>
              <a:t>data.xlsx</a:t>
            </a:r>
            <a:r>
              <a:rPr lang="fr-FR" dirty="0"/>
              <a:t> est proposé.</a:t>
            </a:r>
          </a:p>
        </p:txBody>
      </p:sp>
      <p:sp>
        <p:nvSpPr>
          <p:cNvPr id="8" name="Rectangle 7">
            <a:extLst>
              <a:ext uri="{FF2B5EF4-FFF2-40B4-BE49-F238E27FC236}">
                <a16:creationId xmlns:a16="http://schemas.microsoft.com/office/drawing/2014/main" id="{1B5191AB-D6B2-4BAF-9385-B347AB237B1E}"/>
              </a:ext>
            </a:extLst>
          </p:cNvPr>
          <p:cNvSpPr/>
          <p:nvPr/>
        </p:nvSpPr>
        <p:spPr>
          <a:xfrm>
            <a:off x="1506583" y="4534041"/>
            <a:ext cx="6487886" cy="923330"/>
          </a:xfrm>
          <a:prstGeom prst="rect">
            <a:avLst/>
          </a:prstGeom>
        </p:spPr>
        <p:txBody>
          <a:bodyPr wrap="square">
            <a:spAutoFit/>
          </a:bodyPr>
          <a:lstStyle/>
          <a:p>
            <a:pPr algn="just"/>
            <a:r>
              <a:rPr lang="fr-FR" dirty="0">
                <a:solidFill>
                  <a:schemeClr val="accent6">
                    <a:lumMod val="75000"/>
                  </a:schemeClr>
                </a:solidFill>
              </a:rPr>
              <a:t>Si la fenêtre disparaît avant que vous ayez eu le temps d’ouvrir le fichier, vous retrouvez le fichier dans Téléchargements à partir de l’Explorateur de fichiers</a:t>
            </a:r>
          </a:p>
        </p:txBody>
      </p:sp>
      <p:grpSp>
        <p:nvGrpSpPr>
          <p:cNvPr id="9" name="Groupe 8">
            <a:extLst>
              <a:ext uri="{FF2B5EF4-FFF2-40B4-BE49-F238E27FC236}">
                <a16:creationId xmlns:a16="http://schemas.microsoft.com/office/drawing/2014/main" id="{815E5EB5-8AAA-45EA-8464-9CFCA408A94A}"/>
              </a:ext>
            </a:extLst>
          </p:cNvPr>
          <p:cNvGrpSpPr/>
          <p:nvPr/>
        </p:nvGrpSpPr>
        <p:grpSpPr>
          <a:xfrm>
            <a:off x="836302" y="4534041"/>
            <a:ext cx="370498" cy="388673"/>
            <a:chOff x="8959861" y="2563813"/>
            <a:chExt cx="420688" cy="441325"/>
          </a:xfrm>
          <a:solidFill>
            <a:srgbClr val="646567"/>
          </a:solidFill>
        </p:grpSpPr>
        <p:sp>
          <p:nvSpPr>
            <p:cNvPr id="10" name="Freeform 5">
              <a:extLst>
                <a:ext uri="{FF2B5EF4-FFF2-40B4-BE49-F238E27FC236}">
                  <a16:creationId xmlns:a16="http://schemas.microsoft.com/office/drawing/2014/main" id="{FD689343-AF8B-4EC4-8478-BBB2BB35AAED}"/>
                </a:ext>
              </a:extLst>
            </p:cNvPr>
            <p:cNvSpPr>
              <a:spLocks noEditPoints="1"/>
            </p:cNvSpPr>
            <p:nvPr/>
          </p:nvSpPr>
          <p:spPr bwMode="auto">
            <a:xfrm>
              <a:off x="9069399" y="2693988"/>
              <a:ext cx="230188" cy="311150"/>
            </a:xfrm>
            <a:custGeom>
              <a:avLst/>
              <a:gdLst>
                <a:gd name="T0" fmla="*/ 58 w 99"/>
                <a:gd name="T1" fmla="*/ 133 h 133"/>
                <a:gd name="T2" fmla="*/ 40 w 99"/>
                <a:gd name="T3" fmla="*/ 133 h 133"/>
                <a:gd name="T4" fmla="*/ 37 w 99"/>
                <a:gd name="T5" fmla="*/ 130 h 133"/>
                <a:gd name="T6" fmla="*/ 40 w 99"/>
                <a:gd name="T7" fmla="*/ 127 h 133"/>
                <a:gd name="T8" fmla="*/ 58 w 99"/>
                <a:gd name="T9" fmla="*/ 127 h 133"/>
                <a:gd name="T10" fmla="*/ 62 w 99"/>
                <a:gd name="T11" fmla="*/ 130 h 133"/>
                <a:gd name="T12" fmla="*/ 58 w 99"/>
                <a:gd name="T13" fmla="*/ 133 h 133"/>
                <a:gd name="T14" fmla="*/ 62 w 99"/>
                <a:gd name="T15" fmla="*/ 111 h 133"/>
                <a:gd name="T16" fmla="*/ 36 w 99"/>
                <a:gd name="T17" fmla="*/ 111 h 133"/>
                <a:gd name="T18" fmla="*/ 24 w 99"/>
                <a:gd name="T19" fmla="*/ 99 h 133"/>
                <a:gd name="T20" fmla="*/ 24 w 99"/>
                <a:gd name="T21" fmla="*/ 99 h 133"/>
                <a:gd name="T22" fmla="*/ 24 w 99"/>
                <a:gd name="T23" fmla="*/ 91 h 133"/>
                <a:gd name="T24" fmla="*/ 0 w 99"/>
                <a:gd name="T25" fmla="*/ 49 h 133"/>
                <a:gd name="T26" fmla="*/ 49 w 99"/>
                <a:gd name="T27" fmla="*/ 0 h 133"/>
                <a:gd name="T28" fmla="*/ 99 w 99"/>
                <a:gd name="T29" fmla="*/ 49 h 133"/>
                <a:gd name="T30" fmla="*/ 75 w 99"/>
                <a:gd name="T31" fmla="*/ 91 h 133"/>
                <a:gd name="T32" fmla="*/ 75 w 99"/>
                <a:gd name="T33" fmla="*/ 99 h 133"/>
                <a:gd name="T34" fmla="*/ 62 w 99"/>
                <a:gd name="T35" fmla="*/ 111 h 133"/>
                <a:gd name="T36" fmla="*/ 49 w 99"/>
                <a:gd name="T37" fmla="*/ 6 h 133"/>
                <a:gd name="T38" fmla="*/ 6 w 99"/>
                <a:gd name="T39" fmla="*/ 49 h 133"/>
                <a:gd name="T40" fmla="*/ 29 w 99"/>
                <a:gd name="T41" fmla="*/ 87 h 133"/>
                <a:gd name="T42" fmla="*/ 30 w 99"/>
                <a:gd name="T43" fmla="*/ 89 h 133"/>
                <a:gd name="T44" fmla="*/ 30 w 99"/>
                <a:gd name="T45" fmla="*/ 99 h 133"/>
                <a:gd name="T46" fmla="*/ 36 w 99"/>
                <a:gd name="T47" fmla="*/ 105 h 133"/>
                <a:gd name="T48" fmla="*/ 62 w 99"/>
                <a:gd name="T49" fmla="*/ 105 h 133"/>
                <a:gd name="T50" fmla="*/ 68 w 99"/>
                <a:gd name="T51" fmla="*/ 99 h 133"/>
                <a:gd name="T52" fmla="*/ 68 w 99"/>
                <a:gd name="T53" fmla="*/ 89 h 133"/>
                <a:gd name="T54" fmla="*/ 70 w 99"/>
                <a:gd name="T55" fmla="*/ 87 h 133"/>
                <a:gd name="T56" fmla="*/ 92 w 99"/>
                <a:gd name="T57" fmla="*/ 49 h 133"/>
                <a:gd name="T58" fmla="*/ 49 w 99"/>
                <a:gd name="T59" fmla="*/ 6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9" h="133">
                  <a:moveTo>
                    <a:pt x="58" y="133"/>
                  </a:moveTo>
                  <a:cubicBezTo>
                    <a:pt x="40" y="133"/>
                    <a:pt x="40" y="133"/>
                    <a:pt x="40" y="133"/>
                  </a:cubicBezTo>
                  <a:cubicBezTo>
                    <a:pt x="38" y="133"/>
                    <a:pt x="37" y="132"/>
                    <a:pt x="37" y="130"/>
                  </a:cubicBezTo>
                  <a:cubicBezTo>
                    <a:pt x="37" y="128"/>
                    <a:pt x="38" y="127"/>
                    <a:pt x="40" y="127"/>
                  </a:cubicBezTo>
                  <a:cubicBezTo>
                    <a:pt x="58" y="127"/>
                    <a:pt x="58" y="127"/>
                    <a:pt x="58" y="127"/>
                  </a:cubicBezTo>
                  <a:cubicBezTo>
                    <a:pt x="60" y="127"/>
                    <a:pt x="62" y="128"/>
                    <a:pt x="62" y="130"/>
                  </a:cubicBezTo>
                  <a:cubicBezTo>
                    <a:pt x="62" y="132"/>
                    <a:pt x="60" y="133"/>
                    <a:pt x="58" y="133"/>
                  </a:cubicBezTo>
                  <a:close/>
                  <a:moveTo>
                    <a:pt x="62" y="111"/>
                  </a:moveTo>
                  <a:cubicBezTo>
                    <a:pt x="36" y="111"/>
                    <a:pt x="36" y="111"/>
                    <a:pt x="36" y="111"/>
                  </a:cubicBezTo>
                  <a:cubicBezTo>
                    <a:pt x="30" y="111"/>
                    <a:pt x="24" y="107"/>
                    <a:pt x="24" y="99"/>
                  </a:cubicBezTo>
                  <a:cubicBezTo>
                    <a:pt x="24" y="99"/>
                    <a:pt x="24" y="99"/>
                    <a:pt x="24" y="99"/>
                  </a:cubicBezTo>
                  <a:cubicBezTo>
                    <a:pt x="24" y="99"/>
                    <a:pt x="24" y="95"/>
                    <a:pt x="24" y="91"/>
                  </a:cubicBezTo>
                  <a:cubicBezTo>
                    <a:pt x="9" y="82"/>
                    <a:pt x="0" y="66"/>
                    <a:pt x="0" y="49"/>
                  </a:cubicBezTo>
                  <a:cubicBezTo>
                    <a:pt x="0" y="22"/>
                    <a:pt x="22" y="0"/>
                    <a:pt x="49" y="0"/>
                  </a:cubicBezTo>
                  <a:cubicBezTo>
                    <a:pt x="76" y="0"/>
                    <a:pt x="99" y="22"/>
                    <a:pt x="99" y="49"/>
                  </a:cubicBezTo>
                  <a:cubicBezTo>
                    <a:pt x="99" y="66"/>
                    <a:pt x="89" y="82"/>
                    <a:pt x="75" y="91"/>
                  </a:cubicBezTo>
                  <a:cubicBezTo>
                    <a:pt x="75" y="99"/>
                    <a:pt x="75" y="99"/>
                    <a:pt x="75" y="99"/>
                  </a:cubicBezTo>
                  <a:cubicBezTo>
                    <a:pt x="75" y="106"/>
                    <a:pt x="69" y="111"/>
                    <a:pt x="62" y="111"/>
                  </a:cubicBezTo>
                  <a:close/>
                  <a:moveTo>
                    <a:pt x="49" y="6"/>
                  </a:moveTo>
                  <a:cubicBezTo>
                    <a:pt x="26" y="6"/>
                    <a:pt x="6" y="25"/>
                    <a:pt x="6" y="49"/>
                  </a:cubicBezTo>
                  <a:cubicBezTo>
                    <a:pt x="6" y="65"/>
                    <a:pt x="15" y="79"/>
                    <a:pt x="29" y="87"/>
                  </a:cubicBezTo>
                  <a:cubicBezTo>
                    <a:pt x="30" y="87"/>
                    <a:pt x="30" y="88"/>
                    <a:pt x="30" y="89"/>
                  </a:cubicBezTo>
                  <a:cubicBezTo>
                    <a:pt x="30" y="93"/>
                    <a:pt x="30" y="99"/>
                    <a:pt x="30" y="99"/>
                  </a:cubicBezTo>
                  <a:cubicBezTo>
                    <a:pt x="30" y="104"/>
                    <a:pt x="35" y="105"/>
                    <a:pt x="36" y="105"/>
                  </a:cubicBezTo>
                  <a:cubicBezTo>
                    <a:pt x="62" y="105"/>
                    <a:pt x="62" y="105"/>
                    <a:pt x="62" y="105"/>
                  </a:cubicBezTo>
                  <a:cubicBezTo>
                    <a:pt x="65" y="105"/>
                    <a:pt x="68" y="102"/>
                    <a:pt x="68" y="99"/>
                  </a:cubicBezTo>
                  <a:cubicBezTo>
                    <a:pt x="68" y="89"/>
                    <a:pt x="68" y="89"/>
                    <a:pt x="68" y="89"/>
                  </a:cubicBezTo>
                  <a:cubicBezTo>
                    <a:pt x="68" y="88"/>
                    <a:pt x="69" y="87"/>
                    <a:pt x="70" y="87"/>
                  </a:cubicBezTo>
                  <a:cubicBezTo>
                    <a:pt x="84" y="79"/>
                    <a:pt x="92" y="65"/>
                    <a:pt x="92" y="49"/>
                  </a:cubicBezTo>
                  <a:cubicBezTo>
                    <a:pt x="92" y="25"/>
                    <a:pt x="73" y="6"/>
                    <a:pt x="49" y="6"/>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11" name="Freeform 6">
              <a:extLst>
                <a:ext uri="{FF2B5EF4-FFF2-40B4-BE49-F238E27FC236}">
                  <a16:creationId xmlns:a16="http://schemas.microsoft.com/office/drawing/2014/main" id="{858122F7-F785-489C-8F16-C0E9C491A3C3}"/>
                </a:ext>
              </a:extLst>
            </p:cNvPr>
            <p:cNvSpPr>
              <a:spLocks noEditPoints="1"/>
            </p:cNvSpPr>
            <p:nvPr/>
          </p:nvSpPr>
          <p:spPr bwMode="auto">
            <a:xfrm>
              <a:off x="8959861" y="2563813"/>
              <a:ext cx="420688" cy="149225"/>
            </a:xfrm>
            <a:custGeom>
              <a:avLst/>
              <a:gdLst>
                <a:gd name="T0" fmla="*/ 12 w 181"/>
                <a:gd name="T1" fmla="*/ 64 h 64"/>
                <a:gd name="T2" fmla="*/ 10 w 181"/>
                <a:gd name="T3" fmla="*/ 64 h 64"/>
                <a:gd name="T4" fmla="*/ 2 w 181"/>
                <a:gd name="T5" fmla="*/ 59 h 64"/>
                <a:gd name="T6" fmla="*/ 1 w 181"/>
                <a:gd name="T7" fmla="*/ 55 h 64"/>
                <a:gd name="T8" fmla="*/ 5 w 181"/>
                <a:gd name="T9" fmla="*/ 54 h 64"/>
                <a:gd name="T10" fmla="*/ 13 w 181"/>
                <a:gd name="T11" fmla="*/ 58 h 64"/>
                <a:gd name="T12" fmla="*/ 14 w 181"/>
                <a:gd name="T13" fmla="*/ 63 h 64"/>
                <a:gd name="T14" fmla="*/ 12 w 181"/>
                <a:gd name="T15" fmla="*/ 64 h 64"/>
                <a:gd name="T16" fmla="*/ 170 w 181"/>
                <a:gd name="T17" fmla="*/ 60 h 64"/>
                <a:gd name="T18" fmla="*/ 167 w 181"/>
                <a:gd name="T19" fmla="*/ 58 h 64"/>
                <a:gd name="T20" fmla="*/ 168 w 181"/>
                <a:gd name="T21" fmla="*/ 54 h 64"/>
                <a:gd name="T22" fmla="*/ 176 w 181"/>
                <a:gd name="T23" fmla="*/ 49 h 64"/>
                <a:gd name="T24" fmla="*/ 180 w 181"/>
                <a:gd name="T25" fmla="*/ 50 h 64"/>
                <a:gd name="T26" fmla="*/ 179 w 181"/>
                <a:gd name="T27" fmla="*/ 55 h 64"/>
                <a:gd name="T28" fmla="*/ 171 w 181"/>
                <a:gd name="T29" fmla="*/ 59 h 64"/>
                <a:gd name="T30" fmla="*/ 170 w 181"/>
                <a:gd name="T31" fmla="*/ 60 h 64"/>
                <a:gd name="T32" fmla="*/ 96 w 181"/>
                <a:gd name="T33" fmla="*/ 16 h 64"/>
                <a:gd name="T34" fmla="*/ 93 w 181"/>
                <a:gd name="T35" fmla="*/ 13 h 64"/>
                <a:gd name="T36" fmla="*/ 93 w 181"/>
                <a:gd name="T37" fmla="*/ 3 h 64"/>
                <a:gd name="T38" fmla="*/ 96 w 181"/>
                <a:gd name="T39" fmla="*/ 0 h 64"/>
                <a:gd name="T40" fmla="*/ 99 w 181"/>
                <a:gd name="T41" fmla="*/ 3 h 64"/>
                <a:gd name="T42" fmla="*/ 99 w 181"/>
                <a:gd name="T43" fmla="*/ 13 h 64"/>
                <a:gd name="T44" fmla="*/ 96 w 181"/>
                <a:gd name="T45" fmla="*/ 1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64">
                  <a:moveTo>
                    <a:pt x="12" y="64"/>
                  </a:moveTo>
                  <a:cubicBezTo>
                    <a:pt x="11" y="64"/>
                    <a:pt x="11" y="64"/>
                    <a:pt x="10" y="64"/>
                  </a:cubicBezTo>
                  <a:cubicBezTo>
                    <a:pt x="2" y="59"/>
                    <a:pt x="2" y="59"/>
                    <a:pt x="2" y="59"/>
                  </a:cubicBezTo>
                  <a:cubicBezTo>
                    <a:pt x="1" y="58"/>
                    <a:pt x="0" y="56"/>
                    <a:pt x="1" y="55"/>
                  </a:cubicBezTo>
                  <a:cubicBezTo>
                    <a:pt x="2" y="53"/>
                    <a:pt x="4" y="53"/>
                    <a:pt x="5" y="54"/>
                  </a:cubicBezTo>
                  <a:cubicBezTo>
                    <a:pt x="13" y="58"/>
                    <a:pt x="13" y="58"/>
                    <a:pt x="13" y="58"/>
                  </a:cubicBezTo>
                  <a:cubicBezTo>
                    <a:pt x="15" y="59"/>
                    <a:pt x="15" y="61"/>
                    <a:pt x="14" y="63"/>
                  </a:cubicBezTo>
                  <a:cubicBezTo>
                    <a:pt x="14" y="64"/>
                    <a:pt x="13" y="64"/>
                    <a:pt x="12" y="64"/>
                  </a:cubicBezTo>
                  <a:close/>
                  <a:moveTo>
                    <a:pt x="170" y="60"/>
                  </a:moveTo>
                  <a:cubicBezTo>
                    <a:pt x="169" y="60"/>
                    <a:pt x="168" y="59"/>
                    <a:pt x="167" y="58"/>
                  </a:cubicBezTo>
                  <a:cubicBezTo>
                    <a:pt x="166" y="56"/>
                    <a:pt x="167" y="54"/>
                    <a:pt x="168" y="54"/>
                  </a:cubicBezTo>
                  <a:cubicBezTo>
                    <a:pt x="176" y="49"/>
                    <a:pt x="176" y="49"/>
                    <a:pt x="176" y="49"/>
                  </a:cubicBezTo>
                  <a:cubicBezTo>
                    <a:pt x="178" y="48"/>
                    <a:pt x="180" y="49"/>
                    <a:pt x="180" y="50"/>
                  </a:cubicBezTo>
                  <a:cubicBezTo>
                    <a:pt x="181" y="52"/>
                    <a:pt x="181" y="54"/>
                    <a:pt x="179" y="55"/>
                  </a:cubicBezTo>
                  <a:cubicBezTo>
                    <a:pt x="171" y="59"/>
                    <a:pt x="171" y="59"/>
                    <a:pt x="171" y="59"/>
                  </a:cubicBezTo>
                  <a:cubicBezTo>
                    <a:pt x="171" y="59"/>
                    <a:pt x="170" y="60"/>
                    <a:pt x="170" y="60"/>
                  </a:cubicBezTo>
                  <a:close/>
                  <a:moveTo>
                    <a:pt x="96" y="16"/>
                  </a:moveTo>
                  <a:cubicBezTo>
                    <a:pt x="94" y="16"/>
                    <a:pt x="93" y="14"/>
                    <a:pt x="93" y="13"/>
                  </a:cubicBezTo>
                  <a:cubicBezTo>
                    <a:pt x="93" y="3"/>
                    <a:pt x="93" y="3"/>
                    <a:pt x="93" y="3"/>
                  </a:cubicBezTo>
                  <a:cubicBezTo>
                    <a:pt x="93" y="2"/>
                    <a:pt x="94" y="0"/>
                    <a:pt x="96" y="0"/>
                  </a:cubicBezTo>
                  <a:cubicBezTo>
                    <a:pt x="98" y="0"/>
                    <a:pt x="99" y="2"/>
                    <a:pt x="99" y="3"/>
                  </a:cubicBezTo>
                  <a:cubicBezTo>
                    <a:pt x="99" y="13"/>
                    <a:pt x="99" y="13"/>
                    <a:pt x="99" y="13"/>
                  </a:cubicBezTo>
                  <a:cubicBezTo>
                    <a:pt x="99" y="14"/>
                    <a:pt x="98" y="16"/>
                    <a:pt x="96" y="1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grpSp>
      <p:pic>
        <p:nvPicPr>
          <p:cNvPr id="12" name="Image 11">
            <a:extLst>
              <a:ext uri="{FF2B5EF4-FFF2-40B4-BE49-F238E27FC236}">
                <a16:creationId xmlns:a16="http://schemas.microsoft.com/office/drawing/2014/main" id="{3848F224-1B5A-4228-9F2E-7422E2A207E7}"/>
              </a:ext>
            </a:extLst>
          </p:cNvPr>
          <p:cNvPicPr>
            <a:picLocks noChangeAspect="1"/>
          </p:cNvPicPr>
          <p:nvPr/>
        </p:nvPicPr>
        <p:blipFill>
          <a:blip r:embed="rId3"/>
          <a:stretch>
            <a:fillRect/>
          </a:stretch>
        </p:blipFill>
        <p:spPr>
          <a:xfrm>
            <a:off x="8258175" y="4270251"/>
            <a:ext cx="2686050" cy="1304925"/>
          </a:xfrm>
          <a:prstGeom prst="rect">
            <a:avLst/>
          </a:prstGeom>
        </p:spPr>
      </p:pic>
    </p:spTree>
    <p:extLst>
      <p:ext uri="{BB962C8B-B14F-4D97-AF65-F5344CB8AC3E}">
        <p14:creationId xmlns:p14="http://schemas.microsoft.com/office/powerpoint/2010/main" val="20822826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du contenu 5">
            <a:extLst>
              <a:ext uri="{FF2B5EF4-FFF2-40B4-BE49-F238E27FC236}">
                <a16:creationId xmlns:a16="http://schemas.microsoft.com/office/drawing/2014/main" id="{A28BCE91-460E-4FA5-9611-734A4F84DC1A}"/>
              </a:ext>
            </a:extLst>
          </p:cNvPr>
          <p:cNvPicPr>
            <a:picLocks noGrp="1" noChangeAspect="1"/>
          </p:cNvPicPr>
          <p:nvPr>
            <p:ph idx="17"/>
          </p:nvPr>
        </p:nvPicPr>
        <p:blipFill>
          <a:blip r:embed="rId2"/>
          <a:stretch>
            <a:fillRect/>
          </a:stretch>
        </p:blipFill>
        <p:spPr>
          <a:xfrm>
            <a:off x="3833019" y="2747169"/>
            <a:ext cx="4705350" cy="2143125"/>
          </a:xfrm>
          <a:prstGeom prst="rect">
            <a:avLst/>
          </a:prstGeom>
        </p:spPr>
      </p:pic>
      <p:sp>
        <p:nvSpPr>
          <p:cNvPr id="3" name="Espace réservé du texte 2">
            <a:extLst>
              <a:ext uri="{FF2B5EF4-FFF2-40B4-BE49-F238E27FC236}">
                <a16:creationId xmlns:a16="http://schemas.microsoft.com/office/drawing/2014/main" id="{D9E86FC8-6F98-42B1-8595-99C8730C6518}"/>
              </a:ext>
            </a:extLst>
          </p:cNvPr>
          <p:cNvSpPr>
            <a:spLocks noGrp="1"/>
          </p:cNvSpPr>
          <p:nvPr>
            <p:ph type="body" sz="quarter" idx="12"/>
          </p:nvPr>
        </p:nvSpPr>
        <p:spPr/>
        <p:txBody>
          <a:bodyPr/>
          <a:lstStyle/>
          <a:p>
            <a:r>
              <a:rPr lang="fr-FR" dirty="0"/>
              <a:t>Exporter en </a:t>
            </a:r>
            <a:r>
              <a:rPr lang="fr-FR" dirty="0" err="1"/>
              <a:t>pdf</a:t>
            </a:r>
            <a:r>
              <a:rPr lang="fr-FR" dirty="0"/>
              <a:t> ou </a:t>
            </a:r>
            <a:r>
              <a:rPr lang="fr-FR" dirty="0" err="1"/>
              <a:t>powerpoint</a:t>
            </a:r>
            <a:endParaRPr lang="fr-FR" dirty="0"/>
          </a:p>
        </p:txBody>
      </p:sp>
      <p:sp>
        <p:nvSpPr>
          <p:cNvPr id="4" name="Espace réservé du texte 3">
            <a:extLst>
              <a:ext uri="{FF2B5EF4-FFF2-40B4-BE49-F238E27FC236}">
                <a16:creationId xmlns:a16="http://schemas.microsoft.com/office/drawing/2014/main" id="{13941C76-BCA3-47DD-A08C-03CD9C81FB67}"/>
              </a:ext>
            </a:extLst>
          </p:cNvPr>
          <p:cNvSpPr>
            <a:spLocks noGrp="1"/>
          </p:cNvSpPr>
          <p:nvPr>
            <p:ph type="body" sz="quarter" idx="14"/>
          </p:nvPr>
        </p:nvSpPr>
        <p:spPr/>
        <p:txBody>
          <a:bodyPr/>
          <a:lstStyle/>
          <a:p>
            <a:r>
              <a:rPr lang="fr-FR" dirty="0"/>
              <a:t>Trucs et astuces</a:t>
            </a:r>
          </a:p>
        </p:txBody>
      </p:sp>
      <p:sp>
        <p:nvSpPr>
          <p:cNvPr id="5" name="Espace réservé du texte 4">
            <a:extLst>
              <a:ext uri="{FF2B5EF4-FFF2-40B4-BE49-F238E27FC236}">
                <a16:creationId xmlns:a16="http://schemas.microsoft.com/office/drawing/2014/main" id="{DEE59A4D-4260-432C-8CCB-DA014691BDA2}"/>
              </a:ext>
            </a:extLst>
          </p:cNvPr>
          <p:cNvSpPr>
            <a:spLocks noGrp="1"/>
          </p:cNvSpPr>
          <p:nvPr>
            <p:ph type="body" sz="quarter" idx="16"/>
          </p:nvPr>
        </p:nvSpPr>
        <p:spPr/>
        <p:txBody>
          <a:bodyPr/>
          <a:lstStyle/>
          <a:p>
            <a:r>
              <a:rPr lang="fr-FR" dirty="0"/>
              <a:t>6</a:t>
            </a:r>
          </a:p>
        </p:txBody>
      </p:sp>
      <p:sp>
        <p:nvSpPr>
          <p:cNvPr id="7" name="Espace réservé du contenu 11">
            <a:extLst>
              <a:ext uri="{FF2B5EF4-FFF2-40B4-BE49-F238E27FC236}">
                <a16:creationId xmlns:a16="http://schemas.microsoft.com/office/drawing/2014/main" id="{F9F3758D-0C5C-46A3-B9F5-988CD80B0360}"/>
              </a:ext>
            </a:extLst>
          </p:cNvPr>
          <p:cNvSpPr txBox="1">
            <a:spLocks/>
          </p:cNvSpPr>
          <p:nvPr/>
        </p:nvSpPr>
        <p:spPr>
          <a:xfrm>
            <a:off x="1119675" y="1573286"/>
            <a:ext cx="9156439" cy="55405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a:t>En haut du rapport, dans la barre de tâches, il y a la possibilité d’exporter dans d’autres formats notamment PDF et Powerpoint</a:t>
            </a:r>
          </a:p>
        </p:txBody>
      </p:sp>
    </p:spTree>
    <p:extLst>
      <p:ext uri="{BB962C8B-B14F-4D97-AF65-F5344CB8AC3E}">
        <p14:creationId xmlns:p14="http://schemas.microsoft.com/office/powerpoint/2010/main" val="3872531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D9E86FC8-6F98-42B1-8595-99C8730C6518}"/>
              </a:ext>
            </a:extLst>
          </p:cNvPr>
          <p:cNvSpPr>
            <a:spLocks noGrp="1"/>
          </p:cNvSpPr>
          <p:nvPr>
            <p:ph type="body" sz="quarter" idx="12"/>
          </p:nvPr>
        </p:nvSpPr>
        <p:spPr/>
        <p:txBody>
          <a:bodyPr/>
          <a:lstStyle/>
          <a:p>
            <a:r>
              <a:rPr lang="fr-FR" dirty="0"/>
              <a:t>Réinitialiser le rapport Power BI</a:t>
            </a:r>
          </a:p>
        </p:txBody>
      </p:sp>
      <p:sp>
        <p:nvSpPr>
          <p:cNvPr id="4" name="Espace réservé du texte 3">
            <a:extLst>
              <a:ext uri="{FF2B5EF4-FFF2-40B4-BE49-F238E27FC236}">
                <a16:creationId xmlns:a16="http://schemas.microsoft.com/office/drawing/2014/main" id="{13941C76-BCA3-47DD-A08C-03CD9C81FB67}"/>
              </a:ext>
            </a:extLst>
          </p:cNvPr>
          <p:cNvSpPr>
            <a:spLocks noGrp="1"/>
          </p:cNvSpPr>
          <p:nvPr>
            <p:ph type="body" sz="quarter" idx="14"/>
          </p:nvPr>
        </p:nvSpPr>
        <p:spPr/>
        <p:txBody>
          <a:bodyPr/>
          <a:lstStyle/>
          <a:p>
            <a:r>
              <a:rPr lang="fr-FR" dirty="0"/>
              <a:t>Trucs et astuces</a:t>
            </a:r>
          </a:p>
        </p:txBody>
      </p:sp>
      <p:sp>
        <p:nvSpPr>
          <p:cNvPr id="5" name="Espace réservé du texte 4">
            <a:extLst>
              <a:ext uri="{FF2B5EF4-FFF2-40B4-BE49-F238E27FC236}">
                <a16:creationId xmlns:a16="http://schemas.microsoft.com/office/drawing/2014/main" id="{DEE59A4D-4260-432C-8CCB-DA014691BDA2}"/>
              </a:ext>
            </a:extLst>
          </p:cNvPr>
          <p:cNvSpPr>
            <a:spLocks noGrp="1"/>
          </p:cNvSpPr>
          <p:nvPr>
            <p:ph type="body" sz="quarter" idx="16"/>
          </p:nvPr>
        </p:nvSpPr>
        <p:spPr/>
        <p:txBody>
          <a:bodyPr/>
          <a:lstStyle/>
          <a:p>
            <a:r>
              <a:rPr lang="fr-FR" dirty="0"/>
              <a:t>7</a:t>
            </a:r>
          </a:p>
        </p:txBody>
      </p:sp>
      <p:sp>
        <p:nvSpPr>
          <p:cNvPr id="7" name="Espace réservé du contenu 11">
            <a:extLst>
              <a:ext uri="{FF2B5EF4-FFF2-40B4-BE49-F238E27FC236}">
                <a16:creationId xmlns:a16="http://schemas.microsoft.com/office/drawing/2014/main" id="{F9F3758D-0C5C-46A3-B9F5-988CD80B0360}"/>
              </a:ext>
            </a:extLst>
          </p:cNvPr>
          <p:cNvSpPr txBox="1">
            <a:spLocks/>
          </p:cNvSpPr>
          <p:nvPr/>
        </p:nvSpPr>
        <p:spPr>
          <a:xfrm>
            <a:off x="1119675" y="1573286"/>
            <a:ext cx="9156439" cy="55405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a:t>Le rapport peut garder en mémoire une configuration précédente, pour réinitialiser le rapport, dans la barre de tâches, il faut cliquer sur </a:t>
            </a:r>
            <a:r>
              <a:rPr lang="fr-FR" dirty="0">
                <a:solidFill>
                  <a:srgbClr val="C00000"/>
                </a:solidFill>
              </a:rPr>
              <a:t>Rétablir les valeurs par défaut</a:t>
            </a:r>
            <a:r>
              <a:rPr lang="fr-FR" dirty="0"/>
              <a:t>.</a:t>
            </a:r>
          </a:p>
        </p:txBody>
      </p:sp>
      <p:pic>
        <p:nvPicPr>
          <p:cNvPr id="9" name="Espace réservé du contenu 8">
            <a:extLst>
              <a:ext uri="{FF2B5EF4-FFF2-40B4-BE49-F238E27FC236}">
                <a16:creationId xmlns:a16="http://schemas.microsoft.com/office/drawing/2014/main" id="{7818C497-95B5-40CF-9D44-F6808F94A315}"/>
              </a:ext>
            </a:extLst>
          </p:cNvPr>
          <p:cNvPicPr>
            <a:picLocks noGrp="1" noChangeAspect="1"/>
          </p:cNvPicPr>
          <p:nvPr>
            <p:ph idx="17"/>
          </p:nvPr>
        </p:nvPicPr>
        <p:blipFill>
          <a:blip r:embed="rId2"/>
          <a:stretch>
            <a:fillRect/>
          </a:stretch>
        </p:blipFill>
        <p:spPr>
          <a:xfrm>
            <a:off x="695325" y="2998975"/>
            <a:ext cx="10980738" cy="1639512"/>
          </a:xfrm>
          <a:prstGeom prst="rect">
            <a:avLst/>
          </a:prstGeom>
        </p:spPr>
      </p:pic>
      <p:cxnSp>
        <p:nvCxnSpPr>
          <p:cNvPr id="10" name="Connecteur droit avec flèche 9">
            <a:extLst>
              <a:ext uri="{FF2B5EF4-FFF2-40B4-BE49-F238E27FC236}">
                <a16:creationId xmlns:a16="http://schemas.microsoft.com/office/drawing/2014/main" id="{4D5A2F65-8EF0-4475-9848-F431CF2446F9}"/>
              </a:ext>
            </a:extLst>
          </p:cNvPr>
          <p:cNvCxnSpPr>
            <a:cxnSpLocks/>
          </p:cNvCxnSpPr>
          <p:nvPr/>
        </p:nvCxnSpPr>
        <p:spPr>
          <a:xfrm>
            <a:off x="7891076" y="2219166"/>
            <a:ext cx="409303" cy="6879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87497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0A7FD0C-7E9C-401C-8806-3DBF013A4029}"/>
              </a:ext>
            </a:extLst>
          </p:cNvPr>
          <p:cNvSpPr/>
          <p:nvPr/>
        </p:nvSpPr>
        <p:spPr>
          <a:xfrm>
            <a:off x="3455250" y="5160812"/>
            <a:ext cx="5009826" cy="418011"/>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p:cNvSpPr>
            <a:spLocks noGrp="1"/>
          </p:cNvSpPr>
          <p:nvPr>
            <p:ph type="body" sz="quarter" idx="13"/>
          </p:nvPr>
        </p:nvSpPr>
        <p:spPr>
          <a:xfrm>
            <a:off x="3455250" y="1797159"/>
            <a:ext cx="7620201" cy="4023689"/>
          </a:xfrm>
        </p:spPr>
        <p:txBody>
          <a:bodyPr/>
          <a:lstStyle/>
          <a:p>
            <a:r>
              <a:rPr lang="fr-FR" dirty="0"/>
              <a:t>Présentation de l’outil</a:t>
            </a:r>
          </a:p>
          <a:p>
            <a:r>
              <a:rPr lang="fr-FR" dirty="0"/>
              <a:t>Présentation des indicateurs</a:t>
            </a:r>
          </a:p>
          <a:p>
            <a:r>
              <a:rPr lang="fr-FR" dirty="0"/>
              <a:t>Règle de gestion des données</a:t>
            </a:r>
          </a:p>
          <a:p>
            <a:r>
              <a:rPr lang="fr-FR" dirty="0"/>
              <a:t>L’entretien </a:t>
            </a:r>
          </a:p>
          <a:p>
            <a:r>
              <a:rPr lang="fr-FR" dirty="0"/>
              <a:t>Outil de corrections</a:t>
            </a:r>
          </a:p>
          <a:p>
            <a:r>
              <a:rPr lang="fr-FR" dirty="0"/>
              <a:t>Paramétrage des collaborateurs</a:t>
            </a:r>
          </a:p>
          <a:p>
            <a:r>
              <a:rPr lang="fr-FR" dirty="0"/>
              <a:t>Repères et saisonnalité</a:t>
            </a:r>
          </a:p>
          <a:p>
            <a:r>
              <a:rPr lang="fr-FR" dirty="0"/>
              <a:t>Trucs et Astuces</a:t>
            </a:r>
          </a:p>
          <a:p>
            <a:r>
              <a:rPr lang="fr-FR" dirty="0"/>
              <a:t>Foire aux Questions</a:t>
            </a:r>
          </a:p>
          <a:p>
            <a:endParaRPr lang="fr-FR" dirty="0"/>
          </a:p>
        </p:txBody>
      </p:sp>
    </p:spTree>
    <p:extLst>
      <p:ext uri="{BB962C8B-B14F-4D97-AF65-F5344CB8AC3E}">
        <p14:creationId xmlns:p14="http://schemas.microsoft.com/office/powerpoint/2010/main" val="38899446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D9E86FC8-6F98-42B1-8595-99C8730C6518}"/>
              </a:ext>
            </a:extLst>
          </p:cNvPr>
          <p:cNvSpPr>
            <a:spLocks noGrp="1"/>
          </p:cNvSpPr>
          <p:nvPr>
            <p:ph type="body" sz="quarter" idx="12"/>
          </p:nvPr>
        </p:nvSpPr>
        <p:spPr/>
        <p:txBody>
          <a:bodyPr/>
          <a:lstStyle/>
          <a:p>
            <a:r>
              <a:rPr lang="fr-FR" dirty="0"/>
              <a:t>FAQ : </a:t>
            </a:r>
            <a:r>
              <a:rPr lang="fr-FR" sz="2000" dirty="0"/>
              <a:t>ACCES A L’OUTIL</a:t>
            </a:r>
            <a:endParaRPr lang="fr-FR" dirty="0"/>
          </a:p>
        </p:txBody>
      </p:sp>
      <p:sp>
        <p:nvSpPr>
          <p:cNvPr id="4" name="Espace réservé du texte 3">
            <a:extLst>
              <a:ext uri="{FF2B5EF4-FFF2-40B4-BE49-F238E27FC236}">
                <a16:creationId xmlns:a16="http://schemas.microsoft.com/office/drawing/2014/main" id="{13941C76-BCA3-47DD-A08C-03CD9C81FB67}"/>
              </a:ext>
            </a:extLst>
          </p:cNvPr>
          <p:cNvSpPr>
            <a:spLocks noGrp="1"/>
          </p:cNvSpPr>
          <p:nvPr>
            <p:ph type="body" sz="quarter" idx="14"/>
          </p:nvPr>
        </p:nvSpPr>
        <p:spPr/>
        <p:txBody>
          <a:bodyPr/>
          <a:lstStyle/>
          <a:p>
            <a:r>
              <a:rPr lang="fr-FR" dirty="0"/>
              <a:t>FAQ</a:t>
            </a:r>
          </a:p>
        </p:txBody>
      </p:sp>
      <p:sp>
        <p:nvSpPr>
          <p:cNvPr id="5" name="Espace réservé du texte 4">
            <a:extLst>
              <a:ext uri="{FF2B5EF4-FFF2-40B4-BE49-F238E27FC236}">
                <a16:creationId xmlns:a16="http://schemas.microsoft.com/office/drawing/2014/main" id="{DEE59A4D-4260-432C-8CCB-DA014691BDA2}"/>
              </a:ext>
            </a:extLst>
          </p:cNvPr>
          <p:cNvSpPr>
            <a:spLocks noGrp="1"/>
          </p:cNvSpPr>
          <p:nvPr>
            <p:ph type="body" sz="quarter" idx="16"/>
          </p:nvPr>
        </p:nvSpPr>
        <p:spPr/>
        <p:txBody>
          <a:bodyPr/>
          <a:lstStyle/>
          <a:p>
            <a:r>
              <a:rPr lang="fr-FR" dirty="0"/>
              <a:t>1</a:t>
            </a:r>
          </a:p>
        </p:txBody>
      </p:sp>
      <p:sp>
        <p:nvSpPr>
          <p:cNvPr id="6" name="Espace réservé du contenu 5">
            <a:extLst>
              <a:ext uri="{FF2B5EF4-FFF2-40B4-BE49-F238E27FC236}">
                <a16:creationId xmlns:a16="http://schemas.microsoft.com/office/drawing/2014/main" id="{BFABBA8B-2AD3-4273-A793-67E450E91F9D}"/>
              </a:ext>
            </a:extLst>
          </p:cNvPr>
          <p:cNvSpPr>
            <a:spLocks noGrp="1"/>
          </p:cNvSpPr>
          <p:nvPr>
            <p:ph idx="17"/>
          </p:nvPr>
        </p:nvSpPr>
        <p:spPr>
          <a:xfrm>
            <a:off x="695325" y="1279994"/>
            <a:ext cx="10980738" cy="4572166"/>
          </a:xfrm>
        </p:spPr>
        <p:txBody>
          <a:bodyPr bIns="46800"/>
          <a:lstStyle/>
          <a:p>
            <a:endParaRPr lang="fr-FR" sz="200" dirty="0"/>
          </a:p>
          <a:p>
            <a:r>
              <a:rPr lang="fr-FR" dirty="0"/>
              <a:t>Je n’arrive pas à accéder à l’outil ? </a:t>
            </a:r>
          </a:p>
          <a:p>
            <a:pPr marL="0" indent="0">
              <a:buNone/>
            </a:pPr>
            <a:r>
              <a:rPr lang="fr-FR" dirty="0">
                <a:sym typeface="Wingdings" panose="05000000000000000000" pitchFamily="2" charset="2"/>
              </a:rPr>
              <a:t> </a:t>
            </a:r>
            <a:r>
              <a:rPr lang="fr-FR" dirty="0">
                <a:solidFill>
                  <a:schemeClr val="accent6">
                    <a:lumMod val="75000"/>
                  </a:schemeClr>
                </a:solidFill>
              </a:rPr>
              <a:t>Je vérifie que j’ai bien ouvert le navigateur Microsoft Edge pour accéder à l’outil, sans passer par le PCM qui ouvre Internet Explorer. </a:t>
            </a:r>
          </a:p>
          <a:p>
            <a:pPr>
              <a:buFont typeface="Wingdings" panose="05000000000000000000" pitchFamily="2" charset="2"/>
              <a:buChar char="ð"/>
            </a:pPr>
            <a:endParaRPr lang="fr-FR" dirty="0">
              <a:solidFill>
                <a:schemeClr val="accent6">
                  <a:lumMod val="75000"/>
                </a:schemeClr>
              </a:solidFill>
            </a:endParaRPr>
          </a:p>
          <a:p>
            <a:r>
              <a:rPr lang="fr-FR" dirty="0"/>
              <a:t>Le Repères est vide?</a:t>
            </a:r>
          </a:p>
          <a:p>
            <a:pPr marL="0" indent="0">
              <a:buNone/>
            </a:pPr>
            <a:r>
              <a:rPr lang="fr-FR" dirty="0">
                <a:sym typeface="Wingdings" panose="05000000000000000000" pitchFamily="2" charset="2"/>
              </a:rPr>
              <a:t></a:t>
            </a:r>
            <a:r>
              <a:rPr lang="fr-FR" dirty="0"/>
              <a:t> </a:t>
            </a:r>
            <a:r>
              <a:rPr lang="fr-FR" dirty="0">
                <a:solidFill>
                  <a:schemeClr val="accent6">
                    <a:lumMod val="75000"/>
                  </a:schemeClr>
                </a:solidFill>
              </a:rPr>
              <a:t>Je vérifie que je suis sur le bon suivi Repères notamment si j’ai changé de marché.</a:t>
            </a:r>
            <a:endParaRPr lang="fr-FR" dirty="0"/>
          </a:p>
          <a:p>
            <a:pPr marL="0" indent="0">
              <a:buNone/>
            </a:pPr>
            <a:endParaRPr lang="fr-FR" dirty="0">
              <a:solidFill>
                <a:srgbClr val="C00000"/>
              </a:solidFill>
            </a:endParaRPr>
          </a:p>
          <a:p>
            <a:r>
              <a:rPr lang="fr-FR" dirty="0"/>
              <a:t>Je suis Responsable de Site ou Responsable d’Agence, pourquoi n’ai-je pas accès à mon équipe ?</a:t>
            </a:r>
          </a:p>
          <a:p>
            <a:pPr marL="0" indent="0">
              <a:buNone/>
            </a:pPr>
            <a:r>
              <a:rPr lang="fr-FR" dirty="0">
                <a:sym typeface="Wingdings" panose="05000000000000000000" pitchFamily="2" charset="2"/>
              </a:rPr>
              <a:t> </a:t>
            </a:r>
            <a:r>
              <a:rPr lang="fr-FR" dirty="0">
                <a:solidFill>
                  <a:schemeClr val="accent6">
                    <a:lumMod val="75000"/>
                  </a:schemeClr>
                </a:solidFill>
                <a:sym typeface="Wingdings" panose="05000000000000000000" pitchFamily="2" charset="2"/>
              </a:rPr>
              <a:t>Après échanges avec la RH, il a été décidé que seuls les DA et DAA peuvent avoir accès à l’ensemble des collaborateurs d’une agence</a:t>
            </a:r>
          </a:p>
          <a:p>
            <a:pPr>
              <a:buFont typeface="Wingdings" panose="05000000000000000000" pitchFamily="2" charset="2"/>
              <a:buChar char="ð"/>
            </a:pPr>
            <a:endParaRPr lang="fr-FR" dirty="0">
              <a:solidFill>
                <a:schemeClr val="accent6">
                  <a:lumMod val="75000"/>
                </a:schemeClr>
              </a:solidFill>
            </a:endParaRPr>
          </a:p>
          <a:p>
            <a:r>
              <a:rPr lang="fr-FR" dirty="0"/>
              <a:t>Je suis DA de 2 sites mais je n’ai accès qu’à un seul, comment faire pour voir les 2 ?</a:t>
            </a:r>
          </a:p>
          <a:p>
            <a:pPr marL="0" indent="0">
              <a:buNone/>
            </a:pPr>
            <a:r>
              <a:rPr lang="fr-FR" dirty="0">
                <a:sym typeface="Wingdings" panose="05000000000000000000" pitchFamily="2" charset="2"/>
              </a:rPr>
              <a:t> </a:t>
            </a:r>
            <a:r>
              <a:rPr lang="fr-FR" dirty="0">
                <a:solidFill>
                  <a:schemeClr val="accent6">
                    <a:lumMod val="75000"/>
                  </a:schemeClr>
                </a:solidFill>
                <a:sym typeface="Wingdings" panose="05000000000000000000" pitchFamily="2" charset="2"/>
              </a:rPr>
              <a:t>Nous n’avons pas de solution technique à ce jour</a:t>
            </a:r>
            <a:endParaRPr lang="fr-FR" dirty="0">
              <a:solidFill>
                <a:schemeClr val="accent6">
                  <a:lumMod val="75000"/>
                </a:schemeClr>
              </a:solidFill>
            </a:endParaRPr>
          </a:p>
          <a:p>
            <a:pPr marL="0" indent="0">
              <a:buNone/>
            </a:pPr>
            <a:endParaRPr lang="fr-FR" dirty="0"/>
          </a:p>
          <a:p>
            <a:pPr marL="0" indent="0">
              <a:buNone/>
            </a:pPr>
            <a:endParaRPr lang="fr-FR" dirty="0"/>
          </a:p>
          <a:p>
            <a:endParaRPr lang="fr-FR" dirty="0"/>
          </a:p>
          <a:p>
            <a:endParaRPr lang="fr-FR" dirty="0"/>
          </a:p>
          <a:p>
            <a:endParaRPr lang="fr-FR" dirty="0"/>
          </a:p>
        </p:txBody>
      </p:sp>
    </p:spTree>
    <p:extLst>
      <p:ext uri="{BB962C8B-B14F-4D97-AF65-F5344CB8AC3E}">
        <p14:creationId xmlns:p14="http://schemas.microsoft.com/office/powerpoint/2010/main" val="5231881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D9E86FC8-6F98-42B1-8595-99C8730C6518}"/>
              </a:ext>
            </a:extLst>
          </p:cNvPr>
          <p:cNvSpPr>
            <a:spLocks noGrp="1"/>
          </p:cNvSpPr>
          <p:nvPr>
            <p:ph type="body" sz="quarter" idx="12"/>
          </p:nvPr>
        </p:nvSpPr>
        <p:spPr/>
        <p:txBody>
          <a:bodyPr/>
          <a:lstStyle/>
          <a:p>
            <a:r>
              <a:rPr lang="fr-FR" dirty="0"/>
              <a:t>FAQ : TAUX DE VISITE DU PORTEFEUILLE VIDE</a:t>
            </a:r>
          </a:p>
        </p:txBody>
      </p:sp>
      <p:sp>
        <p:nvSpPr>
          <p:cNvPr id="4" name="Espace réservé du texte 3">
            <a:extLst>
              <a:ext uri="{FF2B5EF4-FFF2-40B4-BE49-F238E27FC236}">
                <a16:creationId xmlns:a16="http://schemas.microsoft.com/office/drawing/2014/main" id="{13941C76-BCA3-47DD-A08C-03CD9C81FB67}"/>
              </a:ext>
            </a:extLst>
          </p:cNvPr>
          <p:cNvSpPr>
            <a:spLocks noGrp="1"/>
          </p:cNvSpPr>
          <p:nvPr>
            <p:ph type="body" sz="quarter" idx="14"/>
          </p:nvPr>
        </p:nvSpPr>
        <p:spPr/>
        <p:txBody>
          <a:bodyPr/>
          <a:lstStyle/>
          <a:p>
            <a:r>
              <a:rPr lang="fr-FR" dirty="0"/>
              <a:t>FAQ</a:t>
            </a:r>
          </a:p>
        </p:txBody>
      </p:sp>
      <p:sp>
        <p:nvSpPr>
          <p:cNvPr id="5" name="Espace réservé du texte 4">
            <a:extLst>
              <a:ext uri="{FF2B5EF4-FFF2-40B4-BE49-F238E27FC236}">
                <a16:creationId xmlns:a16="http://schemas.microsoft.com/office/drawing/2014/main" id="{DEE59A4D-4260-432C-8CCB-DA014691BDA2}"/>
              </a:ext>
            </a:extLst>
          </p:cNvPr>
          <p:cNvSpPr>
            <a:spLocks noGrp="1"/>
          </p:cNvSpPr>
          <p:nvPr>
            <p:ph type="body" sz="quarter" idx="16"/>
          </p:nvPr>
        </p:nvSpPr>
        <p:spPr/>
        <p:txBody>
          <a:bodyPr/>
          <a:lstStyle/>
          <a:p>
            <a:r>
              <a:rPr lang="fr-FR" dirty="0"/>
              <a:t>2</a:t>
            </a:r>
          </a:p>
        </p:txBody>
      </p:sp>
      <p:sp>
        <p:nvSpPr>
          <p:cNvPr id="6" name="Espace réservé du contenu 5">
            <a:extLst>
              <a:ext uri="{FF2B5EF4-FFF2-40B4-BE49-F238E27FC236}">
                <a16:creationId xmlns:a16="http://schemas.microsoft.com/office/drawing/2014/main" id="{BFABBA8B-2AD3-4273-A793-67E450E91F9D}"/>
              </a:ext>
            </a:extLst>
          </p:cNvPr>
          <p:cNvSpPr>
            <a:spLocks noGrp="1"/>
          </p:cNvSpPr>
          <p:nvPr>
            <p:ph idx="17"/>
          </p:nvPr>
        </p:nvSpPr>
        <p:spPr>
          <a:xfrm>
            <a:off x="550912" y="1279994"/>
            <a:ext cx="10980738" cy="4572166"/>
          </a:xfrm>
        </p:spPr>
        <p:txBody>
          <a:bodyPr bIns="46800"/>
          <a:lstStyle/>
          <a:p>
            <a:endParaRPr lang="fr-FR" sz="200" dirty="0"/>
          </a:p>
          <a:p>
            <a:r>
              <a:rPr lang="fr-FR" dirty="0"/>
              <a:t>Je ne visualise pas mon taux de visite du portefeuille alors que mon manager le voit ?</a:t>
            </a:r>
          </a:p>
          <a:p>
            <a:pPr marL="0" indent="0">
              <a:buNone/>
            </a:pPr>
            <a:r>
              <a:rPr lang="fr-FR" dirty="0">
                <a:sym typeface="Wingdings" panose="05000000000000000000" pitchFamily="2" charset="2"/>
              </a:rPr>
              <a:t> </a:t>
            </a:r>
            <a:r>
              <a:rPr lang="fr-FR" dirty="0">
                <a:solidFill>
                  <a:schemeClr val="accent6">
                    <a:lumMod val="75000"/>
                  </a:schemeClr>
                </a:solidFill>
              </a:rPr>
              <a:t>Dans mes structures, je clique sur sélectionner tout afin de tout désélectionner puis je clique en bout de chaîne au niveau de mon nom. </a:t>
            </a:r>
          </a:p>
          <a:p>
            <a:pPr marL="0" indent="0">
              <a:buNone/>
            </a:pPr>
            <a:endParaRPr lang="fr-FR" dirty="0"/>
          </a:p>
          <a:p>
            <a:endParaRPr lang="fr-FR" dirty="0"/>
          </a:p>
          <a:p>
            <a:endParaRPr lang="fr-FR" dirty="0"/>
          </a:p>
          <a:p>
            <a:endParaRPr lang="fr-FR" dirty="0"/>
          </a:p>
        </p:txBody>
      </p:sp>
      <p:grpSp>
        <p:nvGrpSpPr>
          <p:cNvPr id="18" name="Groupe 17">
            <a:extLst>
              <a:ext uri="{FF2B5EF4-FFF2-40B4-BE49-F238E27FC236}">
                <a16:creationId xmlns:a16="http://schemas.microsoft.com/office/drawing/2014/main" id="{4CCA17CA-637E-49C2-A92C-4B32E2FBC8D2}"/>
              </a:ext>
            </a:extLst>
          </p:cNvPr>
          <p:cNvGrpSpPr/>
          <p:nvPr/>
        </p:nvGrpSpPr>
        <p:grpSpPr>
          <a:xfrm>
            <a:off x="688650" y="2237440"/>
            <a:ext cx="3238500" cy="1600200"/>
            <a:chOff x="550912" y="2480855"/>
            <a:chExt cx="3238500" cy="1600200"/>
          </a:xfrm>
        </p:grpSpPr>
        <p:pic>
          <p:nvPicPr>
            <p:cNvPr id="2" name="Image 1">
              <a:extLst>
                <a:ext uri="{FF2B5EF4-FFF2-40B4-BE49-F238E27FC236}">
                  <a16:creationId xmlns:a16="http://schemas.microsoft.com/office/drawing/2014/main" id="{C2CE2CDB-1F7F-4DFD-9DAA-FF0E0CD83C4D}"/>
                </a:ext>
              </a:extLst>
            </p:cNvPr>
            <p:cNvPicPr>
              <a:picLocks noChangeAspect="1"/>
            </p:cNvPicPr>
            <p:nvPr/>
          </p:nvPicPr>
          <p:blipFill>
            <a:blip r:embed="rId2"/>
            <a:stretch>
              <a:fillRect/>
            </a:stretch>
          </p:blipFill>
          <p:spPr>
            <a:xfrm>
              <a:off x="550912" y="2480855"/>
              <a:ext cx="3238500" cy="1600200"/>
            </a:xfrm>
            <a:prstGeom prst="rect">
              <a:avLst/>
            </a:prstGeom>
          </p:spPr>
        </p:pic>
        <p:sp>
          <p:nvSpPr>
            <p:cNvPr id="7" name="Rectangle 6">
              <a:extLst>
                <a:ext uri="{FF2B5EF4-FFF2-40B4-BE49-F238E27FC236}">
                  <a16:creationId xmlns:a16="http://schemas.microsoft.com/office/drawing/2014/main" id="{ED0A1F83-81CF-492C-91EE-70165F46E17B}"/>
                </a:ext>
              </a:extLst>
            </p:cNvPr>
            <p:cNvSpPr/>
            <p:nvPr/>
          </p:nvSpPr>
          <p:spPr>
            <a:xfrm>
              <a:off x="1872343" y="3692434"/>
              <a:ext cx="1140823" cy="156755"/>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fr-FR" sz="800" dirty="0">
                  <a:solidFill>
                    <a:schemeClr val="bg1">
                      <a:lumMod val="50000"/>
                    </a:schemeClr>
                  </a:solidFill>
                </a:rPr>
                <a:t>GESTIONNAIRE</a:t>
              </a:r>
            </a:p>
          </p:txBody>
        </p:sp>
      </p:grpSp>
      <p:cxnSp>
        <p:nvCxnSpPr>
          <p:cNvPr id="8" name="Connecteur droit avec flèche 7">
            <a:extLst>
              <a:ext uri="{FF2B5EF4-FFF2-40B4-BE49-F238E27FC236}">
                <a16:creationId xmlns:a16="http://schemas.microsoft.com/office/drawing/2014/main" id="{F15E8403-F527-4F63-94B0-4AD2E0E36962}"/>
              </a:ext>
            </a:extLst>
          </p:cNvPr>
          <p:cNvCxnSpPr>
            <a:cxnSpLocks/>
          </p:cNvCxnSpPr>
          <p:nvPr/>
        </p:nvCxnSpPr>
        <p:spPr>
          <a:xfrm>
            <a:off x="688650" y="2588957"/>
            <a:ext cx="40988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7" name="Groupe 16">
            <a:extLst>
              <a:ext uri="{FF2B5EF4-FFF2-40B4-BE49-F238E27FC236}">
                <a16:creationId xmlns:a16="http://schemas.microsoft.com/office/drawing/2014/main" id="{E2E988E6-FEF8-467F-B96B-5DBD7604130D}"/>
              </a:ext>
            </a:extLst>
          </p:cNvPr>
          <p:cNvGrpSpPr/>
          <p:nvPr/>
        </p:nvGrpSpPr>
        <p:grpSpPr>
          <a:xfrm>
            <a:off x="4244351" y="2296785"/>
            <a:ext cx="3190875" cy="1514475"/>
            <a:chOff x="4199295" y="2523717"/>
            <a:chExt cx="3190875" cy="1514475"/>
          </a:xfrm>
        </p:grpSpPr>
        <p:pic>
          <p:nvPicPr>
            <p:cNvPr id="10" name="Image 9">
              <a:extLst>
                <a:ext uri="{FF2B5EF4-FFF2-40B4-BE49-F238E27FC236}">
                  <a16:creationId xmlns:a16="http://schemas.microsoft.com/office/drawing/2014/main" id="{4C012BD6-8DA7-4060-BBDE-05927E990DC8}"/>
                </a:ext>
              </a:extLst>
            </p:cNvPr>
            <p:cNvPicPr>
              <a:picLocks noChangeAspect="1"/>
            </p:cNvPicPr>
            <p:nvPr/>
          </p:nvPicPr>
          <p:blipFill>
            <a:blip r:embed="rId3"/>
            <a:stretch>
              <a:fillRect/>
            </a:stretch>
          </p:blipFill>
          <p:spPr>
            <a:xfrm>
              <a:off x="4199295" y="2523717"/>
              <a:ext cx="3190875" cy="1514475"/>
            </a:xfrm>
            <a:prstGeom prst="rect">
              <a:avLst/>
            </a:prstGeom>
          </p:spPr>
        </p:pic>
        <p:sp>
          <p:nvSpPr>
            <p:cNvPr id="11" name="Rectangle 10">
              <a:extLst>
                <a:ext uri="{FF2B5EF4-FFF2-40B4-BE49-F238E27FC236}">
                  <a16:creationId xmlns:a16="http://schemas.microsoft.com/office/drawing/2014/main" id="{3243D8EE-B2C2-4FE7-9CD0-9E273E4EF80E}"/>
                </a:ext>
              </a:extLst>
            </p:cNvPr>
            <p:cNvSpPr/>
            <p:nvPr/>
          </p:nvSpPr>
          <p:spPr>
            <a:xfrm>
              <a:off x="5470869" y="3692434"/>
              <a:ext cx="1140823" cy="156755"/>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fr-FR" sz="800" dirty="0">
                  <a:solidFill>
                    <a:schemeClr val="bg1">
                      <a:lumMod val="50000"/>
                    </a:schemeClr>
                  </a:solidFill>
                </a:rPr>
                <a:t>GESTIONNAIRE</a:t>
              </a:r>
            </a:p>
          </p:txBody>
        </p:sp>
      </p:grpSp>
      <p:cxnSp>
        <p:nvCxnSpPr>
          <p:cNvPr id="13" name="Connecteur droit avec flèche 12">
            <a:extLst>
              <a:ext uri="{FF2B5EF4-FFF2-40B4-BE49-F238E27FC236}">
                <a16:creationId xmlns:a16="http://schemas.microsoft.com/office/drawing/2014/main" id="{3154976C-B0CD-4D66-B0B6-E792ADE8621E}"/>
              </a:ext>
            </a:extLst>
          </p:cNvPr>
          <p:cNvCxnSpPr>
            <a:cxnSpLocks/>
          </p:cNvCxnSpPr>
          <p:nvPr/>
        </p:nvCxnSpPr>
        <p:spPr>
          <a:xfrm>
            <a:off x="4908511" y="3517499"/>
            <a:ext cx="47227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6" name="Groupe 15">
            <a:extLst>
              <a:ext uri="{FF2B5EF4-FFF2-40B4-BE49-F238E27FC236}">
                <a16:creationId xmlns:a16="http://schemas.microsoft.com/office/drawing/2014/main" id="{71A879BC-9EB8-4A54-BFAF-C1ECE4C6572A}"/>
              </a:ext>
            </a:extLst>
          </p:cNvPr>
          <p:cNvGrpSpPr/>
          <p:nvPr/>
        </p:nvGrpSpPr>
        <p:grpSpPr>
          <a:xfrm>
            <a:off x="7704803" y="2253922"/>
            <a:ext cx="3238500" cy="1600200"/>
            <a:chOff x="7800053" y="2480854"/>
            <a:chExt cx="3238500" cy="1600200"/>
          </a:xfrm>
        </p:grpSpPr>
        <p:pic>
          <p:nvPicPr>
            <p:cNvPr id="12" name="Image 11">
              <a:extLst>
                <a:ext uri="{FF2B5EF4-FFF2-40B4-BE49-F238E27FC236}">
                  <a16:creationId xmlns:a16="http://schemas.microsoft.com/office/drawing/2014/main" id="{E9419890-3121-4D40-8943-23714CC818EA}"/>
                </a:ext>
              </a:extLst>
            </p:cNvPr>
            <p:cNvPicPr>
              <a:picLocks noChangeAspect="1"/>
            </p:cNvPicPr>
            <p:nvPr/>
          </p:nvPicPr>
          <p:blipFill>
            <a:blip r:embed="rId2"/>
            <a:stretch>
              <a:fillRect/>
            </a:stretch>
          </p:blipFill>
          <p:spPr>
            <a:xfrm>
              <a:off x="7800053" y="2480854"/>
              <a:ext cx="3238500" cy="1600200"/>
            </a:xfrm>
            <a:prstGeom prst="rect">
              <a:avLst/>
            </a:prstGeom>
          </p:spPr>
        </p:pic>
        <p:sp>
          <p:nvSpPr>
            <p:cNvPr id="15" name="Rectangle 14">
              <a:extLst>
                <a:ext uri="{FF2B5EF4-FFF2-40B4-BE49-F238E27FC236}">
                  <a16:creationId xmlns:a16="http://schemas.microsoft.com/office/drawing/2014/main" id="{B3CB0C1D-931F-4360-AEC7-419D41B6AC1E}"/>
                </a:ext>
              </a:extLst>
            </p:cNvPr>
            <p:cNvSpPr/>
            <p:nvPr/>
          </p:nvSpPr>
          <p:spPr>
            <a:xfrm>
              <a:off x="9062812" y="3692434"/>
              <a:ext cx="1195885" cy="156755"/>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fr-FR" sz="800" dirty="0">
                  <a:solidFill>
                    <a:schemeClr val="bg1">
                      <a:lumMod val="50000"/>
                    </a:schemeClr>
                  </a:solidFill>
                </a:rPr>
                <a:t>GESTIONNAIRE</a:t>
              </a:r>
            </a:p>
          </p:txBody>
        </p:sp>
      </p:grpSp>
      <p:sp>
        <p:nvSpPr>
          <p:cNvPr id="19" name="ZoneTexte 18">
            <a:extLst>
              <a:ext uri="{FF2B5EF4-FFF2-40B4-BE49-F238E27FC236}">
                <a16:creationId xmlns:a16="http://schemas.microsoft.com/office/drawing/2014/main" id="{067CBE87-9E06-4710-AAE9-7DE95A0E268A}"/>
              </a:ext>
            </a:extLst>
          </p:cNvPr>
          <p:cNvSpPr txBox="1"/>
          <p:nvPr/>
        </p:nvSpPr>
        <p:spPr>
          <a:xfrm>
            <a:off x="-55098" y="2419680"/>
            <a:ext cx="996020" cy="338554"/>
          </a:xfrm>
          <a:prstGeom prst="rect">
            <a:avLst/>
          </a:prstGeom>
          <a:noFill/>
        </p:spPr>
        <p:txBody>
          <a:bodyPr wrap="square" rtlCol="0">
            <a:spAutoFit/>
          </a:bodyPr>
          <a:lstStyle/>
          <a:p>
            <a:r>
              <a:rPr lang="fr-FR" sz="1600" dirty="0">
                <a:solidFill>
                  <a:schemeClr val="accent6">
                    <a:lumMod val="75000"/>
                  </a:schemeClr>
                </a:solidFill>
              </a:rPr>
              <a:t>Cliquer</a:t>
            </a:r>
          </a:p>
        </p:txBody>
      </p:sp>
      <p:sp>
        <p:nvSpPr>
          <p:cNvPr id="20" name="ZoneTexte 19">
            <a:extLst>
              <a:ext uri="{FF2B5EF4-FFF2-40B4-BE49-F238E27FC236}">
                <a16:creationId xmlns:a16="http://schemas.microsoft.com/office/drawing/2014/main" id="{F356E2E5-768E-4262-8646-9C40426EF1CC}"/>
              </a:ext>
            </a:extLst>
          </p:cNvPr>
          <p:cNvSpPr txBox="1"/>
          <p:nvPr/>
        </p:nvSpPr>
        <p:spPr>
          <a:xfrm>
            <a:off x="4168661" y="3340501"/>
            <a:ext cx="996020" cy="338554"/>
          </a:xfrm>
          <a:prstGeom prst="rect">
            <a:avLst/>
          </a:prstGeom>
          <a:noFill/>
        </p:spPr>
        <p:txBody>
          <a:bodyPr wrap="square" rtlCol="0">
            <a:spAutoFit/>
          </a:bodyPr>
          <a:lstStyle/>
          <a:p>
            <a:r>
              <a:rPr lang="fr-FR" sz="1600" dirty="0">
                <a:solidFill>
                  <a:schemeClr val="accent6">
                    <a:lumMod val="75000"/>
                  </a:schemeClr>
                </a:solidFill>
              </a:rPr>
              <a:t>Cliquer</a:t>
            </a:r>
          </a:p>
        </p:txBody>
      </p:sp>
      <p:pic>
        <p:nvPicPr>
          <p:cNvPr id="27" name="Image 26">
            <a:extLst>
              <a:ext uri="{FF2B5EF4-FFF2-40B4-BE49-F238E27FC236}">
                <a16:creationId xmlns:a16="http://schemas.microsoft.com/office/drawing/2014/main" id="{8388D843-8AB3-4C6D-A213-A348D712FDEA}"/>
              </a:ext>
            </a:extLst>
          </p:cNvPr>
          <p:cNvPicPr>
            <a:picLocks noChangeAspect="1"/>
          </p:cNvPicPr>
          <p:nvPr/>
        </p:nvPicPr>
        <p:blipFill>
          <a:blip r:embed="rId4"/>
          <a:stretch>
            <a:fillRect/>
          </a:stretch>
        </p:blipFill>
        <p:spPr>
          <a:xfrm>
            <a:off x="7704803" y="3854122"/>
            <a:ext cx="3257550" cy="2628900"/>
          </a:xfrm>
          <a:prstGeom prst="rect">
            <a:avLst/>
          </a:prstGeom>
        </p:spPr>
      </p:pic>
      <p:pic>
        <p:nvPicPr>
          <p:cNvPr id="28" name="Image 27">
            <a:extLst>
              <a:ext uri="{FF2B5EF4-FFF2-40B4-BE49-F238E27FC236}">
                <a16:creationId xmlns:a16="http://schemas.microsoft.com/office/drawing/2014/main" id="{2BD99E9D-E573-438B-8CA6-B8FCC6044C1E}"/>
              </a:ext>
            </a:extLst>
          </p:cNvPr>
          <p:cNvPicPr>
            <a:picLocks noChangeAspect="1"/>
          </p:cNvPicPr>
          <p:nvPr/>
        </p:nvPicPr>
        <p:blipFill>
          <a:blip r:embed="rId5"/>
          <a:stretch>
            <a:fillRect/>
          </a:stretch>
        </p:blipFill>
        <p:spPr>
          <a:xfrm>
            <a:off x="2312662" y="3854122"/>
            <a:ext cx="3228975" cy="2638425"/>
          </a:xfrm>
          <a:prstGeom prst="rect">
            <a:avLst/>
          </a:prstGeom>
        </p:spPr>
      </p:pic>
    </p:spTree>
    <p:extLst>
      <p:ext uri="{BB962C8B-B14F-4D97-AF65-F5344CB8AC3E}">
        <p14:creationId xmlns:p14="http://schemas.microsoft.com/office/powerpoint/2010/main" val="23974770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D9E86FC8-6F98-42B1-8595-99C8730C6518}"/>
              </a:ext>
            </a:extLst>
          </p:cNvPr>
          <p:cNvSpPr>
            <a:spLocks noGrp="1"/>
          </p:cNvSpPr>
          <p:nvPr>
            <p:ph type="body" sz="quarter" idx="12"/>
          </p:nvPr>
        </p:nvSpPr>
        <p:spPr/>
        <p:txBody>
          <a:bodyPr/>
          <a:lstStyle/>
          <a:p>
            <a:r>
              <a:rPr lang="fr-FR" dirty="0"/>
              <a:t>FAQ : AFFECTATION DES VENTES (1)</a:t>
            </a:r>
          </a:p>
        </p:txBody>
      </p:sp>
      <p:sp>
        <p:nvSpPr>
          <p:cNvPr id="4" name="Espace réservé du texte 3">
            <a:extLst>
              <a:ext uri="{FF2B5EF4-FFF2-40B4-BE49-F238E27FC236}">
                <a16:creationId xmlns:a16="http://schemas.microsoft.com/office/drawing/2014/main" id="{13941C76-BCA3-47DD-A08C-03CD9C81FB67}"/>
              </a:ext>
            </a:extLst>
          </p:cNvPr>
          <p:cNvSpPr>
            <a:spLocks noGrp="1"/>
          </p:cNvSpPr>
          <p:nvPr>
            <p:ph type="body" sz="quarter" idx="14"/>
          </p:nvPr>
        </p:nvSpPr>
        <p:spPr/>
        <p:txBody>
          <a:bodyPr/>
          <a:lstStyle/>
          <a:p>
            <a:r>
              <a:rPr lang="fr-FR" dirty="0"/>
              <a:t>FAQ</a:t>
            </a:r>
          </a:p>
        </p:txBody>
      </p:sp>
      <p:sp>
        <p:nvSpPr>
          <p:cNvPr id="5" name="Espace réservé du texte 4">
            <a:extLst>
              <a:ext uri="{FF2B5EF4-FFF2-40B4-BE49-F238E27FC236}">
                <a16:creationId xmlns:a16="http://schemas.microsoft.com/office/drawing/2014/main" id="{DEE59A4D-4260-432C-8CCB-DA014691BDA2}"/>
              </a:ext>
            </a:extLst>
          </p:cNvPr>
          <p:cNvSpPr>
            <a:spLocks noGrp="1"/>
          </p:cNvSpPr>
          <p:nvPr>
            <p:ph type="body" sz="quarter" idx="16"/>
          </p:nvPr>
        </p:nvSpPr>
        <p:spPr/>
        <p:txBody>
          <a:bodyPr/>
          <a:lstStyle/>
          <a:p>
            <a:r>
              <a:rPr lang="fr-FR" dirty="0"/>
              <a:t>3</a:t>
            </a:r>
          </a:p>
        </p:txBody>
      </p:sp>
      <p:sp>
        <p:nvSpPr>
          <p:cNvPr id="6" name="Espace réservé du contenu 5">
            <a:extLst>
              <a:ext uri="{FF2B5EF4-FFF2-40B4-BE49-F238E27FC236}">
                <a16:creationId xmlns:a16="http://schemas.microsoft.com/office/drawing/2014/main" id="{BFABBA8B-2AD3-4273-A793-67E450E91F9D}"/>
              </a:ext>
            </a:extLst>
          </p:cNvPr>
          <p:cNvSpPr>
            <a:spLocks noGrp="1"/>
          </p:cNvSpPr>
          <p:nvPr>
            <p:ph idx="17"/>
          </p:nvPr>
        </p:nvSpPr>
        <p:spPr>
          <a:xfrm>
            <a:off x="695325" y="1279994"/>
            <a:ext cx="10980738" cy="5113859"/>
          </a:xfrm>
        </p:spPr>
        <p:txBody>
          <a:bodyPr/>
          <a:lstStyle/>
          <a:p>
            <a:pPr marL="0" indent="0">
              <a:buNone/>
            </a:pPr>
            <a:endParaRPr lang="fr-FR" sz="200" b="1" dirty="0"/>
          </a:p>
          <a:p>
            <a:pPr algn="just"/>
            <a:r>
              <a:rPr lang="fr-FR" dirty="0">
                <a:sym typeface="Wingdings" panose="05000000000000000000" pitchFamily="2" charset="2"/>
              </a:rPr>
              <a:t>J’ai bien saisi un CRE mais ma vente de Formule Optimal ne remonte pas ?</a:t>
            </a:r>
          </a:p>
          <a:p>
            <a:pPr marL="0" indent="0" algn="just">
              <a:buNone/>
            </a:pPr>
            <a:r>
              <a:rPr lang="fr-FR" dirty="0">
                <a:sym typeface="Wingdings" panose="05000000000000000000" pitchFamily="2" charset="2"/>
              </a:rPr>
              <a:t> </a:t>
            </a:r>
            <a:r>
              <a:rPr lang="fr-FR" dirty="0">
                <a:solidFill>
                  <a:schemeClr val="accent6">
                    <a:lumMod val="75000"/>
                  </a:schemeClr>
                </a:solidFill>
                <a:sym typeface="Wingdings" panose="05000000000000000000" pitchFamily="2" charset="2"/>
              </a:rPr>
              <a:t>L’alimentation du REPERES s’effectue en grande partie sur les remontées automatiques et non plus sur les CRE</a:t>
            </a:r>
            <a:endParaRPr lang="fr-FR" dirty="0">
              <a:solidFill>
                <a:schemeClr val="accent6">
                  <a:lumMod val="75000"/>
                </a:schemeClr>
              </a:solidFill>
            </a:endParaRPr>
          </a:p>
          <a:p>
            <a:pPr algn="just"/>
            <a:endParaRPr lang="fr-FR" dirty="0"/>
          </a:p>
          <a:p>
            <a:pPr algn="just"/>
            <a:r>
              <a:rPr lang="fr-FR" dirty="0"/>
              <a:t>Les ventes faites par un collaborateur, remontent-elles chez le collaborateur ou le gestionnaire du compte ?</a:t>
            </a:r>
          </a:p>
          <a:p>
            <a:pPr marL="0" indent="0" algn="just">
              <a:buNone/>
            </a:pPr>
            <a:r>
              <a:rPr lang="fr-FR" dirty="0">
                <a:sym typeface="Wingdings" panose="05000000000000000000" pitchFamily="2" charset="2"/>
              </a:rPr>
              <a:t> </a:t>
            </a:r>
            <a:r>
              <a:rPr lang="fr-FR" dirty="0">
                <a:solidFill>
                  <a:schemeClr val="accent6">
                    <a:lumMod val="75000"/>
                  </a:schemeClr>
                </a:solidFill>
                <a:sym typeface="Wingdings" panose="05000000000000000000" pitchFamily="2" charset="2"/>
              </a:rPr>
              <a:t>Cela remonte pour le collaborateur qui a saisi la vente s’il est identifié, sinon la vente est affectée au portefeuille</a:t>
            </a:r>
          </a:p>
          <a:p>
            <a:pPr algn="just"/>
            <a:r>
              <a:rPr lang="fr-FR" dirty="0"/>
              <a:t>Qu’en est-il des ventes sur un portefeuille non attribué ?</a:t>
            </a:r>
          </a:p>
          <a:p>
            <a:pPr marL="0" indent="0" algn="just">
              <a:buNone/>
            </a:pPr>
            <a:r>
              <a:rPr lang="fr-FR" dirty="0">
                <a:sym typeface="Wingdings" panose="05000000000000000000" pitchFamily="2" charset="2"/>
              </a:rPr>
              <a:t> </a:t>
            </a:r>
            <a:r>
              <a:rPr lang="fr-FR" dirty="0">
                <a:solidFill>
                  <a:schemeClr val="accent6">
                    <a:lumMod val="75000"/>
                  </a:schemeClr>
                </a:solidFill>
                <a:sym typeface="Wingdings" panose="05000000000000000000" pitchFamily="2" charset="2"/>
              </a:rPr>
              <a:t>Cela remonte pour le collaborateur qui a saisi la vente s’il est identifié, sinon la vente remonte dans l’outil de correction et peut être affectée au vendeur</a:t>
            </a:r>
          </a:p>
          <a:p>
            <a:pPr algn="just">
              <a:buFont typeface="Wingdings" panose="05000000000000000000" pitchFamily="2" charset="2"/>
              <a:buChar char="ð"/>
            </a:pPr>
            <a:endParaRPr lang="fr-FR" dirty="0">
              <a:solidFill>
                <a:schemeClr val="accent6">
                  <a:lumMod val="75000"/>
                </a:schemeClr>
              </a:solidFill>
            </a:endParaRPr>
          </a:p>
          <a:p>
            <a:pPr algn="just"/>
            <a:r>
              <a:rPr lang="fr-FR" dirty="0"/>
              <a:t>Les contrats d’assurance vie Premium saisis par les DA ou DAA sont-ils affectés directement au portefeuille du GC ou y a-t-il une démarche à faire ?</a:t>
            </a:r>
          </a:p>
          <a:p>
            <a:pPr marL="0" indent="0" algn="just">
              <a:buNone/>
            </a:pPr>
            <a:r>
              <a:rPr lang="fr-FR" dirty="0">
                <a:sym typeface="Wingdings" panose="05000000000000000000" pitchFamily="2" charset="2"/>
              </a:rPr>
              <a:t> </a:t>
            </a:r>
            <a:r>
              <a:rPr lang="fr-FR" dirty="0">
                <a:solidFill>
                  <a:schemeClr val="accent6">
                    <a:lumMod val="75000"/>
                  </a:schemeClr>
                </a:solidFill>
                <a:sym typeface="Wingdings" panose="05000000000000000000" pitchFamily="2" charset="2"/>
              </a:rPr>
              <a:t>Il n’y a pas de démarche à réaliser, c’est automatique</a:t>
            </a:r>
          </a:p>
          <a:p>
            <a:pPr algn="just"/>
            <a:r>
              <a:rPr lang="fr-FR" dirty="0"/>
              <a:t>Pour l’IARD : si le collègue passe par le DA ou DAA pour la remise DA, à qui remonte la vente ?</a:t>
            </a:r>
          </a:p>
          <a:p>
            <a:pPr marL="0" indent="0" algn="just">
              <a:buNone/>
            </a:pPr>
            <a:r>
              <a:rPr lang="fr-FR" dirty="0">
                <a:sym typeface="Wingdings" panose="05000000000000000000" pitchFamily="2" charset="2"/>
              </a:rPr>
              <a:t> </a:t>
            </a:r>
            <a:r>
              <a:rPr lang="fr-FR" dirty="0">
                <a:solidFill>
                  <a:schemeClr val="accent6">
                    <a:lumMod val="75000"/>
                  </a:schemeClr>
                </a:solidFill>
                <a:sym typeface="Wingdings" panose="05000000000000000000" pitchFamily="2" charset="2"/>
              </a:rPr>
              <a:t>Pour les contrats AUTO et MRH dont la souscription est réalisée par le DA, la vente est réaffectée au gestionnaire du portefeuille</a:t>
            </a:r>
            <a:endParaRPr lang="fr-FR" dirty="0">
              <a:solidFill>
                <a:schemeClr val="accent6">
                  <a:lumMod val="75000"/>
                </a:schemeClr>
              </a:solidFill>
            </a:endParaRPr>
          </a:p>
          <a:p>
            <a:endParaRPr lang="fr-FR" dirty="0"/>
          </a:p>
        </p:txBody>
      </p:sp>
    </p:spTree>
    <p:extLst>
      <p:ext uri="{BB962C8B-B14F-4D97-AF65-F5344CB8AC3E}">
        <p14:creationId xmlns:p14="http://schemas.microsoft.com/office/powerpoint/2010/main" val="85722523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D9E86FC8-6F98-42B1-8595-99C8730C6518}"/>
              </a:ext>
            </a:extLst>
          </p:cNvPr>
          <p:cNvSpPr>
            <a:spLocks noGrp="1"/>
          </p:cNvSpPr>
          <p:nvPr>
            <p:ph type="body" sz="quarter" idx="12"/>
          </p:nvPr>
        </p:nvSpPr>
        <p:spPr/>
        <p:txBody>
          <a:bodyPr/>
          <a:lstStyle/>
          <a:p>
            <a:r>
              <a:rPr lang="fr-FR" dirty="0"/>
              <a:t>FAQ : AFFECTATION DES VENTES (2)</a:t>
            </a:r>
          </a:p>
        </p:txBody>
      </p:sp>
      <p:sp>
        <p:nvSpPr>
          <p:cNvPr id="4" name="Espace réservé du texte 3">
            <a:extLst>
              <a:ext uri="{FF2B5EF4-FFF2-40B4-BE49-F238E27FC236}">
                <a16:creationId xmlns:a16="http://schemas.microsoft.com/office/drawing/2014/main" id="{13941C76-BCA3-47DD-A08C-03CD9C81FB67}"/>
              </a:ext>
            </a:extLst>
          </p:cNvPr>
          <p:cNvSpPr>
            <a:spLocks noGrp="1"/>
          </p:cNvSpPr>
          <p:nvPr>
            <p:ph type="body" sz="quarter" idx="14"/>
          </p:nvPr>
        </p:nvSpPr>
        <p:spPr/>
        <p:txBody>
          <a:bodyPr/>
          <a:lstStyle/>
          <a:p>
            <a:r>
              <a:rPr lang="fr-FR" dirty="0"/>
              <a:t>FAQ</a:t>
            </a:r>
          </a:p>
        </p:txBody>
      </p:sp>
      <p:sp>
        <p:nvSpPr>
          <p:cNvPr id="5" name="Espace réservé du texte 4">
            <a:extLst>
              <a:ext uri="{FF2B5EF4-FFF2-40B4-BE49-F238E27FC236}">
                <a16:creationId xmlns:a16="http://schemas.microsoft.com/office/drawing/2014/main" id="{DEE59A4D-4260-432C-8CCB-DA014691BDA2}"/>
              </a:ext>
            </a:extLst>
          </p:cNvPr>
          <p:cNvSpPr>
            <a:spLocks noGrp="1"/>
          </p:cNvSpPr>
          <p:nvPr>
            <p:ph type="body" sz="quarter" idx="16"/>
          </p:nvPr>
        </p:nvSpPr>
        <p:spPr/>
        <p:txBody>
          <a:bodyPr/>
          <a:lstStyle/>
          <a:p>
            <a:r>
              <a:rPr lang="fr-FR" dirty="0"/>
              <a:t>4</a:t>
            </a:r>
          </a:p>
        </p:txBody>
      </p:sp>
      <p:sp>
        <p:nvSpPr>
          <p:cNvPr id="6" name="Espace réservé du contenu 5">
            <a:extLst>
              <a:ext uri="{FF2B5EF4-FFF2-40B4-BE49-F238E27FC236}">
                <a16:creationId xmlns:a16="http://schemas.microsoft.com/office/drawing/2014/main" id="{BFABBA8B-2AD3-4273-A793-67E450E91F9D}"/>
              </a:ext>
            </a:extLst>
          </p:cNvPr>
          <p:cNvSpPr>
            <a:spLocks noGrp="1"/>
          </p:cNvSpPr>
          <p:nvPr>
            <p:ph idx="17"/>
          </p:nvPr>
        </p:nvSpPr>
        <p:spPr>
          <a:xfrm>
            <a:off x="695325" y="1279994"/>
            <a:ext cx="10980738" cy="5199183"/>
          </a:xfrm>
        </p:spPr>
        <p:txBody>
          <a:bodyPr/>
          <a:lstStyle/>
          <a:p>
            <a:endParaRPr lang="fr-FR" sz="200" dirty="0"/>
          </a:p>
          <a:p>
            <a:pPr algn="just"/>
            <a:r>
              <a:rPr lang="fr-FR" dirty="0"/>
              <a:t>Lors d'une édition d’un crédit conso ou immobilier par le DA, à qui est affectée la vente ?</a:t>
            </a:r>
          </a:p>
          <a:p>
            <a:pPr marL="0" indent="0" algn="just">
              <a:buNone/>
            </a:pPr>
            <a:r>
              <a:rPr lang="fr-FR" dirty="0">
                <a:sym typeface="Wingdings" panose="05000000000000000000" pitchFamily="2" charset="2"/>
              </a:rPr>
              <a:t> </a:t>
            </a:r>
            <a:r>
              <a:rPr lang="fr-FR" dirty="0">
                <a:solidFill>
                  <a:schemeClr val="accent6">
                    <a:lumMod val="75000"/>
                  </a:schemeClr>
                </a:solidFill>
                <a:sym typeface="Wingdings" panose="05000000000000000000" pitchFamily="2" charset="2"/>
              </a:rPr>
              <a:t>La vente est affectée au DA, mais une demande de correction est possible</a:t>
            </a:r>
            <a:endParaRPr lang="fr-FR" dirty="0">
              <a:solidFill>
                <a:schemeClr val="accent6">
                  <a:lumMod val="75000"/>
                </a:schemeClr>
              </a:solidFill>
            </a:endParaRPr>
          </a:p>
          <a:p>
            <a:pPr marL="0" indent="0">
              <a:buNone/>
            </a:pPr>
            <a:endParaRPr lang="fr-FR" sz="1400" dirty="0"/>
          </a:p>
          <a:p>
            <a:r>
              <a:rPr lang="fr-FR" dirty="0"/>
              <a:t>Les ventes réalisées par le CRC sont-elles également remontées pour le gestionnaire ?</a:t>
            </a:r>
          </a:p>
          <a:p>
            <a:pPr marL="0" indent="0">
              <a:buNone/>
            </a:pPr>
            <a:r>
              <a:rPr lang="fr-FR" dirty="0">
                <a:sym typeface="Wingdings" panose="05000000000000000000" pitchFamily="2" charset="2"/>
              </a:rPr>
              <a:t> </a:t>
            </a:r>
            <a:r>
              <a:rPr lang="fr-FR" dirty="0">
                <a:solidFill>
                  <a:schemeClr val="accent6">
                    <a:lumMod val="75000"/>
                  </a:schemeClr>
                </a:solidFill>
                <a:sym typeface="Wingdings" panose="05000000000000000000" pitchFamily="2" charset="2"/>
              </a:rPr>
              <a:t>Les ventes sont affectées au gestionnaire du client</a:t>
            </a:r>
          </a:p>
          <a:p>
            <a:pPr>
              <a:buFont typeface="Wingdings" panose="05000000000000000000" pitchFamily="2" charset="2"/>
              <a:buChar char="ð"/>
            </a:pPr>
            <a:endParaRPr lang="fr-FR" sz="1400" dirty="0">
              <a:solidFill>
                <a:schemeClr val="accent6">
                  <a:lumMod val="75000"/>
                </a:schemeClr>
              </a:solidFill>
              <a:sym typeface="Wingdings" panose="05000000000000000000" pitchFamily="2" charset="2"/>
            </a:endParaRPr>
          </a:p>
          <a:p>
            <a:r>
              <a:rPr lang="fr-FR" dirty="0"/>
              <a:t>Lorsque le portefeuille est géré par un gestionnaire d’Experts </a:t>
            </a:r>
            <a:r>
              <a:rPr lang="fr-FR" dirty="0" err="1"/>
              <a:t>OnLine</a:t>
            </a:r>
            <a:r>
              <a:rPr lang="fr-FR" dirty="0"/>
              <a:t>, les ventes sont-elles partagées avec l'agence ?</a:t>
            </a:r>
          </a:p>
          <a:p>
            <a:pPr marL="0" indent="0">
              <a:buNone/>
            </a:pPr>
            <a:r>
              <a:rPr lang="fr-FR" dirty="0">
                <a:sym typeface="Wingdings" panose="05000000000000000000" pitchFamily="2" charset="2"/>
              </a:rPr>
              <a:t> </a:t>
            </a:r>
            <a:r>
              <a:rPr lang="fr-FR" dirty="0">
                <a:solidFill>
                  <a:schemeClr val="accent6">
                    <a:lumMod val="75000"/>
                  </a:schemeClr>
                </a:solidFill>
                <a:sym typeface="Wingdings" panose="05000000000000000000" pitchFamily="2" charset="2"/>
              </a:rPr>
              <a:t>L’outil Repères est un suivi vendeur, les ventes apparaissent chez le gestionnaire Experts Online. Pour autant, les ventes sont bien affectées à l’agence de domiciliation du client dans les autres suivis</a:t>
            </a:r>
          </a:p>
          <a:p>
            <a:pPr>
              <a:buFont typeface="Wingdings" panose="05000000000000000000" pitchFamily="2" charset="2"/>
              <a:buChar char="ð"/>
            </a:pPr>
            <a:endParaRPr lang="fr-FR" sz="1400" dirty="0">
              <a:solidFill>
                <a:schemeClr val="accent6">
                  <a:lumMod val="75000"/>
                </a:schemeClr>
              </a:solidFill>
              <a:sym typeface="Wingdings" panose="05000000000000000000" pitchFamily="2" charset="2"/>
            </a:endParaRPr>
          </a:p>
          <a:p>
            <a:r>
              <a:rPr lang="fr-FR" dirty="0"/>
              <a:t>Les ventes faites par un collaborateur ou un DA sur la partie privée des Pros remontent où ?</a:t>
            </a:r>
          </a:p>
          <a:p>
            <a:pPr marL="0" indent="0">
              <a:buNone/>
            </a:pPr>
            <a:r>
              <a:rPr lang="fr-FR" dirty="0">
                <a:sym typeface="Wingdings" panose="05000000000000000000" pitchFamily="2" charset="2"/>
              </a:rPr>
              <a:t> </a:t>
            </a:r>
            <a:r>
              <a:rPr lang="fr-FR" dirty="0">
                <a:solidFill>
                  <a:schemeClr val="accent6">
                    <a:lumMod val="75000"/>
                  </a:schemeClr>
                </a:solidFill>
                <a:sym typeface="Wingdings" panose="05000000000000000000" pitchFamily="2" charset="2"/>
              </a:rPr>
              <a:t>Cela remonte au collaborateur qui a saisi la vente</a:t>
            </a:r>
          </a:p>
          <a:p>
            <a:endParaRPr lang="fr-FR" sz="1400" dirty="0">
              <a:solidFill>
                <a:schemeClr val="accent6">
                  <a:lumMod val="75000"/>
                </a:schemeClr>
              </a:solidFill>
            </a:endParaRPr>
          </a:p>
          <a:p>
            <a:r>
              <a:rPr lang="fr-FR" dirty="0"/>
              <a:t>Je suis CAGP, j’ai mis un client dans mon portefeuille mais la vente du crédit sur portefeuille ne remonte pas dans mon Repères et la correction n’est pas possible, que dois-je faire?</a:t>
            </a:r>
          </a:p>
          <a:p>
            <a:pPr marL="0" indent="0">
              <a:buNone/>
            </a:pPr>
            <a:r>
              <a:rPr lang="fr-FR" dirty="0">
                <a:sym typeface="Wingdings" panose="05000000000000000000" pitchFamily="2" charset="2"/>
              </a:rPr>
              <a:t> </a:t>
            </a:r>
            <a:r>
              <a:rPr lang="fr-FR" dirty="0">
                <a:solidFill>
                  <a:schemeClr val="accent6">
                    <a:lumMod val="75000"/>
                  </a:schemeClr>
                </a:solidFill>
                <a:sym typeface="Wingdings" panose="05000000000000000000" pitchFamily="2" charset="2"/>
              </a:rPr>
              <a:t>Pour les nouveaux clients mis en portefeuille, la mise à jour des données est hebdomadaire. La vente remontera automatiquement dans Repères dès actualisation.</a:t>
            </a:r>
          </a:p>
          <a:p>
            <a:pPr indent="0">
              <a:buNone/>
            </a:pPr>
            <a:endParaRPr lang="fr-FR" dirty="0"/>
          </a:p>
          <a:p>
            <a:pPr marL="0" indent="0">
              <a:buNone/>
            </a:pPr>
            <a:endParaRPr lang="fr-FR" b="1" dirty="0"/>
          </a:p>
          <a:p>
            <a:pPr marL="0" indent="0">
              <a:buNone/>
            </a:pPr>
            <a:endParaRPr lang="fr-FR" b="1" dirty="0"/>
          </a:p>
          <a:p>
            <a:pPr indent="0">
              <a:buNone/>
            </a:pPr>
            <a:endParaRPr lang="fr-FR" dirty="0"/>
          </a:p>
          <a:p>
            <a:pPr marL="0" indent="0">
              <a:buNone/>
            </a:pPr>
            <a:endParaRPr lang="fr-FR" dirty="0"/>
          </a:p>
          <a:p>
            <a:endParaRPr lang="fr-FR" dirty="0"/>
          </a:p>
        </p:txBody>
      </p:sp>
    </p:spTree>
    <p:extLst>
      <p:ext uri="{BB962C8B-B14F-4D97-AF65-F5344CB8AC3E}">
        <p14:creationId xmlns:p14="http://schemas.microsoft.com/office/powerpoint/2010/main" val="211958965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D9E86FC8-6F98-42B1-8595-99C8730C6518}"/>
              </a:ext>
            </a:extLst>
          </p:cNvPr>
          <p:cNvSpPr>
            <a:spLocks noGrp="1"/>
          </p:cNvSpPr>
          <p:nvPr>
            <p:ph type="body" sz="quarter" idx="12"/>
          </p:nvPr>
        </p:nvSpPr>
        <p:spPr/>
        <p:txBody>
          <a:bodyPr/>
          <a:lstStyle/>
          <a:p>
            <a:r>
              <a:rPr lang="fr-FR" dirty="0"/>
              <a:t>FAQ : CREDITS</a:t>
            </a:r>
          </a:p>
        </p:txBody>
      </p:sp>
      <p:sp>
        <p:nvSpPr>
          <p:cNvPr id="4" name="Espace réservé du texte 3">
            <a:extLst>
              <a:ext uri="{FF2B5EF4-FFF2-40B4-BE49-F238E27FC236}">
                <a16:creationId xmlns:a16="http://schemas.microsoft.com/office/drawing/2014/main" id="{13941C76-BCA3-47DD-A08C-03CD9C81FB67}"/>
              </a:ext>
            </a:extLst>
          </p:cNvPr>
          <p:cNvSpPr>
            <a:spLocks noGrp="1"/>
          </p:cNvSpPr>
          <p:nvPr>
            <p:ph type="body" sz="quarter" idx="14"/>
          </p:nvPr>
        </p:nvSpPr>
        <p:spPr/>
        <p:txBody>
          <a:bodyPr/>
          <a:lstStyle/>
          <a:p>
            <a:r>
              <a:rPr lang="fr-FR" dirty="0"/>
              <a:t>FAQ</a:t>
            </a:r>
          </a:p>
        </p:txBody>
      </p:sp>
      <p:sp>
        <p:nvSpPr>
          <p:cNvPr id="5" name="Espace réservé du texte 4">
            <a:extLst>
              <a:ext uri="{FF2B5EF4-FFF2-40B4-BE49-F238E27FC236}">
                <a16:creationId xmlns:a16="http://schemas.microsoft.com/office/drawing/2014/main" id="{DEE59A4D-4260-432C-8CCB-DA014691BDA2}"/>
              </a:ext>
            </a:extLst>
          </p:cNvPr>
          <p:cNvSpPr>
            <a:spLocks noGrp="1"/>
          </p:cNvSpPr>
          <p:nvPr>
            <p:ph type="body" sz="quarter" idx="16"/>
          </p:nvPr>
        </p:nvSpPr>
        <p:spPr/>
        <p:txBody>
          <a:bodyPr/>
          <a:lstStyle/>
          <a:p>
            <a:r>
              <a:rPr lang="fr-FR" dirty="0"/>
              <a:t>5</a:t>
            </a:r>
          </a:p>
        </p:txBody>
      </p:sp>
      <p:sp>
        <p:nvSpPr>
          <p:cNvPr id="6" name="Espace réservé du contenu 5">
            <a:extLst>
              <a:ext uri="{FF2B5EF4-FFF2-40B4-BE49-F238E27FC236}">
                <a16:creationId xmlns:a16="http://schemas.microsoft.com/office/drawing/2014/main" id="{BFABBA8B-2AD3-4273-A793-67E450E91F9D}"/>
              </a:ext>
            </a:extLst>
          </p:cNvPr>
          <p:cNvSpPr>
            <a:spLocks noGrp="1"/>
          </p:cNvSpPr>
          <p:nvPr>
            <p:ph idx="17"/>
          </p:nvPr>
        </p:nvSpPr>
        <p:spPr>
          <a:xfrm>
            <a:off x="695325" y="1279994"/>
            <a:ext cx="10980738" cy="5113859"/>
          </a:xfrm>
        </p:spPr>
        <p:txBody>
          <a:bodyPr/>
          <a:lstStyle/>
          <a:p>
            <a:pPr marL="0" indent="0">
              <a:buNone/>
            </a:pPr>
            <a:endParaRPr lang="fr-FR" sz="200" dirty="0"/>
          </a:p>
          <a:p>
            <a:pPr algn="just"/>
            <a:r>
              <a:rPr lang="fr-FR" dirty="0"/>
              <a:t>Si un dossier de prêt </a:t>
            </a:r>
            <a:r>
              <a:rPr lang="fr-FR" dirty="0" err="1"/>
              <a:t>immo</a:t>
            </a:r>
            <a:r>
              <a:rPr lang="fr-FR" dirty="0"/>
              <a:t> s’édite un lundi, la vente s’effectue sur le dernier CR réalisé ?</a:t>
            </a:r>
          </a:p>
          <a:p>
            <a:pPr marL="0" indent="0" algn="just">
              <a:buNone/>
            </a:pPr>
            <a:r>
              <a:rPr lang="fr-FR" dirty="0">
                <a:sym typeface="Wingdings" panose="05000000000000000000" pitchFamily="2" charset="2"/>
              </a:rPr>
              <a:t> </a:t>
            </a:r>
            <a:r>
              <a:rPr lang="fr-FR" dirty="0">
                <a:solidFill>
                  <a:schemeClr val="accent6">
                    <a:lumMod val="75000"/>
                  </a:schemeClr>
                </a:solidFill>
                <a:sym typeface="Wingdings" panose="05000000000000000000" pitchFamily="2" charset="2"/>
              </a:rPr>
              <a:t>La vente est attribuée au propriétaire du dossier au moment de l’édition de l’offre (Prêt engagé)</a:t>
            </a:r>
          </a:p>
          <a:p>
            <a:pPr algn="just"/>
            <a:endParaRPr lang="fr-FR" sz="1000" dirty="0"/>
          </a:p>
          <a:p>
            <a:pPr algn="just"/>
            <a:r>
              <a:rPr lang="fr-FR" dirty="0"/>
              <a:t>L’édition d’un prêt immobilier par le back office est-il attribué à l'instructeur ou au GC gestionnaire ?</a:t>
            </a:r>
          </a:p>
          <a:p>
            <a:pPr marL="0" indent="0" algn="just">
              <a:buNone/>
            </a:pPr>
            <a:r>
              <a:rPr lang="fr-FR" dirty="0">
                <a:sym typeface="Wingdings" panose="05000000000000000000" pitchFamily="2" charset="2"/>
              </a:rPr>
              <a:t> </a:t>
            </a:r>
            <a:r>
              <a:rPr lang="fr-FR" dirty="0">
                <a:solidFill>
                  <a:schemeClr val="accent6">
                    <a:lumMod val="75000"/>
                  </a:schemeClr>
                </a:solidFill>
                <a:sym typeface="Wingdings" panose="05000000000000000000" pitchFamily="2" charset="2"/>
              </a:rPr>
              <a:t>La vente est attribuée au propriétaire du dossier au moment de l’édition de l’offre (Prêt engagé)</a:t>
            </a:r>
          </a:p>
          <a:p>
            <a:pPr algn="just">
              <a:buFont typeface="Wingdings" panose="05000000000000000000" pitchFamily="2" charset="2"/>
              <a:buChar char="ð"/>
            </a:pPr>
            <a:endParaRPr lang="fr-FR" sz="1000" dirty="0">
              <a:solidFill>
                <a:schemeClr val="accent6">
                  <a:lumMod val="75000"/>
                </a:schemeClr>
              </a:solidFill>
              <a:sym typeface="Wingdings" panose="05000000000000000000" pitchFamily="2" charset="2"/>
            </a:endParaRPr>
          </a:p>
          <a:p>
            <a:pPr algn="just"/>
            <a:r>
              <a:rPr lang="fr-FR" dirty="0"/>
              <a:t>Les annulations de crédits immobiliers sont-elles prises en compte ?</a:t>
            </a:r>
          </a:p>
          <a:p>
            <a:pPr marL="0" indent="0" algn="just">
              <a:buNone/>
            </a:pPr>
            <a:r>
              <a:rPr lang="fr-FR" dirty="0">
                <a:sym typeface="Wingdings" panose="05000000000000000000" pitchFamily="2" charset="2"/>
              </a:rPr>
              <a:t> </a:t>
            </a:r>
            <a:r>
              <a:rPr lang="fr-FR" dirty="0">
                <a:solidFill>
                  <a:schemeClr val="accent6">
                    <a:lumMod val="75000"/>
                  </a:schemeClr>
                </a:solidFill>
                <a:sym typeface="Wingdings" panose="05000000000000000000" pitchFamily="2" charset="2"/>
              </a:rPr>
              <a:t>Non, tous les dossiers édités remontent dans le REPERES, il est toutefois possible d’effectuer une demande de correction avec le motif « vente mal affectée » en effaçant le nom du vendeur</a:t>
            </a:r>
          </a:p>
          <a:p>
            <a:pPr marL="0" indent="0" algn="just">
              <a:buNone/>
            </a:pPr>
            <a:r>
              <a:rPr lang="fr-FR" dirty="0">
                <a:sym typeface="Wingdings" panose="05000000000000000000" pitchFamily="2" charset="2"/>
              </a:rPr>
              <a:t> </a:t>
            </a:r>
            <a:r>
              <a:rPr lang="fr-FR" dirty="0">
                <a:solidFill>
                  <a:schemeClr val="accent6">
                    <a:lumMod val="75000"/>
                  </a:schemeClr>
                </a:solidFill>
                <a:sym typeface="Wingdings" panose="05000000000000000000" pitchFamily="2" charset="2"/>
              </a:rPr>
              <a:t>Pour l’item « CREDITS SUR PRTF » dans le REPERES Premium, les annulations sont bien prises en compte</a:t>
            </a:r>
          </a:p>
          <a:p>
            <a:pPr algn="just">
              <a:buFont typeface="Wingdings" panose="05000000000000000000" pitchFamily="2" charset="2"/>
              <a:buChar char="ð"/>
            </a:pPr>
            <a:endParaRPr lang="fr-FR" sz="1000" dirty="0">
              <a:solidFill>
                <a:schemeClr val="accent6">
                  <a:lumMod val="75000"/>
                </a:schemeClr>
              </a:solidFill>
              <a:sym typeface="Wingdings" panose="05000000000000000000" pitchFamily="2" charset="2"/>
            </a:endParaRPr>
          </a:p>
          <a:p>
            <a:pPr algn="just"/>
            <a:r>
              <a:rPr lang="fr-FR" dirty="0"/>
              <a:t>Dans le REPERES Premium, mon crédit </a:t>
            </a:r>
            <a:r>
              <a:rPr lang="fr-FR" dirty="0" err="1"/>
              <a:t>immo</a:t>
            </a:r>
            <a:r>
              <a:rPr lang="fr-FR" dirty="0"/>
              <a:t> n’est pas remonté, pourquoi ?</a:t>
            </a:r>
          </a:p>
          <a:p>
            <a:pPr marL="0" indent="0" algn="just">
              <a:buNone/>
            </a:pPr>
            <a:r>
              <a:rPr lang="fr-FR" dirty="0">
                <a:sym typeface="Wingdings" panose="05000000000000000000" pitchFamily="2" charset="2"/>
              </a:rPr>
              <a:t> </a:t>
            </a:r>
            <a:r>
              <a:rPr lang="fr-FR" dirty="0">
                <a:solidFill>
                  <a:schemeClr val="accent6">
                    <a:lumMod val="75000"/>
                  </a:schemeClr>
                </a:solidFill>
                <a:sym typeface="Wingdings" panose="05000000000000000000" pitchFamily="2" charset="2"/>
              </a:rPr>
              <a:t>S’il s’agit d’un prêt réaménagé en interne, il est exclu des ventes, à l’instar des autres suivis agence</a:t>
            </a:r>
          </a:p>
          <a:p>
            <a:pPr algn="just">
              <a:buFont typeface="Wingdings" panose="05000000000000000000" pitchFamily="2" charset="2"/>
              <a:buChar char="ð"/>
            </a:pPr>
            <a:endParaRPr lang="fr-FR" sz="1000" dirty="0">
              <a:solidFill>
                <a:schemeClr val="accent6">
                  <a:lumMod val="75000"/>
                </a:schemeClr>
              </a:solidFill>
              <a:sym typeface="Wingdings" panose="05000000000000000000" pitchFamily="2" charset="2"/>
            </a:endParaRPr>
          </a:p>
          <a:p>
            <a:pPr algn="just"/>
            <a:r>
              <a:rPr lang="fr-FR" dirty="0"/>
              <a:t>Les dossiers REGEN’AIR remontent-il automatiquement dans REPERES ?</a:t>
            </a:r>
          </a:p>
          <a:p>
            <a:pPr marL="0" indent="0" algn="just">
              <a:buNone/>
            </a:pPr>
            <a:r>
              <a:rPr lang="fr-FR" dirty="0">
                <a:sym typeface="Wingdings" panose="05000000000000000000" pitchFamily="2" charset="2"/>
              </a:rPr>
              <a:t> </a:t>
            </a:r>
            <a:r>
              <a:rPr lang="fr-FR" dirty="0">
                <a:solidFill>
                  <a:schemeClr val="accent6">
                    <a:lumMod val="75000"/>
                  </a:schemeClr>
                </a:solidFill>
                <a:sym typeface="Wingdings" panose="05000000000000000000" pitchFamily="2" charset="2"/>
              </a:rPr>
              <a:t>Cela remonte une fois le lead traité par la filiale et le dossier ouvert, il peut y avoir un délai de plusieurs semaines</a:t>
            </a:r>
            <a:endParaRPr lang="fr-FR" dirty="0"/>
          </a:p>
        </p:txBody>
      </p:sp>
    </p:spTree>
    <p:extLst>
      <p:ext uri="{BB962C8B-B14F-4D97-AF65-F5344CB8AC3E}">
        <p14:creationId xmlns:p14="http://schemas.microsoft.com/office/powerpoint/2010/main" val="5410987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D9E86FC8-6F98-42B1-8595-99C8730C6518}"/>
              </a:ext>
            </a:extLst>
          </p:cNvPr>
          <p:cNvSpPr>
            <a:spLocks noGrp="1"/>
          </p:cNvSpPr>
          <p:nvPr>
            <p:ph type="body" sz="quarter" idx="12"/>
          </p:nvPr>
        </p:nvSpPr>
        <p:spPr/>
        <p:txBody>
          <a:bodyPr/>
          <a:lstStyle/>
          <a:p>
            <a:r>
              <a:rPr lang="fr-FR" dirty="0"/>
              <a:t>FAQ : REMONTEES PRODUITS</a:t>
            </a:r>
          </a:p>
        </p:txBody>
      </p:sp>
      <p:sp>
        <p:nvSpPr>
          <p:cNvPr id="4" name="Espace réservé du texte 3">
            <a:extLst>
              <a:ext uri="{FF2B5EF4-FFF2-40B4-BE49-F238E27FC236}">
                <a16:creationId xmlns:a16="http://schemas.microsoft.com/office/drawing/2014/main" id="{13941C76-BCA3-47DD-A08C-03CD9C81FB67}"/>
              </a:ext>
            </a:extLst>
          </p:cNvPr>
          <p:cNvSpPr>
            <a:spLocks noGrp="1"/>
          </p:cNvSpPr>
          <p:nvPr>
            <p:ph type="body" sz="quarter" idx="14"/>
          </p:nvPr>
        </p:nvSpPr>
        <p:spPr/>
        <p:txBody>
          <a:bodyPr/>
          <a:lstStyle/>
          <a:p>
            <a:r>
              <a:rPr lang="fr-FR" dirty="0"/>
              <a:t>FAQ</a:t>
            </a:r>
          </a:p>
        </p:txBody>
      </p:sp>
      <p:sp>
        <p:nvSpPr>
          <p:cNvPr id="5" name="Espace réservé du texte 4">
            <a:extLst>
              <a:ext uri="{FF2B5EF4-FFF2-40B4-BE49-F238E27FC236}">
                <a16:creationId xmlns:a16="http://schemas.microsoft.com/office/drawing/2014/main" id="{DEE59A4D-4260-432C-8CCB-DA014691BDA2}"/>
              </a:ext>
            </a:extLst>
          </p:cNvPr>
          <p:cNvSpPr>
            <a:spLocks noGrp="1"/>
          </p:cNvSpPr>
          <p:nvPr>
            <p:ph type="body" sz="quarter" idx="16"/>
          </p:nvPr>
        </p:nvSpPr>
        <p:spPr/>
        <p:txBody>
          <a:bodyPr/>
          <a:lstStyle/>
          <a:p>
            <a:r>
              <a:rPr lang="fr-FR" dirty="0"/>
              <a:t>6</a:t>
            </a:r>
          </a:p>
        </p:txBody>
      </p:sp>
      <p:sp>
        <p:nvSpPr>
          <p:cNvPr id="6" name="Espace réservé du contenu 5">
            <a:extLst>
              <a:ext uri="{FF2B5EF4-FFF2-40B4-BE49-F238E27FC236}">
                <a16:creationId xmlns:a16="http://schemas.microsoft.com/office/drawing/2014/main" id="{BFABBA8B-2AD3-4273-A793-67E450E91F9D}"/>
              </a:ext>
            </a:extLst>
          </p:cNvPr>
          <p:cNvSpPr>
            <a:spLocks noGrp="1"/>
          </p:cNvSpPr>
          <p:nvPr>
            <p:ph idx="17"/>
          </p:nvPr>
        </p:nvSpPr>
        <p:spPr>
          <a:xfrm>
            <a:off x="695325" y="1279994"/>
            <a:ext cx="10980738" cy="5113859"/>
          </a:xfrm>
        </p:spPr>
        <p:txBody>
          <a:bodyPr/>
          <a:lstStyle/>
          <a:p>
            <a:pPr marL="0" indent="0">
              <a:buNone/>
            </a:pPr>
            <a:endParaRPr lang="fr-FR" sz="200" dirty="0"/>
          </a:p>
          <a:p>
            <a:pPr algn="just"/>
            <a:r>
              <a:rPr lang="fr-FR" dirty="0"/>
              <a:t>Les ventes de contrats filiales du samedi sont-elles remontées le mardi ?</a:t>
            </a:r>
          </a:p>
          <a:p>
            <a:pPr marL="0" indent="0" algn="just">
              <a:buNone/>
            </a:pPr>
            <a:r>
              <a:rPr lang="fr-FR" dirty="0">
                <a:sym typeface="Wingdings" panose="05000000000000000000" pitchFamily="2" charset="2"/>
              </a:rPr>
              <a:t> </a:t>
            </a:r>
            <a:r>
              <a:rPr lang="fr-FR" dirty="0">
                <a:solidFill>
                  <a:schemeClr val="accent6">
                    <a:lumMod val="75000"/>
                  </a:schemeClr>
                </a:solidFill>
                <a:sym typeface="Wingdings" panose="05000000000000000000" pitchFamily="2" charset="2"/>
              </a:rPr>
              <a:t>Toutes les données sont disponibles le mardi matin, à l’exception des contrats de Prévoyance qui sont remontés en début de semaine suivante</a:t>
            </a:r>
          </a:p>
          <a:p>
            <a:pPr algn="just"/>
            <a:endParaRPr lang="fr-FR" dirty="0">
              <a:solidFill>
                <a:schemeClr val="accent6">
                  <a:lumMod val="75000"/>
                </a:schemeClr>
              </a:solidFill>
              <a:sym typeface="Wingdings" panose="05000000000000000000" pitchFamily="2" charset="2"/>
            </a:endParaRPr>
          </a:p>
          <a:p>
            <a:pPr algn="just"/>
            <a:r>
              <a:rPr lang="fr-FR" dirty="0"/>
              <a:t>Les abonnements PERI remontent-ils ?</a:t>
            </a:r>
          </a:p>
          <a:p>
            <a:pPr marL="0" indent="0" algn="just">
              <a:buNone/>
            </a:pPr>
            <a:r>
              <a:rPr lang="fr-FR" dirty="0">
                <a:sym typeface="Wingdings" panose="05000000000000000000" pitchFamily="2" charset="2"/>
              </a:rPr>
              <a:t> </a:t>
            </a:r>
            <a:r>
              <a:rPr lang="fr-FR" dirty="0">
                <a:solidFill>
                  <a:schemeClr val="accent6">
                    <a:lumMod val="75000"/>
                  </a:schemeClr>
                </a:solidFill>
                <a:sym typeface="Wingdings" panose="05000000000000000000" pitchFamily="2" charset="2"/>
              </a:rPr>
              <a:t>Tous les abonnements d’assurance-vie remontent via le CRE. Il convient de saisir un CRE le jour de la vente pour que le produit remonte automatiquement dans le CRE</a:t>
            </a:r>
          </a:p>
          <a:p>
            <a:pPr algn="just">
              <a:buFont typeface="Wingdings" panose="05000000000000000000" pitchFamily="2" charset="2"/>
              <a:buChar char="ð"/>
            </a:pPr>
            <a:endParaRPr lang="fr-FR" dirty="0">
              <a:solidFill>
                <a:schemeClr val="accent6">
                  <a:lumMod val="75000"/>
                </a:schemeClr>
              </a:solidFill>
            </a:endParaRPr>
          </a:p>
          <a:p>
            <a:pPr algn="just"/>
            <a:r>
              <a:rPr lang="fr-FR" dirty="0"/>
              <a:t>Les contrats en loi pacte remontent-ils ?</a:t>
            </a:r>
          </a:p>
          <a:p>
            <a:pPr marL="0" indent="0" algn="just">
              <a:buNone/>
            </a:pPr>
            <a:r>
              <a:rPr lang="fr-FR" dirty="0">
                <a:sym typeface="Wingdings" panose="05000000000000000000" pitchFamily="2" charset="2"/>
              </a:rPr>
              <a:t> </a:t>
            </a:r>
            <a:r>
              <a:rPr lang="fr-FR" dirty="0">
                <a:solidFill>
                  <a:schemeClr val="accent6">
                    <a:lumMod val="75000"/>
                  </a:schemeClr>
                </a:solidFill>
                <a:sym typeface="Wingdings" panose="05000000000000000000" pitchFamily="2" charset="2"/>
              </a:rPr>
              <a:t>Ces contrats alimentent bien les ouvertures et le CA ASSURANCE VIE</a:t>
            </a:r>
            <a:endParaRPr lang="fr-FR" dirty="0">
              <a:solidFill>
                <a:schemeClr val="accent6">
                  <a:lumMod val="75000"/>
                </a:schemeClr>
              </a:solidFill>
            </a:endParaRPr>
          </a:p>
          <a:p>
            <a:pPr algn="just"/>
            <a:r>
              <a:rPr lang="fr-FR" dirty="0"/>
              <a:t>Pour les transferts depuis les autres banques, les contrats remontent automatiquement ?</a:t>
            </a:r>
          </a:p>
          <a:p>
            <a:pPr marL="0" indent="0" algn="just">
              <a:buNone/>
            </a:pPr>
            <a:r>
              <a:rPr lang="fr-FR" dirty="0">
                <a:sym typeface="Wingdings" panose="05000000000000000000" pitchFamily="2" charset="2"/>
              </a:rPr>
              <a:t> </a:t>
            </a:r>
            <a:r>
              <a:rPr lang="fr-FR" dirty="0">
                <a:solidFill>
                  <a:schemeClr val="accent6">
                    <a:lumMod val="75000"/>
                  </a:schemeClr>
                </a:solidFill>
                <a:sym typeface="Wingdings" panose="05000000000000000000" pitchFamily="2" charset="2"/>
              </a:rPr>
              <a:t>Les contrats transférés depuis d’autres banques remontent bien</a:t>
            </a:r>
            <a:endParaRPr lang="fr-FR" dirty="0">
              <a:solidFill>
                <a:schemeClr val="accent6">
                  <a:lumMod val="75000"/>
                </a:schemeClr>
              </a:solidFill>
            </a:endParaRPr>
          </a:p>
          <a:p>
            <a:pPr algn="just"/>
            <a:r>
              <a:rPr lang="fr-FR" dirty="0"/>
              <a:t>Pour les transferts depuis les autres régions, les contrats remontent automatiquement ?</a:t>
            </a:r>
          </a:p>
          <a:p>
            <a:pPr marL="0" indent="0" algn="just">
              <a:buNone/>
            </a:pPr>
            <a:r>
              <a:rPr lang="fr-FR" dirty="0">
                <a:sym typeface="Wingdings" panose="05000000000000000000" pitchFamily="2" charset="2"/>
              </a:rPr>
              <a:t> </a:t>
            </a:r>
            <a:r>
              <a:rPr lang="fr-FR" dirty="0">
                <a:solidFill>
                  <a:schemeClr val="accent6">
                    <a:lumMod val="75000"/>
                  </a:schemeClr>
                </a:solidFill>
                <a:sym typeface="Wingdings" panose="05000000000000000000" pitchFamily="2" charset="2"/>
              </a:rPr>
              <a:t>Les contrats d’assurance-vie ouverts dans d’autres Caisses d’Epargne sont déjà comptabilisés comme des ouvertures auprès de la filiale, ils ne génèrent ni ouverture ni CA, à l’instar des autres suivis</a:t>
            </a:r>
          </a:p>
          <a:p>
            <a:pPr indent="0">
              <a:buNone/>
            </a:pPr>
            <a:endParaRPr lang="fr-FR" dirty="0"/>
          </a:p>
          <a:p>
            <a:pPr marL="0" indent="0">
              <a:buNone/>
            </a:pPr>
            <a:endParaRPr lang="fr-FR" dirty="0"/>
          </a:p>
          <a:p>
            <a:endParaRPr lang="fr-FR" dirty="0"/>
          </a:p>
        </p:txBody>
      </p:sp>
    </p:spTree>
    <p:extLst>
      <p:ext uri="{BB962C8B-B14F-4D97-AF65-F5344CB8AC3E}">
        <p14:creationId xmlns:p14="http://schemas.microsoft.com/office/powerpoint/2010/main" val="24277633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D9E86FC8-6F98-42B1-8595-99C8730C6518}"/>
              </a:ext>
            </a:extLst>
          </p:cNvPr>
          <p:cNvSpPr>
            <a:spLocks noGrp="1"/>
          </p:cNvSpPr>
          <p:nvPr>
            <p:ph type="body" sz="quarter" idx="12"/>
          </p:nvPr>
        </p:nvSpPr>
        <p:spPr/>
        <p:txBody>
          <a:bodyPr/>
          <a:lstStyle/>
          <a:p>
            <a:r>
              <a:rPr lang="fr-FR" dirty="0"/>
              <a:t>FAQ : DEMANDES DE CORRECTION</a:t>
            </a:r>
          </a:p>
        </p:txBody>
      </p:sp>
      <p:sp>
        <p:nvSpPr>
          <p:cNvPr id="4" name="Espace réservé du texte 3">
            <a:extLst>
              <a:ext uri="{FF2B5EF4-FFF2-40B4-BE49-F238E27FC236}">
                <a16:creationId xmlns:a16="http://schemas.microsoft.com/office/drawing/2014/main" id="{13941C76-BCA3-47DD-A08C-03CD9C81FB67}"/>
              </a:ext>
            </a:extLst>
          </p:cNvPr>
          <p:cNvSpPr>
            <a:spLocks noGrp="1"/>
          </p:cNvSpPr>
          <p:nvPr>
            <p:ph type="body" sz="quarter" idx="14"/>
          </p:nvPr>
        </p:nvSpPr>
        <p:spPr/>
        <p:txBody>
          <a:bodyPr/>
          <a:lstStyle/>
          <a:p>
            <a:r>
              <a:rPr lang="fr-FR" dirty="0"/>
              <a:t>FAQ</a:t>
            </a:r>
          </a:p>
        </p:txBody>
      </p:sp>
      <p:sp>
        <p:nvSpPr>
          <p:cNvPr id="5" name="Espace réservé du texte 4">
            <a:extLst>
              <a:ext uri="{FF2B5EF4-FFF2-40B4-BE49-F238E27FC236}">
                <a16:creationId xmlns:a16="http://schemas.microsoft.com/office/drawing/2014/main" id="{DEE59A4D-4260-432C-8CCB-DA014691BDA2}"/>
              </a:ext>
            </a:extLst>
          </p:cNvPr>
          <p:cNvSpPr>
            <a:spLocks noGrp="1"/>
          </p:cNvSpPr>
          <p:nvPr>
            <p:ph type="body" sz="quarter" idx="16"/>
          </p:nvPr>
        </p:nvSpPr>
        <p:spPr/>
        <p:txBody>
          <a:bodyPr/>
          <a:lstStyle/>
          <a:p>
            <a:r>
              <a:rPr lang="fr-FR" dirty="0"/>
              <a:t>7</a:t>
            </a:r>
          </a:p>
        </p:txBody>
      </p:sp>
      <p:sp>
        <p:nvSpPr>
          <p:cNvPr id="6" name="Espace réservé du contenu 5">
            <a:extLst>
              <a:ext uri="{FF2B5EF4-FFF2-40B4-BE49-F238E27FC236}">
                <a16:creationId xmlns:a16="http://schemas.microsoft.com/office/drawing/2014/main" id="{BFABBA8B-2AD3-4273-A793-67E450E91F9D}"/>
              </a:ext>
            </a:extLst>
          </p:cNvPr>
          <p:cNvSpPr>
            <a:spLocks noGrp="1"/>
          </p:cNvSpPr>
          <p:nvPr>
            <p:ph idx="17"/>
          </p:nvPr>
        </p:nvSpPr>
        <p:spPr>
          <a:xfrm>
            <a:off x="695325" y="1279994"/>
            <a:ext cx="10980738" cy="5113859"/>
          </a:xfrm>
        </p:spPr>
        <p:txBody>
          <a:bodyPr/>
          <a:lstStyle/>
          <a:p>
            <a:pPr marL="0" indent="0">
              <a:buNone/>
            </a:pPr>
            <a:endParaRPr lang="fr-FR" sz="200" b="1" dirty="0"/>
          </a:p>
          <a:p>
            <a:pPr algn="just"/>
            <a:r>
              <a:rPr lang="fr-FR" dirty="0"/>
              <a:t>Faut-il faire une demande de correction « oubli de CRE » lorsqu’une vente automatique n’est pas remontée ?</a:t>
            </a:r>
          </a:p>
          <a:p>
            <a:pPr algn="just">
              <a:buFont typeface="Wingdings" panose="05000000000000000000" pitchFamily="2" charset="2"/>
              <a:buChar char="ð"/>
            </a:pPr>
            <a:r>
              <a:rPr lang="fr-FR" dirty="0">
                <a:solidFill>
                  <a:schemeClr val="accent6">
                    <a:lumMod val="75000"/>
                  </a:schemeClr>
                </a:solidFill>
                <a:sym typeface="Wingdings" panose="05000000000000000000" pitchFamily="2" charset="2"/>
              </a:rPr>
              <a:t>Pour les produits qui remontent de façon automatique, il suffit de choisir « Vente mal affectée » pour attribuer la vente au bon vendeur. </a:t>
            </a:r>
          </a:p>
          <a:p>
            <a:pPr marL="0" indent="0" algn="just">
              <a:buNone/>
            </a:pPr>
            <a:endParaRPr lang="fr-FR" dirty="0">
              <a:solidFill>
                <a:schemeClr val="accent6">
                  <a:lumMod val="75000"/>
                </a:schemeClr>
              </a:solidFill>
              <a:sym typeface="Wingdings" panose="05000000000000000000" pitchFamily="2" charset="2"/>
            </a:endParaRPr>
          </a:p>
          <a:p>
            <a:pPr algn="just"/>
            <a:r>
              <a:rPr lang="fr-FR" dirty="0"/>
              <a:t>Est-il possible de supprimer un vendeur quand il y en a deux mis d’office ?</a:t>
            </a:r>
          </a:p>
          <a:p>
            <a:pPr marL="0" indent="0" algn="just">
              <a:buNone/>
            </a:pPr>
            <a:r>
              <a:rPr lang="fr-FR" dirty="0">
                <a:sym typeface="Wingdings" panose="05000000000000000000" pitchFamily="2" charset="2"/>
              </a:rPr>
              <a:t> </a:t>
            </a:r>
            <a:r>
              <a:rPr lang="fr-FR" dirty="0">
                <a:solidFill>
                  <a:schemeClr val="accent6">
                    <a:lumMod val="75000"/>
                  </a:schemeClr>
                </a:solidFill>
                <a:sym typeface="Wingdings" panose="05000000000000000000" pitchFamily="2" charset="2"/>
              </a:rPr>
              <a:t>Via l’outil de correction, vous pouvez bien supprimer le 2</a:t>
            </a:r>
            <a:r>
              <a:rPr lang="fr-FR" baseline="30000" dirty="0">
                <a:solidFill>
                  <a:schemeClr val="accent6">
                    <a:lumMod val="75000"/>
                  </a:schemeClr>
                </a:solidFill>
                <a:sym typeface="Wingdings" panose="05000000000000000000" pitchFamily="2" charset="2"/>
              </a:rPr>
              <a:t>nd</a:t>
            </a:r>
            <a:r>
              <a:rPr lang="fr-FR" dirty="0">
                <a:solidFill>
                  <a:schemeClr val="accent6">
                    <a:lumMod val="75000"/>
                  </a:schemeClr>
                </a:solidFill>
                <a:sym typeface="Wingdings" panose="05000000000000000000" pitchFamily="2" charset="2"/>
              </a:rPr>
              <a:t> vendeur en sélectionnant le motif « Vente mal affectée »</a:t>
            </a:r>
          </a:p>
          <a:p>
            <a:pPr marL="0" indent="0" algn="just">
              <a:buNone/>
            </a:pPr>
            <a:endParaRPr lang="fr-FR" dirty="0">
              <a:solidFill>
                <a:schemeClr val="accent6">
                  <a:lumMod val="75000"/>
                </a:schemeClr>
              </a:solidFill>
              <a:sym typeface="Wingdings" panose="05000000000000000000" pitchFamily="2" charset="2"/>
            </a:endParaRPr>
          </a:p>
          <a:p>
            <a:pPr algn="just"/>
            <a:r>
              <a:rPr lang="fr-FR" dirty="0"/>
              <a:t>Un GC peut-il s’auto-corriger ?</a:t>
            </a:r>
          </a:p>
          <a:p>
            <a:pPr marL="0" indent="0" algn="just">
              <a:buNone/>
            </a:pPr>
            <a:r>
              <a:rPr lang="fr-FR" dirty="0">
                <a:sym typeface="Wingdings" panose="05000000000000000000" pitchFamily="2" charset="2"/>
              </a:rPr>
              <a:t> </a:t>
            </a:r>
            <a:r>
              <a:rPr lang="fr-FR" dirty="0">
                <a:solidFill>
                  <a:schemeClr val="accent6">
                    <a:lumMod val="75000"/>
                  </a:schemeClr>
                </a:solidFill>
                <a:sym typeface="Wingdings" panose="05000000000000000000" pitchFamily="2" charset="2"/>
              </a:rPr>
              <a:t>Aucun collaborateur ne peut valider une correction pour lui-même, il doit faire valider la demande par un de ses supérieurs hiérarchiques</a:t>
            </a:r>
          </a:p>
          <a:p>
            <a:pPr algn="just">
              <a:buFont typeface="Wingdings" panose="05000000000000000000" pitchFamily="2" charset="2"/>
              <a:buChar char="ð"/>
            </a:pPr>
            <a:endParaRPr lang="fr-FR" dirty="0">
              <a:solidFill>
                <a:schemeClr val="accent6">
                  <a:lumMod val="75000"/>
                </a:schemeClr>
              </a:solidFill>
              <a:sym typeface="Wingdings" panose="05000000000000000000" pitchFamily="2" charset="2"/>
            </a:endParaRPr>
          </a:p>
          <a:p>
            <a:pPr algn="just"/>
            <a:r>
              <a:rPr lang="fr-FR" dirty="0"/>
              <a:t>Est-il possible de rattraper un CRE pour lequel nous avons oublié de mettre le gestionnaire GP ou PRO ?</a:t>
            </a:r>
          </a:p>
          <a:p>
            <a:pPr marL="0" indent="0" algn="just">
              <a:buNone/>
            </a:pPr>
            <a:r>
              <a:rPr lang="fr-FR" dirty="0">
                <a:sym typeface="Wingdings" panose="05000000000000000000" pitchFamily="2" charset="2"/>
              </a:rPr>
              <a:t> </a:t>
            </a:r>
            <a:r>
              <a:rPr lang="fr-FR" dirty="0">
                <a:solidFill>
                  <a:schemeClr val="accent6">
                    <a:lumMod val="75000"/>
                  </a:schemeClr>
                </a:solidFill>
                <a:sym typeface="Wingdings" panose="05000000000000000000" pitchFamily="2" charset="2"/>
              </a:rPr>
              <a:t>Il faut saisir une demande de correction avec le motif « Vente mal affectée » puis ajouter un « vendeur 2 »</a:t>
            </a:r>
            <a:endParaRPr lang="fr-FR" dirty="0">
              <a:solidFill>
                <a:schemeClr val="accent6">
                  <a:lumMod val="75000"/>
                </a:schemeClr>
              </a:solidFill>
            </a:endParaRPr>
          </a:p>
          <a:p>
            <a:pPr marL="501750" indent="-285750">
              <a:buFont typeface="Wingdings" panose="05000000000000000000" pitchFamily="2" charset="2"/>
              <a:buChar char="ð"/>
            </a:pPr>
            <a:endParaRPr lang="fr-FR" dirty="0">
              <a:solidFill>
                <a:schemeClr val="accent6">
                  <a:lumMod val="75000"/>
                </a:schemeClr>
              </a:solidFill>
            </a:endParaRPr>
          </a:p>
          <a:p>
            <a:pPr indent="0">
              <a:buNone/>
            </a:pPr>
            <a:endParaRPr lang="fr-FR" dirty="0">
              <a:solidFill>
                <a:schemeClr val="accent6">
                  <a:lumMod val="75000"/>
                </a:schemeClr>
              </a:solidFill>
            </a:endParaRPr>
          </a:p>
          <a:p>
            <a:pPr marL="501750" indent="-285750">
              <a:buFont typeface="Wingdings" panose="05000000000000000000" pitchFamily="2" charset="2"/>
              <a:buChar char="ð"/>
            </a:pPr>
            <a:endParaRPr lang="fr-FR" dirty="0">
              <a:solidFill>
                <a:schemeClr val="accent6">
                  <a:lumMod val="75000"/>
                </a:schemeClr>
              </a:solidFill>
            </a:endParaRPr>
          </a:p>
          <a:p>
            <a:pPr marL="0" indent="0">
              <a:buNone/>
            </a:pPr>
            <a:endParaRPr lang="fr-FR" b="1" dirty="0"/>
          </a:p>
          <a:p>
            <a:pPr marL="0" indent="0">
              <a:buNone/>
            </a:pPr>
            <a:endParaRPr lang="fr-FR" b="1" dirty="0"/>
          </a:p>
          <a:p>
            <a:pPr marL="0" indent="0">
              <a:buNone/>
            </a:pPr>
            <a:endParaRPr lang="fr-FR" dirty="0"/>
          </a:p>
          <a:p>
            <a:endParaRPr lang="fr-FR" dirty="0"/>
          </a:p>
        </p:txBody>
      </p:sp>
    </p:spTree>
    <p:extLst>
      <p:ext uri="{BB962C8B-B14F-4D97-AF65-F5344CB8AC3E}">
        <p14:creationId xmlns:p14="http://schemas.microsoft.com/office/powerpoint/2010/main" val="28048647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D9E86FC8-6F98-42B1-8595-99C8730C6518}"/>
              </a:ext>
            </a:extLst>
          </p:cNvPr>
          <p:cNvSpPr>
            <a:spLocks noGrp="1"/>
          </p:cNvSpPr>
          <p:nvPr>
            <p:ph type="body" sz="quarter" idx="12"/>
          </p:nvPr>
        </p:nvSpPr>
        <p:spPr/>
        <p:txBody>
          <a:bodyPr/>
          <a:lstStyle/>
          <a:p>
            <a:r>
              <a:rPr lang="fr-FR" dirty="0"/>
              <a:t>FAQ : REFERENTIEL / DONNEES RH</a:t>
            </a:r>
          </a:p>
        </p:txBody>
      </p:sp>
      <p:sp>
        <p:nvSpPr>
          <p:cNvPr id="4" name="Espace réservé du texte 3">
            <a:extLst>
              <a:ext uri="{FF2B5EF4-FFF2-40B4-BE49-F238E27FC236}">
                <a16:creationId xmlns:a16="http://schemas.microsoft.com/office/drawing/2014/main" id="{13941C76-BCA3-47DD-A08C-03CD9C81FB67}"/>
              </a:ext>
            </a:extLst>
          </p:cNvPr>
          <p:cNvSpPr>
            <a:spLocks noGrp="1"/>
          </p:cNvSpPr>
          <p:nvPr>
            <p:ph type="body" sz="quarter" idx="14"/>
          </p:nvPr>
        </p:nvSpPr>
        <p:spPr/>
        <p:txBody>
          <a:bodyPr/>
          <a:lstStyle/>
          <a:p>
            <a:r>
              <a:rPr lang="fr-FR" dirty="0"/>
              <a:t>FAQ</a:t>
            </a:r>
          </a:p>
        </p:txBody>
      </p:sp>
      <p:sp>
        <p:nvSpPr>
          <p:cNvPr id="5" name="Espace réservé du texte 4">
            <a:extLst>
              <a:ext uri="{FF2B5EF4-FFF2-40B4-BE49-F238E27FC236}">
                <a16:creationId xmlns:a16="http://schemas.microsoft.com/office/drawing/2014/main" id="{DEE59A4D-4260-432C-8CCB-DA014691BDA2}"/>
              </a:ext>
            </a:extLst>
          </p:cNvPr>
          <p:cNvSpPr>
            <a:spLocks noGrp="1"/>
          </p:cNvSpPr>
          <p:nvPr>
            <p:ph type="body" sz="quarter" idx="16"/>
          </p:nvPr>
        </p:nvSpPr>
        <p:spPr/>
        <p:txBody>
          <a:bodyPr/>
          <a:lstStyle/>
          <a:p>
            <a:r>
              <a:rPr lang="fr-FR" dirty="0"/>
              <a:t>8</a:t>
            </a:r>
          </a:p>
        </p:txBody>
      </p:sp>
      <p:sp>
        <p:nvSpPr>
          <p:cNvPr id="6" name="Espace réservé du contenu 5">
            <a:extLst>
              <a:ext uri="{FF2B5EF4-FFF2-40B4-BE49-F238E27FC236}">
                <a16:creationId xmlns:a16="http://schemas.microsoft.com/office/drawing/2014/main" id="{BFABBA8B-2AD3-4273-A793-67E450E91F9D}"/>
              </a:ext>
            </a:extLst>
          </p:cNvPr>
          <p:cNvSpPr>
            <a:spLocks noGrp="1"/>
          </p:cNvSpPr>
          <p:nvPr>
            <p:ph idx="17"/>
          </p:nvPr>
        </p:nvSpPr>
        <p:spPr>
          <a:xfrm>
            <a:off x="695325" y="1279994"/>
            <a:ext cx="10980738" cy="5113859"/>
          </a:xfrm>
        </p:spPr>
        <p:txBody>
          <a:bodyPr/>
          <a:lstStyle/>
          <a:p>
            <a:pPr marL="0" indent="0">
              <a:buNone/>
            </a:pPr>
            <a:endParaRPr lang="fr-FR" sz="200" b="1" dirty="0"/>
          </a:p>
          <a:p>
            <a:pPr algn="just"/>
            <a:r>
              <a:rPr lang="fr-FR" dirty="0"/>
              <a:t>Est-il normal que les Repères ne soient pas identiques d’une agence à l’autre pour le même métier de GC ?</a:t>
            </a:r>
          </a:p>
          <a:p>
            <a:pPr marL="0" indent="0" algn="just">
              <a:buNone/>
            </a:pPr>
            <a:r>
              <a:rPr lang="fr-FR" dirty="0">
                <a:sym typeface="Wingdings" panose="05000000000000000000" pitchFamily="2" charset="2"/>
              </a:rPr>
              <a:t> </a:t>
            </a:r>
            <a:r>
              <a:rPr lang="fr-FR" dirty="0">
                <a:solidFill>
                  <a:schemeClr val="accent6">
                    <a:lumMod val="75000"/>
                  </a:schemeClr>
                </a:solidFill>
                <a:sym typeface="Wingdings" panose="05000000000000000000" pitchFamily="2" charset="2"/>
              </a:rPr>
              <a:t>Le référentiel est adapté en fonction de différents critères</a:t>
            </a:r>
          </a:p>
          <a:p>
            <a:pPr lvl="1" algn="just"/>
            <a:r>
              <a:rPr lang="fr-FR" dirty="0">
                <a:solidFill>
                  <a:schemeClr val="accent6">
                    <a:lumMod val="75000"/>
                  </a:schemeClr>
                </a:solidFill>
                <a:sym typeface="Wingdings" panose="05000000000000000000" pitchFamily="2" charset="2"/>
              </a:rPr>
              <a:t>Le revenu moyen disponible de la zone de chalandise et la surface financière moyenne d’un </a:t>
            </a:r>
            <a:r>
              <a:rPr lang="fr-FR" dirty="0" err="1">
                <a:solidFill>
                  <a:schemeClr val="accent6">
                    <a:lumMod val="75000"/>
                  </a:schemeClr>
                </a:solidFill>
                <a:sym typeface="Wingdings" panose="05000000000000000000" pitchFamily="2" charset="2"/>
              </a:rPr>
              <a:t>BPe</a:t>
            </a:r>
            <a:r>
              <a:rPr lang="fr-FR" dirty="0">
                <a:solidFill>
                  <a:schemeClr val="accent6">
                    <a:lumMod val="75000"/>
                  </a:schemeClr>
                </a:solidFill>
                <a:sym typeface="Wingdings" panose="05000000000000000000" pitchFamily="2" charset="2"/>
              </a:rPr>
              <a:t> sur l’item Collecte (idem PV)</a:t>
            </a:r>
          </a:p>
          <a:p>
            <a:pPr lvl="1" algn="just"/>
            <a:r>
              <a:rPr lang="fr-FR" dirty="0">
                <a:solidFill>
                  <a:schemeClr val="accent6">
                    <a:lumMod val="75000"/>
                  </a:schemeClr>
                </a:solidFill>
                <a:sym typeface="Wingdings" panose="05000000000000000000" pitchFamily="2" charset="2"/>
              </a:rPr>
              <a:t>Le montant du dossier moyen et le revenu moyen de la zone de chalandise sur l’item Crédit </a:t>
            </a:r>
            <a:r>
              <a:rPr lang="fr-FR" dirty="0" err="1">
                <a:solidFill>
                  <a:schemeClr val="accent6">
                    <a:lumMod val="75000"/>
                  </a:schemeClr>
                </a:solidFill>
                <a:sym typeface="Wingdings" panose="05000000000000000000" pitchFamily="2" charset="2"/>
              </a:rPr>
              <a:t>immo</a:t>
            </a:r>
            <a:r>
              <a:rPr lang="fr-FR" dirty="0">
                <a:solidFill>
                  <a:schemeClr val="accent6">
                    <a:lumMod val="75000"/>
                  </a:schemeClr>
                </a:solidFill>
                <a:sym typeface="Wingdings" panose="05000000000000000000" pitchFamily="2" charset="2"/>
              </a:rPr>
              <a:t> (idem pondérateur Baromètre)</a:t>
            </a:r>
          </a:p>
          <a:p>
            <a:pPr marL="468000" lvl="1" indent="0" algn="just">
              <a:buNone/>
            </a:pPr>
            <a:r>
              <a:rPr lang="fr-FR" dirty="0">
                <a:sym typeface="Wingdings" panose="05000000000000000000" pitchFamily="2" charset="2"/>
              </a:rPr>
              <a:t>	</a:t>
            </a:r>
            <a:endParaRPr lang="fr-FR" dirty="0"/>
          </a:p>
          <a:p>
            <a:pPr algn="just"/>
            <a:r>
              <a:rPr lang="fr-FR" dirty="0"/>
              <a:t>Où pouvons-nous voir l’ETP pris en compte pour le collaborateur sur REPERES ?</a:t>
            </a:r>
          </a:p>
          <a:p>
            <a:pPr marL="0" indent="0" algn="just">
              <a:buNone/>
            </a:pPr>
            <a:r>
              <a:rPr lang="fr-FR" dirty="0">
                <a:sym typeface="Wingdings" panose="05000000000000000000" pitchFamily="2" charset="2"/>
              </a:rPr>
              <a:t> </a:t>
            </a:r>
            <a:r>
              <a:rPr lang="fr-FR" dirty="0">
                <a:solidFill>
                  <a:schemeClr val="accent6">
                    <a:lumMod val="75000"/>
                  </a:schemeClr>
                </a:solidFill>
                <a:sym typeface="Wingdings" panose="05000000000000000000" pitchFamily="2" charset="2"/>
              </a:rPr>
              <a:t>Cette donnée n’est pas encore disponible, le temps de travail indiqué sur le contrat de travail est pris en compte pour adapter le référentiel de l’agent</a:t>
            </a:r>
          </a:p>
          <a:p>
            <a:pPr algn="just">
              <a:buFont typeface="Wingdings" panose="05000000000000000000" pitchFamily="2" charset="2"/>
              <a:buChar char="ð"/>
            </a:pPr>
            <a:endParaRPr lang="fr-FR" dirty="0">
              <a:solidFill>
                <a:schemeClr val="accent6">
                  <a:lumMod val="75000"/>
                </a:schemeClr>
              </a:solidFill>
            </a:endParaRPr>
          </a:p>
          <a:p>
            <a:pPr marL="0" indent="0" algn="just">
              <a:buNone/>
            </a:pPr>
            <a:endParaRPr lang="fr-FR" dirty="0"/>
          </a:p>
          <a:p>
            <a:pPr marL="501750" indent="-285750">
              <a:buFont typeface="Wingdings" panose="05000000000000000000" pitchFamily="2" charset="2"/>
              <a:buChar char="ð"/>
            </a:pPr>
            <a:endParaRPr lang="fr-FR" dirty="0"/>
          </a:p>
          <a:p>
            <a:pPr indent="0">
              <a:buNone/>
            </a:pPr>
            <a:endParaRPr lang="fr-FR" dirty="0">
              <a:solidFill>
                <a:schemeClr val="accent6">
                  <a:lumMod val="75000"/>
                </a:schemeClr>
              </a:solidFill>
              <a:sym typeface="Wingdings" panose="05000000000000000000" pitchFamily="2" charset="2"/>
            </a:endParaRPr>
          </a:p>
          <a:p>
            <a:pPr indent="0">
              <a:buNone/>
            </a:pPr>
            <a:endParaRPr lang="fr-FR" dirty="0">
              <a:solidFill>
                <a:schemeClr val="accent6">
                  <a:lumMod val="75000"/>
                </a:schemeClr>
              </a:solidFill>
              <a:sym typeface="Wingdings" panose="05000000000000000000" pitchFamily="2" charset="2"/>
            </a:endParaRPr>
          </a:p>
          <a:p>
            <a:pPr marL="0" indent="0">
              <a:buNone/>
            </a:pPr>
            <a:endParaRPr lang="fr-FR" dirty="0"/>
          </a:p>
          <a:p>
            <a:pPr indent="0">
              <a:buNone/>
            </a:pPr>
            <a:endParaRPr lang="fr-FR" dirty="0">
              <a:solidFill>
                <a:schemeClr val="accent6">
                  <a:lumMod val="75000"/>
                </a:schemeClr>
              </a:solidFill>
            </a:endParaRPr>
          </a:p>
          <a:p>
            <a:pPr marL="501750" indent="-285750">
              <a:buFont typeface="Wingdings" panose="05000000000000000000" pitchFamily="2" charset="2"/>
              <a:buChar char="ð"/>
            </a:pPr>
            <a:endParaRPr lang="fr-FR" dirty="0">
              <a:solidFill>
                <a:schemeClr val="accent6">
                  <a:lumMod val="75000"/>
                </a:schemeClr>
              </a:solidFill>
            </a:endParaRPr>
          </a:p>
          <a:p>
            <a:pPr marL="0" indent="0">
              <a:buNone/>
            </a:pPr>
            <a:endParaRPr lang="fr-FR" b="1" dirty="0"/>
          </a:p>
          <a:p>
            <a:pPr marL="0" indent="0">
              <a:buNone/>
            </a:pPr>
            <a:endParaRPr lang="fr-FR" b="1" dirty="0"/>
          </a:p>
          <a:p>
            <a:pPr marL="0" indent="0">
              <a:buNone/>
            </a:pPr>
            <a:endParaRPr lang="fr-FR" dirty="0"/>
          </a:p>
          <a:p>
            <a:endParaRPr lang="fr-FR" dirty="0"/>
          </a:p>
        </p:txBody>
      </p:sp>
    </p:spTree>
    <p:extLst>
      <p:ext uri="{BB962C8B-B14F-4D97-AF65-F5344CB8AC3E}">
        <p14:creationId xmlns:p14="http://schemas.microsoft.com/office/powerpoint/2010/main" val="35182409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D9E86FC8-6F98-42B1-8595-99C8730C6518}"/>
              </a:ext>
            </a:extLst>
          </p:cNvPr>
          <p:cNvSpPr>
            <a:spLocks noGrp="1"/>
          </p:cNvSpPr>
          <p:nvPr>
            <p:ph type="body" sz="quarter" idx="12"/>
          </p:nvPr>
        </p:nvSpPr>
        <p:spPr/>
        <p:txBody>
          <a:bodyPr/>
          <a:lstStyle/>
          <a:p>
            <a:r>
              <a:rPr lang="fr-FR" dirty="0"/>
              <a:t>FAQ : ENTRETIEN REPERES</a:t>
            </a:r>
          </a:p>
        </p:txBody>
      </p:sp>
      <p:sp>
        <p:nvSpPr>
          <p:cNvPr id="4" name="Espace réservé du texte 3">
            <a:extLst>
              <a:ext uri="{FF2B5EF4-FFF2-40B4-BE49-F238E27FC236}">
                <a16:creationId xmlns:a16="http://schemas.microsoft.com/office/drawing/2014/main" id="{13941C76-BCA3-47DD-A08C-03CD9C81FB67}"/>
              </a:ext>
            </a:extLst>
          </p:cNvPr>
          <p:cNvSpPr>
            <a:spLocks noGrp="1"/>
          </p:cNvSpPr>
          <p:nvPr>
            <p:ph type="body" sz="quarter" idx="14"/>
          </p:nvPr>
        </p:nvSpPr>
        <p:spPr/>
        <p:txBody>
          <a:bodyPr/>
          <a:lstStyle/>
          <a:p>
            <a:r>
              <a:rPr lang="fr-FR" dirty="0"/>
              <a:t>FAQ</a:t>
            </a:r>
          </a:p>
        </p:txBody>
      </p:sp>
      <p:sp>
        <p:nvSpPr>
          <p:cNvPr id="5" name="Espace réservé du texte 4">
            <a:extLst>
              <a:ext uri="{FF2B5EF4-FFF2-40B4-BE49-F238E27FC236}">
                <a16:creationId xmlns:a16="http://schemas.microsoft.com/office/drawing/2014/main" id="{DEE59A4D-4260-432C-8CCB-DA014691BDA2}"/>
              </a:ext>
            </a:extLst>
          </p:cNvPr>
          <p:cNvSpPr>
            <a:spLocks noGrp="1"/>
          </p:cNvSpPr>
          <p:nvPr>
            <p:ph type="body" sz="quarter" idx="16"/>
          </p:nvPr>
        </p:nvSpPr>
        <p:spPr/>
        <p:txBody>
          <a:bodyPr/>
          <a:lstStyle/>
          <a:p>
            <a:r>
              <a:rPr lang="fr-FR" dirty="0"/>
              <a:t>9</a:t>
            </a:r>
          </a:p>
        </p:txBody>
      </p:sp>
      <p:sp>
        <p:nvSpPr>
          <p:cNvPr id="6" name="Espace réservé du contenu 5">
            <a:extLst>
              <a:ext uri="{FF2B5EF4-FFF2-40B4-BE49-F238E27FC236}">
                <a16:creationId xmlns:a16="http://schemas.microsoft.com/office/drawing/2014/main" id="{BFABBA8B-2AD3-4273-A793-67E450E91F9D}"/>
              </a:ext>
            </a:extLst>
          </p:cNvPr>
          <p:cNvSpPr>
            <a:spLocks noGrp="1"/>
          </p:cNvSpPr>
          <p:nvPr>
            <p:ph idx="17"/>
          </p:nvPr>
        </p:nvSpPr>
        <p:spPr>
          <a:xfrm>
            <a:off x="695325" y="1279994"/>
            <a:ext cx="10980738" cy="5113859"/>
          </a:xfrm>
        </p:spPr>
        <p:txBody>
          <a:bodyPr/>
          <a:lstStyle/>
          <a:p>
            <a:pPr marL="0" indent="0">
              <a:buNone/>
            </a:pPr>
            <a:endParaRPr lang="fr-FR" sz="200" b="1" dirty="0"/>
          </a:p>
          <a:p>
            <a:pPr algn="just"/>
            <a:r>
              <a:rPr lang="fr-FR" dirty="0"/>
              <a:t>Si je change d’agence ou de métier, que se passe-t-il pour mes chiffres ?</a:t>
            </a:r>
          </a:p>
          <a:p>
            <a:pPr marL="0" indent="0" algn="just">
              <a:buNone/>
            </a:pPr>
            <a:r>
              <a:rPr lang="fr-FR" dirty="0">
                <a:solidFill>
                  <a:schemeClr val="accent6">
                    <a:lumMod val="75000"/>
                  </a:schemeClr>
                </a:solidFill>
                <a:sym typeface="Wingdings" panose="05000000000000000000" pitchFamily="2" charset="2"/>
              </a:rPr>
              <a:t> </a:t>
            </a:r>
            <a:r>
              <a:rPr lang="fr-FR" dirty="0">
                <a:solidFill>
                  <a:schemeClr val="accent6">
                    <a:lumMod val="75000"/>
                  </a:schemeClr>
                </a:solidFill>
              </a:rPr>
              <a:t>Repères conserve les résultats produits dans chaque agence, aussi un DA ne voit que les résultats produits dans son agence sous les indicateurs repères. En revanche l’outil </a:t>
            </a:r>
            <a:r>
              <a:rPr lang="fr-FR" b="1" dirty="0">
                <a:solidFill>
                  <a:schemeClr val="accent6">
                    <a:lumMod val="75000"/>
                  </a:schemeClr>
                </a:solidFill>
              </a:rPr>
              <a:t>entretien repères </a:t>
            </a:r>
            <a:r>
              <a:rPr lang="fr-FR" dirty="0">
                <a:solidFill>
                  <a:schemeClr val="accent6">
                    <a:lumMod val="75000"/>
                  </a:schemeClr>
                </a:solidFill>
              </a:rPr>
              <a:t>reprend bien le total des objectifs et des réalisations pour tous les métiers et toutes les entités.</a:t>
            </a:r>
          </a:p>
          <a:p>
            <a:pPr marL="0" indent="0" algn="just">
              <a:buNone/>
            </a:pPr>
            <a:endParaRPr lang="fr-FR" dirty="0">
              <a:solidFill>
                <a:schemeClr val="accent6">
                  <a:lumMod val="75000"/>
                </a:schemeClr>
              </a:solidFill>
            </a:endParaRPr>
          </a:p>
          <a:p>
            <a:pPr marL="0" indent="0" algn="just">
              <a:buNone/>
            </a:pPr>
            <a:endParaRPr lang="fr-FR" dirty="0"/>
          </a:p>
          <a:p>
            <a:pPr marL="501750" indent="-285750">
              <a:buFont typeface="Wingdings" panose="05000000000000000000" pitchFamily="2" charset="2"/>
              <a:buChar char="ð"/>
            </a:pPr>
            <a:endParaRPr lang="fr-FR" dirty="0"/>
          </a:p>
          <a:p>
            <a:pPr indent="0">
              <a:buNone/>
            </a:pPr>
            <a:endParaRPr lang="fr-FR" dirty="0">
              <a:solidFill>
                <a:schemeClr val="accent6">
                  <a:lumMod val="75000"/>
                </a:schemeClr>
              </a:solidFill>
              <a:sym typeface="Wingdings" panose="05000000000000000000" pitchFamily="2" charset="2"/>
            </a:endParaRPr>
          </a:p>
          <a:p>
            <a:pPr indent="0">
              <a:buNone/>
            </a:pPr>
            <a:endParaRPr lang="fr-FR" dirty="0">
              <a:solidFill>
                <a:schemeClr val="accent6">
                  <a:lumMod val="75000"/>
                </a:schemeClr>
              </a:solidFill>
              <a:sym typeface="Wingdings" panose="05000000000000000000" pitchFamily="2" charset="2"/>
            </a:endParaRPr>
          </a:p>
          <a:p>
            <a:pPr marL="0" indent="0">
              <a:buNone/>
            </a:pPr>
            <a:endParaRPr lang="fr-FR" dirty="0"/>
          </a:p>
          <a:p>
            <a:pPr indent="0">
              <a:buNone/>
            </a:pPr>
            <a:endParaRPr lang="fr-FR" dirty="0">
              <a:solidFill>
                <a:schemeClr val="accent6">
                  <a:lumMod val="75000"/>
                </a:schemeClr>
              </a:solidFill>
            </a:endParaRPr>
          </a:p>
          <a:p>
            <a:pPr marL="501750" indent="-285750">
              <a:buFont typeface="Wingdings" panose="05000000000000000000" pitchFamily="2" charset="2"/>
              <a:buChar char="ð"/>
            </a:pPr>
            <a:endParaRPr lang="fr-FR" dirty="0">
              <a:solidFill>
                <a:schemeClr val="accent6">
                  <a:lumMod val="75000"/>
                </a:schemeClr>
              </a:solidFill>
            </a:endParaRPr>
          </a:p>
          <a:p>
            <a:pPr marL="0" indent="0">
              <a:buNone/>
            </a:pPr>
            <a:endParaRPr lang="fr-FR" b="1" dirty="0"/>
          </a:p>
          <a:p>
            <a:pPr marL="0" indent="0">
              <a:buNone/>
            </a:pPr>
            <a:endParaRPr lang="fr-FR" b="1" dirty="0"/>
          </a:p>
          <a:p>
            <a:pPr marL="0" indent="0">
              <a:buNone/>
            </a:pPr>
            <a:endParaRPr lang="fr-FR" dirty="0"/>
          </a:p>
          <a:p>
            <a:endParaRPr lang="fr-FR" dirty="0"/>
          </a:p>
        </p:txBody>
      </p:sp>
    </p:spTree>
    <p:extLst>
      <p:ext uri="{BB962C8B-B14F-4D97-AF65-F5344CB8AC3E}">
        <p14:creationId xmlns:p14="http://schemas.microsoft.com/office/powerpoint/2010/main" val="2755589187"/>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haredContentType xmlns="Microsoft.SharePoint.Taxonomy.ContentTypeSync" SourceId="c52eb4dc-0ef3-4aa8-8e03-025dbf6c8637" ContentTypeId="0x0101" PreviousValue="false"/>
</file>

<file path=customXml/item4.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1515AA-57AE-4459-BE05-37022DA03708}">
  <ds:schemaRef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402bd0e2-1d78-4f7d-9dde-91cd55d66e87"/>
    <ds:schemaRef ds:uri="http://www.w3.org/XML/1998/namespace"/>
  </ds:schemaRefs>
</ds:datastoreItem>
</file>

<file path=customXml/itemProps2.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3.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4.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8238</TotalTime>
  <Words>5971</Words>
  <Application>Microsoft Office PowerPoint</Application>
  <PresentationFormat>Grand écran</PresentationFormat>
  <Paragraphs>1098</Paragraphs>
  <Slides>62</Slides>
  <Notes>5</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62</vt:i4>
      </vt:variant>
    </vt:vector>
  </HeadingPairs>
  <TitlesOfParts>
    <vt:vector size="70" baseType="lpstr">
      <vt:lpstr>Arial</vt:lpstr>
      <vt:lpstr>Arial Black</vt:lpstr>
      <vt:lpstr>Calibri</vt:lpstr>
      <vt:lpstr>Montserrat Black</vt:lpstr>
      <vt:lpstr>Roboto</vt:lpstr>
      <vt:lpstr>Ubuntu</vt:lpstr>
      <vt:lpstr>Wingdings</vt:lpstr>
      <vt:lpstr>Thème Office</vt:lpstr>
      <vt:lpstr>Outil Repères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GENOVA David [CEGEE]</cp:lastModifiedBy>
  <cp:revision>555</cp:revision>
  <dcterms:created xsi:type="dcterms:W3CDTF">2020-06-24T09:20:11Z</dcterms:created>
  <dcterms:modified xsi:type="dcterms:W3CDTF">2024-02-19T10:23:31Z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2023-02-23T10:20:55Z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