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2"/>
  </p:notesMasterIdLst>
  <p:sldIdLst>
    <p:sldId id="256" r:id="rId2"/>
    <p:sldId id="268" r:id="rId3"/>
    <p:sldId id="274" r:id="rId4"/>
    <p:sldId id="275" r:id="rId5"/>
    <p:sldId id="267" r:id="rId6"/>
    <p:sldId id="269" r:id="rId7"/>
    <p:sldId id="270" r:id="rId8"/>
    <p:sldId id="286" r:id="rId9"/>
    <p:sldId id="271" r:id="rId10"/>
    <p:sldId id="272" r:id="rId11"/>
    <p:sldId id="273" r:id="rId12"/>
    <p:sldId id="276" r:id="rId13"/>
    <p:sldId id="277" r:id="rId14"/>
    <p:sldId id="279" r:id="rId15"/>
    <p:sldId id="280" r:id="rId16"/>
    <p:sldId id="281" r:id="rId17"/>
    <p:sldId id="282" r:id="rId18"/>
    <p:sldId id="283" r:id="rId19"/>
    <p:sldId id="284" r:id="rId20"/>
    <p:sldId id="285" r:id="rId21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E1BA5-9FC5-41D8-930C-6CB3B975D638}" type="datetimeFigureOut">
              <a:rPr lang="fr-FR" smtClean="0"/>
              <a:t>24/05/2022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54E099-5560-4734-A0EC-E1551B0B25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1850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5493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2563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41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9405779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5211833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034469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7596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342276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56481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72316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642486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4075075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0981926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219765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881907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1393144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6441908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573486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151917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7049228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053933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0721162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6C46C09-2D11-46DE-8915-C23145EA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8160675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ctr">
              <a:defRPr/>
            </a:pPr>
            <a:r>
              <a:rPr lang="fr-FR" sz="800" cap="all">
                <a:solidFill>
                  <a:prstClr val="black"/>
                </a:solidFill>
                <a:latin typeface="Arial Narrow"/>
                <a:ea typeface="Verdana" panose="020B0604030504040204" pitchFamily="34" charset="0"/>
                <a:cs typeface="Verdana" panose="020B0604030504040204" pitchFamily="34" charset="0"/>
              </a:rPr>
              <a:t>INTITULÉ DU DOCUMENT • 13 MAI 2020</a:t>
            </a:r>
            <a:endParaRPr lang="fr-FR" sz="800" cap="all" dirty="0">
              <a:solidFill>
                <a:prstClr val="black"/>
              </a:solidFill>
              <a:latin typeface="Arial Narrow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defRPr/>
            </a:pPr>
            <a:fld id="{0536D7D7-E68B-4848-A580-3E20DDE126DB}" type="slidenum">
              <a:rPr lang="fr-FR" sz="1100" b="1" smtClean="0">
                <a:solidFill>
                  <a:prstClr val="white"/>
                </a:solidFill>
                <a:latin typeface="Arial Narrow"/>
                <a:ea typeface="Verdana" panose="020B0604030504040204" pitchFamily="34" charset="0"/>
                <a:cs typeface="Verdana" panose="020B0604030504040204" pitchFamily="34" charset="0"/>
              </a:rPr>
              <a:pPr algn="r">
                <a:defRPr/>
              </a:pPr>
              <a:t>‹N°›</a:t>
            </a:fld>
            <a:endParaRPr lang="fr-FR" sz="1100" b="1" dirty="0">
              <a:solidFill>
                <a:prstClr val="white"/>
              </a:solidFill>
              <a:latin typeface="Arial Narrow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 hasCustomPrompt="1"/>
          </p:nvPr>
        </p:nvSpPr>
        <p:spPr>
          <a:xfrm>
            <a:off x="1368000" y="1620000"/>
            <a:ext cx="10177859" cy="1873250"/>
          </a:xfrm>
        </p:spPr>
        <p:txBody>
          <a:bodyPr/>
          <a:lstStyle/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368000" y="306001"/>
            <a:ext cx="5088565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488018" y="2709515"/>
            <a:ext cx="9313333" cy="2879725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391477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020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47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695D67C4-A4B6-4444-B680-129B063C60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/>
              <a:t>Mai 2022</a:t>
            </a:r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794BC7A9-A92E-4212-B7BF-85162A4E27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/>
              <a:t>Nouveau Portail MySys</a:t>
            </a:r>
            <a:br>
              <a:rPr lang="fr-FR"/>
            </a:br>
            <a:r>
              <a:rPr lang="fr-FR"/>
              <a:t>Mes applis du quotidien</a:t>
            </a:r>
            <a:endParaRPr lang="fr-F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3CCFA97-C579-4321-9B5A-D86E751E3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2683" y="398399"/>
            <a:ext cx="1181100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6937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A277A0B-D86B-4E89-AF1E-5123AC15E7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24277" y="559837"/>
            <a:ext cx="7620201" cy="6232848"/>
          </a:xfrm>
        </p:spPr>
        <p:txBody>
          <a:bodyPr/>
          <a:lstStyle/>
          <a:p>
            <a:r>
              <a:rPr lang="fr-FR" sz="1200" dirty="0"/>
              <a:t>Où trouvez les principales opérations de caisse ?</a:t>
            </a:r>
          </a:p>
          <a:p>
            <a:r>
              <a:rPr lang="fr-FR" sz="1200" dirty="0"/>
              <a:t>Ouverture caisse</a:t>
            </a:r>
          </a:p>
          <a:p>
            <a:r>
              <a:rPr lang="fr-FR" sz="1200" dirty="0"/>
              <a:t> Virement </a:t>
            </a:r>
            <a:r>
              <a:rPr lang="fr-FR" sz="1200" dirty="0" err="1"/>
              <a:t>sepa</a:t>
            </a:r>
            <a:r>
              <a:rPr lang="fr-FR" sz="1200" dirty="0"/>
              <a:t> / virement de compte à compte</a:t>
            </a:r>
          </a:p>
          <a:p>
            <a:r>
              <a:rPr lang="fr-FR" sz="1200" dirty="0"/>
              <a:t>Carte tempo</a:t>
            </a:r>
          </a:p>
          <a:p>
            <a:r>
              <a:rPr lang="fr-FR" sz="1200" dirty="0"/>
              <a:t>Edition synthèse client </a:t>
            </a:r>
          </a:p>
          <a:p>
            <a:r>
              <a:rPr lang="fr-FR" sz="1200" dirty="0"/>
              <a:t>Edition RIB</a:t>
            </a:r>
          </a:p>
          <a:p>
            <a:r>
              <a:rPr lang="fr-FR" sz="1200" dirty="0"/>
              <a:t>Opposition</a:t>
            </a:r>
          </a:p>
          <a:p>
            <a:r>
              <a:rPr lang="fr-FR" sz="1200" dirty="0"/>
              <a:t>Gestion des stock de chéquiers</a:t>
            </a:r>
          </a:p>
          <a:p>
            <a:r>
              <a:rPr lang="fr-FR" sz="1200" dirty="0"/>
              <a:t>Site GCF pour les devises </a:t>
            </a:r>
          </a:p>
          <a:p>
            <a:r>
              <a:rPr lang="fr-FR" sz="1200" dirty="0"/>
              <a:t>Arrêté de caisse – Différence de caisse – Régularisation d’une différence</a:t>
            </a:r>
          </a:p>
          <a:p>
            <a:r>
              <a:rPr lang="fr-FR" sz="1200" dirty="0"/>
              <a:t>Gestion des chèques de banque </a:t>
            </a:r>
          </a:p>
          <a:p>
            <a:r>
              <a:rPr lang="fr-FR" sz="1200" dirty="0"/>
              <a:t> OAD</a:t>
            </a:r>
          </a:p>
          <a:p>
            <a:r>
              <a:rPr lang="fr-FR" sz="1200" dirty="0"/>
              <a:t>Création service BAD et ajout SECUR PASS</a:t>
            </a:r>
          </a:p>
          <a:p>
            <a:r>
              <a:rPr lang="fr-FR" sz="1200" dirty="0"/>
              <a:t>Interrogation historique de compte et réserve d’encaissement</a:t>
            </a:r>
          </a:p>
          <a:p>
            <a:r>
              <a:rPr lang="fr-FR" sz="1200" dirty="0"/>
              <a:t>Commande de fonds</a:t>
            </a:r>
          </a:p>
          <a:p>
            <a:r>
              <a:rPr lang="fr-FR" sz="1200" dirty="0"/>
              <a:t>My flow</a:t>
            </a:r>
          </a:p>
          <a:p>
            <a:r>
              <a:rPr lang="fr-FR" sz="1200" dirty="0"/>
              <a:t>Souscrire un produit</a:t>
            </a:r>
          </a:p>
          <a:p>
            <a:endParaRPr lang="fr-FR" sz="1200" dirty="0"/>
          </a:p>
          <a:p>
            <a:endParaRPr lang="fr-FR" sz="1200" dirty="0"/>
          </a:p>
          <a:p>
            <a:endParaRPr lang="fr-FR" sz="1200" dirty="0"/>
          </a:p>
          <a:p>
            <a:endParaRPr lang="fr-FR" sz="1200" dirty="0"/>
          </a:p>
          <a:p>
            <a:endParaRPr lang="fr-FR" sz="1200" dirty="0"/>
          </a:p>
          <a:p>
            <a:endParaRPr lang="fr-FR" sz="1200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0917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41BD606-CEE2-4EFD-B152-9890CB10E7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Où trouver les principales opérations de caisse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72C85EC-983C-4109-ACC8-1E1E1A8012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6229"/>
          <a:stretch/>
        </p:blipFill>
        <p:spPr>
          <a:xfrm>
            <a:off x="186922" y="2114064"/>
            <a:ext cx="1882303" cy="225997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3BE6B7-AA70-4B6D-9ADD-672479560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295" y="1214888"/>
            <a:ext cx="9560431" cy="5009262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5387A437-C146-4408-8239-924BEDD567E5}"/>
              </a:ext>
            </a:extLst>
          </p:cNvPr>
          <p:cNvSpPr/>
          <p:nvPr/>
        </p:nvSpPr>
        <p:spPr>
          <a:xfrm>
            <a:off x="9751195" y="2856321"/>
            <a:ext cx="2093066" cy="970961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0706B8B-63D7-4ACE-97A5-4750B2E66360}"/>
              </a:ext>
            </a:extLst>
          </p:cNvPr>
          <p:cNvSpPr/>
          <p:nvPr/>
        </p:nvSpPr>
        <p:spPr>
          <a:xfrm>
            <a:off x="0" y="3244051"/>
            <a:ext cx="2093066" cy="970961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148EEEC-A4EE-40D9-BF92-E84DDE93BD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29290"/>
            <a:ext cx="189472" cy="29971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4AD5FC7-6217-4FD3-89D4-D29CEE5BC4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09582" y="2849425"/>
            <a:ext cx="212428" cy="27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956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41BD606-CEE2-4EFD-B152-9890CB10E7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Où trouver les principales opérations de caisse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A15FCE7-7AFC-4816-8ABF-02401F6E7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963" y="1296428"/>
            <a:ext cx="9429946" cy="520697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C1A3F0BE-5C5E-4E93-BE8E-E3EE4D12AA14}"/>
              </a:ext>
            </a:extLst>
          </p:cNvPr>
          <p:cNvSpPr/>
          <p:nvPr/>
        </p:nvSpPr>
        <p:spPr>
          <a:xfrm>
            <a:off x="1484816" y="2178362"/>
            <a:ext cx="3945599" cy="406217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3913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8D870E-EDDD-49B0-9F96-93B9FA7D0F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Ouverture caisse			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917E4B-DD1F-496D-B9DF-832917641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287" y="1184148"/>
            <a:ext cx="9286484" cy="544438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9258541D-B5C4-48A9-864D-4AE742C08AFB}"/>
              </a:ext>
            </a:extLst>
          </p:cNvPr>
          <p:cNvSpPr/>
          <p:nvPr/>
        </p:nvSpPr>
        <p:spPr>
          <a:xfrm>
            <a:off x="6504687" y="1682618"/>
            <a:ext cx="1958178" cy="91129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4F51B1A-6825-4917-AF36-7E3A4BA74EB5}"/>
              </a:ext>
            </a:extLst>
          </p:cNvPr>
          <p:cNvSpPr/>
          <p:nvPr/>
        </p:nvSpPr>
        <p:spPr>
          <a:xfrm>
            <a:off x="1746073" y="3969840"/>
            <a:ext cx="3945599" cy="99404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094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1ED2EA-20E2-45DF-9D38-EF8E8C11B5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Virement </a:t>
            </a:r>
            <a:r>
              <a:rPr lang="fr-FR" dirty="0" err="1"/>
              <a:t>sepa</a:t>
            </a:r>
            <a:r>
              <a:rPr lang="fr-FR" dirty="0"/>
              <a:t> / virement de compte à compte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EA6DD9-46BA-4938-B35A-69DCD052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567" y="1338736"/>
            <a:ext cx="6757308" cy="480868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6E33BFE-AE52-4067-B3A5-0B2EABA419B1}"/>
              </a:ext>
            </a:extLst>
          </p:cNvPr>
          <p:cNvSpPr/>
          <p:nvPr/>
        </p:nvSpPr>
        <p:spPr>
          <a:xfrm>
            <a:off x="782425" y="2985796"/>
            <a:ext cx="961534" cy="12279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À partir du compte courant </a:t>
            </a:r>
          </a:p>
        </p:txBody>
      </p:sp>
      <p:cxnSp>
        <p:nvCxnSpPr>
          <p:cNvPr id="7" name="Connecteur : en arc 6">
            <a:extLst>
              <a:ext uri="{FF2B5EF4-FFF2-40B4-BE49-F238E27FC236}">
                <a16:creationId xmlns:a16="http://schemas.microsoft.com/office/drawing/2014/main" id="{092D8DCD-8750-44FA-8C18-7F8D26E7161C}"/>
              </a:ext>
            </a:extLst>
          </p:cNvPr>
          <p:cNvCxnSpPr/>
          <p:nvPr/>
        </p:nvCxnSpPr>
        <p:spPr>
          <a:xfrm flipV="1">
            <a:off x="1649691" y="3599788"/>
            <a:ext cx="1319752" cy="499620"/>
          </a:xfrm>
          <a:prstGeom prst="curvedConnector3">
            <a:avLst>
              <a:gd name="adj1" fmla="val 715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82F654FC-3C30-4C72-83A7-2A3BA7C4E62E}"/>
              </a:ext>
            </a:extLst>
          </p:cNvPr>
          <p:cNvSpPr/>
          <p:nvPr/>
        </p:nvSpPr>
        <p:spPr>
          <a:xfrm>
            <a:off x="4694548" y="3167407"/>
            <a:ext cx="810706" cy="44306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5E55E05-6180-4D59-B545-569D23452A5A}"/>
              </a:ext>
            </a:extLst>
          </p:cNvPr>
          <p:cNvSpPr/>
          <p:nvPr/>
        </p:nvSpPr>
        <p:spPr>
          <a:xfrm>
            <a:off x="4582997" y="4657416"/>
            <a:ext cx="1403023" cy="44306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7210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CD45464-55F8-4358-B626-729FB8FD4C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Carte tempo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03347E7-120F-4D11-AC7D-3D75E69FE2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35"/>
          <a:stretch/>
        </p:blipFill>
        <p:spPr>
          <a:xfrm>
            <a:off x="1843901" y="1184148"/>
            <a:ext cx="8059918" cy="53564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2188EC45-6AEC-482C-A4F9-6AB5469475DB}"/>
              </a:ext>
            </a:extLst>
          </p:cNvPr>
          <p:cNvSpPr/>
          <p:nvPr/>
        </p:nvSpPr>
        <p:spPr>
          <a:xfrm>
            <a:off x="4285636" y="5437412"/>
            <a:ext cx="2507530" cy="622169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8946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CD45464-55F8-4358-B626-729FB8FD4C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Carte tempo (suite)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BC33F19-25C2-4A2C-B2ED-451C7B9D4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10" y="1388234"/>
            <a:ext cx="11160377" cy="469453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2188EC45-6AEC-482C-A4F9-6AB5469475DB}"/>
              </a:ext>
            </a:extLst>
          </p:cNvPr>
          <p:cNvSpPr/>
          <p:nvPr/>
        </p:nvSpPr>
        <p:spPr>
          <a:xfrm>
            <a:off x="695325" y="3291130"/>
            <a:ext cx="2507530" cy="622169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1805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A8CBBE34-4AAB-4E8B-A2E2-812470FC17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9245" y="1360782"/>
            <a:ext cx="8033509" cy="48482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BF81B28-9607-4096-B9FC-52DBC09B13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Edition synthèse client 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4A5E1C13-7796-447D-AF87-8875EB41AAF5}"/>
              </a:ext>
            </a:extLst>
          </p:cNvPr>
          <p:cNvSpPr/>
          <p:nvPr/>
        </p:nvSpPr>
        <p:spPr>
          <a:xfrm>
            <a:off x="9181707" y="1932495"/>
            <a:ext cx="1008668" cy="72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F5E5EE6-458D-4F08-91F3-C533B87860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0375" y="1863022"/>
            <a:ext cx="189472" cy="29971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987C8B-CE42-4C2A-92C9-E71B52266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8546" y="3544478"/>
            <a:ext cx="212428" cy="27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67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3B6CA4-99A7-477E-9DDE-C1644B2C82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Edition RIB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89E96BD1-E775-490B-98A8-AC9B2AADF0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6189" y="1184148"/>
            <a:ext cx="7935603" cy="51063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1FCE5CA-31AD-420C-935F-D78F84595A76}"/>
              </a:ext>
            </a:extLst>
          </p:cNvPr>
          <p:cNvSpPr/>
          <p:nvPr/>
        </p:nvSpPr>
        <p:spPr>
          <a:xfrm>
            <a:off x="695325" y="4572000"/>
            <a:ext cx="961534" cy="14654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À partir du compte courant </a:t>
            </a:r>
          </a:p>
        </p:txBody>
      </p:sp>
      <p:cxnSp>
        <p:nvCxnSpPr>
          <p:cNvPr id="6" name="Connecteur : en arc 5">
            <a:extLst>
              <a:ext uri="{FF2B5EF4-FFF2-40B4-BE49-F238E27FC236}">
                <a16:creationId xmlns:a16="http://schemas.microsoft.com/office/drawing/2014/main" id="{2463A445-9B60-4276-B04D-A2A73E3E5C8B}"/>
              </a:ext>
            </a:extLst>
          </p:cNvPr>
          <p:cNvCxnSpPr/>
          <p:nvPr/>
        </p:nvCxnSpPr>
        <p:spPr>
          <a:xfrm flipV="1">
            <a:off x="1560332" y="4968824"/>
            <a:ext cx="1319752" cy="499620"/>
          </a:xfrm>
          <a:prstGeom prst="curvedConnector3">
            <a:avLst>
              <a:gd name="adj1" fmla="val 715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D6184EEE-6059-4DC2-8EFD-A5C9B1F986F3}"/>
              </a:ext>
            </a:extLst>
          </p:cNvPr>
          <p:cNvSpPr/>
          <p:nvPr/>
        </p:nvSpPr>
        <p:spPr>
          <a:xfrm>
            <a:off x="4072379" y="3548777"/>
            <a:ext cx="2432116" cy="148943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436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DB45D30A-655C-4665-8CC5-1700FCC801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44978" y="1389063"/>
            <a:ext cx="4881432" cy="48482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58FBCAF-C136-4095-9B2D-9D5D1AE98B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Opposition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3191B115-D3A8-41BF-A8FA-B70FC3AEBCD0}"/>
              </a:ext>
            </a:extLst>
          </p:cNvPr>
          <p:cNvSpPr/>
          <p:nvPr/>
        </p:nvSpPr>
        <p:spPr>
          <a:xfrm>
            <a:off x="5552388" y="3613550"/>
            <a:ext cx="2866633" cy="144230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68885F-E62C-4BC5-8212-9D21B19D6B9F}"/>
              </a:ext>
            </a:extLst>
          </p:cNvPr>
          <p:cNvSpPr/>
          <p:nvPr/>
        </p:nvSpPr>
        <p:spPr>
          <a:xfrm>
            <a:off x="2217502" y="4881626"/>
            <a:ext cx="961534" cy="13556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À partir du compte courant </a:t>
            </a:r>
          </a:p>
        </p:txBody>
      </p:sp>
      <p:cxnSp>
        <p:nvCxnSpPr>
          <p:cNvPr id="7" name="Connecteur : en arc 6">
            <a:extLst>
              <a:ext uri="{FF2B5EF4-FFF2-40B4-BE49-F238E27FC236}">
                <a16:creationId xmlns:a16="http://schemas.microsoft.com/office/drawing/2014/main" id="{62293797-C30E-4B1A-964C-26C35DEAFBBE}"/>
              </a:ext>
            </a:extLst>
          </p:cNvPr>
          <p:cNvCxnSpPr/>
          <p:nvPr/>
        </p:nvCxnSpPr>
        <p:spPr>
          <a:xfrm flipV="1">
            <a:off x="3085102" y="5546591"/>
            <a:ext cx="1319752" cy="499620"/>
          </a:xfrm>
          <a:prstGeom prst="curvedConnector3">
            <a:avLst>
              <a:gd name="adj1" fmla="val 715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6982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E8B691F5-A92E-4D97-BB90-B247248E60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2990" y="1389063"/>
            <a:ext cx="10041968" cy="48482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D03229B-ED00-41EF-9CB9-87F884FDC1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Gestion des stock de chéquiers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36405F-8D0F-4E59-B5CE-0C7E006F2CFB}"/>
              </a:ext>
            </a:extLst>
          </p:cNvPr>
          <p:cNvSpPr/>
          <p:nvPr/>
        </p:nvSpPr>
        <p:spPr>
          <a:xfrm>
            <a:off x="8154186" y="3648173"/>
            <a:ext cx="1442301" cy="98038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213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4649B46C-71D9-40F8-BF67-8D804F2AD1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5999" y="1389063"/>
            <a:ext cx="7199389" cy="48482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CAE77E-A80C-48F2-82B4-FEE4BD7AE2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Site GCF pour les devises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D5AE8B-D913-4544-8D20-A7593162761F}"/>
              </a:ext>
            </a:extLst>
          </p:cNvPr>
          <p:cNvSpPr/>
          <p:nvPr/>
        </p:nvSpPr>
        <p:spPr>
          <a:xfrm>
            <a:off x="5464542" y="5256900"/>
            <a:ext cx="1442301" cy="98038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0793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7DE727B-03D1-4E55-957C-9750DDEF8C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Gestion des chèques de banque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3CF154C-675A-4A36-87B9-5616FEF4F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1310193"/>
            <a:ext cx="10980738" cy="474182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EE53520-67E3-410C-8038-078EDE807F90}"/>
              </a:ext>
            </a:extLst>
          </p:cNvPr>
          <p:cNvSpPr/>
          <p:nvPr/>
        </p:nvSpPr>
        <p:spPr>
          <a:xfrm>
            <a:off x="2391404" y="5057613"/>
            <a:ext cx="1442301" cy="98038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7195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C6549050-794A-4C27-A577-9E0CB7668F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8075" y="1389063"/>
            <a:ext cx="9895238" cy="48482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1343AD0-E0E4-4CD6-B654-714CC54202C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OAD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4E2902-3CAA-4953-A941-95C1694F6A1A}"/>
              </a:ext>
            </a:extLst>
          </p:cNvPr>
          <p:cNvSpPr/>
          <p:nvPr/>
        </p:nvSpPr>
        <p:spPr>
          <a:xfrm>
            <a:off x="4125936" y="5256900"/>
            <a:ext cx="1442301" cy="98038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6509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6BE77C-5E8C-4E6E-B085-84A46F6D8F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Création service BAD et ajout SECUR PASS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1A1340-106E-4778-A502-25160DDC8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119" y="1313464"/>
            <a:ext cx="10287786" cy="508038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F855127-29FD-419D-B8B5-C27C5840E101}"/>
              </a:ext>
            </a:extLst>
          </p:cNvPr>
          <p:cNvSpPr/>
          <p:nvPr/>
        </p:nvSpPr>
        <p:spPr>
          <a:xfrm>
            <a:off x="8380429" y="3299381"/>
            <a:ext cx="2793476" cy="175338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AAA5F4E-4E49-4BF7-8D10-C0B25AEB9F38}"/>
              </a:ext>
            </a:extLst>
          </p:cNvPr>
          <p:cNvCxnSpPr/>
          <p:nvPr/>
        </p:nvCxnSpPr>
        <p:spPr>
          <a:xfrm flipH="1">
            <a:off x="9992412" y="4091233"/>
            <a:ext cx="1593130" cy="73529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121DA140-DCAF-4537-B67B-0EA1DB0E2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5542" y="3812062"/>
            <a:ext cx="189472" cy="29971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1439D7B-D7CC-4E0C-865B-174D16B0069C}"/>
              </a:ext>
            </a:extLst>
          </p:cNvPr>
          <p:cNvSpPr/>
          <p:nvPr/>
        </p:nvSpPr>
        <p:spPr>
          <a:xfrm>
            <a:off x="3874416" y="3299381"/>
            <a:ext cx="4316541" cy="197020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 : en arc 18">
            <a:extLst>
              <a:ext uri="{FF2B5EF4-FFF2-40B4-BE49-F238E27FC236}">
                <a16:creationId xmlns:a16="http://schemas.microsoft.com/office/drawing/2014/main" id="{ABC8B349-832A-464E-B907-1A941EC5DEBA}"/>
              </a:ext>
            </a:extLst>
          </p:cNvPr>
          <p:cNvSpPr/>
          <p:nvPr/>
        </p:nvSpPr>
        <p:spPr>
          <a:xfrm rot="20511576" flipH="1" flipV="1">
            <a:off x="7933370" y="4843858"/>
            <a:ext cx="704648" cy="789373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9F56E8B1-5F21-4141-A787-82BEFBAAFCA6}"/>
              </a:ext>
            </a:extLst>
          </p:cNvPr>
          <p:cNvSpPr/>
          <p:nvPr/>
        </p:nvSpPr>
        <p:spPr>
          <a:xfrm>
            <a:off x="3847129" y="4687792"/>
            <a:ext cx="1885361" cy="449816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Picture 13" descr="Résultat de recherche d'images pour &quot;clic&quot;">
            <a:extLst>
              <a:ext uri="{FF2B5EF4-FFF2-40B4-BE49-F238E27FC236}">
                <a16:creationId xmlns:a16="http://schemas.microsoft.com/office/drawing/2014/main" id="{81738188-8029-4B3F-A9DB-2E6B87729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0704" y="4763885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1FCA72E-3060-4E57-8446-080C7C7206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9777" y="4927455"/>
            <a:ext cx="212428" cy="27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805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9512CD-3C05-470F-B06B-576B5F9D21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Interrogation historique de compte et réserve d’encaissement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EC657A-E820-4C76-AFAA-5B7739E63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178" y="1055919"/>
            <a:ext cx="8353643" cy="55098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870BE80D-D607-48EF-938B-CA1505B1C473}"/>
              </a:ext>
            </a:extLst>
          </p:cNvPr>
          <p:cNvSpPr/>
          <p:nvPr/>
        </p:nvSpPr>
        <p:spPr>
          <a:xfrm>
            <a:off x="5401558" y="3692951"/>
            <a:ext cx="2224726" cy="407709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2C92EA-C6C4-454C-A0FE-BDBAA43178B2}"/>
              </a:ext>
            </a:extLst>
          </p:cNvPr>
          <p:cNvSpPr/>
          <p:nvPr/>
        </p:nvSpPr>
        <p:spPr>
          <a:xfrm>
            <a:off x="3720445" y="3571607"/>
            <a:ext cx="1681113" cy="134803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13" descr="Résultat de recherche d'images pour &quot;clic&quot;">
            <a:extLst>
              <a:ext uri="{FF2B5EF4-FFF2-40B4-BE49-F238E27FC236}">
                <a16:creationId xmlns:a16="http://schemas.microsoft.com/office/drawing/2014/main" id="{4D677761-3E32-4326-8B45-AC5503D87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574" y="4919641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8660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9512CD-3C05-470F-B06B-576B5F9D21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Commande de fonds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6E714E0-7B67-4A5F-BEC8-64BBA8B7C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130" y="1238151"/>
            <a:ext cx="8276311" cy="528895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A2C92EA-C6C4-454C-A0FE-BDBAA43178B2}"/>
              </a:ext>
            </a:extLst>
          </p:cNvPr>
          <p:cNvSpPr/>
          <p:nvPr/>
        </p:nvSpPr>
        <p:spPr>
          <a:xfrm>
            <a:off x="3838867" y="4945832"/>
            <a:ext cx="1955444" cy="134803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70BE80D-D607-48EF-938B-CA1505B1C473}"/>
              </a:ext>
            </a:extLst>
          </p:cNvPr>
          <p:cNvSpPr/>
          <p:nvPr/>
        </p:nvSpPr>
        <p:spPr>
          <a:xfrm>
            <a:off x="3412768" y="2650313"/>
            <a:ext cx="2224726" cy="407709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13" descr="Résultat de recherche d'images pour &quot;clic&quot;">
            <a:extLst>
              <a:ext uri="{FF2B5EF4-FFF2-40B4-BE49-F238E27FC236}">
                <a16:creationId xmlns:a16="http://schemas.microsoft.com/office/drawing/2014/main" id="{4D677761-3E32-4326-8B45-AC5503D87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517" y="5268328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2109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9512CD-3C05-470F-B06B-576B5F9D21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My flow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70BE80D-D607-48EF-938B-CA1505B1C473}"/>
              </a:ext>
            </a:extLst>
          </p:cNvPr>
          <p:cNvSpPr/>
          <p:nvPr/>
        </p:nvSpPr>
        <p:spPr>
          <a:xfrm>
            <a:off x="3412768" y="2650313"/>
            <a:ext cx="2224726" cy="40770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095EBD9-4438-4BC1-AFB2-1A117D26D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294" y="1750209"/>
            <a:ext cx="10692882" cy="252160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A2C92EA-C6C4-454C-A0FE-BDBAA43178B2}"/>
              </a:ext>
            </a:extLst>
          </p:cNvPr>
          <p:cNvSpPr/>
          <p:nvPr/>
        </p:nvSpPr>
        <p:spPr>
          <a:xfrm>
            <a:off x="858417" y="3658208"/>
            <a:ext cx="2313993" cy="35152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Picture 13" descr="Résultat de recherche d'images pour &quot;clic&quot;">
            <a:extLst>
              <a:ext uri="{FF2B5EF4-FFF2-40B4-BE49-F238E27FC236}">
                <a16:creationId xmlns:a16="http://schemas.microsoft.com/office/drawing/2014/main" id="{4D677761-3E32-4326-8B45-AC5503D87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264" y="3994320"/>
            <a:ext cx="408537" cy="40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DEB98DBB-3D98-419A-B0A6-D2D4A875B958}"/>
              </a:ext>
            </a:extLst>
          </p:cNvPr>
          <p:cNvSpPr/>
          <p:nvPr/>
        </p:nvSpPr>
        <p:spPr>
          <a:xfrm>
            <a:off x="9423918" y="1750209"/>
            <a:ext cx="1194319" cy="69056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CB5BFD1-B38B-41C6-B714-9B19D8C503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8431" y="1320274"/>
            <a:ext cx="189472" cy="29971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84E9309-F486-4FF5-8D46-B58FA349EC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565" y="2547255"/>
            <a:ext cx="212428" cy="2798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B32514-1481-41E9-B032-F3AEF24691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002" y="3710376"/>
            <a:ext cx="212428" cy="32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94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9512CD-3C05-470F-B06B-576B5F9D21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Souscrire un produit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06D78BB-0C47-4401-8FC2-15531A387E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88" y="1561299"/>
            <a:ext cx="7763352" cy="4090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821664C4-A1CB-4BFD-998E-CFC0CF25CF8A}"/>
              </a:ext>
            </a:extLst>
          </p:cNvPr>
          <p:cNvSpPr/>
          <p:nvPr/>
        </p:nvSpPr>
        <p:spPr>
          <a:xfrm>
            <a:off x="7548967" y="2443351"/>
            <a:ext cx="837651" cy="56845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5CF65A0-D0DC-4F3A-99CD-A010DE4FA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0394" y="3028544"/>
            <a:ext cx="5664424" cy="2904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6BABA7C7-D764-4B5D-B728-23065E210784}"/>
              </a:ext>
            </a:extLst>
          </p:cNvPr>
          <p:cNvSpPr/>
          <p:nvPr/>
        </p:nvSpPr>
        <p:spPr>
          <a:xfrm>
            <a:off x="7843101" y="3000756"/>
            <a:ext cx="249382" cy="25200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F46A70A-236D-41FB-AA99-DDAF34BAAEC1}"/>
              </a:ext>
            </a:extLst>
          </p:cNvPr>
          <p:cNvSpPr/>
          <p:nvPr/>
        </p:nvSpPr>
        <p:spPr>
          <a:xfrm>
            <a:off x="6363141" y="5518764"/>
            <a:ext cx="782662" cy="37438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1B779277-28E1-43CF-AB7B-34A29872932E}"/>
              </a:ext>
            </a:extLst>
          </p:cNvPr>
          <p:cNvCxnSpPr>
            <a:cxnSpLocks/>
          </p:cNvCxnSpPr>
          <p:nvPr/>
        </p:nvCxnSpPr>
        <p:spPr>
          <a:xfrm flipH="1">
            <a:off x="7118821" y="3549061"/>
            <a:ext cx="4420067" cy="193197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D32C1F50-76B4-4B8F-B2E8-A16E8EAC5E9D}"/>
              </a:ext>
            </a:extLst>
          </p:cNvPr>
          <p:cNvCxnSpPr>
            <a:cxnSpLocks/>
          </p:cNvCxnSpPr>
          <p:nvPr/>
        </p:nvCxnSpPr>
        <p:spPr>
          <a:xfrm flipH="1">
            <a:off x="8780106" y="3856502"/>
            <a:ext cx="580660" cy="25997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à coins arrondis 9">
            <a:extLst>
              <a:ext uri="{FF2B5EF4-FFF2-40B4-BE49-F238E27FC236}">
                <a16:creationId xmlns:a16="http://schemas.microsoft.com/office/drawing/2014/main" id="{3880D147-958C-4429-8197-B3F950B598A7}"/>
              </a:ext>
            </a:extLst>
          </p:cNvPr>
          <p:cNvSpPr/>
          <p:nvPr/>
        </p:nvSpPr>
        <p:spPr>
          <a:xfrm>
            <a:off x="9328978" y="3731076"/>
            <a:ext cx="2679829" cy="644043"/>
          </a:xfrm>
          <a:prstGeom prst="roundRect">
            <a:avLst/>
          </a:prstGeom>
          <a:solidFill>
            <a:srgbClr val="C00000"/>
          </a:solidFill>
          <a:ln w="5397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600" b="1" kern="1200" dirty="0">
                <a:solidFill>
                  <a:schemeClr val="bg1"/>
                </a:solidFill>
                <a:latin typeface="Calibri" panose="020F0502020204030204"/>
              </a:rPr>
              <a:t>Je choisis l’entité titulaire (simple, joint)</a:t>
            </a:r>
            <a:endParaRPr lang="fr-FR" sz="1600" b="1" kern="1200" dirty="0">
              <a:solidFill>
                <a:srgbClr val="FFFF00"/>
              </a:solidFill>
              <a:latin typeface="Calibri" panose="020F0502020204030204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29B90FC-679F-4EBB-B272-EE0110031E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8967" y="2161417"/>
            <a:ext cx="189472" cy="29971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E3527C2-A032-4B65-A777-90631B381D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2877" y="2546984"/>
            <a:ext cx="212428" cy="27986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AAF06A3-CB3B-4C3D-A1C2-4BE7E3DD40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7711" y="5507807"/>
            <a:ext cx="212428" cy="320505"/>
          </a:xfrm>
          <a:prstGeom prst="rect">
            <a:avLst/>
          </a:prstGeom>
        </p:spPr>
      </p:pic>
      <p:sp>
        <p:nvSpPr>
          <p:cNvPr id="12" name="Rectangle à coins arrondis 9">
            <a:extLst>
              <a:ext uri="{FF2B5EF4-FFF2-40B4-BE49-F238E27FC236}">
                <a16:creationId xmlns:a16="http://schemas.microsoft.com/office/drawing/2014/main" id="{F2E581A9-FFB2-4FDA-AC31-26A90A9F3B9F}"/>
              </a:ext>
            </a:extLst>
          </p:cNvPr>
          <p:cNvSpPr/>
          <p:nvPr/>
        </p:nvSpPr>
        <p:spPr>
          <a:xfrm>
            <a:off x="8911986" y="2905018"/>
            <a:ext cx="3233166" cy="644043"/>
          </a:xfrm>
          <a:prstGeom prst="roundRect">
            <a:avLst/>
          </a:prstGeom>
          <a:solidFill>
            <a:srgbClr val="C00000"/>
          </a:solidFill>
          <a:ln w="5397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600" b="1" kern="1200" dirty="0">
                <a:solidFill>
                  <a:schemeClr val="bg1"/>
                </a:solidFill>
                <a:latin typeface="Calibri" panose="020F0502020204030204"/>
              </a:rPr>
              <a:t>Je souscris un nouveau produit :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600" b="1" dirty="0">
                <a:solidFill>
                  <a:srgbClr val="FFFF00"/>
                </a:solidFill>
                <a:latin typeface="Calibri" panose="020F0502020204030204"/>
              </a:rPr>
              <a:t>Souscrire</a:t>
            </a:r>
            <a:endParaRPr lang="fr-FR" sz="1600" b="1" kern="1200" dirty="0">
              <a:solidFill>
                <a:srgbClr val="FFFF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99494621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198</Words>
  <Application>Microsoft Office PowerPoint</Application>
  <PresentationFormat>Grand écran</PresentationFormat>
  <Paragraphs>52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7" baseType="lpstr">
      <vt:lpstr>Arial</vt:lpstr>
      <vt:lpstr>Arial Black</vt:lpstr>
      <vt:lpstr>Arial Narrow</vt:lpstr>
      <vt:lpstr>Calibri</vt:lpstr>
      <vt:lpstr>Montserrat Black</vt:lpstr>
      <vt:lpstr>Wingdings</vt:lpstr>
      <vt:lpstr>1_Thème Office</vt:lpstr>
      <vt:lpstr>Nouveau Portail MySys Mes applis du quotidien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Nouveau Portail MySys Opérations de l’accueil</dc:title>
  <dc:creator>ESTANG Ludivine [CEGEE]</dc:creator>
  <cp:lastModifiedBy>ESTANG Ludivine [CEGEE]</cp:lastModifiedBy>
  <cp:revision>27</cp:revision>
  <cp:lastPrinted>2022-05-10T07:35:40Z</cp:lastPrinted>
  <dcterms:created xsi:type="dcterms:W3CDTF">2022-05-02T12:21:05Z</dcterms:created>
  <dcterms:modified xsi:type="dcterms:W3CDTF">2022-05-24T08:56:46Z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ludivine.estang@cegee.caisse-epargne.fr</vt:lpwstr>
  </property>
  <property fmtid="{D5CDD505-2E9C-101B-9397-08002B2CF9AE}" pid="5" name="MSIP_Label_48a19f0c-bea1-442e-a475-ed109d9ec508_SetDate">
    <vt:lpwstr>2022-05-02T12:50:05.4147688Z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