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71" r:id="rId4"/>
  </p:sldMasterIdLst>
  <p:notesMasterIdLst>
    <p:notesMasterId r:id="rId11"/>
  </p:notesMasterIdLst>
  <p:handoutMasterIdLst>
    <p:handoutMasterId r:id="rId12"/>
  </p:handoutMasterIdLst>
  <p:sldIdLst>
    <p:sldId id="3289" r:id="rId5"/>
    <p:sldId id="3286" r:id="rId6"/>
    <p:sldId id="3287" r:id="rId7"/>
    <p:sldId id="8343" r:id="rId8"/>
    <p:sldId id="3288" r:id="rId9"/>
    <p:sldId id="3293"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9A77B-1630-3B9A-B984-D381C5ADD474}" name="SAULNIER Cecile [ECUVIE]" initials="SC[" userId="S::cecile.saulnier@ecuvie.caisse-epargne.fr::9e0507c2-a4cc-4a46-81c9-c48db279409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hilippe Alberteau" initials="PA" lastIdx="1" clrIdx="0">
    <p:extLst>
      <p:ext uri="{19B8F6BF-5375-455C-9EA6-DF929625EA0E}">
        <p15:presenceInfo xmlns:p15="http://schemas.microsoft.com/office/powerpoint/2012/main" userId="S::palberteau@gulfstream-communication.fr::0e3634cd-89fb-4526-a2dd-99c4f15dd8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D63"/>
    <a:srgbClr val="EB0F0F"/>
    <a:srgbClr val="FBD8C1"/>
    <a:srgbClr val="FF0000"/>
    <a:srgbClr val="1B2D54"/>
    <a:srgbClr val="344657"/>
    <a:srgbClr val="E30613"/>
    <a:srgbClr val="263B51"/>
    <a:srgbClr val="666666"/>
    <a:srgbClr val="E3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04" autoAdjust="0"/>
    <p:restoredTop sz="94096" autoAdjust="0"/>
  </p:normalViewPr>
  <p:slideViewPr>
    <p:cSldViewPr snapToGrid="0">
      <p:cViewPr varScale="1">
        <p:scale>
          <a:sx n="104" d="100"/>
          <a:sy n="104" d="100"/>
        </p:scale>
        <p:origin x="864" y="96"/>
      </p:cViewPr>
      <p:guideLst/>
    </p:cSldViewPr>
  </p:slideViewPr>
  <p:notesTextViewPr>
    <p:cViewPr>
      <p:scale>
        <a:sx n="1" d="1"/>
        <a:sy n="1" d="1"/>
      </p:scale>
      <p:origin x="0" y="0"/>
    </p:cViewPr>
  </p:notesTextViewPr>
  <p:notesViewPr>
    <p:cSldViewPr snapToGrid="0">
      <p:cViewPr varScale="1">
        <p:scale>
          <a:sx n="73" d="100"/>
          <a:sy n="73" d="100"/>
        </p:scale>
        <p:origin x="2568"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682E027-C5D4-4B83-8A98-E7EB80F529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9AAB7E6-1B25-4C86-A3A3-DE0E687400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E9318-8187-4AD4-BAB3-38C76E41549E}" type="datetimeFigureOut">
              <a:rPr lang="fr-FR" smtClean="0"/>
              <a:t>04/09/2023</a:t>
            </a:fld>
            <a:endParaRPr lang="fr-FR"/>
          </a:p>
        </p:txBody>
      </p:sp>
      <p:sp>
        <p:nvSpPr>
          <p:cNvPr id="4" name="Espace réservé du pied de page 3">
            <a:extLst>
              <a:ext uri="{FF2B5EF4-FFF2-40B4-BE49-F238E27FC236}">
                <a16:creationId xmlns:a16="http://schemas.microsoft.com/office/drawing/2014/main" id="{9DCD99D0-9276-4D52-86C0-2B9B14FFA0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3C41657-261E-4237-B155-19B76CF51A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4F811D-065E-4CEC-9F7C-C4120B0B2427}" type="slidenum">
              <a:rPr lang="fr-FR" smtClean="0"/>
              <a:t>‹N°›</a:t>
            </a:fld>
            <a:endParaRPr lang="fr-FR"/>
          </a:p>
        </p:txBody>
      </p:sp>
    </p:spTree>
    <p:extLst>
      <p:ext uri="{BB962C8B-B14F-4D97-AF65-F5344CB8AC3E}">
        <p14:creationId xmlns:p14="http://schemas.microsoft.com/office/powerpoint/2010/main" val="2210536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9E2A1-EEC4-48C9-9E26-78D39A6E3999}" type="datetimeFigureOut">
              <a:rPr lang="fr-FR" smtClean="0"/>
              <a:t>04/09/2023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F37DC-C8CF-4E3F-B214-D96A3B4A9E6B}" type="slidenum">
              <a:rPr lang="fr-FR" smtClean="0"/>
              <a:t>‹N°›</a:t>
            </a:fld>
            <a:endParaRPr lang="fr-FR"/>
          </a:p>
        </p:txBody>
      </p:sp>
    </p:spTree>
    <p:extLst>
      <p:ext uri="{BB962C8B-B14F-4D97-AF65-F5344CB8AC3E}">
        <p14:creationId xmlns:p14="http://schemas.microsoft.com/office/powerpoint/2010/main" val="210186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ligne">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dirty="0"/>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userDrawn="1"/>
        </p:nvSpPr>
        <p:spPr>
          <a:xfrm>
            <a:off x="5637703" y="2776092"/>
            <a:ext cx="914400" cy="914400"/>
          </a:xfrm>
          <a:prstGeom prst="rect">
            <a:avLst/>
          </a:prstGeom>
          <a:noFill/>
        </p:spPr>
        <p:txBody>
          <a:bodyPr wrap="square" rtlCol="0">
            <a:spAutoFit/>
          </a:bodyPr>
          <a:lstStyle/>
          <a:p>
            <a:endParaRPr lang="fr-FR" dirty="0"/>
          </a:p>
        </p:txBody>
      </p:sp>
      <p:sp>
        <p:nvSpPr>
          <p:cNvPr id="29" name="Forme libre : forme 28">
            <a:extLst>
              <a:ext uri="{FF2B5EF4-FFF2-40B4-BE49-F238E27FC236}">
                <a16:creationId xmlns:a16="http://schemas.microsoft.com/office/drawing/2014/main" id="{6F642F03-3FBB-4F83-93A0-F0E6E393BF63}"/>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893CB51-2E7B-4AAF-B510-D6F296657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482062"/>
            <a:ext cx="2936688" cy="908588"/>
          </a:xfrm>
          <a:prstGeom prst="rect">
            <a:avLst/>
          </a:prstGeom>
        </p:spPr>
      </p:pic>
      <p:sp>
        <p:nvSpPr>
          <p:cNvPr id="35" name="Rectangle 34">
            <a:extLst>
              <a:ext uri="{FF2B5EF4-FFF2-40B4-BE49-F238E27FC236}">
                <a16:creationId xmlns:a16="http://schemas.microsoft.com/office/drawing/2014/main" id="{B4ADBEA6-457D-8C15-1903-1C74565BF938}"/>
              </a:ext>
            </a:extLst>
          </p:cNvPr>
          <p:cNvSpPr/>
          <p:nvPr userDrawn="1"/>
        </p:nvSpPr>
        <p:spPr>
          <a:xfrm>
            <a:off x="10123390" y="6288012"/>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95856B96-F4E7-6BC4-02C3-56B150C8A230}"/>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37" name="Rectangle 36">
            <a:extLst>
              <a:ext uri="{FF2B5EF4-FFF2-40B4-BE49-F238E27FC236}">
                <a16:creationId xmlns:a16="http://schemas.microsoft.com/office/drawing/2014/main" id="{83726D99-CB6F-5273-A70B-6B1D2EC50A3D}"/>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40101C3E-B5CD-4FE3-2B15-8B8D9B7B0AE8}"/>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39" name="ZoneTexte 38">
            <a:extLst>
              <a:ext uri="{FF2B5EF4-FFF2-40B4-BE49-F238E27FC236}">
                <a16:creationId xmlns:a16="http://schemas.microsoft.com/office/drawing/2014/main" id="{B7B9056D-9F20-9292-D629-76D2966AEA5F}"/>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0" name="Espace réservé du texte 2">
            <a:extLst>
              <a:ext uri="{FF2B5EF4-FFF2-40B4-BE49-F238E27FC236}">
                <a16:creationId xmlns:a16="http://schemas.microsoft.com/office/drawing/2014/main" id="{3983CE69-1D98-F07E-AE1A-0612798A764B}"/>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41" name="Espace réservé du texte 5">
            <a:extLst>
              <a:ext uri="{FF2B5EF4-FFF2-40B4-BE49-F238E27FC236}">
                <a16:creationId xmlns:a16="http://schemas.microsoft.com/office/drawing/2014/main" id="{83A893A4-2F84-0685-2ABC-D3681D5D3B10}"/>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362262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lign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CA503F5-B9FF-411B-A5A8-B85B15FD2077}"/>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dirty="0"/>
              <a:t>Titre Calibri 66 pt Bold    sur 2 lignes</a:t>
            </a:r>
          </a:p>
        </p:txBody>
      </p:sp>
      <p:sp>
        <p:nvSpPr>
          <p:cNvPr id="23" name="Forme libre : forme 22">
            <a:extLst>
              <a:ext uri="{FF2B5EF4-FFF2-40B4-BE49-F238E27FC236}">
                <a16:creationId xmlns:a16="http://schemas.microsoft.com/office/drawing/2014/main" id="{E04A01F9-5278-4DDB-B8F1-FC337F3C673B}"/>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a:extLst>
              <a:ext uri="{FF2B5EF4-FFF2-40B4-BE49-F238E27FC236}">
                <a16:creationId xmlns:a16="http://schemas.microsoft.com/office/drawing/2014/main" id="{D2A474E3-04CD-4B8F-AA76-5C77FEC1D0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482062"/>
            <a:ext cx="2936688" cy="908588"/>
          </a:xfrm>
          <a:prstGeom prst="rect">
            <a:avLst/>
          </a:prstGeom>
        </p:spPr>
      </p:pic>
      <p:sp>
        <p:nvSpPr>
          <p:cNvPr id="36" name="Rectangle 35">
            <a:extLst>
              <a:ext uri="{FF2B5EF4-FFF2-40B4-BE49-F238E27FC236}">
                <a16:creationId xmlns:a16="http://schemas.microsoft.com/office/drawing/2014/main" id="{0CA2DC3F-022C-EEF4-6F94-9417B977C548}"/>
              </a:ext>
            </a:extLst>
          </p:cNvPr>
          <p:cNvSpPr/>
          <p:nvPr userDrawn="1"/>
        </p:nvSpPr>
        <p:spPr>
          <a:xfrm>
            <a:off x="10124184" y="6287363"/>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ZoneTexte 36">
            <a:extLst>
              <a:ext uri="{FF2B5EF4-FFF2-40B4-BE49-F238E27FC236}">
                <a16:creationId xmlns:a16="http://schemas.microsoft.com/office/drawing/2014/main" id="{F48D9B29-1507-09CA-ABD8-F5D907BA4661}"/>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38" name="Rectangle 37">
            <a:extLst>
              <a:ext uri="{FF2B5EF4-FFF2-40B4-BE49-F238E27FC236}">
                <a16:creationId xmlns:a16="http://schemas.microsoft.com/office/drawing/2014/main" id="{0994C68B-A394-F68D-6DD9-60D57B00E706}"/>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B5DECED0-8E9D-BCFE-E468-D2B9E6629E8C}"/>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40" name="ZoneTexte 39">
            <a:extLst>
              <a:ext uri="{FF2B5EF4-FFF2-40B4-BE49-F238E27FC236}">
                <a16:creationId xmlns:a16="http://schemas.microsoft.com/office/drawing/2014/main" id="{E802E5D7-7B7E-B310-61A4-1B805FD83A69}"/>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1" name="Espace réservé du texte 2">
            <a:extLst>
              <a:ext uri="{FF2B5EF4-FFF2-40B4-BE49-F238E27FC236}">
                <a16:creationId xmlns:a16="http://schemas.microsoft.com/office/drawing/2014/main" id="{16499D86-B852-42CD-294F-6E015BC3BF44}"/>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42" name="Espace réservé du texte 5">
            <a:extLst>
              <a:ext uri="{FF2B5EF4-FFF2-40B4-BE49-F238E27FC236}">
                <a16:creationId xmlns:a16="http://schemas.microsoft.com/office/drawing/2014/main" id="{93D4D76F-768E-21D5-4186-013EC36DEE17}"/>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234271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 3 lign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CEAEC93-9C4B-438B-8B59-9D83632C00CE}"/>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dirty="0"/>
              <a:t>Titre Calibri Titre Calibri   60 pt Bold 60 pt Bold       sur 3 lignes sur 3 lignes</a:t>
            </a:r>
          </a:p>
        </p:txBody>
      </p:sp>
      <p:sp>
        <p:nvSpPr>
          <p:cNvPr id="26" name="Forme libre : forme 25">
            <a:extLst>
              <a:ext uri="{FF2B5EF4-FFF2-40B4-BE49-F238E27FC236}">
                <a16:creationId xmlns:a16="http://schemas.microsoft.com/office/drawing/2014/main" id="{FA8ED296-1BBB-49AB-B17C-2EDD19EE8CE4}"/>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1448822-55EC-444D-9B52-1936520940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386811"/>
            <a:ext cx="2936688" cy="908588"/>
          </a:xfrm>
          <a:prstGeom prst="rect">
            <a:avLst/>
          </a:prstGeom>
        </p:spPr>
      </p:pic>
      <p:sp>
        <p:nvSpPr>
          <p:cNvPr id="22" name="Rectangle 21">
            <a:extLst>
              <a:ext uri="{FF2B5EF4-FFF2-40B4-BE49-F238E27FC236}">
                <a16:creationId xmlns:a16="http://schemas.microsoft.com/office/drawing/2014/main" id="{34EC68A9-378E-2BBC-0895-4A0B6E6C8FA4}"/>
              </a:ext>
            </a:extLst>
          </p:cNvPr>
          <p:cNvSpPr/>
          <p:nvPr userDrawn="1"/>
        </p:nvSpPr>
        <p:spPr>
          <a:xfrm>
            <a:off x="10123390" y="6246726"/>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3A39CD0D-8C6D-F213-B0DB-8D309844AE9B}"/>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27" name="Rectangle 26">
            <a:extLst>
              <a:ext uri="{FF2B5EF4-FFF2-40B4-BE49-F238E27FC236}">
                <a16:creationId xmlns:a16="http://schemas.microsoft.com/office/drawing/2014/main" id="{9D69EB09-9578-7AE8-EEAF-C12BA6B12370}"/>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EB15A433-0362-EBE1-CDEE-6394BF095203}"/>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33" name="ZoneTexte 32">
            <a:extLst>
              <a:ext uri="{FF2B5EF4-FFF2-40B4-BE49-F238E27FC236}">
                <a16:creationId xmlns:a16="http://schemas.microsoft.com/office/drawing/2014/main" id="{7923A96A-62FE-87D1-7AED-6B973F59D458}"/>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34" name="Espace réservé du texte 2">
            <a:extLst>
              <a:ext uri="{FF2B5EF4-FFF2-40B4-BE49-F238E27FC236}">
                <a16:creationId xmlns:a16="http://schemas.microsoft.com/office/drawing/2014/main" id="{1C27AFCC-D6B5-35CE-CB23-59E407C82A95}"/>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35" name="Espace réservé du texte 5">
            <a:extLst>
              <a:ext uri="{FF2B5EF4-FFF2-40B4-BE49-F238E27FC236}">
                <a16:creationId xmlns:a16="http://schemas.microsoft.com/office/drawing/2014/main" id="{0264812E-5878-C855-BFD7-212C0CC672BD}"/>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267247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1 parti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p:txBody>
      </p:sp>
      <p:sp>
        <p:nvSpPr>
          <p:cNvPr id="12" name="Espace réservé du pied de page 4">
            <a:extLst>
              <a:ext uri="{FF2B5EF4-FFF2-40B4-BE49-F238E27FC236}">
                <a16:creationId xmlns:a16="http://schemas.microsoft.com/office/drawing/2014/main" id="{109E6573-9A8B-DD9F-11B5-8788E2FFD036}"/>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4" name="Espace réservé du numéro de diapositive 5">
            <a:extLst>
              <a:ext uri="{FF2B5EF4-FFF2-40B4-BE49-F238E27FC236}">
                <a16:creationId xmlns:a16="http://schemas.microsoft.com/office/drawing/2014/main" id="{A08C5977-310C-00C5-C0C9-A53FF954AF7B}"/>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1101D6E9-B234-1222-B06C-AD85F91503C5}"/>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77892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2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p:txBody>
      </p:sp>
      <p:sp>
        <p:nvSpPr>
          <p:cNvPr id="13" name="Espace réservé du pied de page 4">
            <a:extLst>
              <a:ext uri="{FF2B5EF4-FFF2-40B4-BE49-F238E27FC236}">
                <a16:creationId xmlns:a16="http://schemas.microsoft.com/office/drawing/2014/main" id="{9763B713-53A3-F930-3BAD-B46BDFF6D27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8" name="Espace réservé du numéro de diapositive 5">
            <a:extLst>
              <a:ext uri="{FF2B5EF4-FFF2-40B4-BE49-F238E27FC236}">
                <a16:creationId xmlns:a16="http://schemas.microsoft.com/office/drawing/2014/main" id="{C657D723-5BBF-88A5-AAA4-1D7976C94E7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A134FE61-F79F-D508-59B3-B7809CB981C9}"/>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298735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p:txBody>
      </p:sp>
      <p:sp>
        <p:nvSpPr>
          <p:cNvPr id="14" name="Espace réservé du pied de page 4">
            <a:extLst>
              <a:ext uri="{FF2B5EF4-FFF2-40B4-BE49-F238E27FC236}">
                <a16:creationId xmlns:a16="http://schemas.microsoft.com/office/drawing/2014/main" id="{9C78EC84-BDE7-1253-2CC3-0B4094275EFA}"/>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9" name="Espace réservé du numéro de diapositive 5">
            <a:extLst>
              <a:ext uri="{FF2B5EF4-FFF2-40B4-BE49-F238E27FC236}">
                <a16:creationId xmlns:a16="http://schemas.microsoft.com/office/drawing/2014/main" id="{FA56A2E9-D76A-1FEC-7580-40A2F4CE4757}"/>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5CEEB943-7586-8F5C-1F38-047C7E2C5FA9}"/>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33555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p:txBody>
      </p:sp>
      <p:sp>
        <p:nvSpPr>
          <p:cNvPr id="22" name="Espace réservé du pied de page 4">
            <a:extLst>
              <a:ext uri="{FF2B5EF4-FFF2-40B4-BE49-F238E27FC236}">
                <a16:creationId xmlns:a16="http://schemas.microsoft.com/office/drawing/2014/main" id="{249D0416-E51C-4D69-8FB3-5BDC75C11B1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5" name="Espace réservé du numéro de diapositive 5">
            <a:extLst>
              <a:ext uri="{FF2B5EF4-FFF2-40B4-BE49-F238E27FC236}">
                <a16:creationId xmlns:a16="http://schemas.microsoft.com/office/drawing/2014/main" id="{BEB4258A-0CC6-850D-FFBC-1602FC89333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731F6FD6-0863-9BE1-5E0E-2EC72C24850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428065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lvl="0"/>
            <a:endParaRPr lang="fr-FR" dirty="0"/>
          </a:p>
        </p:txBody>
      </p:sp>
      <p:sp>
        <p:nvSpPr>
          <p:cNvPr id="18" name="Espace réservé du pied de page 4">
            <a:extLst>
              <a:ext uri="{FF2B5EF4-FFF2-40B4-BE49-F238E27FC236}">
                <a16:creationId xmlns:a16="http://schemas.microsoft.com/office/drawing/2014/main" id="{99A4499A-B1BB-65BB-E7F0-197C586DE1D4}"/>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2" name="Espace réservé du numéro de diapositive 5">
            <a:extLst>
              <a:ext uri="{FF2B5EF4-FFF2-40B4-BE49-F238E27FC236}">
                <a16:creationId xmlns:a16="http://schemas.microsoft.com/office/drawing/2014/main" id="{0578FB56-F549-FD4C-4A00-3943309D76E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37700E0D-B6C6-1A3C-C86E-A2D37068B30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92525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135327"/>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902088"/>
            <a:ext cx="301783" cy="3342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668848"/>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435608"/>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5198611"/>
            <a:ext cx="301783" cy="3342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71110"/>
            <a:ext cx="9825938" cy="4503374"/>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28 pt</a:t>
            </a:r>
          </a:p>
          <a:p>
            <a:pPr lvl="0"/>
            <a:endParaRPr lang="fr-FR" dirty="0"/>
          </a:p>
        </p:txBody>
      </p:sp>
      <p:sp>
        <p:nvSpPr>
          <p:cNvPr id="18" name="Rectangle 17">
            <a:extLst>
              <a:ext uri="{FF2B5EF4-FFF2-40B4-BE49-F238E27FC236}">
                <a16:creationId xmlns:a16="http://schemas.microsoft.com/office/drawing/2014/main" id="{8ADA119D-3E65-4CDA-88F3-4660D21A453F}"/>
              </a:ext>
            </a:extLst>
          </p:cNvPr>
          <p:cNvSpPr/>
          <p:nvPr userDrawn="1"/>
        </p:nvSpPr>
        <p:spPr>
          <a:xfrm>
            <a:off x="994286" y="5961614"/>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Espace réservé du pied de page 4">
            <a:extLst>
              <a:ext uri="{FF2B5EF4-FFF2-40B4-BE49-F238E27FC236}">
                <a16:creationId xmlns:a16="http://schemas.microsoft.com/office/drawing/2014/main" id="{3F6BE56D-ECE7-15CF-B3AA-A848200F801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5" name="Espace réservé du numéro de diapositive 5">
            <a:extLst>
              <a:ext uri="{FF2B5EF4-FFF2-40B4-BE49-F238E27FC236}">
                <a16:creationId xmlns:a16="http://schemas.microsoft.com/office/drawing/2014/main" id="{5E1F5FD8-88DF-5E77-553B-3F2A746FCFDD}"/>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0" name="Espace réservé de la date 3">
            <a:extLst>
              <a:ext uri="{FF2B5EF4-FFF2-40B4-BE49-F238E27FC236}">
                <a16:creationId xmlns:a16="http://schemas.microsoft.com/office/drawing/2014/main" id="{5F382D90-4829-72D5-ADE3-F7C07BBAC9B6}"/>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49346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7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1985100"/>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646964"/>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259075"/>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920033"/>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581502"/>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300"/>
            </a:lvl1pPr>
          </a:lstStyle>
          <a:p>
            <a:pPr lvl="0"/>
            <a:r>
              <a:rPr lang="fr-FR" dirty="0"/>
              <a:t>Titre partie 1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23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5242971"/>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904440"/>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2" name="Espace réservé du pied de page 4">
            <a:extLst>
              <a:ext uri="{FF2B5EF4-FFF2-40B4-BE49-F238E27FC236}">
                <a16:creationId xmlns:a16="http://schemas.microsoft.com/office/drawing/2014/main" id="{442A7E36-8FBB-A08B-7A7B-A1BE45CB6FB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6" name="Espace réservé du numéro de diapositive 5">
            <a:extLst>
              <a:ext uri="{FF2B5EF4-FFF2-40B4-BE49-F238E27FC236}">
                <a16:creationId xmlns:a16="http://schemas.microsoft.com/office/drawing/2014/main" id="{BEC4FA9E-58EB-008E-4DC3-17BAC1CD227D}"/>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CF46B372-4446-CEF2-E98C-8FDCA1DE17D2}"/>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26215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mmaire 8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1946041"/>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528553"/>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120639"/>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709042"/>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29892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000"/>
            </a:lvl1pPr>
          </a:lstStyle>
          <a:p>
            <a:pPr lvl="0"/>
            <a:r>
              <a:rPr lang="fr-FR" dirty="0"/>
              <a:t>Titre partie 1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8 Calibri 20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4888810"/>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478694"/>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5" name="Rectangle 24">
            <a:extLst>
              <a:ext uri="{FF2B5EF4-FFF2-40B4-BE49-F238E27FC236}">
                <a16:creationId xmlns:a16="http://schemas.microsoft.com/office/drawing/2014/main" id="{B2FAD6FC-9EDB-4449-BD12-0FE9CCE6310C}"/>
              </a:ext>
            </a:extLst>
          </p:cNvPr>
          <p:cNvSpPr/>
          <p:nvPr userDrawn="1"/>
        </p:nvSpPr>
        <p:spPr>
          <a:xfrm>
            <a:off x="994286" y="6066124"/>
            <a:ext cx="301783" cy="3017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8</a:t>
            </a:r>
          </a:p>
        </p:txBody>
      </p:sp>
      <p:sp>
        <p:nvSpPr>
          <p:cNvPr id="22" name="Espace réservé du pied de page 4">
            <a:extLst>
              <a:ext uri="{FF2B5EF4-FFF2-40B4-BE49-F238E27FC236}">
                <a16:creationId xmlns:a16="http://schemas.microsoft.com/office/drawing/2014/main" id="{76F31A79-072A-FB3D-9E8F-12B50D59E2F8}"/>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7" name="Espace réservé du numéro de diapositive 5">
            <a:extLst>
              <a:ext uri="{FF2B5EF4-FFF2-40B4-BE49-F238E27FC236}">
                <a16:creationId xmlns:a16="http://schemas.microsoft.com/office/drawing/2014/main" id="{0F9AD8AD-C7FF-8F58-CDF2-D035B127BA9F}"/>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97C97155-C4DD-1D04-0F32-648B818027AB}"/>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1665843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Partie 2 lignes">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dirty="0"/>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dirty="0"/>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0" name="Espace réservé du pied de page 4">
            <a:extLst>
              <a:ext uri="{FF2B5EF4-FFF2-40B4-BE49-F238E27FC236}">
                <a16:creationId xmlns:a16="http://schemas.microsoft.com/office/drawing/2014/main" id="{C0982FE5-2599-FBC7-06B7-658B8B50942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9" name="Espace réservé du numéro de diapositive 5">
            <a:extLst>
              <a:ext uri="{FF2B5EF4-FFF2-40B4-BE49-F238E27FC236}">
                <a16:creationId xmlns:a16="http://schemas.microsoft.com/office/drawing/2014/main" id="{66F904A0-BAC0-3C45-A31B-C342AFA567D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6335B38B-41E0-B11E-992D-ACBB3F4EE0D4}"/>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4079622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us-Partie 2 lignes avec photo">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1754326"/>
          </a:xfrm>
        </p:spPr>
        <p:txBody>
          <a:bodyPr wrap="square">
            <a:spAutoFit/>
          </a:bodyPr>
          <a:lstStyle>
            <a:lvl1pPr marL="0" indent="0">
              <a:buNone/>
              <a:defRPr sz="6000" b="1">
                <a:solidFill>
                  <a:schemeClr val="accent1"/>
                </a:solidFill>
              </a:defRPr>
            </a:lvl1pPr>
          </a:lstStyle>
          <a:p>
            <a:pPr lvl="0"/>
            <a:r>
              <a:rPr lang="fr-FR" dirty="0"/>
              <a:t>Titre grande partie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6821821" y="4048264"/>
            <a:ext cx="4493057" cy="175432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799809"/>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dirty="0"/>
              <a:t>01</a:t>
            </a:r>
          </a:p>
        </p:txBody>
      </p:sp>
      <p:sp>
        <p:nvSpPr>
          <p:cNvPr id="68" name="Espace réservé pour une image  67">
            <a:extLst>
              <a:ext uri="{FF2B5EF4-FFF2-40B4-BE49-F238E27FC236}">
                <a16:creationId xmlns:a16="http://schemas.microsoft.com/office/drawing/2014/main" id="{816EC554-BB84-4AF0-871C-140D2460593B}"/>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8" name="Espace réservé du pied de page 4">
            <a:extLst>
              <a:ext uri="{FF2B5EF4-FFF2-40B4-BE49-F238E27FC236}">
                <a16:creationId xmlns:a16="http://schemas.microsoft.com/office/drawing/2014/main" id="{CA1CA86E-8FBB-31B4-B184-A98EB28601C9}"/>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0" name="Espace réservé du numéro de diapositive 5">
            <a:extLst>
              <a:ext uri="{FF2B5EF4-FFF2-40B4-BE49-F238E27FC236}">
                <a16:creationId xmlns:a16="http://schemas.microsoft.com/office/drawing/2014/main" id="{C1D6B859-D73E-7144-B5A3-3DA6BFAC4C25}"/>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6B7E16A1-99BE-9EAB-9C15-C8E03DEF55F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218990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us-Partie 1 ligne">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dirty="0"/>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dirty="0"/>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0" name="Espace réservé du pied de page 4">
            <a:extLst>
              <a:ext uri="{FF2B5EF4-FFF2-40B4-BE49-F238E27FC236}">
                <a16:creationId xmlns:a16="http://schemas.microsoft.com/office/drawing/2014/main" id="{65E3DE1A-74FF-B0F7-D351-C819F8491FC2}"/>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7" name="Espace réservé du numéro de diapositive 5">
            <a:extLst>
              <a:ext uri="{FF2B5EF4-FFF2-40B4-BE49-F238E27FC236}">
                <a16:creationId xmlns:a16="http://schemas.microsoft.com/office/drawing/2014/main" id="{5E3D7EE1-32E2-84D6-436B-C56965E18216}"/>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E89F5CC5-368B-8C24-8E94-CA73CBE765EF}"/>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011334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us-Partie 2 lignes avec photo 2">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1754326"/>
          </a:xfrm>
        </p:spPr>
        <p:txBody>
          <a:bodyPr wrap="square">
            <a:spAutoFit/>
          </a:bodyPr>
          <a:lstStyle>
            <a:lvl1pPr marL="0" indent="0">
              <a:buNone/>
              <a:defRPr sz="6000" b="1">
                <a:solidFill>
                  <a:schemeClr val="accent3"/>
                </a:solidFill>
              </a:defRPr>
            </a:lvl1pPr>
          </a:lstStyle>
          <a:p>
            <a:pPr lvl="0"/>
            <a:r>
              <a:rPr lang="fr-FR" dirty="0"/>
              <a:t>Titre grande partie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6821821" y="4048264"/>
            <a:ext cx="4493057" cy="175432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799809"/>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dirty="0"/>
              <a:t>02</a:t>
            </a:r>
          </a:p>
        </p:txBody>
      </p:sp>
      <p:sp>
        <p:nvSpPr>
          <p:cNvPr id="4" name="Rectangle 3" hidden="1">
            <a:extLst>
              <a:ext uri="{FF2B5EF4-FFF2-40B4-BE49-F238E27FC236}">
                <a16:creationId xmlns:a16="http://schemas.microsoft.com/office/drawing/2014/main" id="{1A3A1928-81D6-4ED7-AD98-438787C47A14}"/>
              </a:ext>
            </a:extLst>
          </p:cNvPr>
          <p:cNvSpPr/>
          <p:nvPr userDrawn="1"/>
        </p:nvSpPr>
        <p:spPr>
          <a:xfrm>
            <a:off x="0" y="0"/>
            <a:ext cx="309933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space réservé pour une image  57">
            <a:extLst>
              <a:ext uri="{FF2B5EF4-FFF2-40B4-BE49-F238E27FC236}">
                <a16:creationId xmlns:a16="http://schemas.microsoft.com/office/drawing/2014/main" id="{5BBC69CA-55F2-4669-B69A-0E4992DA4B5C}"/>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9" name="Espace réservé du pied de page 4">
            <a:extLst>
              <a:ext uri="{FF2B5EF4-FFF2-40B4-BE49-F238E27FC236}">
                <a16:creationId xmlns:a16="http://schemas.microsoft.com/office/drawing/2014/main" id="{132B787C-4CE1-19D7-0D50-4340A7CAAED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1" name="Espace réservé du numéro de diapositive 5">
            <a:extLst>
              <a:ext uri="{FF2B5EF4-FFF2-40B4-BE49-F238E27FC236}">
                <a16:creationId xmlns:a16="http://schemas.microsoft.com/office/drawing/2014/main" id="{272B46EB-211A-3300-28C8-F0316DDDF66A}"/>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2" name="Espace réservé de la date 3">
            <a:extLst>
              <a:ext uri="{FF2B5EF4-FFF2-40B4-BE49-F238E27FC236}">
                <a16:creationId xmlns:a16="http://schemas.microsoft.com/office/drawing/2014/main" id="{087DBEDE-E345-C8FF-DFA6-385905DAA944}"/>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1878819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us-Partie Générique">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dirty="0"/>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dirty="0"/>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9" name="Espace réservé du pied de page 4">
            <a:extLst>
              <a:ext uri="{FF2B5EF4-FFF2-40B4-BE49-F238E27FC236}">
                <a16:creationId xmlns:a16="http://schemas.microsoft.com/office/drawing/2014/main" id="{9CB13887-7105-041A-0537-16D98A2BF53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5" name="Espace réservé du numéro de diapositive 5">
            <a:extLst>
              <a:ext uri="{FF2B5EF4-FFF2-40B4-BE49-F238E27FC236}">
                <a16:creationId xmlns:a16="http://schemas.microsoft.com/office/drawing/2014/main" id="{3B864E6B-26B6-AD48-1492-B24DE7084114}"/>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8F588750-6F6C-A06F-FF14-3830BDF2762E}"/>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400578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us-Partie 4 lignes">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3544560"/>
          </a:xfrm>
        </p:spPr>
        <p:txBody>
          <a:bodyPr wrap="square">
            <a:spAutoFit/>
          </a:bodyPr>
          <a:lstStyle>
            <a:lvl1pPr marL="0" indent="0">
              <a:buNone/>
              <a:defRPr sz="6000" b="1">
                <a:solidFill>
                  <a:schemeClr val="accent5"/>
                </a:solidFill>
              </a:defRPr>
            </a:lvl1pPr>
          </a:lstStyle>
          <a:p>
            <a:pPr lvl="0"/>
            <a:r>
              <a:rPr lang="fr-FR" dirty="0"/>
              <a:t>Titre grande partie Calibri 60 pt Bold 		 4 lignes</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445118"/>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dirty="0"/>
              <a:t>03</a:t>
            </a:r>
          </a:p>
        </p:txBody>
      </p:sp>
      <p:sp>
        <p:nvSpPr>
          <p:cNvPr id="25" name="Espace réservé pour une image  24">
            <a:extLst>
              <a:ext uri="{FF2B5EF4-FFF2-40B4-BE49-F238E27FC236}">
                <a16:creationId xmlns:a16="http://schemas.microsoft.com/office/drawing/2014/main" id="{B356340D-5A11-4123-B463-A3899BFA75B7}"/>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7" name="Espace réservé du pied de page 4">
            <a:extLst>
              <a:ext uri="{FF2B5EF4-FFF2-40B4-BE49-F238E27FC236}">
                <a16:creationId xmlns:a16="http://schemas.microsoft.com/office/drawing/2014/main" id="{9EC69638-7180-4B5F-89E4-3D62F471974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9" name="Espace réservé du numéro de diapositive 5">
            <a:extLst>
              <a:ext uri="{FF2B5EF4-FFF2-40B4-BE49-F238E27FC236}">
                <a16:creationId xmlns:a16="http://schemas.microsoft.com/office/drawing/2014/main" id="{904AF79D-7129-13DE-07A8-5946CD52600C}"/>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0" name="Espace réservé de la date 3">
            <a:extLst>
              <a:ext uri="{FF2B5EF4-FFF2-40B4-BE49-F238E27FC236}">
                <a16:creationId xmlns:a16="http://schemas.microsoft.com/office/drawing/2014/main" id="{345FC409-242E-7F91-B48E-B8A690C036C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966711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dirty="0"/>
              <a:t>Une page de contenu très sobre pour faire passer le message sans artifices. Il est cependant possible d’intégrer certains </a:t>
            </a:r>
            <a:r>
              <a:rPr lang="fr-FR" dirty="0" err="1"/>
              <a:t>pictos</a:t>
            </a:r>
            <a:r>
              <a:rPr lang="fr-FR" dirty="0"/>
              <a:t> de l’identité visuelle pour illustrer le </a:t>
            </a:r>
            <a:r>
              <a:rPr lang="fr-FR" dirty="0" err="1"/>
              <a:t>propo</a:t>
            </a:r>
            <a:r>
              <a:rPr lang="fr-FR" dirty="0"/>
              <a:t>.</a:t>
            </a:r>
          </a:p>
          <a:p>
            <a:pPr lvl="1"/>
            <a:r>
              <a:rPr lang="fr-FR" dirty="0"/>
              <a:t>Deuxième niveau</a:t>
            </a:r>
          </a:p>
          <a:p>
            <a:pPr lvl="2"/>
            <a:r>
              <a:rPr lang="fr-FR" dirty="0"/>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4269360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ge de contenu multi-blocs">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18" name="Espace réservé du pied de page 4">
            <a:extLst>
              <a:ext uri="{FF2B5EF4-FFF2-40B4-BE49-F238E27FC236}">
                <a16:creationId xmlns:a16="http://schemas.microsoft.com/office/drawing/2014/main" id="{9D8763C0-3EE0-22B1-DA35-68CEFBE4CC2C}"/>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1" name="Espace réservé du numéro de diapositive 5">
            <a:extLst>
              <a:ext uri="{FF2B5EF4-FFF2-40B4-BE49-F238E27FC236}">
                <a16:creationId xmlns:a16="http://schemas.microsoft.com/office/drawing/2014/main" id="{9C7BA54A-CB34-B32F-CD6D-CAF072804F9B}"/>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2" name="Espace réservé de la date 3">
            <a:extLst>
              <a:ext uri="{FF2B5EF4-FFF2-40B4-BE49-F238E27FC236}">
                <a16:creationId xmlns:a16="http://schemas.microsoft.com/office/drawing/2014/main" id="{02AE74BD-5926-4A47-EE21-95A74DE4DDD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34404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de contenu + chiffre clé">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userDrawn="1"/>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dirty="0" err="1">
                <a:latin typeface="+mn-lt"/>
                <a:ea typeface="Muli" charset="0"/>
                <a:cs typeface="Muli" charset="0"/>
              </a:rPr>
              <a:t>Afaucibus</a:t>
            </a:r>
            <a:r>
              <a:rPr lang="en-US" sz="1600" dirty="0">
                <a:latin typeface="+mn-lt"/>
                <a:ea typeface="Muli" charset="0"/>
                <a:cs typeface="Muli" charset="0"/>
              </a:rPr>
              <a:t> </a:t>
            </a:r>
            <a:r>
              <a:rPr lang="en-US" sz="1600" dirty="0" err="1">
                <a:latin typeface="+mn-lt"/>
                <a:ea typeface="Muli" charset="0"/>
                <a:cs typeface="Muli" charset="0"/>
              </a:rPr>
              <a:t>orci</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et </a:t>
            </a:r>
            <a:r>
              <a:rPr lang="en-US" sz="1600" dirty="0" err="1">
                <a:latin typeface="+mn-lt"/>
                <a:ea typeface="Muli" charset="0"/>
                <a:cs typeface="Muli" charset="0"/>
              </a:rPr>
              <a:t>ultrices</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a:t>
            </a:r>
            <a:r>
              <a:rPr lang="en-US" sz="1600" dirty="0" err="1">
                <a:latin typeface="+mn-lt"/>
                <a:ea typeface="Muli" charset="0"/>
                <a:cs typeface="Muli" charset="0"/>
              </a:rPr>
              <a:t>cubilia</a:t>
            </a:r>
            <a:r>
              <a:rPr lang="en-US" sz="1600" dirty="0">
                <a:latin typeface="+mn-lt"/>
                <a:ea typeface="Muli" charset="0"/>
                <a:cs typeface="Muli" charset="0"/>
              </a:rPr>
              <a:t> </a:t>
            </a:r>
            <a:r>
              <a:rPr lang="en-US" sz="1600" dirty="0" err="1">
                <a:latin typeface="+mn-lt"/>
                <a:ea typeface="Muli" charset="0"/>
                <a:cs typeface="Muli" charset="0"/>
              </a:rPr>
              <a:t>Curae</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r>
              <a:rPr lang="en-US" sz="1600" dirty="0" err="1">
                <a:latin typeface="+mn-lt"/>
                <a:ea typeface="Muli" charset="0"/>
                <a:cs typeface="Muli" charset="0"/>
              </a:rPr>
              <a:t>erat</a:t>
            </a:r>
            <a:r>
              <a:rPr lang="en-US" sz="1600" dirty="0">
                <a:latin typeface="+mn-lt"/>
                <a:ea typeface="Muli" charset="0"/>
                <a:cs typeface="Muli" charset="0"/>
              </a:rPr>
              <a:t> </a:t>
            </a:r>
            <a:r>
              <a:rPr lang="en-US" sz="1600" dirty="0" err="1">
                <a:latin typeface="+mn-lt"/>
                <a:ea typeface="Muli" charset="0"/>
                <a:cs typeface="Muli" charset="0"/>
              </a:rPr>
              <a:t>volutpat</a:t>
            </a:r>
            <a:r>
              <a:rPr lang="en-US" sz="1600" dirty="0">
                <a:latin typeface="+mn-lt"/>
                <a:ea typeface="Muli" charset="0"/>
                <a:cs typeface="Muli" charset="0"/>
              </a:rPr>
              <a:t>. Ut </a:t>
            </a:r>
            <a:r>
              <a:rPr lang="en-US" sz="1600" dirty="0" err="1">
                <a:latin typeface="+mn-lt"/>
                <a:ea typeface="Muli" charset="0"/>
                <a:cs typeface="Muli" charset="0"/>
              </a:rPr>
              <a:t>venenatis</a:t>
            </a:r>
            <a:r>
              <a:rPr lang="en-US" sz="1600" dirty="0">
                <a:latin typeface="+mn-lt"/>
                <a:ea typeface="Muli" charset="0"/>
                <a:cs typeface="Muli" charset="0"/>
              </a:rPr>
              <a:t> </a:t>
            </a:r>
            <a:r>
              <a:rPr lang="en-US" sz="1600" dirty="0" err="1">
                <a:latin typeface="+mn-lt"/>
                <a:ea typeface="Muli" charset="0"/>
                <a:cs typeface="Muli" charset="0"/>
              </a:rPr>
              <a:t>finibus</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Nullam</a:t>
            </a:r>
            <a:r>
              <a:rPr lang="en-US" sz="1600" dirty="0">
                <a:latin typeface="+mn-lt"/>
                <a:ea typeface="Muli" charset="0"/>
                <a:cs typeface="Muli" charset="0"/>
              </a:rPr>
              <a:t> </a:t>
            </a:r>
            <a:r>
              <a:rPr lang="en-US" sz="1600" dirty="0" err="1">
                <a:latin typeface="+mn-lt"/>
                <a:ea typeface="Muli" charset="0"/>
                <a:cs typeface="Muli" charset="0"/>
              </a:rPr>
              <a:t>dignissim</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justo</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a:t>
            </a:r>
            <a:r>
              <a:rPr lang="en-US" sz="1600" dirty="0" err="1">
                <a:latin typeface="+mn-lt"/>
                <a:ea typeface="Muli" charset="0"/>
                <a:cs typeface="Muli" charset="0"/>
              </a:rPr>
              <a:t>fringilla</a:t>
            </a:r>
            <a:r>
              <a:rPr lang="en-US" sz="1600" dirty="0">
                <a:latin typeface="+mn-lt"/>
                <a:ea typeface="Muli" charset="0"/>
                <a:cs typeface="Muli" charset="0"/>
              </a:rPr>
              <a:t> </a:t>
            </a:r>
            <a:r>
              <a:rPr lang="en-US" sz="1600" dirty="0" err="1">
                <a:latin typeface="+mn-lt"/>
                <a:ea typeface="Muli" charset="0"/>
                <a:cs typeface="Muli" charset="0"/>
              </a:rPr>
              <a:t>est</a:t>
            </a:r>
            <a:r>
              <a:rPr lang="en-US" sz="1600" dirty="0">
                <a:latin typeface="+mn-lt"/>
                <a:ea typeface="Muli" charset="0"/>
                <a:cs typeface="Muli" charset="0"/>
              </a:rPr>
              <a:t> </a:t>
            </a:r>
            <a:r>
              <a:rPr lang="en-US" sz="1600" dirty="0" err="1">
                <a:latin typeface="+mn-lt"/>
                <a:ea typeface="Muli" charset="0"/>
                <a:cs typeface="Muli" charset="0"/>
              </a:rPr>
              <a:t>tristique</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Sed sit </a:t>
            </a:r>
            <a:r>
              <a:rPr lang="en-US" sz="1600" dirty="0" err="1">
                <a:latin typeface="+mn-lt"/>
                <a:ea typeface="Muli" charset="0"/>
                <a:cs typeface="Muli" charset="0"/>
              </a:rPr>
              <a:t>amet</a:t>
            </a:r>
            <a:r>
              <a:rPr lang="en-US" sz="1600" dirty="0">
                <a:latin typeface="+mn-lt"/>
                <a:ea typeface="Muli" charset="0"/>
                <a:cs typeface="Muli" charset="0"/>
              </a:rPr>
              <a:t> </a:t>
            </a:r>
            <a:r>
              <a:rPr lang="en-US" sz="1600" dirty="0" err="1">
                <a:latin typeface="+mn-lt"/>
                <a:ea typeface="Muli" charset="0"/>
                <a:cs typeface="Muli" charset="0"/>
              </a:rPr>
              <a:t>placerat</a:t>
            </a:r>
            <a:r>
              <a:rPr lang="en-US" sz="1600" dirty="0">
                <a:latin typeface="+mn-lt"/>
                <a:ea typeface="Muli" charset="0"/>
                <a:cs typeface="Muli" charset="0"/>
              </a:rPr>
              <a:t> </a:t>
            </a:r>
            <a:r>
              <a:rPr lang="en-US" sz="1600" dirty="0" err="1">
                <a:latin typeface="+mn-lt"/>
                <a:ea typeface="Muli" charset="0"/>
                <a:cs typeface="Muli" charset="0"/>
              </a:rPr>
              <a:t>elit</a:t>
            </a:r>
            <a:r>
              <a:rPr lang="en-US" sz="1600" dirty="0">
                <a:latin typeface="+mn-lt"/>
                <a:ea typeface="Muli" charset="0"/>
                <a:cs typeface="Muli" charset="0"/>
              </a:rPr>
              <a:t>. 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endParaRPr lang="en-US" sz="1600" dirty="0">
              <a:latin typeface="+mn-lt"/>
              <a:ea typeface="Muli" charset="0"/>
              <a:cs typeface="Muli" charset="0"/>
            </a:endParaRPr>
          </a:p>
          <a:p>
            <a:pPr lvl="0"/>
            <a:endParaRPr lang="fr-FR" dirty="0"/>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dirty="0"/>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dirty="0"/>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dirty="0"/>
              <a:t>Le filet du dessus est fixe, c’est le </a:t>
            </a:r>
            <a:r>
              <a:rPr lang="fr-FR" dirty="0" err="1"/>
              <a:t>picto</a:t>
            </a:r>
            <a:r>
              <a:rPr lang="fr-FR" dirty="0"/>
              <a:t> qui est interchangeable, il suffit simplement de le coller au filet pour donner cette impression de continuité (dans l’esprit du phylactère de l’identité visuelle).</a:t>
            </a:r>
          </a:p>
        </p:txBody>
      </p:sp>
      <p:sp>
        <p:nvSpPr>
          <p:cNvPr id="12" name="Espace réservé du pied de page 4">
            <a:extLst>
              <a:ext uri="{FF2B5EF4-FFF2-40B4-BE49-F238E27FC236}">
                <a16:creationId xmlns:a16="http://schemas.microsoft.com/office/drawing/2014/main" id="{C38FACE8-7E51-D4EC-BA5D-C76521F157A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5" name="Espace réservé du numéro de diapositive 5">
            <a:extLst>
              <a:ext uri="{FF2B5EF4-FFF2-40B4-BE49-F238E27FC236}">
                <a16:creationId xmlns:a16="http://schemas.microsoft.com/office/drawing/2014/main" id="{5D948FD1-8C14-737B-877C-F1F710BAC7B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6" name="Espace réservé de la date 3">
            <a:extLst>
              <a:ext uri="{FF2B5EF4-FFF2-40B4-BE49-F238E27FC236}">
                <a16:creationId xmlns:a16="http://schemas.microsoft.com/office/drawing/2014/main" id="{114804E1-C0B4-C3CD-7623-7A6C206C1ABF}"/>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860652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iffres clés V1">
    <p:spTree>
      <p:nvGrpSpPr>
        <p:cNvPr id="1" name=""/>
        <p:cNvGrpSpPr/>
        <p:nvPr/>
      </p:nvGrpSpPr>
      <p:grpSpPr>
        <a:xfrm>
          <a:off x="0" y="0"/>
          <a:ext cx="0" cy="0"/>
          <a:chOff x="0" y="0"/>
          <a:chExt cx="0" cy="0"/>
        </a:xfrm>
      </p:grpSpPr>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userDrawn="1"/>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userDrawn="1"/>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dirty="0">
                <a:solidFill>
                  <a:schemeClr val="accent2"/>
                </a:solidFill>
                <a:ea typeface="Poppins" charset="0"/>
                <a:cs typeface="Poppins" charset="0"/>
              </a:rPr>
              <a:t>Chiffres </a:t>
            </a:r>
            <a:r>
              <a:rPr lang="en-US" sz="4400" b="1" dirty="0" err="1">
                <a:solidFill>
                  <a:schemeClr val="accent2"/>
                </a:solidFill>
                <a:ea typeface="Poppins" charset="0"/>
                <a:cs typeface="Poppins" charset="0"/>
              </a:rPr>
              <a:t>clés</a:t>
            </a:r>
            <a:endParaRPr lang="fr-FR" sz="4400" b="1" dirty="0">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dirty="0"/>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dirty="0"/>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dirty="0"/>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dirty="0"/>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dirty="0"/>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dirty="0"/>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21" name="Espace réservé du pied de page 4">
            <a:extLst>
              <a:ext uri="{FF2B5EF4-FFF2-40B4-BE49-F238E27FC236}">
                <a16:creationId xmlns:a16="http://schemas.microsoft.com/office/drawing/2014/main" id="{02051B07-3CEE-47BF-5558-63301F3B3AB6}"/>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4" name="Espace réservé du numéro de diapositive 5">
            <a:extLst>
              <a:ext uri="{FF2B5EF4-FFF2-40B4-BE49-F238E27FC236}">
                <a16:creationId xmlns:a16="http://schemas.microsoft.com/office/drawing/2014/main" id="{D3F2A6B5-6A3C-6446-486C-DDA2E621AE3A}"/>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5" name="Espace réservé de la date 3">
            <a:extLst>
              <a:ext uri="{FF2B5EF4-FFF2-40B4-BE49-F238E27FC236}">
                <a16:creationId xmlns:a16="http://schemas.microsoft.com/office/drawing/2014/main" id="{564A5396-23F1-F18C-BDFB-EAD7918136E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2915239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iffres clés V2">
    <p:spTree>
      <p:nvGrpSpPr>
        <p:cNvPr id="1" name=""/>
        <p:cNvGrpSpPr/>
        <p:nvPr/>
      </p:nvGrpSpPr>
      <p:grpSpPr>
        <a:xfrm>
          <a:off x="0" y="0"/>
          <a:ext cx="0" cy="0"/>
          <a:chOff x="0" y="0"/>
          <a:chExt cx="0" cy="0"/>
        </a:xfrm>
      </p:grpSpPr>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dirty="0"/>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dirty="0"/>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dirty="0"/>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dirty="0"/>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19" name="Espace réservé du pied de page 4">
            <a:extLst>
              <a:ext uri="{FF2B5EF4-FFF2-40B4-BE49-F238E27FC236}">
                <a16:creationId xmlns:a16="http://schemas.microsoft.com/office/drawing/2014/main" id="{26E3BD4A-82FF-FB00-8556-1782C22954E2}"/>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1" name="Espace réservé du numéro de diapositive 5">
            <a:extLst>
              <a:ext uri="{FF2B5EF4-FFF2-40B4-BE49-F238E27FC236}">
                <a16:creationId xmlns:a16="http://schemas.microsoft.com/office/drawing/2014/main" id="{213C3626-AB49-6C0E-2A1B-EB0616350042}"/>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2" name="Espace réservé de la date 3">
            <a:extLst>
              <a:ext uri="{FF2B5EF4-FFF2-40B4-BE49-F238E27FC236}">
                <a16:creationId xmlns:a16="http://schemas.microsoft.com/office/drawing/2014/main" id="{D812C99A-2C6C-D5E7-AFA7-0C7C96E64F33}"/>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1450848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ronologie">
    <p:spTree>
      <p:nvGrpSpPr>
        <p:cNvPr id="1" name=""/>
        <p:cNvGrpSpPr/>
        <p:nvPr/>
      </p:nvGrpSpPr>
      <p:grpSpPr>
        <a:xfrm>
          <a:off x="0" y="0"/>
          <a:ext cx="0" cy="0"/>
          <a:chOff x="0" y="0"/>
          <a:chExt cx="0" cy="0"/>
        </a:xfrm>
      </p:grpSpPr>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Chronologie</a:t>
            </a:r>
          </a:p>
        </p:txBody>
      </p:sp>
      <p:cxnSp>
        <p:nvCxnSpPr>
          <p:cNvPr id="31" name="Connecteur droit 30">
            <a:extLst>
              <a:ext uri="{FF2B5EF4-FFF2-40B4-BE49-F238E27FC236}">
                <a16:creationId xmlns:a16="http://schemas.microsoft.com/office/drawing/2014/main" id="{44B00621-13A2-4046-A2DB-86C036CA88B5}"/>
              </a:ext>
            </a:extLst>
          </p:cNvPr>
          <p:cNvCxnSpPr/>
          <p:nvPr userDrawn="1"/>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userDrawn="1"/>
        </p:nvCxnSpPr>
        <p:spPr>
          <a:xfrm flipH="1">
            <a:off x="413213" y="3714182"/>
            <a:ext cx="11323968" cy="0"/>
          </a:xfrm>
          <a:prstGeom prst="line">
            <a:avLst/>
          </a:prstGeom>
          <a:ln w="47625">
            <a:solidFill>
              <a:srgbClr val="EB0F0F"/>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dirty="0"/>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dirty="0"/>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dirty="0"/>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dirty="0"/>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dirty="0"/>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dirty="0"/>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dirty="0"/>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dirty="0"/>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dirty="0"/>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dirty="0"/>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dirty="0"/>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dirty="0"/>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26" name="Espace réservé du pied de page 4">
            <a:extLst>
              <a:ext uri="{FF2B5EF4-FFF2-40B4-BE49-F238E27FC236}">
                <a16:creationId xmlns:a16="http://schemas.microsoft.com/office/drawing/2014/main" id="{6CAB58DF-0B15-C6F4-3A62-AD5E5F5C76FF}"/>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28" name="Espace réservé du numéro de diapositive 5">
            <a:extLst>
              <a:ext uri="{FF2B5EF4-FFF2-40B4-BE49-F238E27FC236}">
                <a16:creationId xmlns:a16="http://schemas.microsoft.com/office/drawing/2014/main" id="{993502AD-E3A9-1E79-9455-08C2F2F125AF}"/>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9" name="Espace réservé de la date 3">
            <a:extLst>
              <a:ext uri="{FF2B5EF4-FFF2-40B4-BE49-F238E27FC236}">
                <a16:creationId xmlns:a16="http://schemas.microsoft.com/office/drawing/2014/main" id="{D18F4F07-9221-01B1-8C5E-E91C87575A81}"/>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33009368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dirty="0"/>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dirty="0"/>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dirty="0"/>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Graphique</a:t>
            </a:r>
          </a:p>
        </p:txBody>
      </p:sp>
      <p:sp>
        <p:nvSpPr>
          <p:cNvPr id="10" name="Espace réservé du pied de page 4">
            <a:extLst>
              <a:ext uri="{FF2B5EF4-FFF2-40B4-BE49-F238E27FC236}">
                <a16:creationId xmlns:a16="http://schemas.microsoft.com/office/drawing/2014/main" id="{0F33A00C-1829-FC67-84D7-33721EDD142E}"/>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2" name="Espace réservé du numéro de diapositive 5">
            <a:extLst>
              <a:ext uri="{FF2B5EF4-FFF2-40B4-BE49-F238E27FC236}">
                <a16:creationId xmlns:a16="http://schemas.microsoft.com/office/drawing/2014/main" id="{9902571A-BD4D-3C7C-1709-DEDFDA7DFD22}"/>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9" name="Espace réservé de la date 3">
            <a:extLst>
              <a:ext uri="{FF2B5EF4-FFF2-40B4-BE49-F238E27FC236}">
                <a16:creationId xmlns:a16="http://schemas.microsoft.com/office/drawing/2014/main" id="{13ED196E-3396-E453-4E46-B42660A7B2BE}"/>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2276510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dirty="0"/>
              <a:t>Insérer un tableau</a:t>
            </a:r>
          </a:p>
        </p:txBody>
      </p:sp>
      <p:sp>
        <p:nvSpPr>
          <p:cNvPr id="10" name="Espace réservé du pied de page 4">
            <a:extLst>
              <a:ext uri="{FF2B5EF4-FFF2-40B4-BE49-F238E27FC236}">
                <a16:creationId xmlns:a16="http://schemas.microsoft.com/office/drawing/2014/main" id="{6ED212A6-3862-FF3D-47C5-9D16151B776F}"/>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13" name="Espace réservé du numéro de diapositive 5">
            <a:extLst>
              <a:ext uri="{FF2B5EF4-FFF2-40B4-BE49-F238E27FC236}">
                <a16:creationId xmlns:a16="http://schemas.microsoft.com/office/drawing/2014/main" id="{D3266047-6C7D-7B7B-5C2B-11BA3C4CC4A4}"/>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7" name="Espace réservé de la date 3">
            <a:extLst>
              <a:ext uri="{FF2B5EF4-FFF2-40B4-BE49-F238E27FC236}">
                <a16:creationId xmlns:a16="http://schemas.microsoft.com/office/drawing/2014/main" id="{FB4A7DD5-AA48-9578-3D76-9FDBD8F2DC55}"/>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Tree>
    <p:extLst>
      <p:ext uri="{BB962C8B-B14F-4D97-AF65-F5344CB8AC3E}">
        <p14:creationId xmlns:p14="http://schemas.microsoft.com/office/powerpoint/2010/main" val="2417832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userDrawn="1"/>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userDrawn="1"/>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dirty="0"/>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EB0F0F"/>
                </a:solidFill>
              </a:defRPr>
            </a:lvl1pPr>
          </a:lstStyle>
          <a:p>
            <a:pPr lvl="0"/>
            <a:r>
              <a:rPr lang="fr-FR" dirty="0"/>
              <a:t>Contact : Prénom NOM - 00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dirty="0"/>
              <a:t>nom.prenom@ecuvie.caisse-epargne.fr</a:t>
            </a:r>
          </a:p>
        </p:txBody>
      </p:sp>
      <p:sp>
        <p:nvSpPr>
          <p:cNvPr id="2" name="Rectangle 1">
            <a:extLst>
              <a:ext uri="{FF2B5EF4-FFF2-40B4-BE49-F238E27FC236}">
                <a16:creationId xmlns:a16="http://schemas.microsoft.com/office/drawing/2014/main" id="{7E4862AB-985D-468B-9647-DA89B6A93B13}"/>
              </a:ext>
            </a:extLst>
          </p:cNvPr>
          <p:cNvSpPr/>
          <p:nvPr userDrawn="1"/>
        </p:nvSpPr>
        <p:spPr>
          <a:xfrm>
            <a:off x="1746251" y="2890968"/>
            <a:ext cx="3409949" cy="848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Une image contenant texte&#10;&#10;Description générée automatiquement">
            <a:extLst>
              <a:ext uri="{FF2B5EF4-FFF2-40B4-BE49-F238E27FC236}">
                <a16:creationId xmlns:a16="http://schemas.microsoft.com/office/drawing/2014/main" id="{FFEB8C0E-E8A4-4111-B3D9-B2A4923A118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215" r="2156"/>
          <a:stretch/>
        </p:blipFill>
        <p:spPr>
          <a:xfrm>
            <a:off x="1904999" y="2626341"/>
            <a:ext cx="8382001" cy="1596851"/>
          </a:xfrm>
          <a:prstGeom prst="rect">
            <a:avLst/>
          </a:prstGeom>
        </p:spPr>
      </p:pic>
      <p:sp>
        <p:nvSpPr>
          <p:cNvPr id="3" name="Rectangle 2">
            <a:extLst>
              <a:ext uri="{FF2B5EF4-FFF2-40B4-BE49-F238E27FC236}">
                <a16:creationId xmlns:a16="http://schemas.microsoft.com/office/drawing/2014/main" id="{F07CE436-359D-4D52-9EF2-718B4906586B}"/>
              </a:ext>
            </a:extLst>
          </p:cNvPr>
          <p:cNvSpPr/>
          <p:nvPr userDrawn="1"/>
        </p:nvSpPr>
        <p:spPr>
          <a:xfrm>
            <a:off x="1904999" y="2815167"/>
            <a:ext cx="2544234" cy="6942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1F4C4B86-4B87-43B3-9D39-20FB05E5E0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87530" y="2701088"/>
            <a:ext cx="2742137" cy="848398"/>
          </a:xfrm>
          <a:prstGeom prst="rect">
            <a:avLst/>
          </a:prstGeom>
        </p:spPr>
      </p:pic>
    </p:spTree>
    <p:extLst>
      <p:ext uri="{BB962C8B-B14F-4D97-AF65-F5344CB8AC3E}">
        <p14:creationId xmlns:p14="http://schemas.microsoft.com/office/powerpoint/2010/main" val="2470013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D709A2-DDCA-4A31-B793-173A54C69B5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BAF9C08-4F7F-4D5A-B980-C330C33AE8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DC7AC23-9D71-4525-A9A3-1064AF9AD1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345AA326-21C9-43F3-AECD-20B85D978E41}"/>
              </a:ext>
            </a:extLst>
          </p:cNvPr>
          <p:cNvSpPr>
            <a:spLocks noGrp="1"/>
          </p:cNvSpPr>
          <p:nvPr>
            <p:ph type="ftr" sz="quarter" idx="10"/>
          </p:nvPr>
        </p:nvSpPr>
        <p:spPr/>
        <p:txBody>
          <a:bodyPr/>
          <a:lstStyle/>
          <a:p>
            <a:pPr algn="l"/>
            <a:r>
              <a:rPr lang="fr-FR"/>
              <a:t>offre commerciale retraite</a:t>
            </a:r>
          </a:p>
        </p:txBody>
      </p:sp>
      <p:sp>
        <p:nvSpPr>
          <p:cNvPr id="6" name="Espace réservé de la date 5">
            <a:extLst>
              <a:ext uri="{FF2B5EF4-FFF2-40B4-BE49-F238E27FC236}">
                <a16:creationId xmlns:a16="http://schemas.microsoft.com/office/drawing/2014/main" id="{08147E14-ADD2-4FE8-97B1-34A30A42A5CE}"/>
              </a:ext>
            </a:extLst>
          </p:cNvPr>
          <p:cNvSpPr>
            <a:spLocks noGrp="1"/>
          </p:cNvSpPr>
          <p:nvPr>
            <p:ph type="dt" sz="half" idx="11"/>
          </p:nvPr>
        </p:nvSpPr>
        <p:spPr/>
        <p:txBody>
          <a:bodyPr/>
          <a:lstStyle/>
          <a:p>
            <a:r>
              <a:rPr lang="fr-FR"/>
              <a:t>23/06/2023</a:t>
            </a:r>
            <a:endParaRPr lang="fr-FR" dirty="0"/>
          </a:p>
        </p:txBody>
      </p:sp>
      <p:sp>
        <p:nvSpPr>
          <p:cNvPr id="7" name="Espace réservé du numéro de diapositive 6">
            <a:extLst>
              <a:ext uri="{FF2B5EF4-FFF2-40B4-BE49-F238E27FC236}">
                <a16:creationId xmlns:a16="http://schemas.microsoft.com/office/drawing/2014/main" id="{1CD7E105-1065-4605-AC04-F5F1FAD05EB1}"/>
              </a:ext>
            </a:extLst>
          </p:cNvPr>
          <p:cNvSpPr>
            <a:spLocks noGrp="1"/>
          </p:cNvSpPr>
          <p:nvPr>
            <p:ph type="sldNum" sz="quarter" idx="12"/>
          </p:nvPr>
        </p:nvSpPr>
        <p:spPr/>
        <p:txBody>
          <a:bodyPr/>
          <a:lstStyle/>
          <a:p>
            <a:fld id="{D5CB2B02-8FFA-4AE8-8936-873B449F5BB9}" type="slidenum">
              <a:rPr lang="fr-FR" smtClean="0"/>
              <a:pPr/>
              <a:t>‹N°›</a:t>
            </a:fld>
            <a:endParaRPr lang="fr-FR" dirty="0"/>
          </a:p>
        </p:txBody>
      </p:sp>
    </p:spTree>
    <p:extLst>
      <p:ext uri="{BB962C8B-B14F-4D97-AF65-F5344CB8AC3E}">
        <p14:creationId xmlns:p14="http://schemas.microsoft.com/office/powerpoint/2010/main" val="234041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34" name="Rectangle 33">
            <a:extLst>
              <a:ext uri="{FF2B5EF4-FFF2-40B4-BE49-F238E27FC236}">
                <a16:creationId xmlns:a16="http://schemas.microsoft.com/office/drawing/2014/main" id="{E4F1757B-5E72-17FC-1B66-4E502D714992}"/>
              </a:ext>
            </a:extLst>
          </p:cNvPr>
          <p:cNvSpPr/>
          <p:nvPr userDrawn="1"/>
        </p:nvSpPr>
        <p:spPr>
          <a:xfrm>
            <a:off x="0" y="6013551"/>
            <a:ext cx="12192000" cy="869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AF2AA124-5928-647B-EC73-BE55572DDBD3}"/>
              </a:ext>
            </a:extLst>
          </p:cNvPr>
          <p:cNvSpPr txBox="1"/>
          <p:nvPr userDrawn="1"/>
        </p:nvSpPr>
        <p:spPr>
          <a:xfrm>
            <a:off x="539427" y="6466808"/>
            <a:ext cx="2626982" cy="261610"/>
          </a:xfrm>
          <a:prstGeom prst="rect">
            <a:avLst/>
          </a:prstGeom>
          <a:noFill/>
          <a:effectLst/>
        </p:spPr>
        <p:txBody>
          <a:bodyPr wrap="square">
            <a:spAutoFit/>
          </a:bodyPr>
          <a:lstStyle/>
          <a:p>
            <a:pPr algn="l"/>
            <a:r>
              <a:rPr lang="fr-FR" sz="1100" b="1" dirty="0">
                <a:solidFill>
                  <a:srgbClr val="FD5D3D"/>
                </a:solidFill>
                <a:cs typeface="Poppins" panose="00000500000000000000" pitchFamily="2" charset="0"/>
              </a:rPr>
              <a:t>ASSURANCES DU GROUPE BPCE</a:t>
            </a:r>
            <a:endParaRPr lang="fr-FR" sz="1100" b="1" dirty="0">
              <a:solidFill>
                <a:srgbClr val="FD5D3D"/>
              </a:solidFill>
            </a:endParaRPr>
          </a:p>
        </p:txBody>
      </p:sp>
      <p:sp>
        <p:nvSpPr>
          <p:cNvPr id="38" name="Forme libre : forme 37">
            <a:extLst>
              <a:ext uri="{FF2B5EF4-FFF2-40B4-BE49-F238E27FC236}">
                <a16:creationId xmlns:a16="http://schemas.microsoft.com/office/drawing/2014/main" id="{6B8AF459-F3F0-2ADA-956E-6C97B8BF36B2}"/>
              </a:ext>
            </a:extLst>
          </p:cNvPr>
          <p:cNvSpPr/>
          <p:nvPr/>
        </p:nvSpPr>
        <p:spPr>
          <a:xfrm>
            <a:off x="11715432" y="6695174"/>
            <a:ext cx="274637" cy="109537"/>
          </a:xfrm>
          <a:custGeom>
            <a:avLst/>
            <a:gdLst>
              <a:gd name="connsiteX0" fmla="*/ 0 w 274637"/>
              <a:gd name="connsiteY0" fmla="*/ 3175 h 109537"/>
              <a:gd name="connsiteX1" fmla="*/ 120650 w 274637"/>
              <a:gd name="connsiteY1" fmla="*/ 3175 h 109537"/>
              <a:gd name="connsiteX2" fmla="*/ 120650 w 274637"/>
              <a:gd name="connsiteY2" fmla="*/ 109537 h 109537"/>
              <a:gd name="connsiteX3" fmla="*/ 190500 w 274637"/>
              <a:gd name="connsiteY3" fmla="*/ 0 h 109537"/>
              <a:gd name="connsiteX4" fmla="*/ 274637 w 274637"/>
              <a:gd name="connsiteY4" fmla="*/ 0 h 109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37" h="109537">
                <a:moveTo>
                  <a:pt x="0" y="3175"/>
                </a:moveTo>
                <a:lnTo>
                  <a:pt x="120650" y="3175"/>
                </a:lnTo>
                <a:lnTo>
                  <a:pt x="120650" y="109537"/>
                </a:lnTo>
                <a:lnTo>
                  <a:pt x="190500" y="0"/>
                </a:lnTo>
                <a:lnTo>
                  <a:pt x="274637" y="0"/>
                </a:lnTo>
              </a:path>
            </a:pathLst>
          </a:custGeom>
          <a:no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B0F0F"/>
              </a:solidFill>
            </a:endParaRPr>
          </a:p>
        </p:txBody>
      </p:sp>
      <p:sp>
        <p:nvSpPr>
          <p:cNvPr id="42" name="Rectangle 41">
            <a:extLst>
              <a:ext uri="{FF2B5EF4-FFF2-40B4-BE49-F238E27FC236}">
                <a16:creationId xmlns:a16="http://schemas.microsoft.com/office/drawing/2014/main" id="{4ADCB378-A6AA-3635-972D-925E6370A05F}"/>
              </a:ext>
            </a:extLst>
          </p:cNvPr>
          <p:cNvSpPr/>
          <p:nvPr/>
        </p:nvSpPr>
        <p:spPr>
          <a:xfrm>
            <a:off x="5777087" y="6519606"/>
            <a:ext cx="45719" cy="45719"/>
          </a:xfrm>
          <a:prstGeom prst="rect">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a:extLst>
              <a:ext uri="{FF2B5EF4-FFF2-40B4-BE49-F238E27FC236}">
                <a16:creationId xmlns:a16="http://schemas.microsoft.com/office/drawing/2014/main" id="{F5796B5D-EDEB-F3AC-8A45-B727D7BEF9F7}"/>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228679" y="6300443"/>
            <a:ext cx="1291177" cy="399481"/>
          </a:xfrm>
          <a:prstGeom prst="rect">
            <a:avLst/>
          </a:prstGeom>
        </p:spPr>
      </p:pic>
      <p:sp>
        <p:nvSpPr>
          <p:cNvPr id="44" name="ZoneTexte 43">
            <a:extLst>
              <a:ext uri="{FF2B5EF4-FFF2-40B4-BE49-F238E27FC236}">
                <a16:creationId xmlns:a16="http://schemas.microsoft.com/office/drawing/2014/main" id="{A762BEE8-BFD5-C8F1-814A-B76336D73633}"/>
              </a:ext>
            </a:extLst>
          </p:cNvPr>
          <p:cNvSpPr txBox="1"/>
          <p:nvPr userDrawn="1"/>
        </p:nvSpPr>
        <p:spPr>
          <a:xfrm>
            <a:off x="4576336" y="6590899"/>
            <a:ext cx="3026393" cy="246221"/>
          </a:xfrm>
          <a:prstGeom prst="rect">
            <a:avLst/>
          </a:prstGeom>
          <a:no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5" name="Espace réservé du pied de page 4">
            <a:extLst>
              <a:ext uri="{FF2B5EF4-FFF2-40B4-BE49-F238E27FC236}">
                <a16:creationId xmlns:a16="http://schemas.microsoft.com/office/drawing/2014/main" id="{7F4CDA61-14F3-7E1C-8355-BDF14F774280}"/>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offre commerciale retraite</a:t>
            </a:r>
          </a:p>
        </p:txBody>
      </p:sp>
      <p:sp>
        <p:nvSpPr>
          <p:cNvPr id="47" name="Espace réservé de la date 3">
            <a:extLst>
              <a:ext uri="{FF2B5EF4-FFF2-40B4-BE49-F238E27FC236}">
                <a16:creationId xmlns:a16="http://schemas.microsoft.com/office/drawing/2014/main" id="{84921B52-554F-6838-26D4-6A2931D40FF1}"/>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23/06/2023</a:t>
            </a:r>
            <a:endParaRPr lang="fr-FR" dirty="0"/>
          </a:p>
        </p:txBody>
      </p:sp>
      <p:sp>
        <p:nvSpPr>
          <p:cNvPr id="49" name="Espace réservé du numéro de diapositive 5">
            <a:extLst>
              <a:ext uri="{FF2B5EF4-FFF2-40B4-BE49-F238E27FC236}">
                <a16:creationId xmlns:a16="http://schemas.microsoft.com/office/drawing/2014/main" id="{6DF49E26-B329-E9A7-DB85-77CFFA81C4A9}"/>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4" name="MSIPCMContentMarking" descr="{&quot;HashCode&quot;:-929196920,&quot;Placement&quot;:&quot;Footer&quot;,&quot;Top&quot;:531.4542,&quot;Left&quot;:0.0,&quot;SlideWidth&quot;:960,&quot;SlideHeight&quot;:540}">
            <a:extLst>
              <a:ext uri="{FF2B5EF4-FFF2-40B4-BE49-F238E27FC236}">
                <a16:creationId xmlns:a16="http://schemas.microsoft.com/office/drawing/2014/main" id="{6A539E84-A27B-4ACE-BB5E-066F682545B0}"/>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7983877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7" r:id="rId4"/>
    <p:sldLayoutId id="2147483706" r:id="rId5"/>
    <p:sldLayoutId id="2147483705" r:id="rId6"/>
    <p:sldLayoutId id="2147483704" r:id="rId7"/>
    <p:sldLayoutId id="2147483697" r:id="rId8"/>
    <p:sldLayoutId id="2147483719" r:id="rId9"/>
    <p:sldLayoutId id="2147483717" r:id="rId10"/>
    <p:sldLayoutId id="2147483718" r:id="rId11"/>
    <p:sldLayoutId id="2147483685" r:id="rId12"/>
    <p:sldLayoutId id="2147483720" r:id="rId13"/>
    <p:sldLayoutId id="2147483708" r:id="rId14"/>
    <p:sldLayoutId id="2147483721" r:id="rId15"/>
    <p:sldLayoutId id="2147483709" r:id="rId16"/>
    <p:sldLayoutId id="2147483722" r:id="rId17"/>
    <p:sldLayoutId id="2147483672" r:id="rId18"/>
    <p:sldLayoutId id="2147483711" r:id="rId19"/>
    <p:sldLayoutId id="2147483710" r:id="rId20"/>
    <p:sldLayoutId id="2147483712" r:id="rId21"/>
    <p:sldLayoutId id="2147483713" r:id="rId22"/>
    <p:sldLayoutId id="2147483714" r:id="rId23"/>
    <p:sldLayoutId id="2147483715" r:id="rId24"/>
    <p:sldLayoutId id="2147483716" r:id="rId25"/>
    <p:sldLayoutId id="2147483698" r:id="rId26"/>
    <p:sldLayoutId id="2147483723" r:id="rId2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ADC9160-52D8-4383-BA5C-0B874EAD157D}"/>
              </a:ext>
            </a:extLst>
          </p:cNvPr>
          <p:cNvSpPr>
            <a:spLocks noGrp="1"/>
          </p:cNvSpPr>
          <p:nvPr>
            <p:ph type="body" sz="quarter" idx="10"/>
          </p:nvPr>
        </p:nvSpPr>
        <p:spPr/>
        <p:txBody>
          <a:bodyPr>
            <a:normAutofit lnSpcReduction="10000"/>
          </a:bodyPr>
          <a:lstStyle/>
          <a:p>
            <a:r>
              <a:rPr lang="fr-FR" dirty="0"/>
              <a:t>du 16 octobre au 30 novembre 2023 </a:t>
            </a:r>
          </a:p>
        </p:txBody>
      </p:sp>
      <p:sp>
        <p:nvSpPr>
          <p:cNvPr id="10" name="Espace réservé du texte 9">
            <a:extLst>
              <a:ext uri="{FF2B5EF4-FFF2-40B4-BE49-F238E27FC236}">
                <a16:creationId xmlns:a16="http://schemas.microsoft.com/office/drawing/2014/main" id="{0CFF1C6A-457B-46F6-A3ED-C4CD07085E70}"/>
              </a:ext>
            </a:extLst>
          </p:cNvPr>
          <p:cNvSpPr>
            <a:spLocks noGrp="1"/>
          </p:cNvSpPr>
          <p:nvPr>
            <p:ph type="body" sz="quarter" idx="11"/>
          </p:nvPr>
        </p:nvSpPr>
        <p:spPr/>
        <p:txBody>
          <a:bodyPr/>
          <a:lstStyle/>
          <a:p>
            <a:r>
              <a:rPr lang="fr-FR" dirty="0"/>
              <a:t>Offre commerciale Retraite</a:t>
            </a:r>
          </a:p>
        </p:txBody>
      </p:sp>
      <p:sp>
        <p:nvSpPr>
          <p:cNvPr id="11" name="Espace réservé du texte 10">
            <a:extLst>
              <a:ext uri="{FF2B5EF4-FFF2-40B4-BE49-F238E27FC236}">
                <a16:creationId xmlns:a16="http://schemas.microsoft.com/office/drawing/2014/main" id="{720B7AF0-8BC3-4849-B514-B325A32DD908}"/>
              </a:ext>
            </a:extLst>
          </p:cNvPr>
          <p:cNvSpPr>
            <a:spLocks noGrp="1"/>
          </p:cNvSpPr>
          <p:nvPr>
            <p:ph type="body" sz="quarter" idx="12"/>
          </p:nvPr>
        </p:nvSpPr>
        <p:spPr/>
        <p:txBody>
          <a:bodyPr/>
          <a:lstStyle/>
          <a:p>
            <a:r>
              <a:rPr lang="fr-FR" dirty="0"/>
              <a:t>23/06/2023</a:t>
            </a:r>
          </a:p>
        </p:txBody>
      </p:sp>
      <p:sp>
        <p:nvSpPr>
          <p:cNvPr id="12" name="Espace réservé du texte 11">
            <a:extLst>
              <a:ext uri="{FF2B5EF4-FFF2-40B4-BE49-F238E27FC236}">
                <a16:creationId xmlns:a16="http://schemas.microsoft.com/office/drawing/2014/main" id="{42887539-7DA8-4017-805D-D9CCF1F66B8E}"/>
              </a:ext>
            </a:extLst>
          </p:cNvPr>
          <p:cNvSpPr>
            <a:spLocks noGrp="1"/>
          </p:cNvSpPr>
          <p:nvPr>
            <p:ph type="body" sz="quarter" idx="13"/>
          </p:nvPr>
        </p:nvSpPr>
        <p:spPr/>
        <p:txBody>
          <a:bodyPr/>
          <a:lstStyle/>
          <a:p>
            <a:r>
              <a:rPr lang="fr-FR" dirty="0"/>
              <a:t>Offre retraite client</a:t>
            </a:r>
          </a:p>
        </p:txBody>
      </p:sp>
      <p:sp>
        <p:nvSpPr>
          <p:cNvPr id="2" name="Espace réservé du numéro de diapositive 1">
            <a:extLst>
              <a:ext uri="{FF2B5EF4-FFF2-40B4-BE49-F238E27FC236}">
                <a16:creationId xmlns:a16="http://schemas.microsoft.com/office/drawing/2014/main" id="{18FE7518-CCA8-4BF1-9454-A869BDE6E579}"/>
              </a:ext>
            </a:extLst>
          </p:cNvPr>
          <p:cNvSpPr>
            <a:spLocks noGrp="1"/>
          </p:cNvSpPr>
          <p:nvPr>
            <p:ph type="sldNum" sz="quarter" idx="4294967295"/>
          </p:nvPr>
        </p:nvSpPr>
        <p:spPr>
          <a:xfrm>
            <a:off x="0" y="6373813"/>
            <a:ext cx="500063" cy="365125"/>
          </a:xfrm>
        </p:spPr>
        <p:txBody>
          <a:bodyPr/>
          <a:lstStyle/>
          <a:p>
            <a:fld id="{EFBA2664-5196-4151-AC24-B3A59F2A8492}" type="slidenum">
              <a:rPr lang="en-US" smtClean="0"/>
              <a:t>1</a:t>
            </a:fld>
            <a:endParaRPr lang="en-US"/>
          </a:p>
        </p:txBody>
      </p:sp>
    </p:spTree>
    <p:extLst>
      <p:ext uri="{BB962C8B-B14F-4D97-AF65-F5344CB8AC3E}">
        <p14:creationId xmlns:p14="http://schemas.microsoft.com/office/powerpoint/2010/main" val="3101539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890FA8-0383-408B-9D43-B521956FBD5C}"/>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BA2664-5196-4151-AC24-B3A59F2A8492}" type="slidenum">
              <a:rPr kumimoji="0" lang="en-US" sz="1200" b="0" i="0" u="none" strike="noStrike" kern="1200" cap="none" spc="0" normalizeH="0" baseline="0" noProof="0" smtClean="0">
                <a:ln>
                  <a:noFill/>
                </a:ln>
                <a:solidFill>
                  <a:srgbClr val="666666">
                    <a:tint val="75000"/>
                  </a:srgb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666666">
                  <a:tint val="75000"/>
                </a:srgbClr>
              </a:solidFill>
              <a:effectLst/>
              <a:uLnTx/>
              <a:uFillTx/>
              <a:latin typeface="Calibri"/>
              <a:ea typeface="+mn-ea"/>
              <a:cs typeface="+mn-cs"/>
            </a:endParaRPr>
          </a:p>
        </p:txBody>
      </p:sp>
      <p:sp>
        <p:nvSpPr>
          <p:cNvPr id="3" name="Espace réservé du texte 2">
            <a:extLst>
              <a:ext uri="{FF2B5EF4-FFF2-40B4-BE49-F238E27FC236}">
                <a16:creationId xmlns:a16="http://schemas.microsoft.com/office/drawing/2014/main" id="{9C5F8C4C-6AA8-4837-91D0-03F641D03511}"/>
              </a:ext>
            </a:extLst>
          </p:cNvPr>
          <p:cNvSpPr>
            <a:spLocks noGrp="1"/>
          </p:cNvSpPr>
          <p:nvPr>
            <p:ph type="body" sz="quarter" idx="10"/>
          </p:nvPr>
        </p:nvSpPr>
        <p:spPr/>
        <p:txBody>
          <a:bodyPr/>
          <a:lstStyle/>
          <a:p>
            <a:r>
              <a:rPr lang="fr-FR" dirty="0"/>
              <a:t>L’opération commerciale Retraite</a:t>
            </a:r>
          </a:p>
        </p:txBody>
      </p:sp>
      <p:sp>
        <p:nvSpPr>
          <p:cNvPr id="4" name="Espace réservé du texte 3">
            <a:extLst>
              <a:ext uri="{FF2B5EF4-FFF2-40B4-BE49-F238E27FC236}">
                <a16:creationId xmlns:a16="http://schemas.microsoft.com/office/drawing/2014/main" id="{04813DA9-FDE4-4DF6-8BC7-7387F7016A71}"/>
              </a:ext>
            </a:extLst>
          </p:cNvPr>
          <p:cNvSpPr>
            <a:spLocks noGrp="1"/>
          </p:cNvSpPr>
          <p:nvPr>
            <p:ph type="body" sz="quarter" idx="12"/>
          </p:nvPr>
        </p:nvSpPr>
        <p:spPr>
          <a:xfrm>
            <a:off x="263495" y="1117438"/>
            <a:ext cx="11657321" cy="5418561"/>
          </a:xfrm>
        </p:spPr>
        <p:txBody>
          <a:bodyPr>
            <a:normAutofit fontScale="92500" lnSpcReduction="20000"/>
          </a:bodyPr>
          <a:lstStyle/>
          <a:p>
            <a:pPr marL="0" indent="0" algn="ctr">
              <a:buNone/>
            </a:pPr>
            <a:r>
              <a:rPr lang="fr-FR" sz="1800" dirty="0">
                <a:solidFill>
                  <a:schemeClr val="accent3"/>
                </a:solidFill>
              </a:rPr>
              <a:t>pour toute </a:t>
            </a:r>
            <a:r>
              <a:rPr lang="fr-FR" sz="1800" b="1" dirty="0">
                <a:solidFill>
                  <a:schemeClr val="accent3"/>
                </a:solidFill>
              </a:rPr>
              <a:t>nouvelle adhésion </a:t>
            </a:r>
            <a:r>
              <a:rPr lang="fr-FR" sz="1800" dirty="0">
                <a:solidFill>
                  <a:schemeClr val="accent3"/>
                </a:solidFill>
              </a:rPr>
              <a:t>à un contrat MILLEVIE PER ou PER CE, </a:t>
            </a:r>
            <a:br>
              <a:rPr lang="fr-FR" sz="1800" dirty="0">
                <a:solidFill>
                  <a:schemeClr val="accent3"/>
                </a:solidFill>
              </a:rPr>
            </a:br>
            <a:r>
              <a:rPr lang="fr-FR" sz="1800" dirty="0">
                <a:solidFill>
                  <a:schemeClr val="accent3"/>
                </a:solidFill>
              </a:rPr>
              <a:t>avec mise en place simultanée de </a:t>
            </a:r>
            <a:r>
              <a:rPr lang="fr-FR" sz="1800" b="1" dirty="0">
                <a:solidFill>
                  <a:schemeClr val="accent3"/>
                </a:solidFill>
              </a:rPr>
              <a:t>versements programmés</a:t>
            </a:r>
            <a:r>
              <a:rPr lang="fr-FR" sz="1800" dirty="0">
                <a:solidFill>
                  <a:schemeClr val="accent3"/>
                </a:solidFill>
              </a:rPr>
              <a:t>, sous conditions</a:t>
            </a:r>
          </a:p>
          <a:p>
            <a:pPr marL="0" indent="0" algn="ctr">
              <a:buNone/>
            </a:pPr>
            <a:r>
              <a:rPr lang="fr-FR" sz="1400" dirty="0"/>
              <a:t>Offre valable pour toute nouvelle adhésion </a:t>
            </a:r>
            <a:r>
              <a:rPr lang="fr-FR" sz="1400" b="1" dirty="0"/>
              <a:t>avec mise en place simultanée de versements programmés </a:t>
            </a:r>
            <a:r>
              <a:rPr lang="fr-FR" sz="1400" b="1" dirty="0">
                <a:solidFill>
                  <a:schemeClr val="accent1"/>
                </a:solidFill>
              </a:rPr>
              <a:t>entre le 16/10/2023 et le 30/11/2023 inclus :  </a:t>
            </a:r>
          </a:p>
          <a:p>
            <a:pPr algn="l"/>
            <a:r>
              <a:rPr lang="fr-FR" sz="1800" b="1" i="0" u="none" strike="noStrike" baseline="0" dirty="0">
                <a:solidFill>
                  <a:srgbClr val="002626"/>
                </a:solidFill>
                <a:latin typeface="BRSonoma-SemiBold"/>
              </a:rPr>
              <a:t>à un contrat d’assurance vie MILLEVIE PER </a:t>
            </a:r>
            <a:r>
              <a:rPr lang="fr-FR" sz="1800" b="0" i="0" u="none" strike="noStrike" baseline="0" dirty="0">
                <a:solidFill>
                  <a:srgbClr val="002626"/>
                </a:solidFill>
                <a:latin typeface="BRSonoma-Regular"/>
              </a:rPr>
              <a:t>par versement initial</a:t>
            </a:r>
            <a:r>
              <a:rPr lang="fr-FR" sz="1800" b="0" i="0" u="none" strike="noStrike" baseline="30000" dirty="0">
                <a:solidFill>
                  <a:srgbClr val="002626"/>
                </a:solidFill>
                <a:latin typeface="BRSonoma-Regular"/>
              </a:rPr>
              <a:t>(1)</a:t>
            </a:r>
            <a:r>
              <a:rPr lang="fr-FR" sz="1800" b="0" i="0" u="none" strike="noStrike" baseline="0" dirty="0">
                <a:solidFill>
                  <a:srgbClr val="002626"/>
                </a:solidFill>
                <a:latin typeface="BRSonoma-Regular"/>
              </a:rPr>
              <a:t>, transfert d’un contrat Solution PERP ou transfert d’un dispositif d’épargne retraite hors réseau Caisse d’Epargne, et avec mise en place simultanée de </a:t>
            </a:r>
            <a:r>
              <a:rPr lang="fr-FR" sz="1800" b="1" i="0" u="none" strike="noStrike" baseline="0" dirty="0">
                <a:solidFill>
                  <a:srgbClr val="002626"/>
                </a:solidFill>
                <a:latin typeface="BRSonoma-Regular"/>
              </a:rPr>
              <a:t>versements</a:t>
            </a:r>
            <a:r>
              <a:rPr lang="fr-FR" sz="1800" b="0" i="0" u="none" strike="noStrike" baseline="0" dirty="0">
                <a:solidFill>
                  <a:srgbClr val="002626"/>
                </a:solidFill>
                <a:latin typeface="BRSonoma-Regular"/>
              </a:rPr>
              <a:t> programmés</a:t>
            </a:r>
            <a:r>
              <a:rPr lang="fr-FR" sz="1800" b="0" i="0" u="none" strike="noStrike" baseline="30000" dirty="0">
                <a:solidFill>
                  <a:srgbClr val="002626"/>
                </a:solidFill>
                <a:latin typeface="BRSonoma-Regular"/>
              </a:rPr>
              <a:t>(1)(2),</a:t>
            </a:r>
          </a:p>
          <a:p>
            <a:pPr marL="0" indent="0" algn="l">
              <a:lnSpc>
                <a:spcPct val="110000"/>
              </a:lnSpc>
              <a:spcBef>
                <a:spcPts val="0"/>
              </a:spcBef>
              <a:buNone/>
            </a:pPr>
            <a:r>
              <a:rPr lang="fr-FR" sz="1400" b="1" dirty="0">
                <a:solidFill>
                  <a:schemeClr val="accent3"/>
                </a:solidFill>
              </a:rPr>
              <a:t>Ou</a:t>
            </a:r>
          </a:p>
          <a:p>
            <a:pPr algn="l">
              <a:lnSpc>
                <a:spcPct val="110000"/>
              </a:lnSpc>
              <a:spcBef>
                <a:spcPts val="0"/>
              </a:spcBef>
            </a:pPr>
            <a:r>
              <a:rPr lang="fr-FR" sz="1400" dirty="0"/>
              <a:t> </a:t>
            </a:r>
            <a:r>
              <a:rPr lang="fr-FR" sz="1800" b="1" i="0" u="none" strike="noStrike" baseline="0" dirty="0">
                <a:solidFill>
                  <a:srgbClr val="002626"/>
                </a:solidFill>
                <a:latin typeface="BRSonoma-SemiBold"/>
              </a:rPr>
              <a:t>à un contrat d’assurance vie PER CE </a:t>
            </a:r>
            <a:r>
              <a:rPr lang="fr-FR" sz="1800" b="0" i="0" u="none" strike="noStrike" baseline="0" dirty="0">
                <a:solidFill>
                  <a:srgbClr val="002626"/>
                </a:solidFill>
                <a:latin typeface="BRSonoma-Regular"/>
              </a:rPr>
              <a:t>par versement</a:t>
            </a:r>
            <a:r>
              <a:rPr lang="fr-FR" sz="1800" b="0" i="0" u="none" strike="noStrike" baseline="30000" dirty="0">
                <a:solidFill>
                  <a:srgbClr val="002626"/>
                </a:solidFill>
                <a:latin typeface="BRSonoma-Regular"/>
              </a:rPr>
              <a:t>(2)</a:t>
            </a:r>
            <a:r>
              <a:rPr lang="fr-FR" sz="1800" b="0" i="0" u="none" strike="noStrike" baseline="0" dirty="0">
                <a:solidFill>
                  <a:srgbClr val="002626"/>
                </a:solidFill>
                <a:latin typeface="BRSonoma-Regular"/>
              </a:rPr>
              <a:t> issu du rachat d’un contrat d’assurance vie éligible CNP Assurances ou par transfert d’un contrat PERP Caisse d’Epargne garanti par CNP Assurances et avec mise en place simultanée de versements réguliers</a:t>
            </a:r>
            <a:r>
              <a:rPr lang="fr-FR" sz="1800" b="0" i="0" u="none" strike="noStrike" baseline="30000" dirty="0">
                <a:solidFill>
                  <a:srgbClr val="002626"/>
                </a:solidFill>
                <a:latin typeface="BRSonoma-Regular"/>
              </a:rPr>
              <a:t>(2)(3).</a:t>
            </a:r>
            <a:endParaRPr lang="fr-FR" sz="1400" baseline="30000" dirty="0"/>
          </a:p>
          <a:p>
            <a:pPr marL="0" indent="0" algn="l">
              <a:buNone/>
            </a:pPr>
            <a:r>
              <a:rPr lang="fr-FR" sz="1300" b="0" i="0" u="none" strike="noStrike" baseline="0" dirty="0">
                <a:solidFill>
                  <a:srgbClr val="002626"/>
                </a:solidFill>
                <a:latin typeface="BRSonoma-Regular"/>
              </a:rPr>
              <a:t>Selon les minima de versements prévus au contrat et selon les conditions des engagements contractuels en vigueur. La somme de 50 euros sera versée sur votre compte courant Caisse d’Epargne, selon les modalités spécifiées par votre Caisse d’Epargne dans la limite des 12 000 premières adhésions et d’un seul versement par assuré. </a:t>
            </a:r>
            <a:br>
              <a:rPr lang="fr-FR" sz="1300" b="0" i="0" u="none" strike="noStrike" baseline="0" dirty="0">
                <a:solidFill>
                  <a:srgbClr val="002626"/>
                </a:solidFill>
                <a:latin typeface="BRSonoma-Regular"/>
              </a:rPr>
            </a:br>
            <a:r>
              <a:rPr lang="fr-FR" sz="1300" b="1" i="0" u="none" strike="noStrike" baseline="0" dirty="0">
                <a:solidFill>
                  <a:srgbClr val="002626"/>
                </a:solidFill>
                <a:latin typeface="BRSonoma-SemiBold"/>
              </a:rPr>
              <a:t>Le transfert pourrait ne pas être avantageux selon les garanties et conditions contractuelles incluses dans votre ancien contrat retraite. Rapprochez-vous de votre conseiller pour apprécier l’opportunité ou non de réaliser le transfert. Il est à votre écoute pour vous accompagner dans votre stratégie d’investissement selon vos besoins et objectifs ainsi que votre profil d’investisseur. </a:t>
            </a:r>
          </a:p>
          <a:p>
            <a:pPr marL="0" indent="0" algn="l">
              <a:lnSpc>
                <a:spcPct val="120000"/>
              </a:lnSpc>
              <a:spcBef>
                <a:spcPts val="600"/>
              </a:spcBef>
              <a:buNone/>
            </a:pPr>
            <a:r>
              <a:rPr lang="fr-FR" sz="1800" b="1" i="0" u="none" strike="noStrike" baseline="0" dirty="0">
                <a:solidFill>
                  <a:srgbClr val="002626"/>
                </a:solidFill>
                <a:latin typeface="BRSonoma-SemiBold"/>
              </a:rPr>
              <a:t>La recherche de performance vous expose à un risque de perte en capital supporté par vous seul.</a:t>
            </a:r>
            <a:endParaRPr lang="fr-FR" sz="1300" b="0" i="0" u="none" strike="noStrike" baseline="0" dirty="0">
              <a:solidFill>
                <a:srgbClr val="375D5D"/>
              </a:solidFill>
              <a:latin typeface="BRSonoma-Regular"/>
            </a:endParaRPr>
          </a:p>
          <a:p>
            <a:pPr marL="0" indent="0" algn="l">
              <a:lnSpc>
                <a:spcPct val="110000"/>
              </a:lnSpc>
              <a:spcBef>
                <a:spcPts val="0"/>
              </a:spcBef>
              <a:buNone/>
            </a:pPr>
            <a:r>
              <a:rPr lang="fr-FR" sz="1200" b="0" i="0" u="none" strike="noStrike" baseline="0" dirty="0">
                <a:solidFill>
                  <a:srgbClr val="375D5D"/>
                </a:solidFill>
                <a:latin typeface="BRSonoma-Regular"/>
              </a:rPr>
              <a:t>(1) Versements soumis à des frais indiqués dans la notice en lien avec votre contrat d’assurance vie.</a:t>
            </a:r>
          </a:p>
          <a:p>
            <a:pPr marL="0" indent="0" algn="l">
              <a:lnSpc>
                <a:spcPct val="110000"/>
              </a:lnSpc>
              <a:spcBef>
                <a:spcPts val="0"/>
              </a:spcBef>
              <a:buNone/>
            </a:pPr>
            <a:r>
              <a:rPr lang="fr-FR" sz="1200" b="0" i="0" u="none" strike="noStrike" baseline="0" dirty="0">
                <a:solidFill>
                  <a:srgbClr val="375D5D"/>
                </a:solidFill>
                <a:latin typeface="BRSonoma-Regular"/>
              </a:rPr>
              <a:t>(2) Selon les tendances des marchés financiers, l’investissement progressif ne garantit pas dans tous les cas de figure une performance supérieure à l’investissement en une seule fois.</a:t>
            </a:r>
          </a:p>
          <a:p>
            <a:pPr marL="0" indent="0" algn="l">
              <a:lnSpc>
                <a:spcPct val="110000"/>
              </a:lnSpc>
              <a:spcBef>
                <a:spcPts val="0"/>
              </a:spcBef>
              <a:buNone/>
            </a:pPr>
            <a:r>
              <a:rPr lang="fr-FR" sz="1200" b="0" i="0" u="none" strike="noStrike" baseline="0" dirty="0">
                <a:solidFill>
                  <a:srgbClr val="375D5D"/>
                </a:solidFill>
                <a:latin typeface="BRSonoma-Regular"/>
              </a:rPr>
              <a:t>(3) Dénommées « cotisations » dans la notice et soumis à des frais indiqués dans la notice de votre contrat.</a:t>
            </a:r>
            <a:endParaRPr lang="fr-FR" sz="1200" b="1" i="0" u="none" strike="noStrike" baseline="0" dirty="0">
              <a:solidFill>
                <a:srgbClr val="002626"/>
              </a:solidFill>
              <a:latin typeface="BRSonoma-SemiBold"/>
            </a:endParaRPr>
          </a:p>
          <a:p>
            <a:pPr marL="0" indent="0" algn="l">
              <a:lnSpc>
                <a:spcPct val="110000"/>
              </a:lnSpc>
              <a:spcBef>
                <a:spcPts val="0"/>
              </a:spcBef>
              <a:buNone/>
            </a:pPr>
            <a:r>
              <a:rPr lang="fr-FR" sz="900" b="0" i="0" u="none" strike="noStrike" baseline="0" dirty="0">
                <a:solidFill>
                  <a:srgbClr val="375D5D"/>
                </a:solidFill>
                <a:latin typeface="BRSonoma-Regular"/>
              </a:rPr>
              <a:t>MILLEVIE PER et Solution PERP sont des contrats d’assurance vie multisupports libellés en euros et unités de compte souscrit par l’APERP, association régie par la Loi du 1er juillet 1901, auprès BPCE Vie, entreprise régie par le Code des assurances.</a:t>
            </a:r>
          </a:p>
          <a:p>
            <a:pPr marL="0" indent="0" algn="l">
              <a:lnSpc>
                <a:spcPct val="110000"/>
              </a:lnSpc>
              <a:spcBef>
                <a:spcPts val="0"/>
              </a:spcBef>
              <a:buNone/>
            </a:pPr>
            <a:r>
              <a:rPr lang="fr-FR" sz="900" b="0" i="0" u="none" strike="noStrike" baseline="0" dirty="0">
                <a:solidFill>
                  <a:srgbClr val="375D5D"/>
                </a:solidFill>
                <a:latin typeface="BRSonoma-Regular"/>
              </a:rPr>
              <a:t>PER CE et PERP CE sont des contrats d’assurance vie multisupports libellés en euros et en unités de compte souscrit par le GERCE auprès de CNP Retraite, fonds de retraite professionnelle supplémentaire régi par le code des assurances.</a:t>
            </a:r>
            <a:endParaRPr lang="fr-FR" sz="100" dirty="0"/>
          </a:p>
        </p:txBody>
      </p:sp>
      <p:sp>
        <p:nvSpPr>
          <p:cNvPr id="7" name="Étoile : 16 branches 6">
            <a:extLst>
              <a:ext uri="{FF2B5EF4-FFF2-40B4-BE49-F238E27FC236}">
                <a16:creationId xmlns:a16="http://schemas.microsoft.com/office/drawing/2014/main" id="{A0869DE1-A34D-43AE-B36E-2F0E76F01BCE}"/>
              </a:ext>
            </a:extLst>
          </p:cNvPr>
          <p:cNvSpPr/>
          <p:nvPr/>
        </p:nvSpPr>
        <p:spPr>
          <a:xfrm rot="20736310">
            <a:off x="340359" y="855256"/>
            <a:ext cx="1251351" cy="1184574"/>
          </a:xfrm>
          <a:prstGeom prst="star16">
            <a:avLst>
              <a:gd name="adj" fmla="val 410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0" rtlCol="0" anchor="ctr"/>
          <a:lstStyle/>
          <a:p>
            <a:pPr algn="ctr"/>
            <a:r>
              <a:rPr lang="fr-FR" sz="2800" b="1" dirty="0"/>
              <a:t>50€</a:t>
            </a:r>
            <a:r>
              <a:rPr lang="fr-FR" dirty="0"/>
              <a:t> offerts</a:t>
            </a:r>
          </a:p>
        </p:txBody>
      </p:sp>
      <p:sp>
        <p:nvSpPr>
          <p:cNvPr id="5" name="Espace réservé de la date 4">
            <a:extLst>
              <a:ext uri="{FF2B5EF4-FFF2-40B4-BE49-F238E27FC236}">
                <a16:creationId xmlns:a16="http://schemas.microsoft.com/office/drawing/2014/main" id="{31C640AA-7DF1-43A1-A498-F335B658E9D8}"/>
              </a:ext>
            </a:extLst>
          </p:cNvPr>
          <p:cNvSpPr>
            <a:spLocks noGrp="1"/>
          </p:cNvSpPr>
          <p:nvPr>
            <p:ph type="dt" sz="half" idx="2"/>
          </p:nvPr>
        </p:nvSpPr>
        <p:spPr/>
        <p:txBody>
          <a:bodyPr/>
          <a:lstStyle/>
          <a:p>
            <a:r>
              <a:rPr lang="fr-FR"/>
              <a:t>23/06/2023</a:t>
            </a:r>
            <a:endParaRPr lang="fr-FR" dirty="0"/>
          </a:p>
        </p:txBody>
      </p:sp>
      <p:sp>
        <p:nvSpPr>
          <p:cNvPr id="6" name="Espace réservé du pied de page 5">
            <a:extLst>
              <a:ext uri="{FF2B5EF4-FFF2-40B4-BE49-F238E27FC236}">
                <a16:creationId xmlns:a16="http://schemas.microsoft.com/office/drawing/2014/main" id="{C0B8E6BA-4DE1-1D6E-87A1-6BBE004F7F1C}"/>
              </a:ext>
            </a:extLst>
          </p:cNvPr>
          <p:cNvSpPr>
            <a:spLocks noGrp="1"/>
          </p:cNvSpPr>
          <p:nvPr>
            <p:ph type="ftr" sz="quarter" idx="3"/>
          </p:nvPr>
        </p:nvSpPr>
        <p:spPr/>
        <p:txBody>
          <a:bodyPr/>
          <a:lstStyle/>
          <a:p>
            <a:pPr algn="l"/>
            <a:r>
              <a:rPr lang="fr-FR"/>
              <a:t>offre commerciale retraite</a:t>
            </a:r>
          </a:p>
        </p:txBody>
      </p:sp>
    </p:spTree>
    <p:extLst>
      <p:ext uri="{BB962C8B-B14F-4D97-AF65-F5344CB8AC3E}">
        <p14:creationId xmlns:p14="http://schemas.microsoft.com/office/powerpoint/2010/main" val="3834979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65F519F-6152-4EEC-B42E-0F1502F9E37E}"/>
              </a:ext>
            </a:extLst>
          </p:cNvPr>
          <p:cNvSpPr>
            <a:spLocks noGrp="1"/>
          </p:cNvSpPr>
          <p:nvPr>
            <p:ph type="sldNum" sz="quarter" idx="4"/>
          </p:nvPr>
        </p:nvSpPr>
        <p:spPr/>
        <p:txBody>
          <a:bodyPr/>
          <a:lstStyle/>
          <a:p>
            <a:fld id="{EFBA2664-5196-4151-AC24-B3A59F2A8492}" type="slidenum">
              <a:rPr lang="en-US" smtClean="0"/>
              <a:t>3</a:t>
            </a:fld>
            <a:endParaRPr lang="en-US"/>
          </a:p>
        </p:txBody>
      </p:sp>
      <p:sp>
        <p:nvSpPr>
          <p:cNvPr id="3" name="Espace réservé du texte 2">
            <a:extLst>
              <a:ext uri="{FF2B5EF4-FFF2-40B4-BE49-F238E27FC236}">
                <a16:creationId xmlns:a16="http://schemas.microsoft.com/office/drawing/2014/main" id="{F0E08B1D-1D13-4A11-A16E-F52A90C2BCBE}"/>
              </a:ext>
            </a:extLst>
          </p:cNvPr>
          <p:cNvSpPr>
            <a:spLocks noGrp="1"/>
          </p:cNvSpPr>
          <p:nvPr>
            <p:ph type="body" sz="quarter" idx="10"/>
          </p:nvPr>
        </p:nvSpPr>
        <p:spPr>
          <a:xfrm>
            <a:off x="447131" y="324986"/>
            <a:ext cx="11290050" cy="600075"/>
          </a:xfrm>
        </p:spPr>
        <p:txBody>
          <a:bodyPr/>
          <a:lstStyle/>
          <a:p>
            <a:r>
              <a:rPr lang="fr-FR" dirty="0"/>
              <a:t>Les caractéristiques de l’offre </a:t>
            </a:r>
          </a:p>
        </p:txBody>
      </p:sp>
      <p:graphicFrame>
        <p:nvGraphicFramePr>
          <p:cNvPr id="5" name="Tableau 5">
            <a:extLst>
              <a:ext uri="{FF2B5EF4-FFF2-40B4-BE49-F238E27FC236}">
                <a16:creationId xmlns:a16="http://schemas.microsoft.com/office/drawing/2014/main" id="{B74FE5D9-2569-47D2-97CE-1677564D6C27}"/>
              </a:ext>
            </a:extLst>
          </p:cNvPr>
          <p:cNvGraphicFramePr>
            <a:graphicFrameLocks noGrp="1"/>
          </p:cNvGraphicFramePr>
          <p:nvPr>
            <p:extLst>
              <p:ext uri="{D42A27DB-BD31-4B8C-83A1-F6EECF244321}">
                <p14:modId xmlns:p14="http://schemas.microsoft.com/office/powerpoint/2010/main" val="1042978720"/>
              </p:ext>
            </p:extLst>
          </p:nvPr>
        </p:nvGraphicFramePr>
        <p:xfrm>
          <a:off x="447131" y="1028700"/>
          <a:ext cx="11371244" cy="5414667"/>
        </p:xfrm>
        <a:graphic>
          <a:graphicData uri="http://schemas.openxmlformats.org/drawingml/2006/table">
            <a:tbl>
              <a:tblPr firstRow="1" bandRow="1">
                <a:tableStyleId>{93296810-A885-4BE3-A3E7-6D5BEEA58F35}</a:tableStyleId>
              </a:tblPr>
              <a:tblGrid>
                <a:gridCol w="2763610">
                  <a:extLst>
                    <a:ext uri="{9D8B030D-6E8A-4147-A177-3AD203B41FA5}">
                      <a16:colId xmlns:a16="http://schemas.microsoft.com/office/drawing/2014/main" val="2440475363"/>
                    </a:ext>
                  </a:extLst>
                </a:gridCol>
                <a:gridCol w="4303817">
                  <a:extLst>
                    <a:ext uri="{9D8B030D-6E8A-4147-A177-3AD203B41FA5}">
                      <a16:colId xmlns:a16="http://schemas.microsoft.com/office/drawing/2014/main" val="2389110958"/>
                    </a:ext>
                  </a:extLst>
                </a:gridCol>
                <a:gridCol w="4303817">
                  <a:extLst>
                    <a:ext uri="{9D8B030D-6E8A-4147-A177-3AD203B41FA5}">
                      <a16:colId xmlns:a16="http://schemas.microsoft.com/office/drawing/2014/main" val="1355006035"/>
                    </a:ext>
                  </a:extLst>
                </a:gridCol>
              </a:tblGrid>
              <a:tr h="265735">
                <a:tc>
                  <a:txBody>
                    <a:bodyPr/>
                    <a:lstStyle/>
                    <a:p>
                      <a:r>
                        <a:rPr lang="fr-FR" sz="1400" dirty="0"/>
                        <a:t>DATE</a:t>
                      </a:r>
                    </a:p>
                  </a:txBody>
                  <a:tcPr/>
                </a:tc>
                <a:tc gridSpan="2">
                  <a:txBody>
                    <a:bodyPr/>
                    <a:lstStyle/>
                    <a:p>
                      <a:r>
                        <a:rPr lang="fr-FR" sz="1400" dirty="0"/>
                        <a:t>Du 16/10/2023 au 30/11/2023 (dans la limite de 12 000 premières adhésions au niveau national)</a:t>
                      </a:r>
                    </a:p>
                  </a:txBody>
                  <a:tcPr/>
                </a:tc>
                <a:tc hMerge="1">
                  <a:txBody>
                    <a:bodyPr/>
                    <a:lstStyle/>
                    <a:p>
                      <a:endParaRPr lang="fr-FR"/>
                    </a:p>
                  </a:txBody>
                  <a:tcPr/>
                </a:tc>
                <a:extLst>
                  <a:ext uri="{0D108BD9-81ED-4DB2-BD59-A6C34878D82A}">
                    <a16:rowId xmlns:a16="http://schemas.microsoft.com/office/drawing/2014/main" val="3389676197"/>
                  </a:ext>
                </a:extLst>
              </a:tr>
              <a:tr h="462730">
                <a:tc>
                  <a:txBody>
                    <a:bodyPr/>
                    <a:lstStyle/>
                    <a:p>
                      <a:r>
                        <a:rPr lang="fr-FR" sz="1400" b="1" dirty="0"/>
                        <a:t>Adhésion</a:t>
                      </a:r>
                    </a:p>
                  </a:txBody>
                  <a:tcPr>
                    <a:solidFill>
                      <a:schemeClr val="bg1">
                        <a:lumMod val="95000"/>
                      </a:schemeClr>
                    </a:solidFill>
                  </a:tcPr>
                </a:tc>
                <a:tc>
                  <a:txBody>
                    <a:bodyPr/>
                    <a:lstStyle/>
                    <a:p>
                      <a:pPr algn="ctr"/>
                      <a:r>
                        <a:rPr lang="fr-FR" sz="1600" b="1" dirty="0">
                          <a:solidFill>
                            <a:schemeClr val="accent1"/>
                          </a:solidFill>
                        </a:rPr>
                        <a:t>MILLEVIE PER</a:t>
                      </a:r>
                    </a:p>
                  </a:txBody>
                  <a:tcPr>
                    <a:solidFill>
                      <a:schemeClr val="bg1">
                        <a:lumMod val="95000"/>
                      </a:schemeClr>
                    </a:solidFill>
                  </a:tcPr>
                </a:tc>
                <a:tc>
                  <a:txBody>
                    <a:bodyPr/>
                    <a:lstStyle/>
                    <a:p>
                      <a:pPr algn="ctr"/>
                      <a:r>
                        <a:rPr lang="fr-FR" sz="1600" b="1" dirty="0">
                          <a:solidFill>
                            <a:schemeClr val="accent2"/>
                          </a:solidFill>
                        </a:rPr>
                        <a:t>PER CE</a:t>
                      </a:r>
                    </a:p>
                  </a:txBody>
                  <a:tcPr>
                    <a:solidFill>
                      <a:schemeClr val="bg1">
                        <a:lumMod val="95000"/>
                      </a:schemeClr>
                    </a:solidFill>
                  </a:tcPr>
                </a:tc>
                <a:extLst>
                  <a:ext uri="{0D108BD9-81ED-4DB2-BD59-A6C34878D82A}">
                    <a16:rowId xmlns:a16="http://schemas.microsoft.com/office/drawing/2014/main" val="1465655461"/>
                  </a:ext>
                </a:extLst>
              </a:tr>
              <a:tr h="369989">
                <a:tc rowSpan="2">
                  <a:txBody>
                    <a:bodyPr/>
                    <a:lstStyle/>
                    <a:p>
                      <a:r>
                        <a:rPr lang="fr-FR" sz="1400" b="1" dirty="0"/>
                        <a:t>Versement initial minimum</a:t>
                      </a:r>
                    </a:p>
                  </a:txBody>
                  <a:tcPr>
                    <a:solidFill>
                      <a:schemeClr val="bg1">
                        <a:lumMod val="95000"/>
                      </a:schemeClr>
                    </a:solidFill>
                  </a:tcPr>
                </a:tc>
                <a:tc>
                  <a:txBody>
                    <a:bodyPr/>
                    <a:lstStyle/>
                    <a:p>
                      <a:r>
                        <a:rPr lang="fr-FR" sz="1400" dirty="0"/>
                        <a:t>100€ avec mise en place de versement programmés</a:t>
                      </a:r>
                    </a:p>
                  </a:txBody>
                  <a:tcPr>
                    <a:solidFill>
                      <a:schemeClr val="bg1">
                        <a:lumMod val="95000"/>
                      </a:schemeClr>
                    </a:solidFill>
                  </a:tcPr>
                </a:tc>
                <a:tc>
                  <a:txBody>
                    <a:bodyPr/>
                    <a:lstStyle/>
                    <a:p>
                      <a:r>
                        <a:rPr lang="fr-FR" sz="1400" dirty="0"/>
                        <a:t>1000€ avec mise en place de versement réguliers</a:t>
                      </a:r>
                    </a:p>
                  </a:txBody>
                  <a:tcPr>
                    <a:solidFill>
                      <a:schemeClr val="bg1">
                        <a:lumMod val="95000"/>
                      </a:schemeClr>
                    </a:solidFill>
                  </a:tcPr>
                </a:tc>
                <a:extLst>
                  <a:ext uri="{0D108BD9-81ED-4DB2-BD59-A6C34878D82A}">
                    <a16:rowId xmlns:a16="http://schemas.microsoft.com/office/drawing/2014/main" val="3111152214"/>
                  </a:ext>
                </a:extLst>
              </a:tr>
              <a:tr h="904672">
                <a:tc vMerge="1">
                  <a:txBody>
                    <a:bodyPr/>
                    <a:lstStyle/>
                    <a:p>
                      <a:endParaRPr lang="fr-FR" dirty="0"/>
                    </a:p>
                  </a:txBody>
                  <a:tcPr/>
                </a:tc>
                <a:tc>
                  <a:txBody>
                    <a:bodyPr/>
                    <a:lstStyle/>
                    <a:p>
                      <a:r>
                        <a:rPr lang="fr-FR" sz="1400" dirty="0"/>
                        <a:t>Nouvelle adhésion</a:t>
                      </a:r>
                    </a:p>
                    <a:p>
                      <a:r>
                        <a:rPr lang="fr-FR" sz="1400" dirty="0"/>
                        <a:t>Transfert Solution PERP </a:t>
                      </a:r>
                    </a:p>
                    <a:p>
                      <a:r>
                        <a:rPr lang="fr-FR" sz="1400" dirty="0"/>
                        <a:t>Transfert dispositif retraite hors réseau CE</a:t>
                      </a:r>
                    </a:p>
                  </a:txBody>
                  <a:tcPr>
                    <a:solidFill>
                      <a:schemeClr val="bg1">
                        <a:lumMod val="95000"/>
                      </a:schemeClr>
                    </a:solidFill>
                  </a:tcPr>
                </a:tc>
                <a:tc>
                  <a:txBody>
                    <a:bodyPr/>
                    <a:lstStyle/>
                    <a:p>
                      <a:r>
                        <a:rPr lang="fr-FR" sz="1400" dirty="0"/>
                        <a:t>Transfert PERP Caisse d’Epargne </a:t>
                      </a:r>
                    </a:p>
                    <a:p>
                      <a:r>
                        <a:rPr lang="fr-FR" sz="1400" dirty="0"/>
                        <a:t>Rachat total ou partiel d’un contrat d’assurance vie Nuances 3D, Nuances Plus, Nuances Privilège, Initiatives Transmission ou Initiatives Plus </a:t>
                      </a:r>
                    </a:p>
                  </a:txBody>
                  <a:tcPr>
                    <a:solidFill>
                      <a:schemeClr val="bg1">
                        <a:lumMod val="95000"/>
                      </a:schemeClr>
                    </a:solidFill>
                  </a:tcPr>
                </a:tc>
                <a:extLst>
                  <a:ext uri="{0D108BD9-81ED-4DB2-BD59-A6C34878D82A}">
                    <a16:rowId xmlns:a16="http://schemas.microsoft.com/office/drawing/2014/main" val="1738613790"/>
                  </a:ext>
                </a:extLst>
              </a:tr>
              <a:tr h="375708">
                <a:tc>
                  <a:txBody>
                    <a:bodyPr/>
                    <a:lstStyle/>
                    <a:p>
                      <a:r>
                        <a:rPr lang="fr-FR" sz="1400" b="1" dirty="0"/>
                        <a:t>Versements réguliers minimums</a:t>
                      </a:r>
                    </a:p>
                  </a:txBody>
                  <a:tcPr>
                    <a:solidFill>
                      <a:schemeClr val="bg1">
                        <a:lumMod val="95000"/>
                      </a:schemeClr>
                    </a:solidFill>
                  </a:tcPr>
                </a:tc>
                <a:tc>
                  <a:txBody>
                    <a:bodyPr/>
                    <a:lstStyle/>
                    <a:p>
                      <a:r>
                        <a:rPr lang="fr-FR" sz="1400" dirty="0"/>
                        <a:t>30€/mois, 90€/trimestre, 180€/semestre, 360€/an</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100€/mois, 300€/trimestre, 1200€/an</a:t>
                      </a:r>
                    </a:p>
                  </a:txBody>
                  <a:tcPr>
                    <a:solidFill>
                      <a:schemeClr val="bg1">
                        <a:lumMod val="95000"/>
                      </a:schemeClr>
                    </a:solidFill>
                  </a:tcPr>
                </a:tc>
                <a:extLst>
                  <a:ext uri="{0D108BD9-81ED-4DB2-BD59-A6C34878D82A}">
                    <a16:rowId xmlns:a16="http://schemas.microsoft.com/office/drawing/2014/main" val="274520091"/>
                  </a:ext>
                </a:extLst>
              </a:tr>
              <a:tr h="1358228">
                <a:tc>
                  <a:txBody>
                    <a:bodyPr/>
                    <a:lstStyle/>
                    <a:p>
                      <a:r>
                        <a:rPr lang="fr-FR" sz="1400" b="1" dirty="0"/>
                        <a:t>Process</a:t>
                      </a:r>
                    </a:p>
                  </a:txBody>
                  <a:tcPr>
                    <a:solidFill>
                      <a:schemeClr val="bg1">
                        <a:lumMod val="95000"/>
                      </a:schemeClr>
                    </a:solidFill>
                  </a:tcPr>
                </a:tc>
                <a:tc gridSpan="2">
                  <a:txBody>
                    <a:bodyPr/>
                    <a:lstStyle/>
                    <a:p>
                      <a:r>
                        <a:rPr lang="fr-FR" sz="1400" dirty="0"/>
                        <a:t>1- </a:t>
                      </a:r>
                      <a:r>
                        <a:rPr lang="fr-FR" sz="1400" b="1" dirty="0"/>
                        <a:t>Versement de 50 euros </a:t>
                      </a:r>
                      <a:r>
                        <a:rPr lang="fr-FR" sz="1400" dirty="0"/>
                        <a:t>avant adhésion sur le compte courant du souscripteur par la Caisse d’Epargne (process interne à définir par chaque CE) pour prise en compte dans le versement initial du PER</a:t>
                      </a:r>
                    </a:p>
                    <a:p>
                      <a:r>
                        <a:rPr lang="fr-FR" sz="1400" dirty="0"/>
                        <a:t>2- </a:t>
                      </a:r>
                      <a:r>
                        <a:rPr lang="fr-FR" sz="1400" b="1" dirty="0"/>
                        <a:t>Souscription du contrat MILLEVIE PER ou PER CE </a:t>
                      </a:r>
                      <a:r>
                        <a:rPr lang="fr-FR" sz="1400" dirty="0"/>
                        <a:t>avec prise en compte des 50€ dans le versement initial du MILLEVIE PER ou le 1</a:t>
                      </a:r>
                      <a:r>
                        <a:rPr lang="fr-FR" sz="1400" baseline="30000" dirty="0"/>
                        <a:t>er</a:t>
                      </a:r>
                      <a:r>
                        <a:rPr lang="fr-FR" sz="1400" dirty="0"/>
                        <a:t> versement programmé du PER CE, </a:t>
                      </a:r>
                      <a:r>
                        <a:rPr lang="fr-FR" sz="1400" b="1" dirty="0"/>
                        <a:t>via </a:t>
                      </a:r>
                      <a:r>
                        <a:rPr lang="fr-FR" sz="1400" b="1" dirty="0" err="1"/>
                        <a:t>MyAssur</a:t>
                      </a:r>
                      <a:r>
                        <a:rPr lang="fr-FR" sz="1400" b="1" dirty="0"/>
                        <a:t> ou PUMA</a:t>
                      </a:r>
                      <a:br>
                        <a:rPr lang="fr-FR" sz="1400" b="1" dirty="0"/>
                      </a:br>
                      <a:r>
                        <a:rPr lang="fr-FR" sz="1400" dirty="0"/>
                        <a:t>3- Remboursement post-opération sur la base d’une</a:t>
                      </a:r>
                      <a:r>
                        <a:rPr lang="fr-FR" sz="1400" b="1" dirty="0"/>
                        <a:t> facture </a:t>
                      </a:r>
                      <a:r>
                        <a:rPr lang="fr-FR" sz="1400" dirty="0"/>
                        <a:t>émise par l’établissement </a:t>
                      </a:r>
                      <a:r>
                        <a:rPr lang="fr-FR" sz="1400" b="1" dirty="0"/>
                        <a:t>auprès d’Ecureuil Vie Développement</a:t>
                      </a:r>
                    </a:p>
                  </a:txBody>
                  <a:tcPr>
                    <a:solidFill>
                      <a:schemeClr val="bg1">
                        <a:lumMod val="95000"/>
                      </a:schemeClr>
                    </a:solidFill>
                  </a:tcPr>
                </a:tc>
                <a:tc hMerge="1">
                  <a:txBody>
                    <a:bodyPr/>
                    <a:lstStyle/>
                    <a:p>
                      <a:endParaRPr lang="fr-FR"/>
                    </a:p>
                  </a:txBody>
                  <a:tcPr/>
                </a:tc>
                <a:extLst>
                  <a:ext uri="{0D108BD9-81ED-4DB2-BD59-A6C34878D82A}">
                    <a16:rowId xmlns:a16="http://schemas.microsoft.com/office/drawing/2014/main" val="171212789"/>
                  </a:ext>
                </a:extLst>
              </a:tr>
              <a:tr h="339557">
                <a:tc>
                  <a:txBody>
                    <a:bodyPr/>
                    <a:lstStyle/>
                    <a:p>
                      <a:r>
                        <a:rPr lang="fr-FR" sz="1400" b="1" dirty="0"/>
                        <a:t>Points de vigilance Transferts</a:t>
                      </a:r>
                    </a:p>
                  </a:txBody>
                  <a:tcPr>
                    <a:solidFill>
                      <a:schemeClr val="bg1">
                        <a:lumMod val="95000"/>
                      </a:schemeClr>
                    </a:solidFill>
                  </a:tcPr>
                </a:tc>
                <a:tc gridSpan="2">
                  <a:txBody>
                    <a:bodyPr/>
                    <a:lstStyle/>
                    <a:p>
                      <a:pPr marL="285750" indent="-285750">
                        <a:buFontTx/>
                        <a:buChar char="-"/>
                      </a:pPr>
                      <a:r>
                        <a:rPr lang="fr-FR" sz="1400" dirty="0"/>
                        <a:t>Valorisation du fonds en euros en cas de sortie/transfert d’un PERP au </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taux minimum annuel de revalorisation de l’année prorata </a:t>
                      </a:r>
                      <a:r>
                        <a:rPr kumimoji="0" lang="fr-FR" sz="14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mn-cs"/>
                        </a:rPr>
                        <a:t>temporis</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(rappel TMAR 2023 = 0% pour BPCE Vie, et 0,05% pour CNP Assurances ), </a:t>
                      </a:r>
                    </a:p>
                    <a:p>
                      <a:pPr marL="285750" indent="-285750">
                        <a:buFontTx/>
                        <a:buChar char="-"/>
                      </a:pPr>
                      <a:r>
                        <a:rPr lang="fr-FR" sz="1400" dirty="0"/>
                        <a:t>Indemnité de transfert en cas de transfert individuel de PERP CE vers un autre plan externe (</a:t>
                      </a:r>
                      <a:r>
                        <a:rPr lang="fr-FR" sz="1400" dirty="0" err="1"/>
                        <a:t>yc</a:t>
                      </a:r>
                      <a:r>
                        <a:rPr lang="fr-FR" sz="1400" dirty="0"/>
                        <a:t> MILLEVIE PER) = 5 % maximum de l’épargne gérée (l’indemnité est nulle à l’issue d’une période de 10 ans à compter de la date de conclusion de l’adhésion)</a:t>
                      </a:r>
                    </a:p>
                    <a:p>
                      <a:pPr marL="285750" indent="-285750">
                        <a:buFontTx/>
                        <a:buChar char="-"/>
                      </a:pPr>
                      <a:r>
                        <a:rPr lang="fr-FR" sz="1400" dirty="0"/>
                        <a:t>Nous vous rappelons que l’offre CNP PER CE permet de répondre aux clients souhaitant transférer leur contrat d’assurance vie éligible CNP ou leur PERP CE (CNP)</a:t>
                      </a:r>
                    </a:p>
                  </a:txBody>
                  <a:tcPr>
                    <a:solidFill>
                      <a:schemeClr val="bg1">
                        <a:lumMod val="95000"/>
                      </a:schemeClr>
                    </a:solidFill>
                  </a:tcPr>
                </a:tc>
                <a:tc hMerge="1">
                  <a:txBody>
                    <a:bodyPr/>
                    <a:lstStyle/>
                    <a:p>
                      <a:endParaRPr lang="fr-FR"/>
                    </a:p>
                  </a:txBody>
                  <a:tcPr/>
                </a:tc>
                <a:extLst>
                  <a:ext uri="{0D108BD9-81ED-4DB2-BD59-A6C34878D82A}">
                    <a16:rowId xmlns:a16="http://schemas.microsoft.com/office/drawing/2014/main" val="1960065872"/>
                  </a:ext>
                </a:extLst>
              </a:tr>
            </a:tbl>
          </a:graphicData>
        </a:graphic>
      </p:graphicFrame>
      <p:sp>
        <p:nvSpPr>
          <p:cNvPr id="4" name="Triangle isocèle 3">
            <a:extLst>
              <a:ext uri="{FF2B5EF4-FFF2-40B4-BE49-F238E27FC236}">
                <a16:creationId xmlns:a16="http://schemas.microsoft.com/office/drawing/2014/main" id="{D401AC9D-D187-4C66-B639-4886848CDFD1}"/>
              </a:ext>
            </a:extLst>
          </p:cNvPr>
          <p:cNvSpPr/>
          <p:nvPr/>
        </p:nvSpPr>
        <p:spPr>
          <a:xfrm rot="10800000">
            <a:off x="5116335" y="1591649"/>
            <a:ext cx="531628" cy="15948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riangle isocèle 5">
            <a:extLst>
              <a:ext uri="{FF2B5EF4-FFF2-40B4-BE49-F238E27FC236}">
                <a16:creationId xmlns:a16="http://schemas.microsoft.com/office/drawing/2014/main" id="{297DB18D-C01D-4DAA-B81A-6CA81ED8DDDF}"/>
              </a:ext>
            </a:extLst>
          </p:cNvPr>
          <p:cNvSpPr/>
          <p:nvPr/>
        </p:nvSpPr>
        <p:spPr>
          <a:xfrm rot="10800000">
            <a:off x="9415433" y="1605516"/>
            <a:ext cx="531628" cy="15948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e la date 6">
            <a:extLst>
              <a:ext uri="{FF2B5EF4-FFF2-40B4-BE49-F238E27FC236}">
                <a16:creationId xmlns:a16="http://schemas.microsoft.com/office/drawing/2014/main" id="{FEEA0400-1543-4077-944A-F91B967C5CD2}"/>
              </a:ext>
            </a:extLst>
          </p:cNvPr>
          <p:cNvSpPr>
            <a:spLocks noGrp="1"/>
          </p:cNvSpPr>
          <p:nvPr>
            <p:ph type="dt" sz="half" idx="2"/>
          </p:nvPr>
        </p:nvSpPr>
        <p:spPr/>
        <p:txBody>
          <a:bodyPr/>
          <a:lstStyle/>
          <a:p>
            <a:r>
              <a:rPr lang="fr-FR"/>
              <a:t>23/06/2023</a:t>
            </a:r>
            <a:endParaRPr lang="fr-FR" dirty="0"/>
          </a:p>
        </p:txBody>
      </p:sp>
      <p:sp>
        <p:nvSpPr>
          <p:cNvPr id="8" name="Espace réservé du pied de page 7">
            <a:extLst>
              <a:ext uri="{FF2B5EF4-FFF2-40B4-BE49-F238E27FC236}">
                <a16:creationId xmlns:a16="http://schemas.microsoft.com/office/drawing/2014/main" id="{E2A20F09-9BEC-7EE8-C69D-89355556F887}"/>
              </a:ext>
            </a:extLst>
          </p:cNvPr>
          <p:cNvSpPr>
            <a:spLocks noGrp="1"/>
          </p:cNvSpPr>
          <p:nvPr>
            <p:ph type="ftr" sz="quarter" idx="3"/>
          </p:nvPr>
        </p:nvSpPr>
        <p:spPr/>
        <p:txBody>
          <a:bodyPr/>
          <a:lstStyle/>
          <a:p>
            <a:pPr algn="l"/>
            <a:r>
              <a:rPr lang="fr-FR"/>
              <a:t>offre commerciale retraite</a:t>
            </a:r>
          </a:p>
        </p:txBody>
      </p:sp>
    </p:spTree>
    <p:extLst>
      <p:ext uri="{BB962C8B-B14F-4D97-AF65-F5344CB8AC3E}">
        <p14:creationId xmlns:p14="http://schemas.microsoft.com/office/powerpoint/2010/main" val="1612164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6117048-167D-4998-89EC-5C54812A2E40}"/>
              </a:ext>
            </a:extLst>
          </p:cNvPr>
          <p:cNvSpPr>
            <a:spLocks noGrp="1"/>
          </p:cNvSpPr>
          <p:nvPr>
            <p:ph type="body" sz="quarter" idx="10"/>
          </p:nvPr>
        </p:nvSpPr>
        <p:spPr/>
        <p:txBody>
          <a:bodyPr/>
          <a:lstStyle/>
          <a:p>
            <a:r>
              <a:rPr lang="fr-FR" dirty="0"/>
              <a:t>Le dispositif de communication</a:t>
            </a:r>
          </a:p>
        </p:txBody>
      </p:sp>
      <p:sp>
        <p:nvSpPr>
          <p:cNvPr id="3" name="Espace réservé du texte 2">
            <a:extLst>
              <a:ext uri="{FF2B5EF4-FFF2-40B4-BE49-F238E27FC236}">
                <a16:creationId xmlns:a16="http://schemas.microsoft.com/office/drawing/2014/main" id="{B0F7BD1B-E5A3-4738-92E7-456BFE6FCB68}"/>
              </a:ext>
            </a:extLst>
          </p:cNvPr>
          <p:cNvSpPr>
            <a:spLocks noGrp="1"/>
          </p:cNvSpPr>
          <p:nvPr>
            <p:ph type="body" sz="quarter" idx="11"/>
          </p:nvPr>
        </p:nvSpPr>
        <p:spPr>
          <a:xfrm>
            <a:off x="447131" y="1379545"/>
            <a:ext cx="6258469" cy="4608910"/>
          </a:xfrm>
        </p:spPr>
        <p:txBody>
          <a:bodyPr>
            <a:normAutofit fontScale="92500"/>
          </a:bodyPr>
          <a:lstStyle/>
          <a:p>
            <a:r>
              <a:rPr lang="fr-FR" sz="1800" dirty="0">
                <a:effectLst/>
                <a:latin typeface="Arial" panose="020B0604020202020204" pitchFamily="34" charset="0"/>
                <a:ea typeface="Calibri" panose="020F0502020204030204" pitchFamily="34" charset="0"/>
              </a:rPr>
              <a:t>Cette campagne à destination des clients se compose de :</a:t>
            </a:r>
            <a:endParaRPr lang="fr-FR"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FR" sz="1800" dirty="0">
                <a:effectLst/>
                <a:latin typeface="Arial" panose="020B0604020202020204" pitchFamily="34" charset="0"/>
                <a:ea typeface="Times New Roman" panose="02020603050405020304" pitchFamily="18" charset="0"/>
              </a:rPr>
              <a:t>L’affiche </a:t>
            </a:r>
            <a:endParaRPr lang="fr-FR"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FR" sz="1800" dirty="0">
                <a:effectLst/>
                <a:latin typeface="Arial" panose="020B0604020202020204" pitchFamily="34" charset="0"/>
                <a:ea typeface="Times New Roman" panose="02020603050405020304" pitchFamily="18" charset="0"/>
              </a:rPr>
              <a:t>Le flyer </a:t>
            </a:r>
            <a:endParaRPr lang="fr-FR"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FR" sz="1800" dirty="0">
                <a:effectLst/>
                <a:latin typeface="Arial" panose="020B0604020202020204" pitchFamily="34" charset="0"/>
                <a:ea typeface="Times New Roman" panose="02020603050405020304" pitchFamily="18" charset="0"/>
              </a:rPr>
              <a:t>Le relais de l’offre sur la page du site Caisse d’Epargne Millevie PER </a:t>
            </a:r>
            <a:endParaRPr lang="fr-FR"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FR" sz="1800" dirty="0">
                <a:effectLst/>
                <a:latin typeface="Arial" panose="020B0604020202020204" pitchFamily="34" charset="0"/>
                <a:ea typeface="Times New Roman" panose="02020603050405020304" pitchFamily="18" charset="0"/>
              </a:rPr>
              <a:t>Le relais de l’offre sur la page du site Caisse d’Epargne sur les pages conseil génériques sur le thème de la retraite </a:t>
            </a:r>
            <a:endParaRPr lang="fr-FR"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fr-FR" sz="1800" dirty="0">
                <a:effectLst/>
                <a:latin typeface="Arial" panose="020B0604020202020204" pitchFamily="34" charset="0"/>
                <a:ea typeface="Times New Roman" panose="02020603050405020304" pitchFamily="18" charset="0"/>
              </a:rPr>
              <a:t>La bannière (le bouton en « En savoir plus » renverra vers la page générique du site CE sur la retraite en PJ)</a:t>
            </a:r>
          </a:p>
          <a:p>
            <a:pPr marL="342900" lvl="0" indent="-342900">
              <a:buFont typeface="Symbol" panose="05050102010706020507" pitchFamily="18" charset="2"/>
              <a:buChar char=""/>
            </a:pPr>
            <a:r>
              <a:rPr lang="fr-FR" sz="1800" dirty="0">
                <a:latin typeface="Arial" panose="020B0604020202020204" pitchFamily="34" charset="0"/>
              </a:rPr>
              <a:t>Post Facebook en cours d’étude</a:t>
            </a:r>
          </a:p>
          <a:p>
            <a:r>
              <a:rPr lang="fr-FR" sz="1800" i="1" dirty="0">
                <a:effectLst/>
                <a:latin typeface="BRSonoma-Regular"/>
                <a:ea typeface="Calibri" panose="020F0502020204030204" pitchFamily="34" charset="0"/>
              </a:rPr>
              <a:t> </a:t>
            </a:r>
            <a:endParaRPr lang="fr-FR" sz="1800" dirty="0">
              <a:effectLst/>
              <a:latin typeface="Calibri" panose="020F0502020204030204" pitchFamily="34" charset="0"/>
              <a:ea typeface="Calibri" panose="020F0502020204030204" pitchFamily="34" charset="0"/>
            </a:endParaRPr>
          </a:p>
          <a:p>
            <a:endParaRPr lang="fr-FR" dirty="0"/>
          </a:p>
        </p:txBody>
      </p:sp>
      <p:sp>
        <p:nvSpPr>
          <p:cNvPr id="8" name="Espace réservé du pied de page 7">
            <a:extLst>
              <a:ext uri="{FF2B5EF4-FFF2-40B4-BE49-F238E27FC236}">
                <a16:creationId xmlns:a16="http://schemas.microsoft.com/office/drawing/2014/main" id="{B3342ACF-B98B-41E2-8245-86EC00A1813A}"/>
              </a:ext>
            </a:extLst>
          </p:cNvPr>
          <p:cNvSpPr>
            <a:spLocks noGrp="1"/>
          </p:cNvSpPr>
          <p:nvPr>
            <p:ph type="ftr" sz="quarter" idx="3"/>
          </p:nvPr>
        </p:nvSpPr>
        <p:spPr/>
        <p:txBody>
          <a:bodyPr/>
          <a:lstStyle/>
          <a:p>
            <a:pPr algn="l"/>
            <a:r>
              <a:rPr lang="fr-FR"/>
              <a:t>Titre de la présentation</a:t>
            </a:r>
          </a:p>
        </p:txBody>
      </p:sp>
      <p:sp>
        <p:nvSpPr>
          <p:cNvPr id="9" name="Espace réservé du numéro de diapositive 8">
            <a:extLst>
              <a:ext uri="{FF2B5EF4-FFF2-40B4-BE49-F238E27FC236}">
                <a16:creationId xmlns:a16="http://schemas.microsoft.com/office/drawing/2014/main" id="{E3AA5DEB-9AF3-4AD9-A609-6305CA93F30C}"/>
              </a:ext>
            </a:extLst>
          </p:cNvPr>
          <p:cNvSpPr>
            <a:spLocks noGrp="1"/>
          </p:cNvSpPr>
          <p:nvPr>
            <p:ph type="sldNum" sz="quarter" idx="4"/>
          </p:nvPr>
        </p:nvSpPr>
        <p:spPr/>
        <p:txBody>
          <a:bodyPr/>
          <a:lstStyle/>
          <a:p>
            <a:fld id="{D5CB2B02-8FFA-4AE8-8936-873B449F5BB9}" type="slidenum">
              <a:rPr lang="fr-FR" smtClean="0"/>
              <a:pPr/>
              <a:t>4</a:t>
            </a:fld>
            <a:endParaRPr lang="fr-FR" dirty="0"/>
          </a:p>
        </p:txBody>
      </p:sp>
      <p:sp>
        <p:nvSpPr>
          <p:cNvPr id="10" name="Espace réservé de la date 9">
            <a:extLst>
              <a:ext uri="{FF2B5EF4-FFF2-40B4-BE49-F238E27FC236}">
                <a16:creationId xmlns:a16="http://schemas.microsoft.com/office/drawing/2014/main" id="{974A92FE-BC4A-4FB1-9794-C115FA6030E2}"/>
              </a:ext>
            </a:extLst>
          </p:cNvPr>
          <p:cNvSpPr>
            <a:spLocks noGrp="1"/>
          </p:cNvSpPr>
          <p:nvPr>
            <p:ph type="dt" sz="half" idx="2"/>
          </p:nvPr>
        </p:nvSpPr>
        <p:spPr/>
        <p:txBody>
          <a:bodyPr/>
          <a:lstStyle/>
          <a:p>
            <a:fld id="{A3ADE562-BEB5-432E-AFF8-2923AA890A78}" type="datetime1">
              <a:rPr lang="fr-FR" smtClean="0"/>
              <a:pPr/>
              <a:t>04/09/2023</a:t>
            </a:fld>
            <a:endParaRPr lang="fr-FR" dirty="0"/>
          </a:p>
        </p:txBody>
      </p:sp>
      <p:pic>
        <p:nvPicPr>
          <p:cNvPr id="19" name="Image 18">
            <a:extLst>
              <a:ext uri="{FF2B5EF4-FFF2-40B4-BE49-F238E27FC236}">
                <a16:creationId xmlns:a16="http://schemas.microsoft.com/office/drawing/2014/main" id="{A8517F27-9B03-4987-9B19-6501741FEDDB}"/>
              </a:ext>
            </a:extLst>
          </p:cNvPr>
          <p:cNvPicPr>
            <a:picLocks noChangeAspect="1"/>
          </p:cNvPicPr>
          <p:nvPr/>
        </p:nvPicPr>
        <p:blipFill>
          <a:blip r:embed="rId2"/>
          <a:stretch>
            <a:fillRect/>
          </a:stretch>
        </p:blipFill>
        <p:spPr>
          <a:xfrm>
            <a:off x="6781054" y="1743030"/>
            <a:ext cx="2731245" cy="3627434"/>
          </a:xfrm>
          <a:prstGeom prst="rect">
            <a:avLst/>
          </a:prstGeom>
        </p:spPr>
      </p:pic>
      <p:pic>
        <p:nvPicPr>
          <p:cNvPr id="24" name="Image 23">
            <a:extLst>
              <a:ext uri="{FF2B5EF4-FFF2-40B4-BE49-F238E27FC236}">
                <a16:creationId xmlns:a16="http://schemas.microsoft.com/office/drawing/2014/main" id="{B2DC13D3-4F00-401D-B95E-CE172F3E8B45}"/>
              </a:ext>
            </a:extLst>
          </p:cNvPr>
          <p:cNvPicPr>
            <a:picLocks noChangeAspect="1"/>
          </p:cNvPicPr>
          <p:nvPr/>
        </p:nvPicPr>
        <p:blipFill>
          <a:blip r:embed="rId3"/>
          <a:stretch>
            <a:fillRect/>
          </a:stretch>
        </p:blipFill>
        <p:spPr>
          <a:xfrm>
            <a:off x="9441103" y="3684000"/>
            <a:ext cx="1767993" cy="2481287"/>
          </a:xfrm>
          <a:prstGeom prst="rect">
            <a:avLst/>
          </a:prstGeom>
        </p:spPr>
      </p:pic>
    </p:spTree>
    <p:extLst>
      <p:ext uri="{BB962C8B-B14F-4D97-AF65-F5344CB8AC3E}">
        <p14:creationId xmlns:p14="http://schemas.microsoft.com/office/powerpoint/2010/main" val="54234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A3BEE2B-CB8A-4C30-BC9B-A5AD13776855}"/>
              </a:ext>
            </a:extLst>
          </p:cNvPr>
          <p:cNvSpPr>
            <a:spLocks noGrp="1"/>
          </p:cNvSpPr>
          <p:nvPr>
            <p:ph type="sldNum" sz="quarter" idx="4"/>
          </p:nvPr>
        </p:nvSpPr>
        <p:spPr/>
        <p:txBody>
          <a:bodyPr/>
          <a:lstStyle/>
          <a:p>
            <a:fld id="{EFBA2664-5196-4151-AC24-B3A59F2A8492}" type="slidenum">
              <a:rPr lang="en-US" smtClean="0"/>
              <a:t>5</a:t>
            </a:fld>
            <a:endParaRPr lang="en-US"/>
          </a:p>
        </p:txBody>
      </p:sp>
      <p:sp>
        <p:nvSpPr>
          <p:cNvPr id="9" name="Espace réservé du texte 8">
            <a:extLst>
              <a:ext uri="{FF2B5EF4-FFF2-40B4-BE49-F238E27FC236}">
                <a16:creationId xmlns:a16="http://schemas.microsoft.com/office/drawing/2014/main" id="{175DCF5E-D716-4656-90EC-11D15EC922D0}"/>
              </a:ext>
            </a:extLst>
          </p:cNvPr>
          <p:cNvSpPr>
            <a:spLocks noGrp="1"/>
          </p:cNvSpPr>
          <p:nvPr>
            <p:ph type="body" sz="quarter" idx="10"/>
          </p:nvPr>
        </p:nvSpPr>
        <p:spPr/>
        <p:txBody>
          <a:bodyPr/>
          <a:lstStyle/>
          <a:p>
            <a:r>
              <a:rPr lang="fr-FR" dirty="0"/>
              <a:t>Le pilotage dédié</a:t>
            </a:r>
          </a:p>
        </p:txBody>
      </p:sp>
      <p:sp>
        <p:nvSpPr>
          <p:cNvPr id="8" name="Espace réservé du texte 9">
            <a:extLst>
              <a:ext uri="{FF2B5EF4-FFF2-40B4-BE49-F238E27FC236}">
                <a16:creationId xmlns:a16="http://schemas.microsoft.com/office/drawing/2014/main" id="{12136577-9B87-47EA-ACE5-BD9BD58F7137}"/>
              </a:ext>
            </a:extLst>
          </p:cNvPr>
          <p:cNvSpPr txBox="1">
            <a:spLocks/>
          </p:cNvSpPr>
          <p:nvPr/>
        </p:nvSpPr>
        <p:spPr>
          <a:xfrm>
            <a:off x="447131" y="1356409"/>
            <a:ext cx="6341595" cy="453639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5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150000"/>
              </a:lnSpc>
              <a:spcBef>
                <a:spcPts val="10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150000"/>
              </a:lnSpc>
              <a:spcBef>
                <a:spcPts val="10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solidFill>
                  <a:srgbClr val="000000"/>
                </a:solidFill>
                <a:latin typeface="Arial" panose="020B0604020202020204" pitchFamily="34" charset="0"/>
              </a:rPr>
              <a:t>Suivi des adhésions PER CE et MILLEVIE PER  au cours de l’offre commerciale (entre le 16/10 et la fin de l’opération)</a:t>
            </a:r>
          </a:p>
          <a:p>
            <a:endParaRPr lang="fr-FR" dirty="0"/>
          </a:p>
          <a:p>
            <a:r>
              <a:rPr lang="fr-FR" sz="1800" dirty="0">
                <a:solidFill>
                  <a:srgbClr val="000000"/>
                </a:solidFill>
                <a:effectLst/>
                <a:latin typeface="Arial" panose="020B0604020202020204" pitchFamily="34" charset="0"/>
                <a:ea typeface="Calibri" panose="020F0502020204030204" pitchFamily="34" charset="0"/>
              </a:rPr>
              <a:t>Intégration</a:t>
            </a:r>
            <a:r>
              <a:rPr lang="fr-FR" sz="1800" dirty="0">
                <a:solidFill>
                  <a:srgbClr val="000000"/>
                </a:solidFill>
                <a:latin typeface="Arial" panose="020B0604020202020204" pitchFamily="34" charset="0"/>
                <a:ea typeface="Calibri" panose="020F0502020204030204" pitchFamily="34" charset="0"/>
              </a:rPr>
              <a:t> au sein de l’</a:t>
            </a:r>
            <a:r>
              <a:rPr lang="fr-FR" sz="1800" dirty="0">
                <a:solidFill>
                  <a:srgbClr val="000000"/>
                </a:solidFill>
                <a:effectLst/>
                <a:latin typeface="Arial" panose="020B0604020202020204" pitchFamily="34" charset="0"/>
                <a:ea typeface="Calibri" panose="020F0502020204030204" pitchFamily="34" charset="0"/>
              </a:rPr>
              <a:t>opération de dynamisation du 1</a:t>
            </a:r>
            <a:r>
              <a:rPr lang="fr-FR" sz="1800" baseline="30000" dirty="0">
                <a:solidFill>
                  <a:srgbClr val="000000"/>
                </a:solidFill>
                <a:effectLst/>
                <a:latin typeface="Arial" panose="020B0604020202020204" pitchFamily="34" charset="0"/>
                <a:ea typeface="Calibri" panose="020F0502020204030204" pitchFamily="34" charset="0"/>
              </a:rPr>
              <a:t>er</a:t>
            </a:r>
            <a:r>
              <a:rPr lang="fr-FR" sz="1800" dirty="0">
                <a:solidFill>
                  <a:srgbClr val="000000"/>
                </a:solidFill>
                <a:effectLst/>
                <a:latin typeface="Arial" panose="020B0604020202020204" pitchFamily="34" charset="0"/>
                <a:ea typeface="Calibri" panose="020F0502020204030204" pitchFamily="34" charset="0"/>
              </a:rPr>
              <a:t> septembre jusqu’au 31 décembre :</a:t>
            </a:r>
            <a:endParaRPr lang="fr-FR"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fr-FR" dirty="0">
                <a:solidFill>
                  <a:srgbClr val="000000"/>
                </a:solidFill>
                <a:effectLst/>
                <a:latin typeface="Arial" panose="020B0604020202020204" pitchFamily="34" charset="0"/>
                <a:ea typeface="Times New Roman" panose="02020603050405020304" pitchFamily="18" charset="0"/>
              </a:rPr>
              <a:t>Le nombre de souscriptions PER (</a:t>
            </a:r>
            <a:r>
              <a:rPr lang="fr-FR" dirty="0" err="1">
                <a:solidFill>
                  <a:srgbClr val="000000"/>
                </a:solidFill>
                <a:effectLst/>
                <a:latin typeface="Arial" panose="020B0604020202020204" pitchFamily="34" charset="0"/>
                <a:ea typeface="Times New Roman" panose="02020603050405020304" pitchFamily="18" charset="0"/>
              </a:rPr>
              <a:t>Millevie</a:t>
            </a:r>
            <a:r>
              <a:rPr lang="fr-FR" dirty="0">
                <a:solidFill>
                  <a:srgbClr val="000000"/>
                </a:solidFill>
                <a:effectLst/>
                <a:latin typeface="Arial" panose="020B0604020202020204" pitchFamily="34" charset="0"/>
                <a:ea typeface="Times New Roman" panose="02020603050405020304" pitchFamily="18" charset="0"/>
              </a:rPr>
              <a:t> PER ou PER CE) avec Abonnement / ETP avec une enveloppe de 50k€ pour les 8 premières caisses</a:t>
            </a:r>
            <a:endParaRPr lang="fr-FR" dirty="0">
              <a:solidFill>
                <a:srgbClr val="000000"/>
              </a:solidFill>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fr-FR" dirty="0">
                <a:solidFill>
                  <a:srgbClr val="000000"/>
                </a:solidFill>
                <a:effectLst/>
                <a:latin typeface="Arial" panose="020B0604020202020204" pitchFamily="34" charset="0"/>
                <a:ea typeface="Times New Roman" panose="02020603050405020304" pitchFamily="18" charset="0"/>
              </a:rPr>
              <a:t>Le montant VI ou VL / ETP sur PER (</a:t>
            </a:r>
            <a:r>
              <a:rPr lang="fr-FR" dirty="0" err="1">
                <a:solidFill>
                  <a:srgbClr val="000000"/>
                </a:solidFill>
                <a:effectLst/>
                <a:latin typeface="Arial" panose="020B0604020202020204" pitchFamily="34" charset="0"/>
                <a:ea typeface="Times New Roman" panose="02020603050405020304" pitchFamily="18" charset="0"/>
              </a:rPr>
              <a:t>Millevie</a:t>
            </a:r>
            <a:r>
              <a:rPr lang="fr-FR" dirty="0">
                <a:solidFill>
                  <a:srgbClr val="000000"/>
                </a:solidFill>
                <a:effectLst/>
                <a:latin typeface="Arial" panose="020B0604020202020204" pitchFamily="34" charset="0"/>
                <a:ea typeface="Times New Roman" panose="02020603050405020304" pitchFamily="18" charset="0"/>
              </a:rPr>
              <a:t> PER ou PER CE) avec une enveloppe de 50 k€ pour les 8 premières caisses</a:t>
            </a:r>
            <a:endParaRPr lang="fr-FR" sz="1500" dirty="0"/>
          </a:p>
          <a:p>
            <a:pPr marL="457200" lvl="1" indent="0">
              <a:buFont typeface="Calibri" panose="020F0502020204030204" pitchFamily="34" charset="0"/>
              <a:buNone/>
            </a:pPr>
            <a:endParaRPr lang="fr-FR" dirty="0"/>
          </a:p>
          <a:p>
            <a:pPr marL="457200" lvl="1" indent="0">
              <a:buFont typeface="Calibri" panose="020F0502020204030204" pitchFamily="34" charset="0"/>
              <a:buNone/>
            </a:pPr>
            <a:endParaRPr lang="fr-FR" dirty="0"/>
          </a:p>
        </p:txBody>
      </p:sp>
      <p:pic>
        <p:nvPicPr>
          <p:cNvPr id="11" name="Espace réservé pour une image  8" descr="Suivi PER - 20220313.xlsx  -  Lecture seule - Excel">
            <a:extLst>
              <a:ext uri="{FF2B5EF4-FFF2-40B4-BE49-F238E27FC236}">
                <a16:creationId xmlns:a16="http://schemas.microsoft.com/office/drawing/2014/main" id="{E4837165-0EF1-41C7-996A-F777CEE5E286}"/>
              </a:ext>
            </a:extLst>
          </p:cNvPr>
          <p:cNvPicPr>
            <a:picLocks noChangeAspect="1"/>
          </p:cNvPicPr>
          <p:nvPr/>
        </p:nvPicPr>
        <p:blipFill>
          <a:blip r:embed="rId2"/>
          <a:srcRect/>
          <a:stretch>
            <a:fillRect/>
          </a:stretch>
        </p:blipFill>
        <p:spPr>
          <a:xfrm>
            <a:off x="6788726" y="1189158"/>
            <a:ext cx="5033819" cy="3990824"/>
          </a:xfrm>
          <a:prstGeom prst="rect">
            <a:avLst/>
          </a:prstGeom>
        </p:spPr>
      </p:pic>
    </p:spTree>
    <p:extLst>
      <p:ext uri="{BB962C8B-B14F-4D97-AF65-F5344CB8AC3E}">
        <p14:creationId xmlns:p14="http://schemas.microsoft.com/office/powerpoint/2010/main" val="216293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81A496A-3697-4B65-B8BA-FB2699D34312}"/>
              </a:ext>
            </a:extLst>
          </p:cNvPr>
          <p:cNvSpPr>
            <a:spLocks noGrp="1"/>
          </p:cNvSpPr>
          <p:nvPr>
            <p:ph type="sldNum" sz="quarter" idx="4294967295"/>
          </p:nvPr>
        </p:nvSpPr>
        <p:spPr>
          <a:xfrm>
            <a:off x="0" y="6373813"/>
            <a:ext cx="500063" cy="365125"/>
          </a:xfrm>
        </p:spPr>
        <p:txBody>
          <a:bodyPr/>
          <a:lstStyle/>
          <a:p>
            <a:fld id="{EFBA2664-5196-4151-AC24-B3A59F2A8492}" type="slidenum">
              <a:rPr lang="en-US" smtClean="0"/>
              <a:t>6</a:t>
            </a:fld>
            <a:endParaRPr lang="en-US"/>
          </a:p>
        </p:txBody>
      </p:sp>
    </p:spTree>
    <p:extLst>
      <p:ext uri="{BB962C8B-B14F-4D97-AF65-F5344CB8AC3E}">
        <p14:creationId xmlns:p14="http://schemas.microsoft.com/office/powerpoint/2010/main" val="1777096433"/>
      </p:ext>
    </p:extLst>
  </p:cSld>
  <p:clrMapOvr>
    <a:masterClrMapping/>
  </p:clrMapOvr>
</p:sld>
</file>

<file path=ppt/theme/theme1.xml><?xml version="1.0" encoding="utf-8"?>
<a:theme xmlns:a="http://schemas.openxmlformats.org/drawingml/2006/main" name="Conception personnalisée">
  <a:themeElements>
    <a:clrScheme name="Ecureuil Vie">
      <a:dk1>
        <a:srgbClr val="666666"/>
      </a:dk1>
      <a:lt1>
        <a:sysClr val="window" lastClr="FFFFFF"/>
      </a:lt1>
      <a:dk2>
        <a:srgbClr val="666666"/>
      </a:dk2>
      <a:lt2>
        <a:srgbClr val="E7E6E6"/>
      </a:lt2>
      <a:accent1>
        <a:srgbClr val="F49D63"/>
      </a:accent1>
      <a:accent2>
        <a:srgbClr val="09B2AF"/>
      </a:accent2>
      <a:accent3>
        <a:srgbClr val="EA4E55"/>
      </a:accent3>
      <a:accent4>
        <a:srgbClr val="F49D63"/>
      </a:accent4>
      <a:accent5>
        <a:srgbClr val="09B2AF"/>
      </a:accent5>
      <a:accent6>
        <a:srgbClr val="EA4E55"/>
      </a:accent6>
      <a:hlink>
        <a:srgbClr val="666666"/>
      </a:hlink>
      <a:folHlink>
        <a:srgbClr val="666666"/>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845EB1F89C8646800CD30A561F66A2" ma:contentTypeVersion="13" ma:contentTypeDescription="Crée un document." ma:contentTypeScope="" ma:versionID="d8088acafd528f5f82cdfe4fbb8dcdf1">
  <xsd:schema xmlns:xsd="http://www.w3.org/2001/XMLSchema" xmlns:xs="http://www.w3.org/2001/XMLSchema" xmlns:p="http://schemas.microsoft.com/office/2006/metadata/properties" xmlns:ns2="a5aca70e-92df-4ab3-8763-d841355f2152" xmlns:ns3="c77dc3c2-0c17-4868-8c18-a7672fb6f5e4" targetNamespace="http://schemas.microsoft.com/office/2006/metadata/properties" ma:root="true" ma:fieldsID="90918f59b941d3b8bdfae2016d09d891" ns2:_="" ns3:_="">
    <xsd:import namespace="a5aca70e-92df-4ab3-8763-d841355f2152"/>
    <xsd:import namespace="c77dc3c2-0c17-4868-8c18-a7672fb6f5e4"/>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aca70e-92df-4ab3-8763-d841355f2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597b34a8-7d43-43a2-a9d9-c50207f82e6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77dc3c2-0c17-4868-8c18-a7672fb6f5e4"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19" nillable="true" ma:displayName="Taxonomy Catch All Column" ma:hidden="true" ma:list="{5016e204-37b7-4cf6-b7d4-4a3d63071a8a}" ma:internalName="TaxCatchAll" ma:showField="CatchAllData" ma:web="c77dc3c2-0c17-4868-8c18-a7672fb6f5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5aca70e-92df-4ab3-8763-d841355f2152">
      <Terms xmlns="http://schemas.microsoft.com/office/infopath/2007/PartnerControls"/>
    </lcf76f155ced4ddcb4097134ff3c332f>
    <TaxCatchAll xmlns="c77dc3c2-0c17-4868-8c18-a7672fb6f5e4" xsi:nil="true"/>
  </documentManagement>
</p:properties>
</file>

<file path=customXml/itemProps1.xml><?xml version="1.0" encoding="utf-8"?>
<ds:datastoreItem xmlns:ds="http://schemas.openxmlformats.org/officeDocument/2006/customXml" ds:itemID="{AA836AA7-9159-47EF-AAC2-4537E8CFCD84}">
  <ds:schemaRefs>
    <ds:schemaRef ds:uri="http://schemas.microsoft.com/sharepoint/v3/contenttype/forms"/>
  </ds:schemaRefs>
</ds:datastoreItem>
</file>

<file path=customXml/itemProps2.xml><?xml version="1.0" encoding="utf-8"?>
<ds:datastoreItem xmlns:ds="http://schemas.openxmlformats.org/officeDocument/2006/customXml" ds:itemID="{15F21AB0-4DF7-4C11-B9CD-65104B7909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aca70e-92df-4ab3-8763-d841355f2152"/>
    <ds:schemaRef ds:uri="c77dc3c2-0c17-4868-8c18-a7672fb6f5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C4A3F4-2588-4D06-B316-648455DEF275}">
  <ds:schemaRefs>
    <ds:schemaRef ds:uri="http://schemas.openxmlformats.org/package/2006/metadata/core-properties"/>
    <ds:schemaRef ds:uri="http://purl.org/dc/elements/1.1/"/>
    <ds:schemaRef ds:uri="a5aca70e-92df-4ab3-8763-d841355f2152"/>
    <ds:schemaRef ds:uri="http://schemas.microsoft.com/office/infopath/2007/PartnerControls"/>
    <ds:schemaRef ds:uri="http://purl.org/dc/dcmitype/"/>
    <ds:schemaRef ds:uri="http://schemas.microsoft.com/office/2006/documentManagement/types"/>
    <ds:schemaRef ds:uri="http://purl.org/dc/terms/"/>
    <ds:schemaRef ds:uri="http://schemas.microsoft.com/office/2006/metadata/properties"/>
    <ds:schemaRef ds:uri="c77dc3c2-0c17-4868-8c18-a7672fb6f5e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3627</TotalTime>
  <Words>978</Words>
  <Application>Microsoft Office PowerPoint</Application>
  <PresentationFormat>Grand écran</PresentationFormat>
  <Paragraphs>69</Paragraphs>
  <Slides>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vt:i4>
      </vt:variant>
    </vt:vector>
  </HeadingPairs>
  <TitlesOfParts>
    <vt:vector size="14" baseType="lpstr">
      <vt:lpstr>Arial</vt:lpstr>
      <vt:lpstr>BRSonoma-Regular</vt:lpstr>
      <vt:lpstr>BRSonoma-SemiBold</vt:lpstr>
      <vt:lpstr>Calibri</vt:lpstr>
      <vt:lpstr>Symbol</vt:lpstr>
      <vt:lpstr>Wide Latin</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Alberteau</dc:creator>
  <cp:lastModifiedBy>SAULNIER Cécile</cp:lastModifiedBy>
  <cp:revision>46</cp:revision>
  <dcterms:created xsi:type="dcterms:W3CDTF">2021-01-28T13:38:10Z</dcterms:created>
  <dcterms:modified xsi:type="dcterms:W3CDTF">2023-09-04T13:11:24Z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0x01010008845EB1F89C8646800CD30A561F66A2</vt:lpwstr>
  </property>
  <property fmtid="{D5CDD505-2E9C-101B-9397-08002B2CF9AE}" pid="3" name="MediaServiceImageTags">
    <vt:lpwstr/>
  </property>
  <property fmtid="{D5CDD505-2E9C-101B-9397-08002B2CF9AE}" pid="4" name="MSIP_Label_797e4f81-4b1c-4a3a-b237-8636707719dc_Enabled">
    <vt:lpwstr>true</vt:lpwstr>
  </property>
  <property fmtid="{D5CDD505-2E9C-101B-9397-08002B2CF9AE}" pid="5" name="MSIP_Label_797e4f81-4b1c-4a3a-b237-8636707719dc_SetDate">
    <vt:lpwstr>2023-01-26T17:38:42Z</vt:lpwstr>
  </property>
  <property fmtid="{D5CDD505-2E9C-101B-9397-08002B2CF9AE}" pid="6" name="MSIP_Label_797e4f81-4b1c-4a3a-b237-8636707719dc_Method">
    <vt:lpwstr>Privileged</vt:lpwstr>
  </property>
  <property fmtid="{D5CDD505-2E9C-101B-9397-08002B2CF9AE}" pid="7" name="MSIP_Label_797e4f81-4b1c-4a3a-b237-8636707719dc_Name">
    <vt:lpwstr>797e4f81-4b1c-4a3a-b237-8636707719dc</vt:lpwstr>
  </property>
  <property fmtid="{D5CDD505-2E9C-101B-9397-08002B2CF9AE}" pid="8" name="MSIP_Label_797e4f81-4b1c-4a3a-b237-8636707719dc_SiteId">
    <vt:lpwstr>d5bb6d35-8a82-4329-b49a-5030bd6497ab</vt:lpwstr>
  </property>
  <property fmtid="{D5CDD505-2E9C-101B-9397-08002B2CF9AE}" pid="9" name="MSIP_Label_797e4f81-4b1c-4a3a-b237-8636707719dc_ActionId">
    <vt:lpwstr>8b330e38-9b1a-4d87-885e-9e8de7485d00</vt:lpwstr>
  </property>
  <property fmtid="{D5CDD505-2E9C-101B-9397-08002B2CF9AE}" pid="10" name="MSIP_Label_797e4f81-4b1c-4a3a-b237-8636707719dc_ContentBits">
    <vt:lpwstr>2</vt:lpwstr>
  </property>
</Properties>
</file>