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5" r:id="rId5"/>
  </p:sldMasterIdLst>
  <p:notesMasterIdLst>
    <p:notesMasterId r:id="rId53"/>
  </p:notesMasterIdLst>
  <p:handoutMasterIdLst>
    <p:handoutMasterId r:id="rId54"/>
  </p:handoutMasterIdLst>
  <p:sldIdLst>
    <p:sldId id="259" r:id="rId6"/>
    <p:sldId id="372" r:id="rId7"/>
    <p:sldId id="374" r:id="rId8"/>
    <p:sldId id="418" r:id="rId9"/>
    <p:sldId id="419" r:id="rId10"/>
    <p:sldId id="405" r:id="rId11"/>
    <p:sldId id="432" r:id="rId12"/>
    <p:sldId id="434" r:id="rId13"/>
    <p:sldId id="433" r:id="rId14"/>
    <p:sldId id="435" r:id="rId15"/>
    <p:sldId id="436" r:id="rId16"/>
    <p:sldId id="437" r:id="rId17"/>
    <p:sldId id="438" r:id="rId18"/>
    <p:sldId id="439" r:id="rId19"/>
    <p:sldId id="440" r:id="rId20"/>
    <p:sldId id="441" r:id="rId21"/>
    <p:sldId id="442" r:id="rId22"/>
    <p:sldId id="462" r:id="rId23"/>
    <p:sldId id="456" r:id="rId24"/>
    <p:sldId id="421" r:id="rId25"/>
    <p:sldId id="428" r:id="rId26"/>
    <p:sldId id="443" r:id="rId27"/>
    <p:sldId id="457" r:id="rId28"/>
    <p:sldId id="444" r:id="rId29"/>
    <p:sldId id="422" r:id="rId30"/>
    <p:sldId id="429" r:id="rId31"/>
    <p:sldId id="446" r:id="rId32"/>
    <p:sldId id="447" r:id="rId33"/>
    <p:sldId id="448" r:id="rId34"/>
    <p:sldId id="463" r:id="rId35"/>
    <p:sldId id="449" r:id="rId36"/>
    <p:sldId id="450" r:id="rId37"/>
    <p:sldId id="451" r:id="rId38"/>
    <p:sldId id="423" r:id="rId39"/>
    <p:sldId id="430" r:id="rId40"/>
    <p:sldId id="452" r:id="rId41"/>
    <p:sldId id="453" r:id="rId42"/>
    <p:sldId id="424" r:id="rId43"/>
    <p:sldId id="431" r:id="rId44"/>
    <p:sldId id="454" r:id="rId45"/>
    <p:sldId id="455" r:id="rId46"/>
    <p:sldId id="425" r:id="rId47"/>
    <p:sldId id="464" r:id="rId48"/>
    <p:sldId id="465" r:id="rId49"/>
    <p:sldId id="426" r:id="rId50"/>
    <p:sldId id="461" r:id="rId51"/>
    <p:sldId id="460" r:id="rId5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êt personnel" id="{2F01A0B2-22CA-4D24-8508-A36A36957CC6}">
          <p14:sldIdLst>
            <p14:sldId id="259"/>
            <p14:sldId id="372"/>
          </p14:sldIdLst>
        </p14:section>
        <p14:section name="Les outils de pilotage en CEGEE – les grands principes" id="{787DD1E5-1D7A-4C45-97C7-E397A6A9549F}">
          <p14:sldIdLst>
            <p14:sldId id="374"/>
            <p14:sldId id="418"/>
          </p14:sldIdLst>
        </p14:section>
        <p14:section name="Pour piloter les résultats commerciaux" id="{6C898937-EE27-4E80-9C1F-0D3344A5765C}">
          <p14:sldIdLst>
            <p14:sldId id="419"/>
            <p14:sldId id="405"/>
            <p14:sldId id="432"/>
            <p14:sldId id="434"/>
            <p14:sldId id="433"/>
            <p14:sldId id="435"/>
            <p14:sldId id="436"/>
          </p14:sldIdLst>
        </p14:section>
        <p14:section name="Pour animer l'activité de mon équipe" id="{4AF892F2-A49B-4001-9025-E590D35F6DBB}">
          <p14:sldIdLst>
            <p14:sldId id="437"/>
            <p14:sldId id="438"/>
            <p14:sldId id="439"/>
            <p14:sldId id="440"/>
            <p14:sldId id="441"/>
            <p14:sldId id="442"/>
            <p14:sldId id="462"/>
            <p14:sldId id="456"/>
          </p14:sldIdLst>
        </p14:section>
        <p14:section name="Pour animer la satisfaction client" id="{7F363CB3-86F2-4EFA-AF64-C5F3F07610EB}">
          <p14:sldIdLst>
            <p14:sldId id="421"/>
            <p14:sldId id="428"/>
            <p14:sldId id="443"/>
            <p14:sldId id="457"/>
            <p14:sldId id="444"/>
          </p14:sldIdLst>
        </p14:section>
        <p14:section name="Pour analyser et développer mon fonds de commerce" id="{146F21D2-6DB7-4E89-B040-50E700EF6BED}">
          <p14:sldIdLst>
            <p14:sldId id="422"/>
            <p14:sldId id="429"/>
            <p14:sldId id="446"/>
            <p14:sldId id="447"/>
            <p14:sldId id="448"/>
            <p14:sldId id="463"/>
            <p14:sldId id="449"/>
            <p14:sldId id="450"/>
            <p14:sldId id="451"/>
          </p14:sldIdLst>
        </p14:section>
        <p14:section name="Pour ancrer au quotidien une culture PNB + collective" id="{8CD469D5-BC2E-408D-887B-C53E8CF22FEA}">
          <p14:sldIdLst>
            <p14:sldId id="423"/>
            <p14:sldId id="430"/>
            <p14:sldId id="452"/>
            <p14:sldId id="453"/>
          </p14:sldIdLst>
        </p14:section>
        <p14:section name="Pour piloter les risques et la conformité" id="{CC957105-0242-4FCC-AB2F-DB2426D8091E}">
          <p14:sldIdLst>
            <p14:sldId id="424"/>
            <p14:sldId id="431"/>
            <p14:sldId id="454"/>
            <p14:sldId id="455"/>
          </p14:sldIdLst>
        </p14:section>
        <p14:section name="En synthèse" id="{17338F3C-A6E1-45B4-9DF9-AB06C7498AC2}">
          <p14:sldIdLst>
            <p14:sldId id="425"/>
            <p14:sldId id="464"/>
            <p14:sldId id="465"/>
          </p14:sldIdLst>
        </p14:section>
        <p14:section name="Annexes" id="{6A76280F-D5D9-4DDE-ADE9-720061D0F5A2}">
          <p14:sldIdLst>
            <p14:sldId id="426"/>
            <p14:sldId id="461"/>
            <p14:sldId id="460"/>
          </p14:sldIdLst>
        </p14:section>
      </p14:sectionLst>
    </p:ext>
    <p:ext uri="{EFAFB233-063F-42B5-8137-9DF3F51BA10A}">
      <p15:sldGuideLst xmlns:p15="http://schemas.microsoft.com/office/powerpoint/2012/main">
        <p15:guide id="2" pos="778" userDrawn="1">
          <p15:clr>
            <a:srgbClr val="A4A3A4"/>
          </p15:clr>
        </p15:guide>
        <p15:guide id="3" pos="4112" userDrawn="1">
          <p15:clr>
            <a:srgbClr val="A4A3A4"/>
          </p15:clr>
        </p15:guide>
        <p15:guide id="4" orient="horz" pos="1003" userDrawn="1">
          <p15:clr>
            <a:srgbClr val="A4A3A4"/>
          </p15:clr>
        </p15:guide>
        <p15:guide id="5" orient="horz" pos="73" userDrawn="1">
          <p15:clr>
            <a:srgbClr val="A4A3A4"/>
          </p15:clr>
        </p15:guide>
        <p15:guide id="7" pos="4430" userDrawn="1">
          <p15:clr>
            <a:srgbClr val="A4A3A4"/>
          </p15:clr>
        </p15:guide>
        <p15:guide id="9" pos="869" userDrawn="1">
          <p15:clr>
            <a:srgbClr val="A4A3A4"/>
          </p15:clr>
        </p15:guide>
        <p15:guide id="10" pos="5654" userDrawn="1">
          <p15:clr>
            <a:srgbClr val="A4A3A4"/>
          </p15:clr>
        </p15:guide>
        <p15:guide id="11" pos="386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4E55"/>
    <a:srgbClr val="A89C86"/>
    <a:srgbClr val="FF9966"/>
    <a:srgbClr val="009688"/>
    <a:srgbClr val="F44336"/>
    <a:srgbClr val="FFFFFF"/>
    <a:srgbClr val="111111"/>
    <a:srgbClr val="EDEDED"/>
    <a:srgbClr val="F8F8F8"/>
    <a:srgbClr val="120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94343" autoAdjust="0"/>
  </p:normalViewPr>
  <p:slideViewPr>
    <p:cSldViewPr snapToGrid="0">
      <p:cViewPr varScale="1">
        <p:scale>
          <a:sx n="77" d="100"/>
          <a:sy n="77" d="100"/>
        </p:scale>
        <p:origin x="840" y="58"/>
      </p:cViewPr>
      <p:guideLst>
        <p:guide pos="778"/>
        <p:guide pos="4112"/>
        <p:guide orient="horz" pos="1003"/>
        <p:guide orient="horz" pos="73"/>
        <p:guide pos="4430"/>
        <p:guide pos="869"/>
        <p:guide pos="5654"/>
        <p:guide pos="3863"/>
      </p:guideLst>
    </p:cSldViewPr>
  </p:slideViewPr>
  <p:notesTextViewPr>
    <p:cViewPr>
      <p:scale>
        <a:sx n="3" d="2"/>
        <a:sy n="3" d="2"/>
      </p:scale>
      <p:origin x="0" y="0"/>
    </p:cViewPr>
  </p:notesTextViewPr>
  <p:sorterViewPr>
    <p:cViewPr varScale="1">
      <p:scale>
        <a:sx n="1" d="1"/>
        <a:sy n="1" d="1"/>
      </p:scale>
      <p:origin x="0" y="-25128"/>
    </p:cViewPr>
  </p:sorterViewPr>
  <p:notesViewPr>
    <p:cSldViewPr snapToGrid="0">
      <p:cViewPr varScale="1">
        <p:scale>
          <a:sx n="92" d="100"/>
          <a:sy n="92" d="100"/>
        </p:scale>
        <p:origin x="373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399CE5E-A838-4810-9D4F-BB6691935C59}" type="datetimeFigureOut">
              <a:rPr lang="fr-FR" smtClean="0"/>
              <a:t>02/12/2022</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7BA2142B-7AEB-4430-96B5-D9F9C6B5F079}" type="slidenum">
              <a:rPr lang="fr-FR" smtClean="0"/>
              <a:t>‹N°›</a:t>
            </a:fld>
            <a:endParaRPr lang="fr-FR"/>
          </a:p>
        </p:txBody>
      </p:sp>
    </p:spTree>
    <p:extLst>
      <p:ext uri="{BB962C8B-B14F-4D97-AF65-F5344CB8AC3E}">
        <p14:creationId xmlns:p14="http://schemas.microsoft.com/office/powerpoint/2010/main" val="3489734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atin typeface="Segoe UI Light" panose="020B0502040204020203" pitchFamily="34" charset="0"/>
              </a:defRPr>
            </a:lvl1pPr>
          </a:lstStyle>
          <a:p>
            <a:endParaRPr lang="fr-FR"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atin typeface="Segoe UI Light" panose="020B0502040204020203" pitchFamily="34" charset="0"/>
              </a:defRPr>
            </a:lvl1pPr>
          </a:lstStyle>
          <a:p>
            <a:fld id="{5D971959-953B-463E-BAAE-BE8CB048C413}" type="datetimeFigureOut">
              <a:rPr lang="fr-FR" smtClean="0"/>
              <a:pPr/>
              <a:t>02/12/2022</a:t>
            </a:fld>
            <a:endParaRPr lang="fr-FR"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atin typeface="Segoe UI Light" panose="020B0502040204020203" pitchFamily="34" charset="0"/>
              </a:defRPr>
            </a:lvl1pPr>
          </a:lstStyle>
          <a:p>
            <a:endParaRPr lang="fr-FR"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atin typeface="Segoe UI Light" panose="020B0502040204020203" pitchFamily="34" charset="0"/>
              </a:defRPr>
            </a:lvl1pPr>
          </a:lstStyle>
          <a:p>
            <a:fld id="{01BB0138-77EE-466A-BAEB-47D907700EE9}" type="slidenum">
              <a:rPr lang="fr-FR" smtClean="0"/>
              <a:pPr/>
              <a:t>‹N°›</a:t>
            </a:fld>
            <a:endParaRPr lang="fr-FR" dirty="0"/>
          </a:p>
        </p:txBody>
      </p:sp>
    </p:spTree>
    <p:extLst>
      <p:ext uri="{BB962C8B-B14F-4D97-AF65-F5344CB8AC3E}">
        <p14:creationId xmlns:p14="http://schemas.microsoft.com/office/powerpoint/2010/main" val="130653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Light" panose="020B0502040204020203" pitchFamily="34" charset="0"/>
        <a:ea typeface="+mn-ea"/>
        <a:cs typeface="+mn-cs"/>
      </a:defRPr>
    </a:lvl1pPr>
    <a:lvl2pPr marL="457200" algn="l" defTabSz="914400" rtl="0" eaLnBrk="1" latinLnBrk="0" hangingPunct="1">
      <a:defRPr sz="1200" kern="1200">
        <a:solidFill>
          <a:schemeClr val="tx1"/>
        </a:solidFill>
        <a:latin typeface="Segoe UI Light" panose="020B0502040204020203" pitchFamily="34" charset="0"/>
        <a:ea typeface="+mn-ea"/>
        <a:cs typeface="+mn-cs"/>
      </a:defRPr>
    </a:lvl2pPr>
    <a:lvl3pPr marL="914400" algn="l" defTabSz="914400" rtl="0" eaLnBrk="1" latinLnBrk="0" hangingPunct="1">
      <a:defRPr sz="1200" kern="1200">
        <a:solidFill>
          <a:schemeClr val="tx1"/>
        </a:solidFill>
        <a:latin typeface="Segoe UI Light" panose="020B0502040204020203" pitchFamily="34" charset="0"/>
        <a:ea typeface="+mn-ea"/>
        <a:cs typeface="+mn-cs"/>
      </a:defRPr>
    </a:lvl3pPr>
    <a:lvl4pPr marL="1371600" algn="l" defTabSz="914400" rtl="0" eaLnBrk="1" latinLnBrk="0" hangingPunct="1">
      <a:defRPr sz="1200" kern="1200">
        <a:solidFill>
          <a:schemeClr val="tx1"/>
        </a:solidFill>
        <a:latin typeface="Segoe UI Light" panose="020B0502040204020203" pitchFamily="34" charset="0"/>
        <a:ea typeface="+mn-ea"/>
        <a:cs typeface="+mn-cs"/>
      </a:defRPr>
    </a:lvl4pPr>
    <a:lvl5pPr marL="1828800" algn="l" defTabSz="914400" rtl="0" eaLnBrk="1" latinLnBrk="0" hangingPunct="1">
      <a:defRPr sz="1200" kern="1200">
        <a:solidFill>
          <a:schemeClr val="tx1"/>
        </a:solidFill>
        <a:latin typeface="Segoe UI Light"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a:t>
            </a:fld>
            <a:endParaRPr lang="fr-FR" dirty="0"/>
          </a:p>
        </p:txBody>
      </p:sp>
    </p:spTree>
    <p:extLst>
      <p:ext uri="{BB962C8B-B14F-4D97-AF65-F5344CB8AC3E}">
        <p14:creationId xmlns:p14="http://schemas.microsoft.com/office/powerpoint/2010/main" val="76907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a:t>
            </a:fld>
            <a:endParaRPr lang="fr-FR" dirty="0"/>
          </a:p>
        </p:txBody>
      </p:sp>
    </p:spTree>
    <p:extLst>
      <p:ext uri="{BB962C8B-B14F-4D97-AF65-F5344CB8AC3E}">
        <p14:creationId xmlns:p14="http://schemas.microsoft.com/office/powerpoint/2010/main" val="3619229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6</a:t>
            </a:fld>
            <a:endParaRPr lang="fr-FR" dirty="0"/>
          </a:p>
        </p:txBody>
      </p:sp>
    </p:spTree>
    <p:extLst>
      <p:ext uri="{BB962C8B-B14F-4D97-AF65-F5344CB8AC3E}">
        <p14:creationId xmlns:p14="http://schemas.microsoft.com/office/powerpoint/2010/main" val="1098793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7</a:t>
            </a:fld>
            <a:endParaRPr lang="fr-FR" dirty="0"/>
          </a:p>
        </p:txBody>
      </p:sp>
    </p:spTree>
    <p:extLst>
      <p:ext uri="{BB962C8B-B14F-4D97-AF65-F5344CB8AC3E}">
        <p14:creationId xmlns:p14="http://schemas.microsoft.com/office/powerpoint/2010/main" val="1123784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8</a:t>
            </a:fld>
            <a:endParaRPr lang="fr-FR" dirty="0"/>
          </a:p>
        </p:txBody>
      </p:sp>
    </p:spTree>
    <p:extLst>
      <p:ext uri="{BB962C8B-B14F-4D97-AF65-F5344CB8AC3E}">
        <p14:creationId xmlns:p14="http://schemas.microsoft.com/office/powerpoint/2010/main" val="37291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9</a:t>
            </a:fld>
            <a:endParaRPr lang="fr-FR" dirty="0"/>
          </a:p>
        </p:txBody>
      </p:sp>
    </p:spTree>
    <p:extLst>
      <p:ext uri="{BB962C8B-B14F-4D97-AF65-F5344CB8AC3E}">
        <p14:creationId xmlns:p14="http://schemas.microsoft.com/office/powerpoint/2010/main" val="1362156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10</a:t>
            </a:fld>
            <a:endParaRPr lang="fr-FR" dirty="0"/>
          </a:p>
        </p:txBody>
      </p:sp>
    </p:spTree>
    <p:extLst>
      <p:ext uri="{BB962C8B-B14F-4D97-AF65-F5344CB8AC3E}">
        <p14:creationId xmlns:p14="http://schemas.microsoft.com/office/powerpoint/2010/main" val="1921902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11</a:t>
            </a:fld>
            <a:endParaRPr lang="fr-FR" dirty="0"/>
          </a:p>
        </p:txBody>
      </p:sp>
    </p:spTree>
    <p:extLst>
      <p:ext uri="{BB962C8B-B14F-4D97-AF65-F5344CB8AC3E}">
        <p14:creationId xmlns:p14="http://schemas.microsoft.com/office/powerpoint/2010/main" val="344792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13</a:t>
            </a:fld>
            <a:endParaRPr lang="fr-FR" dirty="0"/>
          </a:p>
        </p:txBody>
      </p:sp>
    </p:spTree>
    <p:extLst>
      <p:ext uri="{BB962C8B-B14F-4D97-AF65-F5344CB8AC3E}">
        <p14:creationId xmlns:p14="http://schemas.microsoft.com/office/powerpoint/2010/main" val="726745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14</a:t>
            </a:fld>
            <a:endParaRPr lang="fr-FR" dirty="0"/>
          </a:p>
        </p:txBody>
      </p:sp>
    </p:spTree>
    <p:extLst>
      <p:ext uri="{BB962C8B-B14F-4D97-AF65-F5344CB8AC3E}">
        <p14:creationId xmlns:p14="http://schemas.microsoft.com/office/powerpoint/2010/main" val="2127859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15</a:t>
            </a:fld>
            <a:endParaRPr lang="fr-FR" dirty="0"/>
          </a:p>
        </p:txBody>
      </p:sp>
    </p:spTree>
    <p:extLst>
      <p:ext uri="{BB962C8B-B14F-4D97-AF65-F5344CB8AC3E}">
        <p14:creationId xmlns:p14="http://schemas.microsoft.com/office/powerpoint/2010/main" val="3270754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16</a:t>
            </a:fld>
            <a:endParaRPr lang="fr-FR" dirty="0"/>
          </a:p>
        </p:txBody>
      </p:sp>
    </p:spTree>
    <p:extLst>
      <p:ext uri="{BB962C8B-B14F-4D97-AF65-F5344CB8AC3E}">
        <p14:creationId xmlns:p14="http://schemas.microsoft.com/office/powerpoint/2010/main" val="175222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17</a:t>
            </a:fld>
            <a:endParaRPr lang="fr-FR" dirty="0"/>
          </a:p>
        </p:txBody>
      </p:sp>
    </p:spTree>
    <p:extLst>
      <p:ext uri="{BB962C8B-B14F-4D97-AF65-F5344CB8AC3E}">
        <p14:creationId xmlns:p14="http://schemas.microsoft.com/office/powerpoint/2010/main" val="3188015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18</a:t>
            </a:fld>
            <a:endParaRPr lang="fr-FR" dirty="0"/>
          </a:p>
        </p:txBody>
      </p:sp>
    </p:spTree>
    <p:extLst>
      <p:ext uri="{BB962C8B-B14F-4D97-AF65-F5344CB8AC3E}">
        <p14:creationId xmlns:p14="http://schemas.microsoft.com/office/powerpoint/2010/main" val="2872745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19</a:t>
            </a:fld>
            <a:endParaRPr lang="fr-FR" dirty="0"/>
          </a:p>
        </p:txBody>
      </p:sp>
    </p:spTree>
    <p:extLst>
      <p:ext uri="{BB962C8B-B14F-4D97-AF65-F5344CB8AC3E}">
        <p14:creationId xmlns:p14="http://schemas.microsoft.com/office/powerpoint/2010/main" val="1449960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21</a:t>
            </a:fld>
            <a:endParaRPr lang="fr-FR" dirty="0"/>
          </a:p>
        </p:txBody>
      </p:sp>
    </p:spTree>
    <p:extLst>
      <p:ext uri="{BB962C8B-B14F-4D97-AF65-F5344CB8AC3E}">
        <p14:creationId xmlns:p14="http://schemas.microsoft.com/office/powerpoint/2010/main" val="2233564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22</a:t>
            </a:fld>
            <a:endParaRPr lang="fr-FR" dirty="0"/>
          </a:p>
        </p:txBody>
      </p:sp>
    </p:spTree>
    <p:extLst>
      <p:ext uri="{BB962C8B-B14F-4D97-AF65-F5344CB8AC3E}">
        <p14:creationId xmlns:p14="http://schemas.microsoft.com/office/powerpoint/2010/main" val="1048328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23</a:t>
            </a:fld>
            <a:endParaRPr lang="fr-FR" dirty="0"/>
          </a:p>
        </p:txBody>
      </p:sp>
    </p:spTree>
    <p:extLst>
      <p:ext uri="{BB962C8B-B14F-4D97-AF65-F5344CB8AC3E}">
        <p14:creationId xmlns:p14="http://schemas.microsoft.com/office/powerpoint/2010/main" val="3493330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24</a:t>
            </a:fld>
            <a:endParaRPr lang="fr-FR" dirty="0"/>
          </a:p>
        </p:txBody>
      </p:sp>
    </p:spTree>
    <p:extLst>
      <p:ext uri="{BB962C8B-B14F-4D97-AF65-F5344CB8AC3E}">
        <p14:creationId xmlns:p14="http://schemas.microsoft.com/office/powerpoint/2010/main" val="1401667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26</a:t>
            </a:fld>
            <a:endParaRPr lang="fr-FR" dirty="0"/>
          </a:p>
        </p:txBody>
      </p:sp>
    </p:spTree>
    <p:extLst>
      <p:ext uri="{BB962C8B-B14F-4D97-AF65-F5344CB8AC3E}">
        <p14:creationId xmlns:p14="http://schemas.microsoft.com/office/powerpoint/2010/main" val="3136447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27</a:t>
            </a:fld>
            <a:endParaRPr lang="fr-FR" dirty="0"/>
          </a:p>
        </p:txBody>
      </p:sp>
    </p:spTree>
    <p:extLst>
      <p:ext uri="{BB962C8B-B14F-4D97-AF65-F5344CB8AC3E}">
        <p14:creationId xmlns:p14="http://schemas.microsoft.com/office/powerpoint/2010/main" val="3545304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28</a:t>
            </a:fld>
            <a:endParaRPr lang="fr-FR" dirty="0"/>
          </a:p>
        </p:txBody>
      </p:sp>
    </p:spTree>
    <p:extLst>
      <p:ext uri="{BB962C8B-B14F-4D97-AF65-F5344CB8AC3E}">
        <p14:creationId xmlns:p14="http://schemas.microsoft.com/office/powerpoint/2010/main" val="2409104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29</a:t>
            </a:fld>
            <a:endParaRPr lang="fr-FR" dirty="0"/>
          </a:p>
        </p:txBody>
      </p:sp>
    </p:spTree>
    <p:extLst>
      <p:ext uri="{BB962C8B-B14F-4D97-AF65-F5344CB8AC3E}">
        <p14:creationId xmlns:p14="http://schemas.microsoft.com/office/powerpoint/2010/main" val="3569685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30</a:t>
            </a:fld>
            <a:endParaRPr lang="fr-FR" dirty="0"/>
          </a:p>
        </p:txBody>
      </p:sp>
    </p:spTree>
    <p:extLst>
      <p:ext uri="{BB962C8B-B14F-4D97-AF65-F5344CB8AC3E}">
        <p14:creationId xmlns:p14="http://schemas.microsoft.com/office/powerpoint/2010/main" val="95643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31</a:t>
            </a:fld>
            <a:endParaRPr lang="fr-FR" dirty="0"/>
          </a:p>
        </p:txBody>
      </p:sp>
    </p:spTree>
    <p:extLst>
      <p:ext uri="{BB962C8B-B14F-4D97-AF65-F5344CB8AC3E}">
        <p14:creationId xmlns:p14="http://schemas.microsoft.com/office/powerpoint/2010/main" val="325600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32</a:t>
            </a:fld>
            <a:endParaRPr lang="fr-FR" dirty="0"/>
          </a:p>
        </p:txBody>
      </p:sp>
    </p:spTree>
    <p:extLst>
      <p:ext uri="{BB962C8B-B14F-4D97-AF65-F5344CB8AC3E}">
        <p14:creationId xmlns:p14="http://schemas.microsoft.com/office/powerpoint/2010/main" val="1004953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33</a:t>
            </a:fld>
            <a:endParaRPr lang="fr-FR" dirty="0"/>
          </a:p>
        </p:txBody>
      </p:sp>
    </p:spTree>
    <p:extLst>
      <p:ext uri="{BB962C8B-B14F-4D97-AF65-F5344CB8AC3E}">
        <p14:creationId xmlns:p14="http://schemas.microsoft.com/office/powerpoint/2010/main" val="1477715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35</a:t>
            </a:fld>
            <a:endParaRPr lang="fr-FR" dirty="0"/>
          </a:p>
        </p:txBody>
      </p:sp>
    </p:spTree>
    <p:extLst>
      <p:ext uri="{BB962C8B-B14F-4D97-AF65-F5344CB8AC3E}">
        <p14:creationId xmlns:p14="http://schemas.microsoft.com/office/powerpoint/2010/main" val="35229380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36</a:t>
            </a:fld>
            <a:endParaRPr lang="fr-FR" dirty="0"/>
          </a:p>
        </p:txBody>
      </p:sp>
    </p:spTree>
    <p:extLst>
      <p:ext uri="{BB962C8B-B14F-4D97-AF65-F5344CB8AC3E}">
        <p14:creationId xmlns:p14="http://schemas.microsoft.com/office/powerpoint/2010/main" val="293892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37</a:t>
            </a:fld>
            <a:endParaRPr lang="fr-FR" dirty="0"/>
          </a:p>
        </p:txBody>
      </p:sp>
    </p:spTree>
    <p:extLst>
      <p:ext uri="{BB962C8B-B14F-4D97-AF65-F5344CB8AC3E}">
        <p14:creationId xmlns:p14="http://schemas.microsoft.com/office/powerpoint/2010/main" val="19602407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39</a:t>
            </a:fld>
            <a:endParaRPr lang="fr-FR" dirty="0"/>
          </a:p>
        </p:txBody>
      </p:sp>
    </p:spTree>
    <p:extLst>
      <p:ext uri="{BB962C8B-B14F-4D97-AF65-F5344CB8AC3E}">
        <p14:creationId xmlns:p14="http://schemas.microsoft.com/office/powerpoint/2010/main" val="4253136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40</a:t>
            </a:fld>
            <a:endParaRPr lang="fr-FR" dirty="0"/>
          </a:p>
        </p:txBody>
      </p:sp>
    </p:spTree>
    <p:extLst>
      <p:ext uri="{BB962C8B-B14F-4D97-AF65-F5344CB8AC3E}">
        <p14:creationId xmlns:p14="http://schemas.microsoft.com/office/powerpoint/2010/main" val="19825874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41</a:t>
            </a:fld>
            <a:endParaRPr lang="fr-FR" dirty="0"/>
          </a:p>
        </p:txBody>
      </p:sp>
    </p:spTree>
    <p:extLst>
      <p:ext uri="{BB962C8B-B14F-4D97-AF65-F5344CB8AC3E}">
        <p14:creationId xmlns:p14="http://schemas.microsoft.com/office/powerpoint/2010/main" val="428198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43</a:t>
            </a:fld>
            <a:endParaRPr lang="fr-FR" dirty="0"/>
          </a:p>
        </p:txBody>
      </p:sp>
    </p:spTree>
    <p:extLst>
      <p:ext uri="{BB962C8B-B14F-4D97-AF65-F5344CB8AC3E}">
        <p14:creationId xmlns:p14="http://schemas.microsoft.com/office/powerpoint/2010/main" val="2366325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44</a:t>
            </a:fld>
            <a:endParaRPr lang="fr-FR" dirty="0"/>
          </a:p>
        </p:txBody>
      </p:sp>
    </p:spTree>
    <p:extLst>
      <p:ext uri="{BB962C8B-B14F-4D97-AF65-F5344CB8AC3E}">
        <p14:creationId xmlns:p14="http://schemas.microsoft.com/office/powerpoint/2010/main" val="39937569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46</a:t>
            </a:fld>
            <a:endParaRPr lang="fr-FR" dirty="0"/>
          </a:p>
        </p:txBody>
      </p:sp>
    </p:spTree>
    <p:extLst>
      <p:ext uri="{BB962C8B-B14F-4D97-AF65-F5344CB8AC3E}">
        <p14:creationId xmlns:p14="http://schemas.microsoft.com/office/powerpoint/2010/main" val="999504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47</a:t>
            </a:fld>
            <a:endParaRPr lang="fr-FR" dirty="0"/>
          </a:p>
        </p:txBody>
      </p:sp>
    </p:spTree>
    <p:extLst>
      <p:ext uri="{BB962C8B-B14F-4D97-AF65-F5344CB8AC3E}">
        <p14:creationId xmlns:p14="http://schemas.microsoft.com/office/powerpoint/2010/main" val="445473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hyperlink" Target="https://www.slidor.fr/" TargetMode="Externa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 logos Slide">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0FA82258-8070-4B7B-B7C6-919C1BFAD958}"/>
              </a:ext>
            </a:extLst>
          </p:cNvPr>
          <p:cNvSpPr>
            <a:spLocks noGrp="1"/>
          </p:cNvSpPr>
          <p:nvPr>
            <p:ph sz="quarter" idx="10" hasCustomPrompt="1"/>
          </p:nvPr>
        </p:nvSpPr>
        <p:spPr>
          <a:xfrm>
            <a:off x="1579910" y="2595169"/>
            <a:ext cx="1042520" cy="1008570"/>
          </a:xfrm>
          <a:prstGeom prst="rect">
            <a:avLst/>
          </a:prstGeom>
        </p:spPr>
        <p:txBody>
          <a:bodyPr anchor="t"/>
          <a:lstStyle>
            <a:lvl1pPr marL="0" indent="0" algn="ctr">
              <a:buNone/>
              <a:defRPr sz="1000"/>
            </a:lvl1pPr>
          </a:lstStyle>
          <a:p>
            <a:pPr lvl="0"/>
            <a:r>
              <a:rPr lang="fr-FR" dirty="0"/>
              <a:t>Drag &amp; Drop</a:t>
            </a:r>
            <a:endParaRPr lang="en-US" dirty="0"/>
          </a:p>
        </p:txBody>
      </p:sp>
      <p:sp>
        <p:nvSpPr>
          <p:cNvPr id="14" name="Espace réservé du contenu 12">
            <a:extLst>
              <a:ext uri="{FF2B5EF4-FFF2-40B4-BE49-F238E27FC236}">
                <a16:creationId xmlns:a16="http://schemas.microsoft.com/office/drawing/2014/main" id="{24B192B9-1979-47FD-B40B-D105E04FD493}"/>
              </a:ext>
            </a:extLst>
          </p:cNvPr>
          <p:cNvSpPr>
            <a:spLocks noGrp="1"/>
          </p:cNvSpPr>
          <p:nvPr>
            <p:ph sz="quarter" idx="11" hasCustomPrompt="1"/>
          </p:nvPr>
        </p:nvSpPr>
        <p:spPr>
          <a:xfrm>
            <a:off x="3577325"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17" name="Espace réservé du contenu 12">
            <a:extLst>
              <a:ext uri="{FF2B5EF4-FFF2-40B4-BE49-F238E27FC236}">
                <a16:creationId xmlns:a16="http://schemas.microsoft.com/office/drawing/2014/main" id="{201296E0-114D-4FAE-9474-548B5DC841EA}"/>
              </a:ext>
            </a:extLst>
          </p:cNvPr>
          <p:cNvSpPr>
            <a:spLocks noGrp="1"/>
          </p:cNvSpPr>
          <p:nvPr>
            <p:ph sz="quarter" idx="12" hasCustomPrompt="1"/>
          </p:nvPr>
        </p:nvSpPr>
        <p:spPr>
          <a:xfrm>
            <a:off x="5574740"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18" name="Espace réservé du contenu 12">
            <a:extLst>
              <a:ext uri="{FF2B5EF4-FFF2-40B4-BE49-F238E27FC236}">
                <a16:creationId xmlns:a16="http://schemas.microsoft.com/office/drawing/2014/main" id="{154D76DD-DF79-45CC-89FC-1544939578E9}"/>
              </a:ext>
            </a:extLst>
          </p:cNvPr>
          <p:cNvSpPr>
            <a:spLocks noGrp="1"/>
          </p:cNvSpPr>
          <p:nvPr>
            <p:ph sz="quarter" idx="13" hasCustomPrompt="1"/>
          </p:nvPr>
        </p:nvSpPr>
        <p:spPr>
          <a:xfrm>
            <a:off x="7572155"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21" name="Espace réservé du contenu 12">
            <a:extLst>
              <a:ext uri="{FF2B5EF4-FFF2-40B4-BE49-F238E27FC236}">
                <a16:creationId xmlns:a16="http://schemas.microsoft.com/office/drawing/2014/main" id="{E3E44833-1827-41DC-AEC3-0C01F1BAD462}"/>
              </a:ext>
            </a:extLst>
          </p:cNvPr>
          <p:cNvSpPr>
            <a:spLocks noGrp="1"/>
          </p:cNvSpPr>
          <p:nvPr>
            <p:ph sz="quarter" idx="14" hasCustomPrompt="1"/>
          </p:nvPr>
        </p:nvSpPr>
        <p:spPr>
          <a:xfrm>
            <a:off x="9569570"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22" name="Espace réservé du contenu 12">
            <a:extLst>
              <a:ext uri="{FF2B5EF4-FFF2-40B4-BE49-F238E27FC236}">
                <a16:creationId xmlns:a16="http://schemas.microsoft.com/office/drawing/2014/main" id="{36394FDD-DDC6-46CD-87AF-F343169F6B6C}"/>
              </a:ext>
            </a:extLst>
          </p:cNvPr>
          <p:cNvSpPr>
            <a:spLocks noGrp="1"/>
          </p:cNvSpPr>
          <p:nvPr>
            <p:ph sz="quarter" idx="15" hasCustomPrompt="1"/>
          </p:nvPr>
        </p:nvSpPr>
        <p:spPr>
          <a:xfrm>
            <a:off x="1579910"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3" name="Espace réservé du contenu 12">
            <a:extLst>
              <a:ext uri="{FF2B5EF4-FFF2-40B4-BE49-F238E27FC236}">
                <a16:creationId xmlns:a16="http://schemas.microsoft.com/office/drawing/2014/main" id="{F4892D69-01ED-4ACE-9A93-97CAA2FCC8E8}"/>
              </a:ext>
            </a:extLst>
          </p:cNvPr>
          <p:cNvSpPr>
            <a:spLocks noGrp="1"/>
          </p:cNvSpPr>
          <p:nvPr>
            <p:ph sz="quarter" idx="16" hasCustomPrompt="1"/>
          </p:nvPr>
        </p:nvSpPr>
        <p:spPr>
          <a:xfrm>
            <a:off x="3577325"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4" name="Espace réservé du contenu 12">
            <a:extLst>
              <a:ext uri="{FF2B5EF4-FFF2-40B4-BE49-F238E27FC236}">
                <a16:creationId xmlns:a16="http://schemas.microsoft.com/office/drawing/2014/main" id="{B911AC6F-ED1A-472B-82C9-F9B03EBADF44}"/>
              </a:ext>
            </a:extLst>
          </p:cNvPr>
          <p:cNvSpPr>
            <a:spLocks noGrp="1"/>
          </p:cNvSpPr>
          <p:nvPr>
            <p:ph sz="quarter" idx="17" hasCustomPrompt="1"/>
          </p:nvPr>
        </p:nvSpPr>
        <p:spPr>
          <a:xfrm>
            <a:off x="5574740"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5" name="Espace réservé du contenu 12">
            <a:extLst>
              <a:ext uri="{FF2B5EF4-FFF2-40B4-BE49-F238E27FC236}">
                <a16:creationId xmlns:a16="http://schemas.microsoft.com/office/drawing/2014/main" id="{2A92BF88-4F19-41E1-9684-DFAC07366387}"/>
              </a:ext>
            </a:extLst>
          </p:cNvPr>
          <p:cNvSpPr>
            <a:spLocks noGrp="1"/>
          </p:cNvSpPr>
          <p:nvPr>
            <p:ph sz="quarter" idx="18" hasCustomPrompt="1"/>
          </p:nvPr>
        </p:nvSpPr>
        <p:spPr>
          <a:xfrm>
            <a:off x="7572155"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6" name="Espace réservé du contenu 12">
            <a:extLst>
              <a:ext uri="{FF2B5EF4-FFF2-40B4-BE49-F238E27FC236}">
                <a16:creationId xmlns:a16="http://schemas.microsoft.com/office/drawing/2014/main" id="{6C4A12E5-2DFE-40D7-BD07-4F8CB3981E76}"/>
              </a:ext>
            </a:extLst>
          </p:cNvPr>
          <p:cNvSpPr>
            <a:spLocks noGrp="1"/>
          </p:cNvSpPr>
          <p:nvPr>
            <p:ph sz="quarter" idx="19" hasCustomPrompt="1"/>
          </p:nvPr>
        </p:nvSpPr>
        <p:spPr>
          <a:xfrm>
            <a:off x="9569570" y="4544738"/>
            <a:ext cx="1042520" cy="1008570"/>
          </a:xfrm>
          <a:prstGeom prst="rect">
            <a:avLst/>
          </a:prstGeom>
        </p:spPr>
        <p:txBody>
          <a:bodyPr anchor="t"/>
          <a:lstStyle>
            <a:lvl1pPr marL="0" indent="0" algn="ctr">
              <a:buNone/>
              <a:defRPr sz="1000"/>
            </a:lvl1pPr>
          </a:lstStyle>
          <a:p>
            <a:pPr lvl="0"/>
            <a:r>
              <a:rPr lang="fr-FR" dirty="0"/>
              <a:t>Drag &amp; Drop</a:t>
            </a:r>
          </a:p>
        </p:txBody>
      </p:sp>
    </p:spTree>
    <p:extLst>
      <p:ext uri="{BB962C8B-B14F-4D97-AF65-F5344CB8AC3E}">
        <p14:creationId xmlns:p14="http://schemas.microsoft.com/office/powerpoint/2010/main" val="1503403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 logos Slide">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0FA82258-8070-4B7B-B7C6-919C1BFAD958}"/>
              </a:ext>
            </a:extLst>
          </p:cNvPr>
          <p:cNvSpPr>
            <a:spLocks noGrp="1"/>
          </p:cNvSpPr>
          <p:nvPr>
            <p:ph sz="quarter" idx="10" hasCustomPrompt="1"/>
          </p:nvPr>
        </p:nvSpPr>
        <p:spPr>
          <a:xfrm>
            <a:off x="1492839"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0" name="Espace réservé du contenu 12">
            <a:extLst>
              <a:ext uri="{FF2B5EF4-FFF2-40B4-BE49-F238E27FC236}">
                <a16:creationId xmlns:a16="http://schemas.microsoft.com/office/drawing/2014/main" id="{B070F49F-DF60-4723-A91C-5C1E12D58613}"/>
              </a:ext>
            </a:extLst>
          </p:cNvPr>
          <p:cNvSpPr>
            <a:spLocks noGrp="1"/>
          </p:cNvSpPr>
          <p:nvPr>
            <p:ph sz="quarter" idx="11" hasCustomPrompt="1"/>
          </p:nvPr>
        </p:nvSpPr>
        <p:spPr>
          <a:xfrm>
            <a:off x="3178922"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1" name="Espace réservé du contenu 12">
            <a:extLst>
              <a:ext uri="{FF2B5EF4-FFF2-40B4-BE49-F238E27FC236}">
                <a16:creationId xmlns:a16="http://schemas.microsoft.com/office/drawing/2014/main" id="{1A46C95E-26CD-45AD-BB72-B430933BACC5}"/>
              </a:ext>
            </a:extLst>
          </p:cNvPr>
          <p:cNvSpPr>
            <a:spLocks noGrp="1"/>
          </p:cNvSpPr>
          <p:nvPr>
            <p:ph sz="quarter" idx="12" hasCustomPrompt="1"/>
          </p:nvPr>
        </p:nvSpPr>
        <p:spPr>
          <a:xfrm>
            <a:off x="4865005"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2" name="Espace réservé du contenu 12">
            <a:extLst>
              <a:ext uri="{FF2B5EF4-FFF2-40B4-BE49-F238E27FC236}">
                <a16:creationId xmlns:a16="http://schemas.microsoft.com/office/drawing/2014/main" id="{7C59A534-42C3-4A87-94C8-B2FBBAFC4BF6}"/>
              </a:ext>
            </a:extLst>
          </p:cNvPr>
          <p:cNvSpPr>
            <a:spLocks noGrp="1"/>
          </p:cNvSpPr>
          <p:nvPr>
            <p:ph sz="quarter" idx="13" hasCustomPrompt="1"/>
          </p:nvPr>
        </p:nvSpPr>
        <p:spPr>
          <a:xfrm>
            <a:off x="6551088"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3" name="Espace réservé du contenu 12">
            <a:extLst>
              <a:ext uri="{FF2B5EF4-FFF2-40B4-BE49-F238E27FC236}">
                <a16:creationId xmlns:a16="http://schemas.microsoft.com/office/drawing/2014/main" id="{4BB3DF69-45D4-47B3-BA99-BA35B5100C33}"/>
              </a:ext>
            </a:extLst>
          </p:cNvPr>
          <p:cNvSpPr>
            <a:spLocks noGrp="1"/>
          </p:cNvSpPr>
          <p:nvPr>
            <p:ph sz="quarter" idx="14" hasCustomPrompt="1"/>
          </p:nvPr>
        </p:nvSpPr>
        <p:spPr>
          <a:xfrm>
            <a:off x="8237171"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4" name="Espace réservé du contenu 12">
            <a:extLst>
              <a:ext uri="{FF2B5EF4-FFF2-40B4-BE49-F238E27FC236}">
                <a16:creationId xmlns:a16="http://schemas.microsoft.com/office/drawing/2014/main" id="{F2BAFCF9-6ACE-4E11-8AC5-705BA7DCE73A}"/>
              </a:ext>
            </a:extLst>
          </p:cNvPr>
          <p:cNvSpPr>
            <a:spLocks noGrp="1"/>
          </p:cNvSpPr>
          <p:nvPr>
            <p:ph sz="quarter" idx="15" hasCustomPrompt="1"/>
          </p:nvPr>
        </p:nvSpPr>
        <p:spPr>
          <a:xfrm>
            <a:off x="9923253"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5" name="Espace réservé du contenu 12">
            <a:extLst>
              <a:ext uri="{FF2B5EF4-FFF2-40B4-BE49-F238E27FC236}">
                <a16:creationId xmlns:a16="http://schemas.microsoft.com/office/drawing/2014/main" id="{9F748970-5446-41ED-9626-54FA09FD9DA4}"/>
              </a:ext>
            </a:extLst>
          </p:cNvPr>
          <p:cNvSpPr>
            <a:spLocks noGrp="1"/>
          </p:cNvSpPr>
          <p:nvPr>
            <p:ph sz="quarter" idx="16" hasCustomPrompt="1"/>
          </p:nvPr>
        </p:nvSpPr>
        <p:spPr>
          <a:xfrm>
            <a:off x="1492839"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6" name="Espace réservé du contenu 12">
            <a:extLst>
              <a:ext uri="{FF2B5EF4-FFF2-40B4-BE49-F238E27FC236}">
                <a16:creationId xmlns:a16="http://schemas.microsoft.com/office/drawing/2014/main" id="{658FDE67-743F-4741-AD12-5E89EB8B5203}"/>
              </a:ext>
            </a:extLst>
          </p:cNvPr>
          <p:cNvSpPr>
            <a:spLocks noGrp="1"/>
          </p:cNvSpPr>
          <p:nvPr>
            <p:ph sz="quarter" idx="17" hasCustomPrompt="1"/>
          </p:nvPr>
        </p:nvSpPr>
        <p:spPr>
          <a:xfrm>
            <a:off x="3178922"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7" name="Espace réservé du contenu 12">
            <a:extLst>
              <a:ext uri="{FF2B5EF4-FFF2-40B4-BE49-F238E27FC236}">
                <a16:creationId xmlns:a16="http://schemas.microsoft.com/office/drawing/2014/main" id="{3B72979C-C29D-4B32-BD44-7102EF391ECA}"/>
              </a:ext>
            </a:extLst>
          </p:cNvPr>
          <p:cNvSpPr>
            <a:spLocks noGrp="1"/>
          </p:cNvSpPr>
          <p:nvPr>
            <p:ph sz="quarter" idx="18" hasCustomPrompt="1"/>
          </p:nvPr>
        </p:nvSpPr>
        <p:spPr>
          <a:xfrm>
            <a:off x="4865005"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8" name="Espace réservé du contenu 12">
            <a:extLst>
              <a:ext uri="{FF2B5EF4-FFF2-40B4-BE49-F238E27FC236}">
                <a16:creationId xmlns:a16="http://schemas.microsoft.com/office/drawing/2014/main" id="{E26C070C-BBAD-4319-94CD-E920FBB48BBC}"/>
              </a:ext>
            </a:extLst>
          </p:cNvPr>
          <p:cNvSpPr>
            <a:spLocks noGrp="1"/>
          </p:cNvSpPr>
          <p:nvPr>
            <p:ph sz="quarter" idx="19" hasCustomPrompt="1"/>
          </p:nvPr>
        </p:nvSpPr>
        <p:spPr>
          <a:xfrm>
            <a:off x="6551088"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9" name="Espace réservé du contenu 12">
            <a:extLst>
              <a:ext uri="{FF2B5EF4-FFF2-40B4-BE49-F238E27FC236}">
                <a16:creationId xmlns:a16="http://schemas.microsoft.com/office/drawing/2014/main" id="{72D6E8D4-073F-4B82-807C-3DDAA7A1891C}"/>
              </a:ext>
            </a:extLst>
          </p:cNvPr>
          <p:cNvSpPr>
            <a:spLocks noGrp="1"/>
          </p:cNvSpPr>
          <p:nvPr>
            <p:ph sz="quarter" idx="20" hasCustomPrompt="1"/>
          </p:nvPr>
        </p:nvSpPr>
        <p:spPr>
          <a:xfrm>
            <a:off x="8237171"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0" name="Espace réservé du contenu 12">
            <a:extLst>
              <a:ext uri="{FF2B5EF4-FFF2-40B4-BE49-F238E27FC236}">
                <a16:creationId xmlns:a16="http://schemas.microsoft.com/office/drawing/2014/main" id="{D7188408-3746-4E2D-AC24-5C968B45D951}"/>
              </a:ext>
            </a:extLst>
          </p:cNvPr>
          <p:cNvSpPr>
            <a:spLocks noGrp="1"/>
          </p:cNvSpPr>
          <p:nvPr>
            <p:ph sz="quarter" idx="21" hasCustomPrompt="1"/>
          </p:nvPr>
        </p:nvSpPr>
        <p:spPr>
          <a:xfrm>
            <a:off x="9923253"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1" name="Espace réservé du contenu 12">
            <a:extLst>
              <a:ext uri="{FF2B5EF4-FFF2-40B4-BE49-F238E27FC236}">
                <a16:creationId xmlns:a16="http://schemas.microsoft.com/office/drawing/2014/main" id="{5B127143-F73B-447F-8E18-A821163DB15F}"/>
              </a:ext>
            </a:extLst>
          </p:cNvPr>
          <p:cNvSpPr>
            <a:spLocks noGrp="1"/>
          </p:cNvSpPr>
          <p:nvPr>
            <p:ph sz="quarter" idx="22" hasCustomPrompt="1"/>
          </p:nvPr>
        </p:nvSpPr>
        <p:spPr>
          <a:xfrm>
            <a:off x="1492839"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2" name="Espace réservé du contenu 12">
            <a:extLst>
              <a:ext uri="{FF2B5EF4-FFF2-40B4-BE49-F238E27FC236}">
                <a16:creationId xmlns:a16="http://schemas.microsoft.com/office/drawing/2014/main" id="{48201BCB-09BC-40A6-88E5-745ABA04D146}"/>
              </a:ext>
            </a:extLst>
          </p:cNvPr>
          <p:cNvSpPr>
            <a:spLocks noGrp="1"/>
          </p:cNvSpPr>
          <p:nvPr>
            <p:ph sz="quarter" idx="23" hasCustomPrompt="1"/>
          </p:nvPr>
        </p:nvSpPr>
        <p:spPr>
          <a:xfrm>
            <a:off x="3178922"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3" name="Espace réservé du contenu 12">
            <a:extLst>
              <a:ext uri="{FF2B5EF4-FFF2-40B4-BE49-F238E27FC236}">
                <a16:creationId xmlns:a16="http://schemas.microsoft.com/office/drawing/2014/main" id="{6CDF4116-C12D-409A-BD45-FCE9C3710FED}"/>
              </a:ext>
            </a:extLst>
          </p:cNvPr>
          <p:cNvSpPr>
            <a:spLocks noGrp="1"/>
          </p:cNvSpPr>
          <p:nvPr>
            <p:ph sz="quarter" idx="24" hasCustomPrompt="1"/>
          </p:nvPr>
        </p:nvSpPr>
        <p:spPr>
          <a:xfrm>
            <a:off x="4865005"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4" name="Espace réservé du contenu 12">
            <a:extLst>
              <a:ext uri="{FF2B5EF4-FFF2-40B4-BE49-F238E27FC236}">
                <a16:creationId xmlns:a16="http://schemas.microsoft.com/office/drawing/2014/main" id="{877E41ED-FA1D-4BD6-804A-2AE2A0E32216}"/>
              </a:ext>
            </a:extLst>
          </p:cNvPr>
          <p:cNvSpPr>
            <a:spLocks noGrp="1"/>
          </p:cNvSpPr>
          <p:nvPr>
            <p:ph sz="quarter" idx="25" hasCustomPrompt="1"/>
          </p:nvPr>
        </p:nvSpPr>
        <p:spPr>
          <a:xfrm>
            <a:off x="6551088"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5" name="Espace réservé du contenu 12">
            <a:extLst>
              <a:ext uri="{FF2B5EF4-FFF2-40B4-BE49-F238E27FC236}">
                <a16:creationId xmlns:a16="http://schemas.microsoft.com/office/drawing/2014/main" id="{A9609212-EAF9-4B4F-A5BF-6F7698F74590}"/>
              </a:ext>
            </a:extLst>
          </p:cNvPr>
          <p:cNvSpPr>
            <a:spLocks noGrp="1"/>
          </p:cNvSpPr>
          <p:nvPr>
            <p:ph sz="quarter" idx="26" hasCustomPrompt="1"/>
          </p:nvPr>
        </p:nvSpPr>
        <p:spPr>
          <a:xfrm>
            <a:off x="8237171"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6" name="Espace réservé du contenu 12">
            <a:extLst>
              <a:ext uri="{FF2B5EF4-FFF2-40B4-BE49-F238E27FC236}">
                <a16:creationId xmlns:a16="http://schemas.microsoft.com/office/drawing/2014/main" id="{3AC5948D-29D8-4F6E-B17F-0441995C2C3F}"/>
              </a:ext>
            </a:extLst>
          </p:cNvPr>
          <p:cNvSpPr>
            <a:spLocks noGrp="1"/>
          </p:cNvSpPr>
          <p:nvPr>
            <p:ph sz="quarter" idx="27" hasCustomPrompt="1"/>
          </p:nvPr>
        </p:nvSpPr>
        <p:spPr>
          <a:xfrm>
            <a:off x="9923253"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Tree>
    <p:extLst>
      <p:ext uri="{BB962C8B-B14F-4D97-AF65-F5344CB8AC3E}">
        <p14:creationId xmlns:p14="http://schemas.microsoft.com/office/powerpoint/2010/main" val="1653895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BA04EA87-5121-4DFC-BCCF-E229FBB46187}"/>
              </a:ext>
            </a:extLst>
          </p:cNvPr>
          <p:cNvSpPr>
            <a:spLocks noGrp="1"/>
          </p:cNvSpPr>
          <p:nvPr>
            <p:ph type="pic" sz="quarter" idx="10" hasCustomPrompt="1"/>
          </p:nvPr>
        </p:nvSpPr>
        <p:spPr>
          <a:xfrm>
            <a:off x="7535119" y="1105236"/>
            <a:ext cx="3903672" cy="464753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668573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1.1">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167E6FD1-1BAF-4D06-862F-B9B72EC0F7BC}"/>
              </a:ext>
            </a:extLst>
          </p:cNvPr>
          <p:cNvSpPr>
            <a:spLocks noGrp="1"/>
          </p:cNvSpPr>
          <p:nvPr>
            <p:ph type="pic" sz="quarter" idx="10" hasCustomPrompt="1"/>
          </p:nvPr>
        </p:nvSpPr>
        <p:spPr>
          <a:xfrm>
            <a:off x="6672263" y="800099"/>
            <a:ext cx="4752975" cy="5257801"/>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92691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nu">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5316538" y="805814"/>
            <a:ext cx="6875462" cy="5246372"/>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618343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nu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3048000" y="3428999"/>
            <a:ext cx="9144000" cy="3428999"/>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2252591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orfolio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1083310" y="2034858"/>
            <a:ext cx="4835350" cy="2086864"/>
          </a:xfrm>
          <a:prstGeom prst="rect">
            <a:avLst/>
          </a:prstGeom>
          <a:solidFill>
            <a:schemeClr val="tx1"/>
          </a:solidFill>
        </p:spPr>
        <p:txBody>
          <a:bodyPr tIns="288000" bIns="2484000">
            <a:noAutofit/>
          </a:bodyPr>
          <a:lstStyle>
            <a:lvl1pPr marL="0" indent="0" algn="ctr">
              <a:buNone/>
              <a:defRPr sz="1800" b="1">
                <a:solidFill>
                  <a:schemeClr val="accent1"/>
                </a:solidFill>
              </a:defRPr>
            </a:lvl1pPr>
          </a:lstStyle>
          <a:p>
            <a:r>
              <a:rPr lang="fr-FR" dirty="0"/>
              <a:t>	</a:t>
            </a:r>
          </a:p>
          <a:p>
            <a:r>
              <a:rPr lang="fr-FR" dirty="0"/>
              <a:t>Picture</a:t>
            </a:r>
          </a:p>
        </p:txBody>
      </p:sp>
      <p:sp>
        <p:nvSpPr>
          <p:cNvPr id="24" name="Picture Placeholder 10">
            <a:extLst>
              <a:ext uri="{FF2B5EF4-FFF2-40B4-BE49-F238E27FC236}">
                <a16:creationId xmlns:a16="http://schemas.microsoft.com/office/drawing/2014/main" id="{1DE33140-D326-4494-8DB4-ACF90E3C8600}"/>
              </a:ext>
            </a:extLst>
          </p:cNvPr>
          <p:cNvSpPr>
            <a:spLocks noGrp="1"/>
          </p:cNvSpPr>
          <p:nvPr>
            <p:ph type="pic" sz="quarter" idx="11" hasCustomPrompt="1"/>
          </p:nvPr>
        </p:nvSpPr>
        <p:spPr>
          <a:xfrm>
            <a:off x="6263180" y="2034858"/>
            <a:ext cx="484551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25" name="Picture Placeholder 10">
            <a:extLst>
              <a:ext uri="{FF2B5EF4-FFF2-40B4-BE49-F238E27FC236}">
                <a16:creationId xmlns:a16="http://schemas.microsoft.com/office/drawing/2014/main" id="{72C13F67-F61E-47C3-A6D3-99FD3E040E6B}"/>
              </a:ext>
            </a:extLst>
          </p:cNvPr>
          <p:cNvSpPr>
            <a:spLocks noGrp="1"/>
          </p:cNvSpPr>
          <p:nvPr>
            <p:ph type="pic" sz="quarter" idx="12" hasCustomPrompt="1"/>
          </p:nvPr>
        </p:nvSpPr>
        <p:spPr>
          <a:xfrm>
            <a:off x="6263180" y="4462667"/>
            <a:ext cx="484551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26" name="Picture Placeholder 10">
            <a:extLst>
              <a:ext uri="{FF2B5EF4-FFF2-40B4-BE49-F238E27FC236}">
                <a16:creationId xmlns:a16="http://schemas.microsoft.com/office/drawing/2014/main" id="{EF5DE429-D884-40C9-B0F5-6FA66002752C}"/>
              </a:ext>
            </a:extLst>
          </p:cNvPr>
          <p:cNvSpPr>
            <a:spLocks noGrp="1"/>
          </p:cNvSpPr>
          <p:nvPr>
            <p:ph type="pic" sz="quarter" idx="13" hasCustomPrompt="1"/>
          </p:nvPr>
        </p:nvSpPr>
        <p:spPr>
          <a:xfrm>
            <a:off x="1083310" y="4462667"/>
            <a:ext cx="483535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9" name="Espace réservé du texte 2">
            <a:extLst>
              <a:ext uri="{FF2B5EF4-FFF2-40B4-BE49-F238E27FC236}">
                <a16:creationId xmlns:a16="http://schemas.microsoft.com/office/drawing/2014/main" id="{53E28430-BF0E-4EB2-8CF6-514BFB60BE52}"/>
              </a:ext>
            </a:extLst>
          </p:cNvPr>
          <p:cNvSpPr>
            <a:spLocks noGrp="1"/>
          </p:cNvSpPr>
          <p:nvPr>
            <p:ph type="body" sz="quarter" idx="20" hasCustomPrompt="1"/>
          </p:nvPr>
        </p:nvSpPr>
        <p:spPr>
          <a:xfrm>
            <a:off x="1083310" y="3154934"/>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0" name="Espace réservé du texte 2">
            <a:extLst>
              <a:ext uri="{FF2B5EF4-FFF2-40B4-BE49-F238E27FC236}">
                <a16:creationId xmlns:a16="http://schemas.microsoft.com/office/drawing/2014/main" id="{4CC977C2-23FC-446F-AF25-B21729685F1E}"/>
              </a:ext>
            </a:extLst>
          </p:cNvPr>
          <p:cNvSpPr>
            <a:spLocks noGrp="1"/>
          </p:cNvSpPr>
          <p:nvPr>
            <p:ph type="body" sz="quarter" idx="21" hasCustomPrompt="1"/>
          </p:nvPr>
        </p:nvSpPr>
        <p:spPr>
          <a:xfrm>
            <a:off x="1083310" y="3541587"/>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1" name="Espace réservé du texte 2">
            <a:extLst>
              <a:ext uri="{FF2B5EF4-FFF2-40B4-BE49-F238E27FC236}">
                <a16:creationId xmlns:a16="http://schemas.microsoft.com/office/drawing/2014/main" id="{763291BD-1B23-4F4E-A28B-D5B20078DDFD}"/>
              </a:ext>
            </a:extLst>
          </p:cNvPr>
          <p:cNvSpPr>
            <a:spLocks noGrp="1"/>
          </p:cNvSpPr>
          <p:nvPr>
            <p:ph type="body" sz="quarter" idx="22" hasCustomPrompt="1"/>
          </p:nvPr>
        </p:nvSpPr>
        <p:spPr>
          <a:xfrm>
            <a:off x="6263180" y="3154934"/>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2" name="Espace réservé du texte 2">
            <a:extLst>
              <a:ext uri="{FF2B5EF4-FFF2-40B4-BE49-F238E27FC236}">
                <a16:creationId xmlns:a16="http://schemas.microsoft.com/office/drawing/2014/main" id="{32E3775C-73B3-46F8-8D0B-C26A2FB24C58}"/>
              </a:ext>
            </a:extLst>
          </p:cNvPr>
          <p:cNvSpPr>
            <a:spLocks noGrp="1"/>
          </p:cNvSpPr>
          <p:nvPr>
            <p:ph type="body" sz="quarter" idx="23" hasCustomPrompt="1"/>
          </p:nvPr>
        </p:nvSpPr>
        <p:spPr>
          <a:xfrm>
            <a:off x="6263180" y="3541587"/>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3" name="Espace réservé du texte 2">
            <a:extLst>
              <a:ext uri="{FF2B5EF4-FFF2-40B4-BE49-F238E27FC236}">
                <a16:creationId xmlns:a16="http://schemas.microsoft.com/office/drawing/2014/main" id="{130B80C7-1AF7-412E-AEEA-2B26FC4163CF}"/>
              </a:ext>
            </a:extLst>
          </p:cNvPr>
          <p:cNvSpPr>
            <a:spLocks noGrp="1"/>
          </p:cNvSpPr>
          <p:nvPr>
            <p:ph type="body" sz="quarter" idx="24" hasCustomPrompt="1"/>
          </p:nvPr>
        </p:nvSpPr>
        <p:spPr>
          <a:xfrm>
            <a:off x="1083310" y="5582743"/>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4" name="Espace réservé du texte 2">
            <a:extLst>
              <a:ext uri="{FF2B5EF4-FFF2-40B4-BE49-F238E27FC236}">
                <a16:creationId xmlns:a16="http://schemas.microsoft.com/office/drawing/2014/main" id="{45A66AAF-512E-407E-AE51-F6DF878A3489}"/>
              </a:ext>
            </a:extLst>
          </p:cNvPr>
          <p:cNvSpPr>
            <a:spLocks noGrp="1"/>
          </p:cNvSpPr>
          <p:nvPr>
            <p:ph type="body" sz="quarter" idx="25" hasCustomPrompt="1"/>
          </p:nvPr>
        </p:nvSpPr>
        <p:spPr>
          <a:xfrm>
            <a:off x="1083310" y="5969396"/>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5" name="Espace réservé du texte 2">
            <a:extLst>
              <a:ext uri="{FF2B5EF4-FFF2-40B4-BE49-F238E27FC236}">
                <a16:creationId xmlns:a16="http://schemas.microsoft.com/office/drawing/2014/main" id="{B1AB9A89-FC73-4026-9488-2029870505CB}"/>
              </a:ext>
            </a:extLst>
          </p:cNvPr>
          <p:cNvSpPr>
            <a:spLocks noGrp="1"/>
          </p:cNvSpPr>
          <p:nvPr>
            <p:ph type="body" sz="quarter" idx="26" hasCustomPrompt="1"/>
          </p:nvPr>
        </p:nvSpPr>
        <p:spPr>
          <a:xfrm>
            <a:off x="6263180" y="5582743"/>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6" name="Espace réservé du texte 2">
            <a:extLst>
              <a:ext uri="{FF2B5EF4-FFF2-40B4-BE49-F238E27FC236}">
                <a16:creationId xmlns:a16="http://schemas.microsoft.com/office/drawing/2014/main" id="{77ACB13C-2706-413C-927A-1CB63BB15501}"/>
              </a:ext>
            </a:extLst>
          </p:cNvPr>
          <p:cNvSpPr>
            <a:spLocks noGrp="1"/>
          </p:cNvSpPr>
          <p:nvPr>
            <p:ph type="body" sz="quarter" idx="27" hasCustomPrompt="1"/>
          </p:nvPr>
        </p:nvSpPr>
        <p:spPr>
          <a:xfrm>
            <a:off x="6263180" y="5969396"/>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Tree>
    <p:extLst>
      <p:ext uri="{BB962C8B-B14F-4D97-AF65-F5344CB8AC3E}">
        <p14:creationId xmlns:p14="http://schemas.microsoft.com/office/powerpoint/2010/main" val="4201974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325120" y="2092914"/>
            <a:ext cx="2113280" cy="2086864"/>
          </a:xfrm>
          <a:prstGeom prst="rect">
            <a:avLst/>
          </a:prstGeom>
          <a:solidFill>
            <a:schemeClr val="tx1"/>
          </a:solidFill>
        </p:spPr>
        <p:txBody>
          <a:bodyPr lIns="0" tIns="0" rIns="0" bIns="648000">
            <a:normAutofit/>
          </a:bodyPr>
          <a:lstStyle>
            <a:lvl1pPr marL="0" indent="0" algn="ctr">
              <a:buNone/>
              <a:defRPr sz="1800" b="1">
                <a:solidFill>
                  <a:schemeClr val="accent1"/>
                </a:solidFill>
              </a:defRPr>
            </a:lvl1pPr>
          </a:lstStyle>
          <a:p>
            <a:r>
              <a:rPr lang="fr-FR" dirty="0"/>
              <a:t>	</a:t>
            </a:r>
          </a:p>
          <a:p>
            <a:r>
              <a:rPr lang="fr-FR" dirty="0"/>
              <a:t>Picture</a:t>
            </a:r>
          </a:p>
        </p:txBody>
      </p:sp>
      <p:sp>
        <p:nvSpPr>
          <p:cNvPr id="35" name="Picture Placeholder 10">
            <a:extLst>
              <a:ext uri="{FF2B5EF4-FFF2-40B4-BE49-F238E27FC236}">
                <a16:creationId xmlns:a16="http://schemas.microsoft.com/office/drawing/2014/main" id="{ADDFEC20-88DE-440E-8C22-D2A2B237932C}"/>
              </a:ext>
            </a:extLst>
          </p:cNvPr>
          <p:cNvSpPr>
            <a:spLocks noGrp="1"/>
          </p:cNvSpPr>
          <p:nvPr>
            <p:ph type="pic" sz="quarter" idx="11" hasCustomPrompt="1"/>
          </p:nvPr>
        </p:nvSpPr>
        <p:spPr>
          <a:xfrm>
            <a:off x="2682240" y="2092914"/>
            <a:ext cx="2113280" cy="2086864"/>
          </a:xfrm>
          <a:prstGeom prst="rect">
            <a:avLst/>
          </a:prstGeom>
          <a:solidFill>
            <a:schemeClr val="tx1"/>
          </a:solidFill>
        </p:spPr>
        <p:txBody>
          <a:bodyPr lIns="0" tIns="0" rIns="0" bIns="648000">
            <a:normAutofit/>
          </a:bodyPr>
          <a:lstStyle>
            <a:lvl1pPr marL="0" indent="0" algn="ctr">
              <a:buNone/>
              <a:defRPr sz="1800" b="1">
                <a:solidFill>
                  <a:schemeClr val="accent1"/>
                </a:solidFill>
              </a:defRPr>
            </a:lvl1pPr>
          </a:lstStyle>
          <a:p>
            <a:r>
              <a:rPr lang="fr-FR" dirty="0"/>
              <a:t>	</a:t>
            </a:r>
          </a:p>
          <a:p>
            <a:r>
              <a:rPr lang="fr-FR" dirty="0"/>
              <a:t>Picture</a:t>
            </a:r>
          </a:p>
        </p:txBody>
      </p:sp>
      <p:sp>
        <p:nvSpPr>
          <p:cNvPr id="36" name="Picture Placeholder 10">
            <a:extLst>
              <a:ext uri="{FF2B5EF4-FFF2-40B4-BE49-F238E27FC236}">
                <a16:creationId xmlns:a16="http://schemas.microsoft.com/office/drawing/2014/main" id="{3FA24DDE-A296-4264-94A3-D62AF5BDC096}"/>
              </a:ext>
            </a:extLst>
          </p:cNvPr>
          <p:cNvSpPr>
            <a:spLocks noGrp="1"/>
          </p:cNvSpPr>
          <p:nvPr>
            <p:ph type="pic" sz="quarter" idx="12" hasCustomPrompt="1"/>
          </p:nvPr>
        </p:nvSpPr>
        <p:spPr>
          <a:xfrm>
            <a:off x="503936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7" name="Picture Placeholder 10">
            <a:extLst>
              <a:ext uri="{FF2B5EF4-FFF2-40B4-BE49-F238E27FC236}">
                <a16:creationId xmlns:a16="http://schemas.microsoft.com/office/drawing/2014/main" id="{944FD892-B40E-4C8A-BEFD-A9870E1F95BB}"/>
              </a:ext>
            </a:extLst>
          </p:cNvPr>
          <p:cNvSpPr>
            <a:spLocks noGrp="1"/>
          </p:cNvSpPr>
          <p:nvPr>
            <p:ph type="pic" sz="quarter" idx="13" hasCustomPrompt="1"/>
          </p:nvPr>
        </p:nvSpPr>
        <p:spPr>
          <a:xfrm>
            <a:off x="739648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8" name="Picture Placeholder 10">
            <a:extLst>
              <a:ext uri="{FF2B5EF4-FFF2-40B4-BE49-F238E27FC236}">
                <a16:creationId xmlns:a16="http://schemas.microsoft.com/office/drawing/2014/main" id="{AFF585DB-A83A-4238-915C-7030522C217F}"/>
              </a:ext>
            </a:extLst>
          </p:cNvPr>
          <p:cNvSpPr>
            <a:spLocks noGrp="1"/>
          </p:cNvSpPr>
          <p:nvPr>
            <p:ph type="pic" sz="quarter" idx="14" hasCustomPrompt="1"/>
          </p:nvPr>
        </p:nvSpPr>
        <p:spPr>
          <a:xfrm>
            <a:off x="975360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9" name="Picture Placeholder 10">
            <a:extLst>
              <a:ext uri="{FF2B5EF4-FFF2-40B4-BE49-F238E27FC236}">
                <a16:creationId xmlns:a16="http://schemas.microsoft.com/office/drawing/2014/main" id="{B800CBA0-2590-40E4-B56A-5697FBD2E0C8}"/>
              </a:ext>
            </a:extLst>
          </p:cNvPr>
          <p:cNvSpPr>
            <a:spLocks noGrp="1"/>
          </p:cNvSpPr>
          <p:nvPr>
            <p:ph type="pic" sz="quarter" idx="15" hasCustomPrompt="1"/>
          </p:nvPr>
        </p:nvSpPr>
        <p:spPr>
          <a:xfrm>
            <a:off x="32512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0" name="Picture Placeholder 10">
            <a:extLst>
              <a:ext uri="{FF2B5EF4-FFF2-40B4-BE49-F238E27FC236}">
                <a16:creationId xmlns:a16="http://schemas.microsoft.com/office/drawing/2014/main" id="{137815DD-834A-450B-81D9-F1D90A0CAEDD}"/>
              </a:ext>
            </a:extLst>
          </p:cNvPr>
          <p:cNvSpPr>
            <a:spLocks noGrp="1"/>
          </p:cNvSpPr>
          <p:nvPr>
            <p:ph type="pic" sz="quarter" idx="16" hasCustomPrompt="1"/>
          </p:nvPr>
        </p:nvSpPr>
        <p:spPr>
          <a:xfrm>
            <a:off x="268224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1" name="Picture Placeholder 10">
            <a:extLst>
              <a:ext uri="{FF2B5EF4-FFF2-40B4-BE49-F238E27FC236}">
                <a16:creationId xmlns:a16="http://schemas.microsoft.com/office/drawing/2014/main" id="{1D58274C-6E9E-4343-91B3-DACB9E20B2F0}"/>
              </a:ext>
            </a:extLst>
          </p:cNvPr>
          <p:cNvSpPr>
            <a:spLocks noGrp="1"/>
          </p:cNvSpPr>
          <p:nvPr>
            <p:ph type="pic" sz="quarter" idx="17" hasCustomPrompt="1"/>
          </p:nvPr>
        </p:nvSpPr>
        <p:spPr>
          <a:xfrm>
            <a:off x="503936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2" name="Picture Placeholder 10">
            <a:extLst>
              <a:ext uri="{FF2B5EF4-FFF2-40B4-BE49-F238E27FC236}">
                <a16:creationId xmlns:a16="http://schemas.microsoft.com/office/drawing/2014/main" id="{7ADC8F93-D983-4E6E-8384-5D7D814EEFA6}"/>
              </a:ext>
            </a:extLst>
          </p:cNvPr>
          <p:cNvSpPr>
            <a:spLocks noGrp="1"/>
          </p:cNvSpPr>
          <p:nvPr>
            <p:ph type="pic" sz="quarter" idx="18" hasCustomPrompt="1"/>
          </p:nvPr>
        </p:nvSpPr>
        <p:spPr>
          <a:xfrm>
            <a:off x="739648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3" name="Picture Placeholder 10">
            <a:extLst>
              <a:ext uri="{FF2B5EF4-FFF2-40B4-BE49-F238E27FC236}">
                <a16:creationId xmlns:a16="http://schemas.microsoft.com/office/drawing/2014/main" id="{8B4B45E4-553B-409A-9111-A940DD06D269}"/>
              </a:ext>
            </a:extLst>
          </p:cNvPr>
          <p:cNvSpPr>
            <a:spLocks noGrp="1"/>
          </p:cNvSpPr>
          <p:nvPr>
            <p:ph type="pic" sz="quarter" idx="19" hasCustomPrompt="1"/>
          </p:nvPr>
        </p:nvSpPr>
        <p:spPr>
          <a:xfrm>
            <a:off x="975360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 name="Espace réservé du texte 2">
            <a:extLst>
              <a:ext uri="{FF2B5EF4-FFF2-40B4-BE49-F238E27FC236}">
                <a16:creationId xmlns:a16="http://schemas.microsoft.com/office/drawing/2014/main" id="{316C72E8-81C8-4FB4-85BA-C194C185D587}"/>
              </a:ext>
            </a:extLst>
          </p:cNvPr>
          <p:cNvSpPr>
            <a:spLocks noGrp="1"/>
          </p:cNvSpPr>
          <p:nvPr>
            <p:ph type="body" sz="quarter" idx="20" hasCustomPrompt="1"/>
          </p:nvPr>
        </p:nvSpPr>
        <p:spPr>
          <a:xfrm>
            <a:off x="325119"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6" name="Espace réservé du texte 2">
            <a:extLst>
              <a:ext uri="{FF2B5EF4-FFF2-40B4-BE49-F238E27FC236}">
                <a16:creationId xmlns:a16="http://schemas.microsoft.com/office/drawing/2014/main" id="{1D08509A-CA5E-4810-BB02-ED01A7E3EDC4}"/>
              </a:ext>
            </a:extLst>
          </p:cNvPr>
          <p:cNvSpPr>
            <a:spLocks noGrp="1"/>
          </p:cNvSpPr>
          <p:nvPr>
            <p:ph type="body" sz="quarter" idx="21" hasCustomPrompt="1"/>
          </p:nvPr>
        </p:nvSpPr>
        <p:spPr>
          <a:xfrm>
            <a:off x="325120"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7" name="Espace réservé du texte 2">
            <a:extLst>
              <a:ext uri="{FF2B5EF4-FFF2-40B4-BE49-F238E27FC236}">
                <a16:creationId xmlns:a16="http://schemas.microsoft.com/office/drawing/2014/main" id="{758071FC-D284-419F-9B56-2BB8AC98B408}"/>
              </a:ext>
            </a:extLst>
          </p:cNvPr>
          <p:cNvSpPr>
            <a:spLocks noGrp="1"/>
          </p:cNvSpPr>
          <p:nvPr>
            <p:ph type="body" sz="quarter" idx="22" hasCustomPrompt="1"/>
          </p:nvPr>
        </p:nvSpPr>
        <p:spPr>
          <a:xfrm>
            <a:off x="2682238"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8" name="Espace réservé du texte 2">
            <a:extLst>
              <a:ext uri="{FF2B5EF4-FFF2-40B4-BE49-F238E27FC236}">
                <a16:creationId xmlns:a16="http://schemas.microsoft.com/office/drawing/2014/main" id="{A7FB7B32-A6F1-441F-ABF7-ED5E7620E93A}"/>
              </a:ext>
            </a:extLst>
          </p:cNvPr>
          <p:cNvSpPr>
            <a:spLocks noGrp="1"/>
          </p:cNvSpPr>
          <p:nvPr>
            <p:ph type="body" sz="quarter" idx="23" hasCustomPrompt="1"/>
          </p:nvPr>
        </p:nvSpPr>
        <p:spPr>
          <a:xfrm>
            <a:off x="2682239"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9" name="Espace réservé du texte 2">
            <a:extLst>
              <a:ext uri="{FF2B5EF4-FFF2-40B4-BE49-F238E27FC236}">
                <a16:creationId xmlns:a16="http://schemas.microsoft.com/office/drawing/2014/main" id="{3BB5C338-6573-4AD1-B7C1-7F31BC5582AF}"/>
              </a:ext>
            </a:extLst>
          </p:cNvPr>
          <p:cNvSpPr>
            <a:spLocks noGrp="1"/>
          </p:cNvSpPr>
          <p:nvPr>
            <p:ph type="body" sz="quarter" idx="24" hasCustomPrompt="1"/>
          </p:nvPr>
        </p:nvSpPr>
        <p:spPr>
          <a:xfrm>
            <a:off x="5039355"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0" name="Espace réservé du texte 2">
            <a:extLst>
              <a:ext uri="{FF2B5EF4-FFF2-40B4-BE49-F238E27FC236}">
                <a16:creationId xmlns:a16="http://schemas.microsoft.com/office/drawing/2014/main" id="{E62FFDFA-4672-49E8-BA29-A820D4E34A7F}"/>
              </a:ext>
            </a:extLst>
          </p:cNvPr>
          <p:cNvSpPr>
            <a:spLocks noGrp="1"/>
          </p:cNvSpPr>
          <p:nvPr>
            <p:ph type="body" sz="quarter" idx="25" hasCustomPrompt="1"/>
          </p:nvPr>
        </p:nvSpPr>
        <p:spPr>
          <a:xfrm>
            <a:off x="5039356"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1" name="Espace réservé du texte 2">
            <a:extLst>
              <a:ext uri="{FF2B5EF4-FFF2-40B4-BE49-F238E27FC236}">
                <a16:creationId xmlns:a16="http://schemas.microsoft.com/office/drawing/2014/main" id="{A11689A5-79C4-4A87-B01A-4B9F8A428EC3}"/>
              </a:ext>
            </a:extLst>
          </p:cNvPr>
          <p:cNvSpPr>
            <a:spLocks noGrp="1"/>
          </p:cNvSpPr>
          <p:nvPr>
            <p:ph type="body" sz="quarter" idx="26" hasCustomPrompt="1"/>
          </p:nvPr>
        </p:nvSpPr>
        <p:spPr>
          <a:xfrm>
            <a:off x="7396469"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2" name="Espace réservé du texte 2">
            <a:extLst>
              <a:ext uri="{FF2B5EF4-FFF2-40B4-BE49-F238E27FC236}">
                <a16:creationId xmlns:a16="http://schemas.microsoft.com/office/drawing/2014/main" id="{184713B9-EF45-452D-AB5C-E790803F48EA}"/>
              </a:ext>
            </a:extLst>
          </p:cNvPr>
          <p:cNvSpPr>
            <a:spLocks noGrp="1"/>
          </p:cNvSpPr>
          <p:nvPr>
            <p:ph type="body" sz="quarter" idx="27" hasCustomPrompt="1"/>
          </p:nvPr>
        </p:nvSpPr>
        <p:spPr>
          <a:xfrm>
            <a:off x="7396470"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3" name="Espace réservé du texte 2">
            <a:extLst>
              <a:ext uri="{FF2B5EF4-FFF2-40B4-BE49-F238E27FC236}">
                <a16:creationId xmlns:a16="http://schemas.microsoft.com/office/drawing/2014/main" id="{70B08813-7DA6-42D4-9260-A3656B183C0F}"/>
              </a:ext>
            </a:extLst>
          </p:cNvPr>
          <p:cNvSpPr>
            <a:spLocks noGrp="1"/>
          </p:cNvSpPr>
          <p:nvPr>
            <p:ph type="body" sz="quarter" idx="28" hasCustomPrompt="1"/>
          </p:nvPr>
        </p:nvSpPr>
        <p:spPr>
          <a:xfrm>
            <a:off x="9753586"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4" name="Espace réservé du texte 2">
            <a:extLst>
              <a:ext uri="{FF2B5EF4-FFF2-40B4-BE49-F238E27FC236}">
                <a16:creationId xmlns:a16="http://schemas.microsoft.com/office/drawing/2014/main" id="{C11A3551-612E-49A8-9DFD-0DB2C3B6CF27}"/>
              </a:ext>
            </a:extLst>
          </p:cNvPr>
          <p:cNvSpPr>
            <a:spLocks noGrp="1"/>
          </p:cNvSpPr>
          <p:nvPr>
            <p:ph type="body" sz="quarter" idx="29" hasCustomPrompt="1"/>
          </p:nvPr>
        </p:nvSpPr>
        <p:spPr>
          <a:xfrm>
            <a:off x="9753587"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5" name="Espace réservé du texte 2">
            <a:extLst>
              <a:ext uri="{FF2B5EF4-FFF2-40B4-BE49-F238E27FC236}">
                <a16:creationId xmlns:a16="http://schemas.microsoft.com/office/drawing/2014/main" id="{15D23A70-0BB2-4635-BFD7-77425C4431CF}"/>
              </a:ext>
            </a:extLst>
          </p:cNvPr>
          <p:cNvSpPr>
            <a:spLocks noGrp="1"/>
          </p:cNvSpPr>
          <p:nvPr>
            <p:ph type="body" sz="quarter" idx="30" hasCustomPrompt="1"/>
          </p:nvPr>
        </p:nvSpPr>
        <p:spPr>
          <a:xfrm>
            <a:off x="325119"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6" name="Espace réservé du texte 2">
            <a:extLst>
              <a:ext uri="{FF2B5EF4-FFF2-40B4-BE49-F238E27FC236}">
                <a16:creationId xmlns:a16="http://schemas.microsoft.com/office/drawing/2014/main" id="{A8DE0069-A8B7-4E2A-A88D-ED057F4A156D}"/>
              </a:ext>
            </a:extLst>
          </p:cNvPr>
          <p:cNvSpPr>
            <a:spLocks noGrp="1"/>
          </p:cNvSpPr>
          <p:nvPr>
            <p:ph type="body" sz="quarter" idx="31" hasCustomPrompt="1"/>
          </p:nvPr>
        </p:nvSpPr>
        <p:spPr>
          <a:xfrm>
            <a:off x="325120"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7" name="Espace réservé du texte 2">
            <a:extLst>
              <a:ext uri="{FF2B5EF4-FFF2-40B4-BE49-F238E27FC236}">
                <a16:creationId xmlns:a16="http://schemas.microsoft.com/office/drawing/2014/main" id="{DED62EA6-CA25-42AF-932E-E226621A7D9A}"/>
              </a:ext>
            </a:extLst>
          </p:cNvPr>
          <p:cNvSpPr>
            <a:spLocks noGrp="1"/>
          </p:cNvSpPr>
          <p:nvPr>
            <p:ph type="body" sz="quarter" idx="32" hasCustomPrompt="1"/>
          </p:nvPr>
        </p:nvSpPr>
        <p:spPr>
          <a:xfrm>
            <a:off x="2682238"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8" name="Espace réservé du texte 2">
            <a:extLst>
              <a:ext uri="{FF2B5EF4-FFF2-40B4-BE49-F238E27FC236}">
                <a16:creationId xmlns:a16="http://schemas.microsoft.com/office/drawing/2014/main" id="{69C73F44-1303-4699-9741-5071A8683183}"/>
              </a:ext>
            </a:extLst>
          </p:cNvPr>
          <p:cNvSpPr>
            <a:spLocks noGrp="1"/>
          </p:cNvSpPr>
          <p:nvPr>
            <p:ph type="body" sz="quarter" idx="33" hasCustomPrompt="1"/>
          </p:nvPr>
        </p:nvSpPr>
        <p:spPr>
          <a:xfrm>
            <a:off x="2682239"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9" name="Espace réservé du texte 2">
            <a:extLst>
              <a:ext uri="{FF2B5EF4-FFF2-40B4-BE49-F238E27FC236}">
                <a16:creationId xmlns:a16="http://schemas.microsoft.com/office/drawing/2014/main" id="{3FAB9CE8-C8F6-4097-9876-3D5BB131A6EE}"/>
              </a:ext>
            </a:extLst>
          </p:cNvPr>
          <p:cNvSpPr>
            <a:spLocks noGrp="1"/>
          </p:cNvSpPr>
          <p:nvPr>
            <p:ph type="body" sz="quarter" idx="34" hasCustomPrompt="1"/>
          </p:nvPr>
        </p:nvSpPr>
        <p:spPr>
          <a:xfrm>
            <a:off x="5039355"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0" name="Espace réservé du texte 2">
            <a:extLst>
              <a:ext uri="{FF2B5EF4-FFF2-40B4-BE49-F238E27FC236}">
                <a16:creationId xmlns:a16="http://schemas.microsoft.com/office/drawing/2014/main" id="{2FE7EAC6-53B9-40F7-BAC8-FFAFE182DB60}"/>
              </a:ext>
            </a:extLst>
          </p:cNvPr>
          <p:cNvSpPr>
            <a:spLocks noGrp="1"/>
          </p:cNvSpPr>
          <p:nvPr>
            <p:ph type="body" sz="quarter" idx="35" hasCustomPrompt="1"/>
          </p:nvPr>
        </p:nvSpPr>
        <p:spPr>
          <a:xfrm>
            <a:off x="5039356"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31" name="Espace réservé du texte 2">
            <a:extLst>
              <a:ext uri="{FF2B5EF4-FFF2-40B4-BE49-F238E27FC236}">
                <a16:creationId xmlns:a16="http://schemas.microsoft.com/office/drawing/2014/main" id="{4AA8E213-976B-4F42-BF73-C960C4D9F66D}"/>
              </a:ext>
            </a:extLst>
          </p:cNvPr>
          <p:cNvSpPr>
            <a:spLocks noGrp="1"/>
          </p:cNvSpPr>
          <p:nvPr>
            <p:ph type="body" sz="quarter" idx="36" hasCustomPrompt="1"/>
          </p:nvPr>
        </p:nvSpPr>
        <p:spPr>
          <a:xfrm>
            <a:off x="7396469"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2" name="Espace réservé du texte 2">
            <a:extLst>
              <a:ext uri="{FF2B5EF4-FFF2-40B4-BE49-F238E27FC236}">
                <a16:creationId xmlns:a16="http://schemas.microsoft.com/office/drawing/2014/main" id="{2B1B6386-3DB5-4B9B-9D72-E30B0FE4104F}"/>
              </a:ext>
            </a:extLst>
          </p:cNvPr>
          <p:cNvSpPr>
            <a:spLocks noGrp="1"/>
          </p:cNvSpPr>
          <p:nvPr>
            <p:ph type="body" sz="quarter" idx="37" hasCustomPrompt="1"/>
          </p:nvPr>
        </p:nvSpPr>
        <p:spPr>
          <a:xfrm>
            <a:off x="7396470"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33" name="Espace réservé du texte 2">
            <a:extLst>
              <a:ext uri="{FF2B5EF4-FFF2-40B4-BE49-F238E27FC236}">
                <a16:creationId xmlns:a16="http://schemas.microsoft.com/office/drawing/2014/main" id="{E3598400-E700-44A3-8903-DB65AFF1248F}"/>
              </a:ext>
            </a:extLst>
          </p:cNvPr>
          <p:cNvSpPr>
            <a:spLocks noGrp="1"/>
          </p:cNvSpPr>
          <p:nvPr>
            <p:ph type="body" sz="quarter" idx="38" hasCustomPrompt="1"/>
          </p:nvPr>
        </p:nvSpPr>
        <p:spPr>
          <a:xfrm>
            <a:off x="9753586"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4" name="Espace réservé du texte 2">
            <a:extLst>
              <a:ext uri="{FF2B5EF4-FFF2-40B4-BE49-F238E27FC236}">
                <a16:creationId xmlns:a16="http://schemas.microsoft.com/office/drawing/2014/main" id="{64D6E52E-F777-4A62-937F-D377DFED58CE}"/>
              </a:ext>
            </a:extLst>
          </p:cNvPr>
          <p:cNvSpPr>
            <a:spLocks noGrp="1"/>
          </p:cNvSpPr>
          <p:nvPr>
            <p:ph type="body" sz="quarter" idx="39" hasCustomPrompt="1"/>
          </p:nvPr>
        </p:nvSpPr>
        <p:spPr>
          <a:xfrm>
            <a:off x="9753587"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Tree>
    <p:extLst>
      <p:ext uri="{BB962C8B-B14F-4D97-AF65-F5344CB8AC3E}">
        <p14:creationId xmlns:p14="http://schemas.microsoft.com/office/powerpoint/2010/main" val="641602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1">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7BF478B0-BD0C-4753-83DD-0647CA2A70FC}"/>
              </a:ext>
            </a:extLst>
          </p:cNvPr>
          <p:cNvSpPr>
            <a:spLocks noGrp="1"/>
          </p:cNvSpPr>
          <p:nvPr>
            <p:ph type="pic" sz="quarter" idx="14" hasCustomPrompt="1"/>
          </p:nvPr>
        </p:nvSpPr>
        <p:spPr>
          <a:xfrm>
            <a:off x="3903992" y="2612615"/>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
        <p:nvSpPr>
          <p:cNvPr id="13" name="Picture Placeholder 10">
            <a:extLst>
              <a:ext uri="{FF2B5EF4-FFF2-40B4-BE49-F238E27FC236}">
                <a16:creationId xmlns:a16="http://schemas.microsoft.com/office/drawing/2014/main" id="{4E75A3EB-2585-4E8B-966D-EE16E52809A4}"/>
              </a:ext>
            </a:extLst>
          </p:cNvPr>
          <p:cNvSpPr>
            <a:spLocks noGrp="1"/>
          </p:cNvSpPr>
          <p:nvPr>
            <p:ph type="pic" sz="quarter" idx="15" hasCustomPrompt="1"/>
          </p:nvPr>
        </p:nvSpPr>
        <p:spPr>
          <a:xfrm>
            <a:off x="6443986" y="2621323"/>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
        <p:nvSpPr>
          <p:cNvPr id="14" name="Picture Placeholder 10">
            <a:extLst>
              <a:ext uri="{FF2B5EF4-FFF2-40B4-BE49-F238E27FC236}">
                <a16:creationId xmlns:a16="http://schemas.microsoft.com/office/drawing/2014/main" id="{92B3B241-D439-47C0-9E90-9F4C8234BE09}"/>
              </a:ext>
            </a:extLst>
          </p:cNvPr>
          <p:cNvSpPr>
            <a:spLocks noGrp="1"/>
          </p:cNvSpPr>
          <p:nvPr>
            <p:ph type="pic" sz="quarter" idx="16" hasCustomPrompt="1"/>
          </p:nvPr>
        </p:nvSpPr>
        <p:spPr>
          <a:xfrm>
            <a:off x="8983978" y="2612615"/>
            <a:ext cx="1864997" cy="1866477"/>
          </a:xfrm>
          <a:prstGeom prst="ellipse">
            <a:avLst/>
          </a:prstGeom>
          <a:solidFill>
            <a:schemeClr val="tx1"/>
          </a:solidFill>
        </p:spPr>
        <p:txBody>
          <a:bodyPr>
            <a:normAutofit/>
          </a:bodyPr>
          <a:lstStyle>
            <a:lvl1pPr marL="0" indent="0" algn="ctr" rtl="0">
              <a:buNone/>
              <a:defRPr sz="1050"/>
            </a:lvl1pPr>
          </a:lstStyle>
          <a:p>
            <a:r>
              <a:rPr lang="fr-FR" dirty="0"/>
              <a:t>Picture</a:t>
            </a:r>
          </a:p>
        </p:txBody>
      </p:sp>
      <p:sp>
        <p:nvSpPr>
          <p:cNvPr id="11" name="Picture Placeholder 10">
            <a:extLst>
              <a:ext uri="{FF2B5EF4-FFF2-40B4-BE49-F238E27FC236}">
                <a16:creationId xmlns:a16="http://schemas.microsoft.com/office/drawing/2014/main" id="{833B4748-1D15-492B-BFA6-8B1A7240F821}"/>
              </a:ext>
            </a:extLst>
          </p:cNvPr>
          <p:cNvSpPr>
            <a:spLocks noGrp="1"/>
          </p:cNvSpPr>
          <p:nvPr>
            <p:ph type="pic" sz="quarter" idx="13" hasCustomPrompt="1"/>
          </p:nvPr>
        </p:nvSpPr>
        <p:spPr>
          <a:xfrm>
            <a:off x="1364002" y="2612615"/>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Tree>
    <p:extLst>
      <p:ext uri="{BB962C8B-B14F-4D97-AF65-F5344CB8AC3E}">
        <p14:creationId xmlns:p14="http://schemas.microsoft.com/office/powerpoint/2010/main" val="124593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2">
    <p:spTree>
      <p:nvGrpSpPr>
        <p:cNvPr id="1" name=""/>
        <p:cNvGrpSpPr/>
        <p:nvPr/>
      </p:nvGrpSpPr>
      <p:grpSpPr>
        <a:xfrm>
          <a:off x="0" y="0"/>
          <a:ext cx="0" cy="0"/>
          <a:chOff x="0" y="0"/>
          <a:chExt cx="0" cy="0"/>
        </a:xfrm>
      </p:grpSpPr>
      <p:sp>
        <p:nvSpPr>
          <p:cNvPr id="35" name="Picture Placeholder 10">
            <a:extLst>
              <a:ext uri="{FF2B5EF4-FFF2-40B4-BE49-F238E27FC236}">
                <a16:creationId xmlns:a16="http://schemas.microsoft.com/office/drawing/2014/main" id="{28A52817-9434-4248-A9F0-5409D58D80AB}"/>
              </a:ext>
            </a:extLst>
          </p:cNvPr>
          <p:cNvSpPr>
            <a:spLocks noGrp="1"/>
          </p:cNvSpPr>
          <p:nvPr>
            <p:ph type="pic" sz="quarter" idx="13" hasCustomPrompt="1"/>
          </p:nvPr>
        </p:nvSpPr>
        <p:spPr>
          <a:xfrm>
            <a:off x="1367754"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38" name="Picture Placeholder 10">
            <a:extLst>
              <a:ext uri="{FF2B5EF4-FFF2-40B4-BE49-F238E27FC236}">
                <a16:creationId xmlns:a16="http://schemas.microsoft.com/office/drawing/2014/main" id="{48CC145B-9158-4C89-BDE8-D80C6BEAD342}"/>
              </a:ext>
            </a:extLst>
          </p:cNvPr>
          <p:cNvSpPr>
            <a:spLocks noGrp="1"/>
          </p:cNvSpPr>
          <p:nvPr>
            <p:ph type="pic" sz="quarter" idx="14" hasCustomPrompt="1"/>
          </p:nvPr>
        </p:nvSpPr>
        <p:spPr>
          <a:xfrm>
            <a:off x="4776437"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39" name="Picture Placeholder 10">
            <a:extLst>
              <a:ext uri="{FF2B5EF4-FFF2-40B4-BE49-F238E27FC236}">
                <a16:creationId xmlns:a16="http://schemas.microsoft.com/office/drawing/2014/main" id="{18240BEE-6B48-4E46-8571-243D0874F8AD}"/>
              </a:ext>
            </a:extLst>
          </p:cNvPr>
          <p:cNvSpPr>
            <a:spLocks noGrp="1"/>
          </p:cNvSpPr>
          <p:nvPr>
            <p:ph type="pic" sz="quarter" idx="15" hasCustomPrompt="1"/>
          </p:nvPr>
        </p:nvSpPr>
        <p:spPr>
          <a:xfrm>
            <a:off x="8190198"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0" name="Picture Placeholder 10">
            <a:extLst>
              <a:ext uri="{FF2B5EF4-FFF2-40B4-BE49-F238E27FC236}">
                <a16:creationId xmlns:a16="http://schemas.microsoft.com/office/drawing/2014/main" id="{891A3D34-F938-43C2-B3E0-F6637FB470EA}"/>
              </a:ext>
            </a:extLst>
          </p:cNvPr>
          <p:cNvSpPr>
            <a:spLocks noGrp="1"/>
          </p:cNvSpPr>
          <p:nvPr>
            <p:ph type="pic" sz="quarter" idx="16" hasCustomPrompt="1"/>
          </p:nvPr>
        </p:nvSpPr>
        <p:spPr>
          <a:xfrm>
            <a:off x="1367754"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1" name="Picture Placeholder 10">
            <a:extLst>
              <a:ext uri="{FF2B5EF4-FFF2-40B4-BE49-F238E27FC236}">
                <a16:creationId xmlns:a16="http://schemas.microsoft.com/office/drawing/2014/main" id="{8AA6258D-C0D6-4D37-B7E6-AF882A75F99E}"/>
              </a:ext>
            </a:extLst>
          </p:cNvPr>
          <p:cNvSpPr>
            <a:spLocks noGrp="1"/>
          </p:cNvSpPr>
          <p:nvPr>
            <p:ph type="pic" sz="quarter" idx="17" hasCustomPrompt="1"/>
          </p:nvPr>
        </p:nvSpPr>
        <p:spPr>
          <a:xfrm>
            <a:off x="4776437"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2" name="Picture Placeholder 10">
            <a:extLst>
              <a:ext uri="{FF2B5EF4-FFF2-40B4-BE49-F238E27FC236}">
                <a16:creationId xmlns:a16="http://schemas.microsoft.com/office/drawing/2014/main" id="{C05DB888-4CC2-422E-A90D-0F5961F52473}"/>
              </a:ext>
            </a:extLst>
          </p:cNvPr>
          <p:cNvSpPr>
            <a:spLocks noGrp="1"/>
          </p:cNvSpPr>
          <p:nvPr>
            <p:ph type="pic" sz="quarter" idx="18" hasCustomPrompt="1"/>
          </p:nvPr>
        </p:nvSpPr>
        <p:spPr>
          <a:xfrm>
            <a:off x="8190198"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3" name="Picture Placeholder 10">
            <a:extLst>
              <a:ext uri="{FF2B5EF4-FFF2-40B4-BE49-F238E27FC236}">
                <a16:creationId xmlns:a16="http://schemas.microsoft.com/office/drawing/2014/main" id="{91B0F4F4-8EDC-454F-99C3-EFA4EFF06681}"/>
              </a:ext>
            </a:extLst>
          </p:cNvPr>
          <p:cNvSpPr>
            <a:spLocks noGrp="1"/>
          </p:cNvSpPr>
          <p:nvPr>
            <p:ph type="pic" sz="quarter" idx="19" hasCustomPrompt="1"/>
          </p:nvPr>
        </p:nvSpPr>
        <p:spPr>
          <a:xfrm>
            <a:off x="1367754"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
        <p:nvSpPr>
          <p:cNvPr id="44" name="Picture Placeholder 10">
            <a:extLst>
              <a:ext uri="{FF2B5EF4-FFF2-40B4-BE49-F238E27FC236}">
                <a16:creationId xmlns:a16="http://schemas.microsoft.com/office/drawing/2014/main" id="{5F25E1E5-622D-44E9-9FD1-48BBA5FC389D}"/>
              </a:ext>
            </a:extLst>
          </p:cNvPr>
          <p:cNvSpPr>
            <a:spLocks noGrp="1"/>
          </p:cNvSpPr>
          <p:nvPr>
            <p:ph type="pic" sz="quarter" idx="20" hasCustomPrompt="1"/>
          </p:nvPr>
        </p:nvSpPr>
        <p:spPr>
          <a:xfrm>
            <a:off x="4776437"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
        <p:nvSpPr>
          <p:cNvPr id="45" name="Picture Placeholder 10">
            <a:extLst>
              <a:ext uri="{FF2B5EF4-FFF2-40B4-BE49-F238E27FC236}">
                <a16:creationId xmlns:a16="http://schemas.microsoft.com/office/drawing/2014/main" id="{FF0CB30F-6742-4E8E-9918-FF5A545074AE}"/>
              </a:ext>
            </a:extLst>
          </p:cNvPr>
          <p:cNvSpPr>
            <a:spLocks noGrp="1"/>
          </p:cNvSpPr>
          <p:nvPr>
            <p:ph type="pic" sz="quarter" idx="21" hasCustomPrompt="1"/>
          </p:nvPr>
        </p:nvSpPr>
        <p:spPr>
          <a:xfrm>
            <a:off x="8190198"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Tree>
    <p:extLst>
      <p:ext uri="{BB962C8B-B14F-4D97-AF65-F5344CB8AC3E}">
        <p14:creationId xmlns:p14="http://schemas.microsoft.com/office/powerpoint/2010/main" val="3403101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26" name="Picture Placeholder 10">
            <a:extLst>
              <a:ext uri="{FF2B5EF4-FFF2-40B4-BE49-F238E27FC236}">
                <a16:creationId xmlns:a16="http://schemas.microsoft.com/office/drawing/2014/main" id="{22EE241B-2BBC-4744-835C-8F40458A127C}"/>
              </a:ext>
            </a:extLst>
          </p:cNvPr>
          <p:cNvSpPr>
            <a:spLocks noGrp="1"/>
          </p:cNvSpPr>
          <p:nvPr>
            <p:ph type="pic" sz="quarter" idx="13" hasCustomPrompt="1"/>
          </p:nvPr>
        </p:nvSpPr>
        <p:spPr>
          <a:xfrm>
            <a:off x="1343505"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7" name="Picture Placeholder 10">
            <a:extLst>
              <a:ext uri="{FF2B5EF4-FFF2-40B4-BE49-F238E27FC236}">
                <a16:creationId xmlns:a16="http://schemas.microsoft.com/office/drawing/2014/main" id="{6CAB5CF8-20D7-4B90-95C9-20E098992A49}"/>
              </a:ext>
            </a:extLst>
          </p:cNvPr>
          <p:cNvSpPr>
            <a:spLocks noGrp="1"/>
          </p:cNvSpPr>
          <p:nvPr>
            <p:ph type="pic" sz="quarter" idx="14" hasCustomPrompt="1"/>
          </p:nvPr>
        </p:nvSpPr>
        <p:spPr>
          <a:xfrm>
            <a:off x="3783307"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8" name="Picture Placeholder 10">
            <a:extLst>
              <a:ext uri="{FF2B5EF4-FFF2-40B4-BE49-F238E27FC236}">
                <a16:creationId xmlns:a16="http://schemas.microsoft.com/office/drawing/2014/main" id="{62CEBB88-3D8A-4909-B93A-1F994D6624FA}"/>
              </a:ext>
            </a:extLst>
          </p:cNvPr>
          <p:cNvSpPr>
            <a:spLocks noGrp="1"/>
          </p:cNvSpPr>
          <p:nvPr>
            <p:ph type="pic" sz="quarter" idx="15" hasCustomPrompt="1"/>
          </p:nvPr>
        </p:nvSpPr>
        <p:spPr>
          <a:xfrm>
            <a:off x="6223109"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9" name="Picture Placeholder 10">
            <a:extLst>
              <a:ext uri="{FF2B5EF4-FFF2-40B4-BE49-F238E27FC236}">
                <a16:creationId xmlns:a16="http://schemas.microsoft.com/office/drawing/2014/main" id="{1EEB6057-CF61-47A1-8D3B-A9763726F611}"/>
              </a:ext>
            </a:extLst>
          </p:cNvPr>
          <p:cNvSpPr>
            <a:spLocks noGrp="1"/>
          </p:cNvSpPr>
          <p:nvPr>
            <p:ph type="pic" sz="quarter" idx="16" hasCustomPrompt="1"/>
          </p:nvPr>
        </p:nvSpPr>
        <p:spPr>
          <a:xfrm>
            <a:off x="8662910" y="1125405"/>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0" name="Picture Placeholder 10">
            <a:extLst>
              <a:ext uri="{FF2B5EF4-FFF2-40B4-BE49-F238E27FC236}">
                <a16:creationId xmlns:a16="http://schemas.microsoft.com/office/drawing/2014/main" id="{03BD2BA6-012F-4C7B-9935-0A0FF955DB30}"/>
              </a:ext>
            </a:extLst>
          </p:cNvPr>
          <p:cNvSpPr>
            <a:spLocks noGrp="1"/>
          </p:cNvSpPr>
          <p:nvPr>
            <p:ph type="pic" sz="quarter" idx="17" hasCustomPrompt="1"/>
          </p:nvPr>
        </p:nvSpPr>
        <p:spPr>
          <a:xfrm>
            <a:off x="1343505"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1" name="Picture Placeholder 10">
            <a:extLst>
              <a:ext uri="{FF2B5EF4-FFF2-40B4-BE49-F238E27FC236}">
                <a16:creationId xmlns:a16="http://schemas.microsoft.com/office/drawing/2014/main" id="{8212F895-139A-4202-8B95-2C7A110D6760}"/>
              </a:ext>
            </a:extLst>
          </p:cNvPr>
          <p:cNvSpPr>
            <a:spLocks noGrp="1"/>
          </p:cNvSpPr>
          <p:nvPr>
            <p:ph type="pic" sz="quarter" idx="18" hasCustomPrompt="1"/>
          </p:nvPr>
        </p:nvSpPr>
        <p:spPr>
          <a:xfrm>
            <a:off x="3783307"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2" name="Picture Placeholder 10">
            <a:extLst>
              <a:ext uri="{FF2B5EF4-FFF2-40B4-BE49-F238E27FC236}">
                <a16:creationId xmlns:a16="http://schemas.microsoft.com/office/drawing/2014/main" id="{49B61935-611C-4306-A86C-ADAC9B00FAE3}"/>
              </a:ext>
            </a:extLst>
          </p:cNvPr>
          <p:cNvSpPr>
            <a:spLocks noGrp="1"/>
          </p:cNvSpPr>
          <p:nvPr>
            <p:ph type="pic" sz="quarter" idx="19" hasCustomPrompt="1"/>
          </p:nvPr>
        </p:nvSpPr>
        <p:spPr>
          <a:xfrm>
            <a:off x="6223109"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3" name="Picture Placeholder 10">
            <a:extLst>
              <a:ext uri="{FF2B5EF4-FFF2-40B4-BE49-F238E27FC236}">
                <a16:creationId xmlns:a16="http://schemas.microsoft.com/office/drawing/2014/main" id="{CEBAAD78-3A0A-4669-9779-D4D727D7F89A}"/>
              </a:ext>
            </a:extLst>
          </p:cNvPr>
          <p:cNvSpPr>
            <a:spLocks noGrp="1"/>
          </p:cNvSpPr>
          <p:nvPr>
            <p:ph type="pic" sz="quarter" idx="20" hasCustomPrompt="1"/>
          </p:nvPr>
        </p:nvSpPr>
        <p:spPr>
          <a:xfrm>
            <a:off x="8662910" y="215631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4" name="Picture Placeholder 10">
            <a:extLst>
              <a:ext uri="{FF2B5EF4-FFF2-40B4-BE49-F238E27FC236}">
                <a16:creationId xmlns:a16="http://schemas.microsoft.com/office/drawing/2014/main" id="{97EC4FAC-6170-4C75-A3FD-3A5D85AA3657}"/>
              </a:ext>
            </a:extLst>
          </p:cNvPr>
          <p:cNvSpPr>
            <a:spLocks noGrp="1"/>
          </p:cNvSpPr>
          <p:nvPr>
            <p:ph type="pic" sz="quarter" idx="21" hasCustomPrompt="1"/>
          </p:nvPr>
        </p:nvSpPr>
        <p:spPr>
          <a:xfrm>
            <a:off x="1343505"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5" name="Picture Placeholder 10">
            <a:extLst>
              <a:ext uri="{FF2B5EF4-FFF2-40B4-BE49-F238E27FC236}">
                <a16:creationId xmlns:a16="http://schemas.microsoft.com/office/drawing/2014/main" id="{2ACB2DC4-26F7-4BC8-88B7-078896321308}"/>
              </a:ext>
            </a:extLst>
          </p:cNvPr>
          <p:cNvSpPr>
            <a:spLocks noGrp="1"/>
          </p:cNvSpPr>
          <p:nvPr>
            <p:ph type="pic" sz="quarter" idx="22" hasCustomPrompt="1"/>
          </p:nvPr>
        </p:nvSpPr>
        <p:spPr>
          <a:xfrm>
            <a:off x="3783307"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6" name="Picture Placeholder 10">
            <a:extLst>
              <a:ext uri="{FF2B5EF4-FFF2-40B4-BE49-F238E27FC236}">
                <a16:creationId xmlns:a16="http://schemas.microsoft.com/office/drawing/2014/main" id="{5C281E6C-DED0-4B17-941E-210561539334}"/>
              </a:ext>
            </a:extLst>
          </p:cNvPr>
          <p:cNvSpPr>
            <a:spLocks noGrp="1"/>
          </p:cNvSpPr>
          <p:nvPr>
            <p:ph type="pic" sz="quarter" idx="23" hasCustomPrompt="1"/>
          </p:nvPr>
        </p:nvSpPr>
        <p:spPr>
          <a:xfrm>
            <a:off x="6223109"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7" name="Picture Placeholder 10">
            <a:extLst>
              <a:ext uri="{FF2B5EF4-FFF2-40B4-BE49-F238E27FC236}">
                <a16:creationId xmlns:a16="http://schemas.microsoft.com/office/drawing/2014/main" id="{8A43420A-D73B-4EB8-8CF4-AD69734CBCA1}"/>
              </a:ext>
            </a:extLst>
          </p:cNvPr>
          <p:cNvSpPr>
            <a:spLocks noGrp="1"/>
          </p:cNvSpPr>
          <p:nvPr>
            <p:ph type="pic" sz="quarter" idx="24" hasCustomPrompt="1"/>
          </p:nvPr>
        </p:nvSpPr>
        <p:spPr>
          <a:xfrm>
            <a:off x="8662910" y="3201485"/>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8" name="Picture Placeholder 10">
            <a:extLst>
              <a:ext uri="{FF2B5EF4-FFF2-40B4-BE49-F238E27FC236}">
                <a16:creationId xmlns:a16="http://schemas.microsoft.com/office/drawing/2014/main" id="{436394BF-0BE0-4580-9A4B-6C3F669CE74A}"/>
              </a:ext>
            </a:extLst>
          </p:cNvPr>
          <p:cNvSpPr>
            <a:spLocks noGrp="1"/>
          </p:cNvSpPr>
          <p:nvPr>
            <p:ph type="pic" sz="quarter" idx="25" hasCustomPrompt="1"/>
          </p:nvPr>
        </p:nvSpPr>
        <p:spPr>
          <a:xfrm>
            <a:off x="1343505"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9" name="Picture Placeholder 10">
            <a:extLst>
              <a:ext uri="{FF2B5EF4-FFF2-40B4-BE49-F238E27FC236}">
                <a16:creationId xmlns:a16="http://schemas.microsoft.com/office/drawing/2014/main" id="{6E2E6841-CA27-4420-B76E-77748104AF8C}"/>
              </a:ext>
            </a:extLst>
          </p:cNvPr>
          <p:cNvSpPr>
            <a:spLocks noGrp="1"/>
          </p:cNvSpPr>
          <p:nvPr>
            <p:ph type="pic" sz="quarter" idx="26" hasCustomPrompt="1"/>
          </p:nvPr>
        </p:nvSpPr>
        <p:spPr>
          <a:xfrm>
            <a:off x="3783307"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40" name="Picture Placeholder 10">
            <a:extLst>
              <a:ext uri="{FF2B5EF4-FFF2-40B4-BE49-F238E27FC236}">
                <a16:creationId xmlns:a16="http://schemas.microsoft.com/office/drawing/2014/main" id="{B27D8595-9D80-4B4E-ABD1-DC192925DAC7}"/>
              </a:ext>
            </a:extLst>
          </p:cNvPr>
          <p:cNvSpPr>
            <a:spLocks noGrp="1"/>
          </p:cNvSpPr>
          <p:nvPr>
            <p:ph type="pic" sz="quarter" idx="27" hasCustomPrompt="1"/>
          </p:nvPr>
        </p:nvSpPr>
        <p:spPr>
          <a:xfrm>
            <a:off x="6223109"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41" name="Picture Placeholder 10">
            <a:extLst>
              <a:ext uri="{FF2B5EF4-FFF2-40B4-BE49-F238E27FC236}">
                <a16:creationId xmlns:a16="http://schemas.microsoft.com/office/drawing/2014/main" id="{008D5C9F-A7BE-434D-8A2D-382361D56102}"/>
              </a:ext>
            </a:extLst>
          </p:cNvPr>
          <p:cNvSpPr>
            <a:spLocks noGrp="1"/>
          </p:cNvSpPr>
          <p:nvPr>
            <p:ph type="pic" sz="quarter" idx="28" hasCustomPrompt="1"/>
          </p:nvPr>
        </p:nvSpPr>
        <p:spPr>
          <a:xfrm>
            <a:off x="8662910" y="4246658"/>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2" name="Picture Placeholder 10">
            <a:extLst>
              <a:ext uri="{FF2B5EF4-FFF2-40B4-BE49-F238E27FC236}">
                <a16:creationId xmlns:a16="http://schemas.microsoft.com/office/drawing/2014/main" id="{352F1818-2397-4AFC-B47F-7932B5FE27DB}"/>
              </a:ext>
            </a:extLst>
          </p:cNvPr>
          <p:cNvSpPr>
            <a:spLocks noGrp="1"/>
          </p:cNvSpPr>
          <p:nvPr>
            <p:ph type="pic" sz="quarter" idx="29" hasCustomPrompt="1"/>
          </p:nvPr>
        </p:nvSpPr>
        <p:spPr>
          <a:xfrm>
            <a:off x="1343505"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3" name="Picture Placeholder 10">
            <a:extLst>
              <a:ext uri="{FF2B5EF4-FFF2-40B4-BE49-F238E27FC236}">
                <a16:creationId xmlns:a16="http://schemas.microsoft.com/office/drawing/2014/main" id="{B32CAC22-C1FC-4489-8212-D7CB7E687C3D}"/>
              </a:ext>
            </a:extLst>
          </p:cNvPr>
          <p:cNvSpPr>
            <a:spLocks noGrp="1"/>
          </p:cNvSpPr>
          <p:nvPr>
            <p:ph type="pic" sz="quarter" idx="30" hasCustomPrompt="1"/>
          </p:nvPr>
        </p:nvSpPr>
        <p:spPr>
          <a:xfrm>
            <a:off x="3783307"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4" name="Picture Placeholder 10">
            <a:extLst>
              <a:ext uri="{FF2B5EF4-FFF2-40B4-BE49-F238E27FC236}">
                <a16:creationId xmlns:a16="http://schemas.microsoft.com/office/drawing/2014/main" id="{B56CC017-012F-4974-9E86-201FB003BE61}"/>
              </a:ext>
            </a:extLst>
          </p:cNvPr>
          <p:cNvSpPr>
            <a:spLocks noGrp="1"/>
          </p:cNvSpPr>
          <p:nvPr>
            <p:ph type="pic" sz="quarter" idx="31" hasCustomPrompt="1"/>
          </p:nvPr>
        </p:nvSpPr>
        <p:spPr>
          <a:xfrm>
            <a:off x="6223109"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5" name="Picture Placeholder 10">
            <a:extLst>
              <a:ext uri="{FF2B5EF4-FFF2-40B4-BE49-F238E27FC236}">
                <a16:creationId xmlns:a16="http://schemas.microsoft.com/office/drawing/2014/main" id="{9C7581D8-3435-4480-BB56-69621A99B889}"/>
              </a:ext>
            </a:extLst>
          </p:cNvPr>
          <p:cNvSpPr>
            <a:spLocks noGrp="1"/>
          </p:cNvSpPr>
          <p:nvPr>
            <p:ph type="pic" sz="quarter" idx="32" hasCustomPrompt="1"/>
          </p:nvPr>
        </p:nvSpPr>
        <p:spPr>
          <a:xfrm>
            <a:off x="8662910"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Tree>
    <p:extLst>
      <p:ext uri="{BB962C8B-B14F-4D97-AF65-F5344CB8AC3E}">
        <p14:creationId xmlns:p14="http://schemas.microsoft.com/office/powerpoint/2010/main" val="2523557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7B4F1CB-95E7-41BB-84CD-811F727BAF3E}"/>
              </a:ext>
            </a:extLst>
          </p:cNvPr>
          <p:cNvSpPr>
            <a:spLocks noGrp="1"/>
          </p:cNvSpPr>
          <p:nvPr>
            <p:ph type="pic" sz="quarter" idx="10" hasCustomPrompt="1"/>
          </p:nvPr>
        </p:nvSpPr>
        <p:spPr>
          <a:xfrm>
            <a:off x="1357314" y="2142548"/>
            <a:ext cx="2036618" cy="2597727"/>
          </a:xfrm>
          <a:prstGeom prst="rect">
            <a:avLst/>
          </a:prstGeom>
          <a:solidFill>
            <a:schemeClr val="tx1"/>
          </a:solidFill>
        </p:spPr>
        <p:txBody>
          <a:bodyPr/>
          <a:lstStyle>
            <a:lvl1pPr marL="0" indent="0" algn="ctr">
              <a:buNone/>
              <a:defRPr sz="1600"/>
            </a:lvl1pPr>
          </a:lstStyle>
          <a:p>
            <a:r>
              <a:rPr lang="fr-FR" dirty="0"/>
              <a:t>	</a:t>
            </a:r>
          </a:p>
          <a:p>
            <a:endParaRPr lang="fr-FR" dirty="0"/>
          </a:p>
          <a:p>
            <a:endParaRPr lang="fr-FR" dirty="0"/>
          </a:p>
          <a:p>
            <a:r>
              <a:rPr lang="fr-FR" dirty="0"/>
              <a:t>PICTURE</a:t>
            </a:r>
          </a:p>
        </p:txBody>
      </p:sp>
      <p:sp>
        <p:nvSpPr>
          <p:cNvPr id="12" name="Picture Placeholder 10">
            <a:extLst>
              <a:ext uri="{FF2B5EF4-FFF2-40B4-BE49-F238E27FC236}">
                <a16:creationId xmlns:a16="http://schemas.microsoft.com/office/drawing/2014/main" id="{2A54250B-4272-4700-9E95-FBE4CD93773E}"/>
              </a:ext>
            </a:extLst>
          </p:cNvPr>
          <p:cNvSpPr>
            <a:spLocks noGrp="1"/>
          </p:cNvSpPr>
          <p:nvPr>
            <p:ph type="pic" sz="quarter" idx="11" hasCustomPrompt="1"/>
          </p:nvPr>
        </p:nvSpPr>
        <p:spPr>
          <a:xfrm>
            <a:off x="3827255"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
        <p:nvSpPr>
          <p:cNvPr id="13" name="Picture Placeholder 10">
            <a:extLst>
              <a:ext uri="{FF2B5EF4-FFF2-40B4-BE49-F238E27FC236}">
                <a16:creationId xmlns:a16="http://schemas.microsoft.com/office/drawing/2014/main" id="{63F891ED-CFDF-48EE-BC3D-74230214B071}"/>
              </a:ext>
            </a:extLst>
          </p:cNvPr>
          <p:cNvSpPr>
            <a:spLocks noGrp="1"/>
          </p:cNvSpPr>
          <p:nvPr>
            <p:ph type="pic" sz="quarter" idx="12" hasCustomPrompt="1"/>
          </p:nvPr>
        </p:nvSpPr>
        <p:spPr>
          <a:xfrm>
            <a:off x="6329860"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
        <p:nvSpPr>
          <p:cNvPr id="14" name="Picture Placeholder 10">
            <a:extLst>
              <a:ext uri="{FF2B5EF4-FFF2-40B4-BE49-F238E27FC236}">
                <a16:creationId xmlns:a16="http://schemas.microsoft.com/office/drawing/2014/main" id="{7427D460-C8D5-4849-98E7-5367CC0527B3}"/>
              </a:ext>
            </a:extLst>
          </p:cNvPr>
          <p:cNvSpPr>
            <a:spLocks noGrp="1"/>
          </p:cNvSpPr>
          <p:nvPr>
            <p:ph type="pic" sz="quarter" idx="13" hasCustomPrompt="1"/>
          </p:nvPr>
        </p:nvSpPr>
        <p:spPr>
          <a:xfrm>
            <a:off x="8810626"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Tree>
    <p:extLst>
      <p:ext uri="{BB962C8B-B14F-4D97-AF65-F5344CB8AC3E}">
        <p14:creationId xmlns:p14="http://schemas.microsoft.com/office/powerpoint/2010/main" val="3662352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presentation">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D0AF8791-9D94-4BF7-908B-96C3B4C29294}"/>
              </a:ext>
            </a:extLst>
          </p:cNvPr>
          <p:cNvSpPr>
            <a:spLocks noGrp="1"/>
          </p:cNvSpPr>
          <p:nvPr>
            <p:ph type="pic" sz="quarter" idx="10" hasCustomPrompt="1"/>
          </p:nvPr>
        </p:nvSpPr>
        <p:spPr>
          <a:xfrm>
            <a:off x="1357314" y="800100"/>
            <a:ext cx="3839072" cy="52578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183352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iner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AC4AD57-0BE9-49C6-825B-E9FA1F1C631B}"/>
              </a:ext>
            </a:extLst>
          </p:cNvPr>
          <p:cNvSpPr>
            <a:spLocks noGrp="1"/>
          </p:cNvSpPr>
          <p:nvPr>
            <p:ph type="pic" sz="quarter" idx="10" hasCustomPrompt="1"/>
          </p:nvPr>
        </p:nvSpPr>
        <p:spPr>
          <a:xfrm>
            <a:off x="1357313" y="2333624"/>
            <a:ext cx="9491659" cy="3724276"/>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320598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iner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7716262" y="0"/>
            <a:ext cx="4475737"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564343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iner 3">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0" y="0"/>
            <a:ext cx="6096000"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918958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iner 4">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6096000" y="0"/>
            <a:ext cx="6096000"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468531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iner 5">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427128" y="552450"/>
            <a:ext cx="8680183" cy="57531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943839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ood mornin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800098"/>
            <a:ext cx="5329238" cy="5257801"/>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2967272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key">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800098"/>
            <a:ext cx="2987055" cy="3641271"/>
          </a:xfrm>
          <a:prstGeom prst="rect">
            <a:avLst/>
          </a:prstGeom>
          <a:solidFill>
            <a:schemeClr val="tx1"/>
          </a:solidFill>
        </p:spPr>
        <p:txBody>
          <a:bodyPr/>
          <a:lstStyle>
            <a:lvl1pPr marL="0" indent="0" algn="ctr">
              <a:buNone/>
              <a:defRPr sz="2400"/>
            </a:lvl1pPr>
          </a:lstStyle>
          <a:p>
            <a:r>
              <a:rPr lang="fr-FR" dirty="0"/>
              <a:t>	</a:t>
            </a:r>
          </a:p>
          <a:p>
            <a:endParaRPr lang="fr-FR" dirty="0"/>
          </a:p>
          <a:p>
            <a:r>
              <a:rPr lang="fr-FR" dirty="0"/>
              <a:t>PICTURE</a:t>
            </a:r>
          </a:p>
        </p:txBody>
      </p:sp>
      <p:sp>
        <p:nvSpPr>
          <p:cNvPr id="6" name="Picture Placeholder 10">
            <a:extLst>
              <a:ext uri="{FF2B5EF4-FFF2-40B4-BE49-F238E27FC236}">
                <a16:creationId xmlns:a16="http://schemas.microsoft.com/office/drawing/2014/main" id="{72855E4E-0C63-46F6-AF74-7985B3D2289C}"/>
              </a:ext>
            </a:extLst>
          </p:cNvPr>
          <p:cNvSpPr>
            <a:spLocks noGrp="1"/>
          </p:cNvSpPr>
          <p:nvPr>
            <p:ph type="pic" sz="quarter" idx="11" hasCustomPrompt="1"/>
          </p:nvPr>
        </p:nvSpPr>
        <p:spPr>
          <a:xfrm>
            <a:off x="4568184" y="800098"/>
            <a:ext cx="2987057" cy="3641271"/>
          </a:xfrm>
          <a:prstGeom prst="rect">
            <a:avLst/>
          </a:prstGeom>
          <a:solidFill>
            <a:schemeClr val="tx1"/>
          </a:solidFill>
        </p:spPr>
        <p:txBody>
          <a:bodyPr/>
          <a:lstStyle>
            <a:lvl1pPr marL="0" indent="0" algn="ctr" rtl="0">
              <a:buNone/>
              <a:defRPr sz="24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0555A4FC-4CCB-4761-BA47-6EF02177460A}"/>
              </a:ext>
            </a:extLst>
          </p:cNvPr>
          <p:cNvSpPr>
            <a:spLocks noGrp="1"/>
          </p:cNvSpPr>
          <p:nvPr>
            <p:ph type="pic" sz="quarter" idx="12" hasCustomPrompt="1"/>
          </p:nvPr>
        </p:nvSpPr>
        <p:spPr>
          <a:xfrm>
            <a:off x="7793346" y="800098"/>
            <a:ext cx="3055627" cy="3641271"/>
          </a:xfrm>
          <a:prstGeom prst="rect">
            <a:avLst/>
          </a:prstGeom>
          <a:solidFill>
            <a:schemeClr val="tx1"/>
          </a:solidFill>
        </p:spPr>
        <p:txBody>
          <a:bodyPr/>
          <a:lstStyle>
            <a:lvl1pPr marL="0" indent="0" algn="ctr" rtl="0">
              <a:buNone/>
              <a:defRPr sz="24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3322241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iner 6">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1160463"/>
            <a:ext cx="4752975" cy="4645024"/>
          </a:xfrm>
          <a:prstGeom prst="rect">
            <a:avLst/>
          </a:prstGeom>
          <a:solidFill>
            <a:schemeClr val="tx1"/>
          </a:solidFill>
        </p:spPr>
        <p:txBody>
          <a:bodyPr/>
          <a:lstStyle>
            <a:lvl1pPr marL="0" indent="0" algn="ctr">
              <a:buNone/>
              <a:defRPr sz="24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838677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iner 7">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0" y="0"/>
            <a:ext cx="696687" cy="6858000"/>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4320853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iner 8">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489629"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3C87B226-FB09-4A65-8099-8300B588C926}"/>
              </a:ext>
            </a:extLst>
          </p:cNvPr>
          <p:cNvSpPr>
            <a:spLocks noGrp="1"/>
          </p:cNvSpPr>
          <p:nvPr>
            <p:ph type="pic" sz="quarter" idx="11" hasCustomPrompt="1"/>
          </p:nvPr>
        </p:nvSpPr>
        <p:spPr>
          <a:xfrm>
            <a:off x="3398028"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9" name="Picture Placeholder 10">
            <a:extLst>
              <a:ext uri="{FF2B5EF4-FFF2-40B4-BE49-F238E27FC236}">
                <a16:creationId xmlns:a16="http://schemas.microsoft.com/office/drawing/2014/main" id="{2DB8703F-F124-4DFE-A671-6E977F384329}"/>
              </a:ext>
            </a:extLst>
          </p:cNvPr>
          <p:cNvSpPr>
            <a:spLocks noGrp="1"/>
          </p:cNvSpPr>
          <p:nvPr>
            <p:ph type="pic" sz="quarter" idx="12" hasCustomPrompt="1"/>
          </p:nvPr>
        </p:nvSpPr>
        <p:spPr>
          <a:xfrm>
            <a:off x="6306426"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10" name="Picture Placeholder 10">
            <a:extLst>
              <a:ext uri="{FF2B5EF4-FFF2-40B4-BE49-F238E27FC236}">
                <a16:creationId xmlns:a16="http://schemas.microsoft.com/office/drawing/2014/main" id="{92671105-6192-46DB-B120-D59094B55A07}"/>
              </a:ext>
            </a:extLst>
          </p:cNvPr>
          <p:cNvSpPr>
            <a:spLocks noGrp="1"/>
          </p:cNvSpPr>
          <p:nvPr>
            <p:ph type="pic" sz="quarter" idx="13" hasCustomPrompt="1"/>
          </p:nvPr>
        </p:nvSpPr>
        <p:spPr>
          <a:xfrm>
            <a:off x="9214824"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3004362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ainer 9">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8624046" y="0"/>
            <a:ext cx="3567954" cy="6858000"/>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4021516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iner 10">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6096000" y="0"/>
            <a:ext cx="6096000" cy="6858000"/>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389945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iner 11">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44517" y="141890"/>
            <a:ext cx="3861170" cy="3626069"/>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B1F59BBA-0F82-46E4-88A7-8B4BF1FC9DD1}"/>
              </a:ext>
            </a:extLst>
          </p:cNvPr>
          <p:cNvSpPr>
            <a:spLocks noGrp="1"/>
          </p:cNvSpPr>
          <p:nvPr>
            <p:ph type="pic" sz="quarter" idx="11" hasCustomPrompt="1"/>
          </p:nvPr>
        </p:nvSpPr>
        <p:spPr>
          <a:xfrm>
            <a:off x="4165413" y="141890"/>
            <a:ext cx="3861170" cy="3626069"/>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9" name="Picture Placeholder 10">
            <a:extLst>
              <a:ext uri="{FF2B5EF4-FFF2-40B4-BE49-F238E27FC236}">
                <a16:creationId xmlns:a16="http://schemas.microsoft.com/office/drawing/2014/main" id="{1D484B8B-E091-4030-BC2B-6BA4849566E7}"/>
              </a:ext>
            </a:extLst>
          </p:cNvPr>
          <p:cNvSpPr>
            <a:spLocks noGrp="1"/>
          </p:cNvSpPr>
          <p:nvPr>
            <p:ph type="pic" sz="quarter" idx="12" hasCustomPrompt="1"/>
          </p:nvPr>
        </p:nvSpPr>
        <p:spPr>
          <a:xfrm>
            <a:off x="8186310" y="141890"/>
            <a:ext cx="3861170" cy="3626069"/>
          </a:xfrm>
          <a:prstGeom prst="rect">
            <a:avLst/>
          </a:prstGeom>
          <a:solidFill>
            <a:schemeClr val="tx1"/>
          </a:solidFill>
        </p:spPr>
        <p:txBody>
          <a:bodyPr/>
          <a:lstStyle>
            <a:lvl1pPr marL="0" indent="0" algn="ctr" rtl="0">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2849117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iner 12">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 y="1"/>
            <a:ext cx="6095999" cy="4194698"/>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
        <p:nvSpPr>
          <p:cNvPr id="12" name="Picture Placeholder 10">
            <a:extLst>
              <a:ext uri="{FF2B5EF4-FFF2-40B4-BE49-F238E27FC236}">
                <a16:creationId xmlns:a16="http://schemas.microsoft.com/office/drawing/2014/main" id="{35796EA6-35FB-4A7E-809F-A9815E5FEF4A}"/>
              </a:ext>
            </a:extLst>
          </p:cNvPr>
          <p:cNvSpPr>
            <a:spLocks noGrp="1"/>
          </p:cNvSpPr>
          <p:nvPr>
            <p:ph type="pic" sz="quarter" idx="11" hasCustomPrompt="1"/>
          </p:nvPr>
        </p:nvSpPr>
        <p:spPr>
          <a:xfrm>
            <a:off x="6095998" y="1"/>
            <a:ext cx="6095999" cy="4194698"/>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2861390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iner 13">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 y="0"/>
            <a:ext cx="12192001" cy="6857999"/>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2444794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A62A3B4-90FB-4299-99EA-8A0033116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59418" y="2781300"/>
            <a:ext cx="2073164" cy="1295399"/>
          </a:xfrm>
          <a:prstGeom prst="rect">
            <a:avLst/>
          </a:prstGeom>
        </p:spPr>
      </p:pic>
    </p:spTree>
    <p:extLst>
      <p:ext uri="{BB962C8B-B14F-4D97-AF65-F5344CB8AC3E}">
        <p14:creationId xmlns:p14="http://schemas.microsoft.com/office/powerpoint/2010/main" val="33541309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Phone X">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1908C951-434A-4DD1-AFA3-1AF87D704742}"/>
              </a:ext>
            </a:extLst>
          </p:cNvPr>
          <p:cNvSpPr>
            <a:spLocks noGrp="1"/>
          </p:cNvSpPr>
          <p:nvPr>
            <p:ph type="pic" sz="quarter" idx="11" hasCustomPrompt="1"/>
          </p:nvPr>
        </p:nvSpPr>
        <p:spPr>
          <a:xfrm>
            <a:off x="2547147" y="896184"/>
            <a:ext cx="2366010" cy="5138856"/>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32790 w 2366010"/>
              <a:gd name="connsiteY3" fmla="*/ 189664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6010" h="5136311">
                <a:moveTo>
                  <a:pt x="0" y="256648"/>
                </a:moveTo>
                <a:cubicBezTo>
                  <a:pt x="0" y="121456"/>
                  <a:pt x="101975" y="14401"/>
                  <a:pt x="237167" y="9321"/>
                </a:cubicBezTo>
                <a:cubicBezTo>
                  <a:pt x="333052" y="-1632"/>
                  <a:pt x="444023" y="-4013"/>
                  <a:pt x="520700" y="8052"/>
                </a:cubicBezTo>
                <a:cubicBezTo>
                  <a:pt x="570707" y="42977"/>
                  <a:pt x="486568" y="204269"/>
                  <a:pt x="732790" y="189664"/>
                </a:cubicBezTo>
                <a:cubicBezTo>
                  <a:pt x="889925" y="194321"/>
                  <a:pt x="1103918" y="196755"/>
                  <a:pt x="1274918" y="194110"/>
                </a:cubicBezTo>
                <a:cubicBezTo>
                  <a:pt x="1445918" y="191466"/>
                  <a:pt x="1661739" y="204383"/>
                  <a:pt x="1758788" y="173797"/>
                </a:cubicBezTo>
                <a:cubicBezTo>
                  <a:pt x="1855837" y="143211"/>
                  <a:pt x="1797125" y="37475"/>
                  <a:pt x="1857213" y="10594"/>
                </a:cubicBezTo>
                <a:cubicBezTo>
                  <a:pt x="1896981" y="-1049"/>
                  <a:pt x="2008907" y="688"/>
                  <a:pt x="2133923" y="4245"/>
                </a:cubicBezTo>
                <a:cubicBezTo>
                  <a:pt x="2258939" y="7802"/>
                  <a:pt x="2366010" y="121456"/>
                  <a:pt x="2366010" y="256648"/>
                </a:cubicBezTo>
                <a:lnTo>
                  <a:pt x="2366010" y="4891524"/>
                </a:lnTo>
                <a:cubicBezTo>
                  <a:pt x="2366010" y="5026716"/>
                  <a:pt x="2256415" y="5136311"/>
                  <a:pt x="2121223" y="5136311"/>
                </a:cubicBezTo>
                <a:lnTo>
                  <a:pt x="244787" y="5136311"/>
                </a:lnTo>
                <a:cubicBezTo>
                  <a:pt x="109595" y="5136311"/>
                  <a:pt x="0" y="5026716"/>
                  <a:pt x="0" y="4891524"/>
                </a:cubicBezTo>
                <a:lnTo>
                  <a:pt x="0" y="256648"/>
                </a:lnTo>
                <a:close/>
              </a:path>
            </a:pathLst>
          </a:custGeom>
          <a:solidFill>
            <a:schemeClr val="tx1"/>
          </a:solidFill>
        </p:spPr>
        <p:txBody>
          <a:bodyPr lIns="252000" tIns="612000" bIns="90000" anchor="t">
            <a:normAutofit/>
          </a:bodyPr>
          <a:lstStyle>
            <a:lvl1pPr marL="0" indent="0" algn="l">
              <a:buNone/>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5399270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Phone X Zoom">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1908C951-434A-4DD1-AFA3-1AF87D704742}"/>
              </a:ext>
            </a:extLst>
          </p:cNvPr>
          <p:cNvSpPr>
            <a:spLocks noGrp="1"/>
          </p:cNvSpPr>
          <p:nvPr>
            <p:ph type="pic" sz="quarter" idx="11" hasCustomPrompt="1"/>
          </p:nvPr>
        </p:nvSpPr>
        <p:spPr>
          <a:xfrm>
            <a:off x="1103086" y="1534810"/>
            <a:ext cx="3795555" cy="5334729"/>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32790 w 2366010"/>
              <a:gd name="connsiteY3" fmla="*/ 189664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84244 w 2384244"/>
              <a:gd name="connsiteY9" fmla="*/ 4891524 h 5136311"/>
              <a:gd name="connsiteX10" fmla="*/ 2139457 w 2384244"/>
              <a:gd name="connsiteY10" fmla="*/ 5136311 h 5136311"/>
              <a:gd name="connsiteX11" fmla="*/ 263021 w 2384244"/>
              <a:gd name="connsiteY11" fmla="*/ 5136311 h 5136311"/>
              <a:gd name="connsiteX12" fmla="*/ 18234 w 2384244"/>
              <a:gd name="connsiteY12" fmla="*/ 4891524 h 5136311"/>
              <a:gd name="connsiteX13" fmla="*/ 0 w 2384244"/>
              <a:gd name="connsiteY13" fmla="*/ 3346754 h 5136311"/>
              <a:gd name="connsiteX14" fmla="*/ 18234 w 2384244"/>
              <a:gd name="connsiteY14" fmla="*/ 256648 h 5136311"/>
              <a:gd name="connsiteX0" fmla="*/ 18234 w 2384244"/>
              <a:gd name="connsiteY0" fmla="*/ 334285 h 5213948"/>
              <a:gd name="connsiteX1" fmla="*/ 255401 w 2384244"/>
              <a:gd name="connsiteY1" fmla="*/ 86958 h 5213948"/>
              <a:gd name="connsiteX2" fmla="*/ 538934 w 2384244"/>
              <a:gd name="connsiteY2" fmla="*/ 85689 h 5213948"/>
              <a:gd name="connsiteX3" fmla="*/ 751024 w 2384244"/>
              <a:gd name="connsiteY3" fmla="*/ 267301 h 5213948"/>
              <a:gd name="connsiteX4" fmla="*/ 1293152 w 2384244"/>
              <a:gd name="connsiteY4" fmla="*/ 271747 h 5213948"/>
              <a:gd name="connsiteX5" fmla="*/ 1777022 w 2384244"/>
              <a:gd name="connsiteY5" fmla="*/ 251434 h 5213948"/>
              <a:gd name="connsiteX6" fmla="*/ 1875447 w 2384244"/>
              <a:gd name="connsiteY6" fmla="*/ 88231 h 5213948"/>
              <a:gd name="connsiteX7" fmla="*/ 2152157 w 2384244"/>
              <a:gd name="connsiteY7" fmla="*/ 81882 h 5213948"/>
              <a:gd name="connsiteX8" fmla="*/ 2384244 w 2384244"/>
              <a:gd name="connsiteY8" fmla="*/ 334285 h 5213948"/>
              <a:gd name="connsiteX9" fmla="*/ 2379641 w 2384244"/>
              <a:gd name="connsiteY9" fmla="*/ 3424391 h 5213948"/>
              <a:gd name="connsiteX10" fmla="*/ 2384244 w 2384244"/>
              <a:gd name="connsiteY10" fmla="*/ 4969161 h 5213948"/>
              <a:gd name="connsiteX11" fmla="*/ 2139457 w 2384244"/>
              <a:gd name="connsiteY11" fmla="*/ 5213948 h 5213948"/>
              <a:gd name="connsiteX12" fmla="*/ 263021 w 2384244"/>
              <a:gd name="connsiteY12" fmla="*/ 5213948 h 5213948"/>
              <a:gd name="connsiteX13" fmla="*/ 18234 w 2384244"/>
              <a:gd name="connsiteY13" fmla="*/ 4969161 h 5213948"/>
              <a:gd name="connsiteX14" fmla="*/ 0 w 2384244"/>
              <a:gd name="connsiteY14" fmla="*/ 3424391 h 5213948"/>
              <a:gd name="connsiteX15" fmla="*/ 18234 w 2384244"/>
              <a:gd name="connsiteY15" fmla="*/ 334285 h 5213948"/>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0 w 2384244"/>
              <a:gd name="connsiteY13" fmla="*/ 3346754 h 5136311"/>
              <a:gd name="connsiteX14" fmla="*/ 18234 w 2384244"/>
              <a:gd name="connsiteY14"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0 w 2384244"/>
              <a:gd name="connsiteY12" fmla="*/ 3346754 h 5136311"/>
              <a:gd name="connsiteX13" fmla="*/ 18234 w 2384244"/>
              <a:gd name="connsiteY13" fmla="*/ 256648 h 5136311"/>
              <a:gd name="connsiteX0" fmla="*/ 18234 w 2384244"/>
              <a:gd name="connsiteY0" fmla="*/ 256648 h 4891524"/>
              <a:gd name="connsiteX1" fmla="*/ 255401 w 2384244"/>
              <a:gd name="connsiteY1" fmla="*/ 9321 h 4891524"/>
              <a:gd name="connsiteX2" fmla="*/ 538934 w 2384244"/>
              <a:gd name="connsiteY2" fmla="*/ 8052 h 4891524"/>
              <a:gd name="connsiteX3" fmla="*/ 751024 w 2384244"/>
              <a:gd name="connsiteY3" fmla="*/ 189664 h 4891524"/>
              <a:gd name="connsiteX4" fmla="*/ 1293152 w 2384244"/>
              <a:gd name="connsiteY4" fmla="*/ 194110 h 4891524"/>
              <a:gd name="connsiteX5" fmla="*/ 1777022 w 2384244"/>
              <a:gd name="connsiteY5" fmla="*/ 173797 h 4891524"/>
              <a:gd name="connsiteX6" fmla="*/ 1875447 w 2384244"/>
              <a:gd name="connsiteY6" fmla="*/ 10594 h 4891524"/>
              <a:gd name="connsiteX7" fmla="*/ 2152157 w 2384244"/>
              <a:gd name="connsiteY7" fmla="*/ 4245 h 4891524"/>
              <a:gd name="connsiteX8" fmla="*/ 2384244 w 2384244"/>
              <a:gd name="connsiteY8" fmla="*/ 256648 h 4891524"/>
              <a:gd name="connsiteX9" fmla="*/ 2379641 w 2384244"/>
              <a:gd name="connsiteY9" fmla="*/ 3346754 h 4891524"/>
              <a:gd name="connsiteX10" fmla="*/ 2384244 w 2384244"/>
              <a:gd name="connsiteY10" fmla="*/ 4891524 h 4891524"/>
              <a:gd name="connsiteX11" fmla="*/ 0 w 2384244"/>
              <a:gd name="connsiteY11" fmla="*/ 3346754 h 4891524"/>
              <a:gd name="connsiteX12" fmla="*/ 18234 w 2384244"/>
              <a:gd name="connsiteY12" fmla="*/ 256648 h 4891524"/>
              <a:gd name="connsiteX0" fmla="*/ 18234 w 2384244"/>
              <a:gd name="connsiteY0" fmla="*/ 256648 h 3733017"/>
              <a:gd name="connsiteX1" fmla="*/ 255401 w 2384244"/>
              <a:gd name="connsiteY1" fmla="*/ 9321 h 3733017"/>
              <a:gd name="connsiteX2" fmla="*/ 538934 w 2384244"/>
              <a:gd name="connsiteY2" fmla="*/ 8052 h 3733017"/>
              <a:gd name="connsiteX3" fmla="*/ 751024 w 2384244"/>
              <a:gd name="connsiteY3" fmla="*/ 189664 h 3733017"/>
              <a:gd name="connsiteX4" fmla="*/ 1293152 w 2384244"/>
              <a:gd name="connsiteY4" fmla="*/ 194110 h 3733017"/>
              <a:gd name="connsiteX5" fmla="*/ 1777022 w 2384244"/>
              <a:gd name="connsiteY5" fmla="*/ 173797 h 3733017"/>
              <a:gd name="connsiteX6" fmla="*/ 1875447 w 2384244"/>
              <a:gd name="connsiteY6" fmla="*/ 10594 h 3733017"/>
              <a:gd name="connsiteX7" fmla="*/ 2152157 w 2384244"/>
              <a:gd name="connsiteY7" fmla="*/ 4245 h 3733017"/>
              <a:gd name="connsiteX8" fmla="*/ 2384244 w 2384244"/>
              <a:gd name="connsiteY8" fmla="*/ 256648 h 3733017"/>
              <a:gd name="connsiteX9" fmla="*/ 2379641 w 2384244"/>
              <a:gd name="connsiteY9" fmla="*/ 3346754 h 3733017"/>
              <a:gd name="connsiteX10" fmla="*/ 0 w 2384244"/>
              <a:gd name="connsiteY10" fmla="*/ 3346754 h 3733017"/>
              <a:gd name="connsiteX11" fmla="*/ 18234 w 2384244"/>
              <a:gd name="connsiteY11" fmla="*/ 256648 h 3733017"/>
              <a:gd name="connsiteX0" fmla="*/ 18234 w 2384244"/>
              <a:gd name="connsiteY0" fmla="*/ 256648 h 3576698"/>
              <a:gd name="connsiteX1" fmla="*/ 255401 w 2384244"/>
              <a:gd name="connsiteY1" fmla="*/ 9321 h 3576698"/>
              <a:gd name="connsiteX2" fmla="*/ 538934 w 2384244"/>
              <a:gd name="connsiteY2" fmla="*/ 8052 h 3576698"/>
              <a:gd name="connsiteX3" fmla="*/ 751024 w 2384244"/>
              <a:gd name="connsiteY3" fmla="*/ 189664 h 3576698"/>
              <a:gd name="connsiteX4" fmla="*/ 1293152 w 2384244"/>
              <a:gd name="connsiteY4" fmla="*/ 194110 h 3576698"/>
              <a:gd name="connsiteX5" fmla="*/ 1777022 w 2384244"/>
              <a:gd name="connsiteY5" fmla="*/ 173797 h 3576698"/>
              <a:gd name="connsiteX6" fmla="*/ 1875447 w 2384244"/>
              <a:gd name="connsiteY6" fmla="*/ 10594 h 3576698"/>
              <a:gd name="connsiteX7" fmla="*/ 2152157 w 2384244"/>
              <a:gd name="connsiteY7" fmla="*/ 4245 h 3576698"/>
              <a:gd name="connsiteX8" fmla="*/ 2384244 w 2384244"/>
              <a:gd name="connsiteY8" fmla="*/ 256648 h 3576698"/>
              <a:gd name="connsiteX9" fmla="*/ 2379641 w 2384244"/>
              <a:gd name="connsiteY9" fmla="*/ 3346754 h 3576698"/>
              <a:gd name="connsiteX10" fmla="*/ 0 w 2384244"/>
              <a:gd name="connsiteY10" fmla="*/ 3346754 h 3576698"/>
              <a:gd name="connsiteX11" fmla="*/ 18234 w 2384244"/>
              <a:gd name="connsiteY11" fmla="*/ 256648 h 3576698"/>
              <a:gd name="connsiteX0" fmla="*/ 18234 w 2384244"/>
              <a:gd name="connsiteY0" fmla="*/ 256648 h 3366131"/>
              <a:gd name="connsiteX1" fmla="*/ 255401 w 2384244"/>
              <a:gd name="connsiteY1" fmla="*/ 9321 h 3366131"/>
              <a:gd name="connsiteX2" fmla="*/ 538934 w 2384244"/>
              <a:gd name="connsiteY2" fmla="*/ 8052 h 3366131"/>
              <a:gd name="connsiteX3" fmla="*/ 751024 w 2384244"/>
              <a:gd name="connsiteY3" fmla="*/ 189664 h 3366131"/>
              <a:gd name="connsiteX4" fmla="*/ 1293152 w 2384244"/>
              <a:gd name="connsiteY4" fmla="*/ 194110 h 3366131"/>
              <a:gd name="connsiteX5" fmla="*/ 1777022 w 2384244"/>
              <a:gd name="connsiteY5" fmla="*/ 173797 h 3366131"/>
              <a:gd name="connsiteX6" fmla="*/ 1875447 w 2384244"/>
              <a:gd name="connsiteY6" fmla="*/ 10594 h 3366131"/>
              <a:gd name="connsiteX7" fmla="*/ 2152157 w 2384244"/>
              <a:gd name="connsiteY7" fmla="*/ 4245 h 3366131"/>
              <a:gd name="connsiteX8" fmla="*/ 2384244 w 2384244"/>
              <a:gd name="connsiteY8" fmla="*/ 256648 h 3366131"/>
              <a:gd name="connsiteX9" fmla="*/ 2379641 w 2384244"/>
              <a:gd name="connsiteY9" fmla="*/ 3346754 h 3366131"/>
              <a:gd name="connsiteX10" fmla="*/ 0 w 2384244"/>
              <a:gd name="connsiteY10" fmla="*/ 3346754 h 3366131"/>
              <a:gd name="connsiteX11" fmla="*/ 18234 w 2384244"/>
              <a:gd name="connsiteY11" fmla="*/ 256648 h 3366131"/>
              <a:gd name="connsiteX0" fmla="*/ 18234 w 2384244"/>
              <a:gd name="connsiteY0" fmla="*/ 256648 h 3366131"/>
              <a:gd name="connsiteX1" fmla="*/ 255401 w 2384244"/>
              <a:gd name="connsiteY1" fmla="*/ 9321 h 3366131"/>
              <a:gd name="connsiteX2" fmla="*/ 538934 w 2384244"/>
              <a:gd name="connsiteY2" fmla="*/ 8052 h 3366131"/>
              <a:gd name="connsiteX3" fmla="*/ 751024 w 2384244"/>
              <a:gd name="connsiteY3" fmla="*/ 189664 h 3366131"/>
              <a:gd name="connsiteX4" fmla="*/ 1293152 w 2384244"/>
              <a:gd name="connsiteY4" fmla="*/ 194110 h 3366131"/>
              <a:gd name="connsiteX5" fmla="*/ 1777022 w 2384244"/>
              <a:gd name="connsiteY5" fmla="*/ 173797 h 3366131"/>
              <a:gd name="connsiteX6" fmla="*/ 1875447 w 2384244"/>
              <a:gd name="connsiteY6" fmla="*/ 10594 h 3366131"/>
              <a:gd name="connsiteX7" fmla="*/ 2152157 w 2384244"/>
              <a:gd name="connsiteY7" fmla="*/ 4245 h 3366131"/>
              <a:gd name="connsiteX8" fmla="*/ 2384244 w 2384244"/>
              <a:gd name="connsiteY8" fmla="*/ 256648 h 3366131"/>
              <a:gd name="connsiteX9" fmla="*/ 2379641 w 2384244"/>
              <a:gd name="connsiteY9" fmla="*/ 3346754 h 3366131"/>
              <a:gd name="connsiteX10" fmla="*/ 0 w 2384244"/>
              <a:gd name="connsiteY10" fmla="*/ 3346754 h 3366131"/>
              <a:gd name="connsiteX11" fmla="*/ 18234 w 2384244"/>
              <a:gd name="connsiteY11" fmla="*/ 256648 h 3366131"/>
              <a:gd name="connsiteX0" fmla="*/ 18234 w 2384244"/>
              <a:gd name="connsiteY0" fmla="*/ 256648 h 3349443"/>
              <a:gd name="connsiteX1" fmla="*/ 255401 w 2384244"/>
              <a:gd name="connsiteY1" fmla="*/ 9321 h 3349443"/>
              <a:gd name="connsiteX2" fmla="*/ 538934 w 2384244"/>
              <a:gd name="connsiteY2" fmla="*/ 8052 h 3349443"/>
              <a:gd name="connsiteX3" fmla="*/ 751024 w 2384244"/>
              <a:gd name="connsiteY3" fmla="*/ 189664 h 3349443"/>
              <a:gd name="connsiteX4" fmla="*/ 1293152 w 2384244"/>
              <a:gd name="connsiteY4" fmla="*/ 194110 h 3349443"/>
              <a:gd name="connsiteX5" fmla="*/ 1777022 w 2384244"/>
              <a:gd name="connsiteY5" fmla="*/ 173797 h 3349443"/>
              <a:gd name="connsiteX6" fmla="*/ 1875447 w 2384244"/>
              <a:gd name="connsiteY6" fmla="*/ 10594 h 3349443"/>
              <a:gd name="connsiteX7" fmla="*/ 2152157 w 2384244"/>
              <a:gd name="connsiteY7" fmla="*/ 4245 h 3349443"/>
              <a:gd name="connsiteX8" fmla="*/ 2384244 w 2384244"/>
              <a:gd name="connsiteY8" fmla="*/ 256648 h 3349443"/>
              <a:gd name="connsiteX9" fmla="*/ 2379641 w 2384244"/>
              <a:gd name="connsiteY9" fmla="*/ 3346754 h 3349443"/>
              <a:gd name="connsiteX10" fmla="*/ 0 w 2384244"/>
              <a:gd name="connsiteY10" fmla="*/ 3346754 h 3349443"/>
              <a:gd name="connsiteX11" fmla="*/ 18234 w 2384244"/>
              <a:gd name="connsiteY11" fmla="*/ 256648 h 334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4244" h="3349443">
                <a:moveTo>
                  <a:pt x="18234" y="256648"/>
                </a:moveTo>
                <a:cubicBezTo>
                  <a:pt x="18234" y="121456"/>
                  <a:pt x="120209" y="14401"/>
                  <a:pt x="255401" y="9321"/>
                </a:cubicBezTo>
                <a:cubicBezTo>
                  <a:pt x="351286" y="-1632"/>
                  <a:pt x="462257" y="-4013"/>
                  <a:pt x="538934" y="8052"/>
                </a:cubicBezTo>
                <a:cubicBezTo>
                  <a:pt x="588941" y="42977"/>
                  <a:pt x="504802" y="204269"/>
                  <a:pt x="751024" y="189664"/>
                </a:cubicBezTo>
                <a:cubicBezTo>
                  <a:pt x="908159" y="194321"/>
                  <a:pt x="1122152" y="196755"/>
                  <a:pt x="1293152" y="194110"/>
                </a:cubicBezTo>
                <a:cubicBezTo>
                  <a:pt x="1464152" y="191466"/>
                  <a:pt x="1679973" y="204383"/>
                  <a:pt x="1777022" y="173797"/>
                </a:cubicBezTo>
                <a:cubicBezTo>
                  <a:pt x="1874071" y="143211"/>
                  <a:pt x="1815359" y="37475"/>
                  <a:pt x="1875447" y="10594"/>
                </a:cubicBezTo>
                <a:cubicBezTo>
                  <a:pt x="1915215" y="-1049"/>
                  <a:pt x="2027141" y="688"/>
                  <a:pt x="2152157" y="4245"/>
                </a:cubicBezTo>
                <a:cubicBezTo>
                  <a:pt x="2277173" y="7802"/>
                  <a:pt x="2373683" y="57529"/>
                  <a:pt x="2384244" y="256648"/>
                </a:cubicBezTo>
                <a:cubicBezTo>
                  <a:pt x="2382710" y="1286683"/>
                  <a:pt x="2381175" y="2316719"/>
                  <a:pt x="2379641" y="3346754"/>
                </a:cubicBezTo>
                <a:cubicBezTo>
                  <a:pt x="2383433" y="3351451"/>
                  <a:pt x="1520" y="3349029"/>
                  <a:pt x="0" y="3346754"/>
                </a:cubicBezTo>
                <a:lnTo>
                  <a:pt x="18234" y="256648"/>
                </a:lnTo>
                <a:close/>
              </a:path>
            </a:pathLst>
          </a:custGeom>
          <a:solidFill>
            <a:schemeClr val="tx1"/>
          </a:solidFill>
        </p:spPr>
        <p:txBody>
          <a:bodyPr lIns="252000" tIns="612000" bIns="90000" anchor="t">
            <a:normAutofit/>
          </a:bodyPr>
          <a:lstStyle>
            <a:lvl1pPr marL="0" indent="0" algn="l">
              <a:buNone/>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354605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Phone 8">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BDEBE99-BA7C-4A77-B9B3-C3E2B94B23B6}"/>
              </a:ext>
            </a:extLst>
          </p:cNvPr>
          <p:cNvSpPr>
            <a:spLocks noGrp="1"/>
          </p:cNvSpPr>
          <p:nvPr>
            <p:ph type="pic" sz="quarter" idx="10" hasCustomPrompt="1"/>
          </p:nvPr>
        </p:nvSpPr>
        <p:spPr>
          <a:xfrm>
            <a:off x="2620962" y="1463041"/>
            <a:ext cx="2220277" cy="3930014"/>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982418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cboo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6688183" y="2235200"/>
            <a:ext cx="5503817" cy="4622800"/>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500042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acbook Zoom">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6543040" y="1745672"/>
            <a:ext cx="5661660" cy="3567545"/>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1070322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ll XPS 13">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5651501" y="1380445"/>
            <a:ext cx="6540499" cy="3681412"/>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45411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rtWatch">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6F9079A-40FC-45CA-B075-1C157417CDD3}"/>
              </a:ext>
            </a:extLst>
          </p:cNvPr>
          <p:cNvSpPr>
            <a:spLocks noGrp="1"/>
          </p:cNvSpPr>
          <p:nvPr>
            <p:ph type="pic" sz="quarter" idx="10" hasCustomPrompt="1"/>
          </p:nvPr>
        </p:nvSpPr>
        <p:spPr>
          <a:xfrm>
            <a:off x="1657987" y="2600960"/>
            <a:ext cx="1327149" cy="1651804"/>
          </a:xfrm>
          <a:prstGeom prst="rect">
            <a:avLst/>
          </a:prstGeom>
          <a:solidFill>
            <a:schemeClr val="tx1"/>
          </a:solidFill>
        </p:spPr>
        <p:txBody>
          <a:bodyPr lIns="108000" tIns="108000" rIns="108000">
            <a:noAutofit/>
          </a:bodyPr>
          <a:lstStyle>
            <a:lvl1pPr marL="0" marR="0" indent="0" algn="l" defTabSz="914400" rtl="0" eaLnBrk="1" fontAlgn="auto" latinLnBrk="0" hangingPunct="1">
              <a:lnSpc>
                <a:spcPct val="100000"/>
              </a:lnSpc>
              <a:spcBef>
                <a:spcPts val="1000"/>
              </a:spcBef>
              <a:spcAft>
                <a:spcPts val="0"/>
              </a:spcAft>
              <a:buClrTx/>
              <a:buSzTx/>
              <a:buFontTx/>
              <a:buNone/>
              <a:tabLst/>
              <a:defRPr lang="fr-FR" sz="12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622976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martWatch 2">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A3C18045-4E97-4F51-A09F-D85E0CDDEC54}"/>
              </a:ext>
            </a:extLst>
          </p:cNvPr>
          <p:cNvSpPr>
            <a:spLocks noGrp="1"/>
          </p:cNvSpPr>
          <p:nvPr>
            <p:ph type="pic" sz="quarter" idx="10" hasCustomPrompt="1"/>
          </p:nvPr>
        </p:nvSpPr>
        <p:spPr>
          <a:xfrm>
            <a:off x="7506874" y="2217581"/>
            <a:ext cx="1938270" cy="2422838"/>
          </a:xfrm>
          <a:prstGeom prst="rect">
            <a:avLst/>
          </a:prstGeom>
          <a:solidFill>
            <a:schemeClr val="tx1"/>
          </a:solidFill>
        </p:spPr>
        <p:txBody>
          <a:bodyPr lIns="180000" tIns="1044000" rIns="72000" bIns="72000">
            <a:no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24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16868338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otorola Moto 360">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060C29C-669A-4435-98F7-08E7CA3CB23F}"/>
              </a:ext>
            </a:extLst>
          </p:cNvPr>
          <p:cNvSpPr>
            <a:spLocks noGrp="1"/>
          </p:cNvSpPr>
          <p:nvPr>
            <p:ph type="pic" sz="quarter" idx="10" hasCustomPrompt="1"/>
          </p:nvPr>
        </p:nvSpPr>
        <p:spPr>
          <a:xfrm>
            <a:off x="7097712" y="2143919"/>
            <a:ext cx="2568575" cy="2568575"/>
          </a:xfrm>
          <a:prstGeom prst="ellipse">
            <a:avLst/>
          </a:prstGeom>
          <a:solidFill>
            <a:schemeClr val="tx1"/>
          </a:solidFill>
        </p:spPr>
        <p:txBody>
          <a:bodyPr>
            <a:normAutofit/>
          </a:bodyPr>
          <a:lstStyle>
            <a:lvl1pPr marL="0" indent="0" algn="ctr">
              <a:spcBef>
                <a:spcPts val="0"/>
              </a:spcBef>
              <a:buNone/>
              <a:defRPr lang="fr-FR" sz="20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to add a picture</a:t>
            </a:r>
          </a:p>
        </p:txBody>
      </p:sp>
    </p:spTree>
    <p:extLst>
      <p:ext uri="{BB962C8B-B14F-4D97-AF65-F5344CB8AC3E}">
        <p14:creationId xmlns:p14="http://schemas.microsoft.com/office/powerpoint/2010/main" val="8312166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amsung Galaxy S8">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11B93FC0-473A-4AAF-9633-2ACB63BDC73F}"/>
              </a:ext>
            </a:extLst>
          </p:cNvPr>
          <p:cNvSpPr>
            <a:spLocks noGrp="1"/>
          </p:cNvSpPr>
          <p:nvPr>
            <p:ph type="pic" sz="quarter" idx="10" hasCustomPrompt="1"/>
          </p:nvPr>
        </p:nvSpPr>
        <p:spPr>
          <a:xfrm>
            <a:off x="2560320" y="1024891"/>
            <a:ext cx="2335530" cy="4802886"/>
          </a:xfrm>
          <a:prstGeom prst="roundRect">
            <a:avLst>
              <a:gd name="adj" fmla="val 9054"/>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40176449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msung Galaxy S8 Zoom">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11B93FC0-473A-4AAF-9633-2ACB63BDC73F}"/>
              </a:ext>
            </a:extLst>
          </p:cNvPr>
          <p:cNvSpPr>
            <a:spLocks noGrp="1"/>
          </p:cNvSpPr>
          <p:nvPr>
            <p:ph type="pic" sz="quarter" idx="10" hasCustomPrompt="1"/>
          </p:nvPr>
        </p:nvSpPr>
        <p:spPr>
          <a:xfrm>
            <a:off x="1168400" y="1558290"/>
            <a:ext cx="3867150" cy="5325110"/>
          </a:xfrm>
          <a:custGeom>
            <a:avLst/>
            <a:gdLst>
              <a:gd name="connsiteX0" fmla="*/ 0 w 3854450"/>
              <a:gd name="connsiteY0" fmla="*/ 348982 h 7926459"/>
              <a:gd name="connsiteX1" fmla="*/ 348982 w 3854450"/>
              <a:gd name="connsiteY1" fmla="*/ 0 h 7926459"/>
              <a:gd name="connsiteX2" fmla="*/ 3505468 w 3854450"/>
              <a:gd name="connsiteY2" fmla="*/ 0 h 7926459"/>
              <a:gd name="connsiteX3" fmla="*/ 3854450 w 3854450"/>
              <a:gd name="connsiteY3" fmla="*/ 348982 h 7926459"/>
              <a:gd name="connsiteX4" fmla="*/ 3854450 w 3854450"/>
              <a:gd name="connsiteY4" fmla="*/ 7577477 h 7926459"/>
              <a:gd name="connsiteX5" fmla="*/ 3505468 w 3854450"/>
              <a:gd name="connsiteY5" fmla="*/ 7926459 h 7926459"/>
              <a:gd name="connsiteX6" fmla="*/ 348982 w 3854450"/>
              <a:gd name="connsiteY6" fmla="*/ 7926459 h 7926459"/>
              <a:gd name="connsiteX7" fmla="*/ 0 w 3854450"/>
              <a:gd name="connsiteY7" fmla="*/ 7577477 h 7926459"/>
              <a:gd name="connsiteX8" fmla="*/ 0 w 3854450"/>
              <a:gd name="connsiteY8"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7150 w 3867150"/>
              <a:gd name="connsiteY4" fmla="*/ 7577477 h 7926459"/>
              <a:gd name="connsiteX5" fmla="*/ 3518168 w 3867150"/>
              <a:gd name="connsiteY5" fmla="*/ 7926459 h 7926459"/>
              <a:gd name="connsiteX6" fmla="*/ 361682 w 3867150"/>
              <a:gd name="connsiteY6" fmla="*/ 7926459 h 7926459"/>
              <a:gd name="connsiteX7" fmla="*/ 12700 w 3867150"/>
              <a:gd name="connsiteY7" fmla="*/ 7577477 h 7926459"/>
              <a:gd name="connsiteX8" fmla="*/ 0 w 3867150"/>
              <a:gd name="connsiteY8" fmla="*/ 5299710 h 7926459"/>
              <a:gd name="connsiteX9" fmla="*/ 12700 w 3867150"/>
              <a:gd name="connsiteY9"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0800 w 3867150"/>
              <a:gd name="connsiteY4" fmla="*/ 5325110 h 7926459"/>
              <a:gd name="connsiteX5" fmla="*/ 3867150 w 3867150"/>
              <a:gd name="connsiteY5" fmla="*/ 7577477 h 7926459"/>
              <a:gd name="connsiteX6" fmla="*/ 3518168 w 3867150"/>
              <a:gd name="connsiteY6" fmla="*/ 7926459 h 7926459"/>
              <a:gd name="connsiteX7" fmla="*/ 361682 w 3867150"/>
              <a:gd name="connsiteY7" fmla="*/ 7926459 h 7926459"/>
              <a:gd name="connsiteX8" fmla="*/ 12700 w 3867150"/>
              <a:gd name="connsiteY8" fmla="*/ 7577477 h 7926459"/>
              <a:gd name="connsiteX9" fmla="*/ 0 w 3867150"/>
              <a:gd name="connsiteY9" fmla="*/ 5299710 h 7926459"/>
              <a:gd name="connsiteX10" fmla="*/ 12700 w 3867150"/>
              <a:gd name="connsiteY10" fmla="*/ 348982 h 7926459"/>
              <a:gd name="connsiteX0" fmla="*/ 12700 w 3886723"/>
              <a:gd name="connsiteY0" fmla="*/ 348982 h 7926459"/>
              <a:gd name="connsiteX1" fmla="*/ 361682 w 3886723"/>
              <a:gd name="connsiteY1" fmla="*/ 0 h 7926459"/>
              <a:gd name="connsiteX2" fmla="*/ 3518168 w 3886723"/>
              <a:gd name="connsiteY2" fmla="*/ 0 h 7926459"/>
              <a:gd name="connsiteX3" fmla="*/ 3867150 w 3886723"/>
              <a:gd name="connsiteY3" fmla="*/ 348982 h 7926459"/>
              <a:gd name="connsiteX4" fmla="*/ 3860800 w 3886723"/>
              <a:gd name="connsiteY4" fmla="*/ 5325110 h 7926459"/>
              <a:gd name="connsiteX5" fmla="*/ 3518168 w 3886723"/>
              <a:gd name="connsiteY5" fmla="*/ 7926459 h 7926459"/>
              <a:gd name="connsiteX6" fmla="*/ 361682 w 3886723"/>
              <a:gd name="connsiteY6" fmla="*/ 7926459 h 7926459"/>
              <a:gd name="connsiteX7" fmla="*/ 12700 w 3886723"/>
              <a:gd name="connsiteY7" fmla="*/ 7577477 h 7926459"/>
              <a:gd name="connsiteX8" fmla="*/ 0 w 3886723"/>
              <a:gd name="connsiteY8" fmla="*/ 5299710 h 7926459"/>
              <a:gd name="connsiteX9" fmla="*/ 12700 w 3886723"/>
              <a:gd name="connsiteY9"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0800 w 3867150"/>
              <a:gd name="connsiteY4" fmla="*/ 5325110 h 7926459"/>
              <a:gd name="connsiteX5" fmla="*/ 361682 w 3867150"/>
              <a:gd name="connsiteY5" fmla="*/ 7926459 h 7926459"/>
              <a:gd name="connsiteX6" fmla="*/ 12700 w 3867150"/>
              <a:gd name="connsiteY6" fmla="*/ 7577477 h 7926459"/>
              <a:gd name="connsiteX7" fmla="*/ 0 w 3867150"/>
              <a:gd name="connsiteY7" fmla="*/ 5299710 h 7926459"/>
              <a:gd name="connsiteX8" fmla="*/ 12700 w 3867150"/>
              <a:gd name="connsiteY8" fmla="*/ 348982 h 7926459"/>
              <a:gd name="connsiteX0" fmla="*/ 12700 w 3867150"/>
              <a:gd name="connsiteY0" fmla="*/ 348982 h 7577489"/>
              <a:gd name="connsiteX1" fmla="*/ 361682 w 3867150"/>
              <a:gd name="connsiteY1" fmla="*/ 0 h 7577489"/>
              <a:gd name="connsiteX2" fmla="*/ 3518168 w 3867150"/>
              <a:gd name="connsiteY2" fmla="*/ 0 h 7577489"/>
              <a:gd name="connsiteX3" fmla="*/ 3867150 w 3867150"/>
              <a:gd name="connsiteY3" fmla="*/ 348982 h 7577489"/>
              <a:gd name="connsiteX4" fmla="*/ 3860800 w 3867150"/>
              <a:gd name="connsiteY4" fmla="*/ 5325110 h 7577489"/>
              <a:gd name="connsiteX5" fmla="*/ 12700 w 3867150"/>
              <a:gd name="connsiteY5" fmla="*/ 7577477 h 7577489"/>
              <a:gd name="connsiteX6" fmla="*/ 0 w 3867150"/>
              <a:gd name="connsiteY6" fmla="*/ 5299710 h 7577489"/>
              <a:gd name="connsiteX7" fmla="*/ 12700 w 3867150"/>
              <a:gd name="connsiteY7" fmla="*/ 348982 h 7577489"/>
              <a:gd name="connsiteX0" fmla="*/ 12700 w 3867150"/>
              <a:gd name="connsiteY0" fmla="*/ 348982 h 5932961"/>
              <a:gd name="connsiteX1" fmla="*/ 361682 w 3867150"/>
              <a:gd name="connsiteY1" fmla="*/ 0 h 5932961"/>
              <a:gd name="connsiteX2" fmla="*/ 3518168 w 3867150"/>
              <a:gd name="connsiteY2" fmla="*/ 0 h 5932961"/>
              <a:gd name="connsiteX3" fmla="*/ 3867150 w 3867150"/>
              <a:gd name="connsiteY3" fmla="*/ 348982 h 5932961"/>
              <a:gd name="connsiteX4" fmla="*/ 3860800 w 3867150"/>
              <a:gd name="connsiteY4" fmla="*/ 5325110 h 5932961"/>
              <a:gd name="connsiteX5" fmla="*/ 0 w 3867150"/>
              <a:gd name="connsiteY5" fmla="*/ 5299710 h 5932961"/>
              <a:gd name="connsiteX6" fmla="*/ 12700 w 3867150"/>
              <a:gd name="connsiteY6" fmla="*/ 348982 h 5932961"/>
              <a:gd name="connsiteX0" fmla="*/ 12700 w 3867150"/>
              <a:gd name="connsiteY0" fmla="*/ 348982 h 5697434"/>
              <a:gd name="connsiteX1" fmla="*/ 361682 w 3867150"/>
              <a:gd name="connsiteY1" fmla="*/ 0 h 5697434"/>
              <a:gd name="connsiteX2" fmla="*/ 3518168 w 3867150"/>
              <a:gd name="connsiteY2" fmla="*/ 0 h 5697434"/>
              <a:gd name="connsiteX3" fmla="*/ 3867150 w 3867150"/>
              <a:gd name="connsiteY3" fmla="*/ 348982 h 5697434"/>
              <a:gd name="connsiteX4" fmla="*/ 3860800 w 3867150"/>
              <a:gd name="connsiteY4" fmla="*/ 5325110 h 5697434"/>
              <a:gd name="connsiteX5" fmla="*/ 0 w 3867150"/>
              <a:gd name="connsiteY5" fmla="*/ 5299710 h 5697434"/>
              <a:gd name="connsiteX6" fmla="*/ 12700 w 3867150"/>
              <a:gd name="connsiteY6" fmla="*/ 348982 h 5697434"/>
              <a:gd name="connsiteX0" fmla="*/ 12700 w 3867150"/>
              <a:gd name="connsiteY0" fmla="*/ 348982 h 5348214"/>
              <a:gd name="connsiteX1" fmla="*/ 361682 w 3867150"/>
              <a:gd name="connsiteY1" fmla="*/ 0 h 5348214"/>
              <a:gd name="connsiteX2" fmla="*/ 3518168 w 3867150"/>
              <a:gd name="connsiteY2" fmla="*/ 0 h 5348214"/>
              <a:gd name="connsiteX3" fmla="*/ 3867150 w 3867150"/>
              <a:gd name="connsiteY3" fmla="*/ 348982 h 5348214"/>
              <a:gd name="connsiteX4" fmla="*/ 3860800 w 3867150"/>
              <a:gd name="connsiteY4" fmla="*/ 5325110 h 5348214"/>
              <a:gd name="connsiteX5" fmla="*/ 0 w 3867150"/>
              <a:gd name="connsiteY5" fmla="*/ 5299710 h 5348214"/>
              <a:gd name="connsiteX6" fmla="*/ 12700 w 3867150"/>
              <a:gd name="connsiteY6" fmla="*/ 348982 h 5348214"/>
              <a:gd name="connsiteX0" fmla="*/ 12700 w 3867150"/>
              <a:gd name="connsiteY0" fmla="*/ 348982 h 5353474"/>
              <a:gd name="connsiteX1" fmla="*/ 361682 w 3867150"/>
              <a:gd name="connsiteY1" fmla="*/ 0 h 5353474"/>
              <a:gd name="connsiteX2" fmla="*/ 3518168 w 3867150"/>
              <a:gd name="connsiteY2" fmla="*/ 0 h 5353474"/>
              <a:gd name="connsiteX3" fmla="*/ 3867150 w 3867150"/>
              <a:gd name="connsiteY3" fmla="*/ 348982 h 5353474"/>
              <a:gd name="connsiteX4" fmla="*/ 3860800 w 3867150"/>
              <a:gd name="connsiteY4" fmla="*/ 5325110 h 5353474"/>
              <a:gd name="connsiteX5" fmla="*/ 0 w 3867150"/>
              <a:gd name="connsiteY5" fmla="*/ 5312410 h 5353474"/>
              <a:gd name="connsiteX6" fmla="*/ 12700 w 3867150"/>
              <a:gd name="connsiteY6" fmla="*/ 348982 h 5353474"/>
              <a:gd name="connsiteX0" fmla="*/ 12700 w 3867150"/>
              <a:gd name="connsiteY0" fmla="*/ 348982 h 5340388"/>
              <a:gd name="connsiteX1" fmla="*/ 361682 w 3867150"/>
              <a:gd name="connsiteY1" fmla="*/ 0 h 5340388"/>
              <a:gd name="connsiteX2" fmla="*/ 3518168 w 3867150"/>
              <a:gd name="connsiteY2" fmla="*/ 0 h 5340388"/>
              <a:gd name="connsiteX3" fmla="*/ 3867150 w 3867150"/>
              <a:gd name="connsiteY3" fmla="*/ 348982 h 5340388"/>
              <a:gd name="connsiteX4" fmla="*/ 3860800 w 3867150"/>
              <a:gd name="connsiteY4" fmla="*/ 5325110 h 5340388"/>
              <a:gd name="connsiteX5" fmla="*/ 0 w 3867150"/>
              <a:gd name="connsiteY5" fmla="*/ 5312410 h 5340388"/>
              <a:gd name="connsiteX6" fmla="*/ 12700 w 3867150"/>
              <a:gd name="connsiteY6" fmla="*/ 348982 h 5340388"/>
              <a:gd name="connsiteX0" fmla="*/ 12700 w 3867150"/>
              <a:gd name="connsiteY0" fmla="*/ 348982 h 5325110"/>
              <a:gd name="connsiteX1" fmla="*/ 361682 w 3867150"/>
              <a:gd name="connsiteY1" fmla="*/ 0 h 5325110"/>
              <a:gd name="connsiteX2" fmla="*/ 3518168 w 3867150"/>
              <a:gd name="connsiteY2" fmla="*/ 0 h 5325110"/>
              <a:gd name="connsiteX3" fmla="*/ 3867150 w 3867150"/>
              <a:gd name="connsiteY3" fmla="*/ 348982 h 5325110"/>
              <a:gd name="connsiteX4" fmla="*/ 3860800 w 3867150"/>
              <a:gd name="connsiteY4" fmla="*/ 5325110 h 5325110"/>
              <a:gd name="connsiteX5" fmla="*/ 0 w 3867150"/>
              <a:gd name="connsiteY5" fmla="*/ 5312410 h 5325110"/>
              <a:gd name="connsiteX6" fmla="*/ 12700 w 3867150"/>
              <a:gd name="connsiteY6" fmla="*/ 348982 h 5325110"/>
              <a:gd name="connsiteX0" fmla="*/ 12700 w 3867150"/>
              <a:gd name="connsiteY0" fmla="*/ 348982 h 5325110"/>
              <a:gd name="connsiteX1" fmla="*/ 361682 w 3867150"/>
              <a:gd name="connsiteY1" fmla="*/ 0 h 5325110"/>
              <a:gd name="connsiteX2" fmla="*/ 3518168 w 3867150"/>
              <a:gd name="connsiteY2" fmla="*/ 0 h 5325110"/>
              <a:gd name="connsiteX3" fmla="*/ 3867150 w 3867150"/>
              <a:gd name="connsiteY3" fmla="*/ 348982 h 5325110"/>
              <a:gd name="connsiteX4" fmla="*/ 3860800 w 3867150"/>
              <a:gd name="connsiteY4" fmla="*/ 5325110 h 5325110"/>
              <a:gd name="connsiteX5" fmla="*/ 0 w 3867150"/>
              <a:gd name="connsiteY5" fmla="*/ 5325110 h 5325110"/>
              <a:gd name="connsiteX6" fmla="*/ 12700 w 3867150"/>
              <a:gd name="connsiteY6" fmla="*/ 348982 h 532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7150" h="5325110">
                <a:moveTo>
                  <a:pt x="12700" y="348982"/>
                </a:moveTo>
                <a:cubicBezTo>
                  <a:pt x="12700" y="156245"/>
                  <a:pt x="168945" y="0"/>
                  <a:pt x="361682" y="0"/>
                </a:cubicBezTo>
                <a:lnTo>
                  <a:pt x="3518168" y="0"/>
                </a:lnTo>
                <a:cubicBezTo>
                  <a:pt x="3710905" y="0"/>
                  <a:pt x="3867150" y="156245"/>
                  <a:pt x="3867150" y="348982"/>
                </a:cubicBezTo>
                <a:cubicBezTo>
                  <a:pt x="3865033" y="2007691"/>
                  <a:pt x="3862917" y="3666401"/>
                  <a:pt x="3860800" y="5325110"/>
                </a:cubicBezTo>
                <a:cubicBezTo>
                  <a:pt x="3851275" y="5324731"/>
                  <a:pt x="6350" y="5303565"/>
                  <a:pt x="0" y="5325110"/>
                </a:cubicBezTo>
                <a:cubicBezTo>
                  <a:pt x="4233" y="3674867"/>
                  <a:pt x="8467" y="1999225"/>
                  <a:pt x="12700" y="348982"/>
                </a:cubicBezTo>
                <a:close/>
              </a:path>
            </a:pathLst>
          </a:cu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4659002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Pad Pr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CA23F7C5-F348-47D4-9C59-49AD0BB71814}"/>
              </a:ext>
            </a:extLst>
          </p:cNvPr>
          <p:cNvSpPr>
            <a:spLocks noGrp="1"/>
          </p:cNvSpPr>
          <p:nvPr>
            <p:ph type="pic" sz="quarter" idx="10" hasCustomPrompt="1"/>
          </p:nvPr>
        </p:nvSpPr>
        <p:spPr>
          <a:xfrm>
            <a:off x="2090681" y="1257485"/>
            <a:ext cx="3270364" cy="4346840"/>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2536831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c">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FD0C9DF6-807F-40E6-84C6-BA52193E138C}"/>
              </a:ext>
            </a:extLst>
          </p:cNvPr>
          <p:cNvSpPr>
            <a:spLocks noGrp="1"/>
          </p:cNvSpPr>
          <p:nvPr>
            <p:ph type="pic" sz="quarter" idx="10" hasCustomPrompt="1"/>
          </p:nvPr>
        </p:nvSpPr>
        <p:spPr>
          <a:xfrm>
            <a:off x="1205230" y="1558545"/>
            <a:ext cx="4685030" cy="2633471"/>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2891403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V Sony">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FD0C9DF6-807F-40E6-84C6-BA52193E138C}"/>
              </a:ext>
            </a:extLst>
          </p:cNvPr>
          <p:cNvSpPr>
            <a:spLocks noGrp="1"/>
          </p:cNvSpPr>
          <p:nvPr>
            <p:ph type="pic" sz="quarter" idx="10" hasCustomPrompt="1"/>
          </p:nvPr>
        </p:nvSpPr>
        <p:spPr>
          <a:xfrm>
            <a:off x="-352425" y="1114424"/>
            <a:ext cx="7591425" cy="4279107"/>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15040002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osition Mockups">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77071DD5-C8B5-4225-B8DE-07EA5BA539F6}"/>
              </a:ext>
            </a:extLst>
          </p:cNvPr>
          <p:cNvSpPr>
            <a:spLocks noGrp="1"/>
          </p:cNvSpPr>
          <p:nvPr>
            <p:ph type="pic" sz="quarter" idx="10" hasCustomPrompt="1"/>
          </p:nvPr>
        </p:nvSpPr>
        <p:spPr>
          <a:xfrm>
            <a:off x="7227570" y="1966364"/>
            <a:ext cx="5148656" cy="3851506"/>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
        <p:nvSpPr>
          <p:cNvPr id="12" name="Picture Placeholder 2">
            <a:extLst>
              <a:ext uri="{FF2B5EF4-FFF2-40B4-BE49-F238E27FC236}">
                <a16:creationId xmlns:a16="http://schemas.microsoft.com/office/drawing/2014/main" id="{2FFAE08D-92CA-4E3A-9155-D1B40C69A854}"/>
              </a:ext>
            </a:extLst>
          </p:cNvPr>
          <p:cNvSpPr>
            <a:spLocks noGrp="1"/>
          </p:cNvSpPr>
          <p:nvPr>
            <p:ph type="pic" sz="quarter" idx="11" hasCustomPrompt="1"/>
          </p:nvPr>
        </p:nvSpPr>
        <p:spPr>
          <a:xfrm>
            <a:off x="1621155" y="4225803"/>
            <a:ext cx="853013" cy="1058154"/>
          </a:xfrm>
          <a:prstGeom prst="rect">
            <a:avLst/>
          </a:prstGeom>
          <a:solidFill>
            <a:schemeClr val="tx1"/>
          </a:solidFill>
        </p:spPr>
        <p:txBody>
          <a:bodyPr lIns="72000" tIns="324000" rIns="72000" bIns="72000">
            <a:noAutofit/>
          </a:bodyPr>
          <a:lstStyle>
            <a:lvl1pPr marL="0" marR="0" indent="0" algn="l" defTabSz="914400" rtl="0" eaLnBrk="1" fontAlgn="auto" latinLnBrk="0" hangingPunct="1">
              <a:lnSpc>
                <a:spcPct val="70000"/>
              </a:lnSpc>
              <a:spcBef>
                <a:spcPts val="1000"/>
              </a:spcBef>
              <a:spcAft>
                <a:spcPts val="0"/>
              </a:spcAft>
              <a:buClrTx/>
              <a:buSzTx/>
              <a:buFontTx/>
              <a:buNone/>
              <a:tabLst/>
              <a:defRPr lang="fr-FR" sz="10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
        <p:nvSpPr>
          <p:cNvPr id="14" name="Picture Placeholder 2">
            <a:extLst>
              <a:ext uri="{FF2B5EF4-FFF2-40B4-BE49-F238E27FC236}">
                <a16:creationId xmlns:a16="http://schemas.microsoft.com/office/drawing/2014/main" id="{150A7111-6589-40CE-A556-684125F67275}"/>
              </a:ext>
            </a:extLst>
          </p:cNvPr>
          <p:cNvSpPr>
            <a:spLocks noGrp="1"/>
          </p:cNvSpPr>
          <p:nvPr>
            <p:ph type="pic" sz="quarter" idx="12" hasCustomPrompt="1"/>
          </p:nvPr>
        </p:nvSpPr>
        <p:spPr>
          <a:xfrm>
            <a:off x="3818269" y="2254257"/>
            <a:ext cx="1683544" cy="3658476"/>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251 h 5137914"/>
              <a:gd name="connsiteX1" fmla="*/ 237167 w 2366010"/>
              <a:gd name="connsiteY1" fmla="*/ 10924 h 5137914"/>
              <a:gd name="connsiteX2" fmla="*/ 518022 w 2366010"/>
              <a:gd name="connsiteY2" fmla="*/ 6979 h 5137914"/>
              <a:gd name="connsiteX3" fmla="*/ 727710 w 2366010"/>
              <a:gd name="connsiteY3" fmla="*/ 196344 h 5137914"/>
              <a:gd name="connsiteX4" fmla="*/ 1274918 w 2366010"/>
              <a:gd name="connsiteY4" fmla="*/ 195713 h 5137914"/>
              <a:gd name="connsiteX5" fmla="*/ 1753708 w 2366010"/>
              <a:gd name="connsiteY5" fmla="*/ 180477 h 5137914"/>
              <a:gd name="connsiteX6" fmla="*/ 1857213 w 2366010"/>
              <a:gd name="connsiteY6" fmla="*/ 12197 h 5137914"/>
              <a:gd name="connsiteX7" fmla="*/ 2133923 w 2366010"/>
              <a:gd name="connsiteY7" fmla="*/ 5848 h 5137914"/>
              <a:gd name="connsiteX8" fmla="*/ 2366010 w 2366010"/>
              <a:gd name="connsiteY8" fmla="*/ 258251 h 5137914"/>
              <a:gd name="connsiteX9" fmla="*/ 2366010 w 2366010"/>
              <a:gd name="connsiteY9" fmla="*/ 4893127 h 5137914"/>
              <a:gd name="connsiteX10" fmla="*/ 2121223 w 2366010"/>
              <a:gd name="connsiteY10" fmla="*/ 5137914 h 5137914"/>
              <a:gd name="connsiteX11" fmla="*/ 244787 w 2366010"/>
              <a:gd name="connsiteY11" fmla="*/ 5137914 h 5137914"/>
              <a:gd name="connsiteX12" fmla="*/ 0 w 2366010"/>
              <a:gd name="connsiteY12" fmla="*/ 4893127 h 5137914"/>
              <a:gd name="connsiteX13" fmla="*/ 0 w 2366010"/>
              <a:gd name="connsiteY13" fmla="*/ 258251 h 5137914"/>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6010" h="5138986">
                <a:moveTo>
                  <a:pt x="0" y="259323"/>
                </a:moveTo>
                <a:cubicBezTo>
                  <a:pt x="0" y="124131"/>
                  <a:pt x="99298" y="14400"/>
                  <a:pt x="234490" y="9320"/>
                </a:cubicBezTo>
                <a:cubicBezTo>
                  <a:pt x="330375" y="-1633"/>
                  <a:pt x="441345" y="-4014"/>
                  <a:pt x="518022" y="8051"/>
                </a:cubicBezTo>
                <a:cubicBezTo>
                  <a:pt x="568029" y="42976"/>
                  <a:pt x="608553" y="191263"/>
                  <a:pt x="727710" y="197416"/>
                </a:cubicBezTo>
                <a:cubicBezTo>
                  <a:pt x="883276" y="205449"/>
                  <a:pt x="1056621" y="196753"/>
                  <a:pt x="1274918" y="196785"/>
                </a:cubicBezTo>
                <a:cubicBezTo>
                  <a:pt x="1493215" y="196817"/>
                  <a:pt x="1691464" y="206784"/>
                  <a:pt x="1748353" y="181549"/>
                </a:cubicBezTo>
                <a:cubicBezTo>
                  <a:pt x="1805242" y="156314"/>
                  <a:pt x="1797125" y="40150"/>
                  <a:pt x="1857213" y="13269"/>
                </a:cubicBezTo>
                <a:cubicBezTo>
                  <a:pt x="1896981" y="1626"/>
                  <a:pt x="2008907" y="3363"/>
                  <a:pt x="2133923" y="6920"/>
                </a:cubicBezTo>
                <a:cubicBezTo>
                  <a:pt x="2258939" y="10477"/>
                  <a:pt x="2366010" y="124131"/>
                  <a:pt x="2366010" y="259323"/>
                </a:cubicBezTo>
                <a:lnTo>
                  <a:pt x="2366010" y="4894199"/>
                </a:lnTo>
                <a:cubicBezTo>
                  <a:pt x="2366010" y="5029391"/>
                  <a:pt x="2256415" y="5138986"/>
                  <a:pt x="2121223" y="5138986"/>
                </a:cubicBezTo>
                <a:lnTo>
                  <a:pt x="244787" y="5138986"/>
                </a:lnTo>
                <a:cubicBezTo>
                  <a:pt x="109595" y="5138986"/>
                  <a:pt x="0" y="5029391"/>
                  <a:pt x="0" y="4894199"/>
                </a:cubicBezTo>
                <a:lnTo>
                  <a:pt x="0" y="259323"/>
                </a:lnTo>
                <a:close/>
              </a:path>
            </a:pathLst>
          </a:custGeom>
          <a:solidFill>
            <a:schemeClr val="tx1"/>
          </a:solidFill>
        </p:spPr>
        <p:txBody>
          <a:bodyPr lIns="252000" tIns="360000" bIns="90000" anchor="t">
            <a:normAutofit/>
          </a:bodyPr>
          <a:lstStyle>
            <a:lvl1pPr marL="0" indent="0" algn="l">
              <a:buNone/>
              <a:defRPr lang="fr-FR" sz="24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713245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s - 6 Collage">
    <p:bg>
      <p:bgPr>
        <a:solidFill>
          <a:srgbClr val="F7F7F7"/>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6" name="Picture Placeholder 3"/>
          <p:cNvSpPr>
            <a:spLocks noGrp="1"/>
          </p:cNvSpPr>
          <p:nvPr>
            <p:ph type="pic" sz="quarter" idx="11" hasCustomPrompt="1"/>
          </p:nvPr>
        </p:nvSpPr>
        <p:spPr>
          <a:xfrm>
            <a:off x="406400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7" name="Picture Placeholder 3"/>
          <p:cNvSpPr>
            <a:spLocks noGrp="1"/>
          </p:cNvSpPr>
          <p:nvPr>
            <p:ph type="pic" sz="quarter" idx="12" hasCustomPrompt="1"/>
          </p:nvPr>
        </p:nvSpPr>
        <p:spPr>
          <a:xfrm>
            <a:off x="812800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8" name="Picture Placeholder 3"/>
          <p:cNvSpPr>
            <a:spLocks noGrp="1"/>
          </p:cNvSpPr>
          <p:nvPr>
            <p:ph type="pic" sz="quarter" idx="13" hasCustomPrompt="1"/>
          </p:nvPr>
        </p:nvSpPr>
        <p:spPr>
          <a:xfrm>
            <a:off x="812800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9" name="Picture Placeholder 3"/>
          <p:cNvSpPr>
            <a:spLocks noGrp="1"/>
          </p:cNvSpPr>
          <p:nvPr>
            <p:ph type="pic" sz="quarter" idx="14" hasCustomPrompt="1"/>
          </p:nvPr>
        </p:nvSpPr>
        <p:spPr>
          <a:xfrm>
            <a:off x="406400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20" name="Picture Placeholder 3"/>
          <p:cNvSpPr>
            <a:spLocks noGrp="1"/>
          </p:cNvSpPr>
          <p:nvPr>
            <p:ph type="pic" sz="quarter" idx="15" hasCustomPrompt="1"/>
          </p:nvPr>
        </p:nvSpPr>
        <p:spPr>
          <a:xfrm>
            <a:off x="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Tree>
    <p:extLst>
      <p:ext uri="{BB962C8B-B14F-4D97-AF65-F5344CB8AC3E}">
        <p14:creationId xmlns:p14="http://schemas.microsoft.com/office/powerpoint/2010/main" val="1971751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7B15E9-FE43-4841-B877-CF972643F917}"/>
              </a:ext>
            </a:extLst>
          </p:cNvPr>
          <p:cNvPicPr>
            <a:picLocks noChangeAspect="1"/>
          </p:cNvPicPr>
          <p:nvPr userDrawn="1"/>
        </p:nvPicPr>
        <p:blipFill rotWithShape="1">
          <a:blip r:embed="rId2"/>
          <a:srcRect l="70" r="70"/>
          <a:stretch/>
        </p:blipFill>
        <p:spPr>
          <a:xfrm>
            <a:off x="0" y="0"/>
            <a:ext cx="12192000" cy="6858000"/>
          </a:xfrm>
          <a:prstGeom prst="rect">
            <a:avLst/>
          </a:prstGeom>
        </p:spPr>
      </p:pic>
      <p:pic>
        <p:nvPicPr>
          <p:cNvPr id="7" name="Graphic 6">
            <a:extLst>
              <a:ext uri="{FF2B5EF4-FFF2-40B4-BE49-F238E27FC236}">
                <a16:creationId xmlns:a16="http://schemas.microsoft.com/office/drawing/2014/main" id="{6E8AD5E2-80B9-4596-9CB1-D5569DED9AC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630219" y="1588849"/>
            <a:ext cx="2931562" cy="1831762"/>
          </a:xfrm>
          <a:prstGeom prst="rect">
            <a:avLst/>
          </a:prstGeom>
        </p:spPr>
      </p:pic>
      <p:sp>
        <p:nvSpPr>
          <p:cNvPr id="8" name="Rectangle 7">
            <a:extLst>
              <a:ext uri="{FF2B5EF4-FFF2-40B4-BE49-F238E27FC236}">
                <a16:creationId xmlns:a16="http://schemas.microsoft.com/office/drawing/2014/main" id="{60C311A9-D5EE-4491-885B-DF9302BF251A}"/>
              </a:ext>
            </a:extLst>
          </p:cNvPr>
          <p:cNvSpPr/>
          <p:nvPr userDrawn="1"/>
        </p:nvSpPr>
        <p:spPr>
          <a:xfrm>
            <a:off x="3375660" y="3948127"/>
            <a:ext cx="5440680" cy="428698"/>
          </a:xfrm>
          <a:prstGeom prst="rect">
            <a:avLst/>
          </a:prstGeom>
          <a:noFill/>
        </p:spPr>
        <p:txBody>
          <a:bodyPr wrap="square" lIns="0" tIns="0" rIns="0" bIns="0" rtlCol="0" anchor="ctr">
            <a:noAutofit/>
          </a:bodyPr>
          <a:lstStyle/>
          <a:p>
            <a:pPr algn="ctr">
              <a:lnSpc>
                <a:spcPct val="130000"/>
              </a:lnSpc>
              <a:spcAft>
                <a:spcPts val="600"/>
              </a:spcAft>
            </a:pPr>
            <a:r>
              <a:rPr lang="fr-FR" dirty="0">
                <a:solidFill>
                  <a:schemeClr val="bg1"/>
                </a:solidFill>
                <a:latin typeface="Segoe UI Light" panose="020B0502040204020203" pitchFamily="34" charset="0"/>
                <a:cs typeface="Segoe UI Light" panose="020B0502040204020203" pitchFamily="34" charset="0"/>
              </a:rPr>
              <a:t>A free PowerPoint Template made by Slidor.</a:t>
            </a:r>
          </a:p>
        </p:txBody>
      </p:sp>
      <p:grpSp>
        <p:nvGrpSpPr>
          <p:cNvPr id="9" name="Graphic 14">
            <a:extLst>
              <a:ext uri="{FF2B5EF4-FFF2-40B4-BE49-F238E27FC236}">
                <a16:creationId xmlns:a16="http://schemas.microsoft.com/office/drawing/2014/main" id="{D66DC7D3-23E7-4869-88B2-69EB16427068}"/>
              </a:ext>
            </a:extLst>
          </p:cNvPr>
          <p:cNvGrpSpPr/>
          <p:nvPr userDrawn="1"/>
        </p:nvGrpSpPr>
        <p:grpSpPr>
          <a:xfrm>
            <a:off x="6552060" y="3298862"/>
            <a:ext cx="848807" cy="172639"/>
            <a:chOff x="-4840605" y="4879650"/>
            <a:chExt cx="3371850" cy="685800"/>
          </a:xfrm>
        </p:grpSpPr>
        <p:sp>
          <p:nvSpPr>
            <p:cNvPr id="10" name="Freeform: Shape 9">
              <a:extLst>
                <a:ext uri="{FF2B5EF4-FFF2-40B4-BE49-F238E27FC236}">
                  <a16:creationId xmlns:a16="http://schemas.microsoft.com/office/drawing/2014/main" id="{E7923F90-C7F5-4957-8E42-1B5A2C22CF63}"/>
                </a:ext>
              </a:extLst>
            </p:cNvPr>
            <p:cNvSpPr/>
            <p:nvPr/>
          </p:nvSpPr>
          <p:spPr>
            <a:xfrm>
              <a:off x="-4847749" y="4872506"/>
              <a:ext cx="733425" cy="695325"/>
            </a:xfrm>
            <a:custGeom>
              <a:avLst/>
              <a:gdLst>
                <a:gd name="connsiteX0" fmla="*/ 727520 w 733425"/>
                <a:gd name="connsiteY0" fmla="*/ 349758 h 695325"/>
                <a:gd name="connsiteX1" fmla="*/ 728091 w 733425"/>
                <a:gd name="connsiteY1" fmla="*/ 349472 h 695325"/>
                <a:gd name="connsiteX2" fmla="*/ 650748 w 733425"/>
                <a:gd name="connsiteY2" fmla="*/ 303276 h 695325"/>
                <a:gd name="connsiteX3" fmla="*/ 161258 w 733425"/>
                <a:gd name="connsiteY3" fmla="*/ 7144 h 695325"/>
                <a:gd name="connsiteX4" fmla="*/ 11240 w 733425"/>
                <a:gd name="connsiteY4" fmla="*/ 51530 h 695325"/>
                <a:gd name="connsiteX5" fmla="*/ 505968 w 733425"/>
                <a:gd name="connsiteY5" fmla="*/ 349282 h 695325"/>
                <a:gd name="connsiteX6" fmla="*/ 7144 w 733425"/>
                <a:gd name="connsiteY6" fmla="*/ 645605 h 695325"/>
                <a:gd name="connsiteX7" fmla="*/ 161258 w 733425"/>
                <a:gd name="connsiteY7" fmla="*/ 692372 h 695325"/>
                <a:gd name="connsiteX8" fmla="*/ 270605 w 733425"/>
                <a:gd name="connsiteY8" fmla="*/ 626174 h 695325"/>
                <a:gd name="connsiteX9" fmla="*/ 650653 w 733425"/>
                <a:gd name="connsiteY9" fmla="*/ 396240 h 695325"/>
                <a:gd name="connsiteX10" fmla="*/ 728091 w 733425"/>
                <a:gd name="connsiteY10" fmla="*/ 350139 h 695325"/>
                <a:gd name="connsiteX11" fmla="*/ 727520 w 733425"/>
                <a:gd name="connsiteY11" fmla="*/ 349758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3425" h="695325">
                  <a:moveTo>
                    <a:pt x="727520" y="349758"/>
                  </a:moveTo>
                  <a:lnTo>
                    <a:pt x="728091" y="349472"/>
                  </a:lnTo>
                  <a:lnTo>
                    <a:pt x="650748" y="303276"/>
                  </a:lnTo>
                  <a:lnTo>
                    <a:pt x="161258" y="7144"/>
                  </a:lnTo>
                  <a:lnTo>
                    <a:pt x="11240" y="51530"/>
                  </a:lnTo>
                  <a:lnTo>
                    <a:pt x="505968" y="349282"/>
                  </a:lnTo>
                  <a:lnTo>
                    <a:pt x="7144" y="645605"/>
                  </a:lnTo>
                  <a:lnTo>
                    <a:pt x="161258" y="692372"/>
                  </a:lnTo>
                  <a:lnTo>
                    <a:pt x="270605" y="626174"/>
                  </a:lnTo>
                  <a:lnTo>
                    <a:pt x="650653" y="396240"/>
                  </a:lnTo>
                  <a:lnTo>
                    <a:pt x="728091" y="350139"/>
                  </a:lnTo>
                  <a:lnTo>
                    <a:pt x="727520" y="349758"/>
                  </a:lnTo>
                  <a:close/>
                </a:path>
              </a:pathLst>
            </a:custGeom>
            <a:solidFill>
              <a:srgbClr val="F04C3B"/>
            </a:solidFill>
            <a:ln w="9525" cap="flat">
              <a:noFill/>
              <a:prstDash val="solid"/>
              <a:miter/>
            </a:ln>
          </p:spPr>
          <p:txBody>
            <a:bodyPr rtlCol="0" anchor="ctr"/>
            <a:lstStyle/>
            <a:p>
              <a:endParaRPr lang="fr-FR" dirty="0"/>
            </a:p>
          </p:txBody>
        </p:sp>
        <p:sp>
          <p:nvSpPr>
            <p:cNvPr id="11" name="Freeform: Shape 10">
              <a:extLst>
                <a:ext uri="{FF2B5EF4-FFF2-40B4-BE49-F238E27FC236}">
                  <a16:creationId xmlns:a16="http://schemas.microsoft.com/office/drawing/2014/main" id="{1A91D39A-3051-4BF8-9AD2-6A54CECBDBDA}"/>
                </a:ext>
              </a:extLst>
            </p:cNvPr>
            <p:cNvSpPr/>
            <p:nvPr/>
          </p:nvSpPr>
          <p:spPr>
            <a:xfrm>
              <a:off x="-4462177" y="5214930"/>
              <a:ext cx="238125" cy="142875"/>
            </a:xfrm>
            <a:custGeom>
              <a:avLst/>
              <a:gdLst>
                <a:gd name="connsiteX0" fmla="*/ 120777 w 238125"/>
                <a:gd name="connsiteY0" fmla="*/ 7144 h 142875"/>
                <a:gd name="connsiteX1" fmla="*/ 231648 w 238125"/>
                <a:gd name="connsiteY1" fmla="*/ 73819 h 142875"/>
                <a:gd name="connsiteX2" fmla="*/ 120682 w 238125"/>
                <a:gd name="connsiteY2" fmla="*/ 141256 h 142875"/>
                <a:gd name="connsiteX3" fmla="*/ 7144 w 238125"/>
                <a:gd name="connsiteY3" fmla="*/ 74200 h 142875"/>
                <a:gd name="connsiteX4" fmla="*/ 120777 w 238125"/>
                <a:gd name="connsiteY4" fmla="*/ 714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142875">
                  <a:moveTo>
                    <a:pt x="120777" y="7144"/>
                  </a:moveTo>
                  <a:lnTo>
                    <a:pt x="231648" y="73819"/>
                  </a:lnTo>
                  <a:lnTo>
                    <a:pt x="120682" y="141256"/>
                  </a:lnTo>
                  <a:lnTo>
                    <a:pt x="7144" y="74200"/>
                  </a:lnTo>
                  <a:lnTo>
                    <a:pt x="120777" y="7144"/>
                  </a:lnTo>
                  <a:close/>
                </a:path>
              </a:pathLst>
            </a:custGeom>
            <a:solidFill>
              <a:srgbClr val="010101">
                <a:alpha val="30000"/>
              </a:srgbClr>
            </a:solidFill>
            <a:ln w="9525" cap="flat">
              <a:noFill/>
              <a:prstDash val="solid"/>
              <a:miter/>
            </a:ln>
          </p:spPr>
          <p:txBody>
            <a:bodyPr rtlCol="0" anchor="ctr"/>
            <a:lstStyle/>
            <a:p>
              <a:endParaRPr lang="fr-FR" dirty="0"/>
            </a:p>
          </p:txBody>
        </p:sp>
        <p:sp>
          <p:nvSpPr>
            <p:cNvPr id="12" name="Freeform: Shape 11">
              <a:extLst>
                <a:ext uri="{FF2B5EF4-FFF2-40B4-BE49-F238E27FC236}">
                  <a16:creationId xmlns:a16="http://schemas.microsoft.com/office/drawing/2014/main" id="{F85F7B6D-1347-40FE-A80A-D5BD017DF9CD}"/>
                </a:ext>
              </a:extLst>
            </p:cNvPr>
            <p:cNvSpPr/>
            <p:nvPr/>
          </p:nvSpPr>
          <p:spPr>
            <a:xfrm>
              <a:off x="-3434715" y="5011381"/>
              <a:ext cx="295275" cy="419100"/>
            </a:xfrm>
            <a:custGeom>
              <a:avLst/>
              <a:gdLst>
                <a:gd name="connsiteX0" fmla="*/ 7144 w 295275"/>
                <a:gd name="connsiteY0" fmla="*/ 50483 h 419100"/>
                <a:gd name="connsiteX1" fmla="*/ 78772 w 295275"/>
                <a:gd name="connsiteY1" fmla="*/ 7144 h 419100"/>
                <a:gd name="connsiteX2" fmla="*/ 78772 w 295275"/>
                <a:gd name="connsiteY2" fmla="*/ 349472 h 419100"/>
                <a:gd name="connsiteX3" fmla="*/ 292989 w 295275"/>
                <a:gd name="connsiteY3" fmla="*/ 349472 h 419100"/>
                <a:gd name="connsiteX4" fmla="*/ 292989 w 295275"/>
                <a:gd name="connsiteY4" fmla="*/ 414623 h 419100"/>
                <a:gd name="connsiteX5" fmla="*/ 7239 w 295275"/>
                <a:gd name="connsiteY5" fmla="*/ 414623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5" h="419100">
                  <a:moveTo>
                    <a:pt x="7144" y="50483"/>
                  </a:moveTo>
                  <a:lnTo>
                    <a:pt x="78772" y="7144"/>
                  </a:lnTo>
                  <a:lnTo>
                    <a:pt x="78772" y="349472"/>
                  </a:lnTo>
                  <a:lnTo>
                    <a:pt x="292989" y="349472"/>
                  </a:lnTo>
                  <a:lnTo>
                    <a:pt x="292989" y="414623"/>
                  </a:lnTo>
                  <a:lnTo>
                    <a:pt x="7239" y="414623"/>
                  </a:lnTo>
                  <a:close/>
                </a:path>
              </a:pathLst>
            </a:custGeom>
            <a:solidFill>
              <a:schemeClr val="bg1"/>
            </a:solidFill>
            <a:ln w="9525" cap="flat">
              <a:noFill/>
              <a:prstDash val="solid"/>
              <a:miter/>
            </a:ln>
          </p:spPr>
          <p:txBody>
            <a:bodyPr rtlCol="0" anchor="ctr"/>
            <a:lstStyle/>
            <a:p>
              <a:endParaRPr lang="fr-FR" dirty="0"/>
            </a:p>
          </p:txBody>
        </p:sp>
        <p:sp>
          <p:nvSpPr>
            <p:cNvPr id="13" name="Freeform: Shape 12">
              <a:extLst>
                <a:ext uri="{FF2B5EF4-FFF2-40B4-BE49-F238E27FC236}">
                  <a16:creationId xmlns:a16="http://schemas.microsoft.com/office/drawing/2014/main" id="{876C7694-BEEB-45BD-8514-3A1381390988}"/>
                </a:ext>
              </a:extLst>
            </p:cNvPr>
            <p:cNvSpPr/>
            <p:nvPr/>
          </p:nvSpPr>
          <p:spPr>
            <a:xfrm>
              <a:off x="-3041142" y="5011381"/>
              <a:ext cx="85725" cy="419100"/>
            </a:xfrm>
            <a:custGeom>
              <a:avLst/>
              <a:gdLst>
                <a:gd name="connsiteX0" fmla="*/ 7144 w 85725"/>
                <a:gd name="connsiteY0" fmla="*/ 51721 h 419100"/>
                <a:gd name="connsiteX1" fmla="*/ 78772 w 85725"/>
                <a:gd name="connsiteY1" fmla="*/ 7144 h 419100"/>
                <a:gd name="connsiteX2" fmla="*/ 78772 w 85725"/>
                <a:gd name="connsiteY2" fmla="*/ 414623 h 419100"/>
                <a:gd name="connsiteX3" fmla="*/ 7144 w 85725"/>
                <a:gd name="connsiteY3" fmla="*/ 414623 h 419100"/>
              </a:gdLst>
              <a:ahLst/>
              <a:cxnLst>
                <a:cxn ang="0">
                  <a:pos x="connsiteX0" y="connsiteY0"/>
                </a:cxn>
                <a:cxn ang="0">
                  <a:pos x="connsiteX1" y="connsiteY1"/>
                </a:cxn>
                <a:cxn ang="0">
                  <a:pos x="connsiteX2" y="connsiteY2"/>
                </a:cxn>
                <a:cxn ang="0">
                  <a:pos x="connsiteX3" y="connsiteY3"/>
                </a:cxn>
              </a:cxnLst>
              <a:rect l="l" t="t" r="r" b="b"/>
              <a:pathLst>
                <a:path w="85725" h="419100">
                  <a:moveTo>
                    <a:pt x="7144" y="51721"/>
                  </a:moveTo>
                  <a:lnTo>
                    <a:pt x="78772" y="7144"/>
                  </a:lnTo>
                  <a:lnTo>
                    <a:pt x="78772" y="414623"/>
                  </a:lnTo>
                  <a:lnTo>
                    <a:pt x="7144" y="414623"/>
                  </a:lnTo>
                  <a:close/>
                </a:path>
              </a:pathLst>
            </a:custGeom>
            <a:solidFill>
              <a:schemeClr val="bg1"/>
            </a:solidFill>
            <a:ln w="9525" cap="flat">
              <a:noFill/>
              <a:prstDash val="solid"/>
              <a:miter/>
            </a:ln>
          </p:spPr>
          <p:txBody>
            <a:bodyPr rtlCol="0" anchor="ctr"/>
            <a:lstStyle/>
            <a:p>
              <a:endParaRPr lang="fr-FR" dirty="0"/>
            </a:p>
          </p:txBody>
        </p:sp>
        <p:sp>
          <p:nvSpPr>
            <p:cNvPr id="14" name="Freeform: Shape 13">
              <a:extLst>
                <a:ext uri="{FF2B5EF4-FFF2-40B4-BE49-F238E27FC236}">
                  <a16:creationId xmlns:a16="http://schemas.microsoft.com/office/drawing/2014/main" id="{1233C57D-BC6C-45E8-BD7C-CD3182F4BBD4}"/>
                </a:ext>
              </a:extLst>
            </p:cNvPr>
            <p:cNvSpPr/>
            <p:nvPr/>
          </p:nvSpPr>
          <p:spPr>
            <a:xfrm>
              <a:off x="-2831592" y="5011365"/>
              <a:ext cx="381000" cy="419100"/>
            </a:xfrm>
            <a:custGeom>
              <a:avLst/>
              <a:gdLst>
                <a:gd name="connsiteX0" fmla="*/ 7144 w 381000"/>
                <a:gd name="connsiteY0" fmla="*/ 7160 h 419100"/>
                <a:gd name="connsiteX1" fmla="*/ 159544 w 381000"/>
                <a:gd name="connsiteY1" fmla="*/ 7160 h 419100"/>
                <a:gd name="connsiteX2" fmla="*/ 247174 w 381000"/>
                <a:gd name="connsiteY2" fmla="*/ 22590 h 419100"/>
                <a:gd name="connsiteX3" fmla="*/ 315849 w 381000"/>
                <a:gd name="connsiteY3" fmla="*/ 65357 h 419100"/>
                <a:gd name="connsiteX4" fmla="*/ 360426 w 381000"/>
                <a:gd name="connsiteY4" fmla="*/ 129746 h 419100"/>
                <a:gd name="connsiteX5" fmla="*/ 376142 w 381000"/>
                <a:gd name="connsiteY5" fmla="*/ 209756 h 419100"/>
                <a:gd name="connsiteX6" fmla="*/ 376142 w 381000"/>
                <a:gd name="connsiteY6" fmla="*/ 210899 h 419100"/>
                <a:gd name="connsiteX7" fmla="*/ 360426 w 381000"/>
                <a:gd name="connsiteY7" fmla="*/ 291290 h 419100"/>
                <a:gd name="connsiteX8" fmla="*/ 315849 w 381000"/>
                <a:gd name="connsiteY8" fmla="*/ 355870 h 419100"/>
                <a:gd name="connsiteX9" fmla="*/ 247174 w 381000"/>
                <a:gd name="connsiteY9" fmla="*/ 398923 h 419100"/>
                <a:gd name="connsiteX10" fmla="*/ 159544 w 381000"/>
                <a:gd name="connsiteY10" fmla="*/ 414639 h 419100"/>
                <a:gd name="connsiteX11" fmla="*/ 7144 w 381000"/>
                <a:gd name="connsiteY11" fmla="*/ 414639 h 419100"/>
                <a:gd name="connsiteX12" fmla="*/ 78391 w 381000"/>
                <a:gd name="connsiteY12" fmla="*/ 72787 h 419100"/>
                <a:gd name="connsiteX13" fmla="*/ 78391 w 381000"/>
                <a:gd name="connsiteY13" fmla="*/ 349869 h 419100"/>
                <a:gd name="connsiteX14" fmla="*/ 158687 w 381000"/>
                <a:gd name="connsiteY14" fmla="*/ 349869 h 419100"/>
                <a:gd name="connsiteX15" fmla="*/ 216884 w 381000"/>
                <a:gd name="connsiteY15" fmla="*/ 339677 h 419100"/>
                <a:gd name="connsiteX16" fmla="*/ 261461 w 381000"/>
                <a:gd name="connsiteY16" fmla="*/ 311102 h 419100"/>
                <a:gd name="connsiteX17" fmla="*/ 290036 w 381000"/>
                <a:gd name="connsiteY17" fmla="*/ 267478 h 419100"/>
                <a:gd name="connsiteX18" fmla="*/ 300228 w 381000"/>
                <a:gd name="connsiteY18" fmla="*/ 212518 h 419100"/>
                <a:gd name="connsiteX19" fmla="*/ 300228 w 381000"/>
                <a:gd name="connsiteY19" fmla="*/ 211280 h 419100"/>
                <a:gd name="connsiteX20" fmla="*/ 290036 w 381000"/>
                <a:gd name="connsiteY20" fmla="*/ 156035 h 419100"/>
                <a:gd name="connsiteX21" fmla="*/ 261461 w 381000"/>
                <a:gd name="connsiteY21" fmla="*/ 112030 h 419100"/>
                <a:gd name="connsiteX22" fmla="*/ 216884 w 381000"/>
                <a:gd name="connsiteY22" fmla="*/ 83455 h 419100"/>
                <a:gd name="connsiteX23" fmla="*/ 158687 w 381000"/>
                <a:gd name="connsiteY23" fmla="*/ 72977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000" h="419100">
                  <a:moveTo>
                    <a:pt x="7144" y="7160"/>
                  </a:moveTo>
                  <a:lnTo>
                    <a:pt x="159544" y="7160"/>
                  </a:lnTo>
                  <a:cubicBezTo>
                    <a:pt x="189459" y="6817"/>
                    <a:pt x="219175" y="12050"/>
                    <a:pt x="247174" y="22590"/>
                  </a:cubicBezTo>
                  <a:cubicBezTo>
                    <a:pt x="272645" y="32212"/>
                    <a:pt x="295978" y="46743"/>
                    <a:pt x="315849" y="65357"/>
                  </a:cubicBezTo>
                  <a:cubicBezTo>
                    <a:pt x="335007" y="83502"/>
                    <a:pt x="350187" y="105428"/>
                    <a:pt x="360426" y="129746"/>
                  </a:cubicBezTo>
                  <a:cubicBezTo>
                    <a:pt x="371036" y="155075"/>
                    <a:pt x="376383" y="182297"/>
                    <a:pt x="376142" y="209756"/>
                  </a:cubicBezTo>
                  <a:lnTo>
                    <a:pt x="376142" y="210899"/>
                  </a:lnTo>
                  <a:cubicBezTo>
                    <a:pt x="376371" y="238481"/>
                    <a:pt x="371025" y="265825"/>
                    <a:pt x="360426" y="291290"/>
                  </a:cubicBezTo>
                  <a:cubicBezTo>
                    <a:pt x="350257" y="315703"/>
                    <a:pt x="335070" y="337705"/>
                    <a:pt x="315849" y="355870"/>
                  </a:cubicBezTo>
                  <a:cubicBezTo>
                    <a:pt x="295967" y="374540"/>
                    <a:pt x="272642" y="389163"/>
                    <a:pt x="247174" y="398923"/>
                  </a:cubicBezTo>
                  <a:cubicBezTo>
                    <a:pt x="219219" y="409651"/>
                    <a:pt x="189485" y="414983"/>
                    <a:pt x="159544" y="414639"/>
                  </a:cubicBezTo>
                  <a:lnTo>
                    <a:pt x="7144" y="414639"/>
                  </a:lnTo>
                  <a:close/>
                  <a:moveTo>
                    <a:pt x="78391" y="72787"/>
                  </a:moveTo>
                  <a:lnTo>
                    <a:pt x="78391" y="349869"/>
                  </a:lnTo>
                  <a:lnTo>
                    <a:pt x="158687" y="349869"/>
                  </a:lnTo>
                  <a:cubicBezTo>
                    <a:pt x="178551" y="350118"/>
                    <a:pt x="198287" y="346662"/>
                    <a:pt x="216884" y="339677"/>
                  </a:cubicBezTo>
                  <a:cubicBezTo>
                    <a:pt x="233595" y="333409"/>
                    <a:pt x="248788" y="323670"/>
                    <a:pt x="261461" y="311102"/>
                  </a:cubicBezTo>
                  <a:cubicBezTo>
                    <a:pt x="273861" y="298662"/>
                    <a:pt x="283586" y="283816"/>
                    <a:pt x="290036" y="267478"/>
                  </a:cubicBezTo>
                  <a:cubicBezTo>
                    <a:pt x="296973" y="249995"/>
                    <a:pt x="300435" y="231327"/>
                    <a:pt x="300228" y="212518"/>
                  </a:cubicBezTo>
                  <a:lnTo>
                    <a:pt x="300228" y="211280"/>
                  </a:lnTo>
                  <a:cubicBezTo>
                    <a:pt x="300417" y="192381"/>
                    <a:pt x="296957" y="173623"/>
                    <a:pt x="290036" y="156035"/>
                  </a:cubicBezTo>
                  <a:cubicBezTo>
                    <a:pt x="283637" y="139559"/>
                    <a:pt x="273910" y="124578"/>
                    <a:pt x="261461" y="112030"/>
                  </a:cubicBezTo>
                  <a:cubicBezTo>
                    <a:pt x="248705" y="99567"/>
                    <a:pt x="233535" y="89843"/>
                    <a:pt x="216884" y="83455"/>
                  </a:cubicBezTo>
                  <a:cubicBezTo>
                    <a:pt x="198344" y="76236"/>
                    <a:pt x="178581" y="72678"/>
                    <a:pt x="158687" y="72977"/>
                  </a:cubicBezTo>
                  <a:close/>
                </a:path>
              </a:pathLst>
            </a:custGeom>
            <a:solidFill>
              <a:schemeClr val="bg1"/>
            </a:solidFill>
            <a:ln w="9525" cap="flat">
              <a:noFill/>
              <a:prstDash val="solid"/>
              <a:miter/>
            </a:ln>
          </p:spPr>
          <p:txBody>
            <a:bodyPr rtlCol="0" anchor="ctr"/>
            <a:lstStyle/>
            <a:p>
              <a:endParaRPr lang="fr-FR" dirty="0"/>
            </a:p>
          </p:txBody>
        </p:sp>
        <p:sp>
          <p:nvSpPr>
            <p:cNvPr id="15" name="Freeform: Shape 14">
              <a:extLst>
                <a:ext uri="{FF2B5EF4-FFF2-40B4-BE49-F238E27FC236}">
                  <a16:creationId xmlns:a16="http://schemas.microsoft.com/office/drawing/2014/main" id="{E8A94DF9-BAFB-4BE4-9840-26E3AE412F1B}"/>
                </a:ext>
              </a:extLst>
            </p:cNvPr>
            <p:cNvSpPr/>
            <p:nvPr/>
          </p:nvSpPr>
          <p:spPr>
            <a:xfrm>
              <a:off x="-2364680" y="5004696"/>
              <a:ext cx="438150" cy="428625"/>
            </a:xfrm>
            <a:custGeom>
              <a:avLst/>
              <a:gdLst>
                <a:gd name="connsiteX0" fmla="*/ 218983 w 438150"/>
                <a:gd name="connsiteY0" fmla="*/ 428357 h 428625"/>
                <a:gd name="connsiteX1" fmla="*/ 133258 w 438150"/>
                <a:gd name="connsiteY1" fmla="*/ 411783 h 428625"/>
                <a:gd name="connsiteX2" fmla="*/ 66583 w 438150"/>
                <a:gd name="connsiteY2" fmla="*/ 366635 h 428625"/>
                <a:gd name="connsiteX3" fmla="*/ 22864 w 438150"/>
                <a:gd name="connsiteY3" fmla="*/ 299960 h 428625"/>
                <a:gd name="connsiteX4" fmla="*/ 7147 w 438150"/>
                <a:gd name="connsiteY4" fmla="*/ 218807 h 428625"/>
                <a:gd name="connsiteX5" fmla="*/ 7147 w 438150"/>
                <a:gd name="connsiteY5" fmla="*/ 217569 h 428625"/>
                <a:gd name="connsiteX6" fmla="*/ 22864 w 438150"/>
                <a:gd name="connsiteY6" fmla="*/ 136416 h 428625"/>
                <a:gd name="connsiteX7" fmla="*/ 67155 w 438150"/>
                <a:gd name="connsiteY7" fmla="*/ 69741 h 428625"/>
                <a:gd name="connsiteX8" fmla="*/ 134687 w 438150"/>
                <a:gd name="connsiteY8" fmla="*/ 24021 h 428625"/>
                <a:gd name="connsiteX9" fmla="*/ 220888 w 438150"/>
                <a:gd name="connsiteY9" fmla="*/ 7161 h 428625"/>
                <a:gd name="connsiteX10" fmla="*/ 306613 w 438150"/>
                <a:gd name="connsiteY10" fmla="*/ 23735 h 428625"/>
                <a:gd name="connsiteX11" fmla="*/ 373288 w 438150"/>
                <a:gd name="connsiteY11" fmla="*/ 68883 h 428625"/>
                <a:gd name="connsiteX12" fmla="*/ 416913 w 438150"/>
                <a:gd name="connsiteY12" fmla="*/ 135558 h 428625"/>
                <a:gd name="connsiteX13" fmla="*/ 432629 w 438150"/>
                <a:gd name="connsiteY13" fmla="*/ 216711 h 428625"/>
                <a:gd name="connsiteX14" fmla="*/ 432629 w 438150"/>
                <a:gd name="connsiteY14" fmla="*/ 217854 h 428625"/>
                <a:gd name="connsiteX15" fmla="*/ 416913 w 438150"/>
                <a:gd name="connsiteY15" fmla="*/ 299103 h 428625"/>
                <a:gd name="connsiteX16" fmla="*/ 372717 w 438150"/>
                <a:gd name="connsiteY16" fmla="*/ 365778 h 428625"/>
                <a:gd name="connsiteX17" fmla="*/ 218983 w 438150"/>
                <a:gd name="connsiteY17" fmla="*/ 428357 h 428625"/>
                <a:gd name="connsiteX18" fmla="*/ 220222 w 438150"/>
                <a:gd name="connsiteY18" fmla="*/ 361682 h 428625"/>
                <a:gd name="connsiteX19" fmla="*/ 319091 w 438150"/>
                <a:gd name="connsiteY19" fmla="*/ 319677 h 428625"/>
                <a:gd name="connsiteX20" fmla="*/ 347666 w 438150"/>
                <a:gd name="connsiteY20" fmla="*/ 274147 h 428625"/>
                <a:gd name="connsiteX21" fmla="*/ 357858 w 438150"/>
                <a:gd name="connsiteY21" fmla="*/ 218140 h 428625"/>
                <a:gd name="connsiteX22" fmla="*/ 357858 w 438150"/>
                <a:gd name="connsiteY22" fmla="*/ 216997 h 428625"/>
                <a:gd name="connsiteX23" fmla="*/ 347666 w 438150"/>
                <a:gd name="connsiteY23" fmla="*/ 160704 h 428625"/>
                <a:gd name="connsiteX24" fmla="*/ 275181 w 438150"/>
                <a:gd name="connsiteY24" fmla="*/ 83457 h 428625"/>
                <a:gd name="connsiteX25" fmla="*/ 163738 w 438150"/>
                <a:gd name="connsiteY25" fmla="*/ 83457 h 428625"/>
                <a:gd name="connsiteX26" fmla="*/ 120304 w 438150"/>
                <a:gd name="connsiteY26" fmla="*/ 114318 h 428625"/>
                <a:gd name="connsiteX27" fmla="*/ 91729 w 438150"/>
                <a:gd name="connsiteY27" fmla="*/ 160133 h 428625"/>
                <a:gd name="connsiteX28" fmla="*/ 81537 w 438150"/>
                <a:gd name="connsiteY28" fmla="*/ 216140 h 428625"/>
                <a:gd name="connsiteX29" fmla="*/ 81538 w 438150"/>
                <a:gd name="connsiteY29" fmla="*/ 217283 h 428625"/>
                <a:gd name="connsiteX30" fmla="*/ 91729 w 438150"/>
                <a:gd name="connsiteY30" fmla="*/ 273290 h 428625"/>
                <a:gd name="connsiteX31" fmla="*/ 120304 w 438150"/>
                <a:gd name="connsiteY31" fmla="*/ 319391 h 428625"/>
                <a:gd name="connsiteX32" fmla="*/ 164310 w 438150"/>
                <a:gd name="connsiteY32" fmla="*/ 350633 h 428625"/>
                <a:gd name="connsiteX33" fmla="*/ 220222 w 438150"/>
                <a:gd name="connsiteY33" fmla="*/ 361968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8150" h="428625">
                  <a:moveTo>
                    <a:pt x="218983" y="428357"/>
                  </a:moveTo>
                  <a:cubicBezTo>
                    <a:pt x="189583" y="428674"/>
                    <a:pt x="160422" y="423037"/>
                    <a:pt x="133258" y="411783"/>
                  </a:cubicBezTo>
                  <a:cubicBezTo>
                    <a:pt x="108249" y="401324"/>
                    <a:pt x="85580" y="385974"/>
                    <a:pt x="66583" y="366635"/>
                  </a:cubicBezTo>
                  <a:cubicBezTo>
                    <a:pt x="47851" y="347434"/>
                    <a:pt x="33006" y="324794"/>
                    <a:pt x="22864" y="299960"/>
                  </a:cubicBezTo>
                  <a:cubicBezTo>
                    <a:pt x="12325" y="274210"/>
                    <a:pt x="6984" y="246630"/>
                    <a:pt x="7147" y="218807"/>
                  </a:cubicBezTo>
                  <a:lnTo>
                    <a:pt x="7147" y="217569"/>
                  </a:lnTo>
                  <a:cubicBezTo>
                    <a:pt x="6984" y="189746"/>
                    <a:pt x="12325" y="162166"/>
                    <a:pt x="22864" y="136416"/>
                  </a:cubicBezTo>
                  <a:cubicBezTo>
                    <a:pt x="33146" y="111519"/>
                    <a:pt x="48191" y="88870"/>
                    <a:pt x="67155" y="69741"/>
                  </a:cubicBezTo>
                  <a:cubicBezTo>
                    <a:pt x="86504" y="50285"/>
                    <a:pt x="109437" y="34760"/>
                    <a:pt x="134687" y="24021"/>
                  </a:cubicBezTo>
                  <a:cubicBezTo>
                    <a:pt x="161953" y="12523"/>
                    <a:pt x="191300" y="6783"/>
                    <a:pt x="220888" y="7161"/>
                  </a:cubicBezTo>
                  <a:cubicBezTo>
                    <a:pt x="250288" y="6854"/>
                    <a:pt x="279446" y="12492"/>
                    <a:pt x="306613" y="23735"/>
                  </a:cubicBezTo>
                  <a:cubicBezTo>
                    <a:pt x="331611" y="34217"/>
                    <a:pt x="354275" y="49564"/>
                    <a:pt x="373288" y="68883"/>
                  </a:cubicBezTo>
                  <a:cubicBezTo>
                    <a:pt x="392011" y="88073"/>
                    <a:pt x="406827" y="110718"/>
                    <a:pt x="416913" y="135558"/>
                  </a:cubicBezTo>
                  <a:cubicBezTo>
                    <a:pt x="427461" y="161306"/>
                    <a:pt x="432803" y="188888"/>
                    <a:pt x="432629" y="216711"/>
                  </a:cubicBezTo>
                  <a:lnTo>
                    <a:pt x="432629" y="217854"/>
                  </a:lnTo>
                  <a:cubicBezTo>
                    <a:pt x="432803" y="245709"/>
                    <a:pt x="427461" y="273322"/>
                    <a:pt x="416913" y="299103"/>
                  </a:cubicBezTo>
                  <a:cubicBezTo>
                    <a:pt x="406665" y="323995"/>
                    <a:pt x="391652" y="346644"/>
                    <a:pt x="372717" y="365778"/>
                  </a:cubicBezTo>
                  <a:cubicBezTo>
                    <a:pt x="332099" y="406653"/>
                    <a:pt x="276600" y="429244"/>
                    <a:pt x="218983" y="428357"/>
                  </a:cubicBezTo>
                  <a:close/>
                  <a:moveTo>
                    <a:pt x="220222" y="361682"/>
                  </a:moveTo>
                  <a:cubicBezTo>
                    <a:pt x="257610" y="362161"/>
                    <a:pt x="293481" y="346921"/>
                    <a:pt x="319091" y="319677"/>
                  </a:cubicBezTo>
                  <a:cubicBezTo>
                    <a:pt x="331504" y="306517"/>
                    <a:pt x="341213" y="291048"/>
                    <a:pt x="347666" y="274147"/>
                  </a:cubicBezTo>
                  <a:cubicBezTo>
                    <a:pt x="354525" y="256277"/>
                    <a:pt x="357982" y="237281"/>
                    <a:pt x="357858" y="218140"/>
                  </a:cubicBezTo>
                  <a:lnTo>
                    <a:pt x="357858" y="216997"/>
                  </a:lnTo>
                  <a:cubicBezTo>
                    <a:pt x="357948" y="197766"/>
                    <a:pt x="354493" y="178683"/>
                    <a:pt x="347666" y="160704"/>
                  </a:cubicBezTo>
                  <a:cubicBezTo>
                    <a:pt x="334823" y="126287"/>
                    <a:pt x="308712" y="98460"/>
                    <a:pt x="275181" y="83457"/>
                  </a:cubicBezTo>
                  <a:cubicBezTo>
                    <a:pt x="239636" y="68025"/>
                    <a:pt x="199283" y="68025"/>
                    <a:pt x="163738" y="83457"/>
                  </a:cubicBezTo>
                  <a:cubicBezTo>
                    <a:pt x="147300" y="90661"/>
                    <a:pt x="132516" y="101165"/>
                    <a:pt x="120304" y="114318"/>
                  </a:cubicBezTo>
                  <a:cubicBezTo>
                    <a:pt x="107954" y="127634"/>
                    <a:pt x="98256" y="143184"/>
                    <a:pt x="91729" y="160133"/>
                  </a:cubicBezTo>
                  <a:cubicBezTo>
                    <a:pt x="84886" y="178008"/>
                    <a:pt x="81429" y="197000"/>
                    <a:pt x="81537" y="216140"/>
                  </a:cubicBezTo>
                  <a:lnTo>
                    <a:pt x="81538" y="217283"/>
                  </a:lnTo>
                  <a:cubicBezTo>
                    <a:pt x="81421" y="236423"/>
                    <a:pt x="84877" y="255418"/>
                    <a:pt x="91729" y="273290"/>
                  </a:cubicBezTo>
                  <a:cubicBezTo>
                    <a:pt x="98242" y="290331"/>
                    <a:pt x="107940" y="305977"/>
                    <a:pt x="120304" y="319391"/>
                  </a:cubicBezTo>
                  <a:cubicBezTo>
                    <a:pt x="132678" y="332710"/>
                    <a:pt x="147656" y="343344"/>
                    <a:pt x="164310" y="350633"/>
                  </a:cubicBezTo>
                  <a:cubicBezTo>
                    <a:pt x="181946" y="358291"/>
                    <a:pt x="200996" y="362153"/>
                    <a:pt x="220222" y="361968"/>
                  </a:cubicBezTo>
                  <a:close/>
                </a:path>
              </a:pathLst>
            </a:custGeom>
            <a:solidFill>
              <a:schemeClr val="bg1"/>
            </a:solidFill>
            <a:ln w="9525" cap="flat">
              <a:noFill/>
              <a:prstDash val="solid"/>
              <a:miter/>
            </a:ln>
          </p:spPr>
          <p:txBody>
            <a:bodyPr rtlCol="0" anchor="ctr"/>
            <a:lstStyle/>
            <a:p>
              <a:endParaRPr lang="fr-FR" dirty="0"/>
            </a:p>
          </p:txBody>
        </p:sp>
        <p:sp>
          <p:nvSpPr>
            <p:cNvPr id="16" name="Freeform: Shape 15">
              <a:extLst>
                <a:ext uri="{FF2B5EF4-FFF2-40B4-BE49-F238E27FC236}">
                  <a16:creationId xmlns:a16="http://schemas.microsoft.com/office/drawing/2014/main" id="{5F9A081A-E818-4296-AF04-3676C01030AA}"/>
                </a:ext>
              </a:extLst>
            </p:cNvPr>
            <p:cNvSpPr/>
            <p:nvPr/>
          </p:nvSpPr>
          <p:spPr>
            <a:xfrm>
              <a:off x="-1823371" y="5011354"/>
              <a:ext cx="352425" cy="419100"/>
            </a:xfrm>
            <a:custGeom>
              <a:avLst/>
              <a:gdLst>
                <a:gd name="connsiteX0" fmla="*/ 7144 w 352425"/>
                <a:gd name="connsiteY0" fmla="*/ 7171 h 419100"/>
                <a:gd name="connsiteX1" fmla="*/ 188786 w 352425"/>
                <a:gd name="connsiteY1" fmla="*/ 7171 h 419100"/>
                <a:gd name="connsiteX2" fmla="*/ 256889 w 352425"/>
                <a:gd name="connsiteY2" fmla="*/ 17934 h 419100"/>
                <a:gd name="connsiteX3" fmla="*/ 306419 w 352425"/>
                <a:gd name="connsiteY3" fmla="*/ 47938 h 419100"/>
                <a:gd name="connsiteX4" fmla="*/ 331470 w 352425"/>
                <a:gd name="connsiteY4" fmla="*/ 86895 h 419100"/>
                <a:gd name="connsiteX5" fmla="*/ 340138 w 352425"/>
                <a:gd name="connsiteY5" fmla="*/ 135854 h 419100"/>
                <a:gd name="connsiteX6" fmla="*/ 340138 w 352425"/>
                <a:gd name="connsiteY6" fmla="*/ 136997 h 419100"/>
                <a:gd name="connsiteX7" fmla="*/ 313087 w 352425"/>
                <a:gd name="connsiteY7" fmla="*/ 217673 h 419100"/>
                <a:gd name="connsiteX8" fmla="*/ 243554 w 352425"/>
                <a:gd name="connsiteY8" fmla="*/ 260441 h 419100"/>
                <a:gd name="connsiteX9" fmla="*/ 353568 w 352425"/>
                <a:gd name="connsiteY9" fmla="*/ 414650 h 419100"/>
                <a:gd name="connsiteX10" fmla="*/ 268605 w 352425"/>
                <a:gd name="connsiteY10" fmla="*/ 414650 h 419100"/>
                <a:gd name="connsiteX11" fmla="*/ 168402 w 352425"/>
                <a:gd name="connsiteY11" fmla="*/ 272823 h 419100"/>
                <a:gd name="connsiteX12" fmla="*/ 78772 w 352425"/>
                <a:gd name="connsiteY12" fmla="*/ 272823 h 419100"/>
                <a:gd name="connsiteX13" fmla="*/ 78772 w 352425"/>
                <a:gd name="connsiteY13" fmla="*/ 414841 h 419100"/>
                <a:gd name="connsiteX14" fmla="*/ 7144 w 352425"/>
                <a:gd name="connsiteY14" fmla="*/ 414841 h 419100"/>
                <a:gd name="connsiteX15" fmla="*/ 183547 w 352425"/>
                <a:gd name="connsiteY15" fmla="*/ 209196 h 419100"/>
                <a:gd name="connsiteX16" fmla="*/ 244698 w 352425"/>
                <a:gd name="connsiteY16" fmla="*/ 190813 h 419100"/>
                <a:gd name="connsiteX17" fmla="*/ 267367 w 352425"/>
                <a:gd name="connsiteY17" fmla="*/ 141093 h 419100"/>
                <a:gd name="connsiteX18" fmla="*/ 267367 w 352425"/>
                <a:gd name="connsiteY18" fmla="*/ 139949 h 419100"/>
                <a:gd name="connsiteX19" fmla="*/ 245269 w 352425"/>
                <a:gd name="connsiteY19" fmla="*/ 89562 h 419100"/>
                <a:gd name="connsiteX20" fmla="*/ 182975 w 352425"/>
                <a:gd name="connsiteY20" fmla="*/ 72417 h 419100"/>
                <a:gd name="connsiteX21" fmla="*/ 78772 w 352425"/>
                <a:gd name="connsiteY21" fmla="*/ 72417 h 419100"/>
                <a:gd name="connsiteX22" fmla="*/ 78772 w 352425"/>
                <a:gd name="connsiteY22" fmla="*/ 209196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2425" h="419100">
                  <a:moveTo>
                    <a:pt x="7144" y="7171"/>
                  </a:moveTo>
                  <a:lnTo>
                    <a:pt x="188786" y="7171"/>
                  </a:lnTo>
                  <a:cubicBezTo>
                    <a:pt x="211939" y="6790"/>
                    <a:pt x="234982" y="10431"/>
                    <a:pt x="256889" y="17934"/>
                  </a:cubicBezTo>
                  <a:cubicBezTo>
                    <a:pt x="275324" y="24344"/>
                    <a:pt x="292201" y="34567"/>
                    <a:pt x="306419" y="47938"/>
                  </a:cubicBezTo>
                  <a:cubicBezTo>
                    <a:pt x="317253" y="59148"/>
                    <a:pt x="325766" y="72387"/>
                    <a:pt x="331470" y="86895"/>
                  </a:cubicBezTo>
                  <a:cubicBezTo>
                    <a:pt x="337403" y="102527"/>
                    <a:pt x="340343" y="119135"/>
                    <a:pt x="340138" y="135854"/>
                  </a:cubicBezTo>
                  <a:lnTo>
                    <a:pt x="340138" y="136997"/>
                  </a:lnTo>
                  <a:cubicBezTo>
                    <a:pt x="341579" y="166333"/>
                    <a:pt x="331921" y="195136"/>
                    <a:pt x="313087" y="217673"/>
                  </a:cubicBezTo>
                  <a:cubicBezTo>
                    <a:pt x="294505" y="238320"/>
                    <a:pt x="270363" y="253169"/>
                    <a:pt x="243554" y="260441"/>
                  </a:cubicBezTo>
                  <a:lnTo>
                    <a:pt x="353568" y="414650"/>
                  </a:lnTo>
                  <a:lnTo>
                    <a:pt x="268605" y="414650"/>
                  </a:lnTo>
                  <a:lnTo>
                    <a:pt x="168402" y="272823"/>
                  </a:lnTo>
                  <a:lnTo>
                    <a:pt x="78772" y="272823"/>
                  </a:lnTo>
                  <a:lnTo>
                    <a:pt x="78772" y="414841"/>
                  </a:lnTo>
                  <a:lnTo>
                    <a:pt x="7144" y="414841"/>
                  </a:lnTo>
                  <a:close/>
                  <a:moveTo>
                    <a:pt x="183547" y="209196"/>
                  </a:moveTo>
                  <a:cubicBezTo>
                    <a:pt x="205449" y="210374"/>
                    <a:pt x="227076" y="203873"/>
                    <a:pt x="244698" y="190813"/>
                  </a:cubicBezTo>
                  <a:cubicBezTo>
                    <a:pt x="259749" y="178802"/>
                    <a:pt x="268170" y="160332"/>
                    <a:pt x="267367" y="141093"/>
                  </a:cubicBezTo>
                  <a:lnTo>
                    <a:pt x="267367" y="139949"/>
                  </a:lnTo>
                  <a:cubicBezTo>
                    <a:pt x="268637" y="120559"/>
                    <a:pt x="260394" y="101763"/>
                    <a:pt x="245269" y="89562"/>
                  </a:cubicBezTo>
                  <a:cubicBezTo>
                    <a:pt x="226982" y="77093"/>
                    <a:pt x="205067" y="71061"/>
                    <a:pt x="182975" y="72417"/>
                  </a:cubicBezTo>
                  <a:lnTo>
                    <a:pt x="78772" y="72417"/>
                  </a:lnTo>
                  <a:lnTo>
                    <a:pt x="78772" y="209196"/>
                  </a:lnTo>
                  <a:close/>
                </a:path>
              </a:pathLst>
            </a:custGeom>
            <a:solidFill>
              <a:schemeClr val="bg1"/>
            </a:solidFill>
            <a:ln w="9525" cap="flat">
              <a:noFill/>
              <a:prstDash val="solid"/>
              <a:miter/>
            </a:ln>
          </p:spPr>
          <p:txBody>
            <a:bodyPr rtlCol="0" anchor="ctr"/>
            <a:lstStyle/>
            <a:p>
              <a:endParaRPr lang="fr-FR" dirty="0"/>
            </a:p>
          </p:txBody>
        </p:sp>
        <p:sp>
          <p:nvSpPr>
            <p:cNvPr id="17" name="Freeform: Shape 16">
              <a:extLst>
                <a:ext uri="{FF2B5EF4-FFF2-40B4-BE49-F238E27FC236}">
                  <a16:creationId xmlns:a16="http://schemas.microsoft.com/office/drawing/2014/main" id="{2F93CB37-9F90-4482-81C5-10C26B916690}"/>
                </a:ext>
              </a:extLst>
            </p:cNvPr>
            <p:cNvSpPr/>
            <p:nvPr/>
          </p:nvSpPr>
          <p:spPr>
            <a:xfrm>
              <a:off x="-3862578" y="5009827"/>
              <a:ext cx="323850" cy="428625"/>
            </a:xfrm>
            <a:custGeom>
              <a:avLst/>
              <a:gdLst>
                <a:gd name="connsiteX0" fmla="*/ 177165 w 323850"/>
                <a:gd name="connsiteY0" fmla="*/ 425606 h 428625"/>
                <a:gd name="connsiteX1" fmla="*/ 86963 w 323850"/>
                <a:gd name="connsiteY1" fmla="*/ 409605 h 428625"/>
                <a:gd name="connsiteX2" fmla="*/ 7144 w 323850"/>
                <a:gd name="connsiteY2" fmla="*/ 360455 h 428625"/>
                <a:gd name="connsiteX3" fmla="*/ 68199 w 323850"/>
                <a:gd name="connsiteY3" fmla="*/ 323784 h 428625"/>
                <a:gd name="connsiteX4" fmla="*/ 68866 w 323850"/>
                <a:gd name="connsiteY4" fmla="*/ 323784 h 428625"/>
                <a:gd name="connsiteX5" fmla="*/ 110490 w 323850"/>
                <a:gd name="connsiteY5" fmla="*/ 348263 h 428625"/>
                <a:gd name="connsiteX6" fmla="*/ 178879 w 323850"/>
                <a:gd name="connsiteY6" fmla="*/ 361980 h 428625"/>
                <a:gd name="connsiteX7" fmla="*/ 231648 w 323850"/>
                <a:gd name="connsiteY7" fmla="*/ 347692 h 428625"/>
                <a:gd name="connsiteX8" fmla="*/ 250698 w 323850"/>
                <a:gd name="connsiteY8" fmla="*/ 310735 h 428625"/>
                <a:gd name="connsiteX9" fmla="*/ 250698 w 323850"/>
                <a:gd name="connsiteY9" fmla="*/ 309592 h 428625"/>
                <a:gd name="connsiteX10" fmla="*/ 246983 w 323850"/>
                <a:gd name="connsiteY10" fmla="*/ 290066 h 428625"/>
                <a:gd name="connsiteX11" fmla="*/ 233077 w 323850"/>
                <a:gd name="connsiteY11" fmla="*/ 274349 h 428625"/>
                <a:gd name="connsiteX12" fmla="*/ 205073 w 323850"/>
                <a:gd name="connsiteY12" fmla="*/ 260348 h 428625"/>
                <a:gd name="connsiteX13" fmla="*/ 158877 w 323850"/>
                <a:gd name="connsiteY13" fmla="*/ 247584 h 428625"/>
                <a:gd name="connsiteX14" fmla="*/ 100965 w 323850"/>
                <a:gd name="connsiteY14" fmla="*/ 230439 h 428625"/>
                <a:gd name="connsiteX15" fmla="*/ 58388 w 323850"/>
                <a:gd name="connsiteY15" fmla="*/ 207103 h 428625"/>
                <a:gd name="connsiteX16" fmla="*/ 32194 w 323850"/>
                <a:gd name="connsiteY16" fmla="*/ 173670 h 428625"/>
                <a:gd name="connsiteX17" fmla="*/ 23241 w 323850"/>
                <a:gd name="connsiteY17" fmla="*/ 126045 h 428625"/>
                <a:gd name="connsiteX18" fmla="*/ 23241 w 323850"/>
                <a:gd name="connsiteY18" fmla="*/ 124902 h 428625"/>
                <a:gd name="connsiteX19" fmla="*/ 33719 w 323850"/>
                <a:gd name="connsiteY19" fmla="*/ 77277 h 428625"/>
                <a:gd name="connsiteX20" fmla="*/ 62294 w 323850"/>
                <a:gd name="connsiteY20" fmla="*/ 40034 h 428625"/>
                <a:gd name="connsiteX21" fmla="*/ 106299 w 323850"/>
                <a:gd name="connsiteY21" fmla="*/ 15841 h 428625"/>
                <a:gd name="connsiteX22" fmla="*/ 162116 w 323850"/>
                <a:gd name="connsiteY22" fmla="*/ 7173 h 428625"/>
                <a:gd name="connsiteX23" fmla="*/ 242792 w 323850"/>
                <a:gd name="connsiteY23" fmla="*/ 20222 h 428625"/>
                <a:gd name="connsiteX24" fmla="*/ 310039 w 323850"/>
                <a:gd name="connsiteY24" fmla="*/ 58322 h 428625"/>
                <a:gd name="connsiteX25" fmla="*/ 246983 w 323850"/>
                <a:gd name="connsiteY25" fmla="*/ 96422 h 428625"/>
                <a:gd name="connsiteX26" fmla="*/ 245459 w 323850"/>
                <a:gd name="connsiteY26" fmla="*/ 95660 h 428625"/>
                <a:gd name="connsiteX27" fmla="*/ 216313 w 323850"/>
                <a:gd name="connsiteY27" fmla="*/ 81563 h 428625"/>
                <a:gd name="connsiteX28" fmla="*/ 160973 w 323850"/>
                <a:gd name="connsiteY28" fmla="*/ 70800 h 428625"/>
                <a:gd name="connsiteX29" fmla="*/ 112109 w 323850"/>
                <a:gd name="connsiteY29" fmla="*/ 84707 h 428625"/>
                <a:gd name="connsiteX30" fmla="*/ 94583 w 323850"/>
                <a:gd name="connsiteY30" fmla="*/ 119092 h 428625"/>
                <a:gd name="connsiteX31" fmla="*/ 94583 w 323850"/>
                <a:gd name="connsiteY31" fmla="*/ 120235 h 428625"/>
                <a:gd name="connsiteX32" fmla="*/ 98679 w 323850"/>
                <a:gd name="connsiteY32" fmla="*/ 140904 h 428625"/>
                <a:gd name="connsiteX33" fmla="*/ 113824 w 323850"/>
                <a:gd name="connsiteY33" fmla="*/ 157192 h 428625"/>
                <a:gd name="connsiteX34" fmla="*/ 143542 w 323850"/>
                <a:gd name="connsiteY34" fmla="*/ 170908 h 428625"/>
                <a:gd name="connsiteX35" fmla="*/ 191834 w 323850"/>
                <a:gd name="connsiteY35" fmla="*/ 184338 h 428625"/>
                <a:gd name="connsiteX36" fmla="*/ 248317 w 323850"/>
                <a:gd name="connsiteY36" fmla="*/ 202340 h 428625"/>
                <a:gd name="connsiteX37" fmla="*/ 289369 w 323850"/>
                <a:gd name="connsiteY37" fmla="*/ 226534 h 428625"/>
                <a:gd name="connsiteX38" fmla="*/ 314039 w 323850"/>
                <a:gd name="connsiteY38" fmla="*/ 259681 h 428625"/>
                <a:gd name="connsiteX39" fmla="*/ 322231 w 323850"/>
                <a:gd name="connsiteY39" fmla="*/ 303591 h 428625"/>
                <a:gd name="connsiteX40" fmla="*/ 322231 w 323850"/>
                <a:gd name="connsiteY40" fmla="*/ 304829 h 428625"/>
                <a:gd name="connsiteX41" fmla="*/ 311467 w 323850"/>
                <a:gd name="connsiteY41" fmla="*/ 356074 h 428625"/>
                <a:gd name="connsiteX42" fmla="*/ 281464 w 323850"/>
                <a:gd name="connsiteY42" fmla="*/ 394174 h 428625"/>
                <a:gd name="connsiteX43" fmla="*/ 235934 w 323850"/>
                <a:gd name="connsiteY43" fmla="*/ 417224 h 428625"/>
                <a:gd name="connsiteX44" fmla="*/ 177165 w 323850"/>
                <a:gd name="connsiteY44" fmla="*/ 42560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23850" h="428625">
                  <a:moveTo>
                    <a:pt x="177165" y="425606"/>
                  </a:moveTo>
                  <a:cubicBezTo>
                    <a:pt x="146382" y="425714"/>
                    <a:pt x="115831" y="420294"/>
                    <a:pt x="86963" y="409605"/>
                  </a:cubicBezTo>
                  <a:cubicBezTo>
                    <a:pt x="57459" y="398476"/>
                    <a:pt x="30363" y="381791"/>
                    <a:pt x="7144" y="360455"/>
                  </a:cubicBezTo>
                  <a:lnTo>
                    <a:pt x="68199" y="323784"/>
                  </a:lnTo>
                  <a:cubicBezTo>
                    <a:pt x="68199" y="323784"/>
                    <a:pt x="68199" y="323784"/>
                    <a:pt x="68866" y="323784"/>
                  </a:cubicBezTo>
                  <a:cubicBezTo>
                    <a:pt x="81831" y="333400"/>
                    <a:pt x="95785" y="341606"/>
                    <a:pt x="110490" y="348263"/>
                  </a:cubicBezTo>
                  <a:cubicBezTo>
                    <a:pt x="132050" y="357652"/>
                    <a:pt x="155366" y="362328"/>
                    <a:pt x="178879" y="361980"/>
                  </a:cubicBezTo>
                  <a:cubicBezTo>
                    <a:pt x="197543" y="362973"/>
                    <a:pt x="216035" y="357966"/>
                    <a:pt x="231648" y="347692"/>
                  </a:cubicBezTo>
                  <a:cubicBezTo>
                    <a:pt x="243797" y="339350"/>
                    <a:pt x="250952" y="325470"/>
                    <a:pt x="250698" y="310735"/>
                  </a:cubicBezTo>
                  <a:lnTo>
                    <a:pt x="250698" y="309592"/>
                  </a:lnTo>
                  <a:cubicBezTo>
                    <a:pt x="250847" y="302894"/>
                    <a:pt x="249581" y="296241"/>
                    <a:pt x="246983" y="290066"/>
                  </a:cubicBezTo>
                  <a:cubicBezTo>
                    <a:pt x="243715" y="283760"/>
                    <a:pt x="238938" y="278361"/>
                    <a:pt x="233077" y="274349"/>
                  </a:cubicBezTo>
                  <a:cubicBezTo>
                    <a:pt x="224454" y="268378"/>
                    <a:pt x="215025" y="263663"/>
                    <a:pt x="205073" y="260348"/>
                  </a:cubicBezTo>
                  <a:cubicBezTo>
                    <a:pt x="189931" y="255214"/>
                    <a:pt x="174507" y="250952"/>
                    <a:pt x="158877" y="247584"/>
                  </a:cubicBezTo>
                  <a:cubicBezTo>
                    <a:pt x="139212" y="243167"/>
                    <a:pt x="119865" y="237439"/>
                    <a:pt x="100965" y="230439"/>
                  </a:cubicBezTo>
                  <a:cubicBezTo>
                    <a:pt x="85654" y="224903"/>
                    <a:pt x="71292" y="217031"/>
                    <a:pt x="58388" y="207103"/>
                  </a:cubicBezTo>
                  <a:cubicBezTo>
                    <a:pt x="47128" y="198195"/>
                    <a:pt x="38150" y="186735"/>
                    <a:pt x="32194" y="173670"/>
                  </a:cubicBezTo>
                  <a:cubicBezTo>
                    <a:pt x="25866" y="158610"/>
                    <a:pt x="22814" y="142376"/>
                    <a:pt x="23241" y="126045"/>
                  </a:cubicBezTo>
                  <a:lnTo>
                    <a:pt x="23241" y="124902"/>
                  </a:lnTo>
                  <a:cubicBezTo>
                    <a:pt x="23084" y="108439"/>
                    <a:pt x="26667" y="92155"/>
                    <a:pt x="33719" y="77277"/>
                  </a:cubicBezTo>
                  <a:cubicBezTo>
                    <a:pt x="40464" y="62958"/>
                    <a:pt x="50209" y="50257"/>
                    <a:pt x="62294" y="40034"/>
                  </a:cubicBezTo>
                  <a:cubicBezTo>
                    <a:pt x="75311" y="29275"/>
                    <a:pt x="90240" y="21067"/>
                    <a:pt x="106299" y="15841"/>
                  </a:cubicBezTo>
                  <a:cubicBezTo>
                    <a:pt x="124297" y="9886"/>
                    <a:pt x="143159" y="6957"/>
                    <a:pt x="162116" y="7173"/>
                  </a:cubicBezTo>
                  <a:cubicBezTo>
                    <a:pt x="189566" y="6737"/>
                    <a:pt x="216878" y="11155"/>
                    <a:pt x="242792" y="20222"/>
                  </a:cubicBezTo>
                  <a:cubicBezTo>
                    <a:pt x="267106" y="29234"/>
                    <a:pt x="289812" y="42098"/>
                    <a:pt x="310039" y="58322"/>
                  </a:cubicBezTo>
                  <a:lnTo>
                    <a:pt x="246983" y="96422"/>
                  </a:lnTo>
                  <a:lnTo>
                    <a:pt x="245459" y="95660"/>
                  </a:lnTo>
                  <a:cubicBezTo>
                    <a:pt x="236093" y="90271"/>
                    <a:pt x="226353" y="85560"/>
                    <a:pt x="216313" y="81563"/>
                  </a:cubicBezTo>
                  <a:cubicBezTo>
                    <a:pt x="198720" y="74484"/>
                    <a:pt x="179936" y="70831"/>
                    <a:pt x="160973" y="70800"/>
                  </a:cubicBezTo>
                  <a:cubicBezTo>
                    <a:pt x="143578" y="69748"/>
                    <a:pt x="126344" y="74653"/>
                    <a:pt x="112109" y="84707"/>
                  </a:cubicBezTo>
                  <a:cubicBezTo>
                    <a:pt x="101085" y="92690"/>
                    <a:pt x="94566" y="105481"/>
                    <a:pt x="94583" y="119092"/>
                  </a:cubicBezTo>
                  <a:lnTo>
                    <a:pt x="94583" y="120235"/>
                  </a:lnTo>
                  <a:cubicBezTo>
                    <a:pt x="94474" y="127337"/>
                    <a:pt x="95870" y="134381"/>
                    <a:pt x="98679" y="140904"/>
                  </a:cubicBezTo>
                  <a:cubicBezTo>
                    <a:pt x="102108" y="147641"/>
                    <a:pt x="107354" y="153283"/>
                    <a:pt x="113824" y="157192"/>
                  </a:cubicBezTo>
                  <a:cubicBezTo>
                    <a:pt x="123126" y="162973"/>
                    <a:pt x="133108" y="167580"/>
                    <a:pt x="143542" y="170908"/>
                  </a:cubicBezTo>
                  <a:cubicBezTo>
                    <a:pt x="155924" y="175162"/>
                    <a:pt x="172021" y="179639"/>
                    <a:pt x="191834" y="184338"/>
                  </a:cubicBezTo>
                  <a:cubicBezTo>
                    <a:pt x="211040" y="189079"/>
                    <a:pt x="229909" y="195093"/>
                    <a:pt x="248317" y="202340"/>
                  </a:cubicBezTo>
                  <a:cubicBezTo>
                    <a:pt x="263233" y="208104"/>
                    <a:pt x="277101" y="216277"/>
                    <a:pt x="289369" y="226534"/>
                  </a:cubicBezTo>
                  <a:cubicBezTo>
                    <a:pt x="300024" y="235547"/>
                    <a:pt x="308464" y="246887"/>
                    <a:pt x="314039" y="259681"/>
                  </a:cubicBezTo>
                  <a:cubicBezTo>
                    <a:pt x="319741" y="273604"/>
                    <a:pt x="322529" y="288548"/>
                    <a:pt x="322231" y="303591"/>
                  </a:cubicBezTo>
                  <a:lnTo>
                    <a:pt x="322231" y="304829"/>
                  </a:lnTo>
                  <a:cubicBezTo>
                    <a:pt x="322497" y="322498"/>
                    <a:pt x="318820" y="340005"/>
                    <a:pt x="311467" y="356074"/>
                  </a:cubicBezTo>
                  <a:cubicBezTo>
                    <a:pt x="304408" y="370837"/>
                    <a:pt x="294161" y="383850"/>
                    <a:pt x="281464" y="394174"/>
                  </a:cubicBezTo>
                  <a:cubicBezTo>
                    <a:pt x="267913" y="404717"/>
                    <a:pt x="252453" y="412544"/>
                    <a:pt x="235934" y="417224"/>
                  </a:cubicBezTo>
                  <a:cubicBezTo>
                    <a:pt x="216857" y="422865"/>
                    <a:pt x="197058" y="425688"/>
                    <a:pt x="177165" y="425606"/>
                  </a:cubicBezTo>
                  <a:close/>
                </a:path>
              </a:pathLst>
            </a:custGeom>
            <a:solidFill>
              <a:schemeClr val="bg1"/>
            </a:solidFill>
            <a:ln w="9525" cap="flat">
              <a:noFill/>
              <a:prstDash val="solid"/>
              <a:miter/>
            </a:ln>
          </p:spPr>
          <p:txBody>
            <a:bodyPr rtlCol="0" anchor="ctr"/>
            <a:lstStyle/>
            <a:p>
              <a:endParaRPr lang="fr-FR" dirty="0"/>
            </a:p>
          </p:txBody>
        </p:sp>
      </p:grpSp>
      <p:grpSp>
        <p:nvGrpSpPr>
          <p:cNvPr id="2" name="Group 1">
            <a:extLst>
              <a:ext uri="{FF2B5EF4-FFF2-40B4-BE49-F238E27FC236}">
                <a16:creationId xmlns:a16="http://schemas.microsoft.com/office/drawing/2014/main" id="{D79AB743-22E3-4CAA-BED0-6EAB007C6F88}"/>
              </a:ext>
            </a:extLst>
          </p:cNvPr>
          <p:cNvGrpSpPr/>
          <p:nvPr userDrawn="1"/>
        </p:nvGrpSpPr>
        <p:grpSpPr>
          <a:xfrm>
            <a:off x="5250180" y="4888006"/>
            <a:ext cx="1691640" cy="425104"/>
            <a:chOff x="7641302" y="5435575"/>
            <a:chExt cx="1691640" cy="425104"/>
          </a:xfrm>
        </p:grpSpPr>
        <p:sp>
          <p:nvSpPr>
            <p:cNvPr id="19" name="Rectangle: Rounded Corners 18">
              <a:extLst>
                <a:ext uri="{FF2B5EF4-FFF2-40B4-BE49-F238E27FC236}">
                  <a16:creationId xmlns:a16="http://schemas.microsoft.com/office/drawing/2014/main" id="{0FAAD364-CC01-4DB6-9EDD-DFE1AB2147CA}"/>
                </a:ext>
              </a:extLst>
            </p:cNvPr>
            <p:cNvSpPr/>
            <p:nvPr/>
          </p:nvSpPr>
          <p:spPr>
            <a:xfrm>
              <a:off x="7641302" y="5435575"/>
              <a:ext cx="1691640" cy="425104"/>
            </a:xfrm>
            <a:prstGeom prst="roundRect">
              <a:avLst>
                <a:gd name="adj" fmla="val 0"/>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lIns="0" tIns="0" rIns="252000" bIns="0" rtlCol="0" anchor="ctr"/>
            <a:lstStyle/>
            <a:p>
              <a:pPr algn="ctr"/>
              <a:r>
                <a:rPr lang="fr-FR" sz="1100" spc="100" baseline="0" dirty="0">
                  <a:solidFill>
                    <a:schemeClr val="bg1"/>
                  </a:solidFill>
                  <a:latin typeface="+mj-lt"/>
                </a:rPr>
                <a:t>VISIT US</a:t>
              </a:r>
            </a:p>
          </p:txBody>
        </p:sp>
        <p:sp>
          <p:nvSpPr>
            <p:cNvPr id="21" name="Graphic 30">
              <a:extLst>
                <a:ext uri="{FF2B5EF4-FFF2-40B4-BE49-F238E27FC236}">
                  <a16:creationId xmlns:a16="http://schemas.microsoft.com/office/drawing/2014/main" id="{DA2EB7B7-D6F7-4C8F-93B8-20234A9EE0BB}"/>
                </a:ext>
              </a:extLst>
            </p:cNvPr>
            <p:cNvSpPr/>
            <p:nvPr/>
          </p:nvSpPr>
          <p:spPr>
            <a:xfrm>
              <a:off x="8943182" y="5579170"/>
              <a:ext cx="79476" cy="137914"/>
            </a:xfrm>
            <a:custGeom>
              <a:avLst/>
              <a:gdLst>
                <a:gd name="connsiteX0" fmla="*/ 33604 w 323850"/>
                <a:gd name="connsiteY0" fmla="*/ 558660 h 561975"/>
                <a:gd name="connsiteX1" fmla="*/ 7144 w 323850"/>
                <a:gd name="connsiteY1" fmla="*/ 531257 h 561975"/>
                <a:gd name="connsiteX2" fmla="*/ 268910 w 323850"/>
                <a:gd name="connsiteY2" fmla="*/ 278511 h 561975"/>
                <a:gd name="connsiteX3" fmla="*/ 7391 w 323850"/>
                <a:gd name="connsiteY3" fmla="*/ 35033 h 561975"/>
                <a:gd name="connsiteX4" fmla="*/ 33357 w 323850"/>
                <a:gd name="connsiteY4" fmla="*/ 7144 h 561975"/>
                <a:gd name="connsiteX5" fmla="*/ 324288 w 323850"/>
                <a:gd name="connsiteY5" fmla="*/ 278016 h 561975"/>
                <a:gd name="connsiteX6" fmla="*/ 33604 w 323850"/>
                <a:gd name="connsiteY6" fmla="*/ 55866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850" h="561975">
                  <a:moveTo>
                    <a:pt x="33604" y="558660"/>
                  </a:moveTo>
                  <a:lnTo>
                    <a:pt x="7144" y="531257"/>
                  </a:lnTo>
                  <a:lnTo>
                    <a:pt x="268910" y="278511"/>
                  </a:lnTo>
                  <a:lnTo>
                    <a:pt x="7391" y="35033"/>
                  </a:lnTo>
                  <a:lnTo>
                    <a:pt x="33357" y="7144"/>
                  </a:lnTo>
                  <a:lnTo>
                    <a:pt x="324288" y="278016"/>
                  </a:lnTo>
                  <a:lnTo>
                    <a:pt x="33604" y="558660"/>
                  </a:lnTo>
                </a:path>
              </a:pathLst>
            </a:custGeom>
            <a:solidFill>
              <a:schemeClr val="bg1"/>
            </a:solidFill>
            <a:ln w="9525" cap="flat">
              <a:noFill/>
              <a:prstDash val="solid"/>
              <a:miter/>
            </a:ln>
          </p:spPr>
          <p:txBody>
            <a:bodyPr rtlCol="0" anchor="ctr"/>
            <a:lstStyle/>
            <a:p>
              <a:endParaRPr lang="fr-FR" dirty="0"/>
            </a:p>
          </p:txBody>
        </p:sp>
      </p:grpSp>
      <p:sp>
        <p:nvSpPr>
          <p:cNvPr id="22" name="Rectangle 21">
            <a:hlinkClick r:id="rId5"/>
            <a:extLst>
              <a:ext uri="{FF2B5EF4-FFF2-40B4-BE49-F238E27FC236}">
                <a16:creationId xmlns:a16="http://schemas.microsoft.com/office/drawing/2014/main" id="{AB89052F-50A1-4BC9-8E02-36EC129B12F8}"/>
              </a:ext>
            </a:extLst>
          </p:cNvPr>
          <p:cNvSpPr/>
          <p:nvPr userDrawn="1"/>
        </p:nvSpPr>
        <p:spPr>
          <a:xfrm>
            <a:off x="5207000" y="4845050"/>
            <a:ext cx="1778000" cy="511018"/>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2D9C42D9-6359-4049-8072-3AD80D3A28AC}"/>
              </a:ext>
            </a:extLst>
          </p:cNvPr>
          <p:cNvSpPr/>
          <p:nvPr userDrawn="1"/>
        </p:nvSpPr>
        <p:spPr>
          <a:xfrm>
            <a:off x="6345600" y="3264026"/>
            <a:ext cx="231315" cy="264881"/>
          </a:xfrm>
          <a:prstGeom prst="rect">
            <a:avLst/>
          </a:prstGeom>
          <a:noFill/>
        </p:spPr>
        <p:txBody>
          <a:bodyPr wrap="square" lIns="0" rIns="0" rtlCol="0" anchor="ctr">
            <a:spAutoFit/>
          </a:bodyPr>
          <a:lstStyle/>
          <a:p>
            <a:pPr algn="just">
              <a:lnSpc>
                <a:spcPct val="140000"/>
              </a:lnSpc>
              <a:spcAft>
                <a:spcPts val="600"/>
              </a:spcAft>
            </a:pPr>
            <a:r>
              <a:rPr lang="fr-FR" sz="900" dirty="0">
                <a:solidFill>
                  <a:schemeClr val="bg1"/>
                </a:solidFill>
                <a:latin typeface="Segoe UI Light" panose="020B0502040204020203" pitchFamily="34" charset="0"/>
                <a:cs typeface="Segoe UI Light" panose="020B0502040204020203" pitchFamily="34" charset="0"/>
              </a:rPr>
              <a:t>by</a:t>
            </a:r>
          </a:p>
        </p:txBody>
      </p:sp>
    </p:spTree>
    <p:extLst>
      <p:ext uri="{BB962C8B-B14F-4D97-AF65-F5344CB8AC3E}">
        <p14:creationId xmlns:p14="http://schemas.microsoft.com/office/powerpoint/2010/main" val="3134397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C0C2059-8C38-4CB4-80C3-6F18F2A8F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80954212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682" r:id="rId3"/>
    <p:sldLayoutId id="2147483683" r:id="rId4"/>
    <p:sldLayoutId id="2147483684" r:id="rId5"/>
    <p:sldLayoutId id="2147483685" r:id="rId6"/>
    <p:sldLayoutId id="2147483701" r:id="rId7"/>
    <p:sldLayoutId id="2147483724" r:id="rId8"/>
    <p:sldLayoutId id="2147483678" r:id="rId9"/>
    <p:sldLayoutId id="2147483656" r:id="rId10"/>
    <p:sldLayoutId id="2147483679" r:id="rId11"/>
    <p:sldLayoutId id="2147483680" r:id="rId12"/>
    <p:sldLayoutId id="2147483681"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 id="2147483722" r:id="rId45"/>
    <p:sldLayoutId id="2147483721" r:id="rId4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6000" indent="-228600" algn="l" defTabSz="914400" rtl="0" eaLnBrk="1" latinLnBrk="0" hangingPunct="1">
        <a:lnSpc>
          <a:spcPct val="110000"/>
        </a:lnSpc>
        <a:spcBef>
          <a:spcPts val="0"/>
        </a:spcBef>
        <a:spcAft>
          <a:spcPts val="600"/>
        </a:spcAft>
        <a:buFont typeface="Arial" panose="020B0604020202020204" pitchFamily="34" charset="0"/>
        <a:buChar char="•"/>
        <a:defRPr kumimoji="0" lang="fr-FR" sz="3600" b="0" i="0" u="none" strike="noStrike" kern="1200" cap="none" spc="0" normalizeH="0" baseline="0" dirty="0" smtClean="0">
          <a:ln>
            <a:noFill/>
          </a:ln>
          <a:solidFill>
            <a:schemeClr val="accent1"/>
          </a:solidFill>
          <a:effectLst/>
          <a:uLnTx/>
          <a:uFillTx/>
          <a:latin typeface="Segoe UI Semibold" panose="020B0702040204020203" pitchFamily="34" charset="0"/>
          <a:ea typeface="+mn-ea"/>
          <a:cs typeface="Segoe UI Semibold" panose="020B0702040204020203" pitchFamily="34" charset="0"/>
        </a:defRPr>
      </a:lvl1pPr>
      <a:lvl2pPr marL="360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kumimoji="0" lang="fr-FR" sz="2000" b="0" i="0" u="none" strike="noStrike" kern="1200" cap="none" spc="0" normalizeH="0" baseline="0" dirty="0" smtClean="0">
          <a:ln>
            <a:noFill/>
          </a:ln>
          <a:solidFill>
            <a:schemeClr val="tx1"/>
          </a:solidFill>
          <a:effectLst/>
          <a:uLnTx/>
          <a:uFillTx/>
          <a:latin typeface="Segoe UI Semibold" panose="020B0702040204020203" pitchFamily="34" charset="0"/>
          <a:ea typeface="+mn-ea"/>
          <a:cs typeface="Segoe UI Semibold" panose="020B0702040204020203" pitchFamily="34" charset="0"/>
        </a:defRPr>
      </a:lvl2pPr>
      <a:lvl3pPr marL="36000" indent="-228600" algn="l" defTabSz="914400" rtl="0" eaLnBrk="1" latinLnBrk="0" hangingPunct="1">
        <a:lnSpc>
          <a:spcPct val="150000"/>
        </a:lnSpc>
        <a:spcBef>
          <a:spcPts val="0"/>
        </a:spcBef>
        <a:spcAft>
          <a:spcPts val="600"/>
        </a:spcAft>
        <a:buFont typeface="Arial" panose="020B0604020202020204" pitchFamily="34" charset="0"/>
        <a:buChar char="•"/>
        <a:defRPr lang="fr-FR" sz="1200" kern="1200" dirty="0" smtClean="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slide" Target="slide42.xml"/><Relationship Id="rId13" Type="http://schemas.openxmlformats.org/officeDocument/2006/relationships/image" Target="../media/image7.png"/><Relationship Id="rId3" Type="http://schemas.openxmlformats.org/officeDocument/2006/relationships/slide" Target="slide12.xml"/><Relationship Id="rId7" Type="http://schemas.openxmlformats.org/officeDocument/2006/relationships/slide" Target="slide38.xml"/><Relationship Id="rId12" Type="http://schemas.openxmlformats.org/officeDocument/2006/relationships/slide" Target="slide6.xml"/><Relationship Id="rId2" Type="http://schemas.openxmlformats.org/officeDocument/2006/relationships/slide" Target="slide5.xml"/><Relationship Id="rId1" Type="http://schemas.openxmlformats.org/officeDocument/2006/relationships/slideLayout" Target="../slideLayouts/slideLayout3.xml"/><Relationship Id="rId6" Type="http://schemas.openxmlformats.org/officeDocument/2006/relationships/slide" Target="slide34.xml"/><Relationship Id="rId11" Type="http://schemas.openxmlformats.org/officeDocument/2006/relationships/image" Target="../media/image6.png"/><Relationship Id="rId5" Type="http://schemas.openxmlformats.org/officeDocument/2006/relationships/slide" Target="slide25.xml"/><Relationship Id="rId10" Type="http://schemas.openxmlformats.org/officeDocument/2006/relationships/image" Target="../media/image4.jpeg"/><Relationship Id="rId4" Type="http://schemas.openxmlformats.org/officeDocument/2006/relationships/slide" Target="slide20.xml"/><Relationship Id="rId9" Type="http://schemas.openxmlformats.org/officeDocument/2006/relationships/slide" Target="slide45.xml"/><Relationship Id="rId1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10.png"/><Relationship Id="rId7" Type="http://schemas.openxmlformats.org/officeDocument/2006/relationships/slide" Target="slide20.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slide" Target="slide12.xml"/><Relationship Id="rId11" Type="http://schemas.openxmlformats.org/officeDocument/2006/relationships/image" Target="../media/image11.png"/><Relationship Id="rId5" Type="http://schemas.openxmlformats.org/officeDocument/2006/relationships/slide" Target="slide5.xml"/><Relationship Id="rId10" Type="http://schemas.openxmlformats.org/officeDocument/2006/relationships/slide" Target="slide38.xml"/><Relationship Id="rId4" Type="http://schemas.openxmlformats.org/officeDocument/2006/relationships/image" Target="../media/image4.jpeg"/><Relationship Id="rId9" Type="http://schemas.openxmlformats.org/officeDocument/2006/relationships/slide" Target="slide3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slide" Target="slide11.xml"/><Relationship Id="rId13" Type="http://schemas.microsoft.com/office/2007/relationships/hdphoto" Target="../media/hdphoto1.wdp"/><Relationship Id="rId3" Type="http://schemas.openxmlformats.org/officeDocument/2006/relationships/image" Target="../media/image10.png"/><Relationship Id="rId7" Type="http://schemas.openxmlformats.org/officeDocument/2006/relationships/slide" Target="slide9.xml"/><Relationship Id="rId12"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slide" Target="slide7.xml"/><Relationship Id="rId11" Type="http://schemas.openxmlformats.org/officeDocument/2006/relationships/slide" Target="slide6.xml"/><Relationship Id="rId5" Type="http://schemas.openxmlformats.org/officeDocument/2006/relationships/slide" Target="slide42.xml"/><Relationship Id="rId10" Type="http://schemas.openxmlformats.org/officeDocument/2006/relationships/slide" Target="slide10.xml"/><Relationship Id="rId4" Type="http://schemas.openxmlformats.org/officeDocument/2006/relationships/image" Target="../media/image4.jpeg"/><Relationship Id="rId9" Type="http://schemas.openxmlformats.org/officeDocument/2006/relationships/slide" Target="slide8.xml"/></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hyperlink" Target="https://spshib-pro.extrapro.caisse-epargne.fr/OPM/index.jsp?entityID=urn:bpce:gce:gce:pro:env-idppro" TargetMode="External"/><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hyperlink" Target="http://bi4-prod.sigce.caisse-epargne.fr/BOE/OpenDocument/1902131219/OpenDocument/opendoc/openDocument.faces?logonSuccessful=true&amp;shareId=0" TargetMode="External"/><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4.png"/><Relationship Id="rId11"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4.jpeg"/><Relationship Id="rId9" Type="http://schemas.openxmlformats.org/officeDocument/2006/relationships/slide" Target="slide6.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0.png"/><Relationship Id="rId7" Type="http://schemas.openxmlformats.org/officeDocument/2006/relationships/image" Target="../media/image14.png"/><Relationship Id="rId12"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hyperlink" Target="http://commerciaux.celca.caisse-epargne.fr/global-bdd/pilotage/la-production-commerciale/mode-operatoire-hebdo-celca/" TargetMode="External"/><Relationship Id="rId11"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slide" Target="slide6.xml"/><Relationship Id="rId4" Type="http://schemas.openxmlformats.org/officeDocument/2006/relationships/image" Target="../media/image4.jpeg"/><Relationship Id="rId9" Type="http://schemas.openxmlformats.org/officeDocument/2006/relationships/hyperlink" Target="http://bi4-prod.sigce.caisse-epargne.fr/BOE/OpenDocument/opendoc/openDocument.jsp?iDocID=309885" TargetMode="External"/></Relationships>
</file>

<file path=ppt/slides/_rels/slide10.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hyperlink" Target="http://commerciaux.celca.caisse-epargne.fr/global-bdd/pilotage/barometre-bdd-2022/" TargetMode="External"/><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hyperlink" Target="http://commerciaux.celca.caisse-epargne.fr/global-bdd/pilotage/la-production-commerciale/le-suivi-de-la-prescription-immobiliere/" TargetMode="External"/><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7.pn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hyperlink" Target="http://bi4-prod.sigce.caisse-epargne.fr/BOE/OpenDocument/opendoc/openDocument.jsp?sIDType=CUID&amp;iDocID=M17WAtsACwqiAGUDLgAAT1b.An71mMoAAAA" TargetMode="External"/><Relationship Id="rId3" Type="http://schemas.openxmlformats.org/officeDocument/2006/relationships/image" Target="../media/image10.png"/><Relationship Id="rId7" Type="http://schemas.openxmlformats.org/officeDocument/2006/relationships/slide" Target="slide16.xml"/><Relationship Id="rId12"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openxmlformats.org/officeDocument/2006/relationships/slide" Target="slide15.xml"/><Relationship Id="rId11" Type="http://schemas.openxmlformats.org/officeDocument/2006/relationships/image" Target="../media/image7.png"/><Relationship Id="rId5" Type="http://schemas.openxmlformats.org/officeDocument/2006/relationships/slide" Target="slide14.xml"/><Relationship Id="rId10" Type="http://schemas.openxmlformats.org/officeDocument/2006/relationships/slide" Target="slide6.xml"/><Relationship Id="rId4" Type="http://schemas.openxmlformats.org/officeDocument/2006/relationships/image" Target="../media/image4.jpeg"/><Relationship Id="rId9" Type="http://schemas.openxmlformats.org/officeDocument/2006/relationships/slide" Target="slide19.xml"/></Relationships>
</file>

<file path=ppt/slides/_rels/slide14.xml.rels><?xml version="1.0" encoding="UTF-8" standalone="yes"?>
<Relationships xmlns="http://schemas.openxmlformats.org/package/2006/relationships"><Relationship Id="rId8" Type="http://schemas.openxmlformats.org/officeDocument/2006/relationships/hyperlink" Target="http://commerciaux.celca.caisse-epargne.fr/global-bdd/pilotage/la-production-commerciale/le-suivi-de-la-prescription-immobiliere/" TargetMode="External"/><Relationship Id="rId3" Type="http://schemas.openxmlformats.org/officeDocument/2006/relationships/image" Target="../media/image10.png"/><Relationship Id="rId7" Type="http://schemas.openxmlformats.org/officeDocument/2006/relationships/image" Target="../media/image18.png"/><Relationship Id="rId12"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4.png"/><Relationship Id="rId11"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slide" Target="slide6.xml"/><Relationship Id="rId4" Type="http://schemas.openxmlformats.org/officeDocument/2006/relationships/image" Target="../media/image4.jpeg"/><Relationship Id="rId9" Type="http://schemas.openxmlformats.org/officeDocument/2006/relationships/hyperlink" Target="http://commerciaux.celca.caisse-epargne.fr/global-bdd/pilotage/pilotage/"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bi4-prod.sigce.caisse-epargne.fr/BOE/OpenDocument/1902131758/OpenDocument/opendoc/openDocument.faces?logonSuccessful=true&amp;shareId=1" TargetMode="External"/><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14.png"/><Relationship Id="rId11"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4.jpeg"/><Relationship Id="rId9" Type="http://schemas.openxmlformats.org/officeDocument/2006/relationships/slide" Target="slide6.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1.png"/><Relationship Id="rId3" Type="http://schemas.openxmlformats.org/officeDocument/2006/relationships/image" Target="../media/image10.png"/><Relationship Id="rId7" Type="http://schemas.openxmlformats.org/officeDocument/2006/relationships/image" Target="../media/image14.png"/><Relationship Id="rId12" Type="http://schemas.microsoft.com/office/2007/relationships/hdphoto" Target="../media/hdphoto1.wdp"/><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hyperlink" Target="http://commerciaux.celca.caisse-epargne.fr/download/171/tempo-2020/16313/votre-guide-tempo-2020.pptx" TargetMode="External"/><Relationship Id="rId11" Type="http://schemas.openxmlformats.org/officeDocument/2006/relationships/image" Target="../media/image7.png"/><Relationship Id="rId5" Type="http://schemas.openxmlformats.org/officeDocument/2006/relationships/image" Target="../media/image12.png"/><Relationship Id="rId10" Type="http://schemas.openxmlformats.org/officeDocument/2006/relationships/slide" Target="slide6.xml"/><Relationship Id="rId4" Type="http://schemas.openxmlformats.org/officeDocument/2006/relationships/image" Target="../media/image4.jpeg"/><Relationship Id="rId9" Type="http://schemas.openxmlformats.org/officeDocument/2006/relationships/hyperlink" Target="http://wnsgprw1.celca.caisse-epargne.fr/app/Tempo/Home/Accueil"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13"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2.xml"/><Relationship Id="rId6" Type="http://schemas.openxmlformats.org/officeDocument/2006/relationships/slide" Target="slide46.xml"/><Relationship Id="rId11" Type="http://schemas.openxmlformats.org/officeDocument/2006/relationships/slide" Target="slide6.xml"/><Relationship Id="rId5" Type="http://schemas.openxmlformats.org/officeDocument/2006/relationships/image" Target="../media/image12.png"/><Relationship Id="rId10" Type="http://schemas.openxmlformats.org/officeDocument/2006/relationships/hyperlink" Target="http://service-portail-intranet-cegee.sigce.caisse-epargne.fr/Intranet/intranetcegee_prod/Orca/" TargetMode="External"/><Relationship Id="rId4" Type="http://schemas.openxmlformats.org/officeDocument/2006/relationships/image" Target="../media/image4.jpeg"/><Relationship Id="rId9"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png"/><Relationship Id="rId7" Type="http://schemas.openxmlformats.org/officeDocument/2006/relationships/slide" Target="slide6.xml"/><Relationship Id="rId2" Type="http://schemas.openxmlformats.org/officeDocument/2006/relationships/notesSlide" Target="../notesSlides/notesSlide14.xml"/><Relationship Id="rId1" Type="http://schemas.openxmlformats.org/officeDocument/2006/relationships/slideLayout" Target="../slideLayouts/slideLayout22.xml"/><Relationship Id="rId6" Type="http://schemas.openxmlformats.org/officeDocument/2006/relationships/hyperlink" Target="http://bi4-prod.sigce.caisse-epargne.fr/BOE/OpenDocument/opendoc/openDocument.jsp?sIDType=CUID&amp;iDocID=M17WAtsACwqiAGUDLgAAT1b.An71mMoAAAA" TargetMode="External"/><Relationship Id="rId5" Type="http://schemas.openxmlformats.org/officeDocument/2006/relationships/image" Target="../media/image12.png"/><Relationship Id="rId10" Type="http://schemas.openxmlformats.org/officeDocument/2006/relationships/image" Target="../media/image24.png"/><Relationship Id="rId4" Type="http://schemas.openxmlformats.org/officeDocument/2006/relationships/image" Target="../media/image4.jpeg"/><Relationship Id="rId9"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hyperlink" Target="http://bi4-prod.sigce.caisse-epargne.fr/BOE/OpenDocument/1902131219/OpenDocument/opendoc/openDocument.faces?logonSuccessful=true&amp;shareId=0" TargetMode="External"/><Relationship Id="rId2" Type="http://schemas.openxmlformats.org/officeDocument/2006/relationships/notesSlide" Target="../notesSlides/notesSlide15.xml"/><Relationship Id="rId1" Type="http://schemas.openxmlformats.org/officeDocument/2006/relationships/slideLayout" Target="../slideLayouts/slideLayout22.xml"/><Relationship Id="rId6" Type="http://schemas.openxmlformats.org/officeDocument/2006/relationships/image" Target="../media/image25.pn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slide" Target="slide24.xml"/><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slide" Target="slide23.xml"/><Relationship Id="rId5" Type="http://schemas.openxmlformats.org/officeDocument/2006/relationships/slide" Target="slide22.xml"/><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hyperlink" Target="http://service-cegee-sps/sites/qualite/Obj_Quali/BDD/Forms/AllItems.aspx?RootFolder=/sites/qualite/Obj_Quali/BDD/QHD/QHD%20Online&amp;FolderCTID=0x012000549A1825CC86B445AB8DB45A0172167C&amp;View=%7bF1302EDA-87F1-47B7-A844-F2B53BEA6DA0%7d" TargetMode="External"/><Relationship Id="rId5" Type="http://schemas.openxmlformats.org/officeDocument/2006/relationships/image" Target="../media/image12.png"/><Relationship Id="rId4" Type="http://schemas.openxmlformats.org/officeDocument/2006/relationships/image" Target="../media/image4.jpeg"/><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openxmlformats.org/officeDocument/2006/relationships/hyperlink" Target="http://service-cegee-sps/sites/qualite/Obj_Quali/default.aspx" TargetMode="External"/><Relationship Id="rId5" Type="http://schemas.openxmlformats.org/officeDocument/2006/relationships/image" Target="../media/image12.png"/><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hyperlink" Target="http://service-cegee-sps/sites/qualite/Obj_Quali/default.aspx" TargetMode="External"/><Relationship Id="rId5" Type="http://schemas.openxmlformats.org/officeDocument/2006/relationships/image" Target="../media/image12.pn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30.xml"/><Relationship Id="rId3" Type="http://schemas.openxmlformats.org/officeDocument/2006/relationships/image" Target="../media/image10.png"/><Relationship Id="rId7" Type="http://schemas.openxmlformats.org/officeDocument/2006/relationships/slide" Target="slide28.xml"/><Relationship Id="rId12" Type="http://schemas.microsoft.com/office/2007/relationships/hdphoto" Target="../media/hdphoto1.wdp"/><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slide" Target="slide33.xml"/><Relationship Id="rId11" Type="http://schemas.openxmlformats.org/officeDocument/2006/relationships/image" Target="../media/image7.png"/><Relationship Id="rId5" Type="http://schemas.openxmlformats.org/officeDocument/2006/relationships/slide" Target="slide27.xml"/><Relationship Id="rId10" Type="http://schemas.openxmlformats.org/officeDocument/2006/relationships/slide" Target="slide6.xml"/><Relationship Id="rId4" Type="http://schemas.openxmlformats.org/officeDocument/2006/relationships/image" Target="../media/image4.jpeg"/><Relationship Id="rId9" Type="http://schemas.openxmlformats.org/officeDocument/2006/relationships/slide" Target="slide29.xml"/></Relationships>
</file>

<file path=ppt/slides/_rels/slide2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hyperlink" Target="http://bi4-prod.sigce.caisse-epargne.fr/BOE/OpenDocument/1902131219/OpenDocument/opendoc/openDocument.faces?logonSuccessful=true&amp;shareId=0" TargetMode="External"/><Relationship Id="rId2" Type="http://schemas.openxmlformats.org/officeDocument/2006/relationships/notesSlide" Target="../notesSlides/notesSlide21.xml"/><Relationship Id="rId1" Type="http://schemas.openxmlformats.org/officeDocument/2006/relationships/slideLayout" Target="../slideLayouts/slideLayout22.xml"/><Relationship Id="rId6" Type="http://schemas.openxmlformats.org/officeDocument/2006/relationships/image" Target="../media/image14.png"/><Relationship Id="rId11" Type="http://schemas.openxmlformats.org/officeDocument/2006/relationships/image" Target="../media/image30.pn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hyperlink" Target="http://bi4-prod.sigce.caisse-epargne.fr/BOE/OpenDocument/opendoc/openDocument.jsp?sIDType=CUID&amp;iDocID=M144LC4ADH8rACkD1gAAYGT.An71mMoAAAA" TargetMode="External"/><Relationship Id="rId3" Type="http://schemas.openxmlformats.org/officeDocument/2006/relationships/image" Target="../media/image10.png"/><Relationship Id="rId7"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14.png"/><Relationship Id="rId11"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4.jpeg"/><Relationship Id="rId9" Type="http://schemas.openxmlformats.org/officeDocument/2006/relationships/slide" Target="slide6.xml"/></Relationships>
</file>

<file path=ppt/slides/_rels/slide29.xml.rels><?xml version="1.0" encoding="UTF-8" standalone="yes"?>
<Relationships xmlns="http://schemas.openxmlformats.org/package/2006/relationships"><Relationship Id="rId8" Type="http://schemas.openxmlformats.org/officeDocument/2006/relationships/hyperlink" Target="http://commerciaux.celca.caisse-epargne.fr/global-bdd/pilotage/le-fond-de-commerce/suivi-fonds-de-commerce-particuliers/" TargetMode="External"/><Relationship Id="rId3" Type="http://schemas.openxmlformats.org/officeDocument/2006/relationships/image" Target="../media/image10.png"/><Relationship Id="rId7"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2.xml"/><Relationship Id="rId6" Type="http://schemas.openxmlformats.org/officeDocument/2006/relationships/image" Target="../media/image14.png"/><Relationship Id="rId11"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4.jpeg"/><Relationship Id="rId9" Type="http://schemas.openxmlformats.org/officeDocument/2006/relationships/slide" Target="slide6.xml"/></Relationships>
</file>

<file path=ppt/slides/_rels/slide30.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hyperlink" Target="http://commerciaux.celca.caisse-epargne.fr/download/1838/mon-portfolio/19304/guide-utilisateur-mon-portfolio.docx" TargetMode="External"/><Relationship Id="rId3" Type="http://schemas.openxmlformats.org/officeDocument/2006/relationships/image" Target="../media/image10.png"/><Relationship Id="rId7" Type="http://schemas.openxmlformats.org/officeDocument/2006/relationships/hyperlink" Target="https://app.powerbi.com/groups/me/reports/fd6ef5bc-c686-466a-9d75-35a0b20c4f0d?ctid=d5bb6d35-8a82-4329-b49a-5030bd6497ab" TargetMode="External"/><Relationship Id="rId12"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2.xml"/><Relationship Id="rId6" Type="http://schemas.openxmlformats.org/officeDocument/2006/relationships/image" Target="../media/image14.png"/><Relationship Id="rId11" Type="http://schemas.openxmlformats.org/officeDocument/2006/relationships/hyperlink" Target="https://app.powerbi.com/groups/me/reports/fd6ef5bc-c686-466a-9d75-35a0b20c4f0d/ReportSectiondc06cbc85a31bc055742?openReportSource=ReportInvitation&amp;ctid=d5bb6d35-8a82-4329-b49a-5030bd6497ab&amp;bookmarkGuid=Bookmark99dee69dac6988909433" TargetMode="External"/><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3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hyperlink" Target="http://bi4-prod.sigce.caisse-epargne.fr/BOE/OpenDocument/opendoc/openDocument.jsp?iDocID=1991963" TargetMode="External"/><Relationship Id="rId2" Type="http://schemas.openxmlformats.org/officeDocument/2006/relationships/notesSlide" Target="../notesSlides/notesSlide25.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32.xml.rels><?xml version="1.0" encoding="UTF-8" standalone="yes"?>
<Relationships xmlns="http://schemas.openxmlformats.org/package/2006/relationships"><Relationship Id="rId8" Type="http://schemas.openxmlformats.org/officeDocument/2006/relationships/hyperlink" Target="http://wnsgprw1.celca.caisse-epargne.fr/app/TBP/formConsultPF" TargetMode="External"/><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2.xml"/><Relationship Id="rId6" Type="http://schemas.openxmlformats.org/officeDocument/2006/relationships/image" Target="../media/image14.png"/><Relationship Id="rId11"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4.jpeg"/><Relationship Id="rId9" Type="http://schemas.openxmlformats.org/officeDocument/2006/relationships/slide" Target="slide6.xml"/></Relationships>
</file>

<file path=ppt/slides/_rels/slide33.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hyperlink" Target="http://commerciaux.celca.caisse-epargne.fr/global-bdd/pilotage/le-multicanal/lequipement-banque-a-distance/lequipement-banque-a-distance/" TargetMode="External"/><Relationship Id="rId2" Type="http://schemas.openxmlformats.org/officeDocument/2006/relationships/notesSlide" Target="../notesSlides/notesSlide27.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png"/><Relationship Id="rId7" Type="http://schemas.openxmlformats.org/officeDocument/2006/relationships/slide" Target="slide6.xml"/><Relationship Id="rId2" Type="http://schemas.openxmlformats.org/officeDocument/2006/relationships/notesSlide" Target="../notesSlides/notesSlide28.xml"/><Relationship Id="rId1" Type="http://schemas.openxmlformats.org/officeDocument/2006/relationships/slideLayout" Target="../slideLayouts/slideLayout22.xml"/><Relationship Id="rId6" Type="http://schemas.openxmlformats.org/officeDocument/2006/relationships/slide" Target="slide36.xml"/><Relationship Id="rId5" Type="http://schemas.openxmlformats.org/officeDocument/2006/relationships/slide" Target="slide37.xml"/><Relationship Id="rId4" Type="http://schemas.openxmlformats.org/officeDocument/2006/relationships/image" Target="../media/image4.jpeg"/><Relationship Id="rId9" Type="http://schemas.microsoft.com/office/2007/relationships/hdphoto" Target="../media/hdphoto1.wdp"/></Relationships>
</file>

<file path=ppt/slides/_rels/slide3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hyperlink" Target="http://commerciaux.celca.caisse-epargne.fr/global-bdd/pilotage/la-production-commerciale/le-pnb-bdd-activite/suivi-pnb-bdd/" TargetMode="External"/><Relationship Id="rId2" Type="http://schemas.openxmlformats.org/officeDocument/2006/relationships/notesSlide" Target="../notesSlides/notesSlide29.xml"/><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37.xml.rels><?xml version="1.0" encoding="UTF-8" standalone="yes"?>
<Relationships xmlns="http://schemas.openxmlformats.org/package/2006/relationships"><Relationship Id="rId8" Type="http://schemas.openxmlformats.org/officeDocument/2006/relationships/hyperlink" Target="http://bi4-prod.sigce.caisse-epargne.fr/BOE/OpenDocument/opendoc/openDocument.jsp?iDocID=310198" TargetMode="External"/><Relationship Id="rId3" Type="http://schemas.openxmlformats.org/officeDocument/2006/relationships/image" Target="../media/image10.png"/><Relationship Id="rId7"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2.xml"/><Relationship Id="rId6" Type="http://schemas.openxmlformats.org/officeDocument/2006/relationships/image" Target="../media/image36.png"/><Relationship Id="rId11"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4.jpeg"/><Relationship Id="rId9" Type="http://schemas.openxmlformats.org/officeDocument/2006/relationships/slide" Target="slide6.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png"/><Relationship Id="rId7" Type="http://schemas.openxmlformats.org/officeDocument/2006/relationships/slide" Target="slide6.xml"/><Relationship Id="rId2" Type="http://schemas.openxmlformats.org/officeDocument/2006/relationships/notesSlide" Target="../notesSlides/notesSlide31.xml"/><Relationship Id="rId1" Type="http://schemas.openxmlformats.org/officeDocument/2006/relationships/slideLayout" Target="../slideLayouts/slideLayout22.xml"/><Relationship Id="rId6" Type="http://schemas.openxmlformats.org/officeDocument/2006/relationships/slide" Target="slide40.xml"/><Relationship Id="rId5" Type="http://schemas.openxmlformats.org/officeDocument/2006/relationships/slide" Target="slide41.xml"/><Relationship Id="rId4" Type="http://schemas.openxmlformats.org/officeDocument/2006/relationships/image" Target="../media/image4.jpeg"/><Relationship Id="rId9" Type="http://schemas.microsoft.com/office/2007/relationships/hdphoto" Target="../media/hdphoto1.wdp"/></Relationships>
</file>

<file path=ppt/slides/_rels/slide40.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0.png"/><Relationship Id="rId7" Type="http://schemas.openxmlformats.org/officeDocument/2006/relationships/hyperlink" Target="http://wnsgprw1.cegee.caisse-epargne.fr/app/drc/#/accueil" TargetMode="External"/><Relationship Id="rId2" Type="http://schemas.openxmlformats.org/officeDocument/2006/relationships/notesSlide" Target="../notesSlides/notesSlide32.xml"/><Relationship Id="rId1" Type="http://schemas.openxmlformats.org/officeDocument/2006/relationships/slideLayout" Target="../slideLayouts/slideLayout22.xml"/><Relationship Id="rId6" Type="http://schemas.openxmlformats.org/officeDocument/2006/relationships/image" Target="../media/image14.png"/><Relationship Id="rId11" Type="http://schemas.openxmlformats.org/officeDocument/2006/relationships/image" Target="../media/image38.png"/><Relationship Id="rId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4.jpeg"/><Relationship Id="rId9" Type="http://schemas.openxmlformats.org/officeDocument/2006/relationships/image" Target="../media/image7.png"/></Relationships>
</file>

<file path=ppt/slides/_rels/slide41.xml.rels><?xml version="1.0" encoding="UTF-8" standalone="yes"?>
<Relationships xmlns="http://schemas.openxmlformats.org/package/2006/relationships"><Relationship Id="rId8" Type="http://schemas.openxmlformats.org/officeDocument/2006/relationships/hyperlink" Target="http://service-portail-intranet-cegee.sigce.caisse-epargne.fr/Intranet/IntranetCEGEE_PROD/RPM/?params=Home/index/" TargetMode="External"/><Relationship Id="rId3" Type="http://schemas.openxmlformats.org/officeDocument/2006/relationships/image" Target="../media/image10.png"/><Relationship Id="rId7"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2.xml"/><Relationship Id="rId6" Type="http://schemas.openxmlformats.org/officeDocument/2006/relationships/hyperlink" Target="http://service-portail-intranet-cegee.sigce.caisse-epargne.fr/Intranet/IntranetCEGEE_PROD/RPM/?params=ND_details/index/" TargetMode="External"/><Relationship Id="rId11"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4.jpeg"/><Relationship Id="rId9" Type="http://schemas.openxmlformats.org/officeDocument/2006/relationships/slide" Target="slide6.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2.xml"/><Relationship Id="rId6" Type="http://schemas.openxmlformats.org/officeDocument/2006/relationships/hyperlink" Target="http://commerciaux.celca.caisse-epargne.fr/global-bdd/pilotage/pilotage/" TargetMode="External"/><Relationship Id="rId5" Type="http://schemas.openxmlformats.org/officeDocument/2006/relationships/image" Target="../media/image40.png"/><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22.xml"/><Relationship Id="rId6" Type="http://schemas.openxmlformats.org/officeDocument/2006/relationships/hyperlink" Target="http://commerciaux.celca.caisse-epargne.fr/global-bdd/pilotage/pilotage/" TargetMode="External"/><Relationship Id="rId5" Type="http://schemas.openxmlformats.org/officeDocument/2006/relationships/image" Target="../media/image40.png"/><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8" Type="http://schemas.openxmlformats.org/officeDocument/2006/relationships/hyperlink" Target="http://service-portail-intranet-cegee.sigce.caisse-epargne.fr/Intranet/intranetcegee_prod/Orca/index.php?rap=3070" TargetMode="External"/><Relationship Id="rId13" Type="http://schemas.openxmlformats.org/officeDocument/2006/relationships/hyperlink" Target="http://service-portail-intranet-cegee.sigce.caisse-epargne.fr/Intranet/intranetcegee_prod/Orca/index.php?rap=3035" TargetMode="External"/><Relationship Id="rId18" Type="http://schemas.openxmlformats.org/officeDocument/2006/relationships/hyperlink" Target="http://service-portail-intranet-cegee.sigce.caisse-epargne.fr/Intranet/intranetcegee_prod/Orca/index.php?rap=3072" TargetMode="External"/><Relationship Id="rId3" Type="http://schemas.openxmlformats.org/officeDocument/2006/relationships/image" Target="../media/image10.png"/><Relationship Id="rId7" Type="http://schemas.openxmlformats.org/officeDocument/2006/relationships/hyperlink" Target="http://service-portail-intranet-cegee.sigce.caisse-epargne.fr/Intranet/intranetcegee_prod/Orca/index.php?rap=3039" TargetMode="External"/><Relationship Id="rId12" Type="http://schemas.openxmlformats.org/officeDocument/2006/relationships/hyperlink" Target="http://service-portail-intranet-cegee.sigce.caisse-epargne.fr/Intranet/intranetcegee_prod/Orca/index.php?rap=3036" TargetMode="External"/><Relationship Id="rId17" Type="http://schemas.openxmlformats.org/officeDocument/2006/relationships/hyperlink" Target="http://service-portail-intranet-cegee.sigce.caisse-epargne.fr/Intranet/intranetcegee_prod/Orca/index.php?rap=3073" TargetMode="External"/><Relationship Id="rId2" Type="http://schemas.openxmlformats.org/officeDocument/2006/relationships/notesSlide" Target="../notesSlides/notesSlide36.xml"/><Relationship Id="rId16" Type="http://schemas.openxmlformats.org/officeDocument/2006/relationships/hyperlink" Target="http://service-portail-intranet-cegee.sigce.caisse-epargne.fr/Intranet/intranetcegee_prod/Orca/index.php?rap=3017" TargetMode="External"/><Relationship Id="rId1" Type="http://schemas.openxmlformats.org/officeDocument/2006/relationships/slideLayout" Target="../slideLayouts/slideLayout22.xml"/><Relationship Id="rId6" Type="http://schemas.openxmlformats.org/officeDocument/2006/relationships/hyperlink" Target="http://service-portail-intranet-cegee.sigce.caisse-epargne.fr/Intranet/intranetcegee_prod/Orca/index.php?rap=3033" TargetMode="External"/><Relationship Id="rId11" Type="http://schemas.openxmlformats.org/officeDocument/2006/relationships/hyperlink" Target="http://service-portail-intranet-cegee.sigce.caisse-epargne.fr/Intranet/intranetcegee_prod/Orca/index.php?rap=3052" TargetMode="External"/><Relationship Id="rId5" Type="http://schemas.openxmlformats.org/officeDocument/2006/relationships/hyperlink" Target="http://service-portail-intranet-cegee.sigce.caisse-epargne.fr/Intranet/intranetcegee_prod/Orca/index.php?rap=3018" TargetMode="External"/><Relationship Id="rId15" Type="http://schemas.openxmlformats.org/officeDocument/2006/relationships/hyperlink" Target="http://service-portail-intranet-cegee.sigce.caisse-epargne.fr/Intranet/intranetcegee_prod/Orca/index.php?rap=3020" TargetMode="External"/><Relationship Id="rId10" Type="http://schemas.openxmlformats.org/officeDocument/2006/relationships/hyperlink" Target="http://service-portail-intranet-cegee.sigce.caisse-epargne.fr/Intranet/intranetcegee_prod/Orca/index.php?rap=3076" TargetMode="External"/><Relationship Id="rId4" Type="http://schemas.openxmlformats.org/officeDocument/2006/relationships/image" Target="../media/image4.jpeg"/><Relationship Id="rId9" Type="http://schemas.openxmlformats.org/officeDocument/2006/relationships/hyperlink" Target="http://service-portail-intranet-cegee.sigce.caisse-epargne.fr/Intranet/intranetcegee_prod/Orca/index.php?rap=3040" TargetMode="External"/><Relationship Id="rId14" Type="http://schemas.openxmlformats.org/officeDocument/2006/relationships/hyperlink" Target="http://service-portail-intranet-cegee.sigce.caisse-epargne.fr/Intranet/intranetcegee_prod/Orca/index.php?rap=3071"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Monod&#233;tenteurs%20IARD" TargetMode="External"/><Relationship Id="rId13" Type="http://schemas.openxmlformats.org/officeDocument/2006/relationships/hyperlink" Target="http://service-portail-intranet-cegee.sigce.caisse-epargne.fr/Intranet/intranetcegee_prod/Orca/index.php?rap=3006" TargetMode="External"/><Relationship Id="rId18" Type="http://schemas.openxmlformats.org/officeDocument/2006/relationships/hyperlink" Target="http://service-portail-intranet-cegee.sigce.caisse-epargne.fr/Intranet/intranetcegee_prod/Orca/index.php?rap=3038" TargetMode="External"/><Relationship Id="rId26" Type="http://schemas.openxmlformats.org/officeDocument/2006/relationships/hyperlink" Target="http://service-portail-intranet-cegee.sigce.caisse-epargne.fr/Intranet/intranetcegee_prod/Orca/index.php?rap=3032" TargetMode="External"/><Relationship Id="rId3" Type="http://schemas.openxmlformats.org/officeDocument/2006/relationships/image" Target="../media/image10.png"/><Relationship Id="rId21" Type="http://schemas.openxmlformats.org/officeDocument/2006/relationships/hyperlink" Target="http://service-portail-intranet-cegee.sigce.caisse-epargne.fr/Intranet/intranetcegee_prod/Orca/index.php?rap=3010" TargetMode="External"/><Relationship Id="rId7" Type="http://schemas.openxmlformats.org/officeDocument/2006/relationships/hyperlink" Target="http://service-portail-intranet-cegee.sigce.caisse-epargne.fr/Intranet/intranetcegee_prod/Orca/index.php?rap=3028" TargetMode="External"/><Relationship Id="rId12" Type="http://schemas.openxmlformats.org/officeDocument/2006/relationships/hyperlink" Target="http://service-portail-intranet-cegee.sigce.caisse-epargne.fr/Intranet/intranetcegee_prod/Orca/index.php?rap=3054" TargetMode="External"/><Relationship Id="rId17" Type="http://schemas.openxmlformats.org/officeDocument/2006/relationships/hyperlink" Target="http://service-portail-intranet-cegee.sigce.caisse-epargne.fr/Intranet/intranetcegee_prod/Orca/index.php?rap=3045" TargetMode="External"/><Relationship Id="rId25" Type="http://schemas.openxmlformats.org/officeDocument/2006/relationships/hyperlink" Target="http://service-portail-intranet-cegee.sigce.caisse-epargne.fr/Intranet/intranetcegee_prod/Orca/index.php?rap=3065" TargetMode="External"/><Relationship Id="rId2" Type="http://schemas.openxmlformats.org/officeDocument/2006/relationships/notesSlide" Target="../notesSlides/notesSlide37.xml"/><Relationship Id="rId16" Type="http://schemas.openxmlformats.org/officeDocument/2006/relationships/hyperlink" Target="http://service-portail-intranet-cegee.sigce.caisse-epargne.fr/Intranet/intranetcegee_prod/Orca/index.php?rap=3031" TargetMode="External"/><Relationship Id="rId20" Type="http://schemas.openxmlformats.org/officeDocument/2006/relationships/hyperlink" Target="http://service-portail-intranet-cegee.sigce.caisse-epargne.fr/Intranet/intranetcegee_prod/Orca/index.php?rap=3009" TargetMode="External"/><Relationship Id="rId1" Type="http://schemas.openxmlformats.org/officeDocument/2006/relationships/slideLayout" Target="../slideLayouts/slideLayout22.xml"/><Relationship Id="rId6" Type="http://schemas.openxmlformats.org/officeDocument/2006/relationships/hyperlink" Target="http://service-portail-intranet-cegee.sigce.caisse-epargne.fr/Intranet/intranetcegee_prod/Orca/index.php?rap=3026" TargetMode="External"/><Relationship Id="rId11" Type="http://schemas.openxmlformats.org/officeDocument/2006/relationships/hyperlink" Target="http://service-portail-intranet-cegee.sigce.caisse-epargne.fr/Intranet/intranetcegee_prod/Orca/index.php?rap=3062" TargetMode="External"/><Relationship Id="rId24" Type="http://schemas.openxmlformats.org/officeDocument/2006/relationships/hyperlink" Target="http://service-portail-intranet-cegee.sigce.caisse-epargne.fr/Intranet/intranetcegee_prod/Orca/index.php?rap=3067" TargetMode="External"/><Relationship Id="rId5" Type="http://schemas.openxmlformats.org/officeDocument/2006/relationships/hyperlink" Target="http://service-portail-intranet-cegee.sigce.caisse-epargne.fr/Intranet/intranetcegee_prod/Orca/index.php?rap=3002" TargetMode="External"/><Relationship Id="rId15" Type="http://schemas.openxmlformats.org/officeDocument/2006/relationships/hyperlink" Target="http://service-portail-intranet-cegee.sigce.caisse-epargne.fr/Intranet/intranetcegee_prod/Orca/index.php?rap=3003" TargetMode="External"/><Relationship Id="rId23" Type="http://schemas.openxmlformats.org/officeDocument/2006/relationships/hyperlink" Target="http://service-portail-intranet-cegee.sigce.caisse-epargne.fr/Intranet/intranetcegee_prod/Orca/index.php?rap=3064" TargetMode="External"/><Relationship Id="rId10" Type="http://schemas.openxmlformats.org/officeDocument/2006/relationships/hyperlink" Target="http://service-portail-intranet-cegee.sigce.caisse-epargne.fr/Intranet/intranetcegee_prod/Orca/index.php?rap=3061" TargetMode="External"/><Relationship Id="rId19" Type="http://schemas.openxmlformats.org/officeDocument/2006/relationships/hyperlink" Target="http://service-portail-intranet-cegee.sigce.caisse-epargne.fr/Intranet/intranetcegee_prod/Orca/index.php?rap=3047" TargetMode="External"/><Relationship Id="rId4" Type="http://schemas.openxmlformats.org/officeDocument/2006/relationships/image" Target="../media/image4.jpeg"/><Relationship Id="rId9" Type="http://schemas.openxmlformats.org/officeDocument/2006/relationships/hyperlink" Target="http://service-portail-intranet-cegee.sigce.caisse-epargne.fr/Intranet/intranetcegee_prod/Orca/index.php?rap=3059" TargetMode="External"/><Relationship Id="rId14" Type="http://schemas.openxmlformats.org/officeDocument/2006/relationships/hyperlink" Target="http://service-portail-intranet-cegee.sigce.caisse-epargne.fr/Intranet/intranetcegee_prod/Orca/index.php?rap=3078" TargetMode="External"/><Relationship Id="rId22" Type="http://schemas.openxmlformats.org/officeDocument/2006/relationships/hyperlink" Target="http://service-portail-intranet-cegee.sigce.caisse-epargne.fr/Intranet/intranetcegee_prod/Orca/index.php?rap=3008" TargetMode="External"/><Relationship Id="rId27" Type="http://schemas.openxmlformats.org/officeDocument/2006/relationships/hyperlink" Target="http://service-portail-intranet-cegee.sigce.caisse-epargne.fr/Intranet/intranetcegee_prod/Orca/index.php?rap=30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063556-7B95-466F-929C-3811BDDCF54A}"/>
              </a:ext>
            </a:extLst>
          </p:cNvPr>
          <p:cNvSpPr txBox="1"/>
          <p:nvPr/>
        </p:nvSpPr>
        <p:spPr>
          <a:xfrm>
            <a:off x="6527800" y="1726235"/>
            <a:ext cx="5066402" cy="1794337"/>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BOOK  </a:t>
            </a:r>
          </a:p>
          <a:p>
            <a:pPr>
              <a:lnSpc>
                <a:spcPct val="110000"/>
              </a:lnSpc>
            </a:pPr>
            <a:r>
              <a:rPr lang="fr-FR" sz="3200" b="1" dirty="0">
                <a:solidFill>
                  <a:srgbClr val="F44336"/>
                </a:solidFill>
                <a:latin typeface="Segoe UI Semibold" panose="020B0702040204020203" pitchFamily="34" charset="0"/>
                <a:cs typeface="Segoe UI Semibold" panose="020B0702040204020203" pitchFamily="34" charset="0"/>
              </a:rPr>
              <a:t>Les outils de pilotage </a:t>
            </a:r>
          </a:p>
          <a:p>
            <a:pPr>
              <a:lnSpc>
                <a:spcPct val="110000"/>
              </a:lnSpc>
            </a:pPr>
            <a:r>
              <a:rPr lang="fr-FR" sz="3200" b="1" dirty="0">
                <a:solidFill>
                  <a:srgbClr val="F44336"/>
                </a:solidFill>
                <a:latin typeface="Segoe UI Semibold" panose="020B0702040204020203" pitchFamily="34" charset="0"/>
                <a:cs typeface="Segoe UI Semibold" panose="020B0702040204020203" pitchFamily="34" charset="0"/>
              </a:rPr>
              <a:t>de la CEGEE</a:t>
            </a:r>
          </a:p>
          <a:p>
            <a:pPr>
              <a:lnSpc>
                <a:spcPct val="110000"/>
              </a:lnSpc>
            </a:pPr>
            <a:endParaRPr lang="fr-FR" sz="1000" i="1" dirty="0">
              <a:latin typeface="Segoe UI Semibold" panose="020B0702040204020203" pitchFamily="34" charset="0"/>
              <a:cs typeface="Segoe UI Semibold" panose="020B0702040204020203" pitchFamily="34" charset="0"/>
            </a:endParaRPr>
          </a:p>
        </p:txBody>
      </p:sp>
      <p:pic>
        <p:nvPicPr>
          <p:cNvPr id="17" name="Espace réservé pour une image  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51447" y="5914104"/>
            <a:ext cx="3001628" cy="673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Espace réservé pour une image  6"/>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6064" r="16064"/>
          <a:stretch>
            <a:fillRect/>
          </a:stretch>
        </p:blipFill>
        <p:spPr>
          <a:xfrm>
            <a:off x="870155" y="698333"/>
            <a:ext cx="5225845" cy="5107154"/>
          </a:xfrm>
        </p:spPr>
      </p:pic>
      <p:sp>
        <p:nvSpPr>
          <p:cNvPr id="10" name="Rectangle 9"/>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2" name="Rectangle 1"/>
          <p:cNvSpPr/>
          <p:nvPr/>
        </p:nvSpPr>
        <p:spPr>
          <a:xfrm>
            <a:off x="6409813" y="3465559"/>
            <a:ext cx="4400755" cy="646331"/>
          </a:xfrm>
          <a:prstGeom prst="rect">
            <a:avLst/>
          </a:prstGeom>
        </p:spPr>
        <p:txBody>
          <a:bodyPr wrap="square">
            <a:spAutoFit/>
          </a:bodyPr>
          <a:lstStyle/>
          <a:p>
            <a:r>
              <a:rPr lang="fr-FR" b="1" i="1" dirty="0"/>
              <a:t>Votre guide pratique pour piloter </a:t>
            </a:r>
          </a:p>
          <a:p>
            <a:r>
              <a:rPr lang="fr-FR" b="1" i="1" dirty="0"/>
              <a:t>votre point de vente.</a:t>
            </a:r>
          </a:p>
        </p:txBody>
      </p:sp>
    </p:spTree>
    <p:extLst>
      <p:ext uri="{BB962C8B-B14F-4D97-AF65-F5344CB8AC3E}">
        <p14:creationId xmlns:p14="http://schemas.microsoft.com/office/powerpoint/2010/main" val="254372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3891AF3-88BA-42CA-A642-D68490970260}"/>
              </a:ext>
            </a:extLst>
          </p:cNvPr>
          <p:cNvSpPr/>
          <p:nvPr/>
        </p:nvSpPr>
        <p:spPr>
          <a:xfrm>
            <a:off x="908389" y="1106129"/>
            <a:ext cx="6215081" cy="46279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Segoe UI"/>
                <a:ea typeface="+mn-ea"/>
                <a:cs typeface="+mn-cs"/>
              </a:rPr>
              <a:t>On </a:t>
            </a:r>
          </a:p>
        </p:txBody>
      </p:sp>
      <p:sp>
        <p:nvSpPr>
          <p:cNvPr id="6" name="TextBox 5">
            <a:extLst>
              <a:ext uri="{FF2B5EF4-FFF2-40B4-BE49-F238E27FC236}">
                <a16:creationId xmlns:a16="http://schemas.microsoft.com/office/drawing/2014/main" id="{2BBD2685-4CCD-4C4D-8F13-6A1347C957F7}"/>
              </a:ext>
            </a:extLst>
          </p:cNvPr>
          <p:cNvSpPr txBox="1"/>
          <p:nvPr/>
        </p:nvSpPr>
        <p:spPr>
          <a:xfrm>
            <a:off x="1235075" y="1758971"/>
            <a:ext cx="5829402" cy="4451988"/>
          </a:xfrm>
          <a:prstGeom prst="rect">
            <a:avLst/>
          </a:prstGeom>
          <a:noFill/>
        </p:spPr>
        <p:txBody>
          <a:bodyPr wrap="square" lIns="0" tIns="0" rIns="0" bIns="0" rtlCol="0" anchor="t">
            <a:spAutoFit/>
          </a:bodyPr>
          <a:lstStyle/>
          <a:p>
            <a:pPr lvl="0">
              <a:lnSpc>
                <a:spcPct val="110000"/>
              </a:lnSpc>
              <a:defRPr/>
            </a:pPr>
            <a:r>
              <a:rPr lang="fr-FR" dirty="0">
                <a:latin typeface="Segoe UI Semibold" panose="020B0702040204020203" pitchFamily="34" charset="0"/>
                <a:cs typeface="Segoe UI Semibold" panose="020B0702040204020203" pitchFamily="34" charset="0"/>
              </a:rPr>
              <a:t>Les outils de pilotage en CEGEE – les grands principes.</a:t>
            </a:r>
          </a:p>
          <a:p>
            <a:pPr lvl="0">
              <a:lnSpc>
                <a:spcPct val="110000"/>
              </a:lnSpc>
              <a:defRPr/>
            </a:pPr>
            <a:endParaRPr lang="fr-FR" dirty="0">
              <a:latin typeface="Segoe UI Semibold" panose="020B0702040204020203" pitchFamily="34" charset="0"/>
              <a:cs typeface="Segoe UI Semibold" panose="020B0702040204020203" pitchFamily="34" charset="0"/>
            </a:endParaRPr>
          </a:p>
          <a:p>
            <a:pPr lvl="0">
              <a:lnSpc>
                <a:spcPct val="110000"/>
              </a:lnSpc>
              <a:defRPr/>
            </a:pPr>
            <a:r>
              <a:rPr lang="fr-FR" dirty="0">
                <a:latin typeface="Segoe UI Semibold" panose="020B0702040204020203" pitchFamily="34" charset="0"/>
                <a:cs typeface="Segoe UI Semibold" panose="020B0702040204020203" pitchFamily="34" charset="0"/>
              </a:rPr>
              <a:t>LES 6 GRANDES CATÉGORIES d’outils.</a:t>
            </a:r>
          </a:p>
          <a:p>
            <a:pPr lvl="1">
              <a:lnSpc>
                <a:spcPct val="110000"/>
              </a:lnSpc>
              <a:defRPr/>
            </a:pPr>
            <a:r>
              <a:rPr lang="fr-FR" sz="1600" dirty="0">
                <a:solidFill>
                  <a:srgbClr val="F44336"/>
                </a:solidFill>
                <a:latin typeface="Segoe UI Semibold" panose="020B0702040204020203" pitchFamily="34" charset="0"/>
                <a:cs typeface="Segoe UI Semibold" panose="020B0702040204020203" pitchFamily="34" charset="0"/>
                <a:hlinkClick r:id="rId2" action="ppaction://hlinksldjump"/>
              </a:rPr>
              <a:t>Les résultats commerciaux</a:t>
            </a:r>
            <a:endParaRPr lang="fr-FR" sz="1600" dirty="0">
              <a:solidFill>
                <a:srgbClr val="F44336"/>
              </a:solidFill>
              <a:latin typeface="Segoe UI Semibold" panose="020B0702040204020203" pitchFamily="34" charset="0"/>
              <a:cs typeface="Segoe UI Semibold" panose="020B0702040204020203" pitchFamily="34" charset="0"/>
            </a:endParaRPr>
          </a:p>
          <a:p>
            <a:pPr lvl="1">
              <a:lnSpc>
                <a:spcPct val="110000"/>
              </a:lnSpc>
              <a:defRPr/>
            </a:pPr>
            <a:r>
              <a:rPr lang="fr-FR" sz="1600" dirty="0">
                <a:solidFill>
                  <a:srgbClr val="F44336"/>
                </a:solidFill>
                <a:latin typeface="Segoe UI Semibold" panose="020B0702040204020203" pitchFamily="34" charset="0"/>
                <a:cs typeface="Segoe UI Semibold" panose="020B0702040204020203" pitchFamily="34" charset="0"/>
                <a:hlinkClick r:id="rId3" action="ppaction://hlinksldjump"/>
              </a:rPr>
              <a:t>L’activité de mon équipe</a:t>
            </a:r>
            <a:endParaRPr lang="fr-FR" sz="1600" dirty="0">
              <a:solidFill>
                <a:srgbClr val="F44336"/>
              </a:solidFill>
              <a:latin typeface="Segoe UI Semibold" panose="020B0702040204020203" pitchFamily="34" charset="0"/>
              <a:cs typeface="Segoe UI Semibold" panose="020B0702040204020203" pitchFamily="34" charset="0"/>
            </a:endParaRPr>
          </a:p>
          <a:p>
            <a:pPr lvl="1">
              <a:lnSpc>
                <a:spcPct val="110000"/>
              </a:lnSpc>
              <a:defRPr/>
            </a:pPr>
            <a:r>
              <a:rPr lang="fr-FR" sz="1600" dirty="0">
                <a:solidFill>
                  <a:srgbClr val="F44336"/>
                </a:solidFill>
                <a:latin typeface="Segoe UI Semibold" panose="020B0702040204020203" pitchFamily="34" charset="0"/>
                <a:cs typeface="Segoe UI Semibold" panose="020B0702040204020203" pitchFamily="34" charset="0"/>
                <a:hlinkClick r:id="rId4" action="ppaction://hlinksldjump"/>
              </a:rPr>
              <a:t>La satisfaction Client</a:t>
            </a:r>
            <a:endParaRPr lang="fr-FR" sz="1600" dirty="0">
              <a:solidFill>
                <a:srgbClr val="F44336"/>
              </a:solidFill>
              <a:latin typeface="Segoe UI Semibold" panose="020B0702040204020203" pitchFamily="34" charset="0"/>
              <a:cs typeface="Segoe UI Semibold" panose="020B0702040204020203" pitchFamily="34" charset="0"/>
            </a:endParaRPr>
          </a:p>
          <a:p>
            <a:pPr lvl="1">
              <a:lnSpc>
                <a:spcPct val="110000"/>
              </a:lnSpc>
              <a:defRPr/>
            </a:pPr>
            <a:r>
              <a:rPr lang="fr-FR" sz="1600" dirty="0">
                <a:solidFill>
                  <a:srgbClr val="F44336"/>
                </a:solidFill>
                <a:latin typeface="Segoe UI Semibold" panose="020B0702040204020203" pitchFamily="34" charset="0"/>
                <a:cs typeface="Segoe UI Semibold" panose="020B0702040204020203" pitchFamily="34" charset="0"/>
                <a:hlinkClick r:id="rId5" action="ppaction://hlinksldjump"/>
              </a:rPr>
              <a:t>Le fonds de commerce</a:t>
            </a:r>
            <a:endParaRPr lang="fr-FR" sz="1600" dirty="0">
              <a:solidFill>
                <a:srgbClr val="F44336"/>
              </a:solidFill>
              <a:latin typeface="Segoe UI Semibold" panose="020B0702040204020203" pitchFamily="34" charset="0"/>
              <a:cs typeface="Segoe UI Semibold" panose="020B0702040204020203" pitchFamily="34" charset="0"/>
            </a:endParaRPr>
          </a:p>
          <a:p>
            <a:pPr lvl="1">
              <a:lnSpc>
                <a:spcPct val="110000"/>
              </a:lnSpc>
              <a:defRPr/>
            </a:pPr>
            <a:r>
              <a:rPr lang="fr-FR" sz="1600" dirty="0">
                <a:solidFill>
                  <a:srgbClr val="F44336"/>
                </a:solidFill>
                <a:latin typeface="Segoe UI Semibold" panose="020B0702040204020203" pitchFamily="34" charset="0"/>
                <a:cs typeface="Segoe UI Semibold" panose="020B0702040204020203" pitchFamily="34" charset="0"/>
                <a:hlinkClick r:id="rId6" action="ppaction://hlinksldjump"/>
              </a:rPr>
              <a:t>Le PNB et la rentabilité</a:t>
            </a:r>
            <a:endParaRPr lang="fr-FR" sz="1600" dirty="0">
              <a:solidFill>
                <a:srgbClr val="F44336"/>
              </a:solidFill>
              <a:latin typeface="Segoe UI Semibold" panose="020B0702040204020203" pitchFamily="34" charset="0"/>
              <a:cs typeface="Segoe UI Semibold" panose="020B0702040204020203" pitchFamily="34" charset="0"/>
            </a:endParaRPr>
          </a:p>
          <a:p>
            <a:pPr lvl="1">
              <a:lnSpc>
                <a:spcPct val="110000"/>
              </a:lnSpc>
              <a:defRPr/>
            </a:pPr>
            <a:r>
              <a:rPr lang="fr-FR" sz="1600" dirty="0">
                <a:solidFill>
                  <a:srgbClr val="F44336"/>
                </a:solidFill>
                <a:latin typeface="Segoe UI Semibold" panose="020B0702040204020203" pitchFamily="34" charset="0"/>
                <a:cs typeface="Segoe UI Semibold" panose="020B0702040204020203" pitchFamily="34" charset="0"/>
                <a:hlinkClick r:id="rId7" action="ppaction://hlinksldjump"/>
              </a:rPr>
              <a:t>Les risques et la conformité</a:t>
            </a:r>
            <a:endParaRPr lang="fr-FR" sz="1600" dirty="0">
              <a:solidFill>
                <a:srgbClr val="F44336"/>
              </a:solidFill>
              <a:latin typeface="Segoe UI Semibold" panose="020B0702040204020203" pitchFamily="34" charset="0"/>
              <a:cs typeface="Segoe UI Semibold" panose="020B0702040204020203" pitchFamily="34" charset="0"/>
            </a:endParaRPr>
          </a:p>
          <a:p>
            <a:pPr lvl="0">
              <a:lnSpc>
                <a:spcPct val="110000"/>
              </a:lnSpc>
              <a:defRPr/>
            </a:pPr>
            <a:endParaRPr lang="fr-FR" dirty="0">
              <a:latin typeface="Segoe UI Semibold" panose="020B0702040204020203" pitchFamily="34" charset="0"/>
              <a:cs typeface="Segoe UI Semibold" panose="020B0702040204020203" pitchFamily="34" charset="0"/>
            </a:endParaRPr>
          </a:p>
          <a:p>
            <a:pPr lvl="0">
              <a:lnSpc>
                <a:spcPct val="110000"/>
              </a:lnSpc>
              <a:defRPr/>
            </a:pPr>
            <a:r>
              <a:rPr lang="fr-FR" dirty="0">
                <a:latin typeface="Segoe UI Semibold" panose="020B0702040204020203" pitchFamily="34" charset="0"/>
                <a:cs typeface="Segoe UI Semibold" panose="020B0702040204020203" pitchFamily="34" charset="0"/>
                <a:hlinkClick r:id="rId8" action="ppaction://hlinksldjump"/>
              </a:rPr>
              <a:t>Le tableau récapitulatif de vos outils de pilotage.</a:t>
            </a:r>
            <a:endParaRPr lang="fr-FR" dirty="0">
              <a:latin typeface="Segoe UI Semibold" panose="020B0702040204020203" pitchFamily="34" charset="0"/>
              <a:cs typeface="Segoe UI Semibold" panose="020B0702040204020203" pitchFamily="34" charset="0"/>
            </a:endParaRPr>
          </a:p>
          <a:p>
            <a:pPr lvl="0">
              <a:lnSpc>
                <a:spcPct val="110000"/>
              </a:lnSpc>
              <a:defRPr/>
            </a:pPr>
            <a:endParaRPr lang="fr-FR" dirty="0">
              <a:latin typeface="Segoe UI Semibold" panose="020B0702040204020203" pitchFamily="34" charset="0"/>
              <a:cs typeface="Segoe UI Semibold" panose="020B0702040204020203" pitchFamily="34" charset="0"/>
            </a:endParaRPr>
          </a:p>
          <a:p>
            <a:pPr lvl="0">
              <a:lnSpc>
                <a:spcPct val="110000"/>
              </a:lnSpc>
              <a:defRPr/>
            </a:pPr>
            <a:r>
              <a:rPr lang="fr-FR" dirty="0">
                <a:latin typeface="Segoe UI Semibold" panose="020B0702040204020203" pitchFamily="34" charset="0"/>
                <a:cs typeface="Segoe UI Semibold" panose="020B0702040204020203" pitchFamily="34" charset="0"/>
                <a:hlinkClick r:id="rId9" action="ppaction://hlinksldjump"/>
              </a:rPr>
              <a:t>Annexes pour aller plus loin.</a:t>
            </a:r>
            <a:endParaRPr lang="fr-FR" dirty="0">
              <a:latin typeface="Segoe UI Semibold" panose="020B0702040204020203" pitchFamily="34" charset="0"/>
              <a:cs typeface="Segoe UI Semibold" panose="020B0702040204020203" pitchFamily="34" charset="0"/>
            </a:endParaRPr>
          </a:p>
          <a:p>
            <a:pPr lvl="1">
              <a:lnSpc>
                <a:spcPct val="110000"/>
              </a:lnSpc>
              <a:defRPr/>
            </a:pPr>
            <a:endParaRPr lang="fr-FR" dirty="0">
              <a:latin typeface="Segoe UI Semibold" panose="020B0702040204020203" pitchFamily="34" charset="0"/>
              <a:cs typeface="Segoe UI Semibold" panose="020B0702040204020203" pitchFamily="34" charset="0"/>
            </a:endParaRPr>
          </a:p>
          <a:p>
            <a:pPr lvl="1">
              <a:lnSpc>
                <a:spcPct val="110000"/>
              </a:lnSpc>
              <a:defRPr/>
            </a:pPr>
            <a:endParaRPr lang="fr-FR" sz="500" dirty="0">
              <a:latin typeface="Segoe UI Semibold" panose="020B0702040204020203" pitchFamily="34" charset="0"/>
              <a:cs typeface="Segoe UI Semibold" panose="020B0702040204020203" pitchFamily="34" charset="0"/>
            </a:endParaRPr>
          </a:p>
          <a:p>
            <a:pPr lvl="1">
              <a:lnSpc>
                <a:spcPct val="110000"/>
              </a:lnSpc>
              <a:defRPr/>
            </a:pPr>
            <a:endParaRPr lang="fr-FR" sz="500" dirty="0">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lang="fr-FR" sz="1100" dirty="0">
              <a:latin typeface="Segoe UI Semibold" panose="020B0702040204020203" pitchFamily="34" charset="0"/>
              <a:cs typeface="Segoe UI Semibold" panose="020B0702040204020203" pitchFamily="34" charset="0"/>
            </a:endParaRPr>
          </a:p>
        </p:txBody>
      </p:sp>
      <p:sp>
        <p:nvSpPr>
          <p:cNvPr id="8" name="TextBox 17">
            <a:extLst>
              <a:ext uri="{FF2B5EF4-FFF2-40B4-BE49-F238E27FC236}">
                <a16:creationId xmlns:a16="http://schemas.microsoft.com/office/drawing/2014/main" id="{622FF2E9-AC2F-46B6-88B6-4691D0507903}"/>
              </a:ext>
            </a:extLst>
          </p:cNvPr>
          <p:cNvSpPr txBox="1"/>
          <p:nvPr/>
        </p:nvSpPr>
        <p:spPr>
          <a:xfrm>
            <a:off x="1235075" y="1351363"/>
            <a:ext cx="1809750" cy="268087"/>
          </a:xfrm>
          <a:prstGeom prst="rect">
            <a:avLst/>
          </a:prstGeom>
          <a:noFill/>
        </p:spPr>
        <p:txBody>
          <a:bodyPr wrap="square" lIns="0" tIns="0" rIns="0" bIns="0" rtlCol="0" anchor="b">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100" normalizeH="0" baseline="0" noProof="0" dirty="0">
                <a:ln>
                  <a:noFill/>
                </a:ln>
                <a:solidFill>
                  <a:schemeClr val="accent1"/>
                </a:solidFill>
                <a:effectLst/>
                <a:uLnTx/>
                <a:uFillTx/>
                <a:latin typeface="Segoe UI Semibold"/>
                <a:ea typeface="+mn-ea"/>
                <a:cs typeface="Segoe UI" panose="020B0502040204020203" pitchFamily="34" charset="0"/>
              </a:rPr>
              <a:t>SOMMAIRE. </a:t>
            </a:r>
          </a:p>
        </p:txBody>
      </p:sp>
      <p:pic>
        <p:nvPicPr>
          <p:cNvPr id="10" name="Espace réservé pour une image  8"/>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02</a:t>
            </a:r>
          </a:p>
        </p:txBody>
      </p:sp>
      <p:pic>
        <p:nvPicPr>
          <p:cNvPr id="7" name="Espace réservé pour une image  6"/>
          <p:cNvPicPr>
            <a:picLocks noGrp="1" noChangeAspect="1"/>
          </p:cNvPicPr>
          <p:nvPr>
            <p:ph type="pic" sz="quarter" idx="10"/>
          </p:nvPr>
        </p:nvPicPr>
        <p:blipFill>
          <a:blip r:embed="rId11">
            <a:extLst>
              <a:ext uri="{28A0092B-C50C-407E-A947-70E740481C1C}">
                <a14:useLocalDpi xmlns:a14="http://schemas.microsoft.com/office/drawing/2010/main" val="0"/>
              </a:ext>
            </a:extLst>
          </a:blip>
          <a:srcRect l="22595" r="22595"/>
          <a:stretch>
            <a:fillRect/>
          </a:stretch>
        </p:blipFill>
        <p:spPr/>
      </p:pic>
      <p:sp>
        <p:nvSpPr>
          <p:cNvPr id="17" name="Rectangle 16"/>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 name="ZoneTexte 2"/>
          <p:cNvSpPr txBox="1"/>
          <p:nvPr/>
        </p:nvSpPr>
        <p:spPr>
          <a:xfrm>
            <a:off x="4774851" y="5733089"/>
            <a:ext cx="2715323" cy="338554"/>
          </a:xfrm>
          <a:prstGeom prst="rect">
            <a:avLst/>
          </a:prstGeom>
          <a:noFill/>
        </p:spPr>
        <p:txBody>
          <a:bodyPr wrap="square" lIns="0" tIns="0" bIns="0" rtlCol="0" anchor="t">
            <a:spAutoFit/>
          </a:bodyPr>
          <a:lstStyle/>
          <a:p>
            <a:pPr algn="ctr"/>
            <a:r>
              <a:rPr lang="fr-FR" sz="1100" dirty="0"/>
              <a:t>Cliquez sur le texte pour accéder directement aux slides de présentation.</a:t>
            </a:r>
          </a:p>
        </p:txBody>
      </p:sp>
      <p:pic>
        <p:nvPicPr>
          <p:cNvPr id="15" name="Image 14">
            <a:hlinkClick r:id="rId12" action="ppaction://hlinksldjump"/>
          </p:cNvPr>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4385831" y="5700243"/>
            <a:ext cx="418189" cy="400985"/>
          </a:xfrm>
          <a:prstGeom prst="rect">
            <a:avLst/>
          </a:prstGeom>
        </p:spPr>
      </p:pic>
    </p:spTree>
    <p:extLst>
      <p:ext uri="{BB962C8B-B14F-4D97-AF65-F5344CB8AC3E}">
        <p14:creationId xmlns:p14="http://schemas.microsoft.com/office/powerpoint/2010/main" val="6120832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03</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6808838" cy="1040862"/>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Les outils de pilotage en CEGEE – </a:t>
            </a:r>
          </a:p>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LES GRANDS PRINCIPES</a:t>
            </a:r>
            <a:r>
              <a:rPr lang="fr-FR" sz="3200" dirty="0">
                <a:latin typeface="Segoe UI Semibold" panose="020B0702040204020203" pitchFamily="34" charset="0"/>
                <a:cs typeface="Segoe UI Semibold" panose="020B0702040204020203" pitchFamily="34" charset="0"/>
              </a:rPr>
              <a:t>.</a:t>
            </a:r>
            <a:endParaRPr lang="fr-FR" sz="3200" dirty="0">
              <a:solidFill>
                <a:srgbClr val="F44336"/>
              </a:solidFill>
              <a:latin typeface="Segoe UI Semibold" panose="020B0702040204020203" pitchFamily="34" charset="0"/>
              <a:cs typeface="Segoe UI Semibold" panose="020B0702040204020203" pitchFamily="34" charset="0"/>
            </a:endParaRP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363119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ECE093F-0B28-4024-8522-A3046ADC1BC4}"/>
              </a:ext>
            </a:extLst>
          </p:cNvPr>
          <p:cNvSpPr/>
          <p:nvPr/>
        </p:nvSpPr>
        <p:spPr>
          <a:xfrm rot="10800000">
            <a:off x="10102412" y="99642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3735132"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Les outils de pilotage en CEGEE </a:t>
            </a:r>
            <a:r>
              <a:rPr lang="fr-FR" sz="2000" dirty="0">
                <a:solidFill>
                  <a:schemeClr val="accent1"/>
                </a:solidFill>
                <a:latin typeface="Segoe UI Semibold" panose="020B0702040204020203" pitchFamily="34" charset="0"/>
                <a:cs typeface="Segoe UI Semibold" panose="020B0702040204020203" pitchFamily="34" charset="0"/>
              </a:rPr>
              <a:t>– les grands principes.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04</a:t>
            </a:r>
          </a:p>
        </p:txBody>
      </p:sp>
      <p:sp>
        <p:nvSpPr>
          <p:cNvPr id="10" name="Rectangle 9"/>
          <p:cNvSpPr/>
          <p:nvPr/>
        </p:nvSpPr>
        <p:spPr>
          <a:xfrm>
            <a:off x="1235074" y="1321990"/>
            <a:ext cx="9109076" cy="49903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3" name="TextBox 43">
            <a:extLst>
              <a:ext uri="{FF2B5EF4-FFF2-40B4-BE49-F238E27FC236}">
                <a16:creationId xmlns:a16="http://schemas.microsoft.com/office/drawing/2014/main" id="{CFA9367C-BCC7-4CA8-B564-C5BA6EFDFCF6}"/>
              </a:ext>
            </a:extLst>
          </p:cNvPr>
          <p:cNvSpPr txBox="1"/>
          <p:nvPr/>
        </p:nvSpPr>
        <p:spPr>
          <a:xfrm>
            <a:off x="2566219" y="1519084"/>
            <a:ext cx="7500443" cy="3231654"/>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285750" indent="-285750">
              <a:lnSpc>
                <a:spcPct val="100000"/>
              </a:lnSpc>
              <a:buFont typeface="Arial" panose="020B0604020202020204" pitchFamily="34" charset="0"/>
              <a:buChar char="•"/>
            </a:pPr>
            <a:r>
              <a:rPr lang="fr-FR" sz="1400" b="1" dirty="0"/>
              <a:t>Permettre l’analyse de la dynamique commerciale sur l’ensemble de l’activité des différentes entités </a:t>
            </a:r>
            <a:r>
              <a:rPr lang="fr-FR" sz="1400" dirty="0"/>
              <a:t>(fidélisation, volume, nombre, PNB, risques, satisfaction client, …).</a:t>
            </a:r>
          </a:p>
          <a:p>
            <a:pPr marL="285750" indent="-285750">
              <a:lnSpc>
                <a:spcPct val="100000"/>
              </a:lnSpc>
              <a:buFont typeface="Arial" panose="020B0604020202020204" pitchFamily="34" charset="0"/>
              <a:buChar char="•"/>
            </a:pPr>
            <a:endParaRPr lang="fr-FR" sz="1400" b="1" dirty="0"/>
          </a:p>
          <a:p>
            <a:pPr marL="285750" indent="-285750">
              <a:lnSpc>
                <a:spcPct val="100000"/>
              </a:lnSpc>
              <a:buFont typeface="Arial" panose="020B0604020202020204" pitchFamily="34" charset="0"/>
              <a:buChar char="•"/>
            </a:pPr>
            <a:r>
              <a:rPr lang="fr-FR" sz="1400" b="1" dirty="0"/>
              <a:t>Mesurer la contribution des différentes entités aux résultats de l’entreprise.</a:t>
            </a:r>
          </a:p>
          <a:p>
            <a:pPr marL="285750" indent="-285750">
              <a:lnSpc>
                <a:spcPct val="100000"/>
              </a:lnSpc>
              <a:buFont typeface="Arial" panose="020B0604020202020204" pitchFamily="34" charset="0"/>
              <a:buChar char="•"/>
            </a:pPr>
            <a:endParaRPr lang="fr-FR" sz="1400" b="1" dirty="0"/>
          </a:p>
          <a:p>
            <a:pPr marL="285750" indent="-285750">
              <a:lnSpc>
                <a:spcPct val="100000"/>
              </a:lnSpc>
              <a:buFont typeface="Arial" panose="020B0604020202020204" pitchFamily="34" charset="0"/>
              <a:buChar char="•"/>
            </a:pPr>
            <a:r>
              <a:rPr lang="fr-FR" sz="1400" b="1" dirty="0"/>
              <a:t>Identifier les points forts et points d’efforts et ainsi déterminer les actions et les solutions à mettre en place afin de réduire les écarts.</a:t>
            </a:r>
          </a:p>
          <a:p>
            <a:pPr marL="285750" indent="-285750">
              <a:lnSpc>
                <a:spcPct val="100000"/>
              </a:lnSpc>
              <a:buFont typeface="Arial" panose="020B0604020202020204" pitchFamily="34" charset="0"/>
              <a:buChar char="•"/>
            </a:pPr>
            <a:endParaRPr lang="fr-FR" sz="1400" b="1" dirty="0"/>
          </a:p>
          <a:p>
            <a:pPr marL="285750" indent="-285750">
              <a:lnSpc>
                <a:spcPct val="100000"/>
              </a:lnSpc>
              <a:buFont typeface="Arial" panose="020B0604020202020204" pitchFamily="34" charset="0"/>
              <a:buChar char="•"/>
            </a:pPr>
            <a:r>
              <a:rPr lang="fr-FR" sz="1400" b="1" dirty="0"/>
              <a:t>Permettre aux collaborateurs de mesurer leur performance, d’analyser leur fonds de commerce, de mesurer la qualité de leurs actions et la satisfaction de leurs clients.</a:t>
            </a:r>
          </a:p>
          <a:p>
            <a:pPr marL="285750" indent="-285750">
              <a:lnSpc>
                <a:spcPct val="100000"/>
              </a:lnSpc>
              <a:buFont typeface="Arial" panose="020B0604020202020204" pitchFamily="34" charset="0"/>
              <a:buChar char="•"/>
            </a:pPr>
            <a:endParaRPr lang="fr-FR" sz="1400" b="1" dirty="0"/>
          </a:p>
          <a:p>
            <a:pPr marL="285750" indent="-285750">
              <a:lnSpc>
                <a:spcPct val="100000"/>
              </a:lnSpc>
              <a:buFont typeface="Arial" panose="020B0604020202020204" pitchFamily="34" charset="0"/>
              <a:buChar char="•"/>
            </a:pPr>
            <a:r>
              <a:rPr lang="fr-FR" sz="1400" b="1" dirty="0"/>
              <a:t>Repérer et partager les meilleures pratiques.</a:t>
            </a:r>
          </a:p>
          <a:p>
            <a:pPr marL="285750" indent="-285750">
              <a:lnSpc>
                <a:spcPct val="100000"/>
              </a:lnSpc>
              <a:buFont typeface="Arial" panose="020B0604020202020204" pitchFamily="34" charset="0"/>
              <a:buChar char="•"/>
            </a:pPr>
            <a:endParaRPr lang="fr-FR" sz="1400" b="1" dirty="0">
              <a:solidFill>
                <a:srgbClr val="F44336"/>
              </a:solidFill>
            </a:endParaRPr>
          </a:p>
          <a:p>
            <a:pPr marL="285750" indent="-285750">
              <a:lnSpc>
                <a:spcPct val="100000"/>
              </a:lnSpc>
              <a:buFont typeface="Arial" panose="020B0604020202020204" pitchFamily="34" charset="0"/>
              <a:buChar char="•"/>
            </a:pPr>
            <a:endParaRPr lang="fr-FR" sz="1400" b="1" dirty="0">
              <a:solidFill>
                <a:srgbClr val="F44336"/>
              </a:solidFill>
            </a:endParaRPr>
          </a:p>
          <a:p>
            <a:pPr marL="285750" indent="-285750">
              <a:lnSpc>
                <a:spcPct val="100000"/>
              </a:lnSpc>
              <a:buFont typeface="Arial" panose="020B0604020202020204" pitchFamily="34" charset="0"/>
              <a:buChar char="•"/>
            </a:pPr>
            <a:endParaRPr lang="fr-FR" sz="1400" b="1" dirty="0">
              <a:solidFill>
                <a:srgbClr val="F44336"/>
              </a:solidFill>
            </a:endParaRPr>
          </a:p>
        </p:txBody>
      </p:sp>
      <p:sp>
        <p:nvSpPr>
          <p:cNvPr id="13" name="Rectangle 12"/>
          <p:cNvSpPr/>
          <p:nvPr/>
        </p:nvSpPr>
        <p:spPr>
          <a:xfrm>
            <a:off x="2093975" y="4234907"/>
            <a:ext cx="8055865" cy="1973870"/>
          </a:xfrm>
          <a:prstGeom prst="rect">
            <a:avLst/>
          </a:prstGeom>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dirty="0"/>
          </a:p>
        </p:txBody>
      </p:sp>
      <p:sp>
        <p:nvSpPr>
          <p:cNvPr id="3" name="Rectangle 2"/>
          <p:cNvSpPr/>
          <p:nvPr/>
        </p:nvSpPr>
        <p:spPr>
          <a:xfrm>
            <a:off x="2133600" y="4284728"/>
            <a:ext cx="7084142" cy="1803571"/>
          </a:xfrm>
          <a:prstGeom prst="rect">
            <a:avLst/>
          </a:prstGeom>
        </p:spPr>
        <p:txBody>
          <a:bodyPr wrap="square">
            <a:spAutoFit/>
          </a:bodyPr>
          <a:lstStyle/>
          <a:p>
            <a:pPr marL="285750" lvl="3" indent="-285750">
              <a:lnSpc>
                <a:spcPct val="100000"/>
              </a:lnSpc>
              <a:spcBef>
                <a:spcPts val="300"/>
              </a:spcBef>
              <a:buClr>
                <a:schemeClr val="accent5"/>
              </a:buClr>
              <a:buFont typeface="Arial" panose="020B0604020202020204" pitchFamily="34" charset="0"/>
              <a:buChar char="•"/>
            </a:pPr>
            <a:r>
              <a:rPr lang="fr-FR" sz="1600" b="1" dirty="0">
                <a:solidFill>
                  <a:schemeClr val="bg1"/>
                </a:solidFill>
              </a:rPr>
              <a:t>6 GRANDES CATÉGORIES d’outils de pilotage/animation à votre disposition pour animer et piloter :</a:t>
            </a:r>
          </a:p>
          <a:p>
            <a:pPr marL="742950" lvl="1" indent="-285750">
              <a:lnSpc>
                <a:spcPct val="110000"/>
              </a:lnSpc>
              <a:buFont typeface="Arial" panose="020B0604020202020204" pitchFamily="34" charset="0"/>
              <a:buChar char="•"/>
              <a:defRPr/>
            </a:pPr>
            <a:r>
              <a:rPr lang="fr-FR" sz="1200" dirty="0">
                <a:solidFill>
                  <a:srgbClr val="F44336"/>
                </a:solidFill>
                <a:latin typeface="Segoe UI Semibold" panose="020B0702040204020203" pitchFamily="34" charset="0"/>
                <a:cs typeface="Segoe UI Semibold" panose="020B0702040204020203" pitchFamily="34" charset="0"/>
                <a:hlinkClick r:id="rId5" action="ppaction://hlinksldjump"/>
              </a:rPr>
              <a:t>Les résultats commerciaux</a:t>
            </a:r>
            <a:endParaRPr lang="fr-FR" sz="1200" dirty="0">
              <a:solidFill>
                <a:srgbClr val="F44336"/>
              </a:solidFill>
              <a:latin typeface="Segoe UI Semibold" panose="020B0702040204020203" pitchFamily="34" charset="0"/>
              <a:cs typeface="Segoe UI Semibold" panose="020B0702040204020203" pitchFamily="34" charset="0"/>
            </a:endParaRPr>
          </a:p>
          <a:p>
            <a:pPr marL="742950" lvl="1" indent="-285750">
              <a:lnSpc>
                <a:spcPct val="110000"/>
              </a:lnSpc>
              <a:buFont typeface="Arial" panose="020B0604020202020204" pitchFamily="34" charset="0"/>
              <a:buChar char="•"/>
              <a:defRPr/>
            </a:pPr>
            <a:r>
              <a:rPr lang="fr-FR" sz="1200" dirty="0">
                <a:solidFill>
                  <a:srgbClr val="F44336"/>
                </a:solidFill>
                <a:latin typeface="Segoe UI Semibold" panose="020B0702040204020203" pitchFamily="34" charset="0"/>
                <a:cs typeface="Segoe UI Semibold" panose="020B0702040204020203" pitchFamily="34" charset="0"/>
                <a:hlinkClick r:id="rId6" action="ppaction://hlinksldjump"/>
              </a:rPr>
              <a:t>L’activité de mon équipe</a:t>
            </a:r>
            <a:endParaRPr lang="fr-FR" sz="1200" dirty="0">
              <a:solidFill>
                <a:srgbClr val="F44336"/>
              </a:solidFill>
              <a:latin typeface="Segoe UI Semibold" panose="020B0702040204020203" pitchFamily="34" charset="0"/>
              <a:cs typeface="Segoe UI Semibold" panose="020B0702040204020203" pitchFamily="34" charset="0"/>
            </a:endParaRPr>
          </a:p>
          <a:p>
            <a:pPr marL="742950" lvl="1" indent="-285750">
              <a:lnSpc>
                <a:spcPct val="110000"/>
              </a:lnSpc>
              <a:buFont typeface="Arial" panose="020B0604020202020204" pitchFamily="34" charset="0"/>
              <a:buChar char="•"/>
              <a:defRPr/>
            </a:pPr>
            <a:r>
              <a:rPr lang="fr-FR" sz="1200" dirty="0">
                <a:solidFill>
                  <a:srgbClr val="F44336"/>
                </a:solidFill>
                <a:latin typeface="Segoe UI Semibold" panose="020B0702040204020203" pitchFamily="34" charset="0"/>
                <a:cs typeface="Segoe UI Semibold" panose="020B0702040204020203" pitchFamily="34" charset="0"/>
                <a:hlinkClick r:id="rId7" action="ppaction://hlinksldjump"/>
              </a:rPr>
              <a:t>La satisfaction Client</a:t>
            </a:r>
            <a:endParaRPr lang="fr-FR" sz="1200" dirty="0">
              <a:solidFill>
                <a:srgbClr val="F44336"/>
              </a:solidFill>
              <a:latin typeface="Segoe UI Semibold" panose="020B0702040204020203" pitchFamily="34" charset="0"/>
              <a:cs typeface="Segoe UI Semibold" panose="020B0702040204020203" pitchFamily="34" charset="0"/>
            </a:endParaRPr>
          </a:p>
          <a:p>
            <a:pPr marL="742950" lvl="1" indent="-285750">
              <a:lnSpc>
                <a:spcPct val="110000"/>
              </a:lnSpc>
              <a:buFont typeface="Arial" panose="020B0604020202020204" pitchFamily="34" charset="0"/>
              <a:buChar char="•"/>
              <a:defRPr/>
            </a:pPr>
            <a:r>
              <a:rPr lang="fr-FR" sz="1200" dirty="0">
                <a:solidFill>
                  <a:srgbClr val="F44336"/>
                </a:solidFill>
                <a:latin typeface="Segoe UI Semibold" panose="020B0702040204020203" pitchFamily="34" charset="0"/>
                <a:cs typeface="Segoe UI Semibold" panose="020B0702040204020203" pitchFamily="34" charset="0"/>
                <a:hlinkClick r:id="rId8" action="ppaction://hlinksldjump"/>
              </a:rPr>
              <a:t>Le fonds de commerce</a:t>
            </a:r>
            <a:endParaRPr lang="fr-FR" sz="1200" dirty="0">
              <a:solidFill>
                <a:srgbClr val="F44336"/>
              </a:solidFill>
              <a:latin typeface="Segoe UI Semibold" panose="020B0702040204020203" pitchFamily="34" charset="0"/>
              <a:cs typeface="Segoe UI Semibold" panose="020B0702040204020203" pitchFamily="34" charset="0"/>
            </a:endParaRPr>
          </a:p>
          <a:p>
            <a:pPr marL="742950" lvl="1" indent="-285750">
              <a:lnSpc>
                <a:spcPct val="110000"/>
              </a:lnSpc>
              <a:buFont typeface="Arial" panose="020B0604020202020204" pitchFamily="34" charset="0"/>
              <a:buChar char="•"/>
              <a:defRPr/>
            </a:pPr>
            <a:r>
              <a:rPr lang="fr-FR" sz="1200" dirty="0">
                <a:solidFill>
                  <a:srgbClr val="F44336"/>
                </a:solidFill>
                <a:latin typeface="Segoe UI Semibold" panose="020B0702040204020203" pitchFamily="34" charset="0"/>
                <a:cs typeface="Segoe UI Semibold" panose="020B0702040204020203" pitchFamily="34" charset="0"/>
                <a:hlinkClick r:id="rId9" action="ppaction://hlinksldjump"/>
              </a:rPr>
              <a:t>Le PNB et la rentabilité</a:t>
            </a:r>
            <a:endParaRPr lang="fr-FR" sz="1200" dirty="0">
              <a:solidFill>
                <a:srgbClr val="F44336"/>
              </a:solidFill>
              <a:latin typeface="Segoe UI Semibold" panose="020B0702040204020203" pitchFamily="34" charset="0"/>
              <a:cs typeface="Segoe UI Semibold" panose="020B0702040204020203" pitchFamily="34" charset="0"/>
            </a:endParaRPr>
          </a:p>
          <a:p>
            <a:pPr marL="742950" lvl="1" indent="-285750">
              <a:lnSpc>
                <a:spcPct val="110000"/>
              </a:lnSpc>
              <a:buFont typeface="Arial" panose="020B0604020202020204" pitchFamily="34" charset="0"/>
              <a:buChar char="•"/>
              <a:defRPr/>
            </a:pPr>
            <a:r>
              <a:rPr lang="fr-FR" sz="1200" dirty="0">
                <a:solidFill>
                  <a:srgbClr val="F44336"/>
                </a:solidFill>
                <a:latin typeface="Segoe UI Semibold" panose="020B0702040204020203" pitchFamily="34" charset="0"/>
                <a:cs typeface="Segoe UI Semibold" panose="020B0702040204020203" pitchFamily="34" charset="0"/>
                <a:hlinkClick r:id="rId10" action="ppaction://hlinksldjump"/>
              </a:rPr>
              <a:t>Les risques et la conformité</a:t>
            </a:r>
            <a:endParaRPr lang="fr-FR" sz="1200" dirty="0">
              <a:solidFill>
                <a:srgbClr val="F44336"/>
              </a:solidFill>
              <a:latin typeface="Segoe UI Semibold" panose="020B0702040204020203" pitchFamily="34" charset="0"/>
              <a:cs typeface="Segoe UI Semibold" panose="020B0702040204020203" pitchFamily="34" charset="0"/>
            </a:endParaRPr>
          </a:p>
        </p:txBody>
      </p:sp>
      <p:pic>
        <p:nvPicPr>
          <p:cNvPr id="16" name="Picture 11"/>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1235075" y="1440519"/>
            <a:ext cx="1230896" cy="169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44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05</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6808838" cy="1083374"/>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Pour animer et piloter </a:t>
            </a:r>
          </a:p>
          <a:p>
            <a:pPr>
              <a:lnSpc>
                <a:spcPct val="110000"/>
              </a:lnSpc>
            </a:pPr>
            <a:r>
              <a:rPr lang="fr-FR" sz="3200" dirty="0">
                <a:solidFill>
                  <a:srgbClr val="009688"/>
                </a:solidFill>
                <a:latin typeface="Segoe UI Semibold" panose="020B0702040204020203" pitchFamily="34" charset="0"/>
                <a:cs typeface="Segoe UI Semibold" panose="020B0702040204020203" pitchFamily="34" charset="0"/>
              </a:rPr>
              <a:t>LES RÉSULTATS COMMERCIAUX</a:t>
            </a:r>
            <a:r>
              <a:rPr lang="fr-FR" sz="3200" dirty="0">
                <a:solidFill>
                  <a:srgbClr val="F44336"/>
                </a:solidFill>
                <a:latin typeface="Segoe UI Semibold" panose="020B0702040204020203" pitchFamily="34" charset="0"/>
                <a:cs typeface="Segoe UI Semibold" panose="020B0702040204020203" pitchFamily="34" charset="0"/>
              </a:rPr>
              <a:t>.</a:t>
            </a: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1277470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3735132"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a:t>
            </a:r>
          </a:p>
          <a:p>
            <a:r>
              <a:rPr lang="fr-FR" sz="2000" dirty="0">
                <a:solidFill>
                  <a:srgbClr val="009688"/>
                </a:solidFill>
                <a:latin typeface="Segoe UI Semibold" panose="020B0702040204020203" pitchFamily="34" charset="0"/>
                <a:cs typeface="Segoe UI Semibold" panose="020B0702040204020203" pitchFamily="34" charset="0"/>
              </a:rPr>
              <a:t>LES RÉSULTATS COMMERCIAUX.</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06</a:t>
            </a:r>
          </a:p>
        </p:txBody>
      </p:sp>
      <p:sp>
        <p:nvSpPr>
          <p:cNvPr id="10" name="Rectangle 9"/>
          <p:cNvSpPr/>
          <p:nvPr/>
        </p:nvSpPr>
        <p:spPr>
          <a:xfrm>
            <a:off x="1235074" y="1321991"/>
            <a:ext cx="9109076" cy="47838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grpSp>
        <p:nvGrpSpPr>
          <p:cNvPr id="2" name="Groupe 1"/>
          <p:cNvGrpSpPr/>
          <p:nvPr/>
        </p:nvGrpSpPr>
        <p:grpSpPr>
          <a:xfrm>
            <a:off x="1492578" y="1700979"/>
            <a:ext cx="2607035" cy="634697"/>
            <a:chOff x="1492578" y="1700979"/>
            <a:chExt cx="2607035" cy="634697"/>
          </a:xfrm>
        </p:grpSpPr>
        <p:sp>
          <p:nvSpPr>
            <p:cNvPr id="17" name="Rectangle 16"/>
            <p:cNvSpPr/>
            <p:nvPr/>
          </p:nvSpPr>
          <p:spPr>
            <a:xfrm>
              <a:off x="1492578" y="1700979"/>
              <a:ext cx="2607035" cy="634697"/>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0" name="TextBox 43">
              <a:extLst>
                <a:ext uri="{FF2B5EF4-FFF2-40B4-BE49-F238E27FC236}">
                  <a16:creationId xmlns:a16="http://schemas.microsoft.com/office/drawing/2014/main" id="{CFA9367C-BCC7-4CA8-B564-C5BA6EFDFCF6}"/>
                </a:ext>
              </a:extLst>
            </p:cNvPr>
            <p:cNvSpPr txBox="1"/>
            <p:nvPr/>
          </p:nvSpPr>
          <p:spPr>
            <a:xfrm>
              <a:off x="1683562" y="1889991"/>
              <a:ext cx="2114459"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QUOTIDIEN</a:t>
              </a:r>
              <a:endParaRPr lang="fr-FR" dirty="0">
                <a:solidFill>
                  <a:schemeClr val="bg1"/>
                </a:solidFill>
              </a:endParaRPr>
            </a:p>
          </p:txBody>
        </p:sp>
      </p:grpSp>
      <p:grpSp>
        <p:nvGrpSpPr>
          <p:cNvPr id="3" name="Groupe 2"/>
          <p:cNvGrpSpPr/>
          <p:nvPr/>
        </p:nvGrpSpPr>
        <p:grpSpPr>
          <a:xfrm>
            <a:off x="4209610" y="1680800"/>
            <a:ext cx="2607035" cy="634697"/>
            <a:chOff x="4209610" y="1680800"/>
            <a:chExt cx="2607035" cy="634697"/>
          </a:xfrm>
        </p:grpSpPr>
        <p:sp>
          <p:nvSpPr>
            <p:cNvPr id="21" name="Rectangle 20"/>
            <p:cNvSpPr/>
            <p:nvPr/>
          </p:nvSpPr>
          <p:spPr>
            <a:xfrm>
              <a:off x="4209610" y="1680800"/>
              <a:ext cx="2607035" cy="634697"/>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2" name="TextBox 43">
              <a:extLst>
                <a:ext uri="{FF2B5EF4-FFF2-40B4-BE49-F238E27FC236}">
                  <a16:creationId xmlns:a16="http://schemas.microsoft.com/office/drawing/2014/main" id="{CFA9367C-BCC7-4CA8-B564-C5BA6EFDFCF6}"/>
                </a:ext>
              </a:extLst>
            </p:cNvPr>
            <p:cNvSpPr txBox="1"/>
            <p:nvPr/>
          </p:nvSpPr>
          <p:spPr>
            <a:xfrm>
              <a:off x="4574001" y="1889991"/>
              <a:ext cx="1944498" cy="24622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HEBDOMADAIRE</a:t>
              </a:r>
              <a:endParaRPr lang="fr-FR" dirty="0">
                <a:solidFill>
                  <a:schemeClr val="bg1"/>
                </a:solidFill>
              </a:endParaRPr>
            </a:p>
          </p:txBody>
        </p:sp>
      </p:grpSp>
      <p:grpSp>
        <p:nvGrpSpPr>
          <p:cNvPr id="4" name="Groupe 3"/>
          <p:cNvGrpSpPr/>
          <p:nvPr/>
        </p:nvGrpSpPr>
        <p:grpSpPr>
          <a:xfrm>
            <a:off x="6891109" y="1670968"/>
            <a:ext cx="2607035" cy="634697"/>
            <a:chOff x="6950101" y="1700464"/>
            <a:chExt cx="2607035" cy="634697"/>
          </a:xfrm>
        </p:grpSpPr>
        <p:sp>
          <p:nvSpPr>
            <p:cNvPr id="29" name="Rectangle 28"/>
            <p:cNvSpPr/>
            <p:nvPr/>
          </p:nvSpPr>
          <p:spPr>
            <a:xfrm>
              <a:off x="6950101" y="1700464"/>
              <a:ext cx="2607035" cy="634697"/>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1" name="TextBox 43">
              <a:extLst>
                <a:ext uri="{FF2B5EF4-FFF2-40B4-BE49-F238E27FC236}">
                  <a16:creationId xmlns:a16="http://schemas.microsoft.com/office/drawing/2014/main" id="{CFA9367C-BCC7-4CA8-B564-C5BA6EFDFCF6}"/>
                </a:ext>
              </a:extLst>
            </p:cNvPr>
            <p:cNvSpPr txBox="1"/>
            <p:nvPr/>
          </p:nvSpPr>
          <p:spPr>
            <a:xfrm>
              <a:off x="7254885" y="1889991"/>
              <a:ext cx="1944498" cy="24622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MENSUEL</a:t>
              </a:r>
            </a:p>
          </p:txBody>
        </p:sp>
      </p:grpSp>
      <p:sp>
        <p:nvSpPr>
          <p:cNvPr id="34" name="Rectangle 33"/>
          <p:cNvSpPr/>
          <p:nvPr/>
        </p:nvSpPr>
        <p:spPr>
          <a:xfrm>
            <a:off x="1508305" y="2453145"/>
            <a:ext cx="2588413" cy="2856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6" name="Rectangle 35"/>
          <p:cNvSpPr/>
          <p:nvPr/>
        </p:nvSpPr>
        <p:spPr>
          <a:xfrm>
            <a:off x="4236755" y="2462464"/>
            <a:ext cx="2588413" cy="2832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8" name="Rectangle 37"/>
          <p:cNvSpPr/>
          <p:nvPr/>
        </p:nvSpPr>
        <p:spPr>
          <a:xfrm>
            <a:off x="6909547" y="2491959"/>
            <a:ext cx="2588413" cy="281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62" name="Rectangle 61">
            <a:hlinkClick r:id="rId5" action="ppaction://hlinksldjump"/>
          </p:cNvPr>
          <p:cNvSpPr/>
          <p:nvPr/>
        </p:nvSpPr>
        <p:spPr>
          <a:xfrm>
            <a:off x="7306644" y="4268519"/>
            <a:ext cx="1399274" cy="830997"/>
          </a:xfrm>
          <a:prstGeom prst="rect">
            <a:avLst/>
          </a:prstGeom>
          <a:noFill/>
        </p:spPr>
        <p:txBody>
          <a:bodyPr wrap="square">
            <a:spAutoFit/>
          </a:bodyPr>
          <a:lstStyle/>
          <a:p>
            <a:r>
              <a:rPr lang="fr-FR" sz="1600" dirty="0">
                <a:solidFill>
                  <a:schemeClr val="bg1"/>
                </a:solidFill>
              </a:rPr>
              <a:t>La Prescription Immobilière</a:t>
            </a:r>
          </a:p>
        </p:txBody>
      </p:sp>
      <p:sp>
        <p:nvSpPr>
          <p:cNvPr id="71" name="Rectangle 70"/>
          <p:cNvSpPr/>
          <p:nvPr/>
        </p:nvSpPr>
        <p:spPr>
          <a:xfrm>
            <a:off x="1774825" y="2666907"/>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6" action="ppaction://hlinksldjump"/>
              </a:rPr>
              <a:t>TDB Mysys</a:t>
            </a:r>
            <a:endParaRPr lang="fr-FR" b="1" dirty="0">
              <a:solidFill>
                <a:srgbClr val="F44336"/>
              </a:solidFill>
            </a:endParaRPr>
          </a:p>
          <a:p>
            <a:r>
              <a:rPr lang="fr-FR" sz="1600" dirty="0">
                <a:solidFill>
                  <a:srgbClr val="F44336"/>
                </a:solidFill>
              </a:rPr>
              <a:t>(PE35 à PE40</a:t>
            </a:r>
            <a:r>
              <a:rPr lang="fr-FR" sz="1600" b="1" dirty="0">
                <a:solidFill>
                  <a:srgbClr val="F44336"/>
                </a:solidFill>
              </a:rPr>
              <a:t>)</a:t>
            </a:r>
          </a:p>
        </p:txBody>
      </p:sp>
      <p:sp>
        <p:nvSpPr>
          <p:cNvPr id="73" name="Rectangle 72"/>
          <p:cNvSpPr/>
          <p:nvPr/>
        </p:nvSpPr>
        <p:spPr>
          <a:xfrm>
            <a:off x="4409051" y="2657075"/>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7" action="ppaction://hlinksldjump"/>
              </a:rPr>
              <a:t>L’HEBDO</a:t>
            </a:r>
            <a:endParaRPr lang="fr-FR" sz="1600" b="1" dirty="0">
              <a:solidFill>
                <a:srgbClr val="F44336"/>
              </a:solidFill>
            </a:endParaRPr>
          </a:p>
        </p:txBody>
      </p:sp>
      <p:sp>
        <p:nvSpPr>
          <p:cNvPr id="74" name="Rectangle 73"/>
          <p:cNvSpPr/>
          <p:nvPr/>
        </p:nvSpPr>
        <p:spPr>
          <a:xfrm>
            <a:off x="7032625" y="2683848"/>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8" action="ppaction://hlinksldjump"/>
              </a:rPr>
              <a:t>La Prescription Immobilière</a:t>
            </a:r>
            <a:endParaRPr lang="fr-FR" b="1" dirty="0">
              <a:solidFill>
                <a:srgbClr val="F44336"/>
              </a:solidFill>
            </a:endParaRPr>
          </a:p>
        </p:txBody>
      </p:sp>
      <p:sp>
        <p:nvSpPr>
          <p:cNvPr id="75" name="Rectangle 74"/>
          <p:cNvSpPr/>
          <p:nvPr/>
        </p:nvSpPr>
        <p:spPr>
          <a:xfrm>
            <a:off x="1774825" y="3468236"/>
            <a:ext cx="2118749" cy="80879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9" action="ppaction://hlinksldjump"/>
              </a:rPr>
              <a:t>Suivi Quotidien Part Variable sur Objectif</a:t>
            </a:r>
            <a:endParaRPr lang="fr-FR" sz="1600" b="1" dirty="0">
              <a:solidFill>
                <a:srgbClr val="F44336"/>
              </a:solidFill>
            </a:endParaRPr>
          </a:p>
        </p:txBody>
      </p:sp>
      <p:sp>
        <p:nvSpPr>
          <p:cNvPr id="76" name="Rectangle 75"/>
          <p:cNvSpPr/>
          <p:nvPr/>
        </p:nvSpPr>
        <p:spPr>
          <a:xfrm>
            <a:off x="4409051" y="3486643"/>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10" action="ppaction://hlinksldjump"/>
              </a:rPr>
              <a:t>Baromètre BDD</a:t>
            </a:r>
            <a:endParaRPr lang="fr-FR" sz="1600" b="1" dirty="0">
              <a:solidFill>
                <a:srgbClr val="F44336"/>
              </a:solidFill>
            </a:endParaRPr>
          </a:p>
        </p:txBody>
      </p:sp>
      <p:sp>
        <p:nvSpPr>
          <p:cNvPr id="30" name="ZoneTexte 29"/>
          <p:cNvSpPr txBox="1"/>
          <p:nvPr/>
        </p:nvSpPr>
        <p:spPr>
          <a:xfrm>
            <a:off x="1895174" y="5596611"/>
            <a:ext cx="2715323" cy="338554"/>
          </a:xfrm>
          <a:prstGeom prst="rect">
            <a:avLst/>
          </a:prstGeom>
          <a:noFill/>
        </p:spPr>
        <p:txBody>
          <a:bodyPr wrap="square" lIns="0" tIns="0" bIns="0" rtlCol="0" anchor="t">
            <a:spAutoFit/>
          </a:bodyPr>
          <a:lstStyle/>
          <a:p>
            <a:pPr algn="ctr"/>
            <a:r>
              <a:rPr lang="fr-FR" sz="1100" dirty="0"/>
              <a:t>Cliquez sur le titre du suivi pour accéder directement à la fiche de présentation.</a:t>
            </a:r>
          </a:p>
        </p:txBody>
      </p:sp>
      <p:pic>
        <p:nvPicPr>
          <p:cNvPr id="32" name="Image 31">
            <a:hlinkClick r:id="rId11" action="ppaction://hlinksldjump"/>
          </p:cNvPr>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1506154" y="5563765"/>
            <a:ext cx="418189" cy="400985"/>
          </a:xfrm>
          <a:prstGeom prst="rect">
            <a:avLst/>
          </a:prstGeom>
        </p:spPr>
      </p:pic>
      <p:pic>
        <p:nvPicPr>
          <p:cNvPr id="33" name="Image 32">
            <a:hlinkClick r:id="rId11" action="ppaction://hlinksldjump"/>
          </p:cNvPr>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5589110" y="2877430"/>
            <a:ext cx="279428" cy="267933"/>
          </a:xfrm>
          <a:prstGeom prst="rect">
            <a:avLst/>
          </a:prstGeom>
        </p:spPr>
      </p:pic>
      <p:pic>
        <p:nvPicPr>
          <p:cNvPr id="35" name="Image 34">
            <a:hlinkClick r:id="rId11" action="ppaction://hlinksldjump"/>
          </p:cNvPr>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2887341" y="4067034"/>
            <a:ext cx="322157" cy="308904"/>
          </a:xfrm>
          <a:prstGeom prst="rect">
            <a:avLst/>
          </a:prstGeom>
        </p:spPr>
      </p:pic>
      <p:pic>
        <p:nvPicPr>
          <p:cNvPr id="37" name="Image 36">
            <a:hlinkClick r:id="rId11" action="ppaction://hlinksldjump"/>
          </p:cNvPr>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3353151" y="2934296"/>
            <a:ext cx="279428" cy="267933"/>
          </a:xfrm>
          <a:prstGeom prst="rect">
            <a:avLst/>
          </a:prstGeom>
        </p:spPr>
      </p:pic>
      <p:pic>
        <p:nvPicPr>
          <p:cNvPr id="39" name="Image 38">
            <a:hlinkClick r:id="rId11" action="ppaction://hlinksldjump"/>
          </p:cNvPr>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6175499" y="3662397"/>
            <a:ext cx="279428" cy="267933"/>
          </a:xfrm>
          <a:prstGeom prst="rect">
            <a:avLst/>
          </a:prstGeom>
        </p:spPr>
      </p:pic>
      <p:pic>
        <p:nvPicPr>
          <p:cNvPr id="40" name="Image 39">
            <a:hlinkClick r:id="rId11" action="ppaction://hlinksldjump"/>
          </p:cNvPr>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826368" y="2928278"/>
            <a:ext cx="279428" cy="267933"/>
          </a:xfrm>
          <a:prstGeom prst="rect">
            <a:avLst/>
          </a:prstGeom>
        </p:spPr>
      </p:pic>
      <p:sp>
        <p:nvSpPr>
          <p:cNvPr id="41" name="Rectangle 40"/>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92253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8"/>
            <a:ext cx="4078017" cy="130840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009688"/>
                </a:solidFill>
                <a:latin typeface="Segoe UI Semibold" panose="020B0702040204020203" pitchFamily="34" charset="0"/>
                <a:cs typeface="Segoe UI Semibold" panose="020B0702040204020203" pitchFamily="34" charset="0"/>
              </a:rPr>
              <a:t>TDB MYSYS – PE35 à PE40.</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07</a:t>
            </a:r>
          </a:p>
        </p:txBody>
      </p:sp>
      <p:sp>
        <p:nvSpPr>
          <p:cNvPr id="27" name="Rectangle 26"/>
          <p:cNvSpPr/>
          <p:nvPr/>
        </p:nvSpPr>
        <p:spPr>
          <a:xfrm>
            <a:off x="1235074" y="1194151"/>
            <a:ext cx="4660759" cy="43468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Périodicité </a:t>
            </a:r>
            <a:r>
              <a:rPr lang="fr-FR" sz="1200" b="1" dirty="0">
                <a:solidFill>
                  <a:srgbClr val="F44336"/>
                </a:solidFill>
              </a:rPr>
              <a:t>QUOTIDIENNE.</a:t>
            </a: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Pour piloter les volumes : </a:t>
            </a:r>
          </a:p>
          <a:p>
            <a:pPr marL="534988" indent="-268288" algn="just" defTabSz="663575">
              <a:buClr>
                <a:srgbClr val="EA0000"/>
              </a:buClr>
              <a:buSzPct val="70000"/>
              <a:buFont typeface="Wingdings 2" panose="05020102010507070707" pitchFamily="18" charset="2"/>
              <a:buChar char="¤"/>
            </a:pPr>
            <a:endParaRPr lang="fr-FR" sz="800" b="1" dirty="0">
              <a:solidFill>
                <a:srgbClr val="C00000"/>
              </a:solidFill>
            </a:endParaRPr>
          </a:p>
          <a:p>
            <a:pPr marL="992188" lvl="1" indent="-268288" algn="just" defTabSz="663575">
              <a:buClr>
                <a:srgbClr val="EA0000"/>
              </a:buClr>
              <a:buSzPct val="70000"/>
              <a:buFont typeface="Wingdings 2" panose="05020102010507070707" pitchFamily="18" charset="2"/>
              <a:buChar char="¤"/>
            </a:pPr>
            <a:r>
              <a:rPr lang="fr-FR" sz="1200" b="1" dirty="0">
                <a:solidFill>
                  <a:schemeClr val="tx1">
                    <a:lumMod val="65000"/>
                    <a:lumOff val="35000"/>
                  </a:schemeClr>
                </a:solidFill>
              </a:rPr>
              <a:t>« PE35 – Excédents Capitaux » </a:t>
            </a:r>
          </a:p>
          <a:p>
            <a:pPr marL="992188" lvl="1" indent="-268288" algn="just" defTabSz="663575">
              <a:buClr>
                <a:srgbClr val="EA0000"/>
              </a:buClr>
              <a:buSzPct val="70000"/>
              <a:buFont typeface="Wingdings 2" panose="05020102010507070707" pitchFamily="18" charset="2"/>
              <a:buChar char="¤"/>
            </a:pPr>
            <a:endParaRPr lang="fr-FR" sz="500" b="1" dirty="0">
              <a:solidFill>
                <a:schemeClr val="tx1">
                  <a:lumMod val="65000"/>
                  <a:lumOff val="35000"/>
                </a:schemeClr>
              </a:solidFill>
            </a:endParaRPr>
          </a:p>
          <a:p>
            <a:pPr marL="992188" lvl="1" indent="-268288" algn="just" defTabSz="663575">
              <a:buClr>
                <a:srgbClr val="EA0000"/>
              </a:buClr>
              <a:buSzPct val="70000"/>
              <a:buFont typeface="Wingdings 2" panose="05020102010507070707" pitchFamily="18" charset="2"/>
              <a:buChar char="¤"/>
            </a:pPr>
            <a:r>
              <a:rPr lang="fr-FR" sz="1200" b="1" dirty="0">
                <a:solidFill>
                  <a:schemeClr val="tx1">
                    <a:lumMod val="65000"/>
                    <a:lumOff val="35000"/>
                  </a:schemeClr>
                </a:solidFill>
              </a:rPr>
              <a:t>« PE36 – Dépôts Capitaux » </a:t>
            </a:r>
          </a:p>
          <a:p>
            <a:pPr marL="992188" lvl="1" indent="-268288" algn="just" defTabSz="663575">
              <a:buClr>
                <a:srgbClr val="EA0000"/>
              </a:buClr>
              <a:buSzPct val="70000"/>
              <a:buFont typeface="Wingdings 2" panose="05020102010507070707" pitchFamily="18" charset="2"/>
              <a:buChar char="¤"/>
            </a:pPr>
            <a:endParaRPr lang="fr-FR" sz="700" b="1" dirty="0">
              <a:solidFill>
                <a:schemeClr val="tx1">
                  <a:lumMod val="65000"/>
                  <a:lumOff val="35000"/>
                </a:schemeClr>
              </a:solidFill>
            </a:endParaRPr>
          </a:p>
          <a:p>
            <a:pPr marL="992188" lvl="1" indent="-268288" algn="just" defTabSz="663575">
              <a:buClr>
                <a:srgbClr val="EA0000"/>
              </a:buClr>
              <a:buSzPct val="70000"/>
              <a:buFont typeface="Wingdings 2" panose="05020102010507070707" pitchFamily="18" charset="2"/>
              <a:buChar char="¤"/>
            </a:pPr>
            <a:r>
              <a:rPr lang="fr-FR" sz="1200" b="1" dirty="0">
                <a:solidFill>
                  <a:schemeClr val="tx1">
                    <a:lumMod val="65000"/>
                    <a:lumOff val="35000"/>
                  </a:schemeClr>
                </a:solidFill>
              </a:rPr>
              <a:t>« PE40 – Retraits Capitaux » </a:t>
            </a: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Pour piloter les nombres : </a:t>
            </a:r>
          </a:p>
          <a:p>
            <a:pPr marL="534988" indent="-268288" algn="just" defTabSz="663575">
              <a:buClr>
                <a:srgbClr val="EA0000"/>
              </a:buClr>
              <a:buSzPct val="70000"/>
              <a:buFont typeface="Wingdings 2" panose="05020102010507070707" pitchFamily="18" charset="2"/>
              <a:buChar char="¤"/>
            </a:pPr>
            <a:endParaRPr lang="fr-FR" sz="800" b="1" dirty="0">
              <a:solidFill>
                <a:srgbClr val="C00000"/>
              </a:solidFill>
            </a:endParaRPr>
          </a:p>
          <a:p>
            <a:pPr marL="992188" lvl="1" indent="-268288" algn="just" defTabSz="663575">
              <a:buClr>
                <a:srgbClr val="EA0000"/>
              </a:buClr>
              <a:buSzPct val="70000"/>
              <a:buFont typeface="Wingdings 2" panose="05020102010507070707" pitchFamily="18" charset="2"/>
              <a:buChar char="¤"/>
            </a:pPr>
            <a:r>
              <a:rPr lang="fr-FR" sz="1200" b="1" dirty="0">
                <a:solidFill>
                  <a:schemeClr val="tx1">
                    <a:lumMod val="65000"/>
                    <a:lumOff val="35000"/>
                  </a:schemeClr>
                </a:solidFill>
              </a:rPr>
              <a:t>« PE37 – Suivi nombres d’ouvertures nettes »</a:t>
            </a:r>
          </a:p>
          <a:p>
            <a:pPr marL="992188" lvl="1" indent="-268288" algn="just" defTabSz="663575">
              <a:buClr>
                <a:srgbClr val="EA0000"/>
              </a:buClr>
              <a:buSzPct val="70000"/>
              <a:buFont typeface="Wingdings 2" panose="05020102010507070707" pitchFamily="18" charset="2"/>
              <a:buChar char="¤"/>
            </a:pPr>
            <a:endParaRPr lang="fr-FR" sz="500" b="1" dirty="0">
              <a:solidFill>
                <a:schemeClr val="tx1">
                  <a:lumMod val="65000"/>
                  <a:lumOff val="35000"/>
                </a:schemeClr>
              </a:solidFill>
            </a:endParaRPr>
          </a:p>
          <a:p>
            <a:pPr marL="992188" lvl="1" indent="-268288" algn="just" defTabSz="663575">
              <a:buClr>
                <a:srgbClr val="EA0000"/>
              </a:buClr>
              <a:buSzPct val="70000"/>
              <a:buFont typeface="Wingdings 2" panose="05020102010507070707" pitchFamily="18" charset="2"/>
              <a:buChar char="¤"/>
            </a:pPr>
            <a:r>
              <a:rPr lang="fr-FR" sz="1200" b="1" dirty="0">
                <a:solidFill>
                  <a:schemeClr val="tx1">
                    <a:lumMod val="65000"/>
                    <a:lumOff val="35000"/>
                  </a:schemeClr>
                </a:solidFill>
              </a:rPr>
              <a:t>« PE38 – Suivi nombres d’ouvertures brutes » </a:t>
            </a:r>
          </a:p>
          <a:p>
            <a:pPr marL="992188" lvl="1" indent="-268288" algn="just" defTabSz="663575">
              <a:buClr>
                <a:srgbClr val="EA0000"/>
              </a:buClr>
              <a:buSzPct val="70000"/>
              <a:buFont typeface="Wingdings 2" panose="05020102010507070707" pitchFamily="18" charset="2"/>
              <a:buChar char="¤"/>
            </a:pPr>
            <a:endParaRPr lang="fr-FR" sz="500" b="1" dirty="0">
              <a:solidFill>
                <a:schemeClr val="tx1">
                  <a:lumMod val="65000"/>
                  <a:lumOff val="35000"/>
                </a:schemeClr>
              </a:solidFill>
            </a:endParaRPr>
          </a:p>
          <a:p>
            <a:pPr marL="992188" lvl="1" indent="-268288" algn="just" defTabSz="663575">
              <a:buClr>
                <a:srgbClr val="EA0000"/>
              </a:buClr>
              <a:buSzPct val="70000"/>
              <a:buFont typeface="Wingdings 2" panose="05020102010507070707" pitchFamily="18" charset="2"/>
              <a:buChar char="¤"/>
            </a:pPr>
            <a:r>
              <a:rPr lang="fr-FR" sz="1200" b="1" dirty="0">
                <a:solidFill>
                  <a:schemeClr val="tx1">
                    <a:lumMod val="65000"/>
                    <a:lumOff val="35000"/>
                  </a:schemeClr>
                </a:solidFill>
              </a:rPr>
              <a:t>« PE39 – Suivi des clôtures »</a:t>
            </a: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44258" y="1329793"/>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00505" y="3277008"/>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516642" y="3096042"/>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1138773"/>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Pilotage/Production Commerciale/TDB </a:t>
            </a:r>
            <a:r>
              <a:rPr lang="fr-FR" sz="1400" b="1" dirty="0" err="1">
                <a:solidFill>
                  <a:schemeClr val="bg1"/>
                </a:solidFill>
              </a:rPr>
              <a:t>Mysys</a:t>
            </a:r>
            <a:r>
              <a:rPr lang="fr-FR" sz="1400" b="1" dirty="0">
                <a:solidFill>
                  <a:schemeClr val="bg1"/>
                </a:solidFill>
              </a:rPr>
              <a:t> de la Rubrique des Commerciaux</a:t>
            </a:r>
          </a:p>
          <a:p>
            <a:pPr algn="just"/>
            <a:endParaRPr lang="fr-FR" sz="1200" b="1" dirty="0">
              <a:solidFill>
                <a:schemeClr val="bg1"/>
              </a:solidFill>
            </a:endParaRPr>
          </a:p>
          <a:p>
            <a:pPr algn="ctr"/>
            <a:r>
              <a:rPr lang="fr-FR" sz="1400" b="1" i="1" dirty="0">
                <a:solidFill>
                  <a:srgbClr val="009688"/>
                </a:solidFill>
                <a:hlinkClick r:id="rId6"/>
              </a:rPr>
              <a:t>Cliquez ici pour y accéder</a:t>
            </a:r>
            <a:endParaRPr lang="fr-FR" sz="1400" b="1" i="1" dirty="0">
              <a:solidFill>
                <a:srgbClr val="009688"/>
              </a:solidFill>
            </a:endParaRPr>
          </a:p>
        </p:txBody>
      </p:sp>
      <p:sp>
        <p:nvSpPr>
          <p:cNvPr id="77" name="Rectangle 76"/>
          <p:cNvSpPr/>
          <p:nvPr/>
        </p:nvSpPr>
        <p:spPr>
          <a:xfrm>
            <a:off x="6527800" y="3465513"/>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Ces tableaux de bord vous permettent de visualiser l’activité commerciale (excédents, dépôts, retraits, ouvertures nettes et brutes, clôtures) selon la structure et le marché sélectionnés. </a:t>
            </a:r>
          </a:p>
          <a:p>
            <a:pPr marL="534988" indent="-268288"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Ce tableau met en évidence </a:t>
            </a:r>
            <a:r>
              <a:rPr lang="fr-FR" sz="1200" b="1" dirty="0">
                <a:solidFill>
                  <a:schemeClr val="tx1">
                    <a:lumMod val="75000"/>
                    <a:lumOff val="25000"/>
                  </a:schemeClr>
                </a:solidFill>
              </a:rPr>
              <a:t>la production quotidienne sur 7 jours glissants, le cumul mensuel, le cumul annuel. </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pic>
        <p:nvPicPr>
          <p:cNvPr id="7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8424" y="4756140"/>
            <a:ext cx="4432210" cy="484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Freeform 423"/>
          <p:cNvSpPr/>
          <p:nvPr/>
        </p:nvSpPr>
        <p:spPr>
          <a:xfrm>
            <a:off x="6527800" y="3864102"/>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81" name="Freeform 423"/>
          <p:cNvSpPr/>
          <p:nvPr/>
        </p:nvSpPr>
        <p:spPr>
          <a:xfrm>
            <a:off x="6543720" y="4794429"/>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26" name="Rectangle 25"/>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pic>
        <p:nvPicPr>
          <p:cNvPr id="29" name="Image 28">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602039" y="2606724"/>
            <a:ext cx="322157" cy="308904"/>
          </a:xfrm>
          <a:prstGeom prst="rect">
            <a:avLst/>
          </a:prstGeom>
        </p:spPr>
      </p:pic>
    </p:spTree>
    <p:extLst>
      <p:ext uri="{BB962C8B-B14F-4D97-AF65-F5344CB8AC3E}">
        <p14:creationId xmlns:p14="http://schemas.microsoft.com/office/powerpoint/2010/main" val="241119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38469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009688"/>
                </a:solidFill>
                <a:latin typeface="Segoe UI Semibold" panose="020B0702040204020203" pitchFamily="34" charset="0"/>
                <a:cs typeface="Segoe UI Semibold" panose="020B0702040204020203" pitchFamily="34" charset="0"/>
              </a:rPr>
              <a:t>SUIVI QUOTIDIEN PART VARIABLE SUR OBJECTIF.</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08</a:t>
            </a:r>
          </a:p>
        </p:txBody>
      </p:sp>
      <p:sp>
        <p:nvSpPr>
          <p:cNvPr id="27" name="Rectangle 26"/>
          <p:cNvSpPr/>
          <p:nvPr/>
        </p:nvSpPr>
        <p:spPr>
          <a:xfrm>
            <a:off x="1235074" y="1194150"/>
            <a:ext cx="4660759" cy="36098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Périodicité </a:t>
            </a:r>
            <a:r>
              <a:rPr lang="fr-FR" sz="1200" b="1" dirty="0">
                <a:solidFill>
                  <a:srgbClr val="F44336"/>
                </a:solidFill>
              </a:rPr>
              <a:t>QUOTIDIENNE</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Piloter le taux d’avancement des 6 critères de votre Part Variable sur Objectif.  </a:t>
            </a: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316162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Production Commerciale / L’Hebdo de la Rubrique des Commerciaux</a:t>
            </a:r>
          </a:p>
        </p:txBody>
      </p:sp>
      <p:sp>
        <p:nvSpPr>
          <p:cNvPr id="77" name="Rectangle 76"/>
          <p:cNvSpPr/>
          <p:nvPr/>
        </p:nvSpPr>
        <p:spPr>
          <a:xfrm>
            <a:off x="6527800" y="3369978"/>
            <a:ext cx="4540534"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Ce suivi reprend pour chacun des critères de la Part Variable sur Objectif : </a:t>
            </a:r>
          </a:p>
          <a:p>
            <a:pPr marL="534988" indent="-268288"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La date des données</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La saisonnalité attendue</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taux maximum de Part Variable</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La réalisation de l’entité sur le critère sur l’entité et par ETP</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L’objectif annuel par ETP</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taux de réalisation de l’objectif annuel par ETP</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taux de PV correspondant, selon le taux d’atteinte de l’objectif saisonnalisé &amp; annuel</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reste à faire</a:t>
            </a:r>
          </a:p>
          <a:p>
            <a:pPr marL="992188" lvl="1" indent="-268288"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3" name="Rectangle 22"/>
          <p:cNvSpPr/>
          <p:nvPr/>
        </p:nvSpPr>
        <p:spPr>
          <a:xfrm>
            <a:off x="1235076" y="4981405"/>
            <a:ext cx="4647110" cy="9417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2" y="5071554"/>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2" y="5430187"/>
            <a:ext cx="3841892" cy="307777"/>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le </a:t>
            </a:r>
            <a:r>
              <a:rPr lang="fr-FR" sz="1400" b="1" i="1" dirty="0">
                <a:solidFill>
                  <a:schemeClr val="bg1"/>
                </a:solidFill>
                <a:latin typeface="Arial Narrow" panose="020B0606020202030204" pitchFamily="34" charset="0"/>
              </a:rPr>
              <a:t>guide d’utilisation intégré dans l’outil </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40" y="5097235"/>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Freeform 423"/>
          <p:cNvSpPr/>
          <p:nvPr/>
        </p:nvSpPr>
        <p:spPr>
          <a:xfrm>
            <a:off x="6527800" y="357749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2" name="Image 1"/>
          <p:cNvPicPr>
            <a:picLocks noChangeAspect="1"/>
          </p:cNvPicPr>
          <p:nvPr/>
        </p:nvPicPr>
        <p:blipFill>
          <a:blip r:embed="rId7"/>
          <a:stretch>
            <a:fillRect/>
          </a:stretch>
        </p:blipFill>
        <p:spPr>
          <a:xfrm>
            <a:off x="1398848" y="3125336"/>
            <a:ext cx="4246863" cy="1272297"/>
          </a:xfrm>
          <a:prstGeom prst="rect">
            <a:avLst/>
          </a:prstGeom>
        </p:spPr>
      </p:pic>
      <p:sp>
        <p:nvSpPr>
          <p:cNvPr id="33" name="Rectangle 32"/>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 name="Rectangle 2"/>
          <p:cNvSpPr/>
          <p:nvPr/>
        </p:nvSpPr>
        <p:spPr>
          <a:xfrm>
            <a:off x="7221393" y="2531102"/>
            <a:ext cx="2321213" cy="307777"/>
          </a:xfrm>
          <a:prstGeom prst="rect">
            <a:avLst/>
          </a:prstGeom>
        </p:spPr>
        <p:txBody>
          <a:bodyPr wrap="none">
            <a:spAutoFit/>
          </a:bodyPr>
          <a:lstStyle/>
          <a:p>
            <a:pPr algn="ctr"/>
            <a:r>
              <a:rPr lang="fr-FR" sz="1400" b="1" i="1" dirty="0">
                <a:solidFill>
                  <a:srgbClr val="009688"/>
                </a:solidFill>
                <a:hlinkClick r:id="rId8"/>
              </a:rPr>
              <a:t>Cliquez ici pour y accéder</a:t>
            </a:r>
            <a:endParaRPr lang="fr-FR" sz="1400" b="1" i="1" dirty="0">
              <a:solidFill>
                <a:srgbClr val="009688"/>
              </a:solidFill>
            </a:endParaRPr>
          </a:p>
        </p:txBody>
      </p:sp>
      <p:pic>
        <p:nvPicPr>
          <p:cNvPr id="31" name="Image 30">
            <a:hlinkClick r:id="rId9" action="ppaction://hlinksldjump"/>
          </p:cNvPr>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602039" y="2606724"/>
            <a:ext cx="322157" cy="308904"/>
          </a:xfrm>
          <a:prstGeom prst="rect">
            <a:avLst/>
          </a:prstGeom>
        </p:spPr>
      </p:pic>
    </p:spTree>
    <p:extLst>
      <p:ext uri="{BB962C8B-B14F-4D97-AF65-F5344CB8AC3E}">
        <p14:creationId xmlns:p14="http://schemas.microsoft.com/office/powerpoint/2010/main" val="320519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74963"/>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009688"/>
                </a:solidFill>
                <a:latin typeface="Segoe UI Semibold" panose="020B0702040204020203" pitchFamily="34" charset="0"/>
                <a:cs typeface="Segoe UI Semibold" panose="020B0702040204020203" pitchFamily="34" charset="0"/>
              </a:rPr>
              <a:t>L’HEBDO CEGEE.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09</a:t>
            </a:r>
          </a:p>
        </p:txBody>
      </p:sp>
      <p:sp>
        <p:nvSpPr>
          <p:cNvPr id="27" name="Rectangle 26"/>
          <p:cNvSpPr/>
          <p:nvPr/>
        </p:nvSpPr>
        <p:spPr>
          <a:xfrm>
            <a:off x="1235074" y="1194150"/>
            <a:ext cx="4660759" cy="36098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Production Commerciale / L’Hebdo de la Rubrique des Commerciaux</a:t>
            </a:r>
          </a:p>
        </p:txBody>
      </p:sp>
      <p:sp>
        <p:nvSpPr>
          <p:cNvPr id="77" name="Rectangle 76"/>
          <p:cNvSpPr/>
          <p:nvPr/>
        </p:nvSpPr>
        <p:spPr>
          <a:xfrm>
            <a:off x="6527800" y="3369978"/>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L’onglet Synthèse permet de présenter les principaux résultats du Tdb hebdo avec des graphiques, sur la semaine passée, le mois et le cumul annuel. </a:t>
            </a:r>
          </a:p>
          <a:p>
            <a:pPr marL="534988" indent="-268288"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L’onglet Tdb Hebdo CEGEE présente les résultats détaillés par produit.</a:t>
            </a:r>
          </a:p>
          <a:p>
            <a:pPr marL="534988" indent="-268288"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L’onglet Comparaison vous permet de pouvoir comparer les résultats commerciaux de plusieurs entités sur un produit ou un regroupement de produit avec un tableau de résultats accompagné d’un graphique.</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3" name="Rectangle 22"/>
          <p:cNvSpPr/>
          <p:nvPr/>
        </p:nvSpPr>
        <p:spPr>
          <a:xfrm>
            <a:off x="1235076" y="4981405"/>
            <a:ext cx="4647110" cy="9417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2" y="5071554"/>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2" y="5430187"/>
            <a:ext cx="3841892" cy="307777"/>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le </a:t>
            </a:r>
            <a:r>
              <a:rPr lang="fr-FR" sz="1400" b="1" i="1" dirty="0">
                <a:solidFill>
                  <a:schemeClr val="bg1"/>
                </a:solidFill>
                <a:latin typeface="Arial Narrow" panose="020B0606020202030204" pitchFamily="34" charset="0"/>
              </a:rPr>
              <a:t>mode opératoire détaillé en </a:t>
            </a:r>
            <a:r>
              <a:rPr lang="fr-FR" sz="1400" b="1" i="1" dirty="0">
                <a:solidFill>
                  <a:schemeClr val="bg1"/>
                </a:solidFill>
                <a:latin typeface="Arial Narrow" panose="020B0606020202030204" pitchFamily="34" charset="0"/>
                <a:hlinkClick r:id="rId6"/>
              </a:rPr>
              <a:t>cliquant ici</a:t>
            </a:r>
            <a:r>
              <a:rPr lang="fr-FR" sz="1400" b="1" i="1" dirty="0">
                <a:solidFill>
                  <a:schemeClr val="bg1"/>
                </a:solidFill>
                <a:latin typeface="Arial Narrow" panose="020B0606020202030204" pitchFamily="34" charset="0"/>
              </a:rPr>
              <a:t>. </a:t>
            </a:r>
          </a:p>
        </p:txBody>
      </p:sp>
      <p:pic>
        <p:nvPicPr>
          <p:cNvPr id="29" name="Picture 3"/>
          <p:cNvPicPr>
            <a:picLocks noChangeAspect="1" noChangeArrowheads="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40" y="5097235"/>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4599" y="3045222"/>
            <a:ext cx="1654630" cy="1640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235075" y="1810814"/>
            <a:ext cx="4169438" cy="1384995"/>
          </a:xfrm>
          <a:prstGeom prst="rect">
            <a:avLst/>
          </a:prstGeom>
        </p:spPr>
        <p:txBody>
          <a:bodyPr wrap="square">
            <a:spAutoFit/>
          </a:bodyPr>
          <a:lstStyle/>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Périodicité </a:t>
            </a:r>
            <a:r>
              <a:rPr lang="fr-FR" sz="1200" b="1" dirty="0">
                <a:solidFill>
                  <a:srgbClr val="F44336"/>
                </a:solidFill>
              </a:rPr>
              <a:t>HEBDOMADAIRE</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Mesurer les résultats commerciaux </a:t>
            </a:r>
            <a:r>
              <a:rPr lang="fr-FR" sz="1200" dirty="0">
                <a:solidFill>
                  <a:schemeClr val="tx1">
                    <a:lumMod val="75000"/>
                    <a:lumOff val="25000"/>
                  </a:schemeClr>
                </a:solidFill>
              </a:rPr>
              <a:t>(excédents, engagements, ventes) sur la semaine passée, le mois en cours et en cumulé depuis le 1er janvier pour le marché de la BDD </a:t>
            </a:r>
            <a:r>
              <a:rPr lang="fr-FR" sz="1200" b="1" dirty="0">
                <a:solidFill>
                  <a:srgbClr val="F44336"/>
                </a:solidFill>
              </a:rPr>
              <a:t>et mettre en place des plans d’actions si nécessaire. </a:t>
            </a:r>
          </a:p>
        </p:txBody>
      </p:sp>
      <p:sp>
        <p:nvSpPr>
          <p:cNvPr id="31" name="Freeform 423"/>
          <p:cNvSpPr/>
          <p:nvPr/>
        </p:nvSpPr>
        <p:spPr>
          <a:xfrm>
            <a:off x="6516425"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2" name="Freeform 423"/>
          <p:cNvSpPr/>
          <p:nvPr/>
        </p:nvSpPr>
        <p:spPr>
          <a:xfrm>
            <a:off x="6516425" y="4316753"/>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3" name="Freeform 423"/>
          <p:cNvSpPr/>
          <p:nvPr/>
        </p:nvSpPr>
        <p:spPr>
          <a:xfrm>
            <a:off x="6532345" y="4864938"/>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4" name="Rectangle 33"/>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5" name="Rectangle 34"/>
          <p:cNvSpPr/>
          <p:nvPr/>
        </p:nvSpPr>
        <p:spPr>
          <a:xfrm>
            <a:off x="7221393" y="2531102"/>
            <a:ext cx="2321213" cy="307777"/>
          </a:xfrm>
          <a:prstGeom prst="rect">
            <a:avLst/>
          </a:prstGeom>
        </p:spPr>
        <p:txBody>
          <a:bodyPr wrap="none">
            <a:spAutoFit/>
          </a:bodyPr>
          <a:lstStyle/>
          <a:p>
            <a:pPr algn="ctr"/>
            <a:r>
              <a:rPr lang="fr-FR" sz="1400" b="1" i="1" dirty="0">
                <a:solidFill>
                  <a:srgbClr val="009688"/>
                </a:solidFill>
                <a:hlinkClick r:id="rId9"/>
              </a:rPr>
              <a:t>Cliquez ici pour y accéder</a:t>
            </a:r>
            <a:endParaRPr lang="fr-FR" sz="1400" b="1" i="1" dirty="0">
              <a:solidFill>
                <a:srgbClr val="009688"/>
              </a:solidFill>
            </a:endParaRPr>
          </a:p>
        </p:txBody>
      </p:sp>
      <p:pic>
        <p:nvPicPr>
          <p:cNvPr id="36" name="Image 35">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602039" y="2606724"/>
            <a:ext cx="322157" cy="308904"/>
          </a:xfrm>
          <a:prstGeom prst="rect">
            <a:avLst/>
          </a:prstGeom>
        </p:spPr>
      </p:pic>
    </p:spTree>
    <p:extLst>
      <p:ext uri="{BB962C8B-B14F-4D97-AF65-F5344CB8AC3E}">
        <p14:creationId xmlns:p14="http://schemas.microsoft.com/office/powerpoint/2010/main" val="208455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457843"/>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009688"/>
                </a:solidFill>
                <a:latin typeface="Segoe UI Semibold" panose="020B0702040204020203" pitchFamily="34" charset="0"/>
                <a:cs typeface="Segoe UI Semibold" panose="020B0702040204020203" pitchFamily="34" charset="0"/>
              </a:rPr>
              <a:t>BAROMETRE BDD.</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10</a:t>
            </a:r>
          </a:p>
        </p:txBody>
      </p:sp>
      <p:sp>
        <p:nvSpPr>
          <p:cNvPr id="27" name="Rectangle 26"/>
          <p:cNvSpPr/>
          <p:nvPr/>
        </p:nvSpPr>
        <p:spPr>
          <a:xfrm>
            <a:off x="1235074" y="1162618"/>
            <a:ext cx="4660759" cy="48014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Périodicité </a:t>
            </a:r>
            <a:r>
              <a:rPr lang="fr-FR" sz="1200" b="1" dirty="0">
                <a:solidFill>
                  <a:srgbClr val="F44336"/>
                </a:solidFill>
              </a:rPr>
              <a:t>HEBDOMADAIRE</a:t>
            </a:r>
          </a:p>
          <a:p>
            <a:pPr marL="266700" algn="just" defTabSz="663575">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Analyser la performance de votre entité sur les indicateurs clés de production et les indicateurs qualitatifs et de vous situer par rapport aux autres structures (Part Variable relative).</a:t>
            </a:r>
          </a:p>
          <a:p>
            <a:pPr marL="438150" indent="-171450" algn="just" defTabSz="663575">
              <a:buClr>
                <a:srgbClr val="EA0000"/>
              </a:buClr>
              <a:buSzPct val="70000"/>
              <a:buFont typeface="Arial" panose="020B0604020202020204" pitchFamily="34" charset="0"/>
              <a:buChar char="•"/>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Des </a:t>
            </a:r>
            <a:r>
              <a:rPr lang="fr-FR" sz="1200">
                <a:solidFill>
                  <a:schemeClr val="tx1"/>
                </a:solidFill>
              </a:rPr>
              <a:t>critères définis </a:t>
            </a:r>
            <a:r>
              <a:rPr lang="fr-FR" sz="1200" dirty="0">
                <a:solidFill>
                  <a:schemeClr val="tx1"/>
                </a:solidFill>
              </a:rPr>
              <a:t>selon les axes stratégiques pour la pérennisation et le développement de notre entreprise</a:t>
            </a:r>
            <a:r>
              <a:rPr lang="fr-FR" sz="1200">
                <a:solidFill>
                  <a:schemeClr val="tx1"/>
                </a:solidFill>
              </a:rPr>
              <a:t>. </a:t>
            </a:r>
          </a:p>
          <a:p>
            <a:pPr marL="266700" algn="just" defTabSz="663575">
              <a:buClr>
                <a:srgbClr val="EA0000"/>
              </a:buClr>
              <a:buSzPct val="70000"/>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b="1" dirty="0">
                <a:solidFill>
                  <a:schemeClr val="tx1"/>
                </a:solidFill>
              </a:rPr>
              <a:t>5 critères pondérés Marché du Particulier + Marché PREMIUM + Marché PROS</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SATISFACTION : 20%,</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BANCARISATION : 20%, </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EPARGNE : 20%,</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IARD ET PREVOYANCE : 20%,</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CREDITS : 20%,</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INDICATEUR PREMIUM,  </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INDICATEUR PROFESSIONNELS.</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182636"/>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557338"/>
            <a:ext cx="3722806" cy="954107"/>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Production Commerciale / Baromètre BDD 2022 </a:t>
            </a:r>
          </a:p>
          <a:p>
            <a:pPr algn="just"/>
            <a:r>
              <a:rPr lang="fr-FR" sz="1400" b="1" dirty="0">
                <a:solidFill>
                  <a:schemeClr val="bg1"/>
                </a:solidFill>
              </a:rPr>
              <a:t>de la Rubrique des Commerciaux</a:t>
            </a:r>
          </a:p>
        </p:txBody>
      </p:sp>
      <p:sp>
        <p:nvSpPr>
          <p:cNvPr id="77" name="Rectangle 76"/>
          <p:cNvSpPr/>
          <p:nvPr/>
        </p:nvSpPr>
        <p:spPr>
          <a:xfrm>
            <a:off x="6527800" y="3369978"/>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Baromètre est composé de 5 planches « CRITERES » reprenant les 5 critères pondérés du Marché du Particulier.</a:t>
            </a:r>
          </a:p>
          <a:p>
            <a:pPr marL="266700" algn="just" defTabSz="663575">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Chaque critère est composé de 2 à 4 indicateurs. Toutes les opérations prises en compte génèrent un PNB sur activité nouvelle qui est rapporté à l’ETP.</a:t>
            </a:r>
          </a:p>
          <a:p>
            <a:pPr marL="534988" indent="-268288"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Vous y trouverez également une planche « TOTAL GENERAL », une planche « CLASSEMENTS », et enfin une planche « FICHE AGENCE ».</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40" y="5411133"/>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Freeform 423"/>
          <p:cNvSpPr/>
          <p:nvPr/>
        </p:nvSpPr>
        <p:spPr>
          <a:xfrm>
            <a:off x="6516425"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1" name="Freeform 423"/>
          <p:cNvSpPr/>
          <p:nvPr/>
        </p:nvSpPr>
        <p:spPr>
          <a:xfrm>
            <a:off x="6516425" y="4316753"/>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2" name="Freeform 423"/>
          <p:cNvSpPr/>
          <p:nvPr/>
        </p:nvSpPr>
        <p:spPr>
          <a:xfrm>
            <a:off x="6532345" y="5042362"/>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3" name="Rectangle 32"/>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4" name="Rectangle 33"/>
          <p:cNvSpPr/>
          <p:nvPr/>
        </p:nvSpPr>
        <p:spPr>
          <a:xfrm>
            <a:off x="7221393" y="2567678"/>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35" name="Image 34">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602039" y="2643300"/>
            <a:ext cx="322157" cy="308904"/>
          </a:xfrm>
          <a:prstGeom prst="rect">
            <a:avLst/>
          </a:prstGeom>
        </p:spPr>
      </p:pic>
    </p:spTree>
    <p:extLst>
      <p:ext uri="{BB962C8B-B14F-4D97-AF65-F5344CB8AC3E}">
        <p14:creationId xmlns:p14="http://schemas.microsoft.com/office/powerpoint/2010/main" val="1764358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33897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009688"/>
                </a:solidFill>
                <a:latin typeface="Segoe UI Semibold" panose="020B0702040204020203" pitchFamily="34" charset="0"/>
                <a:cs typeface="Segoe UI Semibold" panose="020B0702040204020203" pitchFamily="34" charset="0"/>
              </a:rPr>
              <a:t>LA PRESCRIPTION IMMOBILIÈRE.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11</a:t>
            </a:r>
          </a:p>
        </p:txBody>
      </p:sp>
      <p:sp>
        <p:nvSpPr>
          <p:cNvPr id="27" name="Rectangle 26"/>
          <p:cNvSpPr/>
          <p:nvPr/>
        </p:nvSpPr>
        <p:spPr>
          <a:xfrm>
            <a:off x="1235074" y="1194150"/>
            <a:ext cx="4660759" cy="36098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MENSUELLE </a:t>
            </a:r>
            <a:r>
              <a:rPr lang="fr-FR" sz="1200" dirty="0">
                <a:solidFill>
                  <a:schemeClr val="tx1">
                    <a:lumMod val="75000"/>
                    <a:lumOff val="25000"/>
                  </a:schemeClr>
                </a:solidFill>
              </a:rPr>
              <a:t>(mise à disposition vers le 20 de chaque mois pour les résultats à M-1).</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suivi de la Prescription Immobilière vous permet de </a:t>
            </a:r>
            <a:r>
              <a:rPr lang="fr-FR" sz="1200" b="1" dirty="0">
                <a:solidFill>
                  <a:srgbClr val="F44336"/>
                </a:solidFill>
              </a:rPr>
              <a:t>piloter les engagements de crédits immobiliers prescrits. </a:t>
            </a: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318892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Production Commerciale de la Rubrique des Commerciaux</a:t>
            </a:r>
          </a:p>
        </p:txBody>
      </p:sp>
      <p:sp>
        <p:nvSpPr>
          <p:cNvPr id="77" name="Rectangle 76"/>
          <p:cNvSpPr/>
          <p:nvPr/>
        </p:nvSpPr>
        <p:spPr>
          <a:xfrm>
            <a:off x="6636984" y="3369978"/>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266700" algn="just" defTabSz="663575">
              <a:buClr>
                <a:srgbClr val="EA0000"/>
              </a:buClr>
              <a:buSzPct val="70000"/>
            </a:pPr>
            <a:r>
              <a:rPr lang="fr-FR" sz="1200" dirty="0">
                <a:solidFill>
                  <a:schemeClr val="tx1">
                    <a:lumMod val="75000"/>
                    <a:lumOff val="25000"/>
                  </a:schemeClr>
                </a:solidFill>
              </a:rPr>
              <a:t>Vous y trouverez pour chaque Dir Co et Agences (pour le mois et en cumul annuel) : </a:t>
            </a:r>
          </a:p>
          <a:p>
            <a:pPr marL="266700" algn="just" defTabSz="663575">
              <a:buClr>
                <a:srgbClr val="EA0000"/>
              </a:buClr>
              <a:buSzPct val="70000"/>
            </a:pPr>
            <a:endParaRPr lang="fr-FR" sz="700" dirty="0">
              <a:solidFill>
                <a:schemeClr val="tx1">
                  <a:lumMod val="75000"/>
                  <a:lumOff val="25000"/>
                </a:schemeClr>
              </a:solidFill>
            </a:endParaRPr>
          </a:p>
          <a:p>
            <a:pPr marL="627063" lvl="1" indent="-271463"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montants des engagements nets prescrits, </a:t>
            </a:r>
          </a:p>
          <a:p>
            <a:pPr marL="627063" lvl="1" indent="-271463"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poids de la prescription dans la production totale, </a:t>
            </a:r>
          </a:p>
          <a:p>
            <a:pPr marL="627063" lvl="1" indent="-271463"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taux client, </a:t>
            </a:r>
          </a:p>
          <a:p>
            <a:pPr marL="627063" lvl="1" indent="-271463"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La durée, </a:t>
            </a:r>
          </a:p>
          <a:p>
            <a:pPr marL="627063" lvl="1" indent="-271463"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taux de pénétration ADE CNP,</a:t>
            </a:r>
          </a:p>
          <a:p>
            <a:pPr marL="627063" lvl="1" indent="-271463"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Le taux de pénétration CEGC, </a:t>
            </a:r>
          </a:p>
          <a:p>
            <a:pPr marL="627063" lvl="1" indent="-271463"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a:t>
            </a:r>
          </a:p>
          <a:p>
            <a:pPr marL="627063" lvl="1" indent="-271463"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266700" algn="just" defTabSz="663575">
              <a:buClr>
                <a:srgbClr val="EA0000"/>
              </a:buClr>
              <a:buSzPct val="70000"/>
            </a:pPr>
            <a:r>
              <a:rPr lang="fr-FR" sz="1200" dirty="0">
                <a:solidFill>
                  <a:schemeClr val="tx1">
                    <a:lumMod val="75000"/>
                    <a:lumOff val="25000"/>
                  </a:schemeClr>
                </a:solidFill>
              </a:rPr>
              <a:t>A votre disposition également un onglet Prescripteurs et un onglet Lexique.</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pic>
        <p:nvPicPr>
          <p:cNvPr id="3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4825" y="2923286"/>
            <a:ext cx="3605922" cy="1696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Freeform 423"/>
          <p:cNvSpPr/>
          <p:nvPr/>
        </p:nvSpPr>
        <p:spPr>
          <a:xfrm>
            <a:off x="6434537"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25" name="Rectangle 24"/>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26" name="Rectangle 25">
            <a:hlinkClick r:id="rId7"/>
          </p:cNvPr>
          <p:cNvSpPr/>
          <p:nvPr/>
        </p:nvSpPr>
        <p:spPr>
          <a:xfrm>
            <a:off x="7221393" y="2567678"/>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29" name="Image 28">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602039" y="2643300"/>
            <a:ext cx="322157" cy="308904"/>
          </a:xfrm>
          <a:prstGeom prst="rect">
            <a:avLst/>
          </a:prstGeom>
        </p:spPr>
      </p:pic>
    </p:spTree>
    <p:extLst>
      <p:ext uri="{BB962C8B-B14F-4D97-AF65-F5344CB8AC3E}">
        <p14:creationId xmlns:p14="http://schemas.microsoft.com/office/powerpoint/2010/main" val="142033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12</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8401664" cy="1083374"/>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Pour animer et piloter </a:t>
            </a:r>
          </a:p>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L’ACTIVITÉ COMMERCIALE DE MON ÉQUIPE.</a:t>
            </a: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991490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162879"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a:t>
            </a:r>
          </a:p>
          <a:p>
            <a:r>
              <a:rPr lang="fr-FR" sz="2000" dirty="0">
                <a:solidFill>
                  <a:schemeClr val="accent1"/>
                </a:solidFill>
                <a:latin typeface="Segoe UI Semibold" panose="020B0702040204020203" pitchFamily="34" charset="0"/>
                <a:cs typeface="Segoe UI Semibold" panose="020B0702040204020203" pitchFamily="34" charset="0"/>
              </a:rPr>
              <a:t>L’ACTIVITÉ COMMERCIALE DE MON ÉQUIPE.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13</a:t>
            </a:r>
          </a:p>
        </p:txBody>
      </p:sp>
      <p:sp>
        <p:nvSpPr>
          <p:cNvPr id="10" name="Rectangle 9"/>
          <p:cNvSpPr/>
          <p:nvPr/>
        </p:nvSpPr>
        <p:spPr>
          <a:xfrm>
            <a:off x="1235074" y="1321991"/>
            <a:ext cx="9109076" cy="47838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grpSp>
        <p:nvGrpSpPr>
          <p:cNvPr id="2" name="Groupe 1"/>
          <p:cNvGrpSpPr/>
          <p:nvPr/>
        </p:nvGrpSpPr>
        <p:grpSpPr>
          <a:xfrm>
            <a:off x="1492578" y="1700979"/>
            <a:ext cx="2607035" cy="634697"/>
            <a:chOff x="1492578" y="1700979"/>
            <a:chExt cx="2607035" cy="634697"/>
          </a:xfrm>
        </p:grpSpPr>
        <p:sp>
          <p:nvSpPr>
            <p:cNvPr id="17" name="Rectangle 16"/>
            <p:cNvSpPr/>
            <p:nvPr/>
          </p:nvSpPr>
          <p:spPr>
            <a:xfrm>
              <a:off x="1492578" y="1700979"/>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0" name="TextBox 43">
              <a:extLst>
                <a:ext uri="{FF2B5EF4-FFF2-40B4-BE49-F238E27FC236}">
                  <a16:creationId xmlns:a16="http://schemas.microsoft.com/office/drawing/2014/main" id="{CFA9367C-BCC7-4CA8-B564-C5BA6EFDFCF6}"/>
                </a:ext>
              </a:extLst>
            </p:cNvPr>
            <p:cNvSpPr txBox="1"/>
            <p:nvPr/>
          </p:nvSpPr>
          <p:spPr>
            <a:xfrm>
              <a:off x="1683562" y="1889991"/>
              <a:ext cx="2114459"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QUOTIDIEN</a:t>
              </a:r>
              <a:endParaRPr lang="fr-FR" dirty="0">
                <a:solidFill>
                  <a:schemeClr val="bg1"/>
                </a:solidFill>
              </a:endParaRPr>
            </a:p>
          </p:txBody>
        </p:sp>
      </p:grpSp>
      <p:grpSp>
        <p:nvGrpSpPr>
          <p:cNvPr id="3" name="Groupe 2"/>
          <p:cNvGrpSpPr/>
          <p:nvPr/>
        </p:nvGrpSpPr>
        <p:grpSpPr>
          <a:xfrm>
            <a:off x="4209610" y="1680800"/>
            <a:ext cx="2607035" cy="634697"/>
            <a:chOff x="4209610" y="1680800"/>
            <a:chExt cx="2607035" cy="634697"/>
          </a:xfrm>
        </p:grpSpPr>
        <p:sp>
          <p:nvSpPr>
            <p:cNvPr id="21" name="Rectangle 20"/>
            <p:cNvSpPr/>
            <p:nvPr/>
          </p:nvSpPr>
          <p:spPr>
            <a:xfrm>
              <a:off x="4209610" y="1680800"/>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2" name="TextBox 43">
              <a:extLst>
                <a:ext uri="{FF2B5EF4-FFF2-40B4-BE49-F238E27FC236}">
                  <a16:creationId xmlns:a16="http://schemas.microsoft.com/office/drawing/2014/main" id="{CFA9367C-BCC7-4CA8-B564-C5BA6EFDFCF6}"/>
                </a:ext>
              </a:extLst>
            </p:cNvPr>
            <p:cNvSpPr txBox="1"/>
            <p:nvPr/>
          </p:nvSpPr>
          <p:spPr>
            <a:xfrm>
              <a:off x="4574001" y="1889991"/>
              <a:ext cx="1944498"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HEBDOMADAIRE</a:t>
              </a:r>
              <a:endParaRPr lang="fr-FR" dirty="0">
                <a:solidFill>
                  <a:schemeClr val="bg1"/>
                </a:solidFill>
              </a:endParaRPr>
            </a:p>
          </p:txBody>
        </p:sp>
      </p:grpSp>
      <p:grpSp>
        <p:nvGrpSpPr>
          <p:cNvPr id="4" name="Groupe 3"/>
          <p:cNvGrpSpPr/>
          <p:nvPr/>
        </p:nvGrpSpPr>
        <p:grpSpPr>
          <a:xfrm>
            <a:off x="6891109" y="1670968"/>
            <a:ext cx="2607035" cy="634697"/>
            <a:chOff x="6950101" y="1700464"/>
            <a:chExt cx="2607035" cy="634697"/>
          </a:xfrm>
        </p:grpSpPr>
        <p:sp>
          <p:nvSpPr>
            <p:cNvPr id="29" name="Rectangle 28"/>
            <p:cNvSpPr/>
            <p:nvPr/>
          </p:nvSpPr>
          <p:spPr>
            <a:xfrm>
              <a:off x="6950101" y="1700464"/>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1" name="TextBox 43">
              <a:extLst>
                <a:ext uri="{FF2B5EF4-FFF2-40B4-BE49-F238E27FC236}">
                  <a16:creationId xmlns:a16="http://schemas.microsoft.com/office/drawing/2014/main" id="{CFA9367C-BCC7-4CA8-B564-C5BA6EFDFCF6}"/>
                </a:ext>
              </a:extLst>
            </p:cNvPr>
            <p:cNvSpPr txBox="1"/>
            <p:nvPr/>
          </p:nvSpPr>
          <p:spPr>
            <a:xfrm>
              <a:off x="7254885" y="1889991"/>
              <a:ext cx="1944498"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MENSUEL</a:t>
              </a:r>
            </a:p>
          </p:txBody>
        </p:sp>
      </p:grpSp>
      <p:sp>
        <p:nvSpPr>
          <p:cNvPr id="34" name="Rectangle 33"/>
          <p:cNvSpPr/>
          <p:nvPr/>
        </p:nvSpPr>
        <p:spPr>
          <a:xfrm>
            <a:off x="1508305" y="2453144"/>
            <a:ext cx="2588413" cy="3215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6" name="Rectangle 35"/>
          <p:cNvSpPr/>
          <p:nvPr/>
        </p:nvSpPr>
        <p:spPr>
          <a:xfrm>
            <a:off x="4236755" y="2462463"/>
            <a:ext cx="2588413" cy="3188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8" name="Rectangle 37"/>
          <p:cNvSpPr/>
          <p:nvPr/>
        </p:nvSpPr>
        <p:spPr>
          <a:xfrm>
            <a:off x="6909547" y="2491959"/>
            <a:ext cx="2588413" cy="317142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71" name="Rectangle 70"/>
          <p:cNvSpPr/>
          <p:nvPr/>
        </p:nvSpPr>
        <p:spPr>
          <a:xfrm>
            <a:off x="1774825" y="2666906"/>
            <a:ext cx="2118749" cy="1017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5" action="ppaction://hlinksldjump"/>
              </a:rPr>
              <a:t>Suivi des RDV</a:t>
            </a:r>
            <a:endParaRPr lang="fr-FR" b="1" dirty="0">
              <a:solidFill>
                <a:srgbClr val="F44336"/>
              </a:solidFill>
            </a:endParaRPr>
          </a:p>
          <a:p>
            <a:r>
              <a:rPr lang="fr-FR" sz="1400" i="1" dirty="0">
                <a:solidFill>
                  <a:srgbClr val="F44336"/>
                </a:solidFill>
              </a:rPr>
              <a:t>Particuliers – Marché Premium – Marché des pros</a:t>
            </a:r>
          </a:p>
        </p:txBody>
      </p:sp>
      <p:sp>
        <p:nvSpPr>
          <p:cNvPr id="73" name="Rectangle 72"/>
          <p:cNvSpPr/>
          <p:nvPr/>
        </p:nvSpPr>
        <p:spPr>
          <a:xfrm>
            <a:off x="4409051" y="2657075"/>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6" action="ppaction://hlinksldjump"/>
              </a:rPr>
              <a:t>Suivi des Ventes à Distance</a:t>
            </a:r>
            <a:endParaRPr lang="fr-FR" sz="1600" b="1" dirty="0">
              <a:solidFill>
                <a:srgbClr val="F44336"/>
              </a:solidFill>
            </a:endParaRPr>
          </a:p>
        </p:txBody>
      </p:sp>
      <p:sp>
        <p:nvSpPr>
          <p:cNvPr id="27" name="Rectangle 26"/>
          <p:cNvSpPr/>
          <p:nvPr/>
        </p:nvSpPr>
        <p:spPr>
          <a:xfrm>
            <a:off x="4409051" y="3406521"/>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7" action="ppaction://hlinksldjump"/>
              </a:rPr>
              <a:t>REPERES</a:t>
            </a:r>
            <a:endParaRPr lang="fr-FR" sz="1600" b="1" dirty="0">
              <a:solidFill>
                <a:srgbClr val="F44336"/>
              </a:solidFill>
            </a:endParaRPr>
          </a:p>
        </p:txBody>
      </p:sp>
      <p:sp>
        <p:nvSpPr>
          <p:cNvPr id="28" name="Rectangle 27"/>
          <p:cNvSpPr/>
          <p:nvPr/>
        </p:nvSpPr>
        <p:spPr>
          <a:xfrm>
            <a:off x="4438547" y="4146662"/>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8" action="ppaction://hlinksldjump"/>
              </a:rPr>
              <a:t>Rapports ORCA</a:t>
            </a:r>
            <a:endParaRPr lang="fr-FR" sz="1600" b="1" dirty="0">
              <a:solidFill>
                <a:srgbClr val="F44336"/>
              </a:solidFill>
            </a:endParaRPr>
          </a:p>
        </p:txBody>
      </p:sp>
      <p:sp>
        <p:nvSpPr>
          <p:cNvPr id="30" name="Rectangle 29"/>
          <p:cNvSpPr/>
          <p:nvPr/>
        </p:nvSpPr>
        <p:spPr>
          <a:xfrm>
            <a:off x="1774825" y="3800774"/>
            <a:ext cx="2118749" cy="80879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9" action="ppaction://hlinksldjump"/>
              </a:rPr>
              <a:t>Suivi des Formules</a:t>
            </a:r>
            <a:endParaRPr lang="fr-FR" sz="1600" b="1" i="1" dirty="0">
              <a:solidFill>
                <a:srgbClr val="F44336"/>
              </a:solidFill>
            </a:endParaRPr>
          </a:p>
        </p:txBody>
      </p:sp>
      <p:sp>
        <p:nvSpPr>
          <p:cNvPr id="32" name="ZoneTexte 31"/>
          <p:cNvSpPr txBox="1"/>
          <p:nvPr/>
        </p:nvSpPr>
        <p:spPr>
          <a:xfrm>
            <a:off x="1768558" y="5770950"/>
            <a:ext cx="2715323" cy="338554"/>
          </a:xfrm>
          <a:prstGeom prst="rect">
            <a:avLst/>
          </a:prstGeom>
          <a:noFill/>
        </p:spPr>
        <p:txBody>
          <a:bodyPr wrap="square" lIns="0" tIns="0" bIns="0" rtlCol="0" anchor="t">
            <a:spAutoFit/>
          </a:bodyPr>
          <a:lstStyle/>
          <a:p>
            <a:pPr algn="ctr"/>
            <a:r>
              <a:rPr lang="fr-FR" sz="1100" dirty="0"/>
              <a:t>Cliquez sur le titre du suivi pour accéder directement à la fiche de présentation.</a:t>
            </a:r>
          </a:p>
        </p:txBody>
      </p:sp>
      <p:pic>
        <p:nvPicPr>
          <p:cNvPr id="33" name="Image 32">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1379538" y="5738104"/>
            <a:ext cx="418189" cy="400985"/>
          </a:xfrm>
          <a:prstGeom prst="rect">
            <a:avLst/>
          </a:prstGeom>
        </p:spPr>
      </p:pic>
      <p:pic>
        <p:nvPicPr>
          <p:cNvPr id="39" name="Image 38">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5620954" y="2991162"/>
            <a:ext cx="279428" cy="267933"/>
          </a:xfrm>
          <a:prstGeom prst="rect">
            <a:avLst/>
          </a:prstGeom>
        </p:spPr>
      </p:pic>
      <p:pic>
        <p:nvPicPr>
          <p:cNvPr id="40" name="Image 39">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5416238" y="3591663"/>
            <a:ext cx="279428" cy="267933"/>
          </a:xfrm>
          <a:prstGeom prst="rect">
            <a:avLst/>
          </a:prstGeom>
        </p:spPr>
      </p:pic>
      <p:pic>
        <p:nvPicPr>
          <p:cNvPr id="41" name="Image 40">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6248372" y="4369586"/>
            <a:ext cx="279428" cy="267933"/>
          </a:xfrm>
          <a:prstGeom prst="rect">
            <a:avLst/>
          </a:prstGeom>
        </p:spPr>
      </p:pic>
      <p:pic>
        <p:nvPicPr>
          <p:cNvPr id="42" name="Image 41">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3532847" y="2800093"/>
            <a:ext cx="279428" cy="267933"/>
          </a:xfrm>
          <a:prstGeom prst="rect">
            <a:avLst/>
          </a:prstGeom>
        </p:spPr>
      </p:pic>
      <p:pic>
        <p:nvPicPr>
          <p:cNvPr id="43" name="Image 42">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2998309" y="4121651"/>
            <a:ext cx="279428" cy="267933"/>
          </a:xfrm>
          <a:prstGeom prst="rect">
            <a:avLst/>
          </a:prstGeom>
        </p:spPr>
      </p:pic>
      <p:sp>
        <p:nvSpPr>
          <p:cNvPr id="44" name="Rectangle 43"/>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5" name="Rectangle 34"/>
          <p:cNvSpPr/>
          <p:nvPr/>
        </p:nvSpPr>
        <p:spPr>
          <a:xfrm>
            <a:off x="4423799" y="4844752"/>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13"/>
              </a:rPr>
              <a:t>Suivi GERC</a:t>
            </a:r>
            <a:endParaRPr lang="fr-FR" sz="1600" b="1" dirty="0">
              <a:solidFill>
                <a:srgbClr val="F44336"/>
              </a:solidFill>
            </a:endParaRPr>
          </a:p>
        </p:txBody>
      </p:sp>
      <p:pic>
        <p:nvPicPr>
          <p:cNvPr id="37" name="Image 36">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5702682" y="5067676"/>
            <a:ext cx="279428" cy="267933"/>
          </a:xfrm>
          <a:prstGeom prst="rect">
            <a:avLst/>
          </a:prstGeom>
        </p:spPr>
      </p:pic>
    </p:spTree>
    <p:extLst>
      <p:ext uri="{BB962C8B-B14F-4D97-AF65-F5344CB8AC3E}">
        <p14:creationId xmlns:p14="http://schemas.microsoft.com/office/powerpoint/2010/main" val="158593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696687" y="643299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84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2767"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chemeClr val="accent1"/>
                </a:solidFill>
                <a:latin typeface="Segoe UI Semibold" panose="020B0702040204020203" pitchFamily="34" charset="0"/>
                <a:cs typeface="Segoe UI Semibold" panose="020B0702040204020203" pitchFamily="34" charset="0"/>
              </a:rPr>
              <a:t>LE SUIVI DES RDV (particulier – Marché Premium – Marché des Pros)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14</a:t>
            </a:r>
          </a:p>
        </p:txBody>
      </p:sp>
      <p:sp>
        <p:nvSpPr>
          <p:cNvPr id="27" name="Rectangle 26"/>
          <p:cNvSpPr/>
          <p:nvPr/>
        </p:nvSpPr>
        <p:spPr>
          <a:xfrm>
            <a:off x="1235074" y="1194150"/>
            <a:ext cx="4660759" cy="29547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QUOTIDIENNE </a:t>
            </a:r>
            <a:r>
              <a:rPr lang="fr-FR" sz="1200" dirty="0">
                <a:solidFill>
                  <a:schemeClr val="tx1">
                    <a:lumMod val="75000"/>
                    <a:lumOff val="25000"/>
                  </a:schemeClr>
                </a:solidFill>
              </a:rPr>
              <a:t>(mis à jour tous les matins à 8h).</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Cet outils vous permet </a:t>
            </a:r>
            <a:r>
              <a:rPr lang="fr-FR" sz="1200" b="1" dirty="0">
                <a:solidFill>
                  <a:schemeClr val="tx1">
                    <a:lumMod val="75000"/>
                    <a:lumOff val="25000"/>
                  </a:schemeClr>
                </a:solidFill>
              </a:rPr>
              <a:t>de visualiser le nombre et le type de RDV sur la semaine passée, la semaine en cours et les 2 semaines.</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chemeClr val="tx1">
                    <a:lumMod val="75000"/>
                    <a:lumOff val="25000"/>
                  </a:schemeClr>
                </a:solidFill>
              </a:rPr>
              <a:t>La finalité est d’organiser son activité (proactivité).</a:t>
            </a:r>
          </a:p>
          <a:p>
            <a:pPr marL="438150" indent="-171450" algn="just" defTabSz="663575">
              <a:buClr>
                <a:srgbClr val="EA0000"/>
              </a:buClr>
              <a:buSzPct val="70000"/>
              <a:buFont typeface="Arial" panose="020B0604020202020204" pitchFamily="34" charset="0"/>
              <a:buChar char="•"/>
            </a:pPr>
            <a:endParaRPr lang="fr-FR" sz="1200" b="1"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chemeClr val="tx1">
                    <a:lumMod val="75000"/>
                    <a:lumOff val="25000"/>
                  </a:schemeClr>
                </a:solidFill>
              </a:rPr>
              <a:t>La capacité théorique est indicative. </a:t>
            </a:r>
            <a:r>
              <a:rPr lang="fr-FR" sz="1200" i="1" dirty="0">
                <a:solidFill>
                  <a:schemeClr val="tx1">
                    <a:lumMod val="75000"/>
                    <a:lumOff val="25000"/>
                  </a:schemeClr>
                </a:solidFill>
              </a:rPr>
              <a:t>Des travaux sont en cours pour calculer la capacité de rendez-vous réelle automatiquement à partir des occupations saisies dans l’Agenda MyWay. </a:t>
            </a:r>
          </a:p>
          <a:p>
            <a:pPr marL="438150" indent="-171450" algn="just" defTabSz="663575">
              <a:buClr>
                <a:srgbClr val="EA0000"/>
              </a:buClr>
              <a:buSzPct val="70000"/>
              <a:buFont typeface="Arial" panose="020B0604020202020204" pitchFamily="34" charset="0"/>
              <a:buChar char="•"/>
            </a:pPr>
            <a:endParaRPr lang="fr-FR" sz="1200" b="1"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Activité Commerciale de la Rubrique des Commerciaux</a:t>
            </a:r>
          </a:p>
        </p:txBody>
      </p:sp>
      <p:sp>
        <p:nvSpPr>
          <p:cNvPr id="77" name="Rectangle 76"/>
          <p:cNvSpPr/>
          <p:nvPr/>
        </p:nvSpPr>
        <p:spPr>
          <a:xfrm>
            <a:off x="6527800" y="3369978"/>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Il vous permet de retrouver les informations </a:t>
            </a:r>
            <a:r>
              <a:rPr lang="fr-FR" sz="1200" b="1" dirty="0">
                <a:solidFill>
                  <a:srgbClr val="F44336"/>
                </a:solidFill>
              </a:rPr>
              <a:t>sur les rendez-vous de la S-1, la semaine en cours, la S+1 et la S+2, au niveau agences et collaborateurs </a:t>
            </a:r>
            <a:r>
              <a:rPr lang="fr-FR" sz="1200" dirty="0">
                <a:solidFill>
                  <a:schemeClr val="tx1">
                    <a:lumMod val="75000"/>
                    <a:lumOff val="25000"/>
                  </a:schemeClr>
                </a:solidFill>
              </a:rPr>
              <a:t>:</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Origine des RDV,</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Objet des RDV (banca, épargne, …),</a:t>
            </a:r>
          </a:p>
          <a:p>
            <a:pPr marL="992188" lvl="1" indent="-268288" algn="just" defTabSz="663575">
              <a:buClr>
                <a:srgbClr val="EA0000"/>
              </a:buClr>
              <a:buSzPct val="70000"/>
              <a:buFont typeface="Wingdings 2" panose="05020102010507070707" pitchFamily="18" charset="2"/>
              <a:buChar char="¤"/>
            </a:pPr>
            <a:r>
              <a:rPr lang="fr-FR" sz="1200" dirty="0">
                <a:solidFill>
                  <a:schemeClr val="tx1">
                    <a:lumMod val="75000"/>
                    <a:lumOff val="25000"/>
                  </a:schemeClr>
                </a:solidFill>
              </a:rPr>
              <a:t>Profil des clients (prospects, Premium, …).</a:t>
            </a:r>
          </a:p>
          <a:p>
            <a:pPr marL="534988" indent="-268288" algn="just" defTabSz="663575">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534988"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Sa mise à jour a lieu tous les matins à 8h.</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3" name="Rectangle 22"/>
          <p:cNvSpPr/>
          <p:nvPr/>
        </p:nvSpPr>
        <p:spPr>
          <a:xfrm>
            <a:off x="1235075" y="4286030"/>
            <a:ext cx="4647110" cy="21973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402813"/>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4761446"/>
            <a:ext cx="3841892" cy="954107"/>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les taux de traitement des évènements des Plans de Contact (PDO) dans le tableau de bord MYSYS PC53 – Efficacité des évènements et des opérations commerciales.</a:t>
            </a:r>
            <a:r>
              <a:rPr lang="fr-FR" sz="1400" b="1" i="1" dirty="0">
                <a:solidFill>
                  <a:schemeClr val="bg1"/>
                </a:solidFill>
                <a:latin typeface="Arial Narrow" panose="020B0606020202030204" pitchFamily="34" charset="0"/>
              </a:rPr>
              <a:t> </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428494"/>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82496" y="5744667"/>
            <a:ext cx="3974076" cy="546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Freeform 423"/>
          <p:cNvSpPr/>
          <p:nvPr/>
        </p:nvSpPr>
        <p:spPr>
          <a:xfrm>
            <a:off x="6448185"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2" name="Freeform 423"/>
          <p:cNvSpPr/>
          <p:nvPr/>
        </p:nvSpPr>
        <p:spPr>
          <a:xfrm>
            <a:off x="6464105" y="502870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4" name="Rectangle 33">
            <a:hlinkClick r:id="rId8"/>
          </p:cNvPr>
          <p:cNvSpPr/>
          <p:nvPr/>
        </p:nvSpPr>
        <p:spPr>
          <a:xfrm>
            <a:off x="7184817" y="2494526"/>
            <a:ext cx="2321213" cy="307777"/>
          </a:xfrm>
          <a:prstGeom prst="rect">
            <a:avLst/>
          </a:prstGeom>
        </p:spPr>
        <p:txBody>
          <a:bodyPr wrap="none">
            <a:spAutoFit/>
          </a:bodyPr>
          <a:lstStyle/>
          <a:p>
            <a:pPr algn="ctr"/>
            <a:r>
              <a:rPr lang="fr-FR" sz="1400" b="1" i="1" dirty="0">
                <a:solidFill>
                  <a:srgbClr val="009688"/>
                </a:solidFill>
                <a:hlinkClick r:id="rId9"/>
              </a:rPr>
              <a:t>Cliquez ici pour y accéder</a:t>
            </a:r>
            <a:endParaRPr lang="fr-FR" sz="1400" b="1" i="1" dirty="0">
              <a:solidFill>
                <a:srgbClr val="009688"/>
              </a:solidFill>
            </a:endParaRPr>
          </a:p>
        </p:txBody>
      </p:sp>
      <p:pic>
        <p:nvPicPr>
          <p:cNvPr id="35" name="Image 34">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65463" y="2570148"/>
            <a:ext cx="322157" cy="308904"/>
          </a:xfrm>
          <a:prstGeom prst="rect">
            <a:avLst/>
          </a:prstGeom>
        </p:spPr>
      </p:pic>
    </p:spTree>
    <p:extLst>
      <p:ext uri="{BB962C8B-B14F-4D97-AF65-F5344CB8AC3E}">
        <p14:creationId xmlns:p14="http://schemas.microsoft.com/office/powerpoint/2010/main" val="161815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3115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chemeClr val="accent1"/>
                </a:solidFill>
                <a:latin typeface="Segoe UI Semibold" panose="020B0702040204020203" pitchFamily="34" charset="0"/>
                <a:cs typeface="Segoe UI Semibold" panose="020B0702040204020203" pitchFamily="34" charset="0"/>
              </a:rPr>
              <a:t>LE SUIVI VENTES À DISTANCE.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15</a:t>
            </a:r>
          </a:p>
        </p:txBody>
      </p:sp>
      <p:sp>
        <p:nvSpPr>
          <p:cNvPr id="27" name="Rectangle 26"/>
          <p:cNvSpPr/>
          <p:nvPr/>
        </p:nvSpPr>
        <p:spPr>
          <a:xfrm>
            <a:off x="1235074" y="1194150"/>
            <a:ext cx="4660759" cy="29547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QUOTIDIENNE</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Cet outil permet de </a:t>
            </a:r>
            <a:r>
              <a:rPr lang="fr-FR" sz="1200" b="1" dirty="0">
                <a:solidFill>
                  <a:srgbClr val="F44336"/>
                </a:solidFill>
              </a:rPr>
              <a:t>piloter les résultats Vente A Distance sur mon agence </a:t>
            </a:r>
            <a:r>
              <a:rPr lang="fr-FR" sz="1200" dirty="0">
                <a:solidFill>
                  <a:schemeClr val="tx1"/>
                </a:solidFill>
              </a:rPr>
              <a:t>: ventes brutes, ventes finalisées, ventes en SED,…</a:t>
            </a:r>
          </a:p>
          <a:p>
            <a:pPr marL="438150" indent="-171450" algn="just" defTabSz="663575">
              <a:buClr>
                <a:srgbClr val="EA0000"/>
              </a:buClr>
              <a:buSzPct val="70000"/>
              <a:buFont typeface="Arial" panose="020B0604020202020204" pitchFamily="34" charset="0"/>
              <a:buChar char="•"/>
            </a:pPr>
            <a:endParaRPr lang="fr-FR" sz="1200" b="1"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Expérience Client de la Rubrique des Commerciaux</a:t>
            </a:r>
          </a:p>
        </p:txBody>
      </p:sp>
      <p:sp>
        <p:nvSpPr>
          <p:cNvPr id="77" name="Rectangle 76"/>
          <p:cNvSpPr/>
          <p:nvPr/>
        </p:nvSpPr>
        <p:spPr>
          <a:xfrm>
            <a:off x="6650632" y="3451866"/>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266700" algn="just" defTabSz="663575">
              <a:buClr>
                <a:srgbClr val="EA0000"/>
              </a:buClr>
              <a:buSzPct val="70000"/>
            </a:pPr>
            <a:r>
              <a:rPr lang="fr-FR" sz="1200" dirty="0">
                <a:solidFill>
                  <a:schemeClr val="tx1">
                    <a:lumMod val="75000"/>
                    <a:lumOff val="25000"/>
                  </a:schemeClr>
                </a:solidFill>
              </a:rPr>
              <a:t>Vous y trouverez : </a:t>
            </a:r>
          </a:p>
          <a:p>
            <a:pPr marL="266700" algn="just" defTabSz="663575">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ventes à Distance (VAD initiées, en attente, …),</a:t>
            </a:r>
          </a:p>
          <a:p>
            <a:pPr marL="534988"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ventes en SED,</a:t>
            </a:r>
          </a:p>
          <a:p>
            <a:pPr marL="534988"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Un zoom sur plusieurs produits (IARD et Prévoyance, Crédits Conso, BL et Epargne),</a:t>
            </a:r>
          </a:p>
          <a:p>
            <a:pPr marL="534988"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détail des produits vendus (3ème onglet).</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3" name="Rectangle 22"/>
          <p:cNvSpPr/>
          <p:nvPr/>
        </p:nvSpPr>
        <p:spPr>
          <a:xfrm>
            <a:off x="1235075" y="4312664"/>
            <a:ext cx="4647110" cy="18561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402813"/>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4761446"/>
            <a:ext cx="3746359" cy="1323439"/>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dans votre espace Expérience Client / VAD de la Rubrique des Commerciaux :</a:t>
            </a:r>
          </a:p>
          <a:p>
            <a:pPr marL="285750" indent="-285750" algn="just">
              <a:spcAft>
                <a:spcPts val="600"/>
              </a:spcAft>
              <a:buFont typeface="Arial" panose="020B0604020202020204" pitchFamily="34" charset="0"/>
              <a:buChar char="•"/>
            </a:pPr>
            <a:r>
              <a:rPr lang="fr-FR" sz="1400" i="1" dirty="0">
                <a:solidFill>
                  <a:schemeClr val="bg1"/>
                </a:solidFill>
                <a:latin typeface="Arial Narrow" panose="020B0606020202030204" pitchFamily="34" charset="0"/>
              </a:rPr>
              <a:t>Le panorama des produits éligibles à la vente à distance, </a:t>
            </a:r>
          </a:p>
          <a:p>
            <a:pPr marL="285750" indent="-285750" algn="just">
              <a:spcAft>
                <a:spcPts val="600"/>
              </a:spcAft>
              <a:buFont typeface="Arial" panose="020B0604020202020204" pitchFamily="34" charset="0"/>
              <a:buChar char="•"/>
            </a:pPr>
            <a:r>
              <a:rPr lang="fr-FR" sz="1400" i="1" dirty="0">
                <a:solidFill>
                  <a:schemeClr val="bg1"/>
                </a:solidFill>
                <a:latin typeface="Arial Narrow" panose="020B0606020202030204" pitchFamily="34" charset="0"/>
              </a:rPr>
              <a:t>Les modes opératoires pour chaque produit.</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428494"/>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74825" y="3060953"/>
            <a:ext cx="3613117" cy="954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Freeform 423"/>
          <p:cNvSpPr/>
          <p:nvPr/>
        </p:nvSpPr>
        <p:spPr>
          <a:xfrm>
            <a:off x="6448185"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3" name="Rectangle 32"/>
          <p:cNvSpPr/>
          <p:nvPr/>
        </p:nvSpPr>
        <p:spPr>
          <a:xfrm>
            <a:off x="7184817" y="2494526"/>
            <a:ext cx="2321213" cy="307777"/>
          </a:xfrm>
          <a:prstGeom prst="rect">
            <a:avLst/>
          </a:prstGeom>
        </p:spPr>
        <p:txBody>
          <a:bodyPr wrap="none">
            <a:spAutoFit/>
          </a:bodyPr>
          <a:lstStyle/>
          <a:p>
            <a:pPr algn="ctr"/>
            <a:r>
              <a:rPr lang="fr-FR" sz="1400" b="1" i="1" dirty="0">
                <a:solidFill>
                  <a:srgbClr val="009688"/>
                </a:solidFill>
                <a:hlinkClick r:id="rId8"/>
              </a:rPr>
              <a:t>Cliquez ici pour y accéder</a:t>
            </a:r>
            <a:endParaRPr lang="fr-FR" sz="1400" b="1" i="1" dirty="0">
              <a:solidFill>
                <a:srgbClr val="009688"/>
              </a:solidFill>
            </a:endParaRPr>
          </a:p>
        </p:txBody>
      </p:sp>
      <p:pic>
        <p:nvPicPr>
          <p:cNvPr id="34" name="Image 33">
            <a:hlinkClick r:id="rId9" action="ppaction://hlinksldjump"/>
          </p:cNvPr>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65463" y="2570148"/>
            <a:ext cx="322157" cy="308904"/>
          </a:xfrm>
          <a:prstGeom prst="rect">
            <a:avLst/>
          </a:prstGeom>
        </p:spPr>
      </p:pic>
    </p:spTree>
    <p:extLst>
      <p:ext uri="{BB962C8B-B14F-4D97-AF65-F5344CB8AC3E}">
        <p14:creationId xmlns:p14="http://schemas.microsoft.com/office/powerpoint/2010/main" val="220057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3115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chemeClr val="accent1"/>
                </a:solidFill>
                <a:latin typeface="Segoe UI Semibold" panose="020B0702040204020203" pitchFamily="34" charset="0"/>
                <a:cs typeface="Segoe UI Semibold" panose="020B0702040204020203" pitchFamily="34" charset="0"/>
              </a:rPr>
              <a:t>REPERES.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16</a:t>
            </a:r>
          </a:p>
        </p:txBody>
      </p:sp>
      <p:sp>
        <p:nvSpPr>
          <p:cNvPr id="27" name="Rectangle 26"/>
          <p:cNvSpPr/>
          <p:nvPr/>
        </p:nvSpPr>
        <p:spPr>
          <a:xfrm>
            <a:off x="1235074" y="1194150"/>
            <a:ext cx="4660759" cy="29547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HEBDOMADAIRE</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Cet outil permet de </a:t>
            </a:r>
            <a:r>
              <a:rPr lang="fr-FR" sz="1200" b="1" dirty="0">
                <a:solidFill>
                  <a:srgbClr val="F44336"/>
                </a:solidFill>
              </a:rPr>
              <a:t>piloter vos résultats individuels </a:t>
            </a:r>
            <a:r>
              <a:rPr lang="fr-FR" sz="1200" dirty="0">
                <a:solidFill>
                  <a:schemeClr val="tx1"/>
                </a:solidFill>
              </a:rPr>
              <a:t>(ventes brutes, chiffres d’affaires, engagements de crédits, …), </a:t>
            </a:r>
            <a:r>
              <a:rPr lang="fr-FR" sz="1200" b="1" dirty="0">
                <a:solidFill>
                  <a:srgbClr val="F44336"/>
                </a:solidFill>
              </a:rPr>
              <a:t>votre fonds de commerce </a:t>
            </a:r>
            <a:r>
              <a:rPr lang="fr-FR" sz="1200" dirty="0">
                <a:solidFill>
                  <a:schemeClr val="tx1"/>
                </a:solidFill>
              </a:rPr>
              <a:t>(BP, Premium, Clients Pros Actifs, …) </a:t>
            </a:r>
            <a:r>
              <a:rPr lang="fr-FR" sz="1200" b="1" dirty="0">
                <a:solidFill>
                  <a:srgbClr val="F44336"/>
                </a:solidFill>
              </a:rPr>
              <a:t>et votre activité commerciale </a:t>
            </a:r>
            <a:r>
              <a:rPr lang="fr-FR" sz="1200" dirty="0">
                <a:solidFill>
                  <a:schemeClr val="tx1"/>
                </a:solidFill>
              </a:rPr>
              <a:t>(contacts, ventes à distance, SED, …)</a:t>
            </a:r>
          </a:p>
          <a:p>
            <a:pPr marL="438150" indent="-171450" algn="just" defTabSz="663575">
              <a:buClr>
                <a:srgbClr val="EA0000"/>
              </a:buClr>
              <a:buSzPct val="70000"/>
              <a:buFont typeface="Arial" panose="020B0604020202020204" pitchFamily="34" charset="0"/>
              <a:buChar char="•"/>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Il vous permettra également </a:t>
            </a:r>
            <a:r>
              <a:rPr lang="fr-FR" sz="1200" b="1" dirty="0">
                <a:solidFill>
                  <a:srgbClr val="F44336"/>
                </a:solidFill>
              </a:rPr>
              <a:t>de formaliser vos entretiens individuels. </a:t>
            </a:r>
          </a:p>
          <a:p>
            <a:pPr marL="438150" indent="-171450" algn="just" defTabSz="663575">
              <a:buClr>
                <a:srgbClr val="EA0000"/>
              </a:buClr>
              <a:buSzPct val="70000"/>
              <a:buFont typeface="Arial" panose="020B0604020202020204" pitchFamily="34" charset="0"/>
              <a:buChar char="•"/>
            </a:pPr>
            <a:endParaRPr lang="fr-FR" sz="1200" b="1"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32708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Activité Commerciale de la Rubrique des Commerciaux</a:t>
            </a:r>
          </a:p>
        </p:txBody>
      </p:sp>
      <p:sp>
        <p:nvSpPr>
          <p:cNvPr id="77" name="Rectangle 76"/>
          <p:cNvSpPr/>
          <p:nvPr/>
        </p:nvSpPr>
        <p:spPr>
          <a:xfrm>
            <a:off x="6650632" y="3451866"/>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266700" algn="just" defTabSz="663575">
              <a:buClr>
                <a:srgbClr val="EA0000"/>
              </a:buClr>
              <a:buSzPct val="70000"/>
            </a:pPr>
            <a:r>
              <a:rPr lang="fr-FR" sz="1200" dirty="0">
                <a:solidFill>
                  <a:schemeClr val="tx1">
                    <a:lumMod val="75000"/>
                    <a:lumOff val="25000"/>
                  </a:schemeClr>
                </a:solidFill>
              </a:rPr>
              <a:t>L’objectif de ce suivi est triple :</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Permettre à chaque acteur du réseau de suivre sa propre production (objectifs répartis sur 40 semaines).</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Pouvoir se comparer sur tout le territoire CEGEE avec ses collègues exerçant le même métier (classements par déciles).</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Permettre au DA de mesurer la performance de ses collaborateurs au sein de son agence.</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r>
              <a:rPr lang="fr-FR" sz="1200" b="1" dirty="0">
                <a:solidFill>
                  <a:schemeClr val="tx1">
                    <a:lumMod val="75000"/>
                    <a:lumOff val="25000"/>
                  </a:schemeClr>
                </a:solidFill>
              </a:rPr>
              <a:t>Cet outil n’est pas conçu pour suivre la réalisation des objectifs d’une structure </a:t>
            </a:r>
            <a:r>
              <a:rPr lang="fr-FR" sz="1200" dirty="0">
                <a:solidFill>
                  <a:schemeClr val="tx1">
                    <a:lumMod val="75000"/>
                    <a:lumOff val="25000"/>
                  </a:schemeClr>
                </a:solidFill>
              </a:rPr>
              <a:t>(agence, territoire, région). Le suivi de ces objectifs se faisant sur un rythme de 52 semaines et non de 40 (Repère).</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3" name="Rectangle 22"/>
          <p:cNvSpPr/>
          <p:nvPr/>
        </p:nvSpPr>
        <p:spPr>
          <a:xfrm>
            <a:off x="1235075" y="4667512"/>
            <a:ext cx="4647110" cy="121467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75766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5116294"/>
            <a:ext cx="3746359" cy="307777"/>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le guide détaillé en </a:t>
            </a:r>
            <a:r>
              <a:rPr lang="fr-FR" sz="1400" i="1" dirty="0">
                <a:solidFill>
                  <a:schemeClr val="bg1"/>
                </a:solidFill>
                <a:latin typeface="Arial Narrow" panose="020B0606020202030204" pitchFamily="34" charset="0"/>
                <a:hlinkClick r:id="rId6"/>
              </a:rPr>
              <a:t>cliquant ici. </a:t>
            </a:r>
            <a:endParaRPr lang="fr-FR" sz="1400" i="1" dirty="0">
              <a:solidFill>
                <a:schemeClr val="bg1"/>
              </a:solidFill>
              <a:latin typeface="Arial Narrow" panose="020B0606020202030204" pitchFamily="34" charset="0"/>
            </a:endParaRPr>
          </a:p>
        </p:txBody>
      </p:sp>
      <p:pic>
        <p:nvPicPr>
          <p:cNvPr id="29" name="Picture 3"/>
          <p:cNvPicPr>
            <a:picLocks noChangeAspect="1" noChangeArrowheads="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783342"/>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448185"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30" name="Image 29"/>
          <p:cNvPicPr>
            <a:picLocks noChangeAspect="1"/>
          </p:cNvPicPr>
          <p:nvPr/>
        </p:nvPicPr>
        <p:blipFill>
          <a:blip r:embed="rId8" cstate="print">
            <a:clrChange>
              <a:clrFrom>
                <a:srgbClr val="EEF3FA"/>
              </a:clrFrom>
              <a:clrTo>
                <a:srgbClr val="EEF3FA">
                  <a:alpha val="0"/>
                </a:srgbClr>
              </a:clrTo>
            </a:clrChange>
            <a:extLst>
              <a:ext uri="{28A0092B-C50C-407E-A947-70E740481C1C}">
                <a14:useLocalDpi xmlns:a14="http://schemas.microsoft.com/office/drawing/2010/main" val="0"/>
              </a:ext>
            </a:extLst>
          </a:blip>
          <a:stretch>
            <a:fillRect/>
          </a:stretch>
        </p:blipFill>
        <p:spPr>
          <a:xfrm>
            <a:off x="4122535" y="3671703"/>
            <a:ext cx="1656184" cy="439396"/>
          </a:xfrm>
          <a:prstGeom prst="rect">
            <a:avLst/>
          </a:prstGeom>
        </p:spPr>
      </p:pic>
      <p:sp>
        <p:nvSpPr>
          <p:cNvPr id="31" name="Rectangle 30"/>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3" name="Rectangle 32"/>
          <p:cNvSpPr/>
          <p:nvPr/>
        </p:nvSpPr>
        <p:spPr>
          <a:xfrm>
            <a:off x="7184817" y="2494526"/>
            <a:ext cx="2321213" cy="307777"/>
          </a:xfrm>
          <a:prstGeom prst="rect">
            <a:avLst/>
          </a:prstGeom>
        </p:spPr>
        <p:txBody>
          <a:bodyPr wrap="none">
            <a:spAutoFit/>
          </a:bodyPr>
          <a:lstStyle/>
          <a:p>
            <a:pPr algn="ctr"/>
            <a:r>
              <a:rPr lang="fr-FR" sz="1400" b="1" i="1" dirty="0">
                <a:solidFill>
                  <a:srgbClr val="009688"/>
                </a:solidFill>
                <a:hlinkClick r:id="rId9"/>
              </a:rPr>
              <a:t>Cliquez ici pour y accéder</a:t>
            </a:r>
            <a:endParaRPr lang="fr-FR" sz="1400" b="1" i="1" dirty="0">
              <a:solidFill>
                <a:srgbClr val="009688"/>
              </a:solidFill>
            </a:endParaRPr>
          </a:p>
        </p:txBody>
      </p:sp>
      <p:pic>
        <p:nvPicPr>
          <p:cNvPr id="34" name="Image 33">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65463" y="2570148"/>
            <a:ext cx="322157" cy="308904"/>
          </a:xfrm>
          <a:prstGeom prst="rect">
            <a:avLst/>
          </a:prstGeom>
        </p:spPr>
      </p:pic>
      <p:pic>
        <p:nvPicPr>
          <p:cNvPr id="2" name="Image 1">
            <a:extLst>
              <a:ext uri="{FF2B5EF4-FFF2-40B4-BE49-F238E27FC236}">
                <a16:creationId xmlns:a16="http://schemas.microsoft.com/office/drawing/2014/main" id="{F9202264-DBA2-4CC4-8ABF-52C572B07238}"/>
              </a:ext>
            </a:extLst>
          </p:cNvPr>
          <p:cNvPicPr>
            <a:picLocks noChangeAspect="1"/>
          </p:cNvPicPr>
          <p:nvPr/>
        </p:nvPicPr>
        <p:blipFill rotWithShape="1">
          <a:blip r:embed="rId13"/>
          <a:srcRect l="25235" t="14375" r="56801" b="77353"/>
          <a:stretch/>
        </p:blipFill>
        <p:spPr>
          <a:xfrm>
            <a:off x="3905250" y="3657817"/>
            <a:ext cx="1997257" cy="498142"/>
          </a:xfrm>
          <a:prstGeom prst="rect">
            <a:avLst/>
          </a:prstGeom>
        </p:spPr>
      </p:pic>
    </p:spTree>
    <p:extLst>
      <p:ext uri="{BB962C8B-B14F-4D97-AF65-F5344CB8AC3E}">
        <p14:creationId xmlns:p14="http://schemas.microsoft.com/office/powerpoint/2010/main" val="219134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1469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chemeClr val="accent1"/>
                </a:solidFill>
                <a:latin typeface="Segoe UI Semibold" panose="020B0702040204020203" pitchFamily="34" charset="0"/>
                <a:cs typeface="Segoe UI Semibold" panose="020B0702040204020203" pitchFamily="34" charset="0"/>
              </a:rPr>
              <a:t>LES RAPPORTS ORCA.</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17</a:t>
            </a:r>
          </a:p>
        </p:txBody>
      </p:sp>
      <p:sp>
        <p:nvSpPr>
          <p:cNvPr id="27" name="Rectangle 26"/>
          <p:cNvSpPr/>
          <p:nvPr/>
        </p:nvSpPr>
        <p:spPr>
          <a:xfrm>
            <a:off x="1235074" y="1194150"/>
            <a:ext cx="4633463" cy="35279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HEBDOMADAIRE, MENSUELLE </a:t>
            </a:r>
            <a:r>
              <a:rPr lang="fr-FR" sz="1200" b="1" dirty="0">
                <a:solidFill>
                  <a:schemeClr val="tx1"/>
                </a:solidFill>
              </a:rPr>
              <a:t>selon les rapports ORCA</a:t>
            </a:r>
          </a:p>
          <a:p>
            <a:pPr marL="438150" indent="-171450" algn="just" defTabSz="663575">
              <a:buClr>
                <a:srgbClr val="EA0000"/>
              </a:buClr>
              <a:buSzPct val="70000"/>
              <a:buFont typeface="Arial" panose="020B0604020202020204" pitchFamily="34" charset="0"/>
              <a:buChar char="•"/>
            </a:pPr>
            <a:endParaRPr lang="fr-FR" sz="1200" b="1"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b="1" dirty="0">
                <a:solidFill>
                  <a:schemeClr val="tx1"/>
                </a:solidFill>
              </a:rPr>
              <a:t>Ces rapports ne visent pas à remplacer la GERC pour générer de l’activité. Ils viennent en complément, pour des actions spécifiques. </a:t>
            </a:r>
          </a:p>
          <a:p>
            <a:pPr marL="438150" indent="-171450" algn="just" defTabSz="663575">
              <a:buClr>
                <a:srgbClr val="EA0000"/>
              </a:buClr>
              <a:buSzPct val="70000"/>
              <a:buFont typeface="Arial" panose="020B0604020202020204" pitchFamily="34" charset="0"/>
              <a:buChar char="•"/>
            </a:pPr>
            <a:endParaRPr lang="fr-FR" sz="1200" b="1"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705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523220"/>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de la Rubrique des Commerciaux</a:t>
            </a:r>
          </a:p>
        </p:txBody>
      </p:sp>
      <p:sp>
        <p:nvSpPr>
          <p:cNvPr id="77" name="Rectangle 76"/>
          <p:cNvSpPr/>
          <p:nvPr/>
        </p:nvSpPr>
        <p:spPr>
          <a:xfrm>
            <a:off x="6650631" y="3451865"/>
            <a:ext cx="4390407" cy="2389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266700" algn="just" defTabSz="663575">
              <a:buClr>
                <a:srgbClr val="EA0000"/>
              </a:buClr>
              <a:buSzPct val="70000"/>
            </a:pPr>
            <a:r>
              <a:rPr lang="fr-FR" sz="1200" dirty="0">
                <a:solidFill>
                  <a:schemeClr val="tx1">
                    <a:lumMod val="75000"/>
                    <a:lumOff val="25000"/>
                  </a:schemeClr>
                </a:solidFill>
              </a:rPr>
              <a:t>Vous y trouverez des listes de clients classés par thèmes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Bancarisation,</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Crédits,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Échéances,</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Epargne Financière,</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Epargne réglementées,</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Fonds de Commerce,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IARD/Prévoyance,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Multicanal,</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Production Commerciale,</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Sociétariat.</a:t>
            </a: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3" name="Rectangle 22"/>
          <p:cNvSpPr/>
          <p:nvPr/>
        </p:nvSpPr>
        <p:spPr>
          <a:xfrm>
            <a:off x="1235075" y="4803986"/>
            <a:ext cx="4647110" cy="13102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894135"/>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5252768"/>
            <a:ext cx="3746359" cy="815608"/>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tous les rapports ORCA à votre disposition en annexe pour booster vos résultats.</a:t>
            </a:r>
          </a:p>
          <a:p>
            <a:pPr algn="just">
              <a:spcAft>
                <a:spcPts val="600"/>
              </a:spcAft>
            </a:pPr>
            <a:r>
              <a:rPr lang="fr-FR" sz="1400" i="1" dirty="0">
                <a:solidFill>
                  <a:schemeClr val="bg1"/>
                </a:solidFill>
                <a:latin typeface="Arial Narrow" panose="020B0606020202030204" pitchFamily="34" charset="0"/>
                <a:hlinkClick r:id="rId6" action="ppaction://hlinksldjump"/>
              </a:rPr>
              <a:t>Cliquez ici </a:t>
            </a:r>
            <a:r>
              <a:rPr lang="fr-FR" sz="1400" i="1" dirty="0">
                <a:solidFill>
                  <a:schemeClr val="bg1"/>
                </a:solidFill>
                <a:latin typeface="Arial Narrow" panose="020B0606020202030204" pitchFamily="34" charset="0"/>
              </a:rPr>
              <a:t>pour y accéder. </a:t>
            </a:r>
          </a:p>
        </p:txBody>
      </p:sp>
      <p:pic>
        <p:nvPicPr>
          <p:cNvPr id="29" name="Picture 3"/>
          <p:cNvPicPr>
            <a:picLocks noChangeAspect="1" noChangeArrowheads="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919816"/>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448185"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3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74825" y="3093931"/>
            <a:ext cx="3403011" cy="1165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71047" y="5445457"/>
            <a:ext cx="1232326" cy="510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Rectangle 30"/>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4" name="Rectangle 33"/>
          <p:cNvSpPr/>
          <p:nvPr/>
        </p:nvSpPr>
        <p:spPr>
          <a:xfrm>
            <a:off x="7157385" y="2384798"/>
            <a:ext cx="2321213" cy="307777"/>
          </a:xfrm>
          <a:prstGeom prst="rect">
            <a:avLst/>
          </a:prstGeom>
        </p:spPr>
        <p:txBody>
          <a:bodyPr wrap="none">
            <a:spAutoFit/>
          </a:bodyPr>
          <a:lstStyle/>
          <a:p>
            <a:pPr algn="ctr"/>
            <a:r>
              <a:rPr lang="fr-FR" sz="1400" b="1" i="1" dirty="0">
                <a:solidFill>
                  <a:srgbClr val="009688"/>
                </a:solidFill>
                <a:hlinkClick r:id="rId10"/>
              </a:rPr>
              <a:t>Cliquez ici pour y accéder</a:t>
            </a:r>
            <a:endParaRPr lang="fr-FR" sz="1400" b="1" i="1" dirty="0">
              <a:solidFill>
                <a:srgbClr val="009688"/>
              </a:solidFill>
            </a:endParaRPr>
          </a:p>
        </p:txBody>
      </p:sp>
      <p:pic>
        <p:nvPicPr>
          <p:cNvPr id="35" name="Image 34">
            <a:hlinkClick r:id="rId11" action="ppaction://hlinksldjump"/>
          </p:cNvPr>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460420"/>
            <a:ext cx="322157" cy="308904"/>
          </a:xfrm>
          <a:prstGeom prst="rect">
            <a:avLst/>
          </a:prstGeom>
        </p:spPr>
      </p:pic>
    </p:spTree>
    <p:extLst>
      <p:ext uri="{BB962C8B-B14F-4D97-AF65-F5344CB8AC3E}">
        <p14:creationId xmlns:p14="http://schemas.microsoft.com/office/powerpoint/2010/main" val="172453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84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chemeClr val="accent1"/>
                </a:solidFill>
                <a:latin typeface="Segoe UI Semibold" panose="020B0702040204020203" pitchFamily="34" charset="0"/>
                <a:cs typeface="Segoe UI Semibold" panose="020B0702040204020203" pitchFamily="34" charset="0"/>
              </a:rPr>
              <a:t>LE SUIVI DES CAMPAGNES GERC.</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18</a:t>
            </a:r>
          </a:p>
        </p:txBody>
      </p:sp>
      <p:sp>
        <p:nvSpPr>
          <p:cNvPr id="27" name="Rectangle 26"/>
          <p:cNvSpPr/>
          <p:nvPr/>
        </p:nvSpPr>
        <p:spPr>
          <a:xfrm>
            <a:off x="1235074" y="1194151"/>
            <a:ext cx="4660759" cy="39510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HEBDOMADAIRE</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Vous y trouverez </a:t>
            </a:r>
            <a:r>
              <a:rPr lang="fr-FR" sz="1200" b="1" dirty="0">
                <a:solidFill>
                  <a:srgbClr val="EA4E55"/>
                </a:solidFill>
              </a:rPr>
              <a:t>le traitement des cibles ponctuelles et récurrentes visibles dans le plan des opportunités.</a:t>
            </a:r>
            <a:endParaRPr lang="fr-FR" sz="1200" b="1" i="1" dirty="0">
              <a:solidFill>
                <a:srgbClr val="EA4E55"/>
              </a:solidFill>
            </a:endParaRPr>
          </a:p>
          <a:p>
            <a:pPr marL="438150" indent="-171450" algn="just" defTabSz="663575">
              <a:buClr>
                <a:srgbClr val="EA0000"/>
              </a:buClr>
              <a:buSzPct val="70000"/>
              <a:buFont typeface="Arial" panose="020B0604020202020204" pitchFamily="34" charset="0"/>
              <a:buChar char="•"/>
            </a:pPr>
            <a:endParaRPr lang="fr-FR" sz="1200" i="1"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b="1"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Activité Commerciale de la Rubrique des Commerciaux</a:t>
            </a:r>
          </a:p>
        </p:txBody>
      </p:sp>
      <p:sp>
        <p:nvSpPr>
          <p:cNvPr id="77" name="Rectangle 76"/>
          <p:cNvSpPr/>
          <p:nvPr/>
        </p:nvSpPr>
        <p:spPr>
          <a:xfrm>
            <a:off x="6527800" y="3369978"/>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Arial" panose="020B0604020202020204" pitchFamily="34" charset="0"/>
              <a:buChar char="•"/>
            </a:pPr>
            <a:r>
              <a:rPr lang="fr-FR" sz="1200" b="1" dirty="0">
                <a:solidFill>
                  <a:schemeClr val="tx1">
                    <a:lumMod val="75000"/>
                    <a:lumOff val="25000"/>
                  </a:schemeClr>
                </a:solidFill>
              </a:rPr>
              <a:t>Le traitement des cibles ponctuelles et récurrentes visibles dans le plan des opportunités.</a:t>
            </a:r>
          </a:p>
          <a:p>
            <a:pPr marL="534988" indent="-268288"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534988" indent="-268288"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534988" indent="-268288" algn="just" defTabSz="663575">
              <a:buClr>
                <a:srgbClr val="EA0000"/>
              </a:buClr>
              <a:buSzPct val="70000"/>
              <a:buFont typeface="Arial" panose="020B0604020202020204" pitchFamily="34" charset="0"/>
              <a:buChar char="•"/>
            </a:pPr>
            <a:r>
              <a:rPr lang="fr-FR" sz="1200" b="1" dirty="0">
                <a:solidFill>
                  <a:schemeClr val="tx1">
                    <a:lumMod val="75000"/>
                    <a:lumOff val="25000"/>
                  </a:schemeClr>
                </a:solidFill>
              </a:rPr>
              <a:t>Des filtres permettent de sélectionner les campagnes selon leur catégorie </a:t>
            </a:r>
            <a:r>
              <a:rPr lang="fr-FR" sz="1200" dirty="0">
                <a:solidFill>
                  <a:schemeClr val="tx1">
                    <a:lumMod val="75000"/>
                    <a:lumOff val="25000"/>
                  </a:schemeClr>
                </a:solidFill>
              </a:rPr>
              <a:t>(Alerte, Echéance produit, Vie du client,…) ou en fonction des Univers de Besoin Activation (Univers B,E,P,C ou A).</a:t>
            </a:r>
          </a:p>
        </p:txBody>
      </p:sp>
      <p:sp>
        <p:nvSpPr>
          <p:cNvPr id="31" name="Freeform 423"/>
          <p:cNvSpPr/>
          <p:nvPr/>
        </p:nvSpPr>
        <p:spPr>
          <a:xfrm>
            <a:off x="6448185"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3" name="Rectangle 32"/>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26" name="Rectangle 25"/>
          <p:cNvSpPr/>
          <p:nvPr/>
        </p:nvSpPr>
        <p:spPr>
          <a:xfrm>
            <a:off x="7157385" y="2457950"/>
            <a:ext cx="2321213" cy="307777"/>
          </a:xfrm>
          <a:prstGeom prst="rect">
            <a:avLst/>
          </a:prstGeom>
        </p:spPr>
        <p:txBody>
          <a:bodyPr wrap="none">
            <a:spAutoFit/>
          </a:bodyPr>
          <a:lstStyle/>
          <a:p>
            <a:pPr algn="ctr"/>
            <a:r>
              <a:rPr lang="fr-FR" sz="1400" b="1" i="1" dirty="0">
                <a:solidFill>
                  <a:srgbClr val="009688"/>
                </a:solidFill>
                <a:hlinkClick r:id="rId6"/>
              </a:rPr>
              <a:t>Cliquez ici pour y accéder</a:t>
            </a:r>
            <a:endParaRPr lang="fr-FR" sz="1400" b="1" i="1" dirty="0">
              <a:solidFill>
                <a:srgbClr val="009688"/>
              </a:solidFill>
            </a:endParaRPr>
          </a:p>
        </p:txBody>
      </p:sp>
      <p:pic>
        <p:nvPicPr>
          <p:cNvPr id="29" name="Image 28">
            <a:hlinkClick r:id="rId7" action="ppaction://hlinksldjump"/>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33572"/>
            <a:ext cx="322157" cy="308904"/>
          </a:xfrm>
          <a:prstGeom prst="rect">
            <a:avLst/>
          </a:prstGeom>
        </p:spPr>
      </p:pic>
      <p:pic>
        <p:nvPicPr>
          <p:cNvPr id="30" name="Image 3"/>
          <p:cNvPicPr>
            <a:picLocks noChangeAspect="1"/>
          </p:cNvPicPr>
          <p:nvPr/>
        </p:nvPicPr>
        <p:blipFill>
          <a:blip r:embed="rId10">
            <a:extLst>
              <a:ext uri="{28A0092B-C50C-407E-A947-70E740481C1C}">
                <a14:useLocalDpi xmlns:a14="http://schemas.microsoft.com/office/drawing/2010/main" val="0"/>
              </a:ext>
            </a:extLst>
          </a:blip>
          <a:srcRect l="3020" t="37318" r="35031" b="28130"/>
          <a:stretch>
            <a:fillRect/>
          </a:stretch>
        </p:blipFill>
        <p:spPr bwMode="auto">
          <a:xfrm>
            <a:off x="1379538" y="2802194"/>
            <a:ext cx="4372333" cy="15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977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84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chemeClr val="accent1"/>
                </a:solidFill>
                <a:latin typeface="Segoe UI Semibold" panose="020B0702040204020203" pitchFamily="34" charset="0"/>
                <a:cs typeface="Segoe UI Semibold" panose="020B0702040204020203" pitchFamily="34" charset="0"/>
              </a:rPr>
              <a:t>LE SUIVI DES FORMULES.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19</a:t>
            </a:r>
          </a:p>
        </p:txBody>
      </p:sp>
      <p:sp>
        <p:nvSpPr>
          <p:cNvPr id="27" name="Rectangle 26"/>
          <p:cNvSpPr/>
          <p:nvPr/>
        </p:nvSpPr>
        <p:spPr>
          <a:xfrm>
            <a:off x="1235074" y="1194151"/>
            <a:ext cx="4660759" cy="39510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QUOTIDIEN</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Le "Suivi Formules" permet de piloter la vente des Formules au sein de la CEGEE. </a:t>
            </a:r>
          </a:p>
          <a:p>
            <a:pPr marL="438150" indent="-171450" algn="just" defTabSz="663575">
              <a:buClr>
                <a:srgbClr val="EA0000"/>
              </a:buClr>
              <a:buSzPct val="70000"/>
              <a:buFont typeface="Arial" panose="020B0604020202020204" pitchFamily="34" charset="0"/>
              <a:buChar char="•"/>
            </a:pPr>
            <a:endParaRPr lang="fr-FR" sz="1200" b="1" i="1"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Il s'agit d'un comptage des ouvertures et clôtures des Formules Individuelles du 01/01/2020 au 31/12/2020.</a:t>
            </a:r>
          </a:p>
          <a:p>
            <a:pPr marL="438150" indent="-171450" algn="just" defTabSz="663575">
              <a:buClr>
                <a:srgbClr val="EA0000"/>
              </a:buClr>
              <a:buSzPct val="70000"/>
              <a:buFont typeface="Arial" panose="020B0604020202020204" pitchFamily="34" charset="0"/>
              <a:buChar char="•"/>
            </a:pPr>
            <a:endParaRPr lang="fr-FR" sz="1200" b="1" i="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i="1"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b="1"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Activité Commerciale de la Rubrique des Commerciaux</a:t>
            </a:r>
          </a:p>
        </p:txBody>
      </p:sp>
      <p:sp>
        <p:nvSpPr>
          <p:cNvPr id="77" name="Rectangle 76"/>
          <p:cNvSpPr/>
          <p:nvPr/>
        </p:nvSpPr>
        <p:spPr>
          <a:xfrm>
            <a:off x="6527800" y="3369978"/>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534988"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Vous y trouverez (par Région, Territoire, Point de vente) : </a:t>
            </a:r>
          </a:p>
          <a:p>
            <a:pPr marL="534988" indent="-268288"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992188" lvl="1"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Ventes Brutes Formules Individuelles Initial / Confort / Optimal</a:t>
            </a:r>
          </a:p>
          <a:p>
            <a:pPr marL="992188" lvl="1" indent="-268288"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992188" lvl="1"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Ventes Nettes Formules Individuelles Initial / Confort / Optimal</a:t>
            </a:r>
          </a:p>
          <a:p>
            <a:pPr marL="992188" lvl="1" indent="-268288"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992188" lvl="1" indent="-268288"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L’origine des ventes brutes (conquête externe, interne, transformation) ….</a:t>
            </a:r>
          </a:p>
        </p:txBody>
      </p:sp>
      <p:sp>
        <p:nvSpPr>
          <p:cNvPr id="31" name="Freeform 423"/>
          <p:cNvSpPr/>
          <p:nvPr/>
        </p:nvSpPr>
        <p:spPr>
          <a:xfrm>
            <a:off x="6448185" y="357976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2" name="Image 1"/>
          <p:cNvPicPr>
            <a:picLocks noChangeAspect="1"/>
          </p:cNvPicPr>
          <p:nvPr/>
        </p:nvPicPr>
        <p:blipFill>
          <a:blip r:embed="rId6"/>
          <a:stretch>
            <a:fillRect/>
          </a:stretch>
        </p:blipFill>
        <p:spPr>
          <a:xfrm>
            <a:off x="2148669" y="3343701"/>
            <a:ext cx="2723581" cy="1543524"/>
          </a:xfrm>
          <a:prstGeom prst="rect">
            <a:avLst/>
          </a:prstGeom>
        </p:spPr>
      </p:pic>
      <p:sp>
        <p:nvSpPr>
          <p:cNvPr id="33" name="Rectangle 32"/>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26" name="Rectangle 25"/>
          <p:cNvSpPr/>
          <p:nvPr/>
        </p:nvSpPr>
        <p:spPr>
          <a:xfrm>
            <a:off x="7157385" y="2457950"/>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29" name="Image 28">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33572"/>
            <a:ext cx="322157" cy="308904"/>
          </a:xfrm>
          <a:prstGeom prst="rect">
            <a:avLst/>
          </a:prstGeom>
        </p:spPr>
      </p:pic>
    </p:spTree>
    <p:extLst>
      <p:ext uri="{BB962C8B-B14F-4D97-AF65-F5344CB8AC3E}">
        <p14:creationId xmlns:p14="http://schemas.microsoft.com/office/powerpoint/2010/main" val="405477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20</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8401664" cy="1083374"/>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Pour animer et piloter </a:t>
            </a:r>
          </a:p>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LA SATISFACTION CLIENT.</a:t>
            </a: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586096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162879"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a:t>
            </a:r>
          </a:p>
          <a:p>
            <a:r>
              <a:rPr lang="fr-FR" sz="2000" dirty="0">
                <a:solidFill>
                  <a:srgbClr val="FF9966"/>
                </a:solidFill>
                <a:latin typeface="Segoe UI Semibold" panose="020B0702040204020203" pitchFamily="34" charset="0"/>
                <a:cs typeface="Segoe UI Semibold" panose="020B0702040204020203" pitchFamily="34" charset="0"/>
              </a:rPr>
              <a:t>LA SATISFACTION CLIENT.</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21</a:t>
            </a:r>
          </a:p>
        </p:txBody>
      </p:sp>
      <p:sp>
        <p:nvSpPr>
          <p:cNvPr id="10" name="Rectangle 9"/>
          <p:cNvSpPr/>
          <p:nvPr/>
        </p:nvSpPr>
        <p:spPr>
          <a:xfrm>
            <a:off x="1235074" y="1321991"/>
            <a:ext cx="9109076" cy="47838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grpSp>
        <p:nvGrpSpPr>
          <p:cNvPr id="2" name="Groupe 1"/>
          <p:cNvGrpSpPr/>
          <p:nvPr/>
        </p:nvGrpSpPr>
        <p:grpSpPr>
          <a:xfrm>
            <a:off x="1492578" y="1700979"/>
            <a:ext cx="2607035" cy="634697"/>
            <a:chOff x="1492578" y="1700979"/>
            <a:chExt cx="2607035" cy="634697"/>
          </a:xfrm>
          <a:solidFill>
            <a:srgbClr val="FF9966"/>
          </a:solidFill>
        </p:grpSpPr>
        <p:sp>
          <p:nvSpPr>
            <p:cNvPr id="17" name="Rectangle 16"/>
            <p:cNvSpPr/>
            <p:nvPr/>
          </p:nvSpPr>
          <p:spPr>
            <a:xfrm>
              <a:off x="1492578" y="1700979"/>
              <a:ext cx="2607035" cy="6346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0" name="TextBox 43">
              <a:extLst>
                <a:ext uri="{FF2B5EF4-FFF2-40B4-BE49-F238E27FC236}">
                  <a16:creationId xmlns:a16="http://schemas.microsoft.com/office/drawing/2014/main" id="{CFA9367C-BCC7-4CA8-B564-C5BA6EFDFCF6}"/>
                </a:ext>
              </a:extLst>
            </p:cNvPr>
            <p:cNvSpPr txBox="1"/>
            <p:nvPr/>
          </p:nvSpPr>
          <p:spPr>
            <a:xfrm>
              <a:off x="1683562" y="1889991"/>
              <a:ext cx="2114459" cy="246221"/>
            </a:xfrm>
            <a:prstGeom prst="rect">
              <a:avLst/>
            </a:prstGeom>
            <a:grp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QUOTIDIEN</a:t>
              </a:r>
              <a:endParaRPr lang="fr-FR" dirty="0">
                <a:solidFill>
                  <a:schemeClr val="bg1"/>
                </a:solidFill>
              </a:endParaRPr>
            </a:p>
          </p:txBody>
        </p:sp>
      </p:grpSp>
      <p:grpSp>
        <p:nvGrpSpPr>
          <p:cNvPr id="3" name="Groupe 2"/>
          <p:cNvGrpSpPr/>
          <p:nvPr/>
        </p:nvGrpSpPr>
        <p:grpSpPr>
          <a:xfrm>
            <a:off x="4209610" y="1680800"/>
            <a:ext cx="2607035" cy="634697"/>
            <a:chOff x="4209610" y="1680800"/>
            <a:chExt cx="2607035" cy="634697"/>
          </a:xfrm>
        </p:grpSpPr>
        <p:sp>
          <p:nvSpPr>
            <p:cNvPr id="21" name="Rectangle 20"/>
            <p:cNvSpPr/>
            <p:nvPr/>
          </p:nvSpPr>
          <p:spPr>
            <a:xfrm>
              <a:off x="4209610" y="1680800"/>
              <a:ext cx="2607035" cy="634697"/>
            </a:xfrm>
            <a:prstGeom prst="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2" name="TextBox 43">
              <a:extLst>
                <a:ext uri="{FF2B5EF4-FFF2-40B4-BE49-F238E27FC236}">
                  <a16:creationId xmlns:a16="http://schemas.microsoft.com/office/drawing/2014/main" id="{CFA9367C-BCC7-4CA8-B564-C5BA6EFDFCF6}"/>
                </a:ext>
              </a:extLst>
            </p:cNvPr>
            <p:cNvSpPr txBox="1"/>
            <p:nvPr/>
          </p:nvSpPr>
          <p:spPr>
            <a:xfrm>
              <a:off x="4574001" y="1889991"/>
              <a:ext cx="1944498"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HEBDOMADAIRE</a:t>
              </a:r>
              <a:endParaRPr lang="fr-FR" dirty="0">
                <a:solidFill>
                  <a:schemeClr val="bg1"/>
                </a:solidFill>
              </a:endParaRPr>
            </a:p>
          </p:txBody>
        </p:sp>
      </p:grpSp>
      <p:grpSp>
        <p:nvGrpSpPr>
          <p:cNvPr id="4" name="Groupe 3"/>
          <p:cNvGrpSpPr/>
          <p:nvPr/>
        </p:nvGrpSpPr>
        <p:grpSpPr>
          <a:xfrm>
            <a:off x="6891109" y="1670968"/>
            <a:ext cx="2607035" cy="634697"/>
            <a:chOff x="6950101" y="1700464"/>
            <a:chExt cx="2607035" cy="634697"/>
          </a:xfrm>
        </p:grpSpPr>
        <p:sp>
          <p:nvSpPr>
            <p:cNvPr id="29" name="Rectangle 28"/>
            <p:cNvSpPr/>
            <p:nvPr/>
          </p:nvSpPr>
          <p:spPr>
            <a:xfrm>
              <a:off x="6950101" y="1700464"/>
              <a:ext cx="2607035" cy="634697"/>
            </a:xfrm>
            <a:prstGeom prst="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1" name="TextBox 43">
              <a:extLst>
                <a:ext uri="{FF2B5EF4-FFF2-40B4-BE49-F238E27FC236}">
                  <a16:creationId xmlns:a16="http://schemas.microsoft.com/office/drawing/2014/main" id="{CFA9367C-BCC7-4CA8-B564-C5BA6EFDFCF6}"/>
                </a:ext>
              </a:extLst>
            </p:cNvPr>
            <p:cNvSpPr txBox="1"/>
            <p:nvPr/>
          </p:nvSpPr>
          <p:spPr>
            <a:xfrm>
              <a:off x="7254885" y="1889991"/>
              <a:ext cx="1944498"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MENSUEL</a:t>
              </a:r>
            </a:p>
          </p:txBody>
        </p:sp>
      </p:grpSp>
      <p:sp>
        <p:nvSpPr>
          <p:cNvPr id="34" name="Rectangle 33"/>
          <p:cNvSpPr/>
          <p:nvPr/>
        </p:nvSpPr>
        <p:spPr>
          <a:xfrm>
            <a:off x="1508305" y="2453144"/>
            <a:ext cx="2588413" cy="3092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6" name="Rectangle 35"/>
          <p:cNvSpPr/>
          <p:nvPr/>
        </p:nvSpPr>
        <p:spPr>
          <a:xfrm>
            <a:off x="6891464" y="2462464"/>
            <a:ext cx="2588413" cy="3066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8" name="Rectangle 37"/>
          <p:cNvSpPr/>
          <p:nvPr/>
        </p:nvSpPr>
        <p:spPr>
          <a:xfrm>
            <a:off x="4240088" y="2432965"/>
            <a:ext cx="2588413" cy="30502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71" name="Rectangle 70"/>
          <p:cNvSpPr/>
          <p:nvPr/>
        </p:nvSpPr>
        <p:spPr>
          <a:xfrm>
            <a:off x="1774825" y="2666907"/>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5" action="ppaction://hlinksldjump"/>
              </a:rPr>
              <a:t>QHD On-line</a:t>
            </a:r>
            <a:endParaRPr lang="fr-FR" b="1" dirty="0">
              <a:solidFill>
                <a:srgbClr val="F44336"/>
              </a:solidFill>
            </a:endParaRPr>
          </a:p>
        </p:txBody>
      </p:sp>
      <p:sp>
        <p:nvSpPr>
          <p:cNvPr id="73" name="Rectangle 72"/>
          <p:cNvSpPr/>
          <p:nvPr/>
        </p:nvSpPr>
        <p:spPr>
          <a:xfrm>
            <a:off x="7063760" y="2657075"/>
            <a:ext cx="2118749" cy="564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6" action="ppaction://hlinksldjump"/>
              </a:rPr>
              <a:t>Résultats QHD</a:t>
            </a:r>
            <a:endParaRPr lang="fr-FR" b="1" dirty="0">
              <a:solidFill>
                <a:srgbClr val="F44336"/>
              </a:solidFill>
            </a:endParaRPr>
          </a:p>
        </p:txBody>
      </p:sp>
      <p:sp>
        <p:nvSpPr>
          <p:cNvPr id="27" name="Rectangle 26"/>
          <p:cNvSpPr/>
          <p:nvPr/>
        </p:nvSpPr>
        <p:spPr>
          <a:xfrm>
            <a:off x="7063760" y="3406520"/>
            <a:ext cx="2118749" cy="8705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7" action="ppaction://hlinksldjump"/>
              </a:rPr>
              <a:t>SAE – Satisfaction de l’Agence à l’Entreprise</a:t>
            </a:r>
            <a:endParaRPr lang="fr-FR" b="1" dirty="0">
              <a:solidFill>
                <a:srgbClr val="F44336"/>
              </a:solidFill>
            </a:endParaRPr>
          </a:p>
        </p:txBody>
      </p:sp>
      <p:sp>
        <p:nvSpPr>
          <p:cNvPr id="28" name="ZoneTexte 27"/>
          <p:cNvSpPr txBox="1"/>
          <p:nvPr/>
        </p:nvSpPr>
        <p:spPr>
          <a:xfrm>
            <a:off x="1895174" y="5664851"/>
            <a:ext cx="2715323" cy="338554"/>
          </a:xfrm>
          <a:prstGeom prst="rect">
            <a:avLst/>
          </a:prstGeom>
          <a:noFill/>
        </p:spPr>
        <p:txBody>
          <a:bodyPr wrap="square" lIns="0" tIns="0" bIns="0" rtlCol="0" anchor="t">
            <a:spAutoFit/>
          </a:bodyPr>
          <a:lstStyle/>
          <a:p>
            <a:pPr algn="ctr"/>
            <a:r>
              <a:rPr lang="fr-FR" sz="1100" dirty="0"/>
              <a:t>Cliquez sur le titre du suivi pour accéder directement à la fiche de présentation.</a:t>
            </a:r>
          </a:p>
        </p:txBody>
      </p:sp>
      <p:pic>
        <p:nvPicPr>
          <p:cNvPr id="32" name="Image 31">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1506154" y="5632005"/>
            <a:ext cx="418189" cy="400985"/>
          </a:xfrm>
          <a:prstGeom prst="rect">
            <a:avLst/>
          </a:prstGeom>
        </p:spPr>
      </p:pic>
      <p:pic>
        <p:nvPicPr>
          <p:cNvPr id="33" name="Image 32">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3353151" y="2934296"/>
            <a:ext cx="279428" cy="267933"/>
          </a:xfrm>
          <a:prstGeom prst="rect">
            <a:avLst/>
          </a:prstGeom>
        </p:spPr>
      </p:pic>
      <p:pic>
        <p:nvPicPr>
          <p:cNvPr id="39" name="Image 38">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841826" y="2909275"/>
            <a:ext cx="279428" cy="267933"/>
          </a:xfrm>
          <a:prstGeom prst="rect">
            <a:avLst/>
          </a:prstGeom>
        </p:spPr>
      </p:pic>
      <p:pic>
        <p:nvPicPr>
          <p:cNvPr id="40" name="Image 39">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814530" y="3919209"/>
            <a:ext cx="279428" cy="267933"/>
          </a:xfrm>
          <a:prstGeom prst="rect">
            <a:avLst/>
          </a:prstGeom>
        </p:spPr>
      </p:pic>
      <p:sp>
        <p:nvSpPr>
          <p:cNvPr id="42" name="Rectangle 41"/>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328874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7041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FF9966"/>
                </a:solidFill>
                <a:latin typeface="Segoe UI Semibold" panose="020B0702040204020203" pitchFamily="34" charset="0"/>
                <a:cs typeface="Segoe UI Semibold" panose="020B0702040204020203" pitchFamily="34" charset="0"/>
              </a:rPr>
              <a:t>QHD ONLINE.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22</a:t>
            </a:r>
          </a:p>
        </p:txBody>
      </p:sp>
      <p:sp>
        <p:nvSpPr>
          <p:cNvPr id="27" name="Rectangle 26"/>
          <p:cNvSpPr/>
          <p:nvPr/>
        </p:nvSpPr>
        <p:spPr>
          <a:xfrm>
            <a:off x="1235074" y="1194150"/>
            <a:ext cx="4660759" cy="34051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QUOTIDIENNE</a:t>
            </a:r>
          </a:p>
          <a:p>
            <a:pPr marL="438150" indent="-171450" algn="just" defTabSz="663575">
              <a:buClr>
                <a:srgbClr val="EA0000"/>
              </a:buClr>
              <a:buSzPct val="70000"/>
              <a:buFont typeface="Arial" panose="020B0604020202020204" pitchFamily="34" charset="0"/>
              <a:buChar char="•"/>
            </a:pPr>
            <a:endParaRPr lang="fr-FR" sz="1200" b="1"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Cet extrait quotidien permet de réagir en cas de chute importante des résultats ou au contraire conforter ce qui a été réalisé les derniers jours. </a:t>
            </a:r>
          </a:p>
          <a:p>
            <a:pPr marL="438150" indent="-171450" algn="just" defTabSz="663575">
              <a:buClr>
                <a:srgbClr val="EA0000"/>
              </a:buClr>
              <a:buSzPct val="70000"/>
              <a:buFont typeface="Arial" panose="020B0604020202020204" pitchFamily="34" charset="0"/>
              <a:buChar char="•"/>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La levée d’anonymat est l’un des leviers les plus efficaces pour améliorer rapidement ses résultats de satisfaction :</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La levée d’anonymat négative pour renouer le dialogue avec un client insatisfait et travailler sur des points d’insatisfaction récurrents par la construction de plans d’actions.</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La levée d’anonymat positive pour favoriser la recommandation et valoriser le travail réalisé</a:t>
            </a: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65027"/>
            <a:ext cx="1943432" cy="523220"/>
          </a:xfrm>
          <a:prstGeom prst="rect">
            <a:avLst/>
          </a:prstGeom>
        </p:spPr>
        <p:txBody>
          <a:bodyPr wrap="square">
            <a:spAutoFit/>
          </a:bodyPr>
          <a:lstStyle/>
          <a:p>
            <a:pPr algn="just"/>
            <a:r>
              <a:rPr lang="fr-FR" sz="1400" dirty="0">
                <a:solidFill>
                  <a:schemeClr val="bg1"/>
                </a:solidFill>
              </a:rPr>
              <a:t>Lien de connexion* : https://online.qhd.fr/ </a:t>
            </a:r>
            <a:endParaRPr lang="fr-FR" sz="1400" b="1" dirty="0">
              <a:solidFill>
                <a:schemeClr val="bg1"/>
              </a:solidFill>
            </a:endParaRPr>
          </a:p>
        </p:txBody>
      </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QHD Online vous permet de disposer plus rapidement des tous derniers résultats par un extrait quotidien des données en comparant les résultats des 20 derniers répondants par rapport aux derniers résultats mensuels.</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450850" indent="101600" algn="just">
              <a:buClr>
                <a:srgbClr val="EA0000"/>
              </a:buClr>
              <a:buSzPct val="70000"/>
              <a:buFont typeface="Arial" panose="020B0604020202020204" pitchFamily="34" charset="0"/>
              <a:buChar char="•"/>
            </a:pPr>
            <a:r>
              <a:rPr lang="fr-FR" sz="1200" dirty="0">
                <a:solidFill>
                  <a:schemeClr val="tx1">
                    <a:lumMod val="75000"/>
                    <a:lumOff val="25000"/>
                  </a:schemeClr>
                </a:solidFill>
              </a:rPr>
              <a:t>La levée d’anonymat : l’information de satisfaction des clients ayant levé leur anonymat est restituée sur la synthèse Client :</a:t>
            </a:r>
          </a:p>
          <a:p>
            <a:pPr marL="1085850" lvl="2" indent="-171450" algn="just">
              <a:buClr>
                <a:srgbClr val="EA0000"/>
              </a:buClr>
              <a:buSzPct val="70000"/>
              <a:buFont typeface="Wingdings 2" panose="05020102010507070707" pitchFamily="18" charset="2"/>
              <a:buChar char="¤"/>
            </a:pPr>
            <a:r>
              <a:rPr lang="fr-FR" sz="1200" dirty="0">
                <a:solidFill>
                  <a:schemeClr val="tx1">
                    <a:lumMod val="75000"/>
                    <a:lumOff val="25000"/>
                  </a:schemeClr>
                </a:solidFill>
              </a:rPr>
              <a:t>Sous forme de Smiley</a:t>
            </a:r>
          </a:p>
          <a:p>
            <a:pPr marL="1085850" lvl="2" indent="-171450" algn="just">
              <a:buClr>
                <a:srgbClr val="EA0000"/>
              </a:buClr>
              <a:buSzPct val="70000"/>
              <a:buFont typeface="Wingdings 2" panose="05020102010507070707" pitchFamily="18" charset="2"/>
              <a:buChar char="¤"/>
            </a:pPr>
            <a:r>
              <a:rPr lang="fr-FR" sz="1200" dirty="0">
                <a:solidFill>
                  <a:schemeClr val="tx1">
                    <a:lumMod val="75000"/>
                    <a:lumOff val="25000"/>
                  </a:schemeClr>
                </a:solidFill>
              </a:rPr>
              <a:t>Avec mise à disposition du verbatim associé</a:t>
            </a:r>
          </a:p>
          <a:p>
            <a:pPr marL="1085850" lvl="2" indent="-171450" algn="just">
              <a:buClr>
                <a:srgbClr val="EA0000"/>
              </a:buClr>
              <a:buSzPct val="70000"/>
              <a:buFont typeface="Wingdings 2" panose="05020102010507070707" pitchFamily="18" charset="2"/>
              <a:buChar char="¤"/>
            </a:pPr>
            <a:r>
              <a:rPr lang="fr-FR" sz="1200" dirty="0">
                <a:solidFill>
                  <a:schemeClr val="tx1">
                    <a:lumMod val="75000"/>
                    <a:lumOff val="25000"/>
                  </a:schemeClr>
                </a:solidFill>
              </a:rPr>
              <a:t>Et disponible pendant 24 mois</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3" name="Rectangle 22"/>
          <p:cNvSpPr/>
          <p:nvPr/>
        </p:nvSpPr>
        <p:spPr>
          <a:xfrm>
            <a:off x="1235075" y="4756212"/>
            <a:ext cx="4647110" cy="14808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84636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5204994"/>
            <a:ext cx="3746359" cy="1031051"/>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le mode opératoire de QHD Online dans votre espace Qualité sur le portail Intranet</a:t>
            </a:r>
          </a:p>
          <a:p>
            <a:pPr>
              <a:spcAft>
                <a:spcPts val="600"/>
              </a:spcAft>
            </a:pPr>
            <a:r>
              <a:rPr lang="fr-FR" sz="1400" i="1" dirty="0">
                <a:solidFill>
                  <a:schemeClr val="bg1"/>
                </a:solidFill>
              </a:rPr>
              <a:t>*Retrouvez vos codes de connexion en cliquant </a:t>
            </a:r>
            <a:r>
              <a:rPr lang="fr-FR" sz="1400" i="1" dirty="0">
                <a:solidFill>
                  <a:schemeClr val="bg1"/>
                </a:solidFill>
                <a:hlinkClick r:id="rId6"/>
              </a:rPr>
              <a:t>ici</a:t>
            </a:r>
            <a:endParaRPr lang="fr-FR" sz="1200" i="1" dirty="0">
              <a:solidFill>
                <a:schemeClr val="bg1"/>
              </a:solidFill>
            </a:endParaRPr>
          </a:p>
        </p:txBody>
      </p:sp>
      <p:pic>
        <p:nvPicPr>
          <p:cNvPr id="29" name="Picture 3"/>
          <p:cNvPicPr>
            <a:picLocks noChangeAspect="1" noChangeArrowheads="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872042"/>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3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16704" y="1557338"/>
            <a:ext cx="1192521" cy="705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10818010" y="5694007"/>
            <a:ext cx="940983" cy="492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tangle 32"/>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818910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7041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FF9966"/>
                </a:solidFill>
                <a:latin typeface="Segoe UI Semibold" panose="020B0702040204020203" pitchFamily="34" charset="0"/>
                <a:cs typeface="Segoe UI Semibold" panose="020B0702040204020203" pitchFamily="34" charset="0"/>
              </a:rPr>
              <a:t>QUALITÉ HAUTE DÉFINITION (QHD).</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23</a:t>
            </a:r>
          </a:p>
        </p:txBody>
      </p:sp>
      <p:sp>
        <p:nvSpPr>
          <p:cNvPr id="27" name="Rectangle 26"/>
          <p:cNvSpPr/>
          <p:nvPr/>
        </p:nvSpPr>
        <p:spPr>
          <a:xfrm>
            <a:off x="1235074" y="1194149"/>
            <a:ext cx="4660759" cy="47972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MENSUELLE</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Ce suivi est la synthèse sur 1 mois des résultats du QHD online, pour :</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décider, en équipe, des actions à mener,</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identifier (page 2 - par la couleur vert foncé) où aller chercher les bonnes pratiques. </a:t>
            </a:r>
          </a:p>
          <a:p>
            <a:pPr marL="438150" indent="-171450" algn="just" defTabSz="663575">
              <a:buClr>
                <a:srgbClr val="EA0000"/>
              </a:buClr>
              <a:buSzPct val="70000"/>
              <a:buFont typeface="Arial" panose="020B0604020202020204" pitchFamily="34" charset="0"/>
              <a:buChar char="•"/>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Ce suivi vous permet de :</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construire des plans d'action qualité au plus proche des attentes de vos clients. </a:t>
            </a:r>
          </a:p>
          <a:p>
            <a:pPr marL="895350" lvl="1" indent="-171450" algn="just" defTabSz="663575">
              <a:buClr>
                <a:srgbClr val="EA0000"/>
              </a:buClr>
              <a:buSzPct val="70000"/>
              <a:buFont typeface="Arial" panose="020B0604020202020204" pitchFamily="34" charset="0"/>
              <a:buChar char="•"/>
            </a:pPr>
            <a:r>
              <a:rPr lang="fr-FR" sz="1200" dirty="0">
                <a:solidFill>
                  <a:schemeClr val="tx1"/>
                </a:solidFill>
              </a:rPr>
              <a:t>animer l'ensemble des collaborateurs autour de l'amélioration continue de la qualité de service.</a:t>
            </a: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8" y="1665027"/>
            <a:ext cx="3535280" cy="954107"/>
          </a:xfrm>
          <a:prstGeom prst="rect">
            <a:avLst/>
          </a:prstGeom>
        </p:spPr>
        <p:txBody>
          <a:bodyPr wrap="square">
            <a:spAutoFit/>
          </a:bodyPr>
          <a:lstStyle/>
          <a:p>
            <a:pPr algn="just"/>
            <a:r>
              <a:rPr lang="fr-FR" sz="1400" dirty="0">
                <a:solidFill>
                  <a:schemeClr val="bg1"/>
                </a:solidFill>
              </a:rPr>
              <a:t>Disponible dans votre espace Mon Entreprise / #Vous être Utile / Satisfaction Client</a:t>
            </a:r>
          </a:p>
          <a:p>
            <a:pPr algn="just"/>
            <a:r>
              <a:rPr lang="fr-FR" sz="1400" dirty="0">
                <a:hlinkClick r:id="rId6"/>
              </a:rPr>
              <a:t>Ciquez ICI</a:t>
            </a:r>
            <a:endParaRPr lang="fr-FR" sz="1400" dirty="0"/>
          </a:p>
        </p:txBody>
      </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forces et les faiblesses de mon agence sur la période restituée (à minima trimestrielle glissante avec des indications sur le dernier mois).</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Un zoom par canal et par motifs.</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Un comparatif avec les agences de mon secteur.</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détail des réponses de nos clients pour chacune des questions de l’enquête.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L’évolution de mon agence sur les principaux items. </a:t>
            </a: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33"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06476" y="4367283"/>
            <a:ext cx="2486932" cy="1392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57023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7041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FF9966"/>
                </a:solidFill>
                <a:latin typeface="Segoe UI Semibold" panose="020B0702040204020203" pitchFamily="34" charset="0"/>
                <a:cs typeface="Segoe UI Semibold" panose="020B0702040204020203" pitchFamily="34" charset="0"/>
              </a:rPr>
              <a:t>SATISFACTION DE L’AGENCE À L’ENTREPRISE (SAE).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24</a:t>
            </a:r>
          </a:p>
        </p:txBody>
      </p:sp>
      <p:sp>
        <p:nvSpPr>
          <p:cNvPr id="27" name="Rectangle 26"/>
          <p:cNvSpPr/>
          <p:nvPr/>
        </p:nvSpPr>
        <p:spPr>
          <a:xfrm>
            <a:off x="1235074" y="1194150"/>
            <a:ext cx="4660759" cy="34051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MENSUELLE</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Ce dispositif de mesure de la satisfaction client vous permet de </a:t>
            </a:r>
            <a:r>
              <a:rPr lang="fr-FR" sz="1200" b="1" dirty="0">
                <a:solidFill>
                  <a:schemeClr val="tx1"/>
                </a:solidFill>
              </a:rPr>
              <a:t>réaliser un diagnostic détaillé annuel et un suivi mensuel. </a:t>
            </a:r>
          </a:p>
          <a:p>
            <a:pPr marL="438150" indent="-171450" algn="just" defTabSz="663575">
              <a:buClr>
                <a:srgbClr val="EA0000"/>
              </a:buClr>
              <a:buSzPct val="70000"/>
              <a:buFont typeface="Arial" panose="020B0604020202020204" pitchFamily="34" charset="0"/>
              <a:buChar char="•"/>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Tous les clients de notre fonds de commerce </a:t>
            </a:r>
            <a:r>
              <a:rPr lang="fr-FR" sz="1200" b="1" dirty="0">
                <a:solidFill>
                  <a:schemeClr val="tx1"/>
                </a:solidFill>
              </a:rPr>
              <a:t>seront interrogés au cours de l’année (1/10 chaque mois) dès lors que nous disposons de leur adresse mail. </a:t>
            </a: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0" name="Rectangle 69"/>
          <p:cNvSpPr/>
          <p:nvPr/>
        </p:nvSpPr>
        <p:spPr>
          <a:xfrm>
            <a:off x="6586419" y="1665027"/>
            <a:ext cx="3722806" cy="954107"/>
          </a:xfrm>
          <a:prstGeom prst="rect">
            <a:avLst/>
          </a:prstGeom>
        </p:spPr>
        <p:txBody>
          <a:bodyPr wrap="square">
            <a:spAutoFit/>
          </a:bodyPr>
          <a:lstStyle/>
          <a:p>
            <a:pPr algn="just"/>
            <a:r>
              <a:rPr lang="fr-FR" sz="1400" dirty="0">
                <a:solidFill>
                  <a:schemeClr val="bg1"/>
                </a:solidFill>
              </a:rPr>
              <a:t>Disponible dans votre espace Mon Entreprise / #Vous être Utile / Satisfaction Client</a:t>
            </a:r>
          </a:p>
          <a:p>
            <a:pPr algn="just"/>
            <a:r>
              <a:rPr lang="fr-FR" sz="1400" dirty="0">
                <a:hlinkClick r:id="rId6"/>
              </a:rPr>
              <a:t>Ciquez ICI</a:t>
            </a:r>
            <a:endParaRPr lang="fr-FR" sz="1400" dirty="0"/>
          </a:p>
        </p:txBody>
      </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questionnaire </a:t>
            </a:r>
            <a:r>
              <a:rPr lang="fr-FR" sz="1200" b="1" dirty="0">
                <a:solidFill>
                  <a:schemeClr val="tx1">
                    <a:lumMod val="75000"/>
                    <a:lumOff val="25000"/>
                  </a:schemeClr>
                </a:solidFill>
              </a:rPr>
              <a:t>comporte 45 questions.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résultats sont disponibles chaque mois, dès que le panel de clients répondants a atteint 30 clients pour le point de vente concerné.</a:t>
            </a:r>
          </a:p>
        </p:txBody>
      </p:sp>
      <p:sp>
        <p:nvSpPr>
          <p:cNvPr id="23" name="Rectangle 22"/>
          <p:cNvSpPr/>
          <p:nvPr/>
        </p:nvSpPr>
        <p:spPr>
          <a:xfrm>
            <a:off x="1235075" y="4756212"/>
            <a:ext cx="4647110" cy="127609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84636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5204994"/>
            <a:ext cx="3746359" cy="523220"/>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la présentation détaillée du SAE mensuel dans votre espace Qualité sur le portail Intranet.</a:t>
            </a:r>
          </a:p>
        </p:txBody>
      </p:sp>
      <p:pic>
        <p:nvPicPr>
          <p:cNvPr id="29" name="Picture 3"/>
          <p:cNvPicPr>
            <a:picLocks noChangeAspect="1" noChangeArrowheads="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872042"/>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37"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67027" y="4613197"/>
            <a:ext cx="2401736" cy="1148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Rectangle 29"/>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3840496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25</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8401664" cy="1083374"/>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Pour analyser et développer </a:t>
            </a:r>
          </a:p>
          <a:p>
            <a:pPr>
              <a:lnSpc>
                <a:spcPct val="110000"/>
              </a:lnSpc>
            </a:pPr>
            <a:r>
              <a:rPr lang="fr-FR" sz="3200" dirty="0">
                <a:solidFill>
                  <a:srgbClr val="A89C86"/>
                </a:solidFill>
                <a:latin typeface="Segoe UI Semibold" panose="020B0702040204020203" pitchFamily="34" charset="0"/>
                <a:cs typeface="Segoe UI Semibold" panose="020B0702040204020203" pitchFamily="34" charset="0"/>
              </a:rPr>
              <a:t>MON FONDS DE COMMERCE.</a:t>
            </a: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2187174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162879"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analyser et développer </a:t>
            </a:r>
          </a:p>
          <a:p>
            <a:r>
              <a:rPr lang="fr-FR" sz="2000" dirty="0">
                <a:solidFill>
                  <a:srgbClr val="A89C86"/>
                </a:solidFill>
                <a:latin typeface="Segoe UI Semibold" panose="020B0702040204020203" pitchFamily="34" charset="0"/>
                <a:cs typeface="Segoe UI Semibold" panose="020B0702040204020203" pitchFamily="34" charset="0"/>
              </a:rPr>
              <a:t>MON FONDS DE COMMERCE.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26</a:t>
            </a:r>
          </a:p>
        </p:txBody>
      </p:sp>
      <p:sp>
        <p:nvSpPr>
          <p:cNvPr id="10" name="Rectangle 9"/>
          <p:cNvSpPr/>
          <p:nvPr/>
        </p:nvSpPr>
        <p:spPr>
          <a:xfrm>
            <a:off x="1235074" y="1321991"/>
            <a:ext cx="9109076" cy="47838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grpSp>
        <p:nvGrpSpPr>
          <p:cNvPr id="2" name="Groupe 1"/>
          <p:cNvGrpSpPr/>
          <p:nvPr/>
        </p:nvGrpSpPr>
        <p:grpSpPr>
          <a:xfrm>
            <a:off x="1492578" y="1479759"/>
            <a:ext cx="2607035" cy="634697"/>
            <a:chOff x="1492578" y="1700979"/>
            <a:chExt cx="2607035" cy="634697"/>
          </a:xfrm>
        </p:grpSpPr>
        <p:sp>
          <p:nvSpPr>
            <p:cNvPr id="17" name="Rectangle 16"/>
            <p:cNvSpPr/>
            <p:nvPr/>
          </p:nvSpPr>
          <p:spPr>
            <a:xfrm>
              <a:off x="1492578" y="1700979"/>
              <a:ext cx="2607035" cy="634697"/>
            </a:xfrm>
            <a:prstGeom prst="rect">
              <a:avLst/>
            </a:prstGeom>
            <a:solidFill>
              <a:srgbClr val="A89C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rgbClr val="A89C86"/>
                </a:solidFill>
              </a:endParaRPr>
            </a:p>
          </p:txBody>
        </p:sp>
        <p:sp>
          <p:nvSpPr>
            <p:cNvPr id="20" name="TextBox 43">
              <a:extLst>
                <a:ext uri="{FF2B5EF4-FFF2-40B4-BE49-F238E27FC236}">
                  <a16:creationId xmlns:a16="http://schemas.microsoft.com/office/drawing/2014/main" id="{CFA9367C-BCC7-4CA8-B564-C5BA6EFDFCF6}"/>
                </a:ext>
              </a:extLst>
            </p:cNvPr>
            <p:cNvSpPr txBox="1"/>
            <p:nvPr/>
          </p:nvSpPr>
          <p:spPr>
            <a:xfrm>
              <a:off x="1683562" y="1889991"/>
              <a:ext cx="2114459"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QUOTIDIEN</a:t>
              </a:r>
              <a:endParaRPr lang="fr-FR" dirty="0">
                <a:solidFill>
                  <a:schemeClr val="bg1"/>
                </a:solidFill>
              </a:endParaRPr>
            </a:p>
          </p:txBody>
        </p:sp>
      </p:grpSp>
      <p:grpSp>
        <p:nvGrpSpPr>
          <p:cNvPr id="3" name="Groupe 2"/>
          <p:cNvGrpSpPr/>
          <p:nvPr/>
        </p:nvGrpSpPr>
        <p:grpSpPr>
          <a:xfrm>
            <a:off x="4209610" y="1459580"/>
            <a:ext cx="2607035" cy="634697"/>
            <a:chOff x="4209610" y="1680800"/>
            <a:chExt cx="2607035" cy="634697"/>
          </a:xfrm>
          <a:solidFill>
            <a:srgbClr val="A89C86"/>
          </a:solidFill>
        </p:grpSpPr>
        <p:sp>
          <p:nvSpPr>
            <p:cNvPr id="21" name="Rectangle 20"/>
            <p:cNvSpPr/>
            <p:nvPr/>
          </p:nvSpPr>
          <p:spPr>
            <a:xfrm>
              <a:off x="4209610" y="1680800"/>
              <a:ext cx="2607035" cy="6346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2" name="TextBox 43">
              <a:extLst>
                <a:ext uri="{FF2B5EF4-FFF2-40B4-BE49-F238E27FC236}">
                  <a16:creationId xmlns:a16="http://schemas.microsoft.com/office/drawing/2014/main" id="{CFA9367C-BCC7-4CA8-B564-C5BA6EFDFCF6}"/>
                </a:ext>
              </a:extLst>
            </p:cNvPr>
            <p:cNvSpPr txBox="1"/>
            <p:nvPr/>
          </p:nvSpPr>
          <p:spPr>
            <a:xfrm>
              <a:off x="4574001" y="1889991"/>
              <a:ext cx="1944498" cy="246221"/>
            </a:xfrm>
            <a:prstGeom prst="rect">
              <a:avLst/>
            </a:prstGeom>
            <a:grp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HEBDOMADAIRE</a:t>
              </a:r>
              <a:endParaRPr lang="fr-FR" dirty="0">
                <a:solidFill>
                  <a:schemeClr val="bg1"/>
                </a:solidFill>
              </a:endParaRPr>
            </a:p>
          </p:txBody>
        </p:sp>
      </p:grpSp>
      <p:grpSp>
        <p:nvGrpSpPr>
          <p:cNvPr id="4" name="Groupe 3"/>
          <p:cNvGrpSpPr/>
          <p:nvPr/>
        </p:nvGrpSpPr>
        <p:grpSpPr>
          <a:xfrm>
            <a:off x="6891109" y="1449748"/>
            <a:ext cx="2607035" cy="634697"/>
            <a:chOff x="6950101" y="1700464"/>
            <a:chExt cx="2607035" cy="634697"/>
          </a:xfrm>
          <a:solidFill>
            <a:srgbClr val="A89C86"/>
          </a:solidFill>
        </p:grpSpPr>
        <p:sp>
          <p:nvSpPr>
            <p:cNvPr id="29" name="Rectangle 28"/>
            <p:cNvSpPr/>
            <p:nvPr/>
          </p:nvSpPr>
          <p:spPr>
            <a:xfrm>
              <a:off x="6950101" y="1700464"/>
              <a:ext cx="2607035" cy="6346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1" name="TextBox 43">
              <a:extLst>
                <a:ext uri="{FF2B5EF4-FFF2-40B4-BE49-F238E27FC236}">
                  <a16:creationId xmlns:a16="http://schemas.microsoft.com/office/drawing/2014/main" id="{CFA9367C-BCC7-4CA8-B564-C5BA6EFDFCF6}"/>
                </a:ext>
              </a:extLst>
            </p:cNvPr>
            <p:cNvSpPr txBox="1"/>
            <p:nvPr/>
          </p:nvSpPr>
          <p:spPr>
            <a:xfrm>
              <a:off x="7254885" y="1889991"/>
              <a:ext cx="1944498" cy="246221"/>
            </a:xfrm>
            <a:prstGeom prst="rect">
              <a:avLst/>
            </a:prstGeom>
            <a:grp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MENSUEL</a:t>
              </a:r>
            </a:p>
          </p:txBody>
        </p:sp>
      </p:grpSp>
      <p:sp>
        <p:nvSpPr>
          <p:cNvPr id="34" name="Rectangle 33"/>
          <p:cNvSpPr/>
          <p:nvPr/>
        </p:nvSpPr>
        <p:spPr>
          <a:xfrm>
            <a:off x="1508305" y="2231924"/>
            <a:ext cx="2588413" cy="37223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6" name="Rectangle 35"/>
          <p:cNvSpPr/>
          <p:nvPr/>
        </p:nvSpPr>
        <p:spPr>
          <a:xfrm>
            <a:off x="6891464" y="2241243"/>
            <a:ext cx="2588413" cy="3731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8" name="Rectangle 37"/>
          <p:cNvSpPr/>
          <p:nvPr/>
        </p:nvSpPr>
        <p:spPr>
          <a:xfrm>
            <a:off x="4240088" y="2211744"/>
            <a:ext cx="2588413" cy="3746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71" name="Rectangle 70"/>
          <p:cNvSpPr/>
          <p:nvPr/>
        </p:nvSpPr>
        <p:spPr>
          <a:xfrm>
            <a:off x="4409051" y="2460435"/>
            <a:ext cx="2118749" cy="564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5" action="ppaction://hlinksldjump"/>
              </a:rPr>
              <a:t>Mobilité </a:t>
            </a:r>
          </a:p>
          <a:p>
            <a:r>
              <a:rPr lang="fr-FR" b="1" dirty="0">
                <a:solidFill>
                  <a:srgbClr val="F44336"/>
                </a:solidFill>
                <a:hlinkClick r:id="rId5" action="ppaction://hlinksldjump"/>
              </a:rPr>
              <a:t>Bancaire</a:t>
            </a:r>
            <a:endParaRPr lang="fr-FR" b="1" dirty="0">
              <a:solidFill>
                <a:srgbClr val="F44336"/>
              </a:solidFill>
            </a:endParaRPr>
          </a:p>
        </p:txBody>
      </p:sp>
      <p:sp>
        <p:nvSpPr>
          <p:cNvPr id="73" name="Rectangle 72"/>
          <p:cNvSpPr/>
          <p:nvPr/>
        </p:nvSpPr>
        <p:spPr>
          <a:xfrm>
            <a:off x="7063760" y="2435855"/>
            <a:ext cx="2118749" cy="564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6" action="ppaction://hlinksldjump"/>
              </a:rPr>
              <a:t>Digi’Board</a:t>
            </a:r>
            <a:endParaRPr lang="fr-FR" b="1" dirty="0">
              <a:solidFill>
                <a:srgbClr val="F44336"/>
              </a:solidFill>
            </a:endParaRPr>
          </a:p>
        </p:txBody>
      </p:sp>
      <p:sp>
        <p:nvSpPr>
          <p:cNvPr id="75" name="Rectangle 74"/>
          <p:cNvSpPr/>
          <p:nvPr/>
        </p:nvSpPr>
        <p:spPr>
          <a:xfrm>
            <a:off x="4409051" y="3126309"/>
            <a:ext cx="2118749" cy="5607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7" action="ppaction://hlinksldjump"/>
              </a:rPr>
              <a:t>Suivi </a:t>
            </a:r>
          </a:p>
          <a:p>
            <a:r>
              <a:rPr lang="fr-FR" b="1" dirty="0">
                <a:solidFill>
                  <a:srgbClr val="F44336"/>
                </a:solidFill>
                <a:hlinkClick r:id="rId7" action="ppaction://hlinksldjump"/>
              </a:rPr>
              <a:t>Jeunes </a:t>
            </a:r>
            <a:endParaRPr lang="fr-FR" sz="1600" b="1" i="1" dirty="0">
              <a:solidFill>
                <a:srgbClr val="F44336"/>
              </a:solidFill>
            </a:endParaRPr>
          </a:p>
        </p:txBody>
      </p:sp>
      <p:sp>
        <p:nvSpPr>
          <p:cNvPr id="27" name="Rectangle 26"/>
          <p:cNvSpPr/>
          <p:nvPr/>
        </p:nvSpPr>
        <p:spPr>
          <a:xfrm>
            <a:off x="7032625" y="4925608"/>
            <a:ext cx="2118749" cy="8705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8" action="ppaction://hlinksldjump"/>
              </a:rPr>
              <a:t>Suivi Equipement détenteurs Immo</a:t>
            </a:r>
            <a:endParaRPr lang="fr-FR" b="1" dirty="0">
              <a:solidFill>
                <a:srgbClr val="F44336"/>
              </a:solidFill>
            </a:endParaRPr>
          </a:p>
        </p:txBody>
      </p:sp>
      <p:sp>
        <p:nvSpPr>
          <p:cNvPr id="28" name="Rectangle 27"/>
          <p:cNvSpPr/>
          <p:nvPr/>
        </p:nvSpPr>
        <p:spPr>
          <a:xfrm>
            <a:off x="7060482" y="3126309"/>
            <a:ext cx="2118749" cy="5607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9" action="ppaction://hlinksldjump"/>
              </a:rPr>
              <a:t>Suivi Fonds de Commerce</a:t>
            </a:r>
            <a:endParaRPr lang="fr-FR" sz="1600" b="1" i="1" dirty="0">
              <a:solidFill>
                <a:srgbClr val="F44336"/>
              </a:solidFill>
            </a:endParaRPr>
          </a:p>
        </p:txBody>
      </p:sp>
      <p:sp>
        <p:nvSpPr>
          <p:cNvPr id="32" name="Rectangle 31"/>
          <p:cNvSpPr/>
          <p:nvPr/>
        </p:nvSpPr>
        <p:spPr>
          <a:xfrm>
            <a:off x="7032625" y="3794903"/>
            <a:ext cx="2118749" cy="8950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8" action="ppaction://hlinksldjump"/>
              </a:rPr>
              <a:t>Suivi Portefeuilles</a:t>
            </a:r>
          </a:p>
          <a:p>
            <a:r>
              <a:rPr lang="fr-FR" sz="1600" b="1" i="1" dirty="0">
                <a:solidFill>
                  <a:srgbClr val="F44336"/>
                </a:solidFill>
                <a:hlinkClick r:id="rId8" action="ppaction://hlinksldjump"/>
              </a:rPr>
              <a:t>Part / Premium / Pros</a:t>
            </a:r>
            <a:endParaRPr lang="fr-FR" sz="1600" b="1" i="1" dirty="0">
              <a:solidFill>
                <a:srgbClr val="F44336"/>
              </a:solidFill>
            </a:endParaRPr>
          </a:p>
        </p:txBody>
      </p:sp>
      <p:sp>
        <p:nvSpPr>
          <p:cNvPr id="30" name="ZoneTexte 29"/>
          <p:cNvSpPr txBox="1"/>
          <p:nvPr/>
        </p:nvSpPr>
        <p:spPr>
          <a:xfrm>
            <a:off x="1774825" y="6292647"/>
            <a:ext cx="2715323" cy="338554"/>
          </a:xfrm>
          <a:prstGeom prst="rect">
            <a:avLst/>
          </a:prstGeom>
          <a:noFill/>
        </p:spPr>
        <p:txBody>
          <a:bodyPr wrap="square" lIns="0" tIns="0" bIns="0" rtlCol="0" anchor="t">
            <a:spAutoFit/>
          </a:bodyPr>
          <a:lstStyle/>
          <a:p>
            <a:pPr algn="ctr"/>
            <a:r>
              <a:rPr lang="fr-FR" sz="1100" dirty="0"/>
              <a:t>Cliquez sur le titre du suivi pour accéder directement à la fiche de présentation.</a:t>
            </a:r>
          </a:p>
        </p:txBody>
      </p:sp>
      <p:pic>
        <p:nvPicPr>
          <p:cNvPr id="33" name="Image 32">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1385805" y="6259801"/>
            <a:ext cx="418189" cy="400985"/>
          </a:xfrm>
          <a:prstGeom prst="rect">
            <a:avLst/>
          </a:prstGeom>
        </p:spPr>
      </p:pic>
      <p:pic>
        <p:nvPicPr>
          <p:cNvPr id="35" name="Image 34">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5637459" y="2620398"/>
            <a:ext cx="279428" cy="267933"/>
          </a:xfrm>
          <a:prstGeom prst="rect">
            <a:avLst/>
          </a:prstGeom>
        </p:spPr>
      </p:pic>
      <p:pic>
        <p:nvPicPr>
          <p:cNvPr id="37" name="Image 36">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5853085" y="3330081"/>
            <a:ext cx="279428" cy="267933"/>
          </a:xfrm>
          <a:prstGeom prst="rect">
            <a:avLst/>
          </a:prstGeom>
        </p:spPr>
      </p:pic>
      <p:pic>
        <p:nvPicPr>
          <p:cNvPr id="39" name="Image 38">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498357" y="2620398"/>
            <a:ext cx="279428" cy="267933"/>
          </a:xfrm>
          <a:prstGeom prst="rect">
            <a:avLst/>
          </a:prstGeom>
        </p:spPr>
      </p:pic>
      <p:pic>
        <p:nvPicPr>
          <p:cNvPr id="40" name="Image 39">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825903" y="3289138"/>
            <a:ext cx="279428" cy="267933"/>
          </a:xfrm>
          <a:prstGeom prst="rect">
            <a:avLst/>
          </a:prstGeom>
        </p:spPr>
      </p:pic>
      <p:pic>
        <p:nvPicPr>
          <p:cNvPr id="41" name="Image 40">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7802322" y="4462845"/>
            <a:ext cx="279428" cy="267933"/>
          </a:xfrm>
          <a:prstGeom prst="rect">
            <a:avLst/>
          </a:prstGeom>
        </p:spPr>
      </p:pic>
      <p:pic>
        <p:nvPicPr>
          <p:cNvPr id="42" name="Image 41">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935085" y="5650200"/>
            <a:ext cx="279428" cy="267933"/>
          </a:xfrm>
          <a:prstGeom prst="rect">
            <a:avLst/>
          </a:prstGeom>
        </p:spPr>
      </p:pic>
      <p:sp>
        <p:nvSpPr>
          <p:cNvPr id="43" name="Rectangle 42"/>
          <p:cNvSpPr/>
          <p:nvPr/>
        </p:nvSpPr>
        <p:spPr>
          <a:xfrm>
            <a:off x="4419557" y="3767446"/>
            <a:ext cx="2118749" cy="5607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13" action="ppaction://hlinksldjump"/>
              </a:rPr>
              <a:t>Mon </a:t>
            </a:r>
          </a:p>
          <a:p>
            <a:r>
              <a:rPr lang="fr-FR" b="1" dirty="0">
                <a:solidFill>
                  <a:srgbClr val="F44336"/>
                </a:solidFill>
                <a:hlinkClick r:id="rId13" action="ppaction://hlinksldjump"/>
              </a:rPr>
              <a:t>portfolio</a:t>
            </a:r>
            <a:endParaRPr lang="fr-FR" sz="1600" b="1" i="1" dirty="0">
              <a:solidFill>
                <a:srgbClr val="F44336"/>
              </a:solidFill>
            </a:endParaRPr>
          </a:p>
        </p:txBody>
      </p:sp>
      <p:pic>
        <p:nvPicPr>
          <p:cNvPr id="44" name="Image 43">
            <a:hlinkClick r:id="rId10" action="ppaction://hlinksldjump"/>
          </p:cNvPr>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5863591" y="3971218"/>
            <a:ext cx="279428" cy="267933"/>
          </a:xfrm>
          <a:prstGeom prst="rect">
            <a:avLst/>
          </a:prstGeom>
        </p:spPr>
      </p:pic>
    </p:spTree>
    <p:extLst>
      <p:ext uri="{BB962C8B-B14F-4D97-AF65-F5344CB8AC3E}">
        <p14:creationId xmlns:p14="http://schemas.microsoft.com/office/powerpoint/2010/main" val="380127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3298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A89C86"/>
                </a:solidFill>
                <a:latin typeface="Segoe UI Semibold" panose="020B0702040204020203" pitchFamily="34" charset="0"/>
                <a:cs typeface="Segoe UI Semibold" panose="020B0702040204020203" pitchFamily="34" charset="0"/>
              </a:rPr>
              <a:t>LA MOBILITÉ BANCAIRE.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27</a:t>
            </a:r>
          </a:p>
        </p:txBody>
      </p:sp>
      <p:sp>
        <p:nvSpPr>
          <p:cNvPr id="27" name="Rectangle 26"/>
          <p:cNvSpPr/>
          <p:nvPr/>
        </p:nvSpPr>
        <p:spPr>
          <a:xfrm>
            <a:off x="1235074" y="1194150"/>
            <a:ext cx="4660759" cy="26818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b="1" dirty="0">
                <a:solidFill>
                  <a:srgbClr val="F44336"/>
                </a:solidFill>
              </a:rPr>
              <a:t>Périodicité HEBDOMADAIRE (mis à jour chaque lundi matin).</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Cet outil vous propose </a:t>
            </a:r>
            <a:r>
              <a:rPr lang="fr-FR" sz="1200" b="1" dirty="0">
                <a:solidFill>
                  <a:schemeClr val="tx1"/>
                </a:solidFill>
              </a:rPr>
              <a:t>une lecture directe de la « balance » entre mobilités entrantes (arrivées) et mobilités sortantes (départs) sur votre point de vente. </a:t>
            </a:r>
          </a:p>
          <a:p>
            <a:pPr marL="438150" indent="-171450" algn="just" defTabSz="663575">
              <a:buClr>
                <a:srgbClr val="EA0000"/>
              </a:buClr>
              <a:buSzPct val="70000"/>
              <a:buFont typeface="Arial" panose="020B0604020202020204" pitchFamily="34" charset="0"/>
              <a:buChar char="•"/>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solidFill>
              </a:rPr>
              <a:t>Il vous </a:t>
            </a:r>
            <a:r>
              <a:rPr lang="fr-FR" sz="1200" b="1" dirty="0">
                <a:solidFill>
                  <a:schemeClr val="tx1"/>
                </a:solidFill>
              </a:rPr>
              <a:t>détaille les flux par rapport à nos principaux concurrents sur votre zone de chalandise. </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Trois onglets sont à votre disposition :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Synthèse Globale du solde de nouveaux clients par DIRCO,</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Synthèse globale des flux arrivées/ départs avec les établissements concurrents pour la CEGEE,</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Une vue détaillée par agence du solde de nouveaux clients et des flux arrivées/départs avec les concurrents</a:t>
            </a:r>
          </a:p>
        </p:txBody>
      </p:sp>
      <p:sp>
        <p:nvSpPr>
          <p:cNvPr id="23" name="Rectangle 22"/>
          <p:cNvSpPr/>
          <p:nvPr/>
        </p:nvSpPr>
        <p:spPr>
          <a:xfrm>
            <a:off x="1235075" y="4142061"/>
            <a:ext cx="4647110" cy="19584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2322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4479638"/>
            <a:ext cx="3746359" cy="1600438"/>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le rapport ORCA pour suivre l’état d’avancement des dossiers de vos nouveaux clients souhaitant rapatrier leur flux chez nous. Les mobilités réglementées et non réglementées  y sont représentées. Idéal pour une vue d’ensemble sur votre portefeuille, avec un filtre possible sur l’état d’avancement de chaque transfert. </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257892"/>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Production Commerciale de la Rubrique des Commerciaux</a:t>
            </a:r>
          </a:p>
        </p:txBody>
      </p:sp>
      <p:sp>
        <p:nvSpPr>
          <p:cNvPr id="31" name="Rectangle 30"/>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3" name="Rectangle 32"/>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34" name="Image 33">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pic>
        <p:nvPicPr>
          <p:cNvPr id="2" name="Image 1"/>
          <p:cNvPicPr>
            <a:picLocks noChangeAspect="1"/>
          </p:cNvPicPr>
          <p:nvPr/>
        </p:nvPicPr>
        <p:blipFill>
          <a:blip r:embed="rId11"/>
          <a:stretch>
            <a:fillRect/>
          </a:stretch>
        </p:blipFill>
        <p:spPr>
          <a:xfrm>
            <a:off x="6344999" y="5486400"/>
            <a:ext cx="1375252" cy="740282"/>
          </a:xfrm>
          <a:prstGeom prst="rect">
            <a:avLst/>
          </a:prstGeom>
        </p:spPr>
      </p:pic>
    </p:spTree>
    <p:extLst>
      <p:ext uri="{BB962C8B-B14F-4D97-AF65-F5344CB8AC3E}">
        <p14:creationId xmlns:p14="http://schemas.microsoft.com/office/powerpoint/2010/main" val="137571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84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A89C86"/>
                </a:solidFill>
                <a:latin typeface="Segoe UI Semibold" panose="020B0702040204020203" pitchFamily="34" charset="0"/>
                <a:cs typeface="Segoe UI Semibold" panose="020B0702040204020203" pitchFamily="34" charset="0"/>
              </a:rPr>
              <a:t>LE SUIVI JEUNES.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28</a:t>
            </a:r>
          </a:p>
        </p:txBody>
      </p:sp>
      <p:sp>
        <p:nvSpPr>
          <p:cNvPr id="27" name="Rectangle 26"/>
          <p:cNvSpPr/>
          <p:nvPr/>
        </p:nvSpPr>
        <p:spPr>
          <a:xfrm>
            <a:off x="1235074" y="1194150"/>
            <a:ext cx="4565225" cy="26818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HEBDOMADAIRE</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Le suivi des Jeunes vous permet de :</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895350" lvl="1"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suivre la progression des ventes des équipements réalisées sur le marché des jeunes,</a:t>
            </a:r>
          </a:p>
          <a:p>
            <a:pPr marL="895350" lvl="1"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895350" lvl="1"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visualiser les principaux écarts d'équipement dans l'univers des jeunes.</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Trois onglets à votre disposition : Régions, Territoires, Agence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nombre de ventes par univers :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Bancarisation (BL, cartes bancaires,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Crédits Conso (nb et montants engagés,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IARD/Prévoyance (MRH, Santé, Auto)</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Epargne (Livret A, Livret Jeune, …)</a:t>
            </a:r>
          </a:p>
        </p:txBody>
      </p:sp>
      <p:sp>
        <p:nvSpPr>
          <p:cNvPr id="23" name="Rectangle 22"/>
          <p:cNvSpPr/>
          <p:nvPr/>
        </p:nvSpPr>
        <p:spPr>
          <a:xfrm>
            <a:off x="1235075" y="4142061"/>
            <a:ext cx="4647110" cy="19584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2322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17463" y="4602468"/>
            <a:ext cx="2108628" cy="1384995"/>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toutes les informations sur le marché des Jeunes dans votre espace Zoom Jeunes dans la Rubrique des Commerciaux / Particuliers</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257892"/>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Fonds de Commerce de la Rubrique des Commerciaux</a:t>
            </a:r>
          </a:p>
        </p:txBody>
      </p:sp>
      <p:pic>
        <p:nvPicPr>
          <p:cNvPr id="2" name="Image 1"/>
          <p:cNvPicPr>
            <a:picLocks noChangeAspect="1"/>
          </p:cNvPicPr>
          <p:nvPr/>
        </p:nvPicPr>
        <p:blipFill>
          <a:blip r:embed="rId7"/>
          <a:stretch>
            <a:fillRect/>
          </a:stretch>
        </p:blipFill>
        <p:spPr>
          <a:xfrm>
            <a:off x="4031562" y="4753241"/>
            <a:ext cx="1836975" cy="865156"/>
          </a:xfrm>
          <a:prstGeom prst="rect">
            <a:avLst/>
          </a:prstGeom>
        </p:spPr>
      </p:pic>
      <p:sp>
        <p:nvSpPr>
          <p:cNvPr id="31" name="Rectangle 30"/>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3" name="Rectangle 32"/>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8"/>
              </a:rPr>
              <a:t>Cliquez ici pour y accéder</a:t>
            </a:r>
            <a:endParaRPr lang="fr-FR" sz="1400" b="1" i="1" dirty="0">
              <a:solidFill>
                <a:srgbClr val="009688"/>
              </a:solidFill>
            </a:endParaRPr>
          </a:p>
        </p:txBody>
      </p:sp>
      <p:pic>
        <p:nvPicPr>
          <p:cNvPr id="34" name="Image 33">
            <a:hlinkClick r:id="rId9" action="ppaction://hlinksldjump"/>
          </p:cNvPr>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spTree>
    <p:extLst>
      <p:ext uri="{BB962C8B-B14F-4D97-AF65-F5344CB8AC3E}">
        <p14:creationId xmlns:p14="http://schemas.microsoft.com/office/powerpoint/2010/main" val="2932261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749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A89C86"/>
                </a:solidFill>
                <a:latin typeface="Segoe UI Semibold" panose="020B0702040204020203" pitchFamily="34" charset="0"/>
                <a:cs typeface="Segoe UI Semibold" panose="020B0702040204020203" pitchFamily="34" charset="0"/>
              </a:rPr>
              <a:t>LE SUIVI FONDS DE COMMERCE.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29</a:t>
            </a:r>
          </a:p>
        </p:txBody>
      </p:sp>
      <p:sp>
        <p:nvSpPr>
          <p:cNvPr id="27" name="Rectangle 26"/>
          <p:cNvSpPr/>
          <p:nvPr/>
        </p:nvSpPr>
        <p:spPr>
          <a:xfrm>
            <a:off x="1235074" y="1194150"/>
            <a:ext cx="4565225" cy="30503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MENSUELLE </a:t>
            </a:r>
            <a:r>
              <a:rPr lang="fr-FR" sz="1200" dirty="0">
                <a:solidFill>
                  <a:schemeClr val="tx1"/>
                </a:solidFill>
              </a:rPr>
              <a:t>(mise à disposition vers le 20 de chaque mois pour les résultats à M-1).</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Ce suivi vous fournit une indication sur le potentiel de votre fonds de commerce avec les taux d’équipement.</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Par exemple : </a:t>
            </a:r>
          </a:p>
          <a:p>
            <a:pPr marL="895350" lvl="1"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le poids des </a:t>
            </a:r>
            <a:r>
              <a:rPr lang="fr-FR" sz="1200" i="1" dirty="0">
                <a:solidFill>
                  <a:schemeClr val="tx1"/>
                </a:solidFill>
              </a:rPr>
              <a:t>Dne</a:t>
            </a:r>
            <a:r>
              <a:rPr lang="fr-FR" sz="1200" dirty="0">
                <a:solidFill>
                  <a:schemeClr val="tx1"/>
                </a:solidFill>
              </a:rPr>
              <a:t> permet d’identifier le risque d’attrition,</a:t>
            </a:r>
          </a:p>
          <a:p>
            <a:pPr marL="895350" lvl="1"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le poids des </a:t>
            </a:r>
            <a:r>
              <a:rPr lang="fr-FR" sz="1200" i="1" dirty="0">
                <a:solidFill>
                  <a:schemeClr val="tx1"/>
                </a:solidFill>
              </a:rPr>
              <a:t>De</a:t>
            </a:r>
            <a:r>
              <a:rPr lang="fr-FR" sz="1200" dirty="0">
                <a:solidFill>
                  <a:schemeClr val="tx1"/>
                </a:solidFill>
              </a:rPr>
              <a:t> donne une indication sur le potentiel de développement interne,</a:t>
            </a:r>
          </a:p>
          <a:p>
            <a:pPr marL="895350" lvl="1"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Les </a:t>
            </a:r>
            <a:r>
              <a:rPr lang="fr-FR" sz="1200" i="1" dirty="0">
                <a:solidFill>
                  <a:schemeClr val="tx1"/>
                </a:solidFill>
              </a:rPr>
              <a:t>BPne</a:t>
            </a:r>
            <a:r>
              <a:rPr lang="fr-FR" sz="1200" dirty="0">
                <a:solidFill>
                  <a:schemeClr val="tx1"/>
                </a:solidFill>
              </a:rPr>
              <a:t> sont à équiper en priorité.</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Vous y trouverez :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résultats Activation par ETP,</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taux d’équipement par segment Activation.</a:t>
            </a:r>
          </a:p>
        </p:txBody>
      </p:sp>
      <p:sp>
        <p:nvSpPr>
          <p:cNvPr id="23" name="Rectangle 22"/>
          <p:cNvSpPr/>
          <p:nvPr/>
        </p:nvSpPr>
        <p:spPr>
          <a:xfrm>
            <a:off x="1235075" y="4592438"/>
            <a:ext cx="4647110" cy="14262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682588"/>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5052845"/>
            <a:ext cx="3541641" cy="738664"/>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Retrouvez le rapport ORCA des « Clients désactivés » disponible dans la rubrique Fonds de Commerce. </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708269"/>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Fonds de Commerce de la Rubrique des Commerciaux</a:t>
            </a:r>
          </a:p>
        </p:txBody>
      </p:sp>
      <p:pic>
        <p:nvPicPr>
          <p:cNvPr id="31" name="Picture 10"/>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032625" y="4434253"/>
            <a:ext cx="3451762" cy="543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tangle 32"/>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4" name="Rectangle 33"/>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8"/>
              </a:rPr>
              <a:t>Cliquez ici pour y accéder</a:t>
            </a:r>
            <a:endParaRPr lang="fr-FR" sz="1400" b="1" i="1" dirty="0">
              <a:solidFill>
                <a:srgbClr val="009688"/>
              </a:solidFill>
            </a:endParaRPr>
          </a:p>
        </p:txBody>
      </p:sp>
      <p:pic>
        <p:nvPicPr>
          <p:cNvPr id="35" name="Image 34">
            <a:hlinkClick r:id="rId9" action="ppaction://hlinksldjump"/>
          </p:cNvPr>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spTree>
    <p:extLst>
      <p:ext uri="{BB962C8B-B14F-4D97-AF65-F5344CB8AC3E}">
        <p14:creationId xmlns:p14="http://schemas.microsoft.com/office/powerpoint/2010/main" val="259264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749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A89C86"/>
                </a:solidFill>
                <a:latin typeface="Segoe UI Semibold" panose="020B0702040204020203" pitchFamily="34" charset="0"/>
                <a:cs typeface="Segoe UI Semibold" panose="020B0702040204020203" pitchFamily="34" charset="0"/>
              </a:rPr>
              <a:t>MON PORTFOLIO.</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30</a:t>
            </a:r>
          </a:p>
        </p:txBody>
      </p:sp>
      <p:sp>
        <p:nvSpPr>
          <p:cNvPr id="27" name="Rectangle 26"/>
          <p:cNvSpPr/>
          <p:nvPr/>
        </p:nvSpPr>
        <p:spPr>
          <a:xfrm>
            <a:off x="1235074" y="1194150"/>
            <a:ext cx="4565225" cy="30503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HEBDOMADAIRE </a:t>
            </a:r>
            <a:r>
              <a:rPr lang="fr-FR" sz="1200" dirty="0">
                <a:solidFill>
                  <a:schemeClr val="tx1"/>
                </a:solidFill>
              </a:rPr>
              <a:t>(mise à disposition chaque lundi).</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Ce suivi regroupe toutes les informations sur les clients de votre portefeuille (clients particuliers avec 1 produit d’ouvert minimum).  </a:t>
            </a: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78272" y="3363514"/>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Des filtres multiples vous permettent de réaliser des ciblages personnalisés, pouvant être exportés sur Excel, pour créer vos listes de phoning.</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segmentation, </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nombre d’univers Activation détenus, </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surface financière, </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leurs opportunités de contact,</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la date du dernier entretien, </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p:txBody>
      </p:sp>
      <p:sp>
        <p:nvSpPr>
          <p:cNvPr id="23" name="Rectangle 22"/>
          <p:cNvSpPr/>
          <p:nvPr/>
        </p:nvSpPr>
        <p:spPr>
          <a:xfrm>
            <a:off x="1235075" y="4592438"/>
            <a:ext cx="4647110" cy="14262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682588"/>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708269"/>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Fonds de Commerce de la Rubrique des Commerciaux</a:t>
            </a:r>
          </a:p>
        </p:txBody>
      </p:sp>
      <p:sp>
        <p:nvSpPr>
          <p:cNvPr id="33" name="Rectangle 32"/>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4" name="Rectangle 33"/>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35" name="Image 34">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pic>
        <p:nvPicPr>
          <p:cNvPr id="36" name="Image 27">
            <a:hlinkClick r:id="rId11"/>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02678" y="2994994"/>
            <a:ext cx="4286438" cy="87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883390" y="5081191"/>
            <a:ext cx="3839144" cy="854080"/>
          </a:xfrm>
          <a:prstGeom prst="rect">
            <a:avLst/>
          </a:prstGeom>
        </p:spPr>
        <p:txBody>
          <a:bodyPr wrap="square">
            <a:spAutoFit/>
          </a:bodyPr>
          <a:lstStyle/>
          <a:p>
            <a:pPr algn="ctr">
              <a:lnSpc>
                <a:spcPct val="150000"/>
              </a:lnSpc>
            </a:pPr>
            <a:r>
              <a:rPr lang="fr-FR" altLang="fr-FR" sz="1100" b="1" dirty="0">
                <a:solidFill>
                  <a:schemeClr val="bg1"/>
                </a:solidFill>
              </a:rPr>
              <a:t>Besoin d’aide ?  Un guide complet est à votre disposition pour vous accompagner dans la découverte de cet outil (</a:t>
            </a:r>
            <a:r>
              <a:rPr lang="fr-FR" altLang="fr-FR" sz="1100" b="1" dirty="0">
                <a:solidFill>
                  <a:schemeClr val="bg1"/>
                </a:solidFill>
                <a:hlinkClick r:id="rId13"/>
              </a:rPr>
              <a:t>cliquez ici </a:t>
            </a:r>
            <a:r>
              <a:rPr lang="fr-FR" altLang="fr-FR" sz="1100" b="1" dirty="0">
                <a:solidFill>
                  <a:schemeClr val="bg1"/>
                </a:solidFill>
              </a:rPr>
              <a:t>pour y accéder)</a:t>
            </a:r>
          </a:p>
        </p:txBody>
      </p:sp>
    </p:spTree>
    <p:extLst>
      <p:ext uri="{BB962C8B-B14F-4D97-AF65-F5344CB8AC3E}">
        <p14:creationId xmlns:p14="http://schemas.microsoft.com/office/powerpoint/2010/main" val="229504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65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A89C86"/>
                </a:solidFill>
                <a:latin typeface="Segoe UI Semibold" panose="020B0702040204020203" pitchFamily="34" charset="0"/>
                <a:cs typeface="Segoe UI Semibold" panose="020B0702040204020203" pitchFamily="34" charset="0"/>
              </a:rPr>
              <a:t>LE SUIVI ÉQUIPEMENT DÉTENTEURS IMMO.</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31</a:t>
            </a:r>
          </a:p>
        </p:txBody>
      </p:sp>
      <p:sp>
        <p:nvSpPr>
          <p:cNvPr id="27" name="Rectangle 26"/>
          <p:cNvSpPr/>
          <p:nvPr/>
        </p:nvSpPr>
        <p:spPr>
          <a:xfrm>
            <a:off x="1235074" y="1194150"/>
            <a:ext cx="4565225" cy="30503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MENSUELLE </a:t>
            </a:r>
            <a:r>
              <a:rPr lang="fr-FR" sz="1200" dirty="0">
                <a:solidFill>
                  <a:schemeClr val="tx1"/>
                </a:solidFill>
              </a:rPr>
              <a:t>(mise à disposition vers le 20 de chaque mois pour les résultats à M-1).</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Ce suivi vous permet de :</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895350" lvl="1"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suivre la progression trimestrielle des taux d'équipements sur l'ensemble du stock  « clients souscripteurs d'un crédit immobilier » ,</a:t>
            </a:r>
          </a:p>
          <a:p>
            <a:pPr marL="895350" lvl="1"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visualiser les principaux écarts d'équipement sur tous les univers.</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79" y="3301741"/>
            <a:ext cx="4348574"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Vous y trouverez (Région, Point de Vente, Segments Activation, Univers Activation, Segments Relationnels) :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nombre de dossier,</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nombre d’emprunteurs,</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taux de prospects,</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taux de clients BP (BP et JBP),….</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a:t>
            </a:r>
          </a:p>
        </p:txBody>
      </p:sp>
      <p:sp>
        <p:nvSpPr>
          <p:cNvPr id="23" name="Rectangle 22"/>
          <p:cNvSpPr/>
          <p:nvPr/>
        </p:nvSpPr>
        <p:spPr>
          <a:xfrm>
            <a:off x="1235075" y="4319478"/>
            <a:ext cx="4647110" cy="19175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409628"/>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4779885"/>
            <a:ext cx="3787302" cy="1384995"/>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En complément, utiliser le rapport ORCA « Clients détenteurs de crédit immo » pour filtrer les clients ciblés soit en fonction des trimestres, sur lesquels les taux d'équipement peuvent progresser soit en fonction des produits, sur lesquels les taux d'équipement peuvent progresser.</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435309"/>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Production Commerciale de la Rubrique des Commerciaux</a:t>
            </a:r>
          </a:p>
        </p:txBody>
      </p:sp>
      <p:sp>
        <p:nvSpPr>
          <p:cNvPr id="33" name="Rectangle 32"/>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1" name="Rectangle 30"/>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34" name="Image 33">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spTree>
    <p:extLst>
      <p:ext uri="{BB962C8B-B14F-4D97-AF65-F5344CB8AC3E}">
        <p14:creationId xmlns:p14="http://schemas.microsoft.com/office/powerpoint/2010/main" val="276517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3023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A89C86"/>
                </a:solidFill>
                <a:latin typeface="Segoe UI Semibold" panose="020B0702040204020203" pitchFamily="34" charset="0"/>
                <a:cs typeface="Segoe UI Semibold" panose="020B0702040204020203" pitchFamily="34" charset="0"/>
              </a:rPr>
              <a:t>LE SUIVI DES PORTEFEUILLES.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32</a:t>
            </a:r>
          </a:p>
        </p:txBody>
      </p:sp>
      <p:sp>
        <p:nvSpPr>
          <p:cNvPr id="27" name="Rectangle 26"/>
          <p:cNvSpPr/>
          <p:nvPr/>
        </p:nvSpPr>
        <p:spPr>
          <a:xfrm>
            <a:off x="1235074" y="1194150"/>
            <a:ext cx="4565225" cy="30503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MENSUELLE </a:t>
            </a:r>
            <a:r>
              <a:rPr lang="fr-FR" sz="1200" dirty="0">
                <a:solidFill>
                  <a:schemeClr val="tx1"/>
                </a:solidFill>
              </a:rPr>
              <a:t>(mise à disposition vers le 20 de chaque mois pour les résultats à M-1).</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Ce suivi vous fournit une vision détaillée de chaque portefeuille et de son potentiel de développement. </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Ce suivi vous fournit une vision détaillée de chaque portefeuille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nombre de relations,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nombre de clients,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la répartition par segments Activation, par tranches d’âge, </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taux de détention par produits,</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la visite du portefeuille (taux de rencontre des relations)</a:t>
            </a:r>
          </a:p>
          <a:p>
            <a:pPr marL="895350" lvl="1"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relations avec une vente.</a:t>
            </a:r>
          </a:p>
        </p:txBody>
      </p:sp>
      <p:sp>
        <p:nvSpPr>
          <p:cNvPr id="23" name="Rectangle 22"/>
          <p:cNvSpPr/>
          <p:nvPr/>
        </p:nvSpPr>
        <p:spPr>
          <a:xfrm>
            <a:off x="1235075" y="4415014"/>
            <a:ext cx="4647110" cy="2135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505164"/>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4875421"/>
            <a:ext cx="3787302" cy="1677382"/>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Les portefeuilles / listes peuvent être consultés sur l’outil de gestion des portefeuilles (transaction 0925) du PCM.</a:t>
            </a:r>
          </a:p>
          <a:p>
            <a:pPr algn="just">
              <a:spcAft>
                <a:spcPts val="600"/>
              </a:spcAft>
            </a:pPr>
            <a:r>
              <a:rPr lang="fr-FR" sz="1400" i="1" dirty="0">
                <a:solidFill>
                  <a:schemeClr val="bg1"/>
                </a:solidFill>
                <a:latin typeface="Arial Narrow" panose="020B0606020202030204" pitchFamily="34" charset="0"/>
              </a:rPr>
              <a:t>A votre disposition l’outil Requêtes paramétrées (transaction 0907) pour réaliser une sélection de clients en portefeuilles ou non, sur la base de critères spécifiques (surface financière…). </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530845"/>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Fonds de Commerce de la Rubrique des Commerciaux</a:t>
            </a:r>
          </a:p>
        </p:txBody>
      </p:sp>
      <p:pic>
        <p:nvPicPr>
          <p:cNvPr id="31"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74825" y="2909330"/>
            <a:ext cx="3483249" cy="993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tangle 32"/>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8"/>
              </a:rPr>
              <a:t>Cliquez ici pour y accéder</a:t>
            </a:r>
            <a:endParaRPr lang="fr-FR" sz="1400" b="1" i="1" dirty="0">
              <a:solidFill>
                <a:srgbClr val="009688"/>
              </a:solidFill>
            </a:endParaRPr>
          </a:p>
        </p:txBody>
      </p:sp>
      <p:pic>
        <p:nvPicPr>
          <p:cNvPr id="34" name="Image 33">
            <a:hlinkClick r:id="rId9" action="ppaction://hlinksldjump"/>
          </p:cNvPr>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spTree>
    <p:extLst>
      <p:ext uri="{BB962C8B-B14F-4D97-AF65-F5344CB8AC3E}">
        <p14:creationId xmlns:p14="http://schemas.microsoft.com/office/powerpoint/2010/main" val="253524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749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A89C86"/>
                </a:solidFill>
                <a:latin typeface="Segoe UI Semibold" panose="020B0702040204020203" pitchFamily="34" charset="0"/>
                <a:cs typeface="Segoe UI Semibold" panose="020B0702040204020203" pitchFamily="34" charset="0"/>
              </a:rPr>
              <a:t>DIGI’BOARD.</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33</a:t>
            </a:r>
          </a:p>
        </p:txBody>
      </p:sp>
      <p:sp>
        <p:nvSpPr>
          <p:cNvPr id="27" name="Rectangle 26"/>
          <p:cNvSpPr/>
          <p:nvPr/>
        </p:nvSpPr>
        <p:spPr>
          <a:xfrm>
            <a:off x="1235074" y="1194150"/>
            <a:ext cx="4565225" cy="30503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MENSUELLE </a:t>
            </a:r>
            <a:r>
              <a:rPr lang="fr-FR" sz="1200" dirty="0">
                <a:solidFill>
                  <a:schemeClr val="tx1"/>
                </a:solidFill>
              </a:rPr>
              <a:t>(mise à disposition vers le 20 de chaque mois pour les résultats à M-1).</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Toujours plus indépendants, les clients privilégient la solution la plus simple et la plus rapide pour répondre à leur demande.</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Equiper le client de la Banque à Distance.</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Collecter et mettre à jour les coordonnées tél mobile, mail et opt-in pour que le client utilise ces services en toute autonomie. </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Digi’Board permet de suivre l’activité digitale des clients de la CEGEE, notamment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l’évolution des indicateurs digitaux (signatures électroniques, opt-in, BAD actives, bonus digital, …),</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taux d’équipement selon la segmentation Activation,</a:t>
            </a: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les taux d’équipement selon la segmentation Relationnelle.</a:t>
            </a:r>
          </a:p>
        </p:txBody>
      </p:sp>
      <p:sp>
        <p:nvSpPr>
          <p:cNvPr id="23" name="Rectangle 22"/>
          <p:cNvSpPr/>
          <p:nvPr/>
        </p:nvSpPr>
        <p:spPr>
          <a:xfrm>
            <a:off x="1235075" y="4415014"/>
            <a:ext cx="4647110" cy="2135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24" name="Rectangle 23"/>
          <p:cNvSpPr/>
          <p:nvPr/>
        </p:nvSpPr>
        <p:spPr>
          <a:xfrm>
            <a:off x="1985701" y="4505164"/>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26" name="Rectangle 25"/>
          <p:cNvSpPr/>
          <p:nvPr/>
        </p:nvSpPr>
        <p:spPr>
          <a:xfrm>
            <a:off x="1985701" y="4875421"/>
            <a:ext cx="3787302" cy="1169551"/>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Profitez des rapports ORCA (Conquête - Entrées en Relation, Utilisateurs réguliers des services guichets) pour identifier rapidement les clients pour lesquels un équipement complémentaire est à opérer (BAD, e-Document, Sécur’Pass, coordonnées tél/mail…).</a:t>
            </a:r>
          </a:p>
        </p:txBody>
      </p:sp>
      <p:pic>
        <p:nvPicPr>
          <p:cNvPr id="29"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4530845"/>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Expérience Client de la Rubrique des Commerciaux</a:t>
            </a:r>
          </a:p>
        </p:txBody>
      </p:sp>
      <p:sp>
        <p:nvSpPr>
          <p:cNvPr id="31" name="Rectangle 30"/>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33" name="Image 32">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spTree>
    <p:extLst>
      <p:ext uri="{BB962C8B-B14F-4D97-AF65-F5344CB8AC3E}">
        <p14:creationId xmlns:p14="http://schemas.microsoft.com/office/powerpoint/2010/main" val="877397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34</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8401664" cy="1083374"/>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Pour ancrer au quotidien une culture PNB</a:t>
            </a:r>
          </a:p>
          <a:p>
            <a:pPr>
              <a:lnSpc>
                <a:spcPct val="110000"/>
              </a:lnSpc>
            </a:pPr>
            <a:r>
              <a:rPr lang="fr-FR" sz="3200" dirty="0">
                <a:solidFill>
                  <a:srgbClr val="EA4E55"/>
                </a:solidFill>
                <a:latin typeface="Segoe UI Semibold" panose="020B0702040204020203" pitchFamily="34" charset="0"/>
                <a:cs typeface="Segoe UI Semibold" panose="020B0702040204020203" pitchFamily="34" charset="0"/>
              </a:rPr>
              <a:t>LE PNB ET LA RENTABILITÉ.</a:t>
            </a: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11" name="Rectangle 10"/>
          <p:cNvSpPr/>
          <p:nvPr/>
        </p:nvSpPr>
        <p:spPr>
          <a:xfrm>
            <a:off x="7016238" y="2660733"/>
            <a:ext cx="2118749" cy="564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rPr>
              <a:t>Baromètre </a:t>
            </a:r>
          </a:p>
          <a:p>
            <a:r>
              <a:rPr lang="fr-FR" b="1" dirty="0">
                <a:solidFill>
                  <a:srgbClr val="F44336"/>
                </a:solidFill>
              </a:rPr>
              <a:t>PNB / QUALITE</a:t>
            </a:r>
            <a:endParaRPr lang="fr-FR" sz="1600" b="1" dirty="0">
              <a:solidFill>
                <a:srgbClr val="F44336"/>
              </a:solidFill>
            </a:endParaRPr>
          </a:p>
        </p:txBody>
      </p:sp>
    </p:spTree>
    <p:extLst>
      <p:ext uri="{BB962C8B-B14F-4D97-AF65-F5344CB8AC3E}">
        <p14:creationId xmlns:p14="http://schemas.microsoft.com/office/powerpoint/2010/main" val="1042539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162879"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ancrer au quotidien une culture PNB</a:t>
            </a:r>
          </a:p>
          <a:p>
            <a:r>
              <a:rPr lang="fr-FR" sz="2000" dirty="0">
                <a:solidFill>
                  <a:srgbClr val="F44336"/>
                </a:solidFill>
                <a:latin typeface="Segoe UI Semibold" panose="020B0702040204020203" pitchFamily="34" charset="0"/>
                <a:cs typeface="Segoe UI Semibold" panose="020B0702040204020203" pitchFamily="34" charset="0"/>
              </a:rPr>
              <a:t>LE PNB et LA RENTABILITE.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35</a:t>
            </a:r>
          </a:p>
        </p:txBody>
      </p:sp>
      <p:sp>
        <p:nvSpPr>
          <p:cNvPr id="10" name="Rectangle 9"/>
          <p:cNvSpPr/>
          <p:nvPr/>
        </p:nvSpPr>
        <p:spPr>
          <a:xfrm>
            <a:off x="1235074" y="1321991"/>
            <a:ext cx="9109076" cy="47838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grpSp>
        <p:nvGrpSpPr>
          <p:cNvPr id="2" name="Groupe 1"/>
          <p:cNvGrpSpPr/>
          <p:nvPr/>
        </p:nvGrpSpPr>
        <p:grpSpPr>
          <a:xfrm>
            <a:off x="1492578" y="1479759"/>
            <a:ext cx="2607035" cy="634697"/>
            <a:chOff x="1492578" y="1700979"/>
            <a:chExt cx="2607035" cy="634697"/>
          </a:xfrm>
        </p:grpSpPr>
        <p:sp>
          <p:nvSpPr>
            <p:cNvPr id="17" name="Rectangle 16"/>
            <p:cNvSpPr/>
            <p:nvPr/>
          </p:nvSpPr>
          <p:spPr>
            <a:xfrm>
              <a:off x="1492578" y="1700979"/>
              <a:ext cx="2607035" cy="634697"/>
            </a:xfrm>
            <a:prstGeom prst="rect">
              <a:avLst/>
            </a:prstGeom>
            <a:solidFill>
              <a:srgbClr val="EA4E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0" name="TextBox 43">
              <a:extLst>
                <a:ext uri="{FF2B5EF4-FFF2-40B4-BE49-F238E27FC236}">
                  <a16:creationId xmlns:a16="http://schemas.microsoft.com/office/drawing/2014/main" id="{CFA9367C-BCC7-4CA8-B564-C5BA6EFDFCF6}"/>
                </a:ext>
              </a:extLst>
            </p:cNvPr>
            <p:cNvSpPr txBox="1"/>
            <p:nvPr/>
          </p:nvSpPr>
          <p:spPr>
            <a:xfrm>
              <a:off x="1683562" y="1889991"/>
              <a:ext cx="2114459"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QUOTIDIEN</a:t>
              </a:r>
              <a:endParaRPr lang="fr-FR" dirty="0">
                <a:solidFill>
                  <a:schemeClr val="bg1"/>
                </a:solidFill>
              </a:endParaRPr>
            </a:p>
          </p:txBody>
        </p:sp>
      </p:grpSp>
      <p:grpSp>
        <p:nvGrpSpPr>
          <p:cNvPr id="3" name="Groupe 2"/>
          <p:cNvGrpSpPr/>
          <p:nvPr/>
        </p:nvGrpSpPr>
        <p:grpSpPr>
          <a:xfrm>
            <a:off x="4209610" y="1459580"/>
            <a:ext cx="2607035" cy="634697"/>
            <a:chOff x="4209610" y="1680800"/>
            <a:chExt cx="2607035" cy="634697"/>
          </a:xfrm>
          <a:solidFill>
            <a:srgbClr val="EA4E55"/>
          </a:solidFill>
        </p:grpSpPr>
        <p:sp>
          <p:nvSpPr>
            <p:cNvPr id="21" name="Rectangle 20"/>
            <p:cNvSpPr/>
            <p:nvPr/>
          </p:nvSpPr>
          <p:spPr>
            <a:xfrm>
              <a:off x="4209610" y="1680800"/>
              <a:ext cx="2607035" cy="6346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2" name="TextBox 43">
              <a:extLst>
                <a:ext uri="{FF2B5EF4-FFF2-40B4-BE49-F238E27FC236}">
                  <a16:creationId xmlns:a16="http://schemas.microsoft.com/office/drawing/2014/main" id="{CFA9367C-BCC7-4CA8-B564-C5BA6EFDFCF6}"/>
                </a:ext>
              </a:extLst>
            </p:cNvPr>
            <p:cNvSpPr txBox="1"/>
            <p:nvPr/>
          </p:nvSpPr>
          <p:spPr>
            <a:xfrm>
              <a:off x="4574001" y="1889991"/>
              <a:ext cx="1944498" cy="246221"/>
            </a:xfrm>
            <a:prstGeom prst="rect">
              <a:avLst/>
            </a:prstGeom>
            <a:grp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HEBDOMADAIRE</a:t>
              </a:r>
              <a:endParaRPr lang="fr-FR" dirty="0">
                <a:solidFill>
                  <a:schemeClr val="bg1"/>
                </a:solidFill>
              </a:endParaRPr>
            </a:p>
          </p:txBody>
        </p:sp>
      </p:grpSp>
      <p:grpSp>
        <p:nvGrpSpPr>
          <p:cNvPr id="4" name="Groupe 3"/>
          <p:cNvGrpSpPr/>
          <p:nvPr/>
        </p:nvGrpSpPr>
        <p:grpSpPr>
          <a:xfrm>
            <a:off x="6891109" y="1449748"/>
            <a:ext cx="2607035" cy="634697"/>
            <a:chOff x="6950101" y="1700464"/>
            <a:chExt cx="2607035" cy="634697"/>
          </a:xfrm>
          <a:solidFill>
            <a:srgbClr val="EA4E55"/>
          </a:solidFill>
        </p:grpSpPr>
        <p:sp>
          <p:nvSpPr>
            <p:cNvPr id="29" name="Rectangle 28"/>
            <p:cNvSpPr/>
            <p:nvPr/>
          </p:nvSpPr>
          <p:spPr>
            <a:xfrm>
              <a:off x="6950101" y="1700464"/>
              <a:ext cx="2607035" cy="6346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1" name="TextBox 43">
              <a:extLst>
                <a:ext uri="{FF2B5EF4-FFF2-40B4-BE49-F238E27FC236}">
                  <a16:creationId xmlns:a16="http://schemas.microsoft.com/office/drawing/2014/main" id="{CFA9367C-BCC7-4CA8-B564-C5BA6EFDFCF6}"/>
                </a:ext>
              </a:extLst>
            </p:cNvPr>
            <p:cNvSpPr txBox="1"/>
            <p:nvPr/>
          </p:nvSpPr>
          <p:spPr>
            <a:xfrm>
              <a:off x="7254885" y="1889991"/>
              <a:ext cx="1944498" cy="246221"/>
            </a:xfrm>
            <a:prstGeom prst="rect">
              <a:avLst/>
            </a:prstGeom>
            <a:grp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MENSUEL</a:t>
              </a:r>
            </a:p>
          </p:txBody>
        </p:sp>
      </p:grpSp>
      <p:sp>
        <p:nvSpPr>
          <p:cNvPr id="34" name="Rectangle 33"/>
          <p:cNvSpPr/>
          <p:nvPr/>
        </p:nvSpPr>
        <p:spPr>
          <a:xfrm>
            <a:off x="1508305" y="2231924"/>
            <a:ext cx="2588413" cy="19788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6" name="Rectangle 35"/>
          <p:cNvSpPr/>
          <p:nvPr/>
        </p:nvSpPr>
        <p:spPr>
          <a:xfrm>
            <a:off x="6891464" y="2241244"/>
            <a:ext cx="2588413" cy="1983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6" name="Rectangle 25"/>
          <p:cNvSpPr/>
          <p:nvPr/>
        </p:nvSpPr>
        <p:spPr>
          <a:xfrm>
            <a:off x="7032625" y="2433126"/>
            <a:ext cx="2118749" cy="564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5" action="ppaction://hlinksldjump"/>
              </a:rPr>
              <a:t>Remises commerciales</a:t>
            </a:r>
            <a:endParaRPr lang="fr-FR" b="1" dirty="0">
              <a:solidFill>
                <a:srgbClr val="F44336"/>
              </a:solidFill>
            </a:endParaRPr>
          </a:p>
        </p:txBody>
      </p:sp>
      <p:sp>
        <p:nvSpPr>
          <p:cNvPr id="30" name="Rectangle 29"/>
          <p:cNvSpPr/>
          <p:nvPr/>
        </p:nvSpPr>
        <p:spPr>
          <a:xfrm>
            <a:off x="7032625" y="3088435"/>
            <a:ext cx="2118749" cy="564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6" action="ppaction://hlinksldjump"/>
              </a:rPr>
              <a:t>Suivi PNB Activité Fraîche</a:t>
            </a:r>
            <a:endParaRPr lang="fr-FR" sz="1600" b="1" dirty="0">
              <a:solidFill>
                <a:srgbClr val="F44336"/>
              </a:solidFill>
            </a:endParaRPr>
          </a:p>
        </p:txBody>
      </p:sp>
      <p:sp>
        <p:nvSpPr>
          <p:cNvPr id="23" name="ZoneTexte 22"/>
          <p:cNvSpPr txBox="1"/>
          <p:nvPr/>
        </p:nvSpPr>
        <p:spPr>
          <a:xfrm>
            <a:off x="1895174" y="5596611"/>
            <a:ext cx="2715323" cy="338554"/>
          </a:xfrm>
          <a:prstGeom prst="rect">
            <a:avLst/>
          </a:prstGeom>
          <a:noFill/>
        </p:spPr>
        <p:txBody>
          <a:bodyPr wrap="square" lIns="0" tIns="0" bIns="0" rtlCol="0" anchor="t">
            <a:spAutoFit/>
          </a:bodyPr>
          <a:lstStyle/>
          <a:p>
            <a:pPr algn="ctr"/>
            <a:r>
              <a:rPr lang="fr-FR" sz="1100" dirty="0"/>
              <a:t>Cliquez sur le titre du suivi pour accéder directement à la fiche de présentation.</a:t>
            </a:r>
          </a:p>
        </p:txBody>
      </p:sp>
      <p:pic>
        <p:nvPicPr>
          <p:cNvPr id="24" name="Image 23">
            <a:hlinkClick r:id="rId7" action="ppaction://hlinksldjump"/>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1506154" y="5563765"/>
            <a:ext cx="418189" cy="400985"/>
          </a:xfrm>
          <a:prstGeom prst="rect">
            <a:avLst/>
          </a:prstGeom>
        </p:spPr>
      </p:pic>
      <p:pic>
        <p:nvPicPr>
          <p:cNvPr id="25" name="Image 24">
            <a:hlinkClick r:id="rId7" action="ppaction://hlinksldjump"/>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836011" y="3231685"/>
            <a:ext cx="279428" cy="267933"/>
          </a:xfrm>
          <a:prstGeom prst="rect">
            <a:avLst/>
          </a:prstGeom>
        </p:spPr>
      </p:pic>
      <p:pic>
        <p:nvPicPr>
          <p:cNvPr id="27" name="Image 26">
            <a:hlinkClick r:id="rId7" action="ppaction://hlinksldjump"/>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716721" y="2593102"/>
            <a:ext cx="279428" cy="267933"/>
          </a:xfrm>
          <a:prstGeom prst="rect">
            <a:avLst/>
          </a:prstGeom>
        </p:spPr>
      </p:pic>
      <p:sp>
        <p:nvSpPr>
          <p:cNvPr id="28" name="Rectangle 27"/>
          <p:cNvSpPr/>
          <p:nvPr/>
        </p:nvSpPr>
        <p:spPr>
          <a:xfrm>
            <a:off x="4197428" y="2236840"/>
            <a:ext cx="2588413" cy="19788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Tree>
    <p:extLst>
      <p:ext uri="{BB962C8B-B14F-4D97-AF65-F5344CB8AC3E}">
        <p14:creationId xmlns:p14="http://schemas.microsoft.com/office/powerpoint/2010/main" val="12305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475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EA4E55"/>
                </a:solidFill>
                <a:latin typeface="Segoe UI Semibold" panose="020B0702040204020203" pitchFamily="34" charset="0"/>
                <a:cs typeface="Segoe UI Semibold" panose="020B0702040204020203" pitchFamily="34" charset="0"/>
              </a:rPr>
              <a:t>SUIVI PNB ACTIVITÉ FRAÎCHE.</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36</a:t>
            </a:r>
          </a:p>
        </p:txBody>
      </p:sp>
      <p:sp>
        <p:nvSpPr>
          <p:cNvPr id="27" name="Rectangle 26"/>
          <p:cNvSpPr/>
          <p:nvPr/>
        </p:nvSpPr>
        <p:spPr>
          <a:xfrm>
            <a:off x="1235074" y="1194150"/>
            <a:ext cx="4565225" cy="49473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MENSUELLE</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Le suivi PNB BBD SUR ACTIVITE NOUVELLE nous indique la création de valeur (PNB sur activité nouvelle) qui est dégagée sur la durée de vie des produits au titre de la production nouvelle de l’année.</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Il permet d’ancrer une culture PNB au quotidien.</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Les items sur le marché des Particuliers et des Pros :</a:t>
            </a:r>
          </a:p>
          <a:p>
            <a:pPr marL="895350" lvl="1"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Collecte (yc DAV),</a:t>
            </a:r>
          </a:p>
          <a:p>
            <a:pPr marL="895350" lvl="1"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Crédits (conso, immobiliers, MLT pro),</a:t>
            </a:r>
          </a:p>
          <a:p>
            <a:pPr marL="895350" lvl="1"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Bancarisation - IARD &amp; Prévoyance - Autres, </a:t>
            </a: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56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Pour votre entité, retrouvez :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PNB réalisé (résultats mensuels et résultats cumulés annuels) pour chaque ligne de produits (Collecte, crédits, bancarisation, IARD et Prévoyance).</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p:txBody>
      </p:sp>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PNB et Rentabilité de la Rubrique des Commerciaux</a:t>
            </a:r>
          </a:p>
        </p:txBody>
      </p:sp>
      <p:pic>
        <p:nvPicPr>
          <p:cNvPr id="2" name="Image 1"/>
          <p:cNvPicPr>
            <a:picLocks noChangeAspect="1"/>
          </p:cNvPicPr>
          <p:nvPr/>
        </p:nvPicPr>
        <p:blipFill>
          <a:blip r:embed="rId6"/>
          <a:stretch>
            <a:fillRect/>
          </a:stretch>
        </p:blipFill>
        <p:spPr>
          <a:xfrm>
            <a:off x="1774825" y="4316592"/>
            <a:ext cx="3289111" cy="1664706"/>
          </a:xfrm>
          <a:prstGeom prst="rect">
            <a:avLst/>
          </a:prstGeom>
        </p:spPr>
      </p:pic>
      <p:sp>
        <p:nvSpPr>
          <p:cNvPr id="31" name="Rectangle 30"/>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26" name="Rectangle 25"/>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29" name="Image 28">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spTree>
    <p:extLst>
      <p:ext uri="{BB962C8B-B14F-4D97-AF65-F5344CB8AC3E}">
        <p14:creationId xmlns:p14="http://schemas.microsoft.com/office/powerpoint/2010/main" val="273000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84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rgbClr val="EA4E55"/>
                </a:solidFill>
                <a:latin typeface="Segoe UI Semibold" panose="020B0702040204020203" pitchFamily="34" charset="0"/>
                <a:cs typeface="Segoe UI Semibold" panose="020B0702040204020203" pitchFamily="34" charset="0"/>
              </a:rPr>
              <a:t>SUIVI DES REMISES COMMERCIALES.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37</a:t>
            </a:r>
          </a:p>
        </p:txBody>
      </p:sp>
      <p:sp>
        <p:nvSpPr>
          <p:cNvPr id="27" name="Rectangle 26"/>
          <p:cNvSpPr/>
          <p:nvPr/>
        </p:nvSpPr>
        <p:spPr>
          <a:xfrm>
            <a:off x="1235074" y="1194149"/>
            <a:ext cx="4565225" cy="5206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MENSUELLE</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Ce suivi vous permet de piloter </a:t>
            </a:r>
            <a:r>
              <a:rPr lang="fr-FR" sz="1200" b="1" dirty="0">
                <a:solidFill>
                  <a:schemeClr val="tx1"/>
                </a:solidFill>
              </a:rPr>
              <a:t>le montant total facturé, le total des remises commerciales ainsi que le taux de remises. </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358470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Vous y trouverez :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Dans la partie supérieure de l’onglet « Fiche PDV », après avoir sélectionné votre agence, vous visualisez le montant total facturé, le total des remises commerciales ainsi que le taux de remises.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Dans la partie inférieure de l’onglet « Fiche PDV », vous visualisez le détail des remises commerciales par grandes familles de tarification (bancarisation et gestion courante, agios, crédits, titres,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Dans l’onglet « Synthèse PDV », en sélectionnant votre entité, vous pouvez visualiser les résultats par grande famille de tarification (bancarisation et gestion courante, agios, crédits, titres, …)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p:txBody>
      </p:sp>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PNB et Rentabilité de la Rubrique des Commerciaux</a:t>
            </a:r>
          </a:p>
        </p:txBody>
      </p:sp>
      <p:pic>
        <p:nvPicPr>
          <p:cNvPr id="26" name="Image 25"/>
          <p:cNvPicPr>
            <a:picLocks noChangeAspect="1"/>
          </p:cNvPicPr>
          <p:nvPr/>
        </p:nvPicPr>
        <p:blipFill>
          <a:blip r:embed="rId6"/>
          <a:stretch>
            <a:fillRect/>
          </a:stretch>
        </p:blipFill>
        <p:spPr>
          <a:xfrm>
            <a:off x="1379538" y="3400273"/>
            <a:ext cx="4159751" cy="2186727"/>
          </a:xfrm>
          <a:prstGeom prst="rect">
            <a:avLst/>
          </a:prstGeom>
        </p:spPr>
      </p:pic>
      <p:pic>
        <p:nvPicPr>
          <p:cNvPr id="25" name="Image 24"/>
          <p:cNvPicPr>
            <a:picLocks noChangeAspect="1"/>
          </p:cNvPicPr>
          <p:nvPr/>
        </p:nvPicPr>
        <p:blipFill rotWithShape="1">
          <a:blip r:embed="rId7"/>
          <a:srcRect r="41617" b="4691"/>
          <a:stretch/>
        </p:blipFill>
        <p:spPr>
          <a:xfrm>
            <a:off x="1635121" y="2915039"/>
            <a:ext cx="3562067" cy="894616"/>
          </a:xfrm>
          <a:prstGeom prst="rect">
            <a:avLst/>
          </a:prstGeom>
        </p:spPr>
      </p:pic>
      <p:sp>
        <p:nvSpPr>
          <p:cNvPr id="29" name="Rectangle 28"/>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31" name="Rectangle 30"/>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8"/>
              </a:rPr>
              <a:t>Cliquez ici pour y accéder</a:t>
            </a:r>
            <a:endParaRPr lang="fr-FR" sz="1400" b="1" i="1" dirty="0">
              <a:solidFill>
                <a:srgbClr val="009688"/>
              </a:solidFill>
            </a:endParaRPr>
          </a:p>
        </p:txBody>
      </p:sp>
      <p:pic>
        <p:nvPicPr>
          <p:cNvPr id="33" name="Image 32">
            <a:hlinkClick r:id="rId9" action="ppaction://hlinksldjump"/>
          </p:cNvPr>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spTree>
    <p:extLst>
      <p:ext uri="{BB962C8B-B14F-4D97-AF65-F5344CB8AC3E}">
        <p14:creationId xmlns:p14="http://schemas.microsoft.com/office/powerpoint/2010/main" val="423188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38</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8401664" cy="1083374"/>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Pour piloter </a:t>
            </a:r>
          </a:p>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LES RISQUES ET LA CONFORMITE.</a:t>
            </a: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2121104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162879"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piloter</a:t>
            </a:r>
          </a:p>
          <a:p>
            <a:r>
              <a:rPr lang="fr-FR" sz="2000" dirty="0">
                <a:solidFill>
                  <a:srgbClr val="F44336"/>
                </a:solidFill>
                <a:latin typeface="Segoe UI Semibold" panose="020B0702040204020203" pitchFamily="34" charset="0"/>
                <a:cs typeface="Segoe UI Semibold" panose="020B0702040204020203" pitchFamily="34" charset="0"/>
              </a:rPr>
              <a:t>LES RISQUES ET LA CONFORMITÉ.</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39</a:t>
            </a:r>
          </a:p>
        </p:txBody>
      </p:sp>
      <p:sp>
        <p:nvSpPr>
          <p:cNvPr id="10" name="Rectangle 9"/>
          <p:cNvSpPr/>
          <p:nvPr/>
        </p:nvSpPr>
        <p:spPr>
          <a:xfrm>
            <a:off x="1235074" y="1321991"/>
            <a:ext cx="9109076" cy="47838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grpSp>
        <p:nvGrpSpPr>
          <p:cNvPr id="2" name="Groupe 1"/>
          <p:cNvGrpSpPr/>
          <p:nvPr/>
        </p:nvGrpSpPr>
        <p:grpSpPr>
          <a:xfrm>
            <a:off x="1492578" y="1479759"/>
            <a:ext cx="2607035" cy="634697"/>
            <a:chOff x="1492578" y="1700979"/>
            <a:chExt cx="2607035" cy="634697"/>
          </a:xfrm>
        </p:grpSpPr>
        <p:sp>
          <p:nvSpPr>
            <p:cNvPr id="17" name="Rectangle 16"/>
            <p:cNvSpPr/>
            <p:nvPr/>
          </p:nvSpPr>
          <p:spPr>
            <a:xfrm>
              <a:off x="1492578" y="1700979"/>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0" name="TextBox 43">
              <a:extLst>
                <a:ext uri="{FF2B5EF4-FFF2-40B4-BE49-F238E27FC236}">
                  <a16:creationId xmlns:a16="http://schemas.microsoft.com/office/drawing/2014/main" id="{CFA9367C-BCC7-4CA8-B564-C5BA6EFDFCF6}"/>
                </a:ext>
              </a:extLst>
            </p:cNvPr>
            <p:cNvSpPr txBox="1"/>
            <p:nvPr/>
          </p:nvSpPr>
          <p:spPr>
            <a:xfrm>
              <a:off x="1683562" y="1889991"/>
              <a:ext cx="2114459"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QUOTIDIEN</a:t>
              </a:r>
              <a:endParaRPr lang="fr-FR" dirty="0">
                <a:solidFill>
                  <a:schemeClr val="bg1"/>
                </a:solidFill>
              </a:endParaRPr>
            </a:p>
          </p:txBody>
        </p:sp>
      </p:grpSp>
      <p:grpSp>
        <p:nvGrpSpPr>
          <p:cNvPr id="3" name="Groupe 2"/>
          <p:cNvGrpSpPr/>
          <p:nvPr/>
        </p:nvGrpSpPr>
        <p:grpSpPr>
          <a:xfrm>
            <a:off x="4209610" y="1459580"/>
            <a:ext cx="2607035" cy="634697"/>
            <a:chOff x="4209610" y="1680800"/>
            <a:chExt cx="2607035" cy="634697"/>
          </a:xfrm>
        </p:grpSpPr>
        <p:sp>
          <p:nvSpPr>
            <p:cNvPr id="21" name="Rectangle 20"/>
            <p:cNvSpPr/>
            <p:nvPr/>
          </p:nvSpPr>
          <p:spPr>
            <a:xfrm>
              <a:off x="4209610" y="1680800"/>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2" name="TextBox 43">
              <a:extLst>
                <a:ext uri="{FF2B5EF4-FFF2-40B4-BE49-F238E27FC236}">
                  <a16:creationId xmlns:a16="http://schemas.microsoft.com/office/drawing/2014/main" id="{CFA9367C-BCC7-4CA8-B564-C5BA6EFDFCF6}"/>
                </a:ext>
              </a:extLst>
            </p:cNvPr>
            <p:cNvSpPr txBox="1"/>
            <p:nvPr/>
          </p:nvSpPr>
          <p:spPr>
            <a:xfrm>
              <a:off x="4574001" y="1889991"/>
              <a:ext cx="1944498"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HEBDOMADAIRE</a:t>
              </a:r>
              <a:endParaRPr lang="fr-FR" dirty="0">
                <a:solidFill>
                  <a:schemeClr val="bg1"/>
                </a:solidFill>
              </a:endParaRPr>
            </a:p>
          </p:txBody>
        </p:sp>
      </p:grpSp>
      <p:grpSp>
        <p:nvGrpSpPr>
          <p:cNvPr id="4" name="Groupe 3"/>
          <p:cNvGrpSpPr/>
          <p:nvPr/>
        </p:nvGrpSpPr>
        <p:grpSpPr>
          <a:xfrm>
            <a:off x="6891109" y="1449748"/>
            <a:ext cx="2607035" cy="634697"/>
            <a:chOff x="6950101" y="1700464"/>
            <a:chExt cx="2607035" cy="634697"/>
          </a:xfrm>
        </p:grpSpPr>
        <p:sp>
          <p:nvSpPr>
            <p:cNvPr id="29" name="Rectangle 28"/>
            <p:cNvSpPr/>
            <p:nvPr/>
          </p:nvSpPr>
          <p:spPr>
            <a:xfrm>
              <a:off x="6950101" y="1700464"/>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1" name="TextBox 43">
              <a:extLst>
                <a:ext uri="{FF2B5EF4-FFF2-40B4-BE49-F238E27FC236}">
                  <a16:creationId xmlns:a16="http://schemas.microsoft.com/office/drawing/2014/main" id="{CFA9367C-BCC7-4CA8-B564-C5BA6EFDFCF6}"/>
                </a:ext>
              </a:extLst>
            </p:cNvPr>
            <p:cNvSpPr txBox="1"/>
            <p:nvPr/>
          </p:nvSpPr>
          <p:spPr>
            <a:xfrm>
              <a:off x="7254885" y="1889991"/>
              <a:ext cx="1944498" cy="24622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600" b="1" dirty="0">
                  <a:solidFill>
                    <a:schemeClr val="bg1"/>
                  </a:solidFill>
                </a:rPr>
                <a:t>MENSUEL</a:t>
              </a:r>
            </a:p>
          </p:txBody>
        </p:sp>
      </p:grpSp>
      <p:sp>
        <p:nvSpPr>
          <p:cNvPr id="34" name="Rectangle 33"/>
          <p:cNvSpPr/>
          <p:nvPr/>
        </p:nvSpPr>
        <p:spPr>
          <a:xfrm>
            <a:off x="1508305" y="2231924"/>
            <a:ext cx="2588413" cy="2005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6" name="Rectangle 35"/>
          <p:cNvSpPr/>
          <p:nvPr/>
        </p:nvSpPr>
        <p:spPr>
          <a:xfrm>
            <a:off x="6891464" y="2241243"/>
            <a:ext cx="2588413" cy="2011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8" name="Rectangle 37"/>
          <p:cNvSpPr/>
          <p:nvPr/>
        </p:nvSpPr>
        <p:spPr>
          <a:xfrm>
            <a:off x="4240088" y="2211744"/>
            <a:ext cx="2588413" cy="201906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26" name="Rectangle 25"/>
          <p:cNvSpPr/>
          <p:nvPr/>
        </p:nvSpPr>
        <p:spPr>
          <a:xfrm>
            <a:off x="7032625" y="2433126"/>
            <a:ext cx="2118749" cy="564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5" action="ppaction://hlinksldjump"/>
              </a:rPr>
              <a:t>Suivi des risques majeurs</a:t>
            </a:r>
            <a:endParaRPr lang="fr-FR" b="1" dirty="0">
              <a:solidFill>
                <a:srgbClr val="F44336"/>
              </a:solidFill>
            </a:endParaRPr>
          </a:p>
        </p:txBody>
      </p:sp>
      <p:sp>
        <p:nvSpPr>
          <p:cNvPr id="23" name="Rectangle 22"/>
          <p:cNvSpPr/>
          <p:nvPr/>
        </p:nvSpPr>
        <p:spPr>
          <a:xfrm>
            <a:off x="1774825" y="2400177"/>
            <a:ext cx="2118749" cy="564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44336"/>
                </a:solidFill>
                <a:hlinkClick r:id="rId6" action="ppaction://hlinksldjump"/>
              </a:rPr>
              <a:t>Connaissance Client</a:t>
            </a:r>
            <a:endParaRPr lang="fr-FR" b="1" dirty="0">
              <a:solidFill>
                <a:srgbClr val="F44336"/>
              </a:solidFill>
            </a:endParaRPr>
          </a:p>
        </p:txBody>
      </p:sp>
      <p:sp>
        <p:nvSpPr>
          <p:cNvPr id="24" name="ZoneTexte 23"/>
          <p:cNvSpPr txBox="1"/>
          <p:nvPr/>
        </p:nvSpPr>
        <p:spPr>
          <a:xfrm>
            <a:off x="1895174" y="5596611"/>
            <a:ext cx="2715323" cy="338554"/>
          </a:xfrm>
          <a:prstGeom prst="rect">
            <a:avLst/>
          </a:prstGeom>
          <a:noFill/>
        </p:spPr>
        <p:txBody>
          <a:bodyPr wrap="square" lIns="0" tIns="0" bIns="0" rtlCol="0" anchor="t">
            <a:spAutoFit/>
          </a:bodyPr>
          <a:lstStyle/>
          <a:p>
            <a:pPr algn="ctr"/>
            <a:r>
              <a:rPr lang="fr-FR" sz="1100" dirty="0"/>
              <a:t>Cliquez sur le titre du suivi pour accéder directement à la fiche de présentation.</a:t>
            </a:r>
          </a:p>
        </p:txBody>
      </p:sp>
      <p:pic>
        <p:nvPicPr>
          <p:cNvPr id="25" name="Image 24">
            <a:hlinkClick r:id="rId7" action="ppaction://hlinksldjump"/>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1506154" y="5563765"/>
            <a:ext cx="418189" cy="400985"/>
          </a:xfrm>
          <a:prstGeom prst="rect">
            <a:avLst/>
          </a:prstGeom>
        </p:spPr>
      </p:pic>
      <p:pic>
        <p:nvPicPr>
          <p:cNvPr id="27" name="Image 26">
            <a:hlinkClick r:id="rId7" action="ppaction://hlinksldjump"/>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3394094" y="2565807"/>
            <a:ext cx="279428" cy="267933"/>
          </a:xfrm>
          <a:prstGeom prst="rect">
            <a:avLst/>
          </a:prstGeom>
        </p:spPr>
      </p:pic>
      <p:pic>
        <p:nvPicPr>
          <p:cNvPr id="28" name="Image 27">
            <a:hlinkClick r:id="rId7" action="ppaction://hlinksldjump"/>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8389175" y="2797818"/>
            <a:ext cx="279428" cy="267933"/>
          </a:xfrm>
          <a:prstGeom prst="rect">
            <a:avLst/>
          </a:prstGeom>
        </p:spPr>
      </p:pic>
    </p:spTree>
    <p:extLst>
      <p:ext uri="{BB962C8B-B14F-4D97-AF65-F5344CB8AC3E}">
        <p14:creationId xmlns:p14="http://schemas.microsoft.com/office/powerpoint/2010/main" val="114168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55" name="Rectangle 54">
            <a:extLst>
              <a:ext uri="{FF2B5EF4-FFF2-40B4-BE49-F238E27FC236}">
                <a16:creationId xmlns:a16="http://schemas.microsoft.com/office/drawing/2014/main" id="{7D74D3CF-2BB2-4EF5-8FB2-433C1A10B5A3}"/>
              </a:ext>
            </a:extLst>
          </p:cNvPr>
          <p:cNvSpPr/>
          <p:nvPr/>
        </p:nvSpPr>
        <p:spPr>
          <a:xfrm>
            <a:off x="6362519" y="1148197"/>
            <a:ext cx="4326196" cy="1284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chemeClr val="accent1"/>
                </a:solidFill>
                <a:latin typeface="Segoe UI Semibold" panose="020B0702040204020203" pitchFamily="34" charset="0"/>
                <a:cs typeface="Segoe UI Semibold" panose="020B0702040204020203" pitchFamily="34" charset="0"/>
              </a:rPr>
              <a:t>CONNAISSANCE CLIENT.</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40</a:t>
            </a:r>
          </a:p>
        </p:txBody>
      </p:sp>
      <p:sp>
        <p:nvSpPr>
          <p:cNvPr id="27" name="Rectangle 26"/>
          <p:cNvSpPr/>
          <p:nvPr/>
        </p:nvSpPr>
        <p:spPr>
          <a:xfrm>
            <a:off x="1235074" y="1194150"/>
            <a:ext cx="4565225" cy="36781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QUOTIDIENNE</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Cette application vous permet de consulter et de piloter le TOP CC des clients de votre entité de rattachement.</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266700" defTabSz="663575">
              <a:buClr>
                <a:srgbClr val="EA0000"/>
              </a:buClr>
              <a:buSzPct val="70000"/>
              <a:tabLst>
                <a:tab pos="4298950" algn="l"/>
              </a:tabLst>
            </a:pPr>
            <a:r>
              <a:rPr lang="fr-FR" dirty="0"/>
              <a:t>.</a:t>
            </a: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8420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defTabSz="663575">
              <a:buClr>
                <a:srgbClr val="EA0000"/>
              </a:buClr>
              <a:buSzPct val="70000"/>
              <a:buFont typeface="Arial" panose="020B0604020202020204" pitchFamily="34" charset="0"/>
              <a:buChar char="•"/>
              <a:tabLst>
                <a:tab pos="4298950" algn="l"/>
              </a:tabLst>
            </a:pPr>
            <a:r>
              <a:rPr lang="fr-FR" sz="1200" dirty="0">
                <a:solidFill>
                  <a:schemeClr val="tx1"/>
                </a:solidFill>
              </a:rPr>
              <a:t>Le menu "Top Connaissance Client" vous restitue un état hebdomadaire du TOP CC.</a:t>
            </a:r>
            <a:br>
              <a:rPr lang="fr-FR" sz="1200" dirty="0">
                <a:solidFill>
                  <a:schemeClr val="tx1"/>
                </a:solidFill>
              </a:rPr>
            </a:br>
            <a:br>
              <a:rPr lang="fr-FR" sz="1200" dirty="0">
                <a:solidFill>
                  <a:schemeClr val="tx1"/>
                </a:solidFill>
              </a:rPr>
            </a:br>
            <a:endParaRPr lang="fr-FR" sz="1200" dirty="0">
              <a:solidFill>
                <a:schemeClr val="tx1"/>
              </a:solidFill>
            </a:endParaRPr>
          </a:p>
          <a:p>
            <a:pPr marL="438150" indent="-171450" defTabSz="663575">
              <a:buClr>
                <a:srgbClr val="EA0000"/>
              </a:buClr>
              <a:buSzPct val="70000"/>
              <a:buFont typeface="Arial" panose="020B0604020202020204" pitchFamily="34" charset="0"/>
              <a:buChar char="•"/>
              <a:tabLst>
                <a:tab pos="4298950" algn="l"/>
              </a:tabLst>
            </a:pPr>
            <a:r>
              <a:rPr lang="fr-FR" sz="1200" dirty="0">
                <a:solidFill>
                  <a:schemeClr val="tx1"/>
                </a:solidFill>
              </a:rPr>
              <a:t>Le menu "Conformité EER" rassemble l'ensemble des contrôles réalisés par le service "Contrôles BDD BDR" sur les entrées en relation.</a:t>
            </a:r>
            <a:br>
              <a:rPr lang="fr-FR" sz="1200" dirty="0">
                <a:solidFill>
                  <a:schemeClr val="tx1"/>
                </a:solidFill>
              </a:rPr>
            </a:br>
            <a:r>
              <a:rPr lang="fr-FR" sz="1200" dirty="0">
                <a:solidFill>
                  <a:schemeClr val="tx1"/>
                </a:solidFill>
              </a:rPr>
              <a:t>Vous y trouverez également les mises à jour de conformité effectuées ainsi que celles en attente.</a:t>
            </a:r>
            <a:endParaRPr lang="fr-FR" sz="1200" b="1" dirty="0">
              <a:solidFill>
                <a:schemeClr val="tx1"/>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p:txBody>
      </p:sp>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942498" cy="692497"/>
          </a:xfrm>
          <a:prstGeom prst="rect">
            <a:avLst/>
          </a:prstGeom>
        </p:spPr>
        <p:txBody>
          <a:bodyPr wrap="square">
            <a:spAutoFit/>
          </a:bodyPr>
          <a:lstStyle/>
          <a:p>
            <a:pPr algn="just"/>
            <a:r>
              <a:rPr lang="fr-FR" sz="1300" dirty="0">
                <a:solidFill>
                  <a:schemeClr val="bg1"/>
                </a:solidFill>
              </a:rPr>
              <a:t>Disponible sous l’Intranet dans votre espace  </a:t>
            </a:r>
            <a:r>
              <a:rPr lang="fr-FR" sz="1300" b="1" dirty="0">
                <a:solidFill>
                  <a:schemeClr val="bg1"/>
                </a:solidFill>
              </a:rPr>
              <a:t>Pilotage / Risques et Conformité / Connaissance Client </a:t>
            </a:r>
            <a:r>
              <a:rPr lang="fr-FR" sz="1300" dirty="0">
                <a:solidFill>
                  <a:schemeClr val="bg1"/>
                </a:solidFill>
              </a:rPr>
              <a:t>de la Rubrique des Commerciaux</a:t>
            </a:r>
          </a:p>
        </p:txBody>
      </p:sp>
      <p:sp>
        <p:nvSpPr>
          <p:cNvPr id="31" name="Rectangle 30"/>
          <p:cNvSpPr/>
          <p:nvPr/>
        </p:nvSpPr>
        <p:spPr>
          <a:xfrm>
            <a:off x="1235075" y="4960930"/>
            <a:ext cx="4647110" cy="154905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33" name="Rectangle 32"/>
          <p:cNvSpPr/>
          <p:nvPr/>
        </p:nvSpPr>
        <p:spPr>
          <a:xfrm>
            <a:off x="1985701" y="5051080"/>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POUR ALLER PLUS LOIN.</a:t>
            </a:r>
          </a:p>
        </p:txBody>
      </p:sp>
      <p:sp>
        <p:nvSpPr>
          <p:cNvPr id="34" name="Rectangle 33"/>
          <p:cNvSpPr/>
          <p:nvPr/>
        </p:nvSpPr>
        <p:spPr>
          <a:xfrm>
            <a:off x="1985701" y="5421337"/>
            <a:ext cx="3541641" cy="954107"/>
          </a:xfrm>
          <a:prstGeom prst="rect">
            <a:avLst/>
          </a:prstGeom>
          <a:noFill/>
        </p:spPr>
        <p:txBody>
          <a:bodyPr wrap="square">
            <a:spAutoFit/>
          </a:bodyPr>
          <a:lstStyle/>
          <a:p>
            <a:pPr algn="just">
              <a:spcAft>
                <a:spcPts val="600"/>
              </a:spcAft>
            </a:pPr>
            <a:r>
              <a:rPr lang="fr-FR" sz="1400" i="1" dirty="0">
                <a:solidFill>
                  <a:schemeClr val="bg1"/>
                </a:solidFill>
                <a:latin typeface="Arial Narrow" panose="020B0606020202030204" pitchFamily="34" charset="0"/>
              </a:rPr>
              <a:t>Retrouver les différents guides réglementaires dans votre espace Risques et Conformité / Connaissance Client de la Rubrique des Commerciaux. Ils sont directement intégrés à l’outil.</a:t>
            </a:r>
          </a:p>
        </p:txBody>
      </p:sp>
      <p:pic>
        <p:nvPicPr>
          <p:cNvPr id="35" name="Picture 3"/>
          <p:cNvPicPr>
            <a:picLocks noChangeAspect="1" noChangeArrowheads="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99839" y="5076761"/>
            <a:ext cx="483551" cy="74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36"/>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7"/>
              </a:rPr>
              <a:t>Cliquez ici pour y accéder</a:t>
            </a:r>
            <a:endParaRPr lang="fr-FR" sz="1400" b="1" i="1" dirty="0">
              <a:solidFill>
                <a:srgbClr val="009688"/>
              </a:solidFill>
            </a:endParaRPr>
          </a:p>
        </p:txBody>
      </p:sp>
      <p:pic>
        <p:nvPicPr>
          <p:cNvPr id="38" name="Image 37">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pic>
        <p:nvPicPr>
          <p:cNvPr id="2" name="Image 1"/>
          <p:cNvPicPr>
            <a:picLocks noChangeAspect="1"/>
          </p:cNvPicPr>
          <p:nvPr/>
        </p:nvPicPr>
        <p:blipFill>
          <a:blip r:embed="rId11"/>
          <a:stretch>
            <a:fillRect/>
          </a:stretch>
        </p:blipFill>
        <p:spPr>
          <a:xfrm>
            <a:off x="1554008" y="2633795"/>
            <a:ext cx="3876076" cy="2327135"/>
          </a:xfrm>
          <a:prstGeom prst="rect">
            <a:avLst/>
          </a:prstGeom>
        </p:spPr>
      </p:pic>
    </p:spTree>
    <p:extLst>
      <p:ext uri="{BB962C8B-B14F-4D97-AF65-F5344CB8AC3E}">
        <p14:creationId xmlns:p14="http://schemas.microsoft.com/office/powerpoint/2010/main" val="269133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7D74D3CF-2BB2-4EF5-8FB2-433C1A10B5A3}"/>
              </a:ext>
            </a:extLst>
          </p:cNvPr>
          <p:cNvSpPr/>
          <p:nvPr/>
        </p:nvSpPr>
        <p:spPr>
          <a:xfrm>
            <a:off x="6362519" y="1148197"/>
            <a:ext cx="4078017" cy="125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Pour animer et Piloter les résultats commerciaux</a:t>
            </a:r>
          </a:p>
          <a:p>
            <a:r>
              <a:rPr lang="fr-FR" sz="2000" dirty="0">
                <a:solidFill>
                  <a:schemeClr val="accent1"/>
                </a:solidFill>
                <a:latin typeface="Segoe UI Semibold" panose="020B0702040204020203" pitchFamily="34" charset="0"/>
                <a:cs typeface="Segoe UI Semibold" panose="020B0702040204020203" pitchFamily="34" charset="0"/>
              </a:rPr>
              <a:t>SUIVI DES RISQUES MAJEURS.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41</a:t>
            </a:r>
          </a:p>
        </p:txBody>
      </p:sp>
      <p:sp>
        <p:nvSpPr>
          <p:cNvPr id="27" name="Rectangle 26"/>
          <p:cNvSpPr/>
          <p:nvPr/>
        </p:nvSpPr>
        <p:spPr>
          <a:xfrm>
            <a:off x="1235074" y="1194150"/>
            <a:ext cx="4565225" cy="36781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b="1" dirty="0">
                <a:solidFill>
                  <a:srgbClr val="F44336"/>
                </a:solidFill>
              </a:rPr>
              <a:t>Périodicité MENSUELLE </a:t>
            </a:r>
            <a:r>
              <a:rPr lang="fr-FR" sz="1200" dirty="0">
                <a:solidFill>
                  <a:schemeClr val="tx1"/>
                </a:solidFill>
              </a:rPr>
              <a:t>(mise à disposition vers le 20 de chaque mois pour les résultats à M-1).</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L’objectif de cet outil est d’améliorer la qualité du suivi des risques crédits les plus significatifs :</a:t>
            </a:r>
          </a:p>
          <a:p>
            <a:pPr marL="438150" indent="-171450" algn="just" defTabSz="663575">
              <a:buClr>
                <a:srgbClr val="EA0000"/>
              </a:buClr>
              <a:buSzPct val="70000"/>
              <a:buFont typeface="Arial" panose="020B0604020202020204" pitchFamily="34" charset="0"/>
              <a:buChar char="•"/>
              <a:tabLst>
                <a:tab pos="4298950" algn="l"/>
              </a:tabLst>
            </a:pPr>
            <a:endParaRPr lang="fr-FR" sz="1200" dirty="0">
              <a:solidFill>
                <a:schemeClr val="tx1"/>
              </a:solidFill>
            </a:endParaRP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En facilitant la détection des risques majeurs,</a:t>
            </a:r>
          </a:p>
          <a:p>
            <a:pPr marL="438150" indent="-171450" algn="just" defTabSz="663575">
              <a:buClr>
                <a:srgbClr val="EA0000"/>
              </a:buClr>
              <a:buSzPct val="70000"/>
              <a:buFont typeface="Arial" panose="020B0604020202020204" pitchFamily="34" charset="0"/>
              <a:buChar char="•"/>
              <a:tabLst>
                <a:tab pos="4298950" algn="l"/>
              </a:tabLst>
            </a:pPr>
            <a:r>
              <a:rPr lang="fr-FR" sz="1200" dirty="0">
                <a:solidFill>
                  <a:schemeClr val="tx1"/>
                </a:solidFill>
              </a:rPr>
              <a:t>En se focalisant sur un nombre réduit de cas à étudier.</a:t>
            </a:r>
          </a:p>
          <a:p>
            <a:pPr marL="438150" indent="-171450" algn="just" defTabSz="663575">
              <a:buClr>
                <a:srgbClr val="EA0000"/>
              </a:buClr>
              <a:buSzPct val="70000"/>
              <a:buFont typeface="Arial" panose="020B0604020202020204" pitchFamily="34" charset="0"/>
              <a:buChar char="•"/>
              <a:tabLst>
                <a:tab pos="4298950" algn="l"/>
              </a:tabLst>
            </a:pPr>
            <a:endParaRPr lang="fr-FR" sz="1200" b="1" dirty="0">
              <a:solidFill>
                <a:srgbClr val="F44336"/>
              </a:solidFill>
            </a:endParaRPr>
          </a:p>
          <a:p>
            <a:pPr marL="534988" indent="-268288" algn="just" defTabSz="663575">
              <a:buClr>
                <a:srgbClr val="EA0000"/>
              </a:buClr>
              <a:buSzPct val="70000"/>
              <a:buFont typeface="Wingdings 2" panose="05020102010507070707" pitchFamily="18" charset="2"/>
              <a:buChar char="¤"/>
            </a:pPr>
            <a:endParaRPr lang="fr-FR" sz="1200"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28" name="Rectangle 27"/>
          <p:cNvSpPr/>
          <p:nvPr/>
        </p:nvSpPr>
        <p:spPr>
          <a:xfrm>
            <a:off x="1371553" y="124790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PÉRIODICITÉ &amp; FINALITÉS.</a:t>
            </a:r>
          </a:p>
        </p:txBody>
      </p:sp>
      <p:sp>
        <p:nvSpPr>
          <p:cNvPr id="50" name="Rectangle 49"/>
          <p:cNvSpPr/>
          <p:nvPr/>
        </p:nvSpPr>
        <p:spPr>
          <a:xfrm>
            <a:off x="6350379" y="2993515"/>
            <a:ext cx="4881728" cy="298420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300" dirty="0">
              <a:solidFill>
                <a:schemeClr val="tx1">
                  <a:lumMod val="75000"/>
                  <a:lumOff val="25000"/>
                </a:schemeClr>
              </a:solidFill>
            </a:endParaRPr>
          </a:p>
          <a:p>
            <a:pPr marL="534988" indent="-268288" algn="just" defTabSz="663575">
              <a:buClr>
                <a:srgbClr val="EA0000"/>
              </a:buClr>
              <a:buSzPct val="70000"/>
              <a:buFont typeface="Wingdings 2" panose="05020102010507070707" pitchFamily="18" charset="2"/>
              <a:buChar char="¤"/>
            </a:pPr>
            <a:endParaRPr lang="fr-FR" sz="1200" b="1" dirty="0">
              <a:solidFill>
                <a:srgbClr val="C00000"/>
              </a:solidFill>
            </a:endParaRPr>
          </a:p>
          <a:p>
            <a:pPr algn="just">
              <a:buClr>
                <a:srgbClr val="EA0000"/>
              </a:buClr>
              <a:buSzPct val="70000"/>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a:p>
            <a:pPr marL="171450" indent="-171450" algn="just">
              <a:buClr>
                <a:srgbClr val="EA0000"/>
              </a:buClr>
              <a:buSzPct val="70000"/>
              <a:buFont typeface="Wingdings 2" panose="05020102010507070707" pitchFamily="18" charset="2"/>
              <a:buChar char="¤"/>
            </a:pPr>
            <a:endParaRPr lang="fr-FR" sz="1200" dirty="0">
              <a:solidFill>
                <a:schemeClr val="tx1">
                  <a:lumMod val="75000"/>
                  <a:lumOff val="25000"/>
                </a:schemeClr>
              </a:solidFill>
            </a:endParaRPr>
          </a:p>
        </p:txBody>
      </p:sp>
      <p:sp>
        <p:nvSpPr>
          <p:cNvPr id="51" name="Rectangle 50"/>
          <p:cNvSpPr/>
          <p:nvPr/>
        </p:nvSpPr>
        <p:spPr>
          <a:xfrm>
            <a:off x="6527800" y="1291127"/>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52" name="Rectangle 51"/>
          <p:cNvSpPr/>
          <p:nvPr/>
        </p:nvSpPr>
        <p:spPr>
          <a:xfrm>
            <a:off x="6527800" y="3090811"/>
            <a:ext cx="3428617"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rgbClr val="F44336"/>
                </a:solidFill>
              </a:rPr>
              <a:t>PRINCIPAUX INDICATEURS.</a:t>
            </a:r>
          </a:p>
        </p:txBody>
      </p:sp>
      <p:pic>
        <p:nvPicPr>
          <p:cNvPr id="56"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0775950" y="2726571"/>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7" name="Connecteur droit 56"/>
          <p:cNvCxnSpPr/>
          <p:nvPr/>
        </p:nvCxnSpPr>
        <p:spPr>
          <a:xfrm>
            <a:off x="6132513" y="1231779"/>
            <a:ext cx="0" cy="4732293"/>
          </a:xfrm>
          <a:prstGeom prst="line">
            <a:avLst/>
          </a:prstGeom>
          <a:noFill/>
          <a:ln w="19050" cap="flat" cmpd="sng" algn="ctr">
            <a:solidFill>
              <a:srgbClr val="C00000"/>
            </a:solidFill>
            <a:prstDash val="solid"/>
          </a:ln>
          <a:effectLst/>
        </p:spPr>
      </p:cxnSp>
      <p:grpSp>
        <p:nvGrpSpPr>
          <p:cNvPr id="58" name="Grouper 2"/>
          <p:cNvGrpSpPr/>
          <p:nvPr/>
        </p:nvGrpSpPr>
        <p:grpSpPr>
          <a:xfrm>
            <a:off x="5906964" y="1710490"/>
            <a:ext cx="451098" cy="488656"/>
            <a:chOff x="9674810" y="2339077"/>
            <a:chExt cx="397832" cy="397832"/>
          </a:xfrm>
        </p:grpSpPr>
        <p:sp>
          <p:nvSpPr>
            <p:cNvPr id="59" name="Ellipse 58"/>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0" name="Forme en L 5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grpSp>
        <p:nvGrpSpPr>
          <p:cNvPr id="61" name="Grouper 2"/>
          <p:cNvGrpSpPr/>
          <p:nvPr/>
        </p:nvGrpSpPr>
        <p:grpSpPr>
          <a:xfrm>
            <a:off x="5936537" y="4060180"/>
            <a:ext cx="451098" cy="488656"/>
            <a:chOff x="9674810" y="2339077"/>
            <a:chExt cx="397832" cy="397832"/>
          </a:xfrm>
        </p:grpSpPr>
        <p:sp>
          <p:nvSpPr>
            <p:cNvPr id="63" name="Ellipse 62"/>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4" name="Forme en L 63"/>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77" name="Rectangle 76"/>
          <p:cNvSpPr/>
          <p:nvPr/>
        </p:nvSpPr>
        <p:spPr>
          <a:xfrm>
            <a:off x="6664280" y="3301741"/>
            <a:ext cx="4212988" cy="2472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just">
              <a:buClr>
                <a:srgbClr val="EA0000"/>
              </a:buClr>
              <a:buSzPct val="70000"/>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Vous y trouverez : </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suivi des contrats irréguliers présents sur RPM (Marchés Part. et Pros).</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a:p>
            <a:pPr marL="438150" indent="-171450" algn="just" defTabSz="663575">
              <a:buClr>
                <a:srgbClr val="EA0000"/>
              </a:buClr>
              <a:buSzPct val="70000"/>
              <a:buFont typeface="Arial" panose="020B0604020202020204" pitchFamily="34" charset="0"/>
              <a:buChar char="•"/>
            </a:pPr>
            <a:r>
              <a:rPr lang="fr-FR" sz="1200" dirty="0">
                <a:solidFill>
                  <a:schemeClr val="tx1">
                    <a:lumMod val="75000"/>
                    <a:lumOff val="25000"/>
                  </a:schemeClr>
                </a:solidFill>
              </a:rPr>
              <a:t>Le suivi des clients dégradés (Particuliers, Pros, BDR) – notés 9-10 ou 15-16.</a:t>
            </a:r>
          </a:p>
          <a:p>
            <a:pPr marL="438150" indent="-171450" algn="just" defTabSz="663575">
              <a:buClr>
                <a:srgbClr val="EA0000"/>
              </a:buClr>
              <a:buSzPct val="70000"/>
              <a:buFont typeface="Arial" panose="020B0604020202020204" pitchFamily="34" charset="0"/>
              <a:buChar char="•"/>
            </a:pPr>
            <a:endParaRPr lang="fr-FR" sz="1200" dirty="0">
              <a:solidFill>
                <a:schemeClr val="tx1">
                  <a:lumMod val="75000"/>
                  <a:lumOff val="25000"/>
                </a:schemeClr>
              </a:solidFill>
            </a:endParaRPr>
          </a:p>
        </p:txBody>
      </p:sp>
      <p:sp>
        <p:nvSpPr>
          <p:cNvPr id="32" name="Freeform 423"/>
          <p:cNvSpPr/>
          <p:nvPr/>
        </p:nvSpPr>
        <p:spPr>
          <a:xfrm>
            <a:off x="6584665" y="3511526"/>
            <a:ext cx="442524" cy="325760"/>
          </a:xfrm>
          <a:custGeom>
            <a:avLst/>
            <a:gdLst>
              <a:gd name="connsiteX0" fmla="*/ 216352 w 504825"/>
              <a:gd name="connsiteY0" fmla="*/ 252413 h 432708"/>
              <a:gd name="connsiteX1" fmla="*/ 288470 w 504825"/>
              <a:gd name="connsiteY1" fmla="*/ 252413 h 432708"/>
              <a:gd name="connsiteX2" fmla="*/ 288470 w 504825"/>
              <a:gd name="connsiteY2" fmla="*/ 288472 h 432708"/>
              <a:gd name="connsiteX3" fmla="*/ 216352 w 504825"/>
              <a:gd name="connsiteY3" fmla="*/ 288472 h 432708"/>
              <a:gd name="connsiteX4" fmla="*/ 0 w 504825"/>
              <a:gd name="connsiteY4" fmla="*/ 252413 h 432708"/>
              <a:gd name="connsiteX5" fmla="*/ 189309 w 504825"/>
              <a:gd name="connsiteY5" fmla="*/ 252413 h 432708"/>
              <a:gd name="connsiteX6" fmla="*/ 189309 w 504825"/>
              <a:gd name="connsiteY6" fmla="*/ 297487 h 432708"/>
              <a:gd name="connsiteX7" fmla="*/ 194661 w 504825"/>
              <a:gd name="connsiteY7" fmla="*/ 310164 h 432708"/>
              <a:gd name="connsiteX8" fmla="*/ 207339 w 504825"/>
              <a:gd name="connsiteY8" fmla="*/ 315517 h 432708"/>
              <a:gd name="connsiteX9" fmla="*/ 297486 w 504825"/>
              <a:gd name="connsiteY9" fmla="*/ 315517 h 432708"/>
              <a:gd name="connsiteX10" fmla="*/ 310163 w 504825"/>
              <a:gd name="connsiteY10" fmla="*/ 310164 h 432708"/>
              <a:gd name="connsiteX11" fmla="*/ 315515 w 504825"/>
              <a:gd name="connsiteY11" fmla="*/ 297487 h 432708"/>
              <a:gd name="connsiteX12" fmla="*/ 315515 w 504825"/>
              <a:gd name="connsiteY12" fmla="*/ 252413 h 432708"/>
              <a:gd name="connsiteX13" fmla="*/ 504825 w 504825"/>
              <a:gd name="connsiteY13" fmla="*/ 252413 h 432708"/>
              <a:gd name="connsiteX14" fmla="*/ 504825 w 504825"/>
              <a:gd name="connsiteY14" fmla="*/ 387634 h 432708"/>
              <a:gd name="connsiteX15" fmla="*/ 491585 w 504825"/>
              <a:gd name="connsiteY15" fmla="*/ 419468 h 432708"/>
              <a:gd name="connsiteX16" fmla="*/ 459751 w 504825"/>
              <a:gd name="connsiteY16" fmla="*/ 432708 h 432708"/>
              <a:gd name="connsiteX17" fmla="*/ 45074 w 504825"/>
              <a:gd name="connsiteY17" fmla="*/ 432708 h 432708"/>
              <a:gd name="connsiteX18" fmla="*/ 13240 w 504825"/>
              <a:gd name="connsiteY18" fmla="*/ 419468 h 432708"/>
              <a:gd name="connsiteX19" fmla="*/ 0 w 504825"/>
              <a:gd name="connsiteY19" fmla="*/ 387634 h 432708"/>
              <a:gd name="connsiteX20" fmla="*/ 180295 w 504825"/>
              <a:gd name="connsiteY20" fmla="*/ 36059 h 432708"/>
              <a:gd name="connsiteX21" fmla="*/ 180295 w 504825"/>
              <a:gd name="connsiteY21" fmla="*/ 72118 h 432708"/>
              <a:gd name="connsiteX22" fmla="*/ 324530 w 504825"/>
              <a:gd name="connsiteY22" fmla="*/ 72118 h 432708"/>
              <a:gd name="connsiteX23" fmla="*/ 324530 w 504825"/>
              <a:gd name="connsiteY23" fmla="*/ 36059 h 432708"/>
              <a:gd name="connsiteX24" fmla="*/ 171280 w 504825"/>
              <a:gd name="connsiteY24" fmla="*/ 0 h 432708"/>
              <a:gd name="connsiteX25" fmla="*/ 333545 w 504825"/>
              <a:gd name="connsiteY25" fmla="*/ 0 h 432708"/>
              <a:gd name="connsiteX26" fmla="*/ 352701 w 504825"/>
              <a:gd name="connsiteY26" fmla="*/ 7888 h 432708"/>
              <a:gd name="connsiteX27" fmla="*/ 360589 w 504825"/>
              <a:gd name="connsiteY27" fmla="*/ 27044 h 432708"/>
              <a:gd name="connsiteX28" fmla="*/ 360589 w 504825"/>
              <a:gd name="connsiteY28" fmla="*/ 72118 h 432708"/>
              <a:gd name="connsiteX29" fmla="*/ 459751 w 504825"/>
              <a:gd name="connsiteY29" fmla="*/ 72118 h 432708"/>
              <a:gd name="connsiteX30" fmla="*/ 491585 w 504825"/>
              <a:gd name="connsiteY30" fmla="*/ 85358 h 432708"/>
              <a:gd name="connsiteX31" fmla="*/ 504825 w 504825"/>
              <a:gd name="connsiteY31" fmla="*/ 117192 h 432708"/>
              <a:gd name="connsiteX32" fmla="*/ 504825 w 504825"/>
              <a:gd name="connsiteY32" fmla="*/ 225368 h 432708"/>
              <a:gd name="connsiteX33" fmla="*/ 0 w 504825"/>
              <a:gd name="connsiteY33" fmla="*/ 225368 h 432708"/>
              <a:gd name="connsiteX34" fmla="*/ 0 w 504825"/>
              <a:gd name="connsiteY34" fmla="*/ 117192 h 432708"/>
              <a:gd name="connsiteX35" fmla="*/ 13240 w 504825"/>
              <a:gd name="connsiteY35" fmla="*/ 85358 h 432708"/>
              <a:gd name="connsiteX36" fmla="*/ 45074 w 504825"/>
              <a:gd name="connsiteY36" fmla="*/ 72118 h 432708"/>
              <a:gd name="connsiteX37" fmla="*/ 144236 w 504825"/>
              <a:gd name="connsiteY37" fmla="*/ 72118 h 432708"/>
              <a:gd name="connsiteX38" fmla="*/ 144236 w 504825"/>
              <a:gd name="connsiteY38" fmla="*/ 27044 h 432708"/>
              <a:gd name="connsiteX39" fmla="*/ 152123 w 504825"/>
              <a:gd name="connsiteY39" fmla="*/ 7888 h 432708"/>
              <a:gd name="connsiteX40" fmla="*/ 171280 w 504825"/>
              <a:gd name="connsiteY40" fmla="*/ 0 h 43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4825" h="432708">
                <a:moveTo>
                  <a:pt x="216352" y="252413"/>
                </a:moveTo>
                <a:lnTo>
                  <a:pt x="288470" y="252413"/>
                </a:lnTo>
                <a:lnTo>
                  <a:pt x="288470" y="288472"/>
                </a:lnTo>
                <a:lnTo>
                  <a:pt x="216352" y="288472"/>
                </a:lnTo>
                <a:close/>
                <a:moveTo>
                  <a:pt x="0" y="252413"/>
                </a:moveTo>
                <a:lnTo>
                  <a:pt x="189309" y="252413"/>
                </a:lnTo>
                <a:lnTo>
                  <a:pt x="189309" y="297487"/>
                </a:lnTo>
                <a:cubicBezTo>
                  <a:pt x="189309" y="302370"/>
                  <a:pt x="191093" y="306596"/>
                  <a:pt x="194661" y="310164"/>
                </a:cubicBezTo>
                <a:cubicBezTo>
                  <a:pt x="198230" y="313732"/>
                  <a:pt x="202455" y="315517"/>
                  <a:pt x="207339" y="315517"/>
                </a:cubicBezTo>
                <a:lnTo>
                  <a:pt x="297486" y="315517"/>
                </a:lnTo>
                <a:cubicBezTo>
                  <a:pt x="302370" y="315517"/>
                  <a:pt x="306595" y="313732"/>
                  <a:pt x="310163" y="310164"/>
                </a:cubicBezTo>
                <a:cubicBezTo>
                  <a:pt x="313731" y="306596"/>
                  <a:pt x="315515" y="302370"/>
                  <a:pt x="315515" y="297487"/>
                </a:cubicBezTo>
                <a:lnTo>
                  <a:pt x="315515" y="252413"/>
                </a:lnTo>
                <a:lnTo>
                  <a:pt x="504825" y="252413"/>
                </a:lnTo>
                <a:lnTo>
                  <a:pt x="504825" y="387634"/>
                </a:lnTo>
                <a:cubicBezTo>
                  <a:pt x="504825" y="400030"/>
                  <a:pt x="500411" y="410641"/>
                  <a:pt x="491585" y="419468"/>
                </a:cubicBezTo>
                <a:cubicBezTo>
                  <a:pt x="482757" y="428295"/>
                  <a:pt x="472147" y="432708"/>
                  <a:pt x="459751" y="432708"/>
                </a:cubicBezTo>
                <a:lnTo>
                  <a:pt x="45074" y="432708"/>
                </a:lnTo>
                <a:cubicBezTo>
                  <a:pt x="32678" y="432708"/>
                  <a:pt x="22068" y="428295"/>
                  <a:pt x="13240" y="419468"/>
                </a:cubicBezTo>
                <a:cubicBezTo>
                  <a:pt x="4414" y="410641"/>
                  <a:pt x="0" y="400030"/>
                  <a:pt x="0" y="387634"/>
                </a:cubicBezTo>
                <a:close/>
                <a:moveTo>
                  <a:pt x="180295" y="36059"/>
                </a:moveTo>
                <a:lnTo>
                  <a:pt x="180295" y="72118"/>
                </a:lnTo>
                <a:lnTo>
                  <a:pt x="324530" y="72118"/>
                </a:lnTo>
                <a:lnTo>
                  <a:pt x="324530" y="36059"/>
                </a:lnTo>
                <a:close/>
                <a:moveTo>
                  <a:pt x="171280" y="0"/>
                </a:moveTo>
                <a:lnTo>
                  <a:pt x="333545" y="0"/>
                </a:lnTo>
                <a:cubicBezTo>
                  <a:pt x="341057" y="0"/>
                  <a:pt x="347443" y="2629"/>
                  <a:pt x="352701" y="7888"/>
                </a:cubicBezTo>
                <a:cubicBezTo>
                  <a:pt x="357959" y="13146"/>
                  <a:pt x="360589" y="19532"/>
                  <a:pt x="360589" y="27044"/>
                </a:cubicBezTo>
                <a:lnTo>
                  <a:pt x="360589" y="72118"/>
                </a:lnTo>
                <a:lnTo>
                  <a:pt x="459751" y="72118"/>
                </a:lnTo>
                <a:cubicBezTo>
                  <a:pt x="472147" y="72118"/>
                  <a:pt x="482757" y="76531"/>
                  <a:pt x="491585" y="85358"/>
                </a:cubicBezTo>
                <a:cubicBezTo>
                  <a:pt x="500411" y="94185"/>
                  <a:pt x="504825" y="104796"/>
                  <a:pt x="504825" y="117192"/>
                </a:cubicBezTo>
                <a:lnTo>
                  <a:pt x="504825" y="225368"/>
                </a:lnTo>
                <a:lnTo>
                  <a:pt x="0" y="225368"/>
                </a:lnTo>
                <a:lnTo>
                  <a:pt x="0" y="117192"/>
                </a:lnTo>
                <a:cubicBezTo>
                  <a:pt x="0" y="104796"/>
                  <a:pt x="4414" y="94185"/>
                  <a:pt x="13240" y="85358"/>
                </a:cubicBezTo>
                <a:cubicBezTo>
                  <a:pt x="22068" y="76531"/>
                  <a:pt x="32678" y="72118"/>
                  <a:pt x="45074" y="72118"/>
                </a:cubicBezTo>
                <a:lnTo>
                  <a:pt x="144236" y="72118"/>
                </a:lnTo>
                <a:lnTo>
                  <a:pt x="144236" y="27044"/>
                </a:lnTo>
                <a:cubicBezTo>
                  <a:pt x="144236" y="19532"/>
                  <a:pt x="146865" y="13146"/>
                  <a:pt x="152123" y="7888"/>
                </a:cubicBezTo>
                <a:cubicBezTo>
                  <a:pt x="157382" y="2629"/>
                  <a:pt x="163767" y="0"/>
                  <a:pt x="1712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0" name="Rectangle 29"/>
          <p:cNvSpPr/>
          <p:nvPr/>
        </p:nvSpPr>
        <p:spPr>
          <a:xfrm>
            <a:off x="6586419" y="1673685"/>
            <a:ext cx="3722806" cy="738664"/>
          </a:xfrm>
          <a:prstGeom prst="rect">
            <a:avLst/>
          </a:prstGeom>
        </p:spPr>
        <p:txBody>
          <a:bodyPr wrap="square">
            <a:spAutoFit/>
          </a:bodyPr>
          <a:lstStyle/>
          <a:p>
            <a:pPr algn="just"/>
            <a:r>
              <a:rPr lang="fr-FR" sz="1400" dirty="0">
                <a:solidFill>
                  <a:schemeClr val="bg1"/>
                </a:solidFill>
              </a:rPr>
              <a:t>Disponible sous l’Intranet dans votre espace  </a:t>
            </a:r>
            <a:r>
              <a:rPr lang="fr-FR" sz="1400" b="1" dirty="0">
                <a:solidFill>
                  <a:schemeClr val="bg1"/>
                </a:solidFill>
              </a:rPr>
              <a:t>Pilotage / Risques et Conformité de la Rubrique des Commerciaux</a:t>
            </a:r>
          </a:p>
        </p:txBody>
      </p:sp>
      <p:pic>
        <p:nvPicPr>
          <p:cNvPr id="36" name="Picture 5">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67493" y="3488778"/>
            <a:ext cx="2662244" cy="278004"/>
          </a:xfrm>
          <a:prstGeom prst="rect">
            <a:avLst/>
          </a:prstGeom>
          <a:noFill/>
          <a:ln w="41275" cap="sq">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sp>
        <p:nvSpPr>
          <p:cNvPr id="37" name="Rectangle 36"/>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26" name="Rectangle 25"/>
          <p:cNvSpPr/>
          <p:nvPr/>
        </p:nvSpPr>
        <p:spPr>
          <a:xfrm>
            <a:off x="7157385" y="2485382"/>
            <a:ext cx="2321213" cy="307777"/>
          </a:xfrm>
          <a:prstGeom prst="rect">
            <a:avLst/>
          </a:prstGeom>
        </p:spPr>
        <p:txBody>
          <a:bodyPr wrap="none">
            <a:spAutoFit/>
          </a:bodyPr>
          <a:lstStyle/>
          <a:p>
            <a:pPr algn="ctr"/>
            <a:r>
              <a:rPr lang="fr-FR" sz="1400" b="1" i="1" dirty="0">
                <a:solidFill>
                  <a:srgbClr val="009688"/>
                </a:solidFill>
                <a:hlinkClick r:id="rId8"/>
              </a:rPr>
              <a:t>Cliquez ici pour y accéder</a:t>
            </a:r>
            <a:endParaRPr lang="fr-FR" sz="1400" b="1" i="1" dirty="0">
              <a:solidFill>
                <a:srgbClr val="009688"/>
              </a:solidFill>
            </a:endParaRPr>
          </a:p>
        </p:txBody>
      </p:sp>
      <p:pic>
        <p:nvPicPr>
          <p:cNvPr id="29" name="Image 28">
            <a:hlinkClick r:id="rId9" action="ppaction://hlinksldjump"/>
          </p:cNvPr>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foregroundMark x1="68750" y1="29464" x2="10714" y2="92411"/>
                        <a14:foregroundMark x1="50000" y1="43750" x2="17411" y2="50000"/>
                        <a14:foregroundMark x1="70089" y1="33036" x2="50000" y2="85268"/>
                        <a14:foregroundMark x1="37054" y1="77232" x2="20982" y2="88839"/>
                        <a14:foregroundMark x1="75000" y1="17411" x2="79464" y2="17411"/>
                        <a14:foregroundMark x1="54018" y1="22768" x2="58482" y2="22321"/>
                        <a14:foregroundMark x1="61607" y1="8036" x2="64286" y2="10268"/>
                        <a14:foregroundMark x1="77232" y1="3125" x2="77232" y2="7143"/>
                        <a14:foregroundMark x1="92411" y1="7143" x2="87946" y2="11607"/>
                        <a14:foregroundMark x1="96875" y1="23214" x2="91964" y2="23661"/>
                        <a14:foregroundMark x1="91518" y1="37500" x2="86607" y2="33036"/>
                        <a14:foregroundMark x1="77232" y1="45089" x2="75446" y2="37054"/>
                      </a14:backgroundRemoval>
                    </a14:imgEffect>
                  </a14:imgLayer>
                </a14:imgProps>
              </a:ext>
            </a:extLst>
          </a:blip>
          <a:stretch>
            <a:fillRect/>
          </a:stretch>
        </p:blipFill>
        <p:spPr>
          <a:xfrm flipH="1">
            <a:off x="9538031" y="2561004"/>
            <a:ext cx="322157" cy="308904"/>
          </a:xfrm>
          <a:prstGeom prst="rect">
            <a:avLst/>
          </a:prstGeom>
        </p:spPr>
      </p:pic>
    </p:spTree>
    <p:extLst>
      <p:ext uri="{BB962C8B-B14F-4D97-AF65-F5344CB8AC3E}">
        <p14:creationId xmlns:p14="http://schemas.microsoft.com/office/powerpoint/2010/main" val="322838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42</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8401664" cy="499176"/>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EN SYNTHÈSE.</a:t>
            </a: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2461661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Mémo </a:t>
            </a:r>
          </a:p>
          <a:p>
            <a:r>
              <a:rPr lang="fr-FR" sz="2000" dirty="0">
                <a:latin typeface="Segoe UI Semibold" panose="020B0702040204020203" pitchFamily="34" charset="0"/>
                <a:cs typeface="Segoe UI Semibold" panose="020B0702040204020203" pitchFamily="34" charset="0"/>
              </a:rPr>
              <a:t>– </a:t>
            </a:r>
            <a:r>
              <a:rPr lang="fr-FR" sz="2000" dirty="0">
                <a:solidFill>
                  <a:srgbClr val="EA4E55"/>
                </a:solidFill>
                <a:latin typeface="Segoe UI Semibold" panose="020B0702040204020203" pitchFamily="34" charset="0"/>
                <a:cs typeface="Segoe UI Semibold" panose="020B0702040204020203" pitchFamily="34" charset="0"/>
              </a:rPr>
              <a:t>VOS OUTILS DE PILOTAGE PAR PÉRIODICITÉ (1/2).</a:t>
            </a:r>
          </a:p>
        </p:txBody>
      </p:sp>
      <p:sp>
        <p:nvSpPr>
          <p:cNvPr id="37" name="Rectangle 36"/>
          <p:cNvSpPr/>
          <p:nvPr/>
        </p:nvSpPr>
        <p:spPr>
          <a:xfrm>
            <a:off x="765173" y="63963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a:t>
            </a:r>
            <a:r>
              <a:rPr lang="fr-FR" sz="600" b="1" dirty="0">
                <a:latin typeface="T3Font_0"/>
              </a:rPr>
              <a:t> </a:t>
            </a:r>
            <a:r>
              <a:rPr lang="fr-FR" sz="1200" dirty="0">
                <a:latin typeface="Segoe UI Semibold" panose="020B0702040204020203" pitchFamily="34" charset="0"/>
                <a:cs typeface="Segoe UI Semibold" panose="020B0702040204020203" pitchFamily="34" charset="0"/>
              </a:rPr>
              <a:t>MARCHÉ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grpSp>
        <p:nvGrpSpPr>
          <p:cNvPr id="140" name="Groupe 139"/>
          <p:cNvGrpSpPr/>
          <p:nvPr/>
        </p:nvGrpSpPr>
        <p:grpSpPr>
          <a:xfrm>
            <a:off x="3776472" y="1048132"/>
            <a:ext cx="1697673" cy="335470"/>
            <a:chOff x="1492578" y="1700979"/>
            <a:chExt cx="2607035" cy="634697"/>
          </a:xfrm>
        </p:grpSpPr>
        <p:sp>
          <p:nvSpPr>
            <p:cNvPr id="141" name="Rectangle 140"/>
            <p:cNvSpPr/>
            <p:nvPr/>
          </p:nvSpPr>
          <p:spPr>
            <a:xfrm>
              <a:off x="1492578" y="1700979"/>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000" dirty="0"/>
            </a:p>
          </p:txBody>
        </p:sp>
        <p:sp>
          <p:nvSpPr>
            <p:cNvPr id="142" name="TextBox 43">
              <a:extLst>
                <a:ext uri="{FF2B5EF4-FFF2-40B4-BE49-F238E27FC236}">
                  <a16:creationId xmlns:a16="http://schemas.microsoft.com/office/drawing/2014/main" id="{CFA9367C-BCC7-4CA8-B564-C5BA6EFDFCF6}"/>
                </a:ext>
              </a:extLst>
            </p:cNvPr>
            <p:cNvSpPr txBox="1"/>
            <p:nvPr/>
          </p:nvSpPr>
          <p:spPr>
            <a:xfrm>
              <a:off x="1683562" y="1889991"/>
              <a:ext cx="2114459" cy="153888"/>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000" b="1" dirty="0">
                  <a:solidFill>
                    <a:schemeClr val="bg1"/>
                  </a:solidFill>
                </a:rPr>
                <a:t>QUOTIDIEN</a:t>
              </a:r>
              <a:endParaRPr lang="fr-FR" sz="1000" dirty="0">
                <a:solidFill>
                  <a:schemeClr val="bg1"/>
                </a:solidFill>
              </a:endParaRPr>
            </a:p>
          </p:txBody>
        </p:sp>
      </p:grpSp>
      <p:grpSp>
        <p:nvGrpSpPr>
          <p:cNvPr id="143" name="Groupe 142"/>
          <p:cNvGrpSpPr/>
          <p:nvPr/>
        </p:nvGrpSpPr>
        <p:grpSpPr>
          <a:xfrm>
            <a:off x="5510721" y="1048132"/>
            <a:ext cx="1740471" cy="335470"/>
            <a:chOff x="1492578" y="1700979"/>
            <a:chExt cx="2607035" cy="634697"/>
          </a:xfrm>
        </p:grpSpPr>
        <p:sp>
          <p:nvSpPr>
            <p:cNvPr id="144" name="Rectangle 143"/>
            <p:cNvSpPr/>
            <p:nvPr/>
          </p:nvSpPr>
          <p:spPr>
            <a:xfrm>
              <a:off x="1492578" y="1700979"/>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000" dirty="0"/>
            </a:p>
          </p:txBody>
        </p:sp>
        <p:sp>
          <p:nvSpPr>
            <p:cNvPr id="145" name="TextBox 43">
              <a:extLst>
                <a:ext uri="{FF2B5EF4-FFF2-40B4-BE49-F238E27FC236}">
                  <a16:creationId xmlns:a16="http://schemas.microsoft.com/office/drawing/2014/main" id="{CFA9367C-BCC7-4CA8-B564-C5BA6EFDFCF6}"/>
                </a:ext>
              </a:extLst>
            </p:cNvPr>
            <p:cNvSpPr txBox="1"/>
            <p:nvPr/>
          </p:nvSpPr>
          <p:spPr>
            <a:xfrm>
              <a:off x="1683561" y="1889992"/>
              <a:ext cx="2114459" cy="291150"/>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000" b="1" dirty="0">
                  <a:solidFill>
                    <a:schemeClr val="bg1"/>
                  </a:solidFill>
                </a:rPr>
                <a:t>HEBDOMADAIRE</a:t>
              </a:r>
              <a:endParaRPr lang="fr-FR" sz="1000" dirty="0">
                <a:solidFill>
                  <a:schemeClr val="bg1"/>
                </a:solidFill>
              </a:endParaRPr>
            </a:p>
          </p:txBody>
        </p:sp>
      </p:grpSp>
      <p:grpSp>
        <p:nvGrpSpPr>
          <p:cNvPr id="146" name="Groupe 145"/>
          <p:cNvGrpSpPr/>
          <p:nvPr/>
        </p:nvGrpSpPr>
        <p:grpSpPr>
          <a:xfrm>
            <a:off x="7282245" y="1048132"/>
            <a:ext cx="1706308" cy="335470"/>
            <a:chOff x="1492578" y="1700979"/>
            <a:chExt cx="2607035" cy="634697"/>
          </a:xfrm>
        </p:grpSpPr>
        <p:sp>
          <p:nvSpPr>
            <p:cNvPr id="147" name="Rectangle 146"/>
            <p:cNvSpPr/>
            <p:nvPr/>
          </p:nvSpPr>
          <p:spPr>
            <a:xfrm>
              <a:off x="1492578" y="1700979"/>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000" dirty="0"/>
            </a:p>
          </p:txBody>
        </p:sp>
        <p:sp>
          <p:nvSpPr>
            <p:cNvPr id="148" name="TextBox 43">
              <a:extLst>
                <a:ext uri="{FF2B5EF4-FFF2-40B4-BE49-F238E27FC236}">
                  <a16:creationId xmlns:a16="http://schemas.microsoft.com/office/drawing/2014/main" id="{CFA9367C-BCC7-4CA8-B564-C5BA6EFDFCF6}"/>
                </a:ext>
              </a:extLst>
            </p:cNvPr>
            <p:cNvSpPr txBox="1"/>
            <p:nvPr/>
          </p:nvSpPr>
          <p:spPr>
            <a:xfrm>
              <a:off x="1683561" y="1889992"/>
              <a:ext cx="2114459" cy="291150"/>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000" b="1" dirty="0">
                  <a:solidFill>
                    <a:schemeClr val="bg1"/>
                  </a:solidFill>
                </a:rPr>
                <a:t>MENSUEL</a:t>
              </a:r>
              <a:endParaRPr lang="fr-FR" sz="1000" dirty="0">
                <a:solidFill>
                  <a:schemeClr val="bg1"/>
                </a:solidFill>
              </a:endParaRPr>
            </a:p>
          </p:txBody>
        </p:sp>
      </p:grpSp>
      <p:graphicFrame>
        <p:nvGraphicFramePr>
          <p:cNvPr id="2" name="Tableau 1"/>
          <p:cNvGraphicFramePr>
            <a:graphicFrameLocks noGrp="1"/>
          </p:cNvGraphicFramePr>
          <p:nvPr/>
        </p:nvGraphicFramePr>
        <p:xfrm>
          <a:off x="1397143" y="1456755"/>
          <a:ext cx="7591409" cy="1741965"/>
        </p:xfrm>
        <a:graphic>
          <a:graphicData uri="http://schemas.openxmlformats.org/drawingml/2006/table">
            <a:tbl>
              <a:tblPr firstRow="1" bandRow="1">
                <a:tableStyleId>{5940675A-B579-460E-94D1-54222C63F5DA}</a:tableStyleId>
              </a:tblPr>
              <a:tblGrid>
                <a:gridCol w="2379329">
                  <a:extLst>
                    <a:ext uri="{9D8B030D-6E8A-4147-A177-3AD203B41FA5}">
                      <a16:colId xmlns:a16="http://schemas.microsoft.com/office/drawing/2014/main" val="3629299175"/>
                    </a:ext>
                  </a:extLst>
                </a:gridCol>
                <a:gridCol w="1706817">
                  <a:extLst>
                    <a:ext uri="{9D8B030D-6E8A-4147-A177-3AD203B41FA5}">
                      <a16:colId xmlns:a16="http://schemas.microsoft.com/office/drawing/2014/main" val="2382700336"/>
                    </a:ext>
                  </a:extLst>
                </a:gridCol>
                <a:gridCol w="1777047">
                  <a:extLst>
                    <a:ext uri="{9D8B030D-6E8A-4147-A177-3AD203B41FA5}">
                      <a16:colId xmlns:a16="http://schemas.microsoft.com/office/drawing/2014/main" val="651016676"/>
                    </a:ext>
                  </a:extLst>
                </a:gridCol>
                <a:gridCol w="1728216">
                  <a:extLst>
                    <a:ext uri="{9D8B030D-6E8A-4147-A177-3AD203B41FA5}">
                      <a16:colId xmlns:a16="http://schemas.microsoft.com/office/drawing/2014/main" val="4037002508"/>
                    </a:ext>
                  </a:extLst>
                </a:gridCol>
              </a:tblGrid>
              <a:tr h="301163">
                <a:tc>
                  <a:txBody>
                    <a:bodyPr/>
                    <a:lstStyle/>
                    <a:p>
                      <a:r>
                        <a:rPr lang="fr-FR" sz="1200" dirty="0"/>
                        <a:t>TDB Mysys (PE35 à PE40)</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2372547"/>
                  </a:ext>
                </a:extLst>
              </a:tr>
              <a:tr h="326914">
                <a:tc>
                  <a:txBody>
                    <a:bodyPr/>
                    <a:lstStyle/>
                    <a:p>
                      <a:r>
                        <a:rPr lang="fr-FR" sz="1200" dirty="0"/>
                        <a:t>L’Hebdo</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708242709"/>
                  </a:ext>
                </a:extLst>
              </a:tr>
              <a:tr h="371296">
                <a:tc>
                  <a:txBody>
                    <a:bodyPr/>
                    <a:lstStyle/>
                    <a:p>
                      <a:r>
                        <a:rPr lang="fr-FR" sz="1200" dirty="0"/>
                        <a:t>Baromètre BDD</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52793077"/>
                  </a:ext>
                </a:extLst>
              </a:tr>
              <a:tr h="371296">
                <a:tc>
                  <a:txBody>
                    <a:bodyPr/>
                    <a:lstStyle/>
                    <a:p>
                      <a:r>
                        <a:rPr lang="fr-FR" sz="1200" dirty="0"/>
                        <a:t>Suivi quotidien PV sur objectifs</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2682260073"/>
                  </a:ext>
                </a:extLst>
              </a:tr>
              <a:tr h="371296">
                <a:tc>
                  <a:txBody>
                    <a:bodyPr/>
                    <a:lstStyle/>
                    <a:p>
                      <a:r>
                        <a:rPr lang="fr-FR" sz="1200" dirty="0"/>
                        <a:t>Suivi prescription</a:t>
                      </a:r>
                      <a:r>
                        <a:rPr lang="fr-FR" sz="1200" baseline="0" dirty="0"/>
                        <a:t> immobilière</a:t>
                      </a:r>
                      <a:endParaRPr lang="fr-FR" sz="1200" dirty="0"/>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489937698"/>
                  </a:ext>
                </a:extLst>
              </a:tr>
            </a:tbl>
          </a:graphicData>
        </a:graphic>
      </p:graphicFrame>
      <p:sp>
        <p:nvSpPr>
          <p:cNvPr id="154" name="Rectangle 153"/>
          <p:cNvSpPr/>
          <p:nvPr/>
        </p:nvSpPr>
        <p:spPr>
          <a:xfrm rot="16200000">
            <a:off x="296579" y="2228327"/>
            <a:ext cx="1782169" cy="400110"/>
          </a:xfrm>
          <a:prstGeom prst="rect">
            <a:avLst/>
          </a:prstGeom>
        </p:spPr>
        <p:txBody>
          <a:bodyPr wrap="square">
            <a:spAutoFit/>
          </a:bodyPr>
          <a:lstStyle/>
          <a:p>
            <a:pPr algn="ctr"/>
            <a:r>
              <a:rPr lang="fr-FR" sz="1000" b="1" dirty="0">
                <a:solidFill>
                  <a:schemeClr val="tx1">
                    <a:lumMod val="65000"/>
                    <a:lumOff val="35000"/>
                  </a:schemeClr>
                </a:solidFill>
              </a:rPr>
              <a:t>LES RÉSULTATS COMMERCIAUX</a:t>
            </a:r>
            <a:endParaRPr lang="fr-FR" sz="1000" b="1" dirty="0"/>
          </a:p>
        </p:txBody>
      </p:sp>
      <p:sp>
        <p:nvSpPr>
          <p:cNvPr id="157" name="Rectangle 156"/>
          <p:cNvSpPr/>
          <p:nvPr/>
        </p:nvSpPr>
        <p:spPr>
          <a:xfrm rot="16200000">
            <a:off x="607720" y="3902197"/>
            <a:ext cx="1147209" cy="400110"/>
          </a:xfrm>
          <a:prstGeom prst="rect">
            <a:avLst/>
          </a:prstGeom>
        </p:spPr>
        <p:txBody>
          <a:bodyPr wrap="square">
            <a:spAutoFit/>
          </a:bodyPr>
          <a:lstStyle/>
          <a:p>
            <a:pPr algn="ctr"/>
            <a:r>
              <a:rPr lang="fr-FR" sz="1000" b="1" dirty="0">
                <a:solidFill>
                  <a:schemeClr val="tx1">
                    <a:lumMod val="65000"/>
                    <a:lumOff val="35000"/>
                  </a:schemeClr>
                </a:solidFill>
              </a:rPr>
              <a:t>L’ACTIVITÉ COMMERCIALE</a:t>
            </a:r>
            <a:endParaRPr lang="fr-FR" sz="1000" b="1" dirty="0"/>
          </a:p>
        </p:txBody>
      </p:sp>
      <p:graphicFrame>
        <p:nvGraphicFramePr>
          <p:cNvPr id="164" name="Tableau 163"/>
          <p:cNvGraphicFramePr>
            <a:graphicFrameLocks noGrp="1"/>
          </p:cNvGraphicFramePr>
          <p:nvPr>
            <p:extLst>
              <p:ext uri="{D42A27DB-BD31-4B8C-83A1-F6EECF244321}">
                <p14:modId xmlns:p14="http://schemas.microsoft.com/office/powerpoint/2010/main" val="3626737387"/>
              </p:ext>
            </p:extLst>
          </p:nvPr>
        </p:nvGraphicFramePr>
        <p:xfrm>
          <a:off x="1381379" y="3236786"/>
          <a:ext cx="7588885" cy="1970703"/>
        </p:xfrm>
        <a:graphic>
          <a:graphicData uri="http://schemas.openxmlformats.org/drawingml/2006/table">
            <a:tbl>
              <a:tblPr firstRow="1" bandRow="1">
                <a:tableStyleId>{5940675A-B579-460E-94D1-54222C63F5DA}</a:tableStyleId>
              </a:tblPr>
              <a:tblGrid>
                <a:gridCol w="2388473">
                  <a:extLst>
                    <a:ext uri="{9D8B030D-6E8A-4147-A177-3AD203B41FA5}">
                      <a16:colId xmlns:a16="http://schemas.microsoft.com/office/drawing/2014/main" val="3629299175"/>
                    </a:ext>
                  </a:extLst>
                </a:gridCol>
                <a:gridCol w="1673352">
                  <a:extLst>
                    <a:ext uri="{9D8B030D-6E8A-4147-A177-3AD203B41FA5}">
                      <a16:colId xmlns:a16="http://schemas.microsoft.com/office/drawing/2014/main" val="2382700336"/>
                    </a:ext>
                  </a:extLst>
                </a:gridCol>
                <a:gridCol w="1826276">
                  <a:extLst>
                    <a:ext uri="{9D8B030D-6E8A-4147-A177-3AD203B41FA5}">
                      <a16:colId xmlns:a16="http://schemas.microsoft.com/office/drawing/2014/main" val="651016676"/>
                    </a:ext>
                  </a:extLst>
                </a:gridCol>
                <a:gridCol w="1700784">
                  <a:extLst>
                    <a:ext uri="{9D8B030D-6E8A-4147-A177-3AD203B41FA5}">
                      <a16:colId xmlns:a16="http://schemas.microsoft.com/office/drawing/2014/main" val="4037002508"/>
                    </a:ext>
                  </a:extLst>
                </a:gridCol>
              </a:tblGrid>
              <a:tr h="281529">
                <a:tc>
                  <a:txBody>
                    <a:bodyPr/>
                    <a:lstStyle/>
                    <a:p>
                      <a:r>
                        <a:rPr lang="fr-FR" sz="1200" dirty="0"/>
                        <a:t>Suivi des RDV</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2372547"/>
                  </a:ext>
                </a:extLst>
              </a:tr>
              <a:tr h="281529">
                <a:tc>
                  <a:txBody>
                    <a:bodyPr/>
                    <a:lstStyle/>
                    <a:p>
                      <a:r>
                        <a:rPr lang="fr-FR" sz="1200" dirty="0"/>
                        <a:t>Suivi des Formules</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708242709"/>
                  </a:ext>
                </a:extLst>
              </a:tr>
              <a:tr h="2815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Suivi des Ventes à Distance</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4133809587"/>
                  </a:ext>
                </a:extLst>
              </a:tr>
              <a:tr h="281529">
                <a:tc>
                  <a:txBody>
                    <a:bodyPr/>
                    <a:lstStyle/>
                    <a:p>
                      <a:r>
                        <a:rPr lang="fr-FR" sz="1200" dirty="0"/>
                        <a:t>Suivi des Crédits Projets</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1905876935"/>
                  </a:ext>
                </a:extLst>
              </a:tr>
              <a:tr h="2815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REPERES</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11609597"/>
                  </a:ext>
                </a:extLst>
              </a:tr>
              <a:tr h="281529">
                <a:tc>
                  <a:txBody>
                    <a:bodyPr/>
                    <a:lstStyle/>
                    <a:p>
                      <a:r>
                        <a:rPr lang="fr-FR" sz="1200" dirty="0"/>
                        <a:t>Rapports ORCA</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2125414752"/>
                  </a:ext>
                </a:extLst>
              </a:tr>
              <a:tr h="281529">
                <a:tc>
                  <a:txBody>
                    <a:bodyPr/>
                    <a:lstStyle/>
                    <a:p>
                      <a:r>
                        <a:rPr lang="fr-FR" sz="1200" dirty="0"/>
                        <a:t>Campagnes GERC</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103367126"/>
                  </a:ext>
                </a:extLst>
              </a:tr>
            </a:tbl>
          </a:graphicData>
        </a:graphic>
      </p:graphicFrame>
      <p:pic>
        <p:nvPicPr>
          <p:cNvPr id="4" name="Image 3"/>
          <p:cNvPicPr>
            <a:picLocks noChangeAspect="1"/>
          </p:cNvPicPr>
          <p:nvPr/>
        </p:nvPicPr>
        <p:blipFill>
          <a:blip r:embed="rId5"/>
          <a:stretch>
            <a:fillRect/>
          </a:stretch>
        </p:blipFill>
        <p:spPr>
          <a:xfrm>
            <a:off x="4449210" y="1470784"/>
            <a:ext cx="286702" cy="282774"/>
          </a:xfrm>
          <a:prstGeom prst="rect">
            <a:avLst/>
          </a:prstGeom>
        </p:spPr>
      </p:pic>
      <p:pic>
        <p:nvPicPr>
          <p:cNvPr id="166" name="Image 165"/>
          <p:cNvPicPr>
            <a:picLocks noChangeAspect="1"/>
          </p:cNvPicPr>
          <p:nvPr/>
        </p:nvPicPr>
        <p:blipFill>
          <a:blip r:embed="rId5"/>
          <a:stretch>
            <a:fillRect/>
          </a:stretch>
        </p:blipFill>
        <p:spPr>
          <a:xfrm>
            <a:off x="6232081" y="2135061"/>
            <a:ext cx="286702" cy="282774"/>
          </a:xfrm>
          <a:prstGeom prst="rect">
            <a:avLst/>
          </a:prstGeom>
        </p:spPr>
      </p:pic>
      <p:pic>
        <p:nvPicPr>
          <p:cNvPr id="168" name="Image 167"/>
          <p:cNvPicPr>
            <a:picLocks noChangeAspect="1"/>
          </p:cNvPicPr>
          <p:nvPr/>
        </p:nvPicPr>
        <p:blipFill>
          <a:blip r:embed="rId5"/>
          <a:stretch>
            <a:fillRect/>
          </a:stretch>
        </p:blipFill>
        <p:spPr>
          <a:xfrm>
            <a:off x="4449210" y="2468350"/>
            <a:ext cx="286702" cy="282774"/>
          </a:xfrm>
          <a:prstGeom prst="rect">
            <a:avLst/>
          </a:prstGeom>
        </p:spPr>
      </p:pic>
      <p:pic>
        <p:nvPicPr>
          <p:cNvPr id="169" name="Image 168"/>
          <p:cNvPicPr>
            <a:picLocks noChangeAspect="1"/>
          </p:cNvPicPr>
          <p:nvPr/>
        </p:nvPicPr>
        <p:blipFill>
          <a:blip r:embed="rId5"/>
          <a:stretch>
            <a:fillRect/>
          </a:stretch>
        </p:blipFill>
        <p:spPr>
          <a:xfrm>
            <a:off x="7952603" y="2839585"/>
            <a:ext cx="286702" cy="282774"/>
          </a:xfrm>
          <a:prstGeom prst="rect">
            <a:avLst/>
          </a:prstGeom>
        </p:spPr>
      </p:pic>
      <p:pic>
        <p:nvPicPr>
          <p:cNvPr id="171" name="Image 170"/>
          <p:cNvPicPr>
            <a:picLocks noChangeAspect="1"/>
          </p:cNvPicPr>
          <p:nvPr/>
        </p:nvPicPr>
        <p:blipFill>
          <a:blip r:embed="rId5"/>
          <a:stretch>
            <a:fillRect/>
          </a:stretch>
        </p:blipFill>
        <p:spPr>
          <a:xfrm>
            <a:off x="4449210" y="3236308"/>
            <a:ext cx="286702" cy="282774"/>
          </a:xfrm>
          <a:prstGeom prst="rect">
            <a:avLst/>
          </a:prstGeom>
        </p:spPr>
      </p:pic>
      <p:pic>
        <p:nvPicPr>
          <p:cNvPr id="172" name="Image 171"/>
          <p:cNvPicPr>
            <a:picLocks noChangeAspect="1"/>
          </p:cNvPicPr>
          <p:nvPr/>
        </p:nvPicPr>
        <p:blipFill>
          <a:blip r:embed="rId5"/>
          <a:stretch>
            <a:fillRect/>
          </a:stretch>
        </p:blipFill>
        <p:spPr>
          <a:xfrm>
            <a:off x="4449210" y="3515404"/>
            <a:ext cx="286702" cy="282774"/>
          </a:xfrm>
          <a:prstGeom prst="rect">
            <a:avLst/>
          </a:prstGeom>
        </p:spPr>
      </p:pic>
      <p:pic>
        <p:nvPicPr>
          <p:cNvPr id="173" name="Image 172"/>
          <p:cNvPicPr>
            <a:picLocks noChangeAspect="1"/>
          </p:cNvPicPr>
          <p:nvPr/>
        </p:nvPicPr>
        <p:blipFill>
          <a:blip r:embed="rId5"/>
          <a:stretch>
            <a:fillRect/>
          </a:stretch>
        </p:blipFill>
        <p:spPr>
          <a:xfrm>
            <a:off x="4449210" y="3797461"/>
            <a:ext cx="288351" cy="284400"/>
          </a:xfrm>
          <a:prstGeom prst="rect">
            <a:avLst/>
          </a:prstGeom>
        </p:spPr>
      </p:pic>
      <p:pic>
        <p:nvPicPr>
          <p:cNvPr id="174" name="Image 173"/>
          <p:cNvPicPr>
            <a:picLocks noChangeAspect="1"/>
          </p:cNvPicPr>
          <p:nvPr/>
        </p:nvPicPr>
        <p:blipFill>
          <a:blip r:embed="rId5"/>
          <a:stretch>
            <a:fillRect/>
          </a:stretch>
        </p:blipFill>
        <p:spPr>
          <a:xfrm>
            <a:off x="6232081" y="4108192"/>
            <a:ext cx="286702" cy="282774"/>
          </a:xfrm>
          <a:prstGeom prst="rect">
            <a:avLst/>
          </a:prstGeom>
        </p:spPr>
      </p:pic>
      <p:pic>
        <p:nvPicPr>
          <p:cNvPr id="175" name="Image 174"/>
          <p:cNvPicPr>
            <a:picLocks noChangeAspect="1"/>
          </p:cNvPicPr>
          <p:nvPr/>
        </p:nvPicPr>
        <p:blipFill>
          <a:blip r:embed="rId5"/>
          <a:stretch>
            <a:fillRect/>
          </a:stretch>
        </p:blipFill>
        <p:spPr>
          <a:xfrm>
            <a:off x="6232081" y="4378383"/>
            <a:ext cx="286702" cy="282774"/>
          </a:xfrm>
          <a:prstGeom prst="rect">
            <a:avLst/>
          </a:prstGeom>
        </p:spPr>
      </p:pic>
      <p:sp>
        <p:nvSpPr>
          <p:cNvPr id="182" name="Rectangle 181"/>
          <p:cNvSpPr/>
          <p:nvPr/>
        </p:nvSpPr>
        <p:spPr>
          <a:xfrm rot="16200000">
            <a:off x="523303" y="5593187"/>
            <a:ext cx="1405257" cy="400110"/>
          </a:xfrm>
          <a:prstGeom prst="rect">
            <a:avLst/>
          </a:prstGeom>
        </p:spPr>
        <p:txBody>
          <a:bodyPr wrap="square">
            <a:spAutoFit/>
          </a:bodyPr>
          <a:lstStyle/>
          <a:p>
            <a:pPr algn="ctr"/>
            <a:r>
              <a:rPr lang="fr-FR" sz="1000" b="1" dirty="0">
                <a:solidFill>
                  <a:schemeClr val="tx1">
                    <a:lumMod val="65000"/>
                    <a:lumOff val="35000"/>
                  </a:schemeClr>
                </a:solidFill>
              </a:rPr>
              <a:t>LA SATISFACTION CLIENT</a:t>
            </a:r>
          </a:p>
        </p:txBody>
      </p:sp>
      <p:graphicFrame>
        <p:nvGraphicFramePr>
          <p:cNvPr id="183" name="Tableau 182"/>
          <p:cNvGraphicFramePr>
            <a:graphicFrameLocks noGrp="1"/>
          </p:cNvGraphicFramePr>
          <p:nvPr/>
        </p:nvGraphicFramePr>
        <p:xfrm>
          <a:off x="1381379" y="5263780"/>
          <a:ext cx="7579741" cy="1042560"/>
        </p:xfrm>
        <a:graphic>
          <a:graphicData uri="http://schemas.openxmlformats.org/drawingml/2006/table">
            <a:tbl>
              <a:tblPr firstRow="1" bandRow="1">
                <a:tableStyleId>{5940675A-B579-460E-94D1-54222C63F5DA}</a:tableStyleId>
              </a:tblPr>
              <a:tblGrid>
                <a:gridCol w="2367661">
                  <a:extLst>
                    <a:ext uri="{9D8B030D-6E8A-4147-A177-3AD203B41FA5}">
                      <a16:colId xmlns:a16="http://schemas.microsoft.com/office/drawing/2014/main" val="3629299175"/>
                    </a:ext>
                  </a:extLst>
                </a:gridCol>
                <a:gridCol w="1718485">
                  <a:extLst>
                    <a:ext uri="{9D8B030D-6E8A-4147-A177-3AD203B41FA5}">
                      <a16:colId xmlns:a16="http://schemas.microsoft.com/office/drawing/2014/main" val="2382700336"/>
                    </a:ext>
                  </a:extLst>
                </a:gridCol>
                <a:gridCol w="1801955">
                  <a:extLst>
                    <a:ext uri="{9D8B030D-6E8A-4147-A177-3AD203B41FA5}">
                      <a16:colId xmlns:a16="http://schemas.microsoft.com/office/drawing/2014/main" val="651016676"/>
                    </a:ext>
                  </a:extLst>
                </a:gridCol>
                <a:gridCol w="1691640">
                  <a:extLst>
                    <a:ext uri="{9D8B030D-6E8A-4147-A177-3AD203B41FA5}">
                      <a16:colId xmlns:a16="http://schemas.microsoft.com/office/drawing/2014/main" val="4037002508"/>
                    </a:ext>
                  </a:extLst>
                </a:gridCol>
              </a:tblGrid>
              <a:tr h="347520">
                <a:tc>
                  <a:txBody>
                    <a:bodyPr/>
                    <a:lstStyle/>
                    <a:p>
                      <a:r>
                        <a:rPr lang="fr-FR" sz="1200" dirty="0"/>
                        <a:t>QHD On-line</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2372547"/>
                  </a:ext>
                </a:extLst>
              </a:tr>
              <a:tr h="347520">
                <a:tc>
                  <a:txBody>
                    <a:bodyPr/>
                    <a:lstStyle/>
                    <a:p>
                      <a:r>
                        <a:rPr lang="fr-FR" sz="1200" dirty="0"/>
                        <a:t>Résultats</a:t>
                      </a:r>
                      <a:r>
                        <a:rPr lang="fr-FR" sz="1200" baseline="0" dirty="0"/>
                        <a:t> QHD</a:t>
                      </a:r>
                      <a:endParaRPr lang="fr-FR" sz="1200" dirty="0"/>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708242709"/>
                  </a:ext>
                </a:extLst>
              </a:tr>
              <a:tr h="347520">
                <a:tc>
                  <a:txBody>
                    <a:bodyPr/>
                    <a:lstStyle/>
                    <a:p>
                      <a:r>
                        <a:rPr lang="fr-FR" sz="1200" dirty="0"/>
                        <a:t>SAE</a:t>
                      </a:r>
                      <a:r>
                        <a:rPr lang="fr-FR" sz="1200" baseline="0" dirty="0"/>
                        <a:t> – Satisfaction</a:t>
                      </a:r>
                      <a:endParaRPr lang="fr-FR" sz="1200" dirty="0"/>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52793077"/>
                  </a:ext>
                </a:extLst>
              </a:tr>
            </a:tbl>
          </a:graphicData>
        </a:graphic>
      </p:graphicFrame>
      <p:pic>
        <p:nvPicPr>
          <p:cNvPr id="184" name="Image 183"/>
          <p:cNvPicPr>
            <a:picLocks noChangeAspect="1"/>
          </p:cNvPicPr>
          <p:nvPr/>
        </p:nvPicPr>
        <p:blipFill>
          <a:blip r:embed="rId5"/>
          <a:stretch>
            <a:fillRect/>
          </a:stretch>
        </p:blipFill>
        <p:spPr>
          <a:xfrm>
            <a:off x="4449210" y="5299146"/>
            <a:ext cx="286702" cy="282774"/>
          </a:xfrm>
          <a:prstGeom prst="rect">
            <a:avLst/>
          </a:prstGeom>
        </p:spPr>
      </p:pic>
      <p:pic>
        <p:nvPicPr>
          <p:cNvPr id="187" name="Image 186"/>
          <p:cNvPicPr>
            <a:picLocks noChangeAspect="1"/>
          </p:cNvPicPr>
          <p:nvPr/>
        </p:nvPicPr>
        <p:blipFill>
          <a:blip r:embed="rId5"/>
          <a:stretch>
            <a:fillRect/>
          </a:stretch>
        </p:blipFill>
        <p:spPr>
          <a:xfrm>
            <a:off x="7952603" y="5616138"/>
            <a:ext cx="286702" cy="282774"/>
          </a:xfrm>
          <a:prstGeom prst="rect">
            <a:avLst/>
          </a:prstGeom>
        </p:spPr>
      </p:pic>
      <p:pic>
        <p:nvPicPr>
          <p:cNvPr id="188" name="Image 187"/>
          <p:cNvPicPr>
            <a:picLocks noChangeAspect="1"/>
          </p:cNvPicPr>
          <p:nvPr/>
        </p:nvPicPr>
        <p:blipFill>
          <a:blip r:embed="rId5"/>
          <a:stretch>
            <a:fillRect/>
          </a:stretch>
        </p:blipFill>
        <p:spPr>
          <a:xfrm>
            <a:off x="7952603" y="5991042"/>
            <a:ext cx="286702" cy="282774"/>
          </a:xfrm>
          <a:prstGeom prst="rect">
            <a:avLst/>
          </a:prstGeom>
        </p:spPr>
      </p:pic>
      <p:sp>
        <p:nvSpPr>
          <p:cNvPr id="8" name="Rectangle 7"/>
          <p:cNvSpPr/>
          <p:nvPr/>
        </p:nvSpPr>
        <p:spPr>
          <a:xfrm>
            <a:off x="9281346" y="1042229"/>
            <a:ext cx="2340864" cy="21945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189" name="Rectangle 188"/>
          <p:cNvSpPr/>
          <p:nvPr/>
        </p:nvSpPr>
        <p:spPr>
          <a:xfrm>
            <a:off x="9408160" y="1174780"/>
            <a:ext cx="2245775"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190" name="Rectangle 189"/>
          <p:cNvSpPr/>
          <p:nvPr/>
        </p:nvSpPr>
        <p:spPr>
          <a:xfrm>
            <a:off x="9476109" y="1548007"/>
            <a:ext cx="2037866" cy="1600438"/>
          </a:xfrm>
          <a:prstGeom prst="rect">
            <a:avLst/>
          </a:prstGeom>
        </p:spPr>
        <p:txBody>
          <a:bodyPr wrap="square">
            <a:spAutoFit/>
          </a:bodyPr>
          <a:lstStyle/>
          <a:p>
            <a:pPr algn="just"/>
            <a:r>
              <a:rPr lang="fr-FR" sz="1400" dirty="0">
                <a:solidFill>
                  <a:schemeClr val="bg1"/>
                </a:solidFill>
              </a:rPr>
              <a:t>Tous vos suivis sont disponibles à partir de votre espace Pilotage de la Rubrique des Commerciaux. </a:t>
            </a:r>
          </a:p>
          <a:p>
            <a:pPr algn="just"/>
            <a:r>
              <a:rPr lang="fr-FR" sz="1400" b="1" dirty="0">
                <a:solidFill>
                  <a:schemeClr val="bg1"/>
                </a:solidFill>
                <a:hlinkClick r:id="rId6"/>
              </a:rPr>
              <a:t>Cliquez ici</a:t>
            </a:r>
            <a:r>
              <a:rPr lang="fr-FR" sz="1400" b="1" dirty="0">
                <a:solidFill>
                  <a:schemeClr val="bg1"/>
                </a:solidFill>
              </a:rPr>
              <a:t> pour y accéder directement.</a:t>
            </a:r>
          </a:p>
        </p:txBody>
      </p:sp>
      <p:pic>
        <p:nvPicPr>
          <p:cNvPr id="191" name="Picture 3"/>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1363778" y="627182"/>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2" name="Connecteur droit 191"/>
          <p:cNvCxnSpPr/>
          <p:nvPr/>
        </p:nvCxnSpPr>
        <p:spPr>
          <a:xfrm flipH="1">
            <a:off x="9089409" y="1078627"/>
            <a:ext cx="19569" cy="5227713"/>
          </a:xfrm>
          <a:prstGeom prst="line">
            <a:avLst/>
          </a:prstGeom>
          <a:noFill/>
          <a:ln w="19050" cap="flat" cmpd="sng" algn="ctr">
            <a:solidFill>
              <a:srgbClr val="C00000"/>
            </a:solidFill>
            <a:prstDash val="solid"/>
          </a:ln>
          <a:effectLst/>
        </p:spPr>
      </p:cxnSp>
      <p:grpSp>
        <p:nvGrpSpPr>
          <p:cNvPr id="193" name="Grouper 2"/>
          <p:cNvGrpSpPr/>
          <p:nvPr/>
        </p:nvGrpSpPr>
        <p:grpSpPr>
          <a:xfrm>
            <a:off x="8903595" y="3563419"/>
            <a:ext cx="451098" cy="488656"/>
            <a:chOff x="9674810" y="2339077"/>
            <a:chExt cx="397832" cy="397832"/>
          </a:xfrm>
        </p:grpSpPr>
        <p:sp>
          <p:nvSpPr>
            <p:cNvPr id="194" name="Ellipse 193"/>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195" name="Forme en L 194"/>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pic>
        <p:nvPicPr>
          <p:cNvPr id="43" name="Image 42"/>
          <p:cNvPicPr>
            <a:picLocks noChangeAspect="1"/>
          </p:cNvPicPr>
          <p:nvPr/>
        </p:nvPicPr>
        <p:blipFill>
          <a:blip r:embed="rId5"/>
          <a:stretch>
            <a:fillRect/>
          </a:stretch>
        </p:blipFill>
        <p:spPr>
          <a:xfrm>
            <a:off x="6236042" y="1768467"/>
            <a:ext cx="286702" cy="282774"/>
          </a:xfrm>
          <a:prstGeom prst="rect">
            <a:avLst/>
          </a:prstGeom>
        </p:spPr>
      </p:pic>
      <p:pic>
        <p:nvPicPr>
          <p:cNvPr id="44" name="Image 43"/>
          <p:cNvPicPr>
            <a:picLocks noChangeAspect="1"/>
          </p:cNvPicPr>
          <p:nvPr/>
        </p:nvPicPr>
        <p:blipFill>
          <a:blip r:embed="rId5"/>
          <a:stretch>
            <a:fillRect/>
          </a:stretch>
        </p:blipFill>
        <p:spPr>
          <a:xfrm>
            <a:off x="6232081" y="4636424"/>
            <a:ext cx="286702" cy="282774"/>
          </a:xfrm>
          <a:prstGeom prst="rect">
            <a:avLst/>
          </a:prstGeom>
        </p:spPr>
      </p:pic>
      <p:cxnSp>
        <p:nvCxnSpPr>
          <p:cNvPr id="45" name="Connecteur droit 44"/>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46" name="ZoneTexte 45"/>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43</a:t>
            </a:r>
          </a:p>
        </p:txBody>
      </p:sp>
      <p:pic>
        <p:nvPicPr>
          <p:cNvPr id="47" name="Image 46"/>
          <p:cNvPicPr>
            <a:picLocks noChangeAspect="1"/>
          </p:cNvPicPr>
          <p:nvPr/>
        </p:nvPicPr>
        <p:blipFill>
          <a:blip r:embed="rId5"/>
          <a:stretch>
            <a:fillRect/>
          </a:stretch>
        </p:blipFill>
        <p:spPr>
          <a:xfrm>
            <a:off x="6232081" y="4931348"/>
            <a:ext cx="286702" cy="282774"/>
          </a:xfrm>
          <a:prstGeom prst="rect">
            <a:avLst/>
          </a:prstGeom>
        </p:spPr>
      </p:pic>
    </p:spTree>
    <p:extLst>
      <p:ext uri="{BB962C8B-B14F-4D97-AF65-F5344CB8AC3E}">
        <p14:creationId xmlns:p14="http://schemas.microsoft.com/office/powerpoint/2010/main" val="242944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5983873"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Mémo </a:t>
            </a:r>
          </a:p>
          <a:p>
            <a:r>
              <a:rPr lang="fr-FR" sz="2000" dirty="0">
                <a:latin typeface="Segoe UI Semibold" panose="020B0702040204020203" pitchFamily="34" charset="0"/>
                <a:cs typeface="Segoe UI Semibold" panose="020B0702040204020203" pitchFamily="34" charset="0"/>
              </a:rPr>
              <a:t>– </a:t>
            </a:r>
            <a:r>
              <a:rPr lang="fr-FR" sz="2000" dirty="0">
                <a:solidFill>
                  <a:srgbClr val="EA4E55"/>
                </a:solidFill>
                <a:latin typeface="Segoe UI Semibold" panose="020B0702040204020203" pitchFamily="34" charset="0"/>
                <a:cs typeface="Segoe UI Semibold" panose="020B0702040204020203" pitchFamily="34" charset="0"/>
              </a:rPr>
              <a:t>VOS OUTILS DE PILOTAGE PAR PÉRIODICITÉ (2/2).</a:t>
            </a:r>
          </a:p>
        </p:txBody>
      </p:sp>
      <p:sp>
        <p:nvSpPr>
          <p:cNvPr id="37" name="Rectangle 36"/>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a:t>
            </a:r>
            <a:r>
              <a:rPr lang="fr-FR" sz="600" b="1" dirty="0">
                <a:latin typeface="T3Font_0"/>
              </a:rPr>
              <a:t> </a:t>
            </a:r>
            <a:r>
              <a:rPr lang="fr-FR" sz="1200" dirty="0">
                <a:latin typeface="Segoe UI Semibold" panose="020B0702040204020203" pitchFamily="34" charset="0"/>
                <a:cs typeface="Segoe UI Semibold" panose="020B0702040204020203" pitchFamily="34" charset="0"/>
              </a:rPr>
              <a:t>MARCHÉ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grpSp>
        <p:nvGrpSpPr>
          <p:cNvPr id="140" name="Groupe 139"/>
          <p:cNvGrpSpPr/>
          <p:nvPr/>
        </p:nvGrpSpPr>
        <p:grpSpPr>
          <a:xfrm>
            <a:off x="3453957" y="1221868"/>
            <a:ext cx="1825180" cy="335470"/>
            <a:chOff x="1492578" y="1700979"/>
            <a:chExt cx="2607035" cy="634697"/>
          </a:xfrm>
        </p:grpSpPr>
        <p:sp>
          <p:nvSpPr>
            <p:cNvPr id="141" name="Rectangle 140"/>
            <p:cNvSpPr/>
            <p:nvPr/>
          </p:nvSpPr>
          <p:spPr>
            <a:xfrm>
              <a:off x="1492578" y="1700979"/>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000" dirty="0"/>
            </a:p>
          </p:txBody>
        </p:sp>
        <p:sp>
          <p:nvSpPr>
            <p:cNvPr id="142" name="TextBox 43">
              <a:extLst>
                <a:ext uri="{FF2B5EF4-FFF2-40B4-BE49-F238E27FC236}">
                  <a16:creationId xmlns:a16="http://schemas.microsoft.com/office/drawing/2014/main" id="{CFA9367C-BCC7-4CA8-B564-C5BA6EFDFCF6}"/>
                </a:ext>
              </a:extLst>
            </p:cNvPr>
            <p:cNvSpPr txBox="1"/>
            <p:nvPr/>
          </p:nvSpPr>
          <p:spPr>
            <a:xfrm>
              <a:off x="1683562" y="1889991"/>
              <a:ext cx="2114459" cy="153888"/>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000" b="1" dirty="0">
                  <a:solidFill>
                    <a:schemeClr val="bg1"/>
                  </a:solidFill>
                </a:rPr>
                <a:t>QUOTIDIEN</a:t>
              </a:r>
              <a:endParaRPr lang="fr-FR" sz="1000" dirty="0">
                <a:solidFill>
                  <a:schemeClr val="bg1"/>
                </a:solidFill>
              </a:endParaRPr>
            </a:p>
          </p:txBody>
        </p:sp>
      </p:grpSp>
      <p:grpSp>
        <p:nvGrpSpPr>
          <p:cNvPr id="143" name="Groupe 142"/>
          <p:cNvGrpSpPr/>
          <p:nvPr/>
        </p:nvGrpSpPr>
        <p:grpSpPr>
          <a:xfrm>
            <a:off x="5309554" y="1221868"/>
            <a:ext cx="1825180" cy="335470"/>
            <a:chOff x="1492578" y="1700979"/>
            <a:chExt cx="2607035" cy="634697"/>
          </a:xfrm>
        </p:grpSpPr>
        <p:sp>
          <p:nvSpPr>
            <p:cNvPr id="144" name="Rectangle 143"/>
            <p:cNvSpPr/>
            <p:nvPr/>
          </p:nvSpPr>
          <p:spPr>
            <a:xfrm>
              <a:off x="1492578" y="1700979"/>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000" dirty="0"/>
            </a:p>
          </p:txBody>
        </p:sp>
        <p:sp>
          <p:nvSpPr>
            <p:cNvPr id="145" name="TextBox 43">
              <a:extLst>
                <a:ext uri="{FF2B5EF4-FFF2-40B4-BE49-F238E27FC236}">
                  <a16:creationId xmlns:a16="http://schemas.microsoft.com/office/drawing/2014/main" id="{CFA9367C-BCC7-4CA8-B564-C5BA6EFDFCF6}"/>
                </a:ext>
              </a:extLst>
            </p:cNvPr>
            <p:cNvSpPr txBox="1"/>
            <p:nvPr/>
          </p:nvSpPr>
          <p:spPr>
            <a:xfrm>
              <a:off x="1683561" y="1889992"/>
              <a:ext cx="2114459" cy="291150"/>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000" b="1" dirty="0">
                  <a:solidFill>
                    <a:schemeClr val="bg1"/>
                  </a:solidFill>
                </a:rPr>
                <a:t>HEBDOMADAIRE</a:t>
              </a:r>
              <a:endParaRPr lang="fr-FR" sz="1000" dirty="0">
                <a:solidFill>
                  <a:schemeClr val="bg1"/>
                </a:solidFill>
              </a:endParaRPr>
            </a:p>
          </p:txBody>
        </p:sp>
      </p:grpSp>
      <p:grpSp>
        <p:nvGrpSpPr>
          <p:cNvPr id="146" name="Groupe 145"/>
          <p:cNvGrpSpPr/>
          <p:nvPr/>
        </p:nvGrpSpPr>
        <p:grpSpPr>
          <a:xfrm>
            <a:off x="7150545" y="1221868"/>
            <a:ext cx="1825180" cy="335470"/>
            <a:chOff x="1492578" y="1700979"/>
            <a:chExt cx="2607035" cy="634697"/>
          </a:xfrm>
        </p:grpSpPr>
        <p:sp>
          <p:nvSpPr>
            <p:cNvPr id="147" name="Rectangle 146"/>
            <p:cNvSpPr/>
            <p:nvPr/>
          </p:nvSpPr>
          <p:spPr>
            <a:xfrm>
              <a:off x="1492578" y="1700979"/>
              <a:ext cx="2607035" cy="634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000" dirty="0"/>
            </a:p>
          </p:txBody>
        </p:sp>
        <p:sp>
          <p:nvSpPr>
            <p:cNvPr id="148" name="TextBox 43">
              <a:extLst>
                <a:ext uri="{FF2B5EF4-FFF2-40B4-BE49-F238E27FC236}">
                  <a16:creationId xmlns:a16="http://schemas.microsoft.com/office/drawing/2014/main" id="{CFA9367C-BCC7-4CA8-B564-C5BA6EFDFCF6}"/>
                </a:ext>
              </a:extLst>
            </p:cNvPr>
            <p:cNvSpPr txBox="1"/>
            <p:nvPr/>
          </p:nvSpPr>
          <p:spPr>
            <a:xfrm>
              <a:off x="1683561" y="1889992"/>
              <a:ext cx="2114459" cy="291150"/>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gn="ctr">
                <a:lnSpc>
                  <a:spcPct val="100000"/>
                </a:lnSpc>
              </a:pPr>
              <a:r>
                <a:rPr lang="fr-FR" sz="1000" b="1" dirty="0">
                  <a:solidFill>
                    <a:schemeClr val="bg1"/>
                  </a:solidFill>
                </a:rPr>
                <a:t>MENSUEL</a:t>
              </a:r>
              <a:endParaRPr lang="fr-FR" sz="1000" dirty="0">
                <a:solidFill>
                  <a:schemeClr val="bg1"/>
                </a:solidFill>
              </a:endParaRPr>
            </a:p>
          </p:txBody>
        </p:sp>
      </p:grpSp>
      <p:graphicFrame>
        <p:nvGraphicFramePr>
          <p:cNvPr id="39" name="Tableau 38"/>
          <p:cNvGraphicFramePr>
            <a:graphicFrameLocks noGrp="1"/>
          </p:cNvGraphicFramePr>
          <p:nvPr/>
        </p:nvGraphicFramePr>
        <p:xfrm>
          <a:off x="1372235" y="1596962"/>
          <a:ext cx="7607173" cy="3015410"/>
        </p:xfrm>
        <a:graphic>
          <a:graphicData uri="http://schemas.openxmlformats.org/drawingml/2006/table">
            <a:tbl>
              <a:tblPr firstRow="1" bandRow="1">
                <a:tableStyleId>{5940675A-B579-460E-94D1-54222C63F5DA}</a:tableStyleId>
              </a:tblPr>
              <a:tblGrid>
                <a:gridCol w="2048485">
                  <a:extLst>
                    <a:ext uri="{9D8B030D-6E8A-4147-A177-3AD203B41FA5}">
                      <a16:colId xmlns:a16="http://schemas.microsoft.com/office/drawing/2014/main" val="3629299175"/>
                    </a:ext>
                  </a:extLst>
                </a:gridCol>
                <a:gridCol w="1864512">
                  <a:extLst>
                    <a:ext uri="{9D8B030D-6E8A-4147-A177-3AD203B41FA5}">
                      <a16:colId xmlns:a16="http://schemas.microsoft.com/office/drawing/2014/main" val="2382700336"/>
                    </a:ext>
                  </a:extLst>
                </a:gridCol>
                <a:gridCol w="1865376">
                  <a:extLst>
                    <a:ext uri="{9D8B030D-6E8A-4147-A177-3AD203B41FA5}">
                      <a16:colId xmlns:a16="http://schemas.microsoft.com/office/drawing/2014/main" val="651016676"/>
                    </a:ext>
                  </a:extLst>
                </a:gridCol>
                <a:gridCol w="1828800">
                  <a:extLst>
                    <a:ext uri="{9D8B030D-6E8A-4147-A177-3AD203B41FA5}">
                      <a16:colId xmlns:a16="http://schemas.microsoft.com/office/drawing/2014/main" val="4037002508"/>
                    </a:ext>
                  </a:extLst>
                </a:gridCol>
              </a:tblGrid>
              <a:tr h="337085">
                <a:tc>
                  <a:txBody>
                    <a:bodyPr/>
                    <a:lstStyle/>
                    <a:p>
                      <a:r>
                        <a:rPr lang="fr-FR" sz="1200" dirty="0"/>
                        <a:t>Mobilité bancaire</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2372547"/>
                  </a:ext>
                </a:extLst>
              </a:tr>
              <a:tr h="337085">
                <a:tc>
                  <a:txBody>
                    <a:bodyPr/>
                    <a:lstStyle/>
                    <a:p>
                      <a:r>
                        <a:rPr lang="fr-FR" sz="1200" dirty="0"/>
                        <a:t>Suivi Jeunes</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708242709"/>
                  </a:ext>
                </a:extLst>
              </a:tr>
              <a:tr h="337085">
                <a:tc>
                  <a:txBody>
                    <a:bodyPr/>
                    <a:lstStyle/>
                    <a:p>
                      <a:r>
                        <a:rPr lang="fr-FR" sz="1200" dirty="0"/>
                        <a:t>Mon portfolio</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4133212536"/>
                  </a:ext>
                </a:extLst>
              </a:tr>
              <a:tr h="337085">
                <a:tc>
                  <a:txBody>
                    <a:bodyPr/>
                    <a:lstStyle/>
                    <a:p>
                      <a:r>
                        <a:rPr lang="fr-FR" sz="1200" dirty="0"/>
                        <a:t>Digi’Board</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52793077"/>
                  </a:ext>
                </a:extLst>
              </a:tr>
              <a:tr h="337085">
                <a:tc>
                  <a:txBody>
                    <a:bodyPr/>
                    <a:lstStyle/>
                    <a:p>
                      <a:r>
                        <a:rPr lang="fr-FR" sz="1200" dirty="0"/>
                        <a:t>Suivi Fonds de commerce</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2682260073"/>
                  </a:ext>
                </a:extLst>
              </a:tr>
              <a:tr h="415585">
                <a:tc>
                  <a:txBody>
                    <a:bodyPr/>
                    <a:lstStyle/>
                    <a:p>
                      <a:r>
                        <a:rPr lang="fr-FR" sz="1200" dirty="0"/>
                        <a:t>Suivi Portefeuilles (part, premium, pros)</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989107045"/>
                  </a:ext>
                </a:extLst>
              </a:tr>
              <a:tr h="415585">
                <a:tc>
                  <a:txBody>
                    <a:bodyPr/>
                    <a:lstStyle/>
                    <a:p>
                      <a:r>
                        <a:rPr lang="fr-FR" sz="1200" dirty="0"/>
                        <a:t>Suivi Equipement détenteurs</a:t>
                      </a:r>
                      <a:r>
                        <a:rPr lang="fr-FR" sz="1200" baseline="0" dirty="0"/>
                        <a:t> Immo</a:t>
                      </a:r>
                      <a:endParaRPr lang="fr-FR" sz="1200" dirty="0"/>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2703665055"/>
                  </a:ext>
                </a:extLst>
              </a:tr>
              <a:tr h="415585">
                <a:tc>
                  <a:txBody>
                    <a:bodyPr/>
                    <a:lstStyle/>
                    <a:p>
                      <a:r>
                        <a:rPr lang="fr-FR" sz="1200" dirty="0"/>
                        <a:t>Rapports ORCA</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710963143"/>
                  </a:ext>
                </a:extLst>
              </a:tr>
            </a:tbl>
          </a:graphicData>
        </a:graphic>
      </p:graphicFrame>
      <p:sp>
        <p:nvSpPr>
          <p:cNvPr id="40" name="Rectangle 39"/>
          <p:cNvSpPr/>
          <p:nvPr/>
        </p:nvSpPr>
        <p:spPr>
          <a:xfrm rot="16200000">
            <a:off x="35686" y="2596395"/>
            <a:ext cx="2278524" cy="246221"/>
          </a:xfrm>
          <a:prstGeom prst="rect">
            <a:avLst/>
          </a:prstGeom>
        </p:spPr>
        <p:txBody>
          <a:bodyPr wrap="square">
            <a:spAutoFit/>
          </a:bodyPr>
          <a:lstStyle/>
          <a:p>
            <a:pPr algn="ctr"/>
            <a:r>
              <a:rPr lang="fr-FR" sz="1000" b="1" dirty="0">
                <a:solidFill>
                  <a:schemeClr val="tx1">
                    <a:lumMod val="65000"/>
                    <a:lumOff val="35000"/>
                  </a:schemeClr>
                </a:solidFill>
              </a:rPr>
              <a:t>LE FONDS DE COMMERCE</a:t>
            </a:r>
            <a:endParaRPr lang="fr-FR" sz="1000" b="1" dirty="0"/>
          </a:p>
        </p:txBody>
      </p:sp>
      <p:sp>
        <p:nvSpPr>
          <p:cNvPr id="41" name="Rectangle 40"/>
          <p:cNvSpPr/>
          <p:nvPr/>
        </p:nvSpPr>
        <p:spPr>
          <a:xfrm rot="16200000">
            <a:off x="680503" y="4843959"/>
            <a:ext cx="972651" cy="246221"/>
          </a:xfrm>
          <a:prstGeom prst="rect">
            <a:avLst/>
          </a:prstGeom>
        </p:spPr>
        <p:txBody>
          <a:bodyPr wrap="square">
            <a:spAutoFit/>
          </a:bodyPr>
          <a:lstStyle/>
          <a:p>
            <a:pPr algn="ctr"/>
            <a:r>
              <a:rPr lang="fr-FR" sz="1000" b="1" dirty="0">
                <a:solidFill>
                  <a:schemeClr val="tx1">
                    <a:lumMod val="65000"/>
                    <a:lumOff val="35000"/>
                  </a:schemeClr>
                </a:solidFill>
              </a:rPr>
              <a:t>LE PNB</a:t>
            </a:r>
            <a:endParaRPr lang="fr-FR" sz="1000" b="1" dirty="0"/>
          </a:p>
        </p:txBody>
      </p:sp>
      <p:sp>
        <p:nvSpPr>
          <p:cNvPr id="42" name="Rectangle 41"/>
          <p:cNvSpPr/>
          <p:nvPr/>
        </p:nvSpPr>
        <p:spPr>
          <a:xfrm rot="16200000">
            <a:off x="611778" y="5616546"/>
            <a:ext cx="1025682" cy="400110"/>
          </a:xfrm>
          <a:prstGeom prst="rect">
            <a:avLst/>
          </a:prstGeom>
        </p:spPr>
        <p:txBody>
          <a:bodyPr wrap="square">
            <a:spAutoFit/>
          </a:bodyPr>
          <a:lstStyle/>
          <a:p>
            <a:pPr algn="ctr"/>
            <a:r>
              <a:rPr lang="fr-FR" sz="1000" b="1" dirty="0">
                <a:solidFill>
                  <a:schemeClr val="tx1">
                    <a:lumMod val="65000"/>
                    <a:lumOff val="35000"/>
                  </a:schemeClr>
                </a:solidFill>
              </a:rPr>
              <a:t>RISQUES ET CONFORMITE</a:t>
            </a:r>
          </a:p>
        </p:txBody>
      </p:sp>
      <p:pic>
        <p:nvPicPr>
          <p:cNvPr id="43" name="Image 42"/>
          <p:cNvPicPr>
            <a:picLocks noChangeAspect="1"/>
          </p:cNvPicPr>
          <p:nvPr/>
        </p:nvPicPr>
        <p:blipFill>
          <a:blip r:embed="rId5"/>
          <a:stretch>
            <a:fillRect/>
          </a:stretch>
        </p:blipFill>
        <p:spPr>
          <a:xfrm>
            <a:off x="6048075" y="1638424"/>
            <a:ext cx="286702" cy="282774"/>
          </a:xfrm>
          <a:prstGeom prst="rect">
            <a:avLst/>
          </a:prstGeom>
        </p:spPr>
      </p:pic>
      <p:pic>
        <p:nvPicPr>
          <p:cNvPr id="44" name="Image 43"/>
          <p:cNvPicPr>
            <a:picLocks noChangeAspect="1"/>
          </p:cNvPicPr>
          <p:nvPr/>
        </p:nvPicPr>
        <p:blipFill>
          <a:blip r:embed="rId5"/>
          <a:stretch>
            <a:fillRect/>
          </a:stretch>
        </p:blipFill>
        <p:spPr>
          <a:xfrm>
            <a:off x="6048075" y="1973704"/>
            <a:ext cx="286702" cy="282774"/>
          </a:xfrm>
          <a:prstGeom prst="rect">
            <a:avLst/>
          </a:prstGeom>
        </p:spPr>
      </p:pic>
      <p:pic>
        <p:nvPicPr>
          <p:cNvPr id="47" name="Image 46"/>
          <p:cNvPicPr>
            <a:picLocks noChangeAspect="1"/>
          </p:cNvPicPr>
          <p:nvPr/>
        </p:nvPicPr>
        <p:blipFill>
          <a:blip r:embed="rId5"/>
          <a:stretch>
            <a:fillRect/>
          </a:stretch>
        </p:blipFill>
        <p:spPr>
          <a:xfrm>
            <a:off x="7954610" y="2638878"/>
            <a:ext cx="286702" cy="282774"/>
          </a:xfrm>
          <a:prstGeom prst="rect">
            <a:avLst/>
          </a:prstGeom>
        </p:spPr>
      </p:pic>
      <p:pic>
        <p:nvPicPr>
          <p:cNvPr id="48" name="Image 47"/>
          <p:cNvPicPr>
            <a:picLocks noChangeAspect="1"/>
          </p:cNvPicPr>
          <p:nvPr/>
        </p:nvPicPr>
        <p:blipFill>
          <a:blip r:embed="rId5"/>
          <a:stretch>
            <a:fillRect/>
          </a:stretch>
        </p:blipFill>
        <p:spPr>
          <a:xfrm>
            <a:off x="7954610" y="2977206"/>
            <a:ext cx="286702" cy="282774"/>
          </a:xfrm>
          <a:prstGeom prst="rect">
            <a:avLst/>
          </a:prstGeom>
        </p:spPr>
      </p:pic>
      <p:pic>
        <p:nvPicPr>
          <p:cNvPr id="49" name="Image 48"/>
          <p:cNvPicPr>
            <a:picLocks noChangeAspect="1"/>
          </p:cNvPicPr>
          <p:nvPr/>
        </p:nvPicPr>
        <p:blipFill>
          <a:blip r:embed="rId5"/>
          <a:stretch>
            <a:fillRect/>
          </a:stretch>
        </p:blipFill>
        <p:spPr>
          <a:xfrm>
            <a:off x="7954610" y="3379542"/>
            <a:ext cx="286702" cy="282774"/>
          </a:xfrm>
          <a:prstGeom prst="rect">
            <a:avLst/>
          </a:prstGeom>
        </p:spPr>
      </p:pic>
      <p:pic>
        <p:nvPicPr>
          <p:cNvPr id="50" name="Image 49"/>
          <p:cNvPicPr>
            <a:picLocks noChangeAspect="1"/>
          </p:cNvPicPr>
          <p:nvPr/>
        </p:nvPicPr>
        <p:blipFill>
          <a:blip r:embed="rId5"/>
          <a:stretch>
            <a:fillRect/>
          </a:stretch>
        </p:blipFill>
        <p:spPr>
          <a:xfrm>
            <a:off x="7954610" y="3836742"/>
            <a:ext cx="286702" cy="282774"/>
          </a:xfrm>
          <a:prstGeom prst="rect">
            <a:avLst/>
          </a:prstGeom>
        </p:spPr>
      </p:pic>
      <p:graphicFrame>
        <p:nvGraphicFramePr>
          <p:cNvPr id="51" name="Tableau 50"/>
          <p:cNvGraphicFramePr>
            <a:graphicFrameLocks noGrp="1"/>
          </p:cNvGraphicFramePr>
          <p:nvPr/>
        </p:nvGraphicFramePr>
        <p:xfrm>
          <a:off x="1379538" y="4689346"/>
          <a:ext cx="7590726" cy="674170"/>
        </p:xfrm>
        <a:graphic>
          <a:graphicData uri="http://schemas.openxmlformats.org/drawingml/2006/table">
            <a:tbl>
              <a:tblPr firstRow="1" bandRow="1">
                <a:tableStyleId>{5940675A-B579-460E-94D1-54222C63F5DA}</a:tableStyleId>
              </a:tblPr>
              <a:tblGrid>
                <a:gridCol w="2048485">
                  <a:extLst>
                    <a:ext uri="{9D8B030D-6E8A-4147-A177-3AD203B41FA5}">
                      <a16:colId xmlns:a16="http://schemas.microsoft.com/office/drawing/2014/main" val="3629299175"/>
                    </a:ext>
                  </a:extLst>
                </a:gridCol>
                <a:gridCol w="1848065">
                  <a:extLst>
                    <a:ext uri="{9D8B030D-6E8A-4147-A177-3AD203B41FA5}">
                      <a16:colId xmlns:a16="http://schemas.microsoft.com/office/drawing/2014/main" val="2382700336"/>
                    </a:ext>
                  </a:extLst>
                </a:gridCol>
                <a:gridCol w="1874520">
                  <a:extLst>
                    <a:ext uri="{9D8B030D-6E8A-4147-A177-3AD203B41FA5}">
                      <a16:colId xmlns:a16="http://schemas.microsoft.com/office/drawing/2014/main" val="651016676"/>
                    </a:ext>
                  </a:extLst>
                </a:gridCol>
                <a:gridCol w="1819656">
                  <a:extLst>
                    <a:ext uri="{9D8B030D-6E8A-4147-A177-3AD203B41FA5}">
                      <a16:colId xmlns:a16="http://schemas.microsoft.com/office/drawing/2014/main" val="4037002508"/>
                    </a:ext>
                  </a:extLst>
                </a:gridCol>
              </a:tblGrid>
              <a:tr h="337085">
                <a:tc>
                  <a:txBody>
                    <a:bodyPr/>
                    <a:lstStyle/>
                    <a:p>
                      <a:r>
                        <a:rPr lang="fr-FR" sz="1200" dirty="0"/>
                        <a:t>Suivi PNB Activité</a:t>
                      </a:r>
                      <a:r>
                        <a:rPr lang="fr-FR" sz="1200" baseline="0" dirty="0"/>
                        <a:t> Fraîche</a:t>
                      </a:r>
                      <a:endParaRPr lang="fr-FR" sz="1200" dirty="0"/>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2372547"/>
                  </a:ext>
                </a:extLst>
              </a:tr>
              <a:tr h="337085">
                <a:tc>
                  <a:txBody>
                    <a:bodyPr/>
                    <a:lstStyle/>
                    <a:p>
                      <a:r>
                        <a:rPr lang="fr-FR" sz="1200" dirty="0"/>
                        <a:t>Remises</a:t>
                      </a:r>
                      <a:r>
                        <a:rPr lang="fr-FR" sz="1200" baseline="0" dirty="0"/>
                        <a:t> Commerciales</a:t>
                      </a:r>
                      <a:endParaRPr lang="fr-FR" sz="1200" dirty="0"/>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708242709"/>
                  </a:ext>
                </a:extLst>
              </a:tr>
            </a:tbl>
          </a:graphicData>
        </a:graphic>
      </p:graphicFrame>
      <p:graphicFrame>
        <p:nvGraphicFramePr>
          <p:cNvPr id="52" name="Tableau 51"/>
          <p:cNvGraphicFramePr>
            <a:graphicFrameLocks noGrp="1"/>
          </p:cNvGraphicFramePr>
          <p:nvPr/>
        </p:nvGraphicFramePr>
        <p:xfrm>
          <a:off x="1379538" y="5436242"/>
          <a:ext cx="7599870" cy="674170"/>
        </p:xfrm>
        <a:graphic>
          <a:graphicData uri="http://schemas.openxmlformats.org/drawingml/2006/table">
            <a:tbl>
              <a:tblPr firstRow="1" bandRow="1">
                <a:tableStyleId>{5940675A-B579-460E-94D1-54222C63F5DA}</a:tableStyleId>
              </a:tblPr>
              <a:tblGrid>
                <a:gridCol w="2048485">
                  <a:extLst>
                    <a:ext uri="{9D8B030D-6E8A-4147-A177-3AD203B41FA5}">
                      <a16:colId xmlns:a16="http://schemas.microsoft.com/office/drawing/2014/main" val="3629299175"/>
                    </a:ext>
                  </a:extLst>
                </a:gridCol>
                <a:gridCol w="1848065">
                  <a:extLst>
                    <a:ext uri="{9D8B030D-6E8A-4147-A177-3AD203B41FA5}">
                      <a16:colId xmlns:a16="http://schemas.microsoft.com/office/drawing/2014/main" val="2382700336"/>
                    </a:ext>
                  </a:extLst>
                </a:gridCol>
                <a:gridCol w="1892808">
                  <a:extLst>
                    <a:ext uri="{9D8B030D-6E8A-4147-A177-3AD203B41FA5}">
                      <a16:colId xmlns:a16="http://schemas.microsoft.com/office/drawing/2014/main" val="651016676"/>
                    </a:ext>
                  </a:extLst>
                </a:gridCol>
                <a:gridCol w="1810512">
                  <a:extLst>
                    <a:ext uri="{9D8B030D-6E8A-4147-A177-3AD203B41FA5}">
                      <a16:colId xmlns:a16="http://schemas.microsoft.com/office/drawing/2014/main" val="4037002508"/>
                    </a:ext>
                  </a:extLst>
                </a:gridCol>
              </a:tblGrid>
              <a:tr h="337085">
                <a:tc>
                  <a:txBody>
                    <a:bodyPr/>
                    <a:lstStyle/>
                    <a:p>
                      <a:r>
                        <a:rPr lang="fr-FR" sz="1200" dirty="0"/>
                        <a:t>Connaissance Client</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382372547"/>
                  </a:ext>
                </a:extLst>
              </a:tr>
              <a:tr h="337085">
                <a:tc>
                  <a:txBody>
                    <a:bodyPr/>
                    <a:lstStyle/>
                    <a:p>
                      <a:r>
                        <a:rPr lang="fr-FR" sz="1200" dirty="0"/>
                        <a:t>Suivi des Risques Majeurs</a:t>
                      </a: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lumMod val="85000"/>
                      </a:schemeClr>
                    </a:solidFill>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tc>
                  <a:txBody>
                    <a:bodyPr/>
                    <a:lstStyle/>
                    <a:p>
                      <a:endParaRPr lang="fr-FR" sz="1200" dirty="0"/>
                    </a:p>
                  </a:txBody>
                  <a:tcP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tcPr>
                </a:tc>
                <a:extLst>
                  <a:ext uri="{0D108BD9-81ED-4DB2-BD59-A6C34878D82A}">
                    <a16:rowId xmlns:a16="http://schemas.microsoft.com/office/drawing/2014/main" val="708242709"/>
                  </a:ext>
                </a:extLst>
              </a:tr>
            </a:tbl>
          </a:graphicData>
        </a:graphic>
      </p:graphicFrame>
      <p:pic>
        <p:nvPicPr>
          <p:cNvPr id="53" name="Image 52"/>
          <p:cNvPicPr>
            <a:picLocks noChangeAspect="1"/>
          </p:cNvPicPr>
          <p:nvPr/>
        </p:nvPicPr>
        <p:blipFill>
          <a:blip r:embed="rId5"/>
          <a:stretch>
            <a:fillRect/>
          </a:stretch>
        </p:blipFill>
        <p:spPr>
          <a:xfrm>
            <a:off x="7954610" y="4718616"/>
            <a:ext cx="286702" cy="282774"/>
          </a:xfrm>
          <a:prstGeom prst="rect">
            <a:avLst/>
          </a:prstGeom>
        </p:spPr>
      </p:pic>
      <p:pic>
        <p:nvPicPr>
          <p:cNvPr id="54" name="Image 53"/>
          <p:cNvPicPr>
            <a:picLocks noChangeAspect="1"/>
          </p:cNvPicPr>
          <p:nvPr/>
        </p:nvPicPr>
        <p:blipFill>
          <a:blip r:embed="rId5"/>
          <a:stretch>
            <a:fillRect/>
          </a:stretch>
        </p:blipFill>
        <p:spPr>
          <a:xfrm>
            <a:off x="7954610" y="5056944"/>
            <a:ext cx="286702" cy="282774"/>
          </a:xfrm>
          <a:prstGeom prst="rect">
            <a:avLst/>
          </a:prstGeom>
        </p:spPr>
      </p:pic>
      <p:pic>
        <p:nvPicPr>
          <p:cNvPr id="55" name="Image 54"/>
          <p:cNvPicPr>
            <a:picLocks noChangeAspect="1"/>
          </p:cNvPicPr>
          <p:nvPr/>
        </p:nvPicPr>
        <p:blipFill>
          <a:blip r:embed="rId5"/>
          <a:stretch>
            <a:fillRect/>
          </a:stretch>
        </p:blipFill>
        <p:spPr>
          <a:xfrm>
            <a:off x="4148158" y="5459416"/>
            <a:ext cx="286702" cy="282774"/>
          </a:xfrm>
          <a:prstGeom prst="rect">
            <a:avLst/>
          </a:prstGeom>
        </p:spPr>
      </p:pic>
      <p:pic>
        <p:nvPicPr>
          <p:cNvPr id="56" name="Image 55"/>
          <p:cNvPicPr>
            <a:picLocks noChangeAspect="1"/>
          </p:cNvPicPr>
          <p:nvPr/>
        </p:nvPicPr>
        <p:blipFill>
          <a:blip r:embed="rId5"/>
          <a:stretch>
            <a:fillRect/>
          </a:stretch>
        </p:blipFill>
        <p:spPr>
          <a:xfrm>
            <a:off x="7954610" y="5779456"/>
            <a:ext cx="286702" cy="282774"/>
          </a:xfrm>
          <a:prstGeom prst="rect">
            <a:avLst/>
          </a:prstGeom>
        </p:spPr>
      </p:pic>
      <p:cxnSp>
        <p:nvCxnSpPr>
          <p:cNvPr id="60" name="Connecteur droit 59"/>
          <p:cNvCxnSpPr/>
          <p:nvPr/>
        </p:nvCxnSpPr>
        <p:spPr>
          <a:xfrm flipH="1">
            <a:off x="9098280" y="1078626"/>
            <a:ext cx="10698" cy="5040000"/>
          </a:xfrm>
          <a:prstGeom prst="line">
            <a:avLst/>
          </a:prstGeom>
          <a:noFill/>
          <a:ln w="19050" cap="flat" cmpd="sng" algn="ctr">
            <a:solidFill>
              <a:srgbClr val="C00000"/>
            </a:solidFill>
            <a:prstDash val="solid"/>
          </a:ln>
          <a:effectLst/>
        </p:spPr>
      </p:cxnSp>
      <p:grpSp>
        <p:nvGrpSpPr>
          <p:cNvPr id="61" name="Grouper 2"/>
          <p:cNvGrpSpPr/>
          <p:nvPr/>
        </p:nvGrpSpPr>
        <p:grpSpPr>
          <a:xfrm>
            <a:off x="8837523" y="2923339"/>
            <a:ext cx="451098" cy="488656"/>
            <a:chOff x="9674810" y="2339077"/>
            <a:chExt cx="397832" cy="397832"/>
          </a:xfrm>
        </p:grpSpPr>
        <p:sp>
          <p:nvSpPr>
            <p:cNvPr id="62" name="Ellipse 61"/>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63" name="Forme en L 62"/>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66" name="Rectangle 65"/>
          <p:cNvSpPr/>
          <p:nvPr/>
        </p:nvSpPr>
        <p:spPr>
          <a:xfrm>
            <a:off x="9281346" y="1042229"/>
            <a:ext cx="2340864" cy="21945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67" name="Rectangle 66"/>
          <p:cNvSpPr/>
          <p:nvPr/>
        </p:nvSpPr>
        <p:spPr>
          <a:xfrm>
            <a:off x="9408160" y="1174780"/>
            <a:ext cx="2245775"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sp>
        <p:nvSpPr>
          <p:cNvPr id="68" name="Rectangle 67"/>
          <p:cNvSpPr/>
          <p:nvPr/>
        </p:nvSpPr>
        <p:spPr>
          <a:xfrm>
            <a:off x="9476109" y="1548007"/>
            <a:ext cx="2037866" cy="1600438"/>
          </a:xfrm>
          <a:prstGeom prst="rect">
            <a:avLst/>
          </a:prstGeom>
        </p:spPr>
        <p:txBody>
          <a:bodyPr wrap="square">
            <a:spAutoFit/>
          </a:bodyPr>
          <a:lstStyle/>
          <a:p>
            <a:pPr algn="just"/>
            <a:r>
              <a:rPr lang="fr-FR" sz="1400" dirty="0">
                <a:solidFill>
                  <a:schemeClr val="bg1"/>
                </a:solidFill>
              </a:rPr>
              <a:t>Tous vos suivis sont disponibles à partir de votre espace Pilotage de la Rubrique des Commerciaux. </a:t>
            </a:r>
          </a:p>
          <a:p>
            <a:pPr algn="just"/>
            <a:r>
              <a:rPr lang="fr-FR" sz="1400" b="1" dirty="0">
                <a:solidFill>
                  <a:schemeClr val="bg1"/>
                </a:solidFill>
                <a:hlinkClick r:id="rId6"/>
              </a:rPr>
              <a:t>Cliquez ici</a:t>
            </a:r>
            <a:r>
              <a:rPr lang="fr-FR" sz="1400" b="1" dirty="0">
                <a:solidFill>
                  <a:schemeClr val="bg1"/>
                </a:solidFill>
              </a:rPr>
              <a:t> pour y accéder directement.</a:t>
            </a:r>
          </a:p>
        </p:txBody>
      </p:sp>
      <p:pic>
        <p:nvPicPr>
          <p:cNvPr id="69" name="Picture 3"/>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15018" r="14253"/>
          <a:stretch/>
        </p:blipFill>
        <p:spPr bwMode="auto">
          <a:xfrm>
            <a:off x="11363778" y="627182"/>
            <a:ext cx="522645" cy="73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Image 44"/>
          <p:cNvPicPr>
            <a:picLocks noChangeAspect="1"/>
          </p:cNvPicPr>
          <p:nvPr/>
        </p:nvPicPr>
        <p:blipFill>
          <a:blip r:embed="rId5"/>
          <a:stretch>
            <a:fillRect/>
          </a:stretch>
        </p:blipFill>
        <p:spPr>
          <a:xfrm>
            <a:off x="6048075" y="2315296"/>
            <a:ext cx="286702" cy="282774"/>
          </a:xfrm>
          <a:prstGeom prst="rect">
            <a:avLst/>
          </a:prstGeom>
        </p:spPr>
      </p:pic>
      <p:pic>
        <p:nvPicPr>
          <p:cNvPr id="46" name="Image 45"/>
          <p:cNvPicPr>
            <a:picLocks noChangeAspect="1"/>
          </p:cNvPicPr>
          <p:nvPr/>
        </p:nvPicPr>
        <p:blipFill>
          <a:blip r:embed="rId5"/>
          <a:stretch>
            <a:fillRect/>
          </a:stretch>
        </p:blipFill>
        <p:spPr>
          <a:xfrm>
            <a:off x="7954610" y="4276242"/>
            <a:ext cx="286702" cy="282774"/>
          </a:xfrm>
          <a:prstGeom prst="rect">
            <a:avLst/>
          </a:prstGeom>
        </p:spPr>
      </p:pic>
      <p:cxnSp>
        <p:nvCxnSpPr>
          <p:cNvPr id="57" name="Connecteur droit 56"/>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58" name="ZoneTexte 57"/>
          <p:cNvSpPr txBox="1"/>
          <p:nvPr/>
        </p:nvSpPr>
        <p:spPr>
          <a:xfrm>
            <a:off x="11786559" y="3125645"/>
            <a:ext cx="405441" cy="276999"/>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44</a:t>
            </a:r>
          </a:p>
        </p:txBody>
      </p:sp>
    </p:spTree>
    <p:extLst>
      <p:ext uri="{BB962C8B-B14F-4D97-AF65-F5344CB8AC3E}">
        <p14:creationId xmlns:p14="http://schemas.microsoft.com/office/powerpoint/2010/main" val="70263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45</a:t>
            </a:r>
          </a:p>
        </p:txBody>
      </p:sp>
      <p:sp>
        <p:nvSpPr>
          <p:cNvPr id="12" name="TextBox 3">
            <a:extLst>
              <a:ext uri="{FF2B5EF4-FFF2-40B4-BE49-F238E27FC236}">
                <a16:creationId xmlns:a16="http://schemas.microsoft.com/office/drawing/2014/main" id="{D9063556-7B95-466F-929C-3811BDDCF54A}"/>
              </a:ext>
            </a:extLst>
          </p:cNvPr>
          <p:cNvSpPr txBox="1"/>
          <p:nvPr/>
        </p:nvSpPr>
        <p:spPr>
          <a:xfrm>
            <a:off x="1376517" y="4108561"/>
            <a:ext cx="8401664" cy="499176"/>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ANNEXES.</a:t>
            </a:r>
          </a:p>
        </p:txBody>
      </p:sp>
      <p:pic>
        <p:nvPicPr>
          <p:cNvPr id="7" name="Espace réservé pour une image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597" r="20597"/>
          <a:stretch>
            <a:fillRect/>
          </a:stretch>
        </p:blipFill>
        <p:spPr>
          <a:xfrm>
            <a:off x="1343025" y="800100"/>
            <a:ext cx="2493963" cy="2813050"/>
          </a:xfrm>
        </p:spPr>
      </p:pic>
      <p:pic>
        <p:nvPicPr>
          <p:cNvPr id="8" name="Espace réservé pour une image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012" r="17012"/>
          <a:stretch>
            <a:fillRect/>
          </a:stretch>
        </p:blipFill>
        <p:spPr>
          <a:xfrm>
            <a:off x="4214813" y="800100"/>
            <a:ext cx="2492375" cy="2813050"/>
          </a:xfrm>
        </p:spPr>
      </p:pic>
      <p:pic>
        <p:nvPicPr>
          <p:cNvPr id="17" name="Espace réservé pour une image  16"/>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166" r="20166"/>
          <a:stretch>
            <a:fillRect/>
          </a:stretch>
        </p:blipFill>
        <p:spPr>
          <a:xfrm>
            <a:off x="7143750" y="800100"/>
            <a:ext cx="2551113" cy="2813050"/>
          </a:xfrm>
        </p:spPr>
      </p:pic>
      <p:sp>
        <p:nvSpPr>
          <p:cNvPr id="18" name="Rectangle 17"/>
          <p:cNvSpPr/>
          <p:nvPr/>
        </p:nvSpPr>
        <p:spPr>
          <a:xfrm>
            <a:off x="132735" y="6243935"/>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Tree>
    <p:extLst>
      <p:ext uri="{BB962C8B-B14F-4D97-AF65-F5344CB8AC3E}">
        <p14:creationId xmlns:p14="http://schemas.microsoft.com/office/powerpoint/2010/main" val="2152134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905824"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Mémo </a:t>
            </a:r>
          </a:p>
          <a:p>
            <a:r>
              <a:rPr lang="fr-FR" sz="2000" dirty="0">
                <a:latin typeface="Segoe UI Semibold" panose="020B0702040204020203" pitchFamily="34" charset="0"/>
                <a:cs typeface="Segoe UI Semibold" panose="020B0702040204020203" pitchFamily="34" charset="0"/>
              </a:rPr>
              <a:t>– </a:t>
            </a:r>
            <a:r>
              <a:rPr lang="fr-FR" sz="2000" dirty="0">
                <a:solidFill>
                  <a:srgbClr val="EA4E55"/>
                </a:solidFill>
                <a:latin typeface="Segoe UI Semibold" panose="020B0702040204020203" pitchFamily="34" charset="0"/>
                <a:cs typeface="Segoe UI Semibold" panose="020B0702040204020203" pitchFamily="34" charset="0"/>
              </a:rPr>
              <a:t>LES RAPPORTS ORCA À EXPLOITER POUR BOOSTER VOS RÉSULTATS (1/2).</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46</a:t>
            </a:r>
          </a:p>
        </p:txBody>
      </p:sp>
      <p:sp>
        <p:nvSpPr>
          <p:cNvPr id="37" name="Rectangle 36"/>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67" name="Rectangle 66"/>
          <p:cNvSpPr/>
          <p:nvPr/>
        </p:nvSpPr>
        <p:spPr>
          <a:xfrm>
            <a:off x="9408160" y="1174780"/>
            <a:ext cx="2245775"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graphicFrame>
        <p:nvGraphicFramePr>
          <p:cNvPr id="45" name="Tableau 44"/>
          <p:cNvGraphicFramePr>
            <a:graphicFrameLocks noGrp="1"/>
          </p:cNvGraphicFramePr>
          <p:nvPr>
            <p:extLst>
              <p:ext uri="{D42A27DB-BD31-4B8C-83A1-F6EECF244321}">
                <p14:modId xmlns:p14="http://schemas.microsoft.com/office/powerpoint/2010/main" val="4196640126"/>
              </p:ext>
            </p:extLst>
          </p:nvPr>
        </p:nvGraphicFramePr>
        <p:xfrm>
          <a:off x="891885" y="1475816"/>
          <a:ext cx="10645848" cy="3881531"/>
        </p:xfrm>
        <a:graphic>
          <a:graphicData uri="http://schemas.openxmlformats.org/drawingml/2006/table">
            <a:tbl>
              <a:tblPr firstRow="1" bandRow="1">
                <a:tableStyleId>{7DF18680-E054-41AD-8BC1-D1AEF772440D}</a:tableStyleId>
              </a:tblPr>
              <a:tblGrid>
                <a:gridCol w="2493622">
                  <a:extLst>
                    <a:ext uri="{9D8B030D-6E8A-4147-A177-3AD203B41FA5}">
                      <a16:colId xmlns:a16="http://schemas.microsoft.com/office/drawing/2014/main" val="20000"/>
                    </a:ext>
                  </a:extLst>
                </a:gridCol>
                <a:gridCol w="4301760">
                  <a:extLst>
                    <a:ext uri="{9D8B030D-6E8A-4147-A177-3AD203B41FA5}">
                      <a16:colId xmlns:a16="http://schemas.microsoft.com/office/drawing/2014/main" val="20001"/>
                    </a:ext>
                  </a:extLst>
                </a:gridCol>
                <a:gridCol w="3850466">
                  <a:extLst>
                    <a:ext uri="{9D8B030D-6E8A-4147-A177-3AD203B41FA5}">
                      <a16:colId xmlns:a16="http://schemas.microsoft.com/office/drawing/2014/main" val="20002"/>
                    </a:ext>
                  </a:extLst>
                </a:gridCol>
              </a:tblGrid>
              <a:tr h="345460">
                <a:tc>
                  <a:txBody>
                    <a:bodyPr/>
                    <a:lstStyle/>
                    <a:p>
                      <a:r>
                        <a:rPr lang="fr-FR" sz="1100" dirty="0"/>
                        <a:t>Thèmes</a:t>
                      </a:r>
                    </a:p>
                  </a:txBody>
                  <a:tcPr anchor="ctr"/>
                </a:tc>
                <a:tc>
                  <a:txBody>
                    <a:bodyPr/>
                    <a:lstStyle/>
                    <a:p>
                      <a:r>
                        <a:rPr lang="fr-FR" sz="1100" dirty="0"/>
                        <a:t>Rapports disponibles </a:t>
                      </a:r>
                      <a:r>
                        <a:rPr lang="fr-FR" sz="1100" b="0" i="1" dirty="0"/>
                        <a:t>(quelques exemples).</a:t>
                      </a:r>
                    </a:p>
                    <a:p>
                      <a:r>
                        <a:rPr lang="fr-FR" sz="1100" b="0" i="1" dirty="0"/>
                        <a:t>Liste exhaustive à consulter directement dans ORCA.</a:t>
                      </a:r>
                    </a:p>
                  </a:txBody>
                  <a:tcPr anchor="ctr"/>
                </a:tc>
                <a:tc>
                  <a:txBody>
                    <a:bodyPr/>
                    <a:lstStyle/>
                    <a:p>
                      <a:r>
                        <a:rPr lang="fr-FR" sz="1100" dirty="0"/>
                        <a:t>Potentialités</a:t>
                      </a:r>
                      <a:r>
                        <a:rPr lang="fr-FR" sz="1100" baseline="0" dirty="0"/>
                        <a:t> de ces rapports</a:t>
                      </a:r>
                      <a:endParaRPr lang="fr-FR" sz="1100" dirty="0"/>
                    </a:p>
                  </a:txBody>
                  <a:tcPr anchor="ctr"/>
                </a:tc>
                <a:extLst>
                  <a:ext uri="{0D108BD9-81ED-4DB2-BD59-A6C34878D82A}">
                    <a16:rowId xmlns:a16="http://schemas.microsoft.com/office/drawing/2014/main" val="10000"/>
                  </a:ext>
                </a:extLst>
              </a:tr>
              <a:tr h="1673981">
                <a:tc>
                  <a:txBody>
                    <a:bodyPr/>
                    <a:lstStyle/>
                    <a:p>
                      <a:r>
                        <a:rPr lang="fr-FR" sz="1100" dirty="0"/>
                        <a:t>Bancarisation </a:t>
                      </a:r>
                    </a:p>
                  </a:txBody>
                  <a:tcPr anchor="ctr"/>
                </a:tc>
                <a:tc>
                  <a:txBody>
                    <a:bodyPr/>
                    <a:lstStyle/>
                    <a:p>
                      <a:r>
                        <a:rPr lang="fr-FR" sz="1100" dirty="0">
                          <a:hlinkClick r:id="rId5"/>
                        </a:rPr>
                        <a:t>Mobilité</a:t>
                      </a:r>
                      <a:r>
                        <a:rPr lang="fr-FR" sz="1100" baseline="0" dirty="0">
                          <a:hlinkClick r:id="rId5"/>
                        </a:rPr>
                        <a:t> bancaire entrante</a:t>
                      </a:r>
                      <a:endParaRPr lang="fr-FR" sz="1100" baseline="0" dirty="0"/>
                    </a:p>
                    <a:p>
                      <a:r>
                        <a:rPr lang="fr-FR" sz="1100" baseline="0" dirty="0">
                          <a:hlinkClick r:id="rId6"/>
                        </a:rPr>
                        <a:t>Stock de Bouquet Liberté</a:t>
                      </a:r>
                      <a:endParaRPr lang="fr-FR" sz="1100" baseline="0" dirty="0"/>
                    </a:p>
                    <a:p>
                      <a:r>
                        <a:rPr lang="fr-FR" sz="1100" dirty="0">
                          <a:hlinkClick r:id="rId7"/>
                        </a:rPr>
                        <a:t>Izicarte non mises en force</a:t>
                      </a:r>
                      <a:endParaRPr lang="fr-FR" sz="1100" dirty="0"/>
                    </a:p>
                    <a:p>
                      <a:r>
                        <a:rPr lang="fr-FR" sz="1100" dirty="0">
                          <a:hlinkClick r:id="rId8"/>
                        </a:rPr>
                        <a:t>Opposition cartes</a:t>
                      </a:r>
                      <a:endParaRPr lang="fr-FR" sz="1100" dirty="0"/>
                    </a:p>
                    <a:p>
                      <a:r>
                        <a:rPr lang="fr-FR" sz="1100" dirty="0">
                          <a:hlinkClick r:id="rId9"/>
                        </a:rPr>
                        <a:t>Stock</a:t>
                      </a:r>
                      <a:r>
                        <a:rPr lang="fr-FR" sz="1100" baseline="0" dirty="0">
                          <a:hlinkClick r:id="rId9"/>
                        </a:rPr>
                        <a:t> anciens forfaits</a:t>
                      </a:r>
                      <a:endParaRPr lang="fr-FR" sz="1100" baseline="0" dirty="0"/>
                    </a:p>
                    <a:p>
                      <a:r>
                        <a:rPr lang="fr-FR" sz="1100" baseline="0" dirty="0">
                          <a:hlinkClick r:id="rId10"/>
                        </a:rPr>
                        <a:t>Stock CBR</a:t>
                      </a:r>
                      <a:endParaRPr lang="fr-FR" sz="1100" baseline="0" dirty="0"/>
                    </a:p>
                  </a:txBody>
                  <a:tcPr anchor="ctr"/>
                </a:tc>
                <a:tc rowSpan="2">
                  <a:txBody>
                    <a:bodyPr/>
                    <a:lstStyle/>
                    <a:p>
                      <a:r>
                        <a:rPr lang="fr-FR" sz="1100" dirty="0"/>
                        <a:t>Pour conquérir de nouveaux clients bancarisés et les équiper en forfaits, IZICARTE.</a:t>
                      </a:r>
                    </a:p>
                    <a:p>
                      <a:r>
                        <a:rPr lang="fr-FR" sz="1100" dirty="0"/>
                        <a:t>Pour développer l’équipement de nos clients et conquérir de nouveaux prospects.</a:t>
                      </a:r>
                    </a:p>
                  </a:txBody>
                  <a:tcPr anchor="ctr"/>
                </a:tc>
                <a:extLst>
                  <a:ext uri="{0D108BD9-81ED-4DB2-BD59-A6C34878D82A}">
                    <a16:rowId xmlns:a16="http://schemas.microsoft.com/office/drawing/2014/main" val="10001"/>
                  </a:ext>
                </a:extLst>
              </a:tr>
              <a:tr h="890415">
                <a:tc>
                  <a:txBody>
                    <a:bodyPr/>
                    <a:lstStyle/>
                    <a:p>
                      <a:r>
                        <a:rPr lang="fr-FR" sz="1100" dirty="0"/>
                        <a:t>Fonds de commerce</a:t>
                      </a:r>
                    </a:p>
                  </a:txBody>
                  <a:tcPr anchor="ctr"/>
                </a:tc>
                <a:tc>
                  <a:txBody>
                    <a:bodyPr/>
                    <a:lstStyle/>
                    <a:p>
                      <a:r>
                        <a:rPr lang="fr-FR" sz="1100" dirty="0">
                          <a:hlinkClick r:id="rId11"/>
                        </a:rPr>
                        <a:t>Attrition – clients sortants</a:t>
                      </a:r>
                      <a:endParaRPr lang="fr-FR" sz="1100" dirty="0"/>
                    </a:p>
                    <a:p>
                      <a:r>
                        <a:rPr lang="fr-FR" sz="1100" dirty="0">
                          <a:hlinkClick r:id="rId12"/>
                        </a:rPr>
                        <a:t>Clients activés</a:t>
                      </a:r>
                      <a:endParaRPr lang="fr-FR" sz="1100" dirty="0"/>
                    </a:p>
                    <a:p>
                      <a:r>
                        <a:rPr lang="fr-FR" sz="1100" dirty="0">
                          <a:hlinkClick r:id="rId13"/>
                        </a:rPr>
                        <a:t>Clients désactivés</a:t>
                      </a:r>
                      <a:endParaRPr lang="fr-FR" sz="1100" dirty="0"/>
                    </a:p>
                    <a:p>
                      <a:r>
                        <a:rPr lang="fr-FR" sz="1100" dirty="0">
                          <a:hlinkClick r:id="rId14"/>
                        </a:rPr>
                        <a:t>Conquête</a:t>
                      </a:r>
                      <a:r>
                        <a:rPr lang="fr-FR" sz="1100" baseline="0" dirty="0">
                          <a:hlinkClick r:id="rId14"/>
                        </a:rPr>
                        <a:t> Entrées En Relation</a:t>
                      </a:r>
                      <a:endParaRPr lang="fr-FR" sz="1100" dirty="0"/>
                    </a:p>
                  </a:txBody>
                  <a:tcPr anchor="ctr"/>
                </a:tc>
                <a:tc vMerge="1">
                  <a:txBody>
                    <a:bodyPr/>
                    <a:lstStyle/>
                    <a:p>
                      <a:endParaRPr lang="fr-FR" sz="1200" dirty="0"/>
                    </a:p>
                  </a:txBody>
                  <a:tcPr anchor="ctr"/>
                </a:tc>
                <a:extLst>
                  <a:ext uri="{0D108BD9-81ED-4DB2-BD59-A6C34878D82A}">
                    <a16:rowId xmlns:a16="http://schemas.microsoft.com/office/drawing/2014/main" val="10002"/>
                  </a:ext>
                </a:extLst>
              </a:tr>
              <a:tr h="890415">
                <a:tc>
                  <a:txBody>
                    <a:bodyPr/>
                    <a:lstStyle/>
                    <a:p>
                      <a:r>
                        <a:rPr lang="fr-FR" sz="1100" dirty="0"/>
                        <a:t>Crédits</a:t>
                      </a:r>
                    </a:p>
                  </a:txBody>
                  <a:tcPr anchor="ctr"/>
                </a:tc>
                <a:tc>
                  <a:txBody>
                    <a:bodyPr/>
                    <a:lstStyle/>
                    <a:p>
                      <a:r>
                        <a:rPr lang="fr-FR" sz="1100" dirty="0">
                          <a:hlinkClick r:id="rId15"/>
                        </a:rPr>
                        <a:t>Clients détenteurs de crédits immobiliers </a:t>
                      </a:r>
                      <a:endParaRPr lang="fr-FR" sz="1100" dirty="0"/>
                    </a:p>
                    <a:p>
                      <a:r>
                        <a:rPr lang="fr-FR" sz="1100" dirty="0">
                          <a:hlinkClick r:id="rId16"/>
                        </a:rPr>
                        <a:t>Crédits Projets à échéance </a:t>
                      </a:r>
                      <a:endParaRPr lang="fr-FR" sz="1100" dirty="0"/>
                    </a:p>
                    <a:p>
                      <a:r>
                        <a:rPr lang="fr-FR" sz="1100" dirty="0">
                          <a:hlinkClick r:id="rId17"/>
                        </a:rPr>
                        <a:t>Proposition de</a:t>
                      </a:r>
                      <a:r>
                        <a:rPr lang="fr-FR" sz="1100" baseline="0" dirty="0">
                          <a:hlinkClick r:id="rId17"/>
                        </a:rPr>
                        <a:t> financement avec prescription</a:t>
                      </a:r>
                      <a:endParaRPr lang="fr-FR" sz="1100" baseline="0" dirty="0"/>
                    </a:p>
                    <a:p>
                      <a:r>
                        <a:rPr lang="fr-FR" sz="1100" baseline="0" dirty="0">
                          <a:hlinkClick r:id="rId18"/>
                        </a:rPr>
                        <a:t>Proposition de financement hors prescription</a:t>
                      </a:r>
                      <a:endParaRPr lang="fr-FR" sz="1100" dirty="0"/>
                    </a:p>
                  </a:txBody>
                  <a:tcPr anchor="ctr"/>
                </a:tc>
                <a:tc>
                  <a:txBody>
                    <a:bodyPr/>
                    <a:lstStyle/>
                    <a:p>
                      <a:r>
                        <a:rPr lang="fr-FR" sz="1100" dirty="0"/>
                        <a:t>Pour fidéliser nos clients avec le crédit conso. </a:t>
                      </a:r>
                    </a:p>
                    <a:p>
                      <a:r>
                        <a:rPr lang="fr-FR" sz="1100" dirty="0"/>
                        <a:t>Pour conquérir des clients avec le crédit immo. </a:t>
                      </a:r>
                    </a:p>
                    <a:p>
                      <a:r>
                        <a:rPr lang="fr-FR" sz="1100" dirty="0"/>
                        <a:t>Pour développer les accessoires de crédit, qui représentent un fort potentiel de PNB</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0647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905824" cy="615553"/>
          </a:xfrm>
          <a:prstGeom prst="rect">
            <a:avLst/>
          </a:prstGeom>
          <a:noFill/>
        </p:spPr>
        <p:txBody>
          <a:bodyPr wrap="square" lIns="0" tIns="0" rIns="0" bIns="0" rtlCol="0">
            <a:spAutoFit/>
          </a:bodyPr>
          <a:lstStyle/>
          <a:p>
            <a:r>
              <a:rPr lang="fr-FR" sz="2000" dirty="0">
                <a:latin typeface="Segoe UI Semibold" panose="020B0702040204020203" pitchFamily="34" charset="0"/>
                <a:cs typeface="Segoe UI Semibold" panose="020B0702040204020203" pitchFamily="34" charset="0"/>
              </a:rPr>
              <a:t>Mémo </a:t>
            </a:r>
          </a:p>
          <a:p>
            <a:r>
              <a:rPr lang="fr-FR" sz="2000" dirty="0">
                <a:latin typeface="Segoe UI Semibold" panose="020B0702040204020203" pitchFamily="34" charset="0"/>
                <a:cs typeface="Segoe UI Semibold" panose="020B0702040204020203" pitchFamily="34" charset="0"/>
              </a:rPr>
              <a:t>– </a:t>
            </a:r>
            <a:r>
              <a:rPr lang="fr-FR" sz="2000" dirty="0">
                <a:solidFill>
                  <a:srgbClr val="EA4E55"/>
                </a:solidFill>
                <a:latin typeface="Segoe UI Semibold" panose="020B0702040204020203" pitchFamily="34" charset="0"/>
                <a:cs typeface="Segoe UI Semibold" panose="020B0702040204020203" pitchFamily="34" charset="0"/>
              </a:rPr>
              <a:t>LES RAPPORTS ORCA À EXPLOITER POUR BOOSTER VOS RÉSULTATS (2/2).</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47</a:t>
            </a:r>
          </a:p>
        </p:txBody>
      </p:sp>
      <p:sp>
        <p:nvSpPr>
          <p:cNvPr id="37" name="Rectangle 36"/>
          <p:cNvSpPr/>
          <p:nvPr/>
        </p:nvSpPr>
        <p:spPr>
          <a:xfrm>
            <a:off x="746885" y="6298526"/>
            <a:ext cx="6096000" cy="461665"/>
          </a:xfrm>
          <a:prstGeom prst="rect">
            <a:avLst/>
          </a:prstGeom>
        </p:spPr>
        <p:txBody>
          <a:bodyPr>
            <a:spAutoFit/>
          </a:bodyPr>
          <a:lstStyle/>
          <a:p>
            <a:r>
              <a:rPr lang="fr-FR" sz="1200" dirty="0">
                <a:latin typeface="Segoe UI Semibold" panose="020B0702040204020203" pitchFamily="34" charset="0"/>
                <a:cs typeface="Segoe UI Semibold" panose="020B0702040204020203" pitchFamily="34" charset="0"/>
              </a:rPr>
              <a:t>DIRECTION MARCHE GRAND PUBLIC</a:t>
            </a:r>
          </a:p>
          <a:p>
            <a:r>
              <a:rPr lang="fr-FR" sz="1200" dirty="0">
                <a:latin typeface="Segoe UI Semibold" panose="020B0702040204020203" pitchFamily="34" charset="0"/>
                <a:cs typeface="Segoe UI Semibold" panose="020B0702040204020203" pitchFamily="34" charset="0"/>
              </a:rPr>
              <a:t>DÉPARTEMENT DE L'EXCELLENCE MANAGÉRIALE</a:t>
            </a:r>
          </a:p>
        </p:txBody>
      </p:sp>
      <p:sp>
        <p:nvSpPr>
          <p:cNvPr id="67" name="Rectangle 66"/>
          <p:cNvSpPr/>
          <p:nvPr/>
        </p:nvSpPr>
        <p:spPr>
          <a:xfrm>
            <a:off x="9408160" y="1174780"/>
            <a:ext cx="2245775" cy="374702"/>
          </a:xfrm>
          <a:prstGeom prst="rect">
            <a:avLst/>
          </a:prstGeom>
          <a:solidFill>
            <a:schemeClr val="lt1">
              <a:alpha val="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fr-FR" sz="1600" b="1" dirty="0">
                <a:solidFill>
                  <a:schemeClr val="bg1"/>
                </a:solidFill>
              </a:rPr>
              <a:t>CHEMIN D’ACCÈS.</a:t>
            </a:r>
          </a:p>
        </p:txBody>
      </p:sp>
      <p:graphicFrame>
        <p:nvGraphicFramePr>
          <p:cNvPr id="45" name="Tableau 44"/>
          <p:cNvGraphicFramePr>
            <a:graphicFrameLocks noGrp="1"/>
          </p:cNvGraphicFramePr>
          <p:nvPr>
            <p:extLst>
              <p:ext uri="{D42A27DB-BD31-4B8C-83A1-F6EECF244321}">
                <p14:modId xmlns:p14="http://schemas.microsoft.com/office/powerpoint/2010/main" val="3675027439"/>
              </p:ext>
            </p:extLst>
          </p:nvPr>
        </p:nvGraphicFramePr>
        <p:xfrm>
          <a:off x="809589" y="1228927"/>
          <a:ext cx="10645848" cy="4901823"/>
        </p:xfrm>
        <a:graphic>
          <a:graphicData uri="http://schemas.openxmlformats.org/drawingml/2006/table">
            <a:tbl>
              <a:tblPr firstRow="1" bandRow="1">
                <a:tableStyleId>{7DF18680-E054-41AD-8BC1-D1AEF772440D}</a:tableStyleId>
              </a:tblPr>
              <a:tblGrid>
                <a:gridCol w="2493622">
                  <a:extLst>
                    <a:ext uri="{9D8B030D-6E8A-4147-A177-3AD203B41FA5}">
                      <a16:colId xmlns:a16="http://schemas.microsoft.com/office/drawing/2014/main" val="20000"/>
                    </a:ext>
                  </a:extLst>
                </a:gridCol>
                <a:gridCol w="4301760">
                  <a:extLst>
                    <a:ext uri="{9D8B030D-6E8A-4147-A177-3AD203B41FA5}">
                      <a16:colId xmlns:a16="http://schemas.microsoft.com/office/drawing/2014/main" val="20001"/>
                    </a:ext>
                  </a:extLst>
                </a:gridCol>
                <a:gridCol w="3850466">
                  <a:extLst>
                    <a:ext uri="{9D8B030D-6E8A-4147-A177-3AD203B41FA5}">
                      <a16:colId xmlns:a16="http://schemas.microsoft.com/office/drawing/2014/main" val="20002"/>
                    </a:ext>
                  </a:extLst>
                </a:gridCol>
              </a:tblGrid>
              <a:tr h="253561">
                <a:tc>
                  <a:txBody>
                    <a:bodyPr/>
                    <a:lstStyle/>
                    <a:p>
                      <a:r>
                        <a:rPr lang="fr-FR" sz="1100" dirty="0"/>
                        <a:t>Thèmes</a:t>
                      </a:r>
                    </a:p>
                  </a:txBody>
                  <a:tcPr anchor="ctr"/>
                </a:tc>
                <a:tc>
                  <a:txBody>
                    <a:bodyPr/>
                    <a:lstStyle/>
                    <a:p>
                      <a:r>
                        <a:rPr lang="fr-FR" sz="1100" dirty="0"/>
                        <a:t>Rapports disponibles </a:t>
                      </a:r>
                      <a:r>
                        <a:rPr lang="fr-FR" sz="1100" b="0" i="1" dirty="0"/>
                        <a:t>(quelques exemples).</a:t>
                      </a:r>
                    </a:p>
                    <a:p>
                      <a:r>
                        <a:rPr lang="fr-FR" sz="1100" b="0" i="1" dirty="0"/>
                        <a:t>Liste exhaustive à consulter directement dans ORCA.</a:t>
                      </a:r>
                    </a:p>
                  </a:txBody>
                  <a:tcPr anchor="ctr"/>
                </a:tc>
                <a:tc>
                  <a:txBody>
                    <a:bodyPr/>
                    <a:lstStyle/>
                    <a:p>
                      <a:r>
                        <a:rPr lang="fr-FR" sz="1100" dirty="0"/>
                        <a:t>Potentialités</a:t>
                      </a:r>
                      <a:r>
                        <a:rPr lang="fr-FR" sz="1100" baseline="0" dirty="0"/>
                        <a:t> de ce rapport</a:t>
                      </a:r>
                      <a:endParaRPr lang="fr-FR" sz="1100" dirty="0"/>
                    </a:p>
                  </a:txBody>
                  <a:tcPr anchor="ctr"/>
                </a:tc>
                <a:extLst>
                  <a:ext uri="{0D108BD9-81ED-4DB2-BD59-A6C34878D82A}">
                    <a16:rowId xmlns:a16="http://schemas.microsoft.com/office/drawing/2014/main" val="10000"/>
                  </a:ext>
                </a:extLst>
              </a:tr>
              <a:tr h="725492">
                <a:tc>
                  <a:txBody>
                    <a:bodyPr/>
                    <a:lstStyle/>
                    <a:p>
                      <a:r>
                        <a:rPr lang="fr-FR" sz="1100" dirty="0"/>
                        <a:t>IARD / Prévoyance</a:t>
                      </a:r>
                    </a:p>
                  </a:txBody>
                  <a:tcPr anchor="ctr"/>
                </a:tc>
                <a:tc>
                  <a:txBody>
                    <a:bodyPr/>
                    <a:lstStyle/>
                    <a:p>
                      <a:r>
                        <a:rPr lang="fr-FR" sz="1100" dirty="0">
                          <a:hlinkClick r:id="rId5"/>
                        </a:rPr>
                        <a:t>Auto / 2 roues contrats provisoires</a:t>
                      </a:r>
                      <a:endParaRPr lang="fr-FR" sz="1100" dirty="0">
                        <a:hlinkClick r:id="rId6"/>
                      </a:endParaRPr>
                    </a:p>
                    <a:p>
                      <a:r>
                        <a:rPr lang="fr-FR" sz="1100" dirty="0">
                          <a:hlinkClick r:id="rId7"/>
                        </a:rPr>
                        <a:t>Contrats</a:t>
                      </a:r>
                      <a:r>
                        <a:rPr lang="fr-FR" sz="1100" baseline="0" dirty="0">
                          <a:hlinkClick r:id="rId7"/>
                        </a:rPr>
                        <a:t> Auto/MRH sous surveillance</a:t>
                      </a:r>
                      <a:endParaRPr lang="fr-FR" sz="1100" dirty="0">
                        <a:hlinkClick r:id="rId6"/>
                      </a:endParaRPr>
                    </a:p>
                    <a:p>
                      <a:r>
                        <a:rPr lang="fr-FR" sz="1100" dirty="0">
                          <a:hlinkClick r:id="rId6"/>
                        </a:rPr>
                        <a:t>Fichier des immatriculations </a:t>
                      </a:r>
                      <a:endParaRPr lang="fr-FR" sz="1100" dirty="0"/>
                    </a:p>
                    <a:p>
                      <a:r>
                        <a:rPr lang="fr-FR" sz="1100" dirty="0">
                          <a:hlinkClick r:id="rId8" action="ppaction://hlinkfile"/>
                        </a:rPr>
                        <a:t>Monodétenteurs IARD</a:t>
                      </a:r>
                      <a:endParaRPr lang="fr-FR" sz="1100" dirty="0"/>
                    </a:p>
                  </a:txBody>
                  <a:tcPr anchor="ctr"/>
                </a:tc>
                <a:tc>
                  <a:txBody>
                    <a:bodyPr/>
                    <a:lstStyle/>
                    <a:p>
                      <a:r>
                        <a:rPr lang="fr-FR" sz="1100" dirty="0"/>
                        <a:t>Pour équiper et pour fidéliser nos clients et développer le PNB liés aux commissions.</a:t>
                      </a:r>
                    </a:p>
                  </a:txBody>
                  <a:tcPr anchor="ctr"/>
                </a:tc>
                <a:extLst>
                  <a:ext uri="{0D108BD9-81ED-4DB2-BD59-A6C34878D82A}">
                    <a16:rowId xmlns:a16="http://schemas.microsoft.com/office/drawing/2014/main" val="10004"/>
                  </a:ext>
                </a:extLst>
              </a:tr>
              <a:tr h="1363925">
                <a:tc>
                  <a:txBody>
                    <a:bodyPr/>
                    <a:lstStyle/>
                    <a:p>
                      <a:r>
                        <a:rPr lang="fr-FR" sz="1100" dirty="0"/>
                        <a:t>Échéances</a:t>
                      </a:r>
                    </a:p>
                  </a:txBody>
                  <a:tcPr anchor="ctr"/>
                </a:tc>
                <a:tc>
                  <a:txBody>
                    <a:bodyPr/>
                    <a:lstStyle/>
                    <a:p>
                      <a:r>
                        <a:rPr lang="fr-FR" sz="1100" dirty="0">
                          <a:hlinkClick r:id="rId9"/>
                        </a:rPr>
                        <a:t>Clients avec échéance - année complète </a:t>
                      </a:r>
                      <a:endParaRPr lang="fr-FR" sz="1100" dirty="0"/>
                    </a:p>
                    <a:p>
                      <a:r>
                        <a:rPr lang="fr-FR" sz="1100" dirty="0">
                          <a:hlinkClick r:id="rId10"/>
                        </a:rPr>
                        <a:t>Echéances CAT - client mois par mois </a:t>
                      </a:r>
                      <a:endParaRPr lang="fr-FR" sz="1100" dirty="0"/>
                    </a:p>
                    <a:p>
                      <a:r>
                        <a:rPr lang="fr-FR" sz="1100" dirty="0">
                          <a:hlinkClick r:id="rId11"/>
                        </a:rPr>
                        <a:t>Echéances CAT - detail CAT </a:t>
                      </a:r>
                      <a:endParaRPr lang="fr-FR" sz="1100" dirty="0"/>
                    </a:p>
                    <a:p>
                      <a:r>
                        <a:rPr lang="fr-FR" sz="1100" dirty="0">
                          <a:hlinkClick r:id="rId12"/>
                        </a:rPr>
                        <a:t>Recyclage des échéances FCP Emprunt </a:t>
                      </a:r>
                      <a:endParaRPr lang="fr-FR" sz="1100" dirty="0"/>
                    </a:p>
                    <a:p>
                      <a:r>
                        <a:rPr lang="fr-FR" sz="1100" dirty="0">
                          <a:hlinkClick r:id="rId13"/>
                        </a:rPr>
                        <a:t>Échéances</a:t>
                      </a:r>
                      <a:r>
                        <a:rPr lang="fr-FR" sz="1100" baseline="0" dirty="0">
                          <a:hlinkClick r:id="rId13"/>
                        </a:rPr>
                        <a:t> Livret Jeune</a:t>
                      </a:r>
                      <a:endParaRPr lang="fr-FR" sz="1100" baseline="0" dirty="0"/>
                    </a:p>
                    <a:p>
                      <a:r>
                        <a:rPr lang="fr-FR" sz="1100" baseline="0" dirty="0">
                          <a:hlinkClick r:id="rId14"/>
                        </a:rPr>
                        <a:t>LEP à justifier au titre de l’année</a:t>
                      </a:r>
                      <a:endParaRPr lang="fr-FR" sz="1100" baseline="0" dirty="0"/>
                    </a:p>
                    <a:p>
                      <a:r>
                        <a:rPr lang="fr-FR" sz="1100" dirty="0">
                          <a:hlinkClick r:id="rId15"/>
                        </a:rPr>
                        <a:t>PEL potentiellement irréguliers</a:t>
                      </a:r>
                      <a:endParaRPr lang="fr-FR" sz="1100" dirty="0"/>
                    </a:p>
                  </a:txBody>
                  <a:tcPr anchor="ctr"/>
                </a:tc>
                <a:tc rowSpan="2">
                  <a:txBody>
                    <a:bodyPr/>
                    <a:lstStyle/>
                    <a:p>
                      <a:r>
                        <a:rPr lang="fr-FR" sz="1100" dirty="0"/>
                        <a:t>Pour orienter l’épargne vers l’épargne financière et les  UC et équiper nos clients en assurance-vie et parts sociales.</a:t>
                      </a:r>
                    </a:p>
                    <a:p>
                      <a:endParaRPr lang="fr-FR" sz="1100" dirty="0"/>
                    </a:p>
                  </a:txBody>
                  <a:tcPr anchor="ctr"/>
                </a:tc>
                <a:extLst>
                  <a:ext uri="{0D108BD9-81ED-4DB2-BD59-A6C34878D82A}">
                    <a16:rowId xmlns:a16="http://schemas.microsoft.com/office/drawing/2014/main" val="10005"/>
                  </a:ext>
                </a:extLst>
              </a:tr>
              <a:tr h="489898">
                <a:tc>
                  <a:txBody>
                    <a:bodyPr/>
                    <a:lstStyle/>
                    <a:p>
                      <a:r>
                        <a:rPr lang="fr-FR" sz="1100" dirty="0"/>
                        <a:t>Epargne Financière</a:t>
                      </a:r>
                    </a:p>
                  </a:txBody>
                  <a:tcPr anchor="ctr"/>
                </a:tc>
                <a:tc>
                  <a:txBody>
                    <a:bodyPr/>
                    <a:lstStyle/>
                    <a:p>
                      <a:r>
                        <a:rPr lang="fr-FR" sz="1100" dirty="0">
                          <a:hlinkClick r:id="rId16"/>
                        </a:rPr>
                        <a:t>Carnet d’ordres Parts Sociales</a:t>
                      </a:r>
                      <a:endParaRPr lang="fr-FR" sz="1100" dirty="0"/>
                    </a:p>
                    <a:p>
                      <a:r>
                        <a:rPr lang="fr-FR" sz="1100" dirty="0">
                          <a:hlinkClick r:id="rId17"/>
                        </a:rPr>
                        <a:t>Stock</a:t>
                      </a:r>
                      <a:r>
                        <a:rPr lang="fr-FR" sz="1100" baseline="0" dirty="0">
                          <a:hlinkClick r:id="rId17"/>
                        </a:rPr>
                        <a:t> Assurance-Vie</a:t>
                      </a:r>
                      <a:endParaRPr lang="fr-FR" sz="1100" dirty="0"/>
                    </a:p>
                  </a:txBody>
                  <a:tcPr anchor="ctr"/>
                </a:tc>
                <a:tc vMerge="1">
                  <a:txBody>
                    <a:bodyPr/>
                    <a:lstStyle/>
                    <a:p>
                      <a:endParaRPr lang="fr-FR" sz="1100" dirty="0"/>
                    </a:p>
                  </a:txBody>
                  <a:tcPr anchor="ctr"/>
                </a:tc>
                <a:extLst>
                  <a:ext uri="{0D108BD9-81ED-4DB2-BD59-A6C34878D82A}">
                    <a16:rowId xmlns:a16="http://schemas.microsoft.com/office/drawing/2014/main" val="2023350746"/>
                  </a:ext>
                </a:extLst>
              </a:tr>
              <a:tr h="885100">
                <a:tc>
                  <a:txBody>
                    <a:bodyPr/>
                    <a:lstStyle/>
                    <a:p>
                      <a:r>
                        <a:rPr lang="fr-FR" sz="1100" dirty="0"/>
                        <a:t>Multicanal</a:t>
                      </a:r>
                    </a:p>
                  </a:txBody>
                  <a:tcPr anchor="ctr"/>
                </a:tc>
                <a:tc>
                  <a:txBody>
                    <a:bodyPr/>
                    <a:lstStyle/>
                    <a:p>
                      <a:r>
                        <a:rPr lang="fr-FR" sz="1100" dirty="0">
                          <a:hlinkClick r:id="rId18"/>
                        </a:rPr>
                        <a:t>BAD Inactives </a:t>
                      </a:r>
                      <a:endParaRPr lang="fr-FR" sz="1100" dirty="0"/>
                    </a:p>
                    <a:p>
                      <a:r>
                        <a:rPr lang="fr-FR" sz="1100" dirty="0">
                          <a:hlinkClick r:id="rId19"/>
                        </a:rPr>
                        <a:t>Clients BAD actives sans numéro</a:t>
                      </a:r>
                      <a:r>
                        <a:rPr lang="fr-FR" sz="1100" baseline="0" dirty="0">
                          <a:hlinkClick r:id="rId19"/>
                        </a:rPr>
                        <a:t> de portable</a:t>
                      </a:r>
                      <a:endParaRPr lang="fr-FR" sz="1100" dirty="0"/>
                    </a:p>
                    <a:p>
                      <a:r>
                        <a:rPr lang="fr-FR" sz="1100" dirty="0">
                          <a:hlinkClick r:id="rId20"/>
                        </a:rPr>
                        <a:t>Détail Ventes à distance finalisées </a:t>
                      </a:r>
                      <a:endParaRPr lang="fr-FR" sz="1100" dirty="0"/>
                    </a:p>
                    <a:p>
                      <a:r>
                        <a:rPr lang="fr-FR" sz="1100" dirty="0">
                          <a:hlinkClick r:id="rId21"/>
                        </a:rPr>
                        <a:t>Détail Ventes à distance non finalisées</a:t>
                      </a:r>
                      <a:endParaRPr lang="fr-FR" sz="1100" dirty="0"/>
                    </a:p>
                    <a:p>
                      <a:r>
                        <a:rPr lang="fr-FR" sz="1100" dirty="0">
                          <a:hlinkClick r:id="rId22"/>
                        </a:rPr>
                        <a:t>Utilisateurs réguliers des services guichet</a:t>
                      </a:r>
                      <a:r>
                        <a:rPr lang="fr-FR" sz="1100" dirty="0"/>
                        <a:t> </a:t>
                      </a:r>
                    </a:p>
                  </a:txBody>
                  <a:tcPr anchor="ctr"/>
                </a:tc>
                <a:tc>
                  <a:txBody>
                    <a:bodyPr/>
                    <a:lstStyle/>
                    <a:p>
                      <a:r>
                        <a:rPr lang="fr-FR" sz="1100" dirty="0"/>
                        <a:t>Pour poursuivre l’équipement de nos clients en Banque à Distance</a:t>
                      </a:r>
                      <a:r>
                        <a:rPr lang="fr-FR" sz="1100" baseline="0" dirty="0"/>
                        <a:t> et développer les ventes à distance.</a:t>
                      </a:r>
                      <a:endParaRPr lang="fr-FR" sz="1100" dirty="0"/>
                    </a:p>
                  </a:txBody>
                  <a:tcPr anchor="ctr"/>
                </a:tc>
                <a:extLst>
                  <a:ext uri="{0D108BD9-81ED-4DB2-BD59-A6C34878D82A}">
                    <a16:rowId xmlns:a16="http://schemas.microsoft.com/office/drawing/2014/main" val="10006"/>
                  </a:ext>
                </a:extLst>
              </a:tr>
              <a:tr h="885100">
                <a:tc>
                  <a:txBody>
                    <a:bodyPr/>
                    <a:lstStyle/>
                    <a:p>
                      <a:r>
                        <a:rPr lang="fr-FR" sz="1100" dirty="0"/>
                        <a:t>Production commerciale</a:t>
                      </a:r>
                    </a:p>
                  </a:txBody>
                  <a:tcPr anchor="ctr"/>
                </a:tc>
                <a:tc>
                  <a:txBody>
                    <a:bodyPr/>
                    <a:lstStyle/>
                    <a:p>
                      <a:r>
                        <a:rPr lang="fr-FR" sz="1100" dirty="0">
                          <a:hlinkClick r:id="rId23"/>
                        </a:rPr>
                        <a:t>Détail production crédits PV</a:t>
                      </a:r>
                      <a:endParaRPr lang="fr-FR" sz="1100" dirty="0"/>
                    </a:p>
                    <a:p>
                      <a:r>
                        <a:rPr lang="fr-FR" sz="1100" dirty="0">
                          <a:hlinkClick r:id="rId24"/>
                        </a:rPr>
                        <a:t>Détail</a:t>
                      </a:r>
                      <a:r>
                        <a:rPr lang="fr-FR" sz="1100" baseline="0" dirty="0">
                          <a:hlinkClick r:id="rId24"/>
                        </a:rPr>
                        <a:t> production Forfaits PV</a:t>
                      </a:r>
                      <a:endParaRPr lang="fr-FR" sz="1100" baseline="0" dirty="0"/>
                    </a:p>
                    <a:p>
                      <a:r>
                        <a:rPr lang="fr-FR" sz="1100" dirty="0">
                          <a:hlinkClick r:id="rId25"/>
                        </a:rPr>
                        <a:t>Détail production IARD Prévoyance PV</a:t>
                      </a:r>
                      <a:endParaRPr lang="fr-FR" sz="1100" dirty="0"/>
                    </a:p>
                    <a:p>
                      <a:r>
                        <a:rPr lang="fr-FR" sz="1100" dirty="0">
                          <a:hlinkClick r:id="rId26"/>
                        </a:rPr>
                        <a:t>Recyclage</a:t>
                      </a:r>
                      <a:r>
                        <a:rPr lang="fr-FR" sz="1100" baseline="0" dirty="0">
                          <a:hlinkClick r:id="rId26"/>
                        </a:rPr>
                        <a:t> des versements LGP – fin taux promo</a:t>
                      </a:r>
                      <a:endParaRPr lang="fr-FR" sz="1100" baseline="0" dirty="0"/>
                    </a:p>
                    <a:p>
                      <a:r>
                        <a:rPr lang="fr-FR" sz="1100" baseline="0" dirty="0">
                          <a:hlinkClick r:id="rId27"/>
                        </a:rPr>
                        <a:t>Flux collecte</a:t>
                      </a:r>
                      <a:endParaRPr lang="fr-FR" sz="1100" dirty="0"/>
                    </a:p>
                  </a:txBody>
                  <a:tcPr anchor="ctr"/>
                </a:tc>
                <a:tc>
                  <a:txBody>
                    <a:bodyPr/>
                    <a:lstStyle/>
                    <a:p>
                      <a:r>
                        <a:rPr lang="fr-FR" sz="1100" dirty="0"/>
                        <a:t>Pour piloter votre production commerciale.</a:t>
                      </a:r>
                    </a:p>
                  </a:txBody>
                  <a:tcPr anchor="ctr"/>
                </a:tc>
                <a:extLst>
                  <a:ext uri="{0D108BD9-81ED-4DB2-BD59-A6C34878D82A}">
                    <a16:rowId xmlns:a16="http://schemas.microsoft.com/office/drawing/2014/main" val="2807828828"/>
                  </a:ext>
                </a:extLst>
              </a:tr>
            </a:tbl>
          </a:graphicData>
        </a:graphic>
      </p:graphicFrame>
    </p:spTree>
    <p:extLst>
      <p:ext uri="{BB962C8B-B14F-4D97-AF65-F5344CB8AC3E}">
        <p14:creationId xmlns:p14="http://schemas.microsoft.com/office/powerpoint/2010/main" val="101305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Personnalisé 1">
      <a:dk1>
        <a:srgbClr val="1D1D1D"/>
      </a:dk1>
      <a:lt1>
        <a:sysClr val="window" lastClr="FFFFFF"/>
      </a:lt1>
      <a:dk2>
        <a:srgbClr val="111111"/>
      </a:dk2>
      <a:lt2>
        <a:srgbClr val="F8F8F8"/>
      </a:lt2>
      <a:accent1>
        <a:srgbClr val="F44336"/>
      </a:accent1>
      <a:accent2>
        <a:srgbClr val="9C27B0"/>
      </a:accent2>
      <a:accent3>
        <a:srgbClr val="3F51B5"/>
      </a:accent3>
      <a:accent4>
        <a:srgbClr val="03A9F4"/>
      </a:accent4>
      <a:accent5>
        <a:srgbClr val="009688"/>
      </a:accent5>
      <a:accent6>
        <a:srgbClr val="8BC34A"/>
      </a:accent6>
      <a:hlink>
        <a:srgbClr val="2F3C87"/>
      </a:hlink>
      <a:folHlink>
        <a:srgbClr val="3F51B5"/>
      </a:folHlink>
    </a:clrScheme>
    <a:fontScheme name="Slidor">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bIns="0" rtlCol="0" anchor="t">
        <a:spAutoFit/>
      </a:bodyPr>
      <a:lstStyle>
        <a:defPPr algn="l">
          <a:lnSpc>
            <a:spcPct val="150000"/>
          </a:lnSpc>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BC222503CE594E96A8A70B1703BBD9" ma:contentTypeVersion="10" ma:contentTypeDescription="Create a new document." ma:contentTypeScope="" ma:versionID="03c4ccee553eb1451b06100a6525a0ce">
  <xsd:schema xmlns:xsd="http://www.w3.org/2001/XMLSchema" xmlns:xs="http://www.w3.org/2001/XMLSchema" xmlns:p="http://schemas.microsoft.com/office/2006/metadata/properties" xmlns:ns3="3edcd01c-fa64-4670-bc4f-9984a77729ad" targetNamespace="http://schemas.microsoft.com/office/2006/metadata/properties" ma:root="true" ma:fieldsID="7a300ed33c241031652a832fae683c65" ns3:_="">
    <xsd:import namespace="3edcd01c-fa64-4670-bc4f-9984a77729a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dcd01c-fa64-4670-bc4f-9984a77729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DDCDE614-1B8B-41DF-A7BF-40C3E7B9F5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dcd01c-fa64-4670-bc4f-9984a77729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EBB59F-BFF8-4DDB-84C6-99A958858996}">
  <ds:schemaRefs>
    <ds:schemaRef ds:uri="http://schemas.microsoft.com/sharepoint/v3/contenttype/forms"/>
  </ds:schemaRefs>
</ds:datastoreItem>
</file>

<file path=customXml/itemProps3.xml><?xml version="1.0" encoding="utf-8"?>
<ds:datastoreItem xmlns:ds="http://schemas.openxmlformats.org/officeDocument/2006/customXml" ds:itemID="{7B98F901-43E4-403C-8458-0ED21BC5590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3edcd01c-fa64-4670-bc4f-9984a77729ad"/>
    <ds:schemaRef ds:uri="http://www.w3.org/XML/1998/namespace"/>
  </ds:schemaRefs>
</ds:datastoreItem>
</file>

<file path=customXml/itemProps4.xml><?xml version="1.0" encoding="utf-8"?>
<ds:datastoreItem xmlns:ds="http://schemas.openxmlformats.org/officeDocument/2006/customXml" ds:itemID="{5CC04AE7-04A0-4A82-ADA8-C3FBEB282CF9}">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13598</TotalTime>
  <Words>5735</Words>
  <Application>Microsoft Office PowerPoint</Application>
  <PresentationFormat>Grand écran</PresentationFormat>
  <Paragraphs>1408</Paragraphs>
  <Slides>47</Slides>
  <Notes>37</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47</vt:i4>
      </vt:variant>
    </vt:vector>
  </HeadingPairs>
  <TitlesOfParts>
    <vt:vector size="56" baseType="lpstr">
      <vt:lpstr>Arial</vt:lpstr>
      <vt:lpstr>Arial Narrow</vt:lpstr>
      <vt:lpstr>Calibri</vt:lpstr>
      <vt:lpstr>Segoe UI</vt:lpstr>
      <vt:lpstr>Segoe UI Light</vt:lpstr>
      <vt:lpstr>Segoe UI Semibold</vt:lpstr>
      <vt:lpstr>T3Font_0</vt:lpstr>
      <vt:lpstr>Wingdings 2</vt:lpstr>
      <vt:lpstr>2_Office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Glide - by Slidor</dc:title>
  <dc:creator>Jerome BESTEL;Slidor</dc:creator>
  <cp:keywords>PowerPoint, Glide, Slidor</cp:keywords>
  <cp:lastModifiedBy>ESTANG Ludivine [CEGEE]</cp:lastModifiedBy>
  <cp:revision>945</cp:revision>
  <cp:lastPrinted>2021-05-11T06:37:04Z</cp:lastPrinted>
  <dcterms:created xsi:type="dcterms:W3CDTF">2018-11-08T16:43:29Z</dcterms:created>
  <dcterms:modified xsi:type="dcterms:W3CDTF">2022-12-02T16:24:24Z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didier.raik@cegee.caisse-epargne.fr</vt:lpwstr>
  </property>
  <property fmtid="{D5CDD505-2E9C-101B-9397-08002B2CF9AE}" pid="5" name="MSIP_Label_48a19f0c-bea1-442e-a475-ed109d9ec508_SetDate">
    <vt:lpwstr>2020-04-01T12:41:55.1307967Z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0x010100D5BC222503CE594E96A8A70B1703BBD9</vt:lpwstr>
  </property>
</Properties>
</file>