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46847131"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8"/>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3165488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39983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86998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25/01/2024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747734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EFABB14-AE03-4EA9-80D3-5E4D35E9E628}" type="datetimeFigureOut">
              <a:rPr lang="fr-FR" smtClean="0"/>
              <a:t>25/01/2024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1654445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EFABB14-AE03-4EA9-80D3-5E4D35E9E628}" type="datetimeFigureOut">
              <a:rPr lang="fr-FR" smtClean="0"/>
              <a:t>25/01/2024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103593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FABB14-AE03-4EA9-80D3-5E4D35E9E628}" type="datetimeFigureOut">
              <a:rPr lang="fr-FR" smtClean="0"/>
              <a:t>25/01/2024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24010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49"/>
            <a:ext cx="4011084" cy="1162051"/>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25/01/2024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3505265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9"/>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25/01/2024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027715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402148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53712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ABB14-AE03-4EA9-80D3-5E4D35E9E628}" type="datetimeFigureOut">
              <a:rPr lang="fr-FR" smtClean="0"/>
              <a:t>25/01/2024</a:t>
            </a:fld>
            <a:endParaRPr lang="fr-FR"/>
          </a:p>
        </p:txBody>
      </p:sp>
      <p:sp>
        <p:nvSpPr>
          <p:cNvPr id="5" name="Espace réservé du pied de page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4526C-1AB4-4015-A3A8-FD59A4EBC9E7}" type="slidenum">
              <a:rPr lang="fr-FR" smtClean="0"/>
              <a:t>‹N°›</a:t>
            </a:fld>
            <a:endParaRPr lang="fr-FR"/>
          </a:p>
        </p:txBody>
      </p:sp>
    </p:spTree>
    <p:extLst>
      <p:ext uri="{BB962C8B-B14F-4D97-AF65-F5344CB8AC3E}">
        <p14:creationId xmlns:p14="http://schemas.microsoft.com/office/powerpoint/2010/main" val="3643841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AF4FC-5385-456F-B69D-531261E657B1}"/>
              </a:ext>
            </a:extLst>
          </p:cNvPr>
          <p:cNvSpPr/>
          <p:nvPr/>
        </p:nvSpPr>
        <p:spPr>
          <a:xfrm>
            <a:off x="7305233" y="300908"/>
            <a:ext cx="4798371" cy="34355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alibri"/>
                <a:ea typeface="+mn-ea"/>
                <a:cs typeface="+mn-cs"/>
              </a:rPr>
              <a:t>                                                   </a:t>
            </a:r>
            <a:endParaRPr kumimoji="0" lang="fr-FR" sz="10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92072" marR="0" lvl="0" indent="0" algn="just"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Ouverture du dossier : calculés en fonction du montant des avoirs et des typologies de produits détenus au jour du décès, </a:t>
            </a:r>
            <a:r>
              <a:rPr kumimoji="0" lang="fr-FR" sz="800" b="1" i="0" u="sng"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hors assurance vie</a:t>
            </a: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 à hauteur de 100% des comptes individuels et 50% des comptes joints</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Produits détenus par le défunt : Assurance-vie et non vie.</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Crédits, concours divers (caution, compte débiteur),</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Titres (compte-titres, PEA), PEL (non échu), Compte de dépôt, </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Compte professionnel, Coffres, Coffre-Fort Numérique.	</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DDA009"/>
              </a:solidFill>
              <a:effectLst/>
              <a:uLnTx/>
              <a:uFillTx/>
              <a:latin typeface="Calibri"/>
              <a:ea typeface="+mn-ea"/>
              <a:cs typeface="+mn-cs"/>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Détention d’aucun ou d’un de ces produits</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Détention d’au moins deux de ces produits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0000"/>
              </a:solidFill>
              <a:effectLst/>
              <a:uLnTx/>
              <a:uFillTx/>
              <a:latin typeface="Calibri"/>
              <a:ea typeface="+mn-ea"/>
              <a:cs typeface="+mn-cs"/>
            </a:endParaRP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Paiement de factures à la demande des ayants droit (hors Pompes Funèbres) </a:t>
            </a:r>
            <a:r>
              <a:rPr kumimoji="0" lang="fr-FR" sz="800" b="0" i="0" u="none" strike="noStrike" kern="1200" cap="none" spc="0" normalizeH="0" baseline="0" noProof="0" dirty="0">
                <a:ln>
                  <a:noFill/>
                </a:ln>
                <a:solidFill>
                  <a:prstClr val="black"/>
                </a:solidFill>
                <a:effectLst/>
                <a:uLnTx/>
                <a:uFillTx/>
                <a:latin typeface="Calibri"/>
                <a:ea typeface="+mn-ea"/>
                <a:cs typeface="+mn-cs"/>
              </a:rPr>
              <a:t>……………….... </a:t>
            </a: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9,50 €/facture</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lang="fr-FR" sz="800" b="0" i="0" u="none" strike="noStrike" baseline="0" dirty="0">
                <a:solidFill>
                  <a:srgbClr val="000000"/>
                </a:solidFill>
              </a:rPr>
              <a:t>Virement pour paiement de la facture Pompes Funèbres</a:t>
            </a:r>
            <a:r>
              <a:rPr lang="fr-FR" sz="800" i="0" u="none" strike="noStrike" baseline="0" dirty="0">
                <a:solidFill>
                  <a:schemeClr val="accent6">
                    <a:lumMod val="75000"/>
                  </a:schemeClr>
                </a:solidFill>
              </a:rPr>
              <a:t>.................................................................. </a:t>
            </a:r>
            <a:r>
              <a:rPr lang="fr-FR" sz="800" dirty="0">
                <a:solidFill>
                  <a:schemeClr val="accent6">
                    <a:lumMod val="75000"/>
                  </a:schemeClr>
                </a:solidFill>
              </a:rPr>
              <a:t>4,5</a:t>
            </a:r>
            <a:r>
              <a:rPr lang="fr-FR" sz="800" i="0" u="none" strike="noStrike" baseline="0" dirty="0">
                <a:solidFill>
                  <a:schemeClr val="accent6">
                    <a:lumMod val="75000"/>
                  </a:schemeClr>
                </a:solidFill>
              </a:rPr>
              <a:t>0 €</a:t>
            </a:r>
            <a:endParaRPr kumimoji="0" lang="fr-FR" sz="800" i="0" u="none" strike="noStrike" kern="1200" cap="none" spc="0" normalizeH="0" baseline="0" noProof="0" dirty="0">
              <a:ln>
                <a:noFill/>
              </a:ln>
              <a:solidFill>
                <a:schemeClr val="accent6">
                  <a:lumMod val="75000"/>
                </a:schemeClr>
              </a:solidFill>
              <a:effectLst/>
              <a:uLnTx/>
              <a:uFillTx/>
              <a:ea typeface="+mn-ea"/>
              <a:cs typeface="+mn-cs"/>
            </a:endParaRP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Succession internationale …………………………………………………………………………………….……………</a:t>
            </a:r>
            <a:r>
              <a:rPr kumimoji="0" lang="fr-FR" sz="800" b="0" i="0" u="none" strike="noStrike" kern="1200" cap="none" spc="0" normalizeH="0" baseline="0" noProof="0" dirty="0">
                <a:ln>
                  <a:noFill/>
                </a:ln>
                <a:solidFill>
                  <a:schemeClr val="accent6">
                    <a:lumMod val="75000"/>
                  </a:schemeClr>
                </a:solidFill>
                <a:effectLst/>
                <a:uLnTx/>
                <a:uFillTx/>
                <a:latin typeface="Calibri"/>
                <a:ea typeface="+mn-ea"/>
                <a:cs typeface="+mn-cs"/>
              </a:rPr>
              <a:t>Nous Consulter.</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Evaluation des avoirs du conjoint survivant………………………………………………………………..……………..….</a:t>
            </a:r>
            <a:r>
              <a:rPr kumimoji="0" lang="fr-FR" sz="800" b="1" i="0" u="none" strike="noStrike" kern="1200" cap="none" spc="0" normalizeH="0" baseline="0" noProof="0" dirty="0">
                <a:ln>
                  <a:noFill/>
                </a:ln>
                <a:solidFill>
                  <a:schemeClr val="accent6">
                    <a:lumMod val="75000"/>
                  </a:schemeClr>
                </a:solidFill>
                <a:effectLst/>
                <a:uLnTx/>
                <a:uFillTx/>
                <a:latin typeface="Calibri"/>
                <a:ea typeface="+mn-ea"/>
                <a:cs typeface="+mn-cs"/>
              </a:rPr>
              <a:t>Gratuit</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Frais annuel pour dossier non réglé, avec date d’ouverture/date de décès &gt; 1 an ……………………....</a:t>
            </a: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70,00 €</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lang="fr-FR" sz="800" b="0" i="0" u="none" strike="noStrike" baseline="0" dirty="0">
                <a:solidFill>
                  <a:schemeClr val="tx1"/>
                </a:solidFill>
              </a:rPr>
              <a:t>Exonération des frais concernant la succession lorsque le client décédé est mineur.</a:t>
            </a:r>
            <a:endParaRPr kumimoji="0" lang="fr-FR" sz="800" b="0" i="0" u="none" strike="noStrike" kern="1200" cap="none" spc="0" normalizeH="0" baseline="0" noProof="0" dirty="0">
              <a:ln>
                <a:noFill/>
              </a:ln>
              <a:solidFill>
                <a:schemeClr val="tx1"/>
              </a:solidFill>
              <a:effectLst/>
              <a:uLnTx/>
              <a:uFillTx/>
              <a:ea typeface="+mn-ea"/>
              <a:cs typeface="+mn-cs"/>
            </a:endParaRPr>
          </a:p>
        </p:txBody>
      </p:sp>
      <p:sp>
        <p:nvSpPr>
          <p:cNvPr id="7" name="Rectangle 6">
            <a:extLst>
              <a:ext uri="{FF2B5EF4-FFF2-40B4-BE49-F238E27FC236}">
                <a16:creationId xmlns:a16="http://schemas.microsoft.com/office/drawing/2014/main" id="{527404E4-71C9-4E18-AA9F-B54DF2A5B453}"/>
              </a:ext>
            </a:extLst>
          </p:cNvPr>
          <p:cNvSpPr/>
          <p:nvPr/>
        </p:nvSpPr>
        <p:spPr>
          <a:xfrm>
            <a:off x="895351" y="604379"/>
            <a:ext cx="6245975" cy="30474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FF0000"/>
              </a:solidFill>
              <a:effectLst/>
              <a:uLnTx/>
              <a:uFillTx/>
              <a:latin typeface="Calibri"/>
              <a:ea typeface="+mn-ea"/>
              <a:cs typeface="+mn-cs"/>
            </a:endParaRPr>
          </a:p>
          <a:p>
            <a:pPr marL="285744" marR="0" lvl="0" indent="-285744"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1" i="0" u="none" strike="noStrike" kern="1200" cap="none" spc="0" normalizeH="0" baseline="0" noProof="0" dirty="0">
                <a:ln>
                  <a:noFill/>
                </a:ln>
                <a:solidFill>
                  <a:srgbClr val="FF0000"/>
                </a:solidFill>
                <a:effectLst/>
                <a:uLnTx/>
                <a:uFillTx/>
                <a:latin typeface="Calibri"/>
                <a:ea typeface="+mn-ea"/>
                <a:cs typeface="+mn-cs"/>
              </a:rPr>
              <a:t>Assistance, Protection, Conseil</a:t>
            </a:r>
            <a:endParaRPr kumimoji="0" lang="fr-FR" sz="9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Les frais de succession correspondent à la réalisation d’un ensemble de prestations par notre équipe dédiée au traitement des dossiers de successions.</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assurons les échanges avec des services comme les pompes funèbres, le Conseil Départemental, les organismes de tutelle, la direction des impôts, d’autres établissements financiers, les assurances internes et externes, les centres hospitaliers.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accompagnons les héritiers dans le suivi des démarches auprès de ces mêmes organismes.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réglons les factures (pompes funèbres).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collaborons avec le notaire (règlement des fonds de la succession au notaire, avances notaires).</a:t>
            </a:r>
            <a:endParaRPr kumimoji="0" lang="fr-FR" sz="9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protégeons et sécurisons les avoirs du défunt.</a:t>
            </a:r>
            <a:endParaRPr kumimoji="0" lang="fr-FR" sz="9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garantissons la juste valorisation des comptes et des produits complexes (Assurance vie, Titres, SCPI, FIP, crédits, …).</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nous assurons du respect des exigences du défunt et des instructions du notaire.</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clôturons les comptes du défunt.</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apportons nos conseils et expertise pour replacer les fonds du défunt : Assurance-vie, Assurance crédit, Titres, SCPI, FIP.</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 Nous proposons un accompagnement par un conseiller patrimonial le cas échéant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solidFill>
                <a:effectLst/>
                <a:uLnTx/>
                <a:uFillTx/>
                <a:latin typeface="Calibri"/>
                <a:ea typeface="+mn-ea"/>
                <a:cs typeface="+mn-cs"/>
              </a:rPr>
              <a:t>Rappeler que nous nous engageons à traiter la succession dans les meilleurs délais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8" name="Rectangle 7">
            <a:extLst>
              <a:ext uri="{FF2B5EF4-FFF2-40B4-BE49-F238E27FC236}">
                <a16:creationId xmlns:a16="http://schemas.microsoft.com/office/drawing/2014/main" id="{52301475-F419-4987-ABD1-9294C39D0F35}"/>
              </a:ext>
            </a:extLst>
          </p:cNvPr>
          <p:cNvSpPr/>
          <p:nvPr/>
        </p:nvSpPr>
        <p:spPr>
          <a:xfrm>
            <a:off x="10787880" y="1315005"/>
            <a:ext cx="1224136" cy="36350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051" b="1" i="0" u="none" strike="noStrike" kern="1200" cap="none" spc="0" normalizeH="0" baseline="0" noProof="0">
                <a:ln>
                  <a:noFill/>
                </a:ln>
                <a:solidFill>
                  <a:prstClr val="white"/>
                </a:solidFill>
                <a:effectLst/>
                <a:uLnTx/>
                <a:uFillTx/>
                <a:latin typeface="Calibri"/>
                <a:ea typeface="+mn-ea"/>
                <a:cs typeface="+mn-cs"/>
              </a:rPr>
              <a:t>Tarifs</a:t>
            </a:r>
          </a:p>
        </p:txBody>
      </p:sp>
      <p:sp>
        <p:nvSpPr>
          <p:cNvPr id="9" name="Rectangle 8">
            <a:extLst>
              <a:ext uri="{FF2B5EF4-FFF2-40B4-BE49-F238E27FC236}">
                <a16:creationId xmlns:a16="http://schemas.microsoft.com/office/drawing/2014/main" id="{2713B219-3CDD-4995-B6C3-D0612D61E7AE}"/>
              </a:ext>
            </a:extLst>
          </p:cNvPr>
          <p:cNvSpPr/>
          <p:nvPr/>
        </p:nvSpPr>
        <p:spPr>
          <a:xfrm>
            <a:off x="10812799" y="1725601"/>
            <a:ext cx="1224136" cy="3635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1,00% du montant des avoirs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Mini : 70 €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Max : 350 €</a:t>
            </a:r>
          </a:p>
        </p:txBody>
      </p:sp>
      <p:sp>
        <p:nvSpPr>
          <p:cNvPr id="14" name="Rectangle 13">
            <a:extLst>
              <a:ext uri="{FF2B5EF4-FFF2-40B4-BE49-F238E27FC236}">
                <a16:creationId xmlns:a16="http://schemas.microsoft.com/office/drawing/2014/main" id="{E2D699B6-A41B-42A5-8670-7F647FAE5DAB}"/>
              </a:ext>
            </a:extLst>
          </p:cNvPr>
          <p:cNvSpPr/>
          <p:nvPr/>
        </p:nvSpPr>
        <p:spPr>
          <a:xfrm>
            <a:off x="10812799" y="2125467"/>
            <a:ext cx="1224136" cy="3635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1,50% du montant des avoirs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Mini : 150 €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Max : 750 €</a:t>
            </a:r>
          </a:p>
        </p:txBody>
      </p:sp>
      <p:cxnSp>
        <p:nvCxnSpPr>
          <p:cNvPr id="17" name="Connecteur droit 16">
            <a:extLst>
              <a:ext uri="{FF2B5EF4-FFF2-40B4-BE49-F238E27FC236}">
                <a16:creationId xmlns:a16="http://schemas.microsoft.com/office/drawing/2014/main" id="{9E388611-4E56-4F17-9534-842768F7C7E5}"/>
              </a:ext>
            </a:extLst>
          </p:cNvPr>
          <p:cNvCxnSpPr>
            <a:cxnSpLocks/>
          </p:cNvCxnSpPr>
          <p:nvPr/>
        </p:nvCxnSpPr>
        <p:spPr>
          <a:xfrm flipH="1" flipV="1">
            <a:off x="7475397" y="2093372"/>
            <a:ext cx="4545867" cy="10759"/>
          </a:xfrm>
          <a:prstGeom prst="line">
            <a:avLst/>
          </a:prstGeom>
        </p:spPr>
        <p:style>
          <a:lnRef idx="1">
            <a:schemeClr val="accent6"/>
          </a:lnRef>
          <a:fillRef idx="0">
            <a:schemeClr val="accent6"/>
          </a:fillRef>
          <a:effectRef idx="0">
            <a:schemeClr val="accent6"/>
          </a:effectRef>
          <a:fontRef idx="minor">
            <a:schemeClr val="tx1"/>
          </a:fontRef>
        </p:style>
      </p:cxnSp>
      <p:sp>
        <p:nvSpPr>
          <p:cNvPr id="18" name="Rectangle 17">
            <a:extLst>
              <a:ext uri="{FF2B5EF4-FFF2-40B4-BE49-F238E27FC236}">
                <a16:creationId xmlns:a16="http://schemas.microsoft.com/office/drawing/2014/main" id="{297B9088-AEFF-486F-B1F3-03C440264432}"/>
              </a:ext>
            </a:extLst>
          </p:cNvPr>
          <p:cNvSpPr/>
          <p:nvPr/>
        </p:nvSpPr>
        <p:spPr>
          <a:xfrm>
            <a:off x="23872" y="32951"/>
            <a:ext cx="3915641" cy="384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0000"/>
                </a:solidFill>
                <a:effectLst/>
                <a:uLnTx/>
                <a:uFillTx/>
                <a:latin typeface="Calibri"/>
                <a:ea typeface="+mn-ea"/>
                <a:cs typeface="+mn-cs"/>
              </a:rPr>
              <a:t>SUCCESSION</a:t>
            </a:r>
            <a:r>
              <a:rPr kumimoji="0" lang="fr-FR" sz="2000" b="1" i="0" u="none" strike="noStrike" kern="1200" cap="none" spc="0" normalizeH="0" baseline="0" noProof="0">
                <a:ln>
                  <a:noFill/>
                </a:ln>
                <a:solidFill>
                  <a:srgbClr val="F79646">
                    <a:lumMod val="50000"/>
                  </a:srgbClr>
                </a:solidFill>
                <a:effectLst/>
                <a:uLnTx/>
                <a:uFillTx/>
                <a:latin typeface="Calibri"/>
                <a:ea typeface="+mn-ea"/>
                <a:cs typeface="+mn-cs"/>
              </a:rPr>
              <a:t> : </a:t>
            </a:r>
            <a:r>
              <a:rPr kumimoji="0" lang="fr-FR" sz="1800" b="1" i="0" u="none" strike="noStrike" kern="1200" cap="none" spc="0" normalizeH="0" baseline="0" noProof="0">
                <a:ln>
                  <a:noFill/>
                </a:ln>
                <a:solidFill>
                  <a:srgbClr val="F79646">
                    <a:lumMod val="50000"/>
                  </a:srgbClr>
                </a:solidFill>
                <a:effectLst/>
                <a:uLnTx/>
                <a:uFillTx/>
                <a:latin typeface="Calibri"/>
                <a:ea typeface="+mn-ea"/>
                <a:cs typeface="+mn-cs"/>
              </a:rPr>
              <a:t>Présenter les frais</a:t>
            </a:r>
          </a:p>
        </p:txBody>
      </p:sp>
      <p:sp>
        <p:nvSpPr>
          <p:cNvPr id="19" name="Rectangle 18">
            <a:extLst>
              <a:ext uri="{FF2B5EF4-FFF2-40B4-BE49-F238E27FC236}">
                <a16:creationId xmlns:a16="http://schemas.microsoft.com/office/drawing/2014/main" id="{45F05684-6113-499B-825A-9B41F2772674}"/>
              </a:ext>
            </a:extLst>
          </p:cNvPr>
          <p:cNvSpPr/>
          <p:nvPr/>
        </p:nvSpPr>
        <p:spPr>
          <a:xfrm>
            <a:off x="1025353" y="3606875"/>
            <a:ext cx="10840577" cy="1658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COMMUNIQUER, EXPLIQUER ET UTILISER COMME OPPORTUNITE COMMERCIALE LES FRAIS DE SUCCESSION</a:t>
            </a:r>
          </a:p>
        </p:txBody>
      </p:sp>
      <p:sp>
        <p:nvSpPr>
          <p:cNvPr id="23" name="Flèche : droite 22">
            <a:extLst>
              <a:ext uri="{FF2B5EF4-FFF2-40B4-BE49-F238E27FC236}">
                <a16:creationId xmlns:a16="http://schemas.microsoft.com/office/drawing/2014/main" id="{FBD3B6EC-B96D-4A1E-91AF-D6826C28142A}"/>
              </a:ext>
            </a:extLst>
          </p:cNvPr>
          <p:cNvSpPr/>
          <p:nvPr/>
        </p:nvSpPr>
        <p:spPr>
          <a:xfrm>
            <a:off x="1032883" y="3823749"/>
            <a:ext cx="3266848"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INFORMER </a:t>
            </a:r>
          </a:p>
        </p:txBody>
      </p:sp>
      <p:sp>
        <p:nvSpPr>
          <p:cNvPr id="25" name="Flèche : droite 24">
            <a:extLst>
              <a:ext uri="{FF2B5EF4-FFF2-40B4-BE49-F238E27FC236}">
                <a16:creationId xmlns:a16="http://schemas.microsoft.com/office/drawing/2014/main" id="{B9FA1B37-5A55-43AA-BD16-5216108E6AFD}"/>
              </a:ext>
            </a:extLst>
          </p:cNvPr>
          <p:cNvSpPr/>
          <p:nvPr/>
        </p:nvSpPr>
        <p:spPr>
          <a:xfrm>
            <a:off x="7698328" y="3827679"/>
            <a:ext cx="3324941"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UTILISER LE SCHEMA DELEGATAIRE TARIFAIRE</a:t>
            </a:r>
          </a:p>
        </p:txBody>
      </p:sp>
      <p:sp>
        <p:nvSpPr>
          <p:cNvPr id="26" name="Rectangle 25">
            <a:extLst>
              <a:ext uri="{FF2B5EF4-FFF2-40B4-BE49-F238E27FC236}">
                <a16:creationId xmlns:a16="http://schemas.microsoft.com/office/drawing/2014/main" id="{4E87E814-CC35-43A5-ADD2-715201BFA043}"/>
              </a:ext>
            </a:extLst>
          </p:cNvPr>
          <p:cNvSpPr/>
          <p:nvPr/>
        </p:nvSpPr>
        <p:spPr>
          <a:xfrm>
            <a:off x="1032884" y="4776351"/>
            <a:ext cx="3137157" cy="764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solidFill>
                <a:effectLst/>
                <a:uLnTx/>
                <a:uFillTx/>
                <a:latin typeface="Calibri"/>
                <a:ea typeface="+mn-ea"/>
                <a:cs typeface="+mn-cs"/>
              </a:rPr>
              <a:t>Votre rôle en agence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Présenter ses condoléances à la famille du défunt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Rassurer les ayants droit sur l’accompagnement de l’agence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Informer le client sur les premières démarches à réaliser et remettre le guide succession</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Rappeler nos prestations et la tarification liée</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Les frais seront prélevés sous X jours (dépend des établissements)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0000"/>
                </a:solidFill>
                <a:effectLst/>
                <a:uLnTx/>
                <a:uFillTx/>
                <a:latin typeface="Calibri"/>
                <a:ea typeface="+mn-ea"/>
                <a:cs typeface="+mn-cs"/>
              </a:rPr>
              <a:t>Les maladresses à éviter :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Ils sont dans la moyenne de nos concurrents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C’est pour gérer le dossier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Entrer dans le détail des calculs</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Ne pas en parler ou éluder le sujet</a:t>
            </a: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a:ln>
                <a:noFill/>
              </a:ln>
              <a:solidFill>
                <a:prstClr val="black"/>
              </a:solidFill>
              <a:effectLst/>
              <a:uLnTx/>
              <a:uFillTx/>
              <a:latin typeface="Calibri"/>
              <a:ea typeface="+mn-ea"/>
              <a:cs typeface="+mn-cs"/>
            </a:endParaRPr>
          </a:p>
        </p:txBody>
      </p:sp>
      <p:pic>
        <p:nvPicPr>
          <p:cNvPr id="28" name="Graphique 27" descr="Ampoule et engrenage avec un remplissage uni">
            <a:extLst>
              <a:ext uri="{FF2B5EF4-FFF2-40B4-BE49-F238E27FC236}">
                <a16:creationId xmlns:a16="http://schemas.microsoft.com/office/drawing/2014/main" id="{BF578D67-F6C5-4FBB-A07E-018EF6AD3D4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906" y="5881703"/>
            <a:ext cx="360039" cy="360039"/>
          </a:xfrm>
          <a:prstGeom prst="rect">
            <a:avLst/>
          </a:prstGeom>
        </p:spPr>
      </p:pic>
      <p:sp>
        <p:nvSpPr>
          <p:cNvPr id="30" name="ZoneTexte 29">
            <a:extLst>
              <a:ext uri="{FF2B5EF4-FFF2-40B4-BE49-F238E27FC236}">
                <a16:creationId xmlns:a16="http://schemas.microsoft.com/office/drawing/2014/main" id="{4F97BE72-7E75-4317-97DB-F4737BE3FCB5}"/>
              </a:ext>
            </a:extLst>
          </p:cNvPr>
          <p:cNvSpPr txBox="1"/>
          <p:nvPr/>
        </p:nvSpPr>
        <p:spPr>
          <a:xfrm>
            <a:off x="1203186" y="5939160"/>
            <a:ext cx="2786747" cy="2232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Informer sur les frais aide à éviter les réclamations.</a:t>
            </a:r>
          </a:p>
        </p:txBody>
      </p:sp>
      <p:sp>
        <p:nvSpPr>
          <p:cNvPr id="31" name="Rectangle 30">
            <a:extLst>
              <a:ext uri="{FF2B5EF4-FFF2-40B4-BE49-F238E27FC236}">
                <a16:creationId xmlns:a16="http://schemas.microsoft.com/office/drawing/2014/main" id="{1C0A62A2-7168-498C-9323-7999E2839C1F}"/>
              </a:ext>
            </a:extLst>
          </p:cNvPr>
          <p:cNvSpPr/>
          <p:nvPr/>
        </p:nvSpPr>
        <p:spPr>
          <a:xfrm>
            <a:off x="4609029" y="4247812"/>
            <a:ext cx="2842001" cy="931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0000"/>
                </a:solidFill>
                <a:effectLst/>
                <a:uLnTx/>
                <a:uFillTx/>
                <a:latin typeface="Calibri"/>
                <a:ea typeface="+mn-ea"/>
                <a:cs typeface="+mn-cs"/>
              </a:rPr>
              <a:t>Les objections les plus fréquentes :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Dans mon cas, vous n’avez rien eu à faire…»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1" u="none" strike="noStrike" kern="1200" cap="none" spc="0" normalizeH="0" baseline="0" noProof="0">
                <a:ln>
                  <a:noFill/>
                </a:ln>
                <a:solidFill>
                  <a:prstClr val="black"/>
                </a:solidFill>
                <a:effectLst/>
                <a:uLnTx/>
                <a:uFillTx/>
                <a:latin typeface="Calibri"/>
                <a:ea typeface="+mn-ea"/>
                <a:cs typeface="+mn-cs"/>
              </a:rPr>
              <a:t>&gt;</a:t>
            </a: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0" u="none" strike="noStrike" kern="1200" cap="none" spc="0" normalizeH="0" baseline="0" noProof="0">
                <a:ln>
                  <a:noFill/>
                </a:ln>
                <a:solidFill>
                  <a:prstClr val="black"/>
                </a:solidFill>
                <a:effectLst/>
                <a:uLnTx/>
                <a:uFillTx/>
                <a:latin typeface="Calibri"/>
                <a:ea typeface="+mn-ea"/>
                <a:cs typeface="+mn-cs"/>
              </a:rPr>
              <a:t>Rappeler la partie non visible du travail</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Mes parents ont toujours été de bons clients»</a:t>
            </a:r>
          </a:p>
          <a:p>
            <a:pPr marL="182558" marR="0" lvl="0" indent="-182558" algn="l" defTabSz="914377"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0" u="none" strike="noStrike" kern="1200" cap="none" spc="0" normalizeH="0" baseline="0" noProof="0">
                <a:ln>
                  <a:noFill/>
                </a:ln>
                <a:solidFill>
                  <a:prstClr val="black"/>
                </a:solidFill>
                <a:effectLst/>
                <a:uLnTx/>
                <a:uFillTx/>
                <a:latin typeface="Calibri"/>
                <a:ea typeface="+mn-ea"/>
                <a:cs typeface="+mn-cs"/>
              </a:rPr>
              <a:t>&gt; les montant des contrats d’assurance-vie ne sont pas intégrés pour le calcul des frais</a:t>
            </a: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DFF090B-56BA-4553-9D1E-0644E458E435}"/>
              </a:ext>
            </a:extLst>
          </p:cNvPr>
          <p:cNvSpPr txBox="1"/>
          <p:nvPr/>
        </p:nvSpPr>
        <p:spPr>
          <a:xfrm>
            <a:off x="4869234" y="5355681"/>
            <a:ext cx="2724783" cy="4311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a:ln>
                  <a:noFill/>
                </a:ln>
                <a:solidFill>
                  <a:prstClr val="black"/>
                </a:solidFill>
                <a:effectLst/>
                <a:uLnTx/>
                <a:uFillTx/>
                <a:latin typeface="Calibri"/>
                <a:ea typeface="+mn-ea"/>
                <a:cs typeface="+mn-cs"/>
              </a:rPr>
              <a:t>Informer dès le départ que le dossier sera facturé et traiter les objections immédiatement.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500" b="1" i="0" u="none" strike="noStrike" kern="1200" cap="none" spc="0" normalizeH="0" baseline="0" noProof="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9DE85108-ABD2-45D1-804B-0605B3318632}"/>
              </a:ext>
            </a:extLst>
          </p:cNvPr>
          <p:cNvSpPr/>
          <p:nvPr/>
        </p:nvSpPr>
        <p:spPr>
          <a:xfrm>
            <a:off x="7768002" y="4376157"/>
            <a:ext cx="4097391" cy="133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Possibilité de </a:t>
            </a:r>
            <a:r>
              <a:rPr kumimoji="0" lang="fr-FR" sz="800" b="1" i="0" u="sng" strike="noStrike" kern="1200" cap="none" spc="0" normalizeH="0" baseline="0" noProof="0" dirty="0">
                <a:ln>
                  <a:noFill/>
                </a:ln>
                <a:solidFill>
                  <a:srgbClr val="FF0000"/>
                </a:solidFill>
                <a:effectLst/>
                <a:uLnTx/>
                <a:uFillTx/>
                <a:latin typeface="Calibri"/>
                <a:ea typeface="+mn-ea"/>
                <a:cs typeface="+mn-cs"/>
              </a:rPr>
              <a:t>remise</a:t>
            </a:r>
            <a:r>
              <a:rPr kumimoji="0" lang="fr-FR" sz="800" b="1" i="0" u="none" strike="noStrike" kern="1200" cap="none" spc="0" normalizeH="0" baseline="0" noProof="0" dirty="0">
                <a:ln>
                  <a:noFill/>
                </a:ln>
                <a:solidFill>
                  <a:srgbClr val="FF0000"/>
                </a:solidFill>
                <a:effectLst/>
                <a:uLnTx/>
                <a:uFillTx/>
                <a:latin typeface="Calibri"/>
                <a:ea typeface="+mn-ea"/>
                <a:cs typeface="+mn-cs"/>
              </a:rPr>
              <a:t> des frais (total/partiel), si maintien des fonds dans l’établissement :</a:t>
            </a:r>
          </a:p>
          <a:p>
            <a:pPr marL="171446" indent="-171446" algn="just" defTabSz="914377">
              <a:buFont typeface="Arial" panose="020B0604020202020204" pitchFamily="34" charset="0"/>
              <a:buChar char="•"/>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Les indemnisations clientèles peuvent être imputées sur le compte d’un héritier, en fonction de sa quotepart. (transaction « </a:t>
            </a:r>
            <a:r>
              <a:rPr lang="fr-FR"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remiser manuellement un client » - remise Libre </a:t>
            </a:r>
            <a:r>
              <a:rPr kumimoji="0" lang="fr-FR" sz="800" b="0" i="0" u="none" strike="noStrike" kern="1200" cap="none" spc="0" normalizeH="0" baseline="0" noProof="0" dirty="0">
                <a:ln>
                  <a:noFill/>
                </a:ln>
                <a:solidFill>
                  <a:schemeClr val="tx1"/>
                </a:solidFill>
                <a:effectLst/>
                <a:uLnTx/>
                <a:uFillTx/>
                <a:latin typeface="Calibri"/>
                <a:ea typeface="+mn-ea"/>
                <a:cs typeface="+mn-cs"/>
              </a:rPr>
              <a:t>)</a:t>
            </a: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Les frais de successions peuvent aussi être remisés sur le compte du défunt (transaction « </a:t>
            </a:r>
            <a:r>
              <a:rPr lang="fr-FR"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remiser manuellement un client » </a:t>
            </a:r>
            <a:r>
              <a:rPr kumimoji="0" lang="fr-FR" sz="800" b="0" i="0" u="none" strike="noStrike" kern="1200" cap="none" spc="0" normalizeH="0" baseline="0" noProof="0" dirty="0">
                <a:ln>
                  <a:noFill/>
                </a:ln>
                <a:solidFill>
                  <a:schemeClr val="tx1"/>
                </a:solidFill>
                <a:effectLst/>
                <a:uLnTx/>
                <a:uFillTx/>
                <a:latin typeface="Calibri"/>
                <a:ea typeface="+mn-ea"/>
                <a:cs typeface="+mn-cs"/>
              </a:rPr>
              <a:t>)</a:t>
            </a:r>
          </a:p>
          <a:p>
            <a:pPr marL="171446" marR="0" lvl="0" indent="-171446"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Remise jusqu’à 100% en fonction du Schéma Délégataire Tarifaires de la CEGEE.</a:t>
            </a:r>
          </a:p>
          <a:p>
            <a:pPr marL="171446" marR="0" lvl="0" indent="-171446" algn="just" defTabSz="914377" rtl="0" eaLnBrk="1" fontAlgn="auto" latinLnBrk="0" hangingPunct="1">
              <a:lnSpc>
                <a:spcPct val="100000"/>
              </a:lnSpc>
              <a:spcBef>
                <a:spcPts val="0"/>
              </a:spcBef>
              <a:spcAft>
                <a:spcPts val="0"/>
              </a:spcAft>
              <a:buClrTx/>
              <a:buSzTx/>
              <a:buFontTx/>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Possibilité de </a:t>
            </a:r>
            <a:r>
              <a:rPr kumimoji="0" lang="fr-FR" sz="800" b="1" i="0" u="sng" strike="noStrike" kern="1200" cap="none" spc="0" normalizeH="0" baseline="0" noProof="0" dirty="0">
                <a:ln>
                  <a:noFill/>
                </a:ln>
                <a:solidFill>
                  <a:srgbClr val="FF0000"/>
                </a:solidFill>
                <a:effectLst/>
                <a:uLnTx/>
                <a:uFillTx/>
                <a:latin typeface="Calibri"/>
                <a:ea typeface="+mn-ea"/>
                <a:cs typeface="+mn-cs"/>
              </a:rPr>
              <a:t>réinvestir sans frais</a:t>
            </a:r>
            <a:r>
              <a:rPr kumimoji="0" lang="fr-FR" sz="800" b="1" i="0" u="none" strike="noStrike" kern="1200" cap="none" spc="0" normalizeH="0" baseline="0" noProof="0" dirty="0">
                <a:ln>
                  <a:noFill/>
                </a:ln>
                <a:solidFill>
                  <a:srgbClr val="FF0000"/>
                </a:solidFill>
                <a:effectLst/>
                <a:uLnTx/>
                <a:uFillTx/>
                <a:latin typeface="Calibri"/>
                <a:ea typeface="+mn-ea"/>
                <a:cs typeface="+mn-cs"/>
              </a:rPr>
              <a:t>, dans le cadre de l’assurance-vie :</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 </a:t>
            </a:r>
            <a:r>
              <a:rPr kumimoji="0" lang="fr-FR"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Dans le cadre d’un réinvestissement suite à un décès, le réseau commercial a la possibilité d’abaisser le taux de frais du contrat à </a:t>
            </a:r>
            <a:r>
              <a:rPr kumimoji="0" lang="fr-FR"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sans condition d’UC, sans condition d’âge, dans un délai maximum de 6 mois.</a:t>
            </a: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just" defTabSz="914377" rtl="0" eaLnBrk="1" fontAlgn="auto" latinLnBrk="0" hangingPunct="1">
              <a:lnSpc>
                <a:spcPct val="100000"/>
              </a:lnSpc>
              <a:spcBef>
                <a:spcPts val="0"/>
              </a:spcBef>
              <a:spcAft>
                <a:spcPts val="0"/>
              </a:spcAft>
              <a:buClrTx/>
              <a:buSzTx/>
              <a:buFontTx/>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29" name="Graphique 28" descr="Ampoule et engrenage avec un remplissage uni">
            <a:extLst>
              <a:ext uri="{FF2B5EF4-FFF2-40B4-BE49-F238E27FC236}">
                <a16:creationId xmlns:a16="http://schemas.microsoft.com/office/drawing/2014/main" id="{31694801-4A4A-486A-9F0C-77F5B0D230B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2222" y="5338326"/>
            <a:ext cx="360039" cy="360039"/>
          </a:xfrm>
          <a:prstGeom prst="rect">
            <a:avLst/>
          </a:prstGeom>
        </p:spPr>
      </p:pic>
      <p:cxnSp>
        <p:nvCxnSpPr>
          <p:cNvPr id="3" name="Connecteur droit 2">
            <a:extLst>
              <a:ext uri="{FF2B5EF4-FFF2-40B4-BE49-F238E27FC236}">
                <a16:creationId xmlns:a16="http://schemas.microsoft.com/office/drawing/2014/main" id="{638D0D0D-8229-41B6-8909-573B2480E241}"/>
              </a:ext>
            </a:extLst>
          </p:cNvPr>
          <p:cNvCxnSpPr/>
          <p:nvPr/>
        </p:nvCxnSpPr>
        <p:spPr>
          <a:xfrm>
            <a:off x="4456832" y="4403222"/>
            <a:ext cx="0" cy="1895012"/>
          </a:xfrm>
          <a:prstGeom prst="line">
            <a:avLst/>
          </a:prstGeom>
          <a:ln>
            <a:solidFill>
              <a:schemeClr val="bg2">
                <a:lumMod val="75000"/>
              </a:schemeClr>
            </a:solidFill>
          </a:ln>
        </p:spPr>
        <p:style>
          <a:lnRef idx="2">
            <a:schemeClr val="accent4"/>
          </a:lnRef>
          <a:fillRef idx="0">
            <a:schemeClr val="accent4"/>
          </a:fillRef>
          <a:effectRef idx="1">
            <a:schemeClr val="accent4"/>
          </a:effectRef>
          <a:fontRef idx="minor">
            <a:schemeClr val="tx1"/>
          </a:fontRef>
        </p:style>
      </p:cxnSp>
      <p:cxnSp>
        <p:nvCxnSpPr>
          <p:cNvPr id="34" name="Connecteur droit 33">
            <a:extLst>
              <a:ext uri="{FF2B5EF4-FFF2-40B4-BE49-F238E27FC236}">
                <a16:creationId xmlns:a16="http://schemas.microsoft.com/office/drawing/2014/main" id="{F11ACA01-D6A4-46D5-B5A8-A4F0BC39D4A2}"/>
              </a:ext>
            </a:extLst>
          </p:cNvPr>
          <p:cNvCxnSpPr/>
          <p:nvPr/>
        </p:nvCxnSpPr>
        <p:spPr>
          <a:xfrm>
            <a:off x="7625015" y="4482751"/>
            <a:ext cx="0" cy="1895012"/>
          </a:xfrm>
          <a:prstGeom prst="line">
            <a:avLst/>
          </a:prstGeom>
          <a:ln>
            <a:solidFill>
              <a:schemeClr val="bg2">
                <a:lumMod val="75000"/>
              </a:schemeClr>
            </a:solidFill>
          </a:ln>
        </p:spPr>
        <p:style>
          <a:lnRef idx="2">
            <a:schemeClr val="accent4"/>
          </a:lnRef>
          <a:fillRef idx="0">
            <a:schemeClr val="accent4"/>
          </a:fillRef>
          <a:effectRef idx="1">
            <a:schemeClr val="accent4"/>
          </a:effectRef>
          <a:fontRef idx="minor">
            <a:schemeClr val="tx1"/>
          </a:fontRef>
        </p:style>
      </p:cxnSp>
      <p:sp>
        <p:nvSpPr>
          <p:cNvPr id="35" name="Rectangle 34">
            <a:extLst>
              <a:ext uri="{FF2B5EF4-FFF2-40B4-BE49-F238E27FC236}">
                <a16:creationId xmlns:a16="http://schemas.microsoft.com/office/drawing/2014/main" id="{54E19D21-5F4F-4DB7-8711-91AFA61BD726}"/>
              </a:ext>
            </a:extLst>
          </p:cNvPr>
          <p:cNvSpPr/>
          <p:nvPr/>
        </p:nvSpPr>
        <p:spPr>
          <a:xfrm>
            <a:off x="4299731" y="100431"/>
            <a:ext cx="5913424" cy="2378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Expliquer à quoi correspondent les frais d’un dossier de succession et comment rebondir. </a:t>
            </a:r>
          </a:p>
        </p:txBody>
      </p:sp>
      <p:sp>
        <p:nvSpPr>
          <p:cNvPr id="10" name="Flèche : bas 9">
            <a:extLst>
              <a:ext uri="{FF2B5EF4-FFF2-40B4-BE49-F238E27FC236}">
                <a16:creationId xmlns:a16="http://schemas.microsoft.com/office/drawing/2014/main" id="{4E81B3E5-706E-486A-B2C5-5042D28D1089}"/>
              </a:ext>
            </a:extLst>
          </p:cNvPr>
          <p:cNvSpPr/>
          <p:nvPr/>
        </p:nvSpPr>
        <p:spPr>
          <a:xfrm>
            <a:off x="211544" y="1073626"/>
            <a:ext cx="523083" cy="2416999"/>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highlight>
                <a:srgbClr val="DDA009"/>
              </a:highlight>
              <a:uLnTx/>
              <a:uFillTx/>
              <a:latin typeface="Calibri"/>
              <a:ea typeface="+mn-ea"/>
              <a:cs typeface="+mn-cs"/>
            </a:endParaRPr>
          </a:p>
        </p:txBody>
      </p:sp>
      <p:sp>
        <p:nvSpPr>
          <p:cNvPr id="11" name="Rectangle 10">
            <a:extLst>
              <a:ext uri="{FF2B5EF4-FFF2-40B4-BE49-F238E27FC236}">
                <a16:creationId xmlns:a16="http://schemas.microsoft.com/office/drawing/2014/main" id="{3AF1A516-8779-4B6E-A730-E5FAD8AC6A90}"/>
              </a:ext>
            </a:extLst>
          </p:cNvPr>
          <p:cNvSpPr/>
          <p:nvPr/>
        </p:nvSpPr>
        <p:spPr>
          <a:xfrm>
            <a:off x="98073" y="2214046"/>
            <a:ext cx="772656" cy="237897"/>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Protection</a:t>
            </a:r>
          </a:p>
        </p:txBody>
      </p:sp>
      <p:sp>
        <p:nvSpPr>
          <p:cNvPr id="36" name="Rectangle 35">
            <a:extLst>
              <a:ext uri="{FF2B5EF4-FFF2-40B4-BE49-F238E27FC236}">
                <a16:creationId xmlns:a16="http://schemas.microsoft.com/office/drawing/2014/main" id="{BA0D7052-9FCE-4CF0-9B7F-2AFB650FAAB2}"/>
              </a:ext>
            </a:extLst>
          </p:cNvPr>
          <p:cNvSpPr/>
          <p:nvPr/>
        </p:nvSpPr>
        <p:spPr>
          <a:xfrm>
            <a:off x="88397" y="2816270"/>
            <a:ext cx="761328" cy="211527"/>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Conseil </a:t>
            </a:r>
          </a:p>
        </p:txBody>
      </p:sp>
      <p:sp>
        <p:nvSpPr>
          <p:cNvPr id="37" name="Rectangle 36">
            <a:extLst>
              <a:ext uri="{FF2B5EF4-FFF2-40B4-BE49-F238E27FC236}">
                <a16:creationId xmlns:a16="http://schemas.microsoft.com/office/drawing/2014/main" id="{11239C2A-5955-4072-B66A-EA18A36C776A}"/>
              </a:ext>
            </a:extLst>
          </p:cNvPr>
          <p:cNvSpPr/>
          <p:nvPr/>
        </p:nvSpPr>
        <p:spPr>
          <a:xfrm>
            <a:off x="88397" y="1309661"/>
            <a:ext cx="761328" cy="267924"/>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Assistance</a:t>
            </a:r>
          </a:p>
        </p:txBody>
      </p:sp>
      <p:cxnSp>
        <p:nvCxnSpPr>
          <p:cNvPr id="12" name="Connecteur droit 11">
            <a:extLst>
              <a:ext uri="{FF2B5EF4-FFF2-40B4-BE49-F238E27FC236}">
                <a16:creationId xmlns:a16="http://schemas.microsoft.com/office/drawing/2014/main" id="{ADAE031C-71A6-4513-B7DB-A1187A06464B}"/>
              </a:ext>
            </a:extLst>
          </p:cNvPr>
          <p:cNvCxnSpPr>
            <a:cxnSpLocks/>
          </p:cNvCxnSpPr>
          <p:nvPr/>
        </p:nvCxnSpPr>
        <p:spPr>
          <a:xfrm flipH="1">
            <a:off x="7524014" y="2488969"/>
            <a:ext cx="4484956" cy="0"/>
          </a:xfrm>
          <a:prstGeom prst="line">
            <a:avLst/>
          </a:prstGeom>
        </p:spPr>
        <p:style>
          <a:lnRef idx="1">
            <a:schemeClr val="accent6"/>
          </a:lnRef>
          <a:fillRef idx="0">
            <a:schemeClr val="accent6"/>
          </a:fillRef>
          <a:effectRef idx="0">
            <a:schemeClr val="accent6"/>
          </a:effectRef>
          <a:fontRef idx="minor">
            <a:schemeClr val="tx1"/>
          </a:fontRef>
        </p:style>
      </p:cxnSp>
      <p:sp>
        <p:nvSpPr>
          <p:cNvPr id="13" name="Rectangle 12">
            <a:extLst>
              <a:ext uri="{FF2B5EF4-FFF2-40B4-BE49-F238E27FC236}">
                <a16:creationId xmlns:a16="http://schemas.microsoft.com/office/drawing/2014/main" id="{51BB8FD3-8F5A-47EE-B60B-AF1218CD21A0}"/>
              </a:ext>
            </a:extLst>
          </p:cNvPr>
          <p:cNvSpPr/>
          <p:nvPr/>
        </p:nvSpPr>
        <p:spPr>
          <a:xfrm>
            <a:off x="6486090" y="6216116"/>
            <a:ext cx="5522877" cy="461665"/>
          </a:xfrm>
          <a:prstGeom prst="rect">
            <a:avLst/>
          </a:prstGeom>
          <a:solidFill>
            <a:schemeClr val="bg1"/>
          </a:solidFill>
          <a:ln w="9525">
            <a:solidFill>
              <a:schemeClr val="accent6">
                <a:lumMod val="60000"/>
                <a:lumOff val="40000"/>
              </a:schemeClr>
            </a:solidFill>
          </a:ln>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prstClr val="black"/>
                </a:solidFill>
                <a:effectLst/>
                <a:uLnTx/>
                <a:uFillTx/>
                <a:latin typeface="Calibri"/>
                <a:ea typeface="+mn-ea"/>
                <a:cs typeface="+mn-cs"/>
              </a:rPr>
              <a:t>Dès le paiement des frais, vous pourrez en rétrocéder tout ou partie selon le schéma délégataire.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altLang="fr-FR" sz="800" b="0" i="0" u="none" strike="noStrike" kern="0" cap="none" spc="0" normalizeH="0" baseline="0" noProof="0">
                <a:ln>
                  <a:noFill/>
                </a:ln>
                <a:solidFill>
                  <a:prstClr val="black"/>
                </a:solidFill>
                <a:effectLst/>
                <a:uLnTx/>
                <a:uFillTx/>
                <a:latin typeface="Calibri"/>
                <a:ea typeface="+mn-ea"/>
                <a:cs typeface="Arial" panose="020B0604020202020204" pitchFamily="34" charset="0"/>
              </a:rPr>
              <a:t>Exemple : « Vous avez décidé de conserver les avoirs de la succession dans notre établissement, nous vous en remercions, et nous avons le plaisir de vous proposer un geste commercial, en vous appliquant une remise de XX € sur ces frais ».</a:t>
            </a:r>
            <a:endParaRPr kumimoji="0" lang="fr-FR" sz="800" b="0" i="0" u="none" strike="noStrike" kern="1200" cap="none" spc="0" normalizeH="0" baseline="0" noProof="0">
              <a:ln>
                <a:noFill/>
              </a:ln>
              <a:solidFill>
                <a:prstClr val="black"/>
              </a:solidFill>
              <a:effectLst/>
              <a:uLnTx/>
              <a:uFillTx/>
              <a:latin typeface="Calibri"/>
              <a:ea typeface="+mn-ea"/>
              <a:cs typeface="+mn-cs"/>
            </a:endParaRPr>
          </a:p>
        </p:txBody>
      </p:sp>
      <p:sp>
        <p:nvSpPr>
          <p:cNvPr id="38" name="Rectangle 37">
            <a:extLst>
              <a:ext uri="{FF2B5EF4-FFF2-40B4-BE49-F238E27FC236}">
                <a16:creationId xmlns:a16="http://schemas.microsoft.com/office/drawing/2014/main" id="{B105F714-9D5B-4686-9C0F-475D268E932E}"/>
              </a:ext>
            </a:extLst>
          </p:cNvPr>
          <p:cNvSpPr/>
          <p:nvPr/>
        </p:nvSpPr>
        <p:spPr>
          <a:xfrm>
            <a:off x="895363" y="596878"/>
            <a:ext cx="3477855" cy="22404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NOTRE PRESTATION</a:t>
            </a:r>
          </a:p>
        </p:txBody>
      </p:sp>
      <p:sp>
        <p:nvSpPr>
          <p:cNvPr id="39" name="Rectangle 38">
            <a:extLst>
              <a:ext uri="{FF2B5EF4-FFF2-40B4-BE49-F238E27FC236}">
                <a16:creationId xmlns:a16="http://schemas.microsoft.com/office/drawing/2014/main" id="{2F181D50-6270-4B5D-8A7A-8011BABCF802}"/>
              </a:ext>
            </a:extLst>
          </p:cNvPr>
          <p:cNvSpPr/>
          <p:nvPr/>
        </p:nvSpPr>
        <p:spPr>
          <a:xfrm>
            <a:off x="7412245" y="596878"/>
            <a:ext cx="1666619" cy="23789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FRAIS DE SUCCESSION</a:t>
            </a:r>
          </a:p>
        </p:txBody>
      </p:sp>
      <p:sp>
        <p:nvSpPr>
          <p:cNvPr id="20" name="ZoneTexte 19">
            <a:extLst>
              <a:ext uri="{FF2B5EF4-FFF2-40B4-BE49-F238E27FC236}">
                <a16:creationId xmlns:a16="http://schemas.microsoft.com/office/drawing/2014/main" id="{BE2FDB33-DEA6-49C0-B82D-D7F812D73981}"/>
              </a:ext>
            </a:extLst>
          </p:cNvPr>
          <p:cNvSpPr txBox="1"/>
          <p:nvPr/>
        </p:nvSpPr>
        <p:spPr>
          <a:xfrm>
            <a:off x="4589071" y="4981885"/>
            <a:ext cx="2490635" cy="492443"/>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Préserver les intérêts de tous les ayants droit.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Flèche : droite 23">
            <a:extLst>
              <a:ext uri="{FF2B5EF4-FFF2-40B4-BE49-F238E27FC236}">
                <a16:creationId xmlns:a16="http://schemas.microsoft.com/office/drawing/2014/main" id="{7ACE9313-4109-4B19-9C8E-D6A3A54FB565}"/>
              </a:ext>
            </a:extLst>
          </p:cNvPr>
          <p:cNvSpPr/>
          <p:nvPr/>
        </p:nvSpPr>
        <p:spPr>
          <a:xfrm>
            <a:off x="4511826" y="3823749"/>
            <a:ext cx="2984775"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TRAITER LES OBJECTIONS</a:t>
            </a:r>
          </a:p>
        </p:txBody>
      </p:sp>
      <p:sp>
        <p:nvSpPr>
          <p:cNvPr id="43" name="ZoneTexte 42">
            <a:extLst>
              <a:ext uri="{FF2B5EF4-FFF2-40B4-BE49-F238E27FC236}">
                <a16:creationId xmlns:a16="http://schemas.microsoft.com/office/drawing/2014/main" id="{5E00A937-46C5-4629-BB75-6EB64323ED56}"/>
              </a:ext>
            </a:extLst>
          </p:cNvPr>
          <p:cNvSpPr txBox="1"/>
          <p:nvPr/>
        </p:nvSpPr>
        <p:spPr>
          <a:xfrm>
            <a:off x="8109910" y="5734547"/>
            <a:ext cx="3899057" cy="4311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Transformer une contrainte en opportunité :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Lors du RDV commercial, rebondir sur les frais pour proposer le réinvestissement.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5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4" name="Graphique 43" descr="Ampoule et engrenage avec un remplissage uni">
            <a:extLst>
              <a:ext uri="{FF2B5EF4-FFF2-40B4-BE49-F238E27FC236}">
                <a16:creationId xmlns:a16="http://schemas.microsoft.com/office/drawing/2014/main" id="{BCC81EDF-AE7B-4289-AE92-96EAB1F0BF5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26397" y="5757519"/>
            <a:ext cx="360039" cy="360039"/>
          </a:xfrm>
          <a:prstGeom prst="rect">
            <a:avLst/>
          </a:prstGeom>
        </p:spPr>
      </p:pic>
      <p:sp>
        <p:nvSpPr>
          <p:cNvPr id="4" name="Rectangle 3">
            <a:extLst>
              <a:ext uri="{FF2B5EF4-FFF2-40B4-BE49-F238E27FC236}">
                <a16:creationId xmlns:a16="http://schemas.microsoft.com/office/drawing/2014/main" id="{9C3C144D-4996-6B68-4D35-A969D61A5949}"/>
              </a:ext>
            </a:extLst>
          </p:cNvPr>
          <p:cNvSpPr/>
          <p:nvPr/>
        </p:nvSpPr>
        <p:spPr>
          <a:xfrm>
            <a:off x="98073" y="6501900"/>
            <a:ext cx="3477856" cy="276999"/>
          </a:xfrm>
          <a:prstGeom prst="rect">
            <a:avLst/>
          </a:prstGeom>
          <a:solidFill>
            <a:schemeClr val="accent6">
              <a:lumMod val="20000"/>
              <a:lumOff val="80000"/>
            </a:schemeClr>
          </a:solidFill>
          <a:ln w="9525">
            <a:solidFill>
              <a:schemeClr val="accent6">
                <a:lumMod val="60000"/>
                <a:lumOff val="40000"/>
              </a:schemeClr>
            </a:solidFill>
          </a:ln>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fr-FR" sz="1200" b="1" i="0" u="sng" strike="noStrike" baseline="0" dirty="0">
                <a:solidFill>
                  <a:srgbClr val="FF0000"/>
                </a:solidFill>
              </a:rPr>
              <a:t>Document interne - NE PAS DIFFUSER AUX CLIENTS</a:t>
            </a:r>
            <a:endParaRPr kumimoji="0" lang="fr-FR" sz="1200" b="0" i="0" u="sng" strike="noStrike" kern="1200" cap="none" spc="0" normalizeH="0" baseline="0" noProof="0" dirty="0">
              <a:ln>
                <a:noFill/>
              </a:ln>
              <a:solidFill>
                <a:srgbClr val="FF0000"/>
              </a:solidFill>
              <a:effectLst/>
              <a:uLnTx/>
              <a:uFillTx/>
              <a:ea typeface="+mn-ea"/>
              <a:cs typeface="+mn-cs"/>
            </a:endParaRPr>
          </a:p>
        </p:txBody>
      </p:sp>
    </p:spTree>
    <p:extLst>
      <p:ext uri="{BB962C8B-B14F-4D97-AF65-F5344CB8AC3E}">
        <p14:creationId xmlns:p14="http://schemas.microsoft.com/office/powerpoint/2010/main" val="3920288948"/>
      </p:ext>
    </p:extLst>
  </p:cSld>
  <p:clrMapOvr>
    <a:masterClrMapping/>
  </p:clrMapOvr>
</p:sld>
</file>

<file path=ppt/theme/theme1.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876</Words>
  <Application>Microsoft Office PowerPoint</Application>
  <PresentationFormat>Grand écran</PresentationFormat>
  <Paragraphs>88</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Wingdings</vt:lpstr>
      <vt:lpstr>2_Thème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LEININGER Roland [CEGEE]</dc:creator>
  <cp:lastModifiedBy>ARMANT Valerie [CEGEE]</cp:lastModifiedBy>
  <cp:revision>3</cp:revision>
  <dcterms:created xsi:type="dcterms:W3CDTF">2023-06-07T14:19:17Z</dcterms:created>
  <dcterms:modified xsi:type="dcterms:W3CDTF">2024-01-25T07:59:00Z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2023-06-07T14:19:17Z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60922381-cf38-4e42-b7bc-276d0b4ccfb0</vt:lpwstr>
  </property>
  <property fmtid="{D5CDD505-2E9C-101B-9397-08002B2CF9AE}" pid="8" name="MSIP_Label_48a19f0c-bea1-442e-a475-ed109d9ec508_ContentBits">
    <vt:lpwstr>0</vt:lpwstr>
  </property>
</Properties>
</file>