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436" r:id="rId6"/>
    <p:sldId id="438" r:id="rId7"/>
    <p:sldId id="421" r:id="rId8"/>
    <p:sldId id="415" r:id="rId9"/>
    <p:sldId id="419" r:id="rId10"/>
    <p:sldId id="439" r:id="rId11"/>
    <p:sldId id="410" r:id="rId12"/>
    <p:sldId id="426" r:id="rId13"/>
    <p:sldId id="427" r:id="rId14"/>
    <p:sldId id="428" r:id="rId15"/>
    <p:sldId id="429" r:id="rId16"/>
    <p:sldId id="430" r:id="rId17"/>
    <p:sldId id="431" r:id="rId18"/>
    <p:sldId id="413" r:id="rId19"/>
    <p:sldId id="432" r:id="rId20"/>
    <p:sldId id="414" r:id="rId21"/>
    <p:sldId id="433" r:id="rId22"/>
    <p:sldId id="434" r:id="rId23"/>
    <p:sldId id="418" r:id="rId24"/>
    <p:sldId id="420" r:id="rId25"/>
    <p:sldId id="417" r:id="rId26"/>
    <p:sldId id="424" r:id="rId27"/>
    <p:sldId id="425" r:id="rId28"/>
    <p:sldId id="437" r:id="rId29"/>
  </p:sldIdLst>
  <p:sldSz cx="9144000" cy="6858000" type="screen4x3"/>
  <p:notesSz cx="666273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A90050"/>
    <a:srgbClr val="760038"/>
    <a:srgbClr val="680032"/>
    <a:srgbClr val="AC1A2F"/>
    <a:srgbClr val="EA7125"/>
    <a:srgbClr val="FFB60F"/>
    <a:srgbClr val="5F29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2" autoAdjust="0"/>
    <p:restoredTop sz="93096" autoAdjust="0"/>
  </p:normalViewPr>
  <p:slideViewPr>
    <p:cSldViewPr>
      <p:cViewPr varScale="1">
        <p:scale>
          <a:sx n="117" d="100"/>
          <a:sy n="117" d="100"/>
        </p:scale>
        <p:origin x="-146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96" y="-108"/>
      </p:cViewPr>
      <p:guideLst>
        <p:guide orient="horz" pos="3127"/>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887186" cy="49633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4011" y="1"/>
            <a:ext cx="2887186" cy="496331"/>
          </a:xfrm>
          <a:prstGeom prst="rect">
            <a:avLst/>
          </a:prstGeom>
        </p:spPr>
        <p:txBody>
          <a:bodyPr vert="horz" lIns="91440" tIns="45720" rIns="91440" bIns="45720" rtlCol="0"/>
          <a:lstStyle>
            <a:lvl1pPr algn="r">
              <a:defRPr sz="1200"/>
            </a:lvl1pPr>
          </a:lstStyle>
          <a:p>
            <a:fld id="{3CB69028-92B6-4B2D-ADBF-7157895FA965}" type="datetimeFigureOut">
              <a:rPr lang="fr-FR" smtClean="0"/>
              <a:pPr/>
              <a:t>06/07/2016</a:t>
            </a:fld>
            <a:endParaRPr lang="fr-FR"/>
          </a:p>
        </p:txBody>
      </p:sp>
      <p:sp>
        <p:nvSpPr>
          <p:cNvPr id="4" name="Espace réservé de l'image des diapositives 3"/>
          <p:cNvSpPr>
            <a:spLocks noGrp="1" noRot="1" noChangeAspect="1"/>
          </p:cNvSpPr>
          <p:nvPr>
            <p:ph type="sldImg" idx="2"/>
          </p:nvPr>
        </p:nvSpPr>
        <p:spPr>
          <a:xfrm>
            <a:off x="850900" y="744538"/>
            <a:ext cx="4960938"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274" y="4715153"/>
            <a:ext cx="5330190" cy="4466988"/>
          </a:xfrm>
          <a:prstGeom prst="rect">
            <a:avLst/>
          </a:prstGeom>
        </p:spPr>
        <p:txBody>
          <a:bodyPr vert="horz" lIns="91440" tIns="45720" rIns="91440" bIns="45720" rtlCol="0">
            <a:normAutofit/>
          </a:bodyPr>
          <a:lstStyle/>
          <a:p>
            <a:pPr>
              <a:buFont typeface="Arial" pitchFamily="34" charset="0"/>
              <a:buChar char="•"/>
            </a:pPr>
            <a:endParaRPr lang="fr-FR" sz="2500" dirty="0" smtClean="0">
              <a:solidFill>
                <a:srgbClr val="5F5F5F"/>
              </a:solidFill>
            </a:endParaRPr>
          </a:p>
        </p:txBody>
      </p:sp>
      <p:sp>
        <p:nvSpPr>
          <p:cNvPr id="6" name="Espace réservé du pied de page 5"/>
          <p:cNvSpPr>
            <a:spLocks noGrp="1"/>
          </p:cNvSpPr>
          <p:nvPr>
            <p:ph type="ftr" sz="quarter" idx="4"/>
          </p:nvPr>
        </p:nvSpPr>
        <p:spPr>
          <a:xfrm>
            <a:off x="1" y="9428584"/>
            <a:ext cx="2887186" cy="49633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4011" y="9428584"/>
            <a:ext cx="2887186" cy="496331"/>
          </a:xfrm>
          <a:prstGeom prst="rect">
            <a:avLst/>
          </a:prstGeom>
        </p:spPr>
        <p:txBody>
          <a:bodyPr vert="horz" lIns="91440" tIns="45720" rIns="91440" bIns="45720" rtlCol="0" anchor="b"/>
          <a:lstStyle>
            <a:lvl1pPr algn="r">
              <a:defRPr sz="1200"/>
            </a:lvl1pPr>
          </a:lstStyle>
          <a:p>
            <a:fld id="{4E85417C-BA57-4685-997B-071EFC84EE91}" type="slidenum">
              <a:rPr lang="fr-FR" smtClean="0"/>
              <a:pPr/>
              <a:t>‹N°›</a:t>
            </a:fld>
            <a:endParaRPr lang="fr-FR"/>
          </a:p>
        </p:txBody>
      </p:sp>
    </p:spTree>
    <p:extLst>
      <p:ext uri="{BB962C8B-B14F-4D97-AF65-F5344CB8AC3E}">
        <p14:creationId xmlns:p14="http://schemas.microsoft.com/office/powerpoint/2010/main" val="1220880390"/>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baseline="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a:t>
            </a:fld>
            <a:endParaRPr lang="fr-FR"/>
          </a:p>
        </p:txBody>
      </p:sp>
    </p:spTree>
    <p:extLst>
      <p:ext uri="{BB962C8B-B14F-4D97-AF65-F5344CB8AC3E}">
        <p14:creationId xmlns:p14="http://schemas.microsoft.com/office/powerpoint/2010/main" val="3942352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just"/>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a:t>
            </a:fld>
            <a:endParaRPr lang="fr-FR"/>
          </a:p>
        </p:txBody>
      </p:sp>
    </p:spTree>
    <p:extLst>
      <p:ext uri="{BB962C8B-B14F-4D97-AF65-F5344CB8AC3E}">
        <p14:creationId xmlns:p14="http://schemas.microsoft.com/office/powerpoint/2010/main" val="836065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3</a:t>
            </a:fld>
            <a:endParaRPr lang="fr-FR"/>
          </a:p>
        </p:txBody>
      </p:sp>
    </p:spTree>
    <p:extLst>
      <p:ext uri="{BB962C8B-B14F-4D97-AF65-F5344CB8AC3E}">
        <p14:creationId xmlns:p14="http://schemas.microsoft.com/office/powerpoint/2010/main" val="3942352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4</a:t>
            </a:fld>
            <a:endParaRPr lang="fr-FR"/>
          </a:p>
        </p:txBody>
      </p:sp>
    </p:spTree>
    <p:extLst>
      <p:ext uri="{BB962C8B-B14F-4D97-AF65-F5344CB8AC3E}">
        <p14:creationId xmlns:p14="http://schemas.microsoft.com/office/powerpoint/2010/main" val="199281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5</a:t>
            </a:fld>
            <a:endParaRPr lang="fr-FR"/>
          </a:p>
        </p:txBody>
      </p:sp>
    </p:spTree>
    <p:extLst>
      <p:ext uri="{BB962C8B-B14F-4D97-AF65-F5344CB8AC3E}">
        <p14:creationId xmlns:p14="http://schemas.microsoft.com/office/powerpoint/2010/main" val="964767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6</a:t>
            </a:fld>
            <a:endParaRPr lang="fr-FR"/>
          </a:p>
        </p:txBody>
      </p:sp>
    </p:spTree>
    <p:extLst>
      <p:ext uri="{BB962C8B-B14F-4D97-AF65-F5344CB8AC3E}">
        <p14:creationId xmlns:p14="http://schemas.microsoft.com/office/powerpoint/2010/main" val="3270342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7</a:t>
            </a:fld>
            <a:endParaRPr lang="fr-FR"/>
          </a:p>
        </p:txBody>
      </p:sp>
    </p:spTree>
    <p:extLst>
      <p:ext uri="{BB962C8B-B14F-4D97-AF65-F5344CB8AC3E}">
        <p14:creationId xmlns:p14="http://schemas.microsoft.com/office/powerpoint/2010/main" val="394235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8</a:t>
            </a:fld>
            <a:endParaRPr lang="fr-FR"/>
          </a:p>
        </p:txBody>
      </p:sp>
    </p:spTree>
    <p:extLst>
      <p:ext uri="{BB962C8B-B14F-4D97-AF65-F5344CB8AC3E}">
        <p14:creationId xmlns:p14="http://schemas.microsoft.com/office/powerpoint/2010/main" val="1402202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9</a:t>
            </a:fld>
            <a:endParaRPr lang="fr-FR"/>
          </a:p>
        </p:txBody>
      </p:sp>
    </p:spTree>
    <p:extLst>
      <p:ext uri="{BB962C8B-B14F-4D97-AF65-F5344CB8AC3E}">
        <p14:creationId xmlns:p14="http://schemas.microsoft.com/office/powerpoint/2010/main" val="2324236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10</a:t>
            </a:fld>
            <a:endParaRPr lang="fr-FR"/>
          </a:p>
        </p:txBody>
      </p:sp>
    </p:spTree>
    <p:extLst>
      <p:ext uri="{BB962C8B-B14F-4D97-AF65-F5344CB8AC3E}">
        <p14:creationId xmlns:p14="http://schemas.microsoft.com/office/powerpoint/2010/main" val="1845877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11</a:t>
            </a:fld>
            <a:endParaRPr lang="fr-FR"/>
          </a:p>
        </p:txBody>
      </p:sp>
    </p:spTree>
    <p:extLst>
      <p:ext uri="{BB962C8B-B14F-4D97-AF65-F5344CB8AC3E}">
        <p14:creationId xmlns:p14="http://schemas.microsoft.com/office/powerpoint/2010/main" val="3597375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12</a:t>
            </a:fld>
            <a:endParaRPr lang="fr-FR"/>
          </a:p>
        </p:txBody>
      </p:sp>
    </p:spTree>
    <p:extLst>
      <p:ext uri="{BB962C8B-B14F-4D97-AF65-F5344CB8AC3E}">
        <p14:creationId xmlns:p14="http://schemas.microsoft.com/office/powerpoint/2010/main" val="2066095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13</a:t>
            </a:fld>
            <a:endParaRPr lang="fr-FR"/>
          </a:p>
        </p:txBody>
      </p:sp>
    </p:spTree>
    <p:extLst>
      <p:ext uri="{BB962C8B-B14F-4D97-AF65-F5344CB8AC3E}">
        <p14:creationId xmlns:p14="http://schemas.microsoft.com/office/powerpoint/2010/main" val="309912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14</a:t>
            </a:fld>
            <a:endParaRPr lang="fr-FR"/>
          </a:p>
        </p:txBody>
      </p:sp>
    </p:spTree>
    <p:extLst>
      <p:ext uri="{BB962C8B-B14F-4D97-AF65-F5344CB8AC3E}">
        <p14:creationId xmlns:p14="http://schemas.microsoft.com/office/powerpoint/2010/main" val="1591601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15</a:t>
            </a:fld>
            <a:endParaRPr lang="fr-FR"/>
          </a:p>
        </p:txBody>
      </p:sp>
    </p:spTree>
    <p:extLst>
      <p:ext uri="{BB962C8B-B14F-4D97-AF65-F5344CB8AC3E}">
        <p14:creationId xmlns:p14="http://schemas.microsoft.com/office/powerpoint/2010/main" val="54144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16</a:t>
            </a:fld>
            <a:endParaRPr lang="fr-FR"/>
          </a:p>
        </p:txBody>
      </p:sp>
    </p:spTree>
    <p:extLst>
      <p:ext uri="{BB962C8B-B14F-4D97-AF65-F5344CB8AC3E}">
        <p14:creationId xmlns:p14="http://schemas.microsoft.com/office/powerpoint/2010/main" val="2025619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17</a:t>
            </a:fld>
            <a:endParaRPr lang="fr-FR"/>
          </a:p>
        </p:txBody>
      </p:sp>
    </p:spTree>
    <p:extLst>
      <p:ext uri="{BB962C8B-B14F-4D97-AF65-F5344CB8AC3E}">
        <p14:creationId xmlns:p14="http://schemas.microsoft.com/office/powerpoint/2010/main" val="1775423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18</a:t>
            </a:fld>
            <a:endParaRPr lang="fr-FR"/>
          </a:p>
        </p:txBody>
      </p:sp>
    </p:spTree>
    <p:extLst>
      <p:ext uri="{BB962C8B-B14F-4D97-AF65-F5344CB8AC3E}">
        <p14:creationId xmlns:p14="http://schemas.microsoft.com/office/powerpoint/2010/main" val="259827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19</a:t>
            </a:fld>
            <a:endParaRPr lang="fr-FR"/>
          </a:p>
        </p:txBody>
      </p:sp>
    </p:spTree>
    <p:extLst>
      <p:ext uri="{BB962C8B-B14F-4D97-AF65-F5344CB8AC3E}">
        <p14:creationId xmlns:p14="http://schemas.microsoft.com/office/powerpoint/2010/main" val="3308566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20</a:t>
            </a:fld>
            <a:endParaRPr lang="fr-FR"/>
          </a:p>
        </p:txBody>
      </p:sp>
    </p:spTree>
    <p:extLst>
      <p:ext uri="{BB962C8B-B14F-4D97-AF65-F5344CB8AC3E}">
        <p14:creationId xmlns:p14="http://schemas.microsoft.com/office/powerpoint/2010/main" val="674890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21</a:t>
            </a:fld>
            <a:endParaRPr lang="fr-FR"/>
          </a:p>
        </p:txBody>
      </p:sp>
    </p:spTree>
    <p:extLst>
      <p:ext uri="{BB962C8B-B14F-4D97-AF65-F5344CB8AC3E}">
        <p14:creationId xmlns:p14="http://schemas.microsoft.com/office/powerpoint/2010/main" val="3261624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22</a:t>
            </a:fld>
            <a:endParaRPr lang="fr-FR"/>
          </a:p>
        </p:txBody>
      </p:sp>
    </p:spTree>
    <p:extLst>
      <p:ext uri="{BB962C8B-B14F-4D97-AF65-F5344CB8AC3E}">
        <p14:creationId xmlns:p14="http://schemas.microsoft.com/office/powerpoint/2010/main" val="4199562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23</a:t>
            </a:fld>
            <a:endParaRPr lang="fr-FR"/>
          </a:p>
        </p:txBody>
      </p:sp>
    </p:spTree>
    <p:extLst>
      <p:ext uri="{BB962C8B-B14F-4D97-AF65-F5344CB8AC3E}">
        <p14:creationId xmlns:p14="http://schemas.microsoft.com/office/powerpoint/2010/main" val="384052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24</a:t>
            </a:fld>
            <a:endParaRPr lang="fr-FR"/>
          </a:p>
        </p:txBody>
      </p:sp>
    </p:spTree>
    <p:extLst>
      <p:ext uri="{BB962C8B-B14F-4D97-AF65-F5344CB8AC3E}">
        <p14:creationId xmlns:p14="http://schemas.microsoft.com/office/powerpoint/2010/main" val="1197298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solidFill>
                <a:schemeClr val="tx1">
                  <a:lumMod val="50000"/>
                  <a:lumOff val="50000"/>
                </a:schemeClr>
              </a:solidFill>
            </a:endParaRPr>
          </a:p>
        </p:txBody>
      </p:sp>
      <p:sp>
        <p:nvSpPr>
          <p:cNvPr id="4" name="Espace réservé du numéro de diapositive 3"/>
          <p:cNvSpPr>
            <a:spLocks noGrp="1"/>
          </p:cNvSpPr>
          <p:nvPr>
            <p:ph type="sldNum" sz="quarter" idx="10"/>
          </p:nvPr>
        </p:nvSpPr>
        <p:spPr/>
        <p:txBody>
          <a:bodyPr/>
          <a:lstStyle/>
          <a:p>
            <a:fld id="{4E85417C-BA57-4685-997B-071EFC84EE91}" type="slidenum">
              <a:rPr lang="fr-FR" smtClean="0"/>
              <a:pPr/>
              <a:t>25</a:t>
            </a:fld>
            <a:endParaRPr lang="fr-FR"/>
          </a:p>
        </p:txBody>
      </p:sp>
    </p:spTree>
    <p:extLst>
      <p:ext uri="{BB962C8B-B14F-4D97-AF65-F5344CB8AC3E}">
        <p14:creationId xmlns:p14="http://schemas.microsoft.com/office/powerpoint/2010/main" val="1991844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328E8FA6-62F2-43B8-ADC1-8EF808ED681A}" type="datetime1">
              <a:rPr lang="fr-FR" smtClean="0"/>
              <a:pPr/>
              <a:t>06/07/2016</a:t>
            </a:fld>
            <a:endParaRPr lang="fr-FR"/>
          </a:p>
        </p:txBody>
      </p:sp>
      <p:sp>
        <p:nvSpPr>
          <p:cNvPr id="5" name="Espace réservé du pied de page 4"/>
          <p:cNvSpPr>
            <a:spLocks noGrp="1"/>
          </p:cNvSpPr>
          <p:nvPr>
            <p:ph type="ftr" sz="quarter" idx="11"/>
          </p:nvPr>
        </p:nvSpPr>
        <p:spPr/>
        <p:txBody>
          <a:bodyPr/>
          <a:lstStyle>
            <a:lvl1pPr>
              <a:defRPr/>
            </a:lvl1p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B4686CA-C031-4E2C-8524-EF8129120893}" type="datetime1">
              <a:rPr lang="fr-FR" smtClean="0"/>
              <a:pPr/>
              <a:t>06/07/2016</a:t>
            </a:fld>
            <a:endParaRPr lang="fr-FR"/>
          </a:p>
        </p:txBody>
      </p:sp>
      <p:sp>
        <p:nvSpPr>
          <p:cNvPr id="5" name="Espace réservé du pied de page 4"/>
          <p:cNvSpPr>
            <a:spLocks noGrp="1"/>
          </p:cNvSpPr>
          <p:nvPr>
            <p:ph type="ftr" sz="quarter" idx="11"/>
          </p:nvPr>
        </p:nvSpPr>
        <p:spPr/>
        <p:txBody>
          <a:bodyPr/>
          <a:lstStyle>
            <a:lvl1pPr>
              <a:defRPr>
                <a:solidFill>
                  <a:schemeClr val="tx1"/>
                </a:solidFill>
              </a:defRPr>
            </a:lvl1p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12811FD-5AD2-42E3-AD5A-BA78492316C7}" type="datetime1">
              <a:rPr lang="fr-FR" smtClean="0"/>
              <a:pPr/>
              <a:t>06/07/2016</a:t>
            </a:fld>
            <a:endParaRPr lang="fr-FR"/>
          </a:p>
        </p:txBody>
      </p:sp>
      <p:sp>
        <p:nvSpPr>
          <p:cNvPr id="5" name="Espace réservé du pied de page 4"/>
          <p:cNvSpPr>
            <a:spLocks noGrp="1"/>
          </p:cNvSpPr>
          <p:nvPr>
            <p:ph type="ftr" sz="quarter" idx="11"/>
          </p:nvPr>
        </p:nvSpPr>
        <p:spPr/>
        <p:txBody>
          <a:body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7A77D5C-41C6-4723-8AE9-152DC7A54565}" type="datetime1">
              <a:rPr lang="fr-FR" smtClean="0"/>
              <a:pPr/>
              <a:t>06/07/2016</a:t>
            </a:fld>
            <a:endParaRPr lang="fr-FR"/>
          </a:p>
        </p:txBody>
      </p:sp>
      <p:sp>
        <p:nvSpPr>
          <p:cNvPr id="6" name="Espace réservé du pied de page 5"/>
          <p:cNvSpPr>
            <a:spLocks noGrp="1"/>
          </p:cNvSpPr>
          <p:nvPr>
            <p:ph type="ftr" sz="quarter" idx="11"/>
          </p:nvPr>
        </p:nvSpPr>
        <p:spPr/>
        <p:txBody>
          <a:bodyPr/>
          <a:lstStyle/>
          <a:p>
            <a:r>
              <a:rPr lang="fr-FR" dirty="0" smtClean="0"/>
              <a:t>Document à usage interne – Ne pas diffuser</a:t>
            </a:r>
            <a:endParaRPr lang="fr-FR" dirty="0"/>
          </a:p>
        </p:txBody>
      </p:sp>
      <p:sp>
        <p:nvSpPr>
          <p:cNvPr id="7" name="Espace réservé du numéro de diapositive 6"/>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82F3563-1BEA-4094-845E-21989333CBDB}" type="datetime1">
              <a:rPr lang="fr-FR" smtClean="0"/>
              <a:pPr/>
              <a:t>06/07/2016</a:t>
            </a:fld>
            <a:endParaRPr lang="fr-FR"/>
          </a:p>
        </p:txBody>
      </p:sp>
      <p:sp>
        <p:nvSpPr>
          <p:cNvPr id="8" name="Espace réservé du pied de page 7"/>
          <p:cNvSpPr>
            <a:spLocks noGrp="1"/>
          </p:cNvSpPr>
          <p:nvPr>
            <p:ph type="ftr" sz="quarter" idx="11"/>
          </p:nvPr>
        </p:nvSpPr>
        <p:spPr/>
        <p:txBody>
          <a:bodyPr/>
          <a:lstStyle/>
          <a:p>
            <a:r>
              <a:rPr lang="fr-FR" dirty="0" smtClean="0"/>
              <a:t>Document à usage interne – Ne pas diffuser</a:t>
            </a:r>
            <a:endParaRPr lang="fr-FR" dirty="0"/>
          </a:p>
        </p:txBody>
      </p:sp>
      <p:sp>
        <p:nvSpPr>
          <p:cNvPr id="9" name="Espace réservé du numéro de diapositive 8"/>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ED5BE57-7F5A-4CE8-9F15-2BB6D8B8A53F}" type="datetime1">
              <a:rPr lang="fr-FR" smtClean="0"/>
              <a:pPr/>
              <a:t>06/07/2016</a:t>
            </a:fld>
            <a:endParaRPr lang="fr-FR"/>
          </a:p>
        </p:txBody>
      </p:sp>
      <p:sp>
        <p:nvSpPr>
          <p:cNvPr id="4" name="Espace réservé du pied de page 3"/>
          <p:cNvSpPr>
            <a:spLocks noGrp="1"/>
          </p:cNvSpPr>
          <p:nvPr>
            <p:ph type="ftr" sz="quarter" idx="11"/>
          </p:nvPr>
        </p:nvSpPr>
        <p:spPr/>
        <p:txBody>
          <a:bodyPr/>
          <a:lstStyle/>
          <a:p>
            <a:r>
              <a:rPr lang="fr-FR" dirty="0" smtClean="0"/>
              <a:t>Document à usage interne – Ne pas diffuser</a:t>
            </a:r>
            <a:endParaRPr lang="fr-FR" dirty="0"/>
          </a:p>
        </p:txBody>
      </p:sp>
      <p:sp>
        <p:nvSpPr>
          <p:cNvPr id="5" name="Espace réservé du numéro de diapositive 4"/>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D870779-D688-41A9-91BF-0FF0C5AA4691}" type="datetime1">
              <a:rPr lang="fr-FR" smtClean="0"/>
              <a:pPr/>
              <a:t>06/07/2016</a:t>
            </a:fld>
            <a:endParaRPr lang="fr-FR"/>
          </a:p>
        </p:txBody>
      </p:sp>
      <p:sp>
        <p:nvSpPr>
          <p:cNvPr id="3" name="Espace réservé du pied de page 2"/>
          <p:cNvSpPr>
            <a:spLocks noGrp="1"/>
          </p:cNvSpPr>
          <p:nvPr>
            <p:ph type="ftr" sz="quarter" idx="11"/>
          </p:nvPr>
        </p:nvSpPr>
        <p:spPr/>
        <p:txBody>
          <a:bodyPr/>
          <a:lstStyle/>
          <a:p>
            <a:r>
              <a:rPr lang="fr-FR" dirty="0" smtClean="0"/>
              <a:t>Document à usage interne – Ne pas diffuser</a:t>
            </a:r>
            <a:endParaRPr lang="fr-FR" dirty="0"/>
          </a:p>
        </p:txBody>
      </p:sp>
      <p:sp>
        <p:nvSpPr>
          <p:cNvPr id="4" name="Espace réservé du numéro de diapositive 3"/>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813626D-3BF7-4EDB-B784-758513F0560A}" type="datetime1">
              <a:rPr lang="fr-FR" smtClean="0"/>
              <a:pPr/>
              <a:t>06/07/2016</a:t>
            </a:fld>
            <a:endParaRPr lang="fr-FR"/>
          </a:p>
        </p:txBody>
      </p:sp>
      <p:sp>
        <p:nvSpPr>
          <p:cNvPr id="6" name="Espace réservé du pied de page 5"/>
          <p:cNvSpPr>
            <a:spLocks noGrp="1"/>
          </p:cNvSpPr>
          <p:nvPr>
            <p:ph type="ftr" sz="quarter" idx="11"/>
          </p:nvPr>
        </p:nvSpPr>
        <p:spPr/>
        <p:txBody>
          <a:bodyPr/>
          <a:lstStyle/>
          <a:p>
            <a:r>
              <a:rPr lang="fr-FR" dirty="0" smtClean="0"/>
              <a:t>Document à usage interne – Ne pas diffuser</a:t>
            </a:r>
            <a:endParaRPr lang="fr-FR" dirty="0"/>
          </a:p>
        </p:txBody>
      </p:sp>
      <p:sp>
        <p:nvSpPr>
          <p:cNvPr id="7" name="Espace réservé du numéro de diapositive 6"/>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C1E4E97-C17B-49F3-9A07-FE93C9F194B5}" type="datetime1">
              <a:rPr lang="fr-FR" smtClean="0"/>
              <a:pPr/>
              <a:t>06/07/2016</a:t>
            </a:fld>
            <a:endParaRPr lang="fr-FR"/>
          </a:p>
        </p:txBody>
      </p:sp>
      <p:sp>
        <p:nvSpPr>
          <p:cNvPr id="6" name="Espace réservé du pied de page 5"/>
          <p:cNvSpPr>
            <a:spLocks noGrp="1"/>
          </p:cNvSpPr>
          <p:nvPr>
            <p:ph type="ftr" sz="quarter" idx="11"/>
          </p:nvPr>
        </p:nvSpPr>
        <p:spPr/>
        <p:txBody>
          <a:bodyPr/>
          <a:lstStyle/>
          <a:p>
            <a:r>
              <a:rPr lang="fr-FR" dirty="0" smtClean="0"/>
              <a:t>Document à usage interne – Ne pas diffuser</a:t>
            </a:r>
            <a:endParaRPr lang="fr-FR" dirty="0"/>
          </a:p>
        </p:txBody>
      </p:sp>
      <p:sp>
        <p:nvSpPr>
          <p:cNvPr id="7" name="Espace réservé du numéro de diapositive 6"/>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2658900-61AB-437B-B5BD-3AD37B5666BD}" type="datetime1">
              <a:rPr lang="fr-FR" smtClean="0"/>
              <a:pPr/>
              <a:t>06/07/2016</a:t>
            </a:fld>
            <a:endParaRPr lang="fr-FR"/>
          </a:p>
        </p:txBody>
      </p:sp>
      <p:sp>
        <p:nvSpPr>
          <p:cNvPr id="5" name="Espace réservé du pied de page 4"/>
          <p:cNvSpPr>
            <a:spLocks noGrp="1"/>
          </p:cNvSpPr>
          <p:nvPr>
            <p:ph type="ftr" sz="quarter" idx="11"/>
          </p:nvPr>
        </p:nvSpPr>
        <p:spPr/>
        <p:txBody>
          <a:body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B152183-E3BE-49F3-947E-71D6AE61522B}" type="datetime1">
              <a:rPr lang="fr-FR" smtClean="0"/>
              <a:pPr/>
              <a:t>06/07/2016</a:t>
            </a:fld>
            <a:endParaRPr lang="fr-FR"/>
          </a:p>
        </p:txBody>
      </p:sp>
      <p:sp>
        <p:nvSpPr>
          <p:cNvPr id="5" name="Espace réservé du pied de page 4"/>
          <p:cNvSpPr>
            <a:spLocks noGrp="1"/>
          </p:cNvSpPr>
          <p:nvPr>
            <p:ph type="ftr" sz="quarter" idx="11"/>
          </p:nvPr>
        </p:nvSpPr>
        <p:spPr/>
        <p:txBody>
          <a:body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12"/>
          </p:nvPr>
        </p:nvSpPr>
        <p:spPr/>
        <p:txBody>
          <a:bodyPr/>
          <a:lstStyle/>
          <a:p>
            <a:fld id="{5B01FF76-FDB3-4CEA-B45D-5128AF8D87A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BE12F-F0CE-484F-82FE-49B0FBA9F69B}" type="datetime1">
              <a:rPr lang="fr-FR" smtClean="0"/>
              <a:pPr/>
              <a:t>06/07/2016</a:t>
            </a:fld>
            <a:endParaRPr lang="fr-FR"/>
          </a:p>
        </p:txBody>
      </p:sp>
      <p:sp>
        <p:nvSpPr>
          <p:cNvPr id="5" name="Espace réservé du pied de page 4"/>
          <p:cNvSpPr>
            <a:spLocks noGrp="1"/>
          </p:cNvSpPr>
          <p:nvPr>
            <p:ph type="ftr" sz="quarter" idx="3"/>
          </p:nvPr>
        </p:nvSpPr>
        <p:spPr>
          <a:xfrm>
            <a:off x="3131840" y="6309320"/>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fr-FR" dirty="0" smtClean="0"/>
              <a:t>Document à usage interne – Ne pas diffuser</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1FF76-FDB3-4CEA-B45D-5128AF8D87A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3.xml"/><Relationship Id="rId7" Type="http://schemas.openxmlformats.org/officeDocument/2006/relationships/image" Target="../media/image1.png"/><Relationship Id="rId12" Type="http://schemas.openxmlformats.org/officeDocument/2006/relationships/image" Target="../media/image9.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xml"/><Relationship Id="rId11" Type="http://schemas.openxmlformats.org/officeDocument/2006/relationships/image" Target="../media/image8.png"/><Relationship Id="rId5" Type="http://schemas.openxmlformats.org/officeDocument/2006/relationships/slideLayout" Target="../slideLayouts/slideLayout2.xml"/><Relationship Id="rId10" Type="http://schemas.openxmlformats.org/officeDocument/2006/relationships/image" Target="../media/image7.png"/><Relationship Id="rId4" Type="http://schemas.openxmlformats.org/officeDocument/2006/relationships/tags" Target="../tags/tag4.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15.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6.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7.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7.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8.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39.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6.pn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8.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42.png"/><Relationship Id="rId9" Type="http://schemas.openxmlformats.org/officeDocument/2006/relationships/image" Target="../media/image44.emf"/></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5.png"/><Relationship Id="rId7" Type="http://schemas.openxmlformats.org/officeDocument/2006/relationships/image" Target="../media/image46.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image" Target="../media/image1.png"/><Relationship Id="rId9"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6.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16"/>
          <p:cNvSpPr>
            <a:spLocks noGrp="1"/>
          </p:cNvSpPr>
          <p:nvPr>
            <p:ph type="sldNum" sz="quarter" idx="12"/>
          </p:nvPr>
        </p:nvSpPr>
        <p:spPr/>
        <p:txBody>
          <a:bodyPr/>
          <a:lstStyle/>
          <a:p>
            <a:fld id="{5B01FF76-FDB3-4CEA-B45D-5128AF8D87A5}" type="slidenum">
              <a:rPr lang="fr-FR" smtClean="0"/>
              <a:pPr/>
              <a:t>1</a:t>
            </a:fld>
            <a:endParaRPr lang="fr-FR" dirty="0"/>
          </a:p>
        </p:txBody>
      </p:sp>
      <p:pic>
        <p:nvPicPr>
          <p:cNvPr id="19" name="Picture 3"/>
          <p:cNvPicPr>
            <a:picLocks noChangeAspect="1" noChangeArrowheads="1"/>
          </p:cNvPicPr>
          <p:nvPr/>
        </p:nvPicPr>
        <p:blipFill>
          <a:blip r:embed="rId3" cstate="print"/>
          <a:srcRect/>
          <a:stretch>
            <a:fillRect/>
          </a:stretch>
        </p:blipFill>
        <p:spPr bwMode="auto">
          <a:xfrm>
            <a:off x="7092280" y="6237312"/>
            <a:ext cx="1835696" cy="458924"/>
          </a:xfrm>
          <a:prstGeom prst="rect">
            <a:avLst/>
          </a:prstGeom>
          <a:noFill/>
          <a:ln w="9525">
            <a:noFill/>
            <a:miter lim="800000"/>
            <a:headEnd/>
            <a:tailEnd/>
          </a:ln>
        </p:spPr>
      </p:pic>
      <p:pic>
        <p:nvPicPr>
          <p:cNvPr id="9" name="Picture 2" descr="http://smith/Elus2014/images/logo-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85114"/>
            <a:ext cx="2964218" cy="5956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orpheus2\donnees\Opération nouveau décideur\MAQUETTE\LOGO_BPCE\ORIGINAUX\Logo Groupe BPCE.jpg"/>
          <p:cNvPicPr>
            <a:picLocks noChangeAspect="1" noChangeArrowheads="1"/>
          </p:cNvPicPr>
          <p:nvPr/>
        </p:nvPicPr>
        <p:blipFill>
          <a:blip r:embed="rId5" cstate="print"/>
          <a:srcRect/>
          <a:stretch>
            <a:fillRect/>
          </a:stretch>
        </p:blipFill>
        <p:spPr bwMode="auto">
          <a:xfrm>
            <a:off x="5436096" y="495973"/>
            <a:ext cx="2915816" cy="484755"/>
          </a:xfrm>
          <a:prstGeom prst="rect">
            <a:avLst/>
          </a:prstGeom>
          <a:noFill/>
        </p:spPr>
      </p:pic>
      <p:sp>
        <p:nvSpPr>
          <p:cNvPr id="13" name="Rectangle 2"/>
          <p:cNvSpPr txBox="1">
            <a:spLocks noChangeArrowheads="1"/>
          </p:cNvSpPr>
          <p:nvPr/>
        </p:nvSpPr>
        <p:spPr>
          <a:xfrm>
            <a:off x="2514228" y="3501008"/>
            <a:ext cx="3970784" cy="1008063"/>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3200" b="1" i="1" noProof="0" dirty="0" smtClean="0">
                <a:solidFill>
                  <a:srgbClr val="5F5F5F"/>
                </a:solidFill>
                <a:latin typeface="+mj-lt"/>
                <a:ea typeface="+mj-ea"/>
                <a:cs typeface="+mj-cs"/>
              </a:rPr>
              <a:t>Guide utilisateur</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pic>
        <p:nvPicPr>
          <p:cNvPr id="4" name="Image 3"/>
          <p:cNvPicPr>
            <a:picLocks noChangeAspect="1"/>
          </p:cNvPicPr>
          <p:nvPr/>
        </p:nvPicPr>
        <p:blipFill>
          <a:blip r:embed="rId6"/>
          <a:stretch>
            <a:fillRect/>
          </a:stretch>
        </p:blipFill>
        <p:spPr>
          <a:xfrm>
            <a:off x="2278955" y="1484784"/>
            <a:ext cx="4010025" cy="752475"/>
          </a:xfrm>
          <a:prstGeom prst="rect">
            <a:avLst/>
          </a:prstGeom>
        </p:spPr>
      </p:pic>
      <p:pic>
        <p:nvPicPr>
          <p:cNvPr id="6" name="Image 5"/>
          <p:cNvPicPr>
            <a:picLocks noChangeAspect="1"/>
          </p:cNvPicPr>
          <p:nvPr/>
        </p:nvPicPr>
        <p:blipFill>
          <a:blip r:embed="rId7"/>
          <a:stretch>
            <a:fillRect/>
          </a:stretch>
        </p:blipFill>
        <p:spPr>
          <a:xfrm>
            <a:off x="6485012" y="3284984"/>
            <a:ext cx="1866900" cy="1990725"/>
          </a:xfrm>
          <a:prstGeom prst="rect">
            <a:avLst/>
          </a:prstGeom>
        </p:spPr>
      </p:pic>
      <p:sp>
        <p:nvSpPr>
          <p:cNvPr id="14" name="Rectangle 2"/>
          <p:cNvSpPr txBox="1">
            <a:spLocks noChangeArrowheads="1"/>
          </p:cNvSpPr>
          <p:nvPr/>
        </p:nvSpPr>
        <p:spPr>
          <a:xfrm>
            <a:off x="-108520" y="5013176"/>
            <a:ext cx="4392488" cy="1008063"/>
          </a:xfrm>
          <a:prstGeom prst="rect">
            <a:avLst/>
          </a:prstGeom>
          <a:noFill/>
        </p:spPr>
        <p:txBody>
          <a:bodyPr vert="horz" lIns="91440" tIns="45720" rIns="91440" bIns="45720" rtlCol="0" anchor="ctr">
            <a:noAutofit/>
          </a:bodyPr>
          <a:lstStyle/>
          <a:p>
            <a:pPr lvl="0" algn="ctr">
              <a:spcBef>
                <a:spcPct val="0"/>
              </a:spcBef>
              <a:defRPr/>
            </a:pPr>
            <a:r>
              <a:rPr lang="fr-FR" sz="2600" dirty="0">
                <a:solidFill>
                  <a:srgbClr val="C00000"/>
                </a:solidFill>
              </a:rPr>
              <a:t>www.diagentrepreneur.fr</a:t>
            </a:r>
            <a:r>
              <a:rPr lang="fr-FR" sz="3200" dirty="0"/>
              <a:t> </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cxnSp>
        <p:nvCxnSpPr>
          <p:cNvPr id="3" name="Connecteur droit 2"/>
          <p:cNvCxnSpPr/>
          <p:nvPr/>
        </p:nvCxnSpPr>
        <p:spPr>
          <a:xfrm>
            <a:off x="3779912" y="3429000"/>
            <a:ext cx="1368152" cy="0"/>
          </a:xfrm>
          <a:prstGeom prst="line">
            <a:avLst/>
          </a:prstGeom>
        </p:spPr>
        <p:style>
          <a:lnRef idx="1">
            <a:schemeClr val="accent2"/>
          </a:lnRef>
          <a:fillRef idx="0">
            <a:schemeClr val="accent2"/>
          </a:fillRef>
          <a:effectRef idx="0">
            <a:schemeClr val="accent2"/>
          </a:effectRef>
          <a:fontRef idx="minor">
            <a:schemeClr val="tx1"/>
          </a:fontRef>
        </p:style>
      </p:cxnSp>
      <p:sp>
        <p:nvSpPr>
          <p:cNvPr id="11" name="Rectangle 2"/>
          <p:cNvSpPr txBox="1">
            <a:spLocks noChangeArrowheads="1"/>
          </p:cNvSpPr>
          <p:nvPr/>
        </p:nvSpPr>
        <p:spPr>
          <a:xfrm>
            <a:off x="467544" y="2276921"/>
            <a:ext cx="7884368" cy="1008063"/>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3200" b="1" i="1" noProof="0" dirty="0" smtClean="0">
                <a:solidFill>
                  <a:srgbClr val="5F5F5F"/>
                </a:solidFill>
                <a:latin typeface="+mj-lt"/>
                <a:ea typeface="+mj-ea"/>
                <a:cs typeface="+mj-cs"/>
              </a:rPr>
              <a:t>Ou comment faire évoluer la relation client</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sp>
        <p:nvSpPr>
          <p:cNvPr id="12" name="Espace réservé du pied de page 4"/>
          <p:cNvSpPr>
            <a:spLocks noGrp="1"/>
          </p:cNvSpPr>
          <p:nvPr>
            <p:ph type="ftr" sz="quarter" idx="4294967295"/>
          </p:nvPr>
        </p:nvSpPr>
        <p:spPr>
          <a:xfrm>
            <a:off x="3131840" y="6309320"/>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fr-FR" dirty="0" smtClean="0"/>
              <a:t>Document à usage interne – Ne pas diffuser</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2</a:t>
            </a:fld>
            <a:endParaRPr lang="fr-FR"/>
          </a:p>
        </p:txBody>
      </p:sp>
      <p:sp>
        <p:nvSpPr>
          <p:cNvPr id="10" name="Espace réservé du contenu 2"/>
          <p:cNvSpPr txBox="1">
            <a:spLocks/>
          </p:cNvSpPr>
          <p:nvPr>
            <p:custDataLst>
              <p:tags r:id="rId1"/>
            </p:custDataLst>
          </p:nvPr>
        </p:nvSpPr>
        <p:spPr>
          <a:xfrm>
            <a:off x="179512" y="998984"/>
            <a:ext cx="4027692" cy="557808"/>
          </a:xfrm>
          <a:prstGeom prst="rect">
            <a:avLst/>
          </a:prstGeom>
        </p:spPr>
        <p:txBody>
          <a:bodyPr vert="horz" lIns="91440" tIns="45720" rIns="91440" bIns="45720" rtlCol="0">
            <a:noAutofit/>
          </a:bodyPr>
          <a:lstStyle/>
          <a:p>
            <a:pPr>
              <a:spcBef>
                <a:spcPct val="20000"/>
              </a:spcBef>
            </a:pPr>
            <a:endParaRPr lang="fr-FR" b="1" dirty="0" smtClean="0">
              <a:solidFill>
                <a:srgbClr val="C00000"/>
              </a:solidFill>
            </a:endParaRPr>
          </a:p>
          <a:p>
            <a:pPr marL="342900" indent="-342900">
              <a:spcBef>
                <a:spcPct val="20000"/>
              </a:spcBef>
            </a:pPr>
            <a:endParaRPr kumimoji="0" lang="fr-FR" b="1" i="0" u="none" strike="noStrike" kern="1200" cap="none" spc="0" normalizeH="0" baseline="0" noProof="0" dirty="0" smtClean="0">
              <a:ln>
                <a:noFill/>
              </a:ln>
              <a:solidFill>
                <a:srgbClr val="A90050"/>
              </a:solidFill>
              <a:effectLst/>
              <a:uLnTx/>
              <a:uFillTx/>
            </a:endParaRPr>
          </a:p>
        </p:txBody>
      </p:sp>
      <p:sp>
        <p:nvSpPr>
          <p:cNvPr id="11" name="Espace réservé du contenu 2"/>
          <p:cNvSpPr txBox="1">
            <a:spLocks/>
          </p:cNvSpPr>
          <p:nvPr>
            <p:custDataLst>
              <p:tags r:id="rId2"/>
            </p:custDataLst>
          </p:nvPr>
        </p:nvSpPr>
        <p:spPr>
          <a:xfrm>
            <a:off x="192235" y="1124744"/>
            <a:ext cx="4079195" cy="4104456"/>
          </a:xfrm>
          <a:prstGeom prst="rect">
            <a:avLst/>
          </a:prstGeom>
        </p:spPr>
        <p:txBody>
          <a:bodyPr vert="horz" lIns="91440" tIns="45720" rIns="91440" bIns="45720" rtlCol="0">
            <a:noAutofit/>
          </a:bodyPr>
          <a:lstStyle/>
          <a:p>
            <a:pPr algn="just">
              <a:lnSpc>
                <a:spcPct val="120000"/>
              </a:lnSpc>
              <a:spcBef>
                <a:spcPct val="20000"/>
              </a:spcBef>
            </a:pPr>
            <a:r>
              <a:rPr lang="fr-FR" sz="1400" b="1" dirty="0" err="1" smtClean="0">
                <a:solidFill>
                  <a:srgbClr val="5F5F5F"/>
                </a:solidFill>
              </a:rPr>
              <a:t>DiagEntrepreneur</a:t>
            </a:r>
            <a:r>
              <a:rPr lang="fr-FR" sz="1400" b="1" dirty="0" smtClean="0">
                <a:solidFill>
                  <a:srgbClr val="5F5F5F"/>
                </a:solidFill>
              </a:rPr>
              <a:t> est une plateforme d’analyse de données financières et économiques à destination des professionnels (artisan, commerçant…) et des petites entreprises dont le chiffre d’affaires est inférieur à 5M€.</a:t>
            </a:r>
          </a:p>
          <a:p>
            <a:pPr algn="just">
              <a:lnSpc>
                <a:spcPct val="120000"/>
              </a:lnSpc>
              <a:spcBef>
                <a:spcPct val="20000"/>
              </a:spcBef>
            </a:pPr>
            <a:endParaRPr lang="fr-FR" sz="800" b="1" dirty="0" smtClean="0">
              <a:solidFill>
                <a:srgbClr val="5F5F5F"/>
              </a:solidFill>
            </a:endParaRPr>
          </a:p>
          <a:p>
            <a:pPr algn="just">
              <a:lnSpc>
                <a:spcPct val="120000"/>
              </a:lnSpc>
              <a:spcBef>
                <a:spcPct val="20000"/>
              </a:spcBef>
            </a:pPr>
            <a:r>
              <a:rPr lang="fr-FR" sz="1400" b="1" dirty="0" smtClean="0">
                <a:solidFill>
                  <a:srgbClr val="5F5F5F"/>
                </a:solidFill>
              </a:rPr>
              <a:t>Elle permet de visualiser les indicateurs financiers clés des entreprises cibles, de les situer dans leur secteur d’activité et de les comparer à leurs concurrents.</a:t>
            </a:r>
          </a:p>
          <a:p>
            <a:pPr marL="342900" indent="-342900" algn="just">
              <a:lnSpc>
                <a:spcPct val="120000"/>
              </a:lnSpc>
              <a:spcBef>
                <a:spcPct val="20000"/>
              </a:spcBef>
            </a:pPr>
            <a:endParaRPr kumimoji="0" lang="fr-FR" sz="800" b="1" i="0" u="none" strike="noStrike" kern="1200" cap="none" spc="0" normalizeH="0" baseline="0" noProof="0" dirty="0" smtClean="0">
              <a:ln>
                <a:noFill/>
              </a:ln>
              <a:solidFill>
                <a:srgbClr val="5F5F5F"/>
              </a:solidFill>
              <a:effectLst/>
              <a:uLnTx/>
              <a:uFillTx/>
            </a:endParaRPr>
          </a:p>
          <a:p>
            <a:pPr indent="-342900" algn="just">
              <a:lnSpc>
                <a:spcPct val="120000"/>
              </a:lnSpc>
              <a:spcBef>
                <a:spcPct val="20000"/>
              </a:spcBef>
            </a:pPr>
            <a:r>
              <a:rPr lang="fr-FR" sz="1400" b="1" noProof="0" dirty="0" smtClean="0">
                <a:solidFill>
                  <a:srgbClr val="5F5F5F"/>
                </a:solidFill>
              </a:rPr>
              <a:t>C’est un outil de communication qui doit permettre de faire évoluer la relation client vers davantage de conseils mais aussi de générer des contacts vers des prospects. C’est également un outil à confier à nos partenaires, prescripteurs de la Caisse d’Epargne ! </a:t>
            </a:r>
            <a:endParaRPr kumimoji="0" lang="fr-FR" sz="1400" b="1" i="0" u="none" strike="noStrike" kern="1200" cap="none" spc="0" normalizeH="0" baseline="0" noProof="0" dirty="0" smtClean="0">
              <a:ln>
                <a:noFill/>
              </a:ln>
              <a:solidFill>
                <a:srgbClr val="5F5F5F"/>
              </a:solidFill>
              <a:effectLst/>
              <a:uLnTx/>
              <a:uFillTx/>
            </a:endParaRPr>
          </a:p>
        </p:txBody>
      </p:sp>
      <p:sp>
        <p:nvSpPr>
          <p:cNvPr id="14" name="Espace réservé du contenu 2"/>
          <p:cNvSpPr txBox="1">
            <a:spLocks/>
          </p:cNvSpPr>
          <p:nvPr>
            <p:custDataLst>
              <p:tags r:id="rId3"/>
            </p:custDataLst>
          </p:nvPr>
        </p:nvSpPr>
        <p:spPr>
          <a:xfrm>
            <a:off x="202020" y="5387454"/>
            <a:ext cx="4104456" cy="1209897"/>
          </a:xfrm>
          <a:prstGeom prst="rect">
            <a:avLst/>
          </a:prstGeom>
        </p:spPr>
        <p:txBody>
          <a:bodyPr vert="horz" lIns="91440" tIns="45720" rIns="91440" bIns="45720" rtlCol="0">
            <a:noAutofit/>
          </a:bodyPr>
          <a:lstStyle/>
          <a:p>
            <a:pPr marL="342900" indent="-342900" algn="ctr">
              <a:lnSpc>
                <a:spcPct val="120000"/>
              </a:lnSpc>
              <a:spcBef>
                <a:spcPct val="20000"/>
              </a:spcBef>
            </a:pPr>
            <a:r>
              <a:rPr lang="fr-FR" sz="2000" b="1" dirty="0" smtClean="0">
                <a:solidFill>
                  <a:srgbClr val="C00000"/>
                </a:solidFill>
              </a:rPr>
              <a:t>Ce site est consultable sur ordinateur, tablette ou smartphone.</a:t>
            </a:r>
          </a:p>
          <a:p>
            <a:pPr marL="342900" indent="-342900">
              <a:lnSpc>
                <a:spcPct val="120000"/>
              </a:lnSpc>
              <a:spcBef>
                <a:spcPct val="20000"/>
              </a:spcBef>
            </a:pPr>
            <a:endParaRPr kumimoji="0" lang="fr-FR" sz="2500" b="1" i="0" u="none" strike="noStrike" kern="1200" cap="none" spc="0" normalizeH="0" baseline="0" noProof="0" dirty="0" smtClean="0">
              <a:ln>
                <a:noFill/>
              </a:ln>
              <a:solidFill>
                <a:srgbClr val="5F5F5F"/>
              </a:solidFill>
              <a:effectLst/>
              <a:uLnTx/>
              <a:uFillTx/>
              <a:latin typeface="+mn-lt"/>
              <a:ea typeface="+mn-ea"/>
              <a:cs typeface="+mn-cs"/>
            </a:endParaRPr>
          </a:p>
        </p:txBody>
      </p:sp>
      <p:sp>
        <p:nvSpPr>
          <p:cNvPr id="2" name="Rectangle 1"/>
          <p:cNvSpPr/>
          <p:nvPr/>
        </p:nvSpPr>
        <p:spPr>
          <a:xfrm>
            <a:off x="4932040" y="998984"/>
            <a:ext cx="3960440" cy="369332"/>
          </a:xfrm>
          <a:prstGeom prst="rect">
            <a:avLst/>
          </a:prstGeom>
        </p:spPr>
        <p:txBody>
          <a:bodyPr wrap="square">
            <a:spAutoFit/>
          </a:bodyPr>
          <a:lstStyle/>
          <a:p>
            <a:pPr>
              <a:spcBef>
                <a:spcPct val="20000"/>
              </a:spcBef>
            </a:pPr>
            <a:r>
              <a:rPr lang="fr-FR" b="1" dirty="0" smtClean="0"/>
              <a:t>Ce qu’il permet de consulter…</a:t>
            </a:r>
            <a:endParaRPr lang="fr-FR" b="1" dirty="0"/>
          </a:p>
        </p:txBody>
      </p:sp>
      <p:grpSp>
        <p:nvGrpSpPr>
          <p:cNvPr id="19" name="Groupe 18"/>
          <p:cNvGrpSpPr/>
          <p:nvPr/>
        </p:nvGrpSpPr>
        <p:grpSpPr>
          <a:xfrm>
            <a:off x="5031182" y="1606935"/>
            <a:ext cx="3573266" cy="1320238"/>
            <a:chOff x="2886205" y="169971"/>
            <a:chExt cx="3573266" cy="1320238"/>
          </a:xfrm>
        </p:grpSpPr>
        <p:sp>
          <p:nvSpPr>
            <p:cNvPr id="20" name="Rectangle à coins arrondis 19"/>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Rectangle 20"/>
            <p:cNvSpPr/>
            <p:nvPr/>
          </p:nvSpPr>
          <p:spPr>
            <a:xfrm>
              <a:off x="2953961" y="237727"/>
              <a:ext cx="3505510"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a:t>
              </a:r>
              <a:r>
                <a:rPr lang="fr-FR" sz="2000" kern="1200" dirty="0" smtClean="0"/>
                <a:t>Mon diagnostic</a:t>
              </a:r>
            </a:p>
            <a:p>
              <a:pPr lvl="0" algn="l" defTabSz="1066800">
                <a:lnSpc>
                  <a:spcPct val="90000"/>
                </a:lnSpc>
                <a:spcBef>
                  <a:spcPct val="0"/>
                </a:spcBef>
                <a:spcAft>
                  <a:spcPct val="35000"/>
                </a:spcAft>
              </a:pPr>
              <a:r>
                <a:rPr lang="fr-FR" sz="1200" kern="1200" dirty="0" smtClean="0"/>
                <a:t>Une présentation des indicateurs clés de l’entreprise </a:t>
              </a:r>
              <a:endParaRPr lang="fr-FR" sz="1200" kern="1200" dirty="0"/>
            </a:p>
          </p:txBody>
        </p:sp>
      </p:grpSp>
      <p:grpSp>
        <p:nvGrpSpPr>
          <p:cNvPr id="23" name="Groupe 22"/>
          <p:cNvGrpSpPr/>
          <p:nvPr/>
        </p:nvGrpSpPr>
        <p:grpSpPr>
          <a:xfrm>
            <a:off x="5031182" y="2969938"/>
            <a:ext cx="3429250" cy="1857462"/>
            <a:chOff x="5494109" y="2033616"/>
            <a:chExt cx="3429250" cy="1614215"/>
          </a:xfrm>
        </p:grpSpPr>
        <p:sp>
          <p:nvSpPr>
            <p:cNvPr id="24" name="Rectangle à coins arrondis 23"/>
            <p:cNvSpPr/>
            <p:nvPr/>
          </p:nvSpPr>
          <p:spPr>
            <a:xfrm>
              <a:off x="5494109" y="2033616"/>
              <a:ext cx="3429250" cy="1341658"/>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Rectangle 24"/>
            <p:cNvSpPr/>
            <p:nvPr/>
          </p:nvSpPr>
          <p:spPr>
            <a:xfrm>
              <a:off x="5573975" y="2171480"/>
              <a:ext cx="3349384" cy="1476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fr-FR" sz="2000" kern="1200" dirty="0" smtClean="0"/>
                <a:t>               Mon secteur d’activité</a:t>
              </a:r>
            </a:p>
            <a:p>
              <a:pPr lvl="0" algn="l" defTabSz="889000">
                <a:lnSpc>
                  <a:spcPct val="90000"/>
                </a:lnSpc>
                <a:spcBef>
                  <a:spcPct val="0"/>
                </a:spcBef>
                <a:spcAft>
                  <a:spcPct val="35000"/>
                </a:spcAft>
              </a:pPr>
              <a:r>
                <a:rPr lang="fr-FR" sz="1200" dirty="0" smtClean="0"/>
                <a:t>Une présentation synthétique du secteur d’activité de l’entreprise</a:t>
              </a:r>
              <a:endParaRPr lang="fr-FR" sz="1200" kern="1200" dirty="0"/>
            </a:p>
          </p:txBody>
        </p:sp>
      </p:grpSp>
      <p:grpSp>
        <p:nvGrpSpPr>
          <p:cNvPr id="27" name="Groupe 26"/>
          <p:cNvGrpSpPr/>
          <p:nvPr/>
        </p:nvGrpSpPr>
        <p:grpSpPr>
          <a:xfrm>
            <a:off x="5031182" y="4667596"/>
            <a:ext cx="3429250" cy="1375126"/>
            <a:chOff x="0" y="2219057"/>
            <a:chExt cx="3216095" cy="1425701"/>
          </a:xfrm>
        </p:grpSpPr>
        <p:sp>
          <p:nvSpPr>
            <p:cNvPr id="28" name="Rectangle à coins arrondis 27"/>
            <p:cNvSpPr/>
            <p:nvPr/>
          </p:nvSpPr>
          <p:spPr>
            <a:xfrm>
              <a:off x="0" y="2219057"/>
              <a:ext cx="3216095" cy="1425701"/>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9" name="Rectangle 28"/>
            <p:cNvSpPr/>
            <p:nvPr/>
          </p:nvSpPr>
          <p:spPr>
            <a:xfrm>
              <a:off x="64207" y="2283264"/>
              <a:ext cx="3087681" cy="11868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p>
            <a:p>
              <a:pPr lvl="0" algn="l" defTabSz="666750">
                <a:lnSpc>
                  <a:spcPct val="90000"/>
                </a:lnSpc>
                <a:spcBef>
                  <a:spcPct val="0"/>
                </a:spcBef>
                <a:spcAft>
                  <a:spcPct val="35000"/>
                </a:spcAft>
              </a:pPr>
              <a:r>
                <a:rPr lang="fr-FR" sz="1500" dirty="0"/>
                <a:t> </a:t>
              </a:r>
              <a:r>
                <a:rPr lang="fr-FR" sz="1500" dirty="0" smtClean="0"/>
                <a:t>                        </a:t>
              </a:r>
              <a:r>
                <a:rPr lang="fr-FR" sz="2000" kern="1200" dirty="0" smtClean="0"/>
                <a:t>Me comparer</a:t>
              </a:r>
            </a:p>
            <a:p>
              <a:pPr defTabSz="666750">
                <a:lnSpc>
                  <a:spcPct val="90000"/>
                </a:lnSpc>
                <a:spcBef>
                  <a:spcPct val="0"/>
                </a:spcBef>
                <a:spcAft>
                  <a:spcPct val="35000"/>
                </a:spcAft>
              </a:pPr>
              <a:r>
                <a:rPr lang="fr-FR" sz="1200" kern="1200" dirty="0" smtClean="0"/>
                <a:t>Une comparaison de l’entreprise à ses concurrents</a:t>
              </a:r>
            </a:p>
          </p:txBody>
        </p:sp>
      </p:grpSp>
      <p:pic>
        <p:nvPicPr>
          <p:cNvPr id="35" name="Picture 3"/>
          <p:cNvPicPr>
            <a:picLocks noChangeAspect="1" noChangeArrowheads="1"/>
          </p:cNvPicPr>
          <p:nvPr/>
        </p:nvPicPr>
        <p:blipFill>
          <a:blip r:embed="rId7" cstate="print"/>
          <a:srcRect/>
          <a:stretch>
            <a:fillRect/>
          </a:stretch>
        </p:blipFill>
        <p:spPr bwMode="auto">
          <a:xfrm>
            <a:off x="7436769" y="60195"/>
            <a:ext cx="1475656" cy="368914"/>
          </a:xfrm>
          <a:prstGeom prst="rect">
            <a:avLst/>
          </a:prstGeom>
          <a:noFill/>
          <a:ln w="9525">
            <a:noFill/>
            <a:miter lim="800000"/>
            <a:headEnd/>
            <a:tailEnd/>
          </a:ln>
        </p:spPr>
      </p:pic>
      <p:pic>
        <p:nvPicPr>
          <p:cNvPr id="39" name="Picture 2" descr="\\Morpheus2\donnees\Opération nouveau décideur\MAQUETTE\LOGO_BPCE\ORIGINAUX\Logo Groupe BPCE.jpg"/>
          <p:cNvPicPr>
            <a:picLocks noChangeAspect="1" noChangeArrowheads="1"/>
          </p:cNvPicPr>
          <p:nvPr/>
        </p:nvPicPr>
        <p:blipFill>
          <a:blip r:embed="rId8" cstate="print"/>
          <a:srcRect/>
          <a:stretch>
            <a:fillRect/>
          </a:stretch>
        </p:blipFill>
        <p:spPr bwMode="auto">
          <a:xfrm>
            <a:off x="7276502" y="413287"/>
            <a:ext cx="1759993" cy="292599"/>
          </a:xfrm>
          <a:prstGeom prst="rect">
            <a:avLst/>
          </a:prstGeom>
          <a:noFill/>
        </p:spPr>
      </p:pic>
      <p:sp>
        <p:nvSpPr>
          <p:cNvPr id="41" name="ZoneTexte 40"/>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2" name="ZoneTexte 41"/>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3" name="ZoneTexte 42"/>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pic>
        <p:nvPicPr>
          <p:cNvPr id="4" name="Image 3"/>
          <p:cNvPicPr>
            <a:picLocks noChangeAspect="1"/>
          </p:cNvPicPr>
          <p:nvPr/>
        </p:nvPicPr>
        <p:blipFill>
          <a:blip r:embed="rId9"/>
          <a:stretch>
            <a:fillRect/>
          </a:stretch>
        </p:blipFill>
        <p:spPr>
          <a:xfrm>
            <a:off x="103672" y="82995"/>
            <a:ext cx="1743607" cy="317019"/>
          </a:xfrm>
          <a:prstGeom prst="rect">
            <a:avLst/>
          </a:prstGeom>
        </p:spPr>
      </p:pic>
      <p:pic>
        <p:nvPicPr>
          <p:cNvPr id="6" name="Image 5"/>
          <p:cNvPicPr>
            <a:picLocks noChangeAspect="1"/>
          </p:cNvPicPr>
          <p:nvPr/>
        </p:nvPicPr>
        <p:blipFill>
          <a:blip r:embed="rId10"/>
          <a:stretch>
            <a:fillRect/>
          </a:stretch>
        </p:blipFill>
        <p:spPr>
          <a:xfrm>
            <a:off x="5232826" y="1674691"/>
            <a:ext cx="754620" cy="678466"/>
          </a:xfrm>
          <a:prstGeom prst="rect">
            <a:avLst/>
          </a:prstGeom>
        </p:spPr>
      </p:pic>
      <p:pic>
        <p:nvPicPr>
          <p:cNvPr id="7" name="Image 6"/>
          <p:cNvPicPr>
            <a:picLocks noChangeAspect="1"/>
          </p:cNvPicPr>
          <p:nvPr/>
        </p:nvPicPr>
        <p:blipFill>
          <a:blip r:embed="rId11"/>
          <a:stretch>
            <a:fillRect/>
          </a:stretch>
        </p:blipFill>
        <p:spPr>
          <a:xfrm>
            <a:off x="5246311" y="3073652"/>
            <a:ext cx="727649" cy="720849"/>
          </a:xfrm>
          <a:prstGeom prst="rect">
            <a:avLst/>
          </a:prstGeom>
        </p:spPr>
      </p:pic>
      <p:pic>
        <p:nvPicPr>
          <p:cNvPr id="8" name="Image 7"/>
          <p:cNvPicPr>
            <a:picLocks noChangeAspect="1"/>
          </p:cNvPicPr>
          <p:nvPr/>
        </p:nvPicPr>
        <p:blipFill>
          <a:blip r:embed="rId12"/>
          <a:stretch>
            <a:fillRect/>
          </a:stretch>
        </p:blipFill>
        <p:spPr>
          <a:xfrm>
            <a:off x="5374207" y="4749271"/>
            <a:ext cx="471856" cy="781732"/>
          </a:xfrm>
          <a:prstGeom prst="rect">
            <a:avLst/>
          </a:prstGeom>
        </p:spPr>
      </p:pic>
      <p:sp>
        <p:nvSpPr>
          <p:cNvPr id="30" name="ZoneTexte 29">
            <a:hlinkClick r:id="" action="ppaction://noaction"/>
          </p:cNvPr>
          <p:cNvSpPr txBox="1"/>
          <p:nvPr/>
        </p:nvSpPr>
        <p:spPr>
          <a:xfrm>
            <a:off x="317057" y="548680"/>
            <a:ext cx="1530222" cy="26353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objectifs</a:t>
            </a:r>
            <a:endParaRPr lang="fr-FR" dirty="0"/>
          </a:p>
        </p:txBody>
      </p:sp>
      <p:sp>
        <p:nvSpPr>
          <p:cNvPr id="33" name="ZoneTexte 32">
            <a:hlinkClick r:id="" action="ppaction://noaction"/>
          </p:cNvPr>
          <p:cNvSpPr txBox="1"/>
          <p:nvPr/>
        </p:nvSpPr>
        <p:spPr>
          <a:xfrm>
            <a:off x="2120740" y="568920"/>
            <a:ext cx="1913762"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solidFill>
                  <a:srgbClr val="C00000"/>
                </a:solidFill>
              </a:rPr>
              <a:t>Les modes de connexion</a:t>
            </a:r>
            <a:endParaRPr lang="fr-FR" dirty="0">
              <a:solidFill>
                <a:srgbClr val="C00000"/>
              </a:solidFill>
            </a:endParaRPr>
          </a:p>
        </p:txBody>
      </p:sp>
      <p:sp>
        <p:nvSpPr>
          <p:cNvPr id="34" name="ZoneTexte 33">
            <a:hlinkClick r:id="" action="ppaction://noaction"/>
          </p:cNvPr>
          <p:cNvSpPr txBox="1"/>
          <p:nvPr/>
        </p:nvSpPr>
        <p:spPr>
          <a:xfrm>
            <a:off x="4234883" y="561056"/>
            <a:ext cx="180283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solidFill>
                  <a:srgbClr val="C00000"/>
                </a:solidFill>
              </a:rPr>
              <a:t>Ses fonctions</a:t>
            </a:r>
            <a:endParaRPr lang="fr-FR" dirty="0">
              <a:solidFill>
                <a:srgbClr val="C00000"/>
              </a:solidFill>
            </a:endParaRPr>
          </a:p>
        </p:txBody>
      </p:sp>
      <p:sp>
        <p:nvSpPr>
          <p:cNvPr id="31" name="Espace réservé du contenu 2"/>
          <p:cNvSpPr txBox="1">
            <a:spLocks/>
          </p:cNvSpPr>
          <p:nvPr>
            <p:custDataLst>
              <p:tags r:id="rId4"/>
            </p:custDataLst>
          </p:nvPr>
        </p:nvSpPr>
        <p:spPr>
          <a:xfrm>
            <a:off x="5009860" y="6093296"/>
            <a:ext cx="3522580" cy="476374"/>
          </a:xfrm>
          <a:prstGeom prst="rect">
            <a:avLst/>
          </a:prstGeom>
        </p:spPr>
        <p:txBody>
          <a:bodyPr vert="horz" lIns="91440" tIns="45720" rIns="91440" bIns="45720" rtlCol="0">
            <a:noAutofit/>
          </a:bodyPr>
          <a:lstStyle/>
          <a:p>
            <a:pPr algn="just">
              <a:lnSpc>
                <a:spcPct val="120000"/>
              </a:lnSpc>
              <a:spcBef>
                <a:spcPct val="20000"/>
              </a:spcBef>
            </a:pPr>
            <a:r>
              <a:rPr lang="fr-FR" sz="1400" i="1" noProof="0" dirty="0" smtClean="0">
                <a:solidFill>
                  <a:srgbClr val="5F5F5F"/>
                </a:solidFill>
              </a:rPr>
              <a:t>Chacune de ces 3 fonctionnalités correspond à un onglet de navigation sur le site </a:t>
            </a:r>
            <a:endParaRPr kumimoji="0" lang="fr-FR" sz="1400" i="1" u="none" strike="noStrike" kern="1200" cap="none" spc="0" normalizeH="0" baseline="0" noProof="0" dirty="0" smtClean="0">
              <a:ln>
                <a:noFill/>
              </a:ln>
              <a:solidFill>
                <a:srgbClr val="5F5F5F"/>
              </a:solidFill>
              <a:effectLst/>
              <a:uLnTx/>
              <a:uFillTx/>
            </a:endParaRPr>
          </a:p>
        </p:txBody>
      </p:sp>
    </p:spTree>
    <p:extLst>
      <p:ext uri="{BB962C8B-B14F-4D97-AF65-F5344CB8AC3E}">
        <p14:creationId xmlns:p14="http://schemas.microsoft.com/office/powerpoint/2010/main" val="296143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16"/>
          <p:cNvSpPr>
            <a:spLocks noGrp="1"/>
          </p:cNvSpPr>
          <p:nvPr>
            <p:ph type="sldNum" sz="quarter" idx="12"/>
          </p:nvPr>
        </p:nvSpPr>
        <p:spPr/>
        <p:txBody>
          <a:bodyPr/>
          <a:lstStyle/>
          <a:p>
            <a:fld id="{5B01FF76-FDB3-4CEA-B45D-5128AF8D87A5}" type="slidenum">
              <a:rPr lang="fr-FR" smtClean="0"/>
              <a:pPr/>
              <a:t>3</a:t>
            </a:fld>
            <a:endParaRPr lang="fr-FR" dirty="0"/>
          </a:p>
        </p:txBody>
      </p:sp>
      <p:pic>
        <p:nvPicPr>
          <p:cNvPr id="19" name="Picture 3"/>
          <p:cNvPicPr>
            <a:picLocks noChangeAspect="1" noChangeArrowheads="1"/>
          </p:cNvPicPr>
          <p:nvPr/>
        </p:nvPicPr>
        <p:blipFill>
          <a:blip r:embed="rId3" cstate="print"/>
          <a:srcRect/>
          <a:stretch>
            <a:fillRect/>
          </a:stretch>
        </p:blipFill>
        <p:spPr bwMode="auto">
          <a:xfrm>
            <a:off x="7092280" y="6237312"/>
            <a:ext cx="1835696" cy="458924"/>
          </a:xfrm>
          <a:prstGeom prst="rect">
            <a:avLst/>
          </a:prstGeom>
          <a:noFill/>
          <a:ln w="9525">
            <a:noFill/>
            <a:miter lim="800000"/>
            <a:headEnd/>
            <a:tailEnd/>
          </a:ln>
        </p:spPr>
      </p:pic>
      <p:pic>
        <p:nvPicPr>
          <p:cNvPr id="9" name="Picture 2" descr="http://smith/Elus2014/images/logo-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85114"/>
            <a:ext cx="2964218" cy="5956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orpheus2\donnees\Opération nouveau décideur\MAQUETTE\LOGO_BPCE\ORIGINAUX\Logo Groupe BPCE.jpg"/>
          <p:cNvPicPr>
            <a:picLocks noChangeAspect="1" noChangeArrowheads="1"/>
          </p:cNvPicPr>
          <p:nvPr/>
        </p:nvPicPr>
        <p:blipFill>
          <a:blip r:embed="rId5" cstate="print"/>
          <a:srcRect/>
          <a:stretch>
            <a:fillRect/>
          </a:stretch>
        </p:blipFill>
        <p:spPr bwMode="auto">
          <a:xfrm>
            <a:off x="5436096" y="495973"/>
            <a:ext cx="2915816" cy="484755"/>
          </a:xfrm>
          <a:prstGeom prst="rect">
            <a:avLst/>
          </a:prstGeom>
          <a:noFill/>
        </p:spPr>
      </p:pic>
      <p:pic>
        <p:nvPicPr>
          <p:cNvPr id="4" name="Image 3"/>
          <p:cNvPicPr>
            <a:picLocks noChangeAspect="1"/>
          </p:cNvPicPr>
          <p:nvPr/>
        </p:nvPicPr>
        <p:blipFill>
          <a:blip r:embed="rId6"/>
          <a:stretch>
            <a:fillRect/>
          </a:stretch>
        </p:blipFill>
        <p:spPr>
          <a:xfrm>
            <a:off x="2278955" y="1484784"/>
            <a:ext cx="4010025" cy="752475"/>
          </a:xfrm>
          <a:prstGeom prst="rect">
            <a:avLst/>
          </a:prstGeom>
        </p:spPr>
      </p:pic>
      <p:pic>
        <p:nvPicPr>
          <p:cNvPr id="6" name="Image 5"/>
          <p:cNvPicPr>
            <a:picLocks noChangeAspect="1"/>
          </p:cNvPicPr>
          <p:nvPr/>
        </p:nvPicPr>
        <p:blipFill>
          <a:blip r:embed="rId7"/>
          <a:stretch>
            <a:fillRect/>
          </a:stretch>
        </p:blipFill>
        <p:spPr>
          <a:xfrm>
            <a:off x="6485012" y="3284984"/>
            <a:ext cx="1866900" cy="1990725"/>
          </a:xfrm>
          <a:prstGeom prst="rect">
            <a:avLst/>
          </a:prstGeom>
        </p:spPr>
      </p:pic>
      <p:sp>
        <p:nvSpPr>
          <p:cNvPr id="14" name="Rectangle 2"/>
          <p:cNvSpPr txBox="1">
            <a:spLocks noChangeArrowheads="1"/>
          </p:cNvSpPr>
          <p:nvPr/>
        </p:nvSpPr>
        <p:spPr>
          <a:xfrm>
            <a:off x="-108520" y="5013176"/>
            <a:ext cx="4392488" cy="1008063"/>
          </a:xfrm>
          <a:prstGeom prst="rect">
            <a:avLst/>
          </a:prstGeom>
          <a:noFill/>
        </p:spPr>
        <p:txBody>
          <a:bodyPr vert="horz" lIns="91440" tIns="45720" rIns="91440" bIns="45720" rtlCol="0" anchor="ctr">
            <a:noAutofit/>
          </a:bodyPr>
          <a:lstStyle/>
          <a:p>
            <a:pPr lvl="0" algn="ctr">
              <a:spcBef>
                <a:spcPct val="0"/>
              </a:spcBef>
              <a:defRPr/>
            </a:pPr>
            <a:r>
              <a:rPr lang="fr-FR" sz="2600" dirty="0">
                <a:solidFill>
                  <a:srgbClr val="C00000"/>
                </a:solidFill>
              </a:rPr>
              <a:t>www.diagentrepreneur.fr</a:t>
            </a:r>
            <a:r>
              <a:rPr lang="fr-FR" sz="3200" dirty="0"/>
              <a:t> </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cxnSp>
        <p:nvCxnSpPr>
          <p:cNvPr id="3" name="Connecteur droit 2"/>
          <p:cNvCxnSpPr/>
          <p:nvPr/>
        </p:nvCxnSpPr>
        <p:spPr>
          <a:xfrm>
            <a:off x="3779912" y="3429000"/>
            <a:ext cx="1368152" cy="0"/>
          </a:xfrm>
          <a:prstGeom prst="line">
            <a:avLst/>
          </a:prstGeom>
        </p:spPr>
        <p:style>
          <a:lnRef idx="1">
            <a:schemeClr val="accent2"/>
          </a:lnRef>
          <a:fillRef idx="0">
            <a:schemeClr val="accent2"/>
          </a:fillRef>
          <a:effectRef idx="0">
            <a:schemeClr val="accent2"/>
          </a:effectRef>
          <a:fontRef idx="minor">
            <a:schemeClr val="tx1"/>
          </a:fontRef>
        </p:style>
      </p:cxnSp>
      <p:sp>
        <p:nvSpPr>
          <p:cNvPr id="11" name="Rectangle 2"/>
          <p:cNvSpPr txBox="1">
            <a:spLocks noChangeArrowheads="1"/>
          </p:cNvSpPr>
          <p:nvPr/>
        </p:nvSpPr>
        <p:spPr>
          <a:xfrm>
            <a:off x="467544" y="2276921"/>
            <a:ext cx="7884368" cy="1008063"/>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3200" b="1" i="1" noProof="0" dirty="0" smtClean="0">
                <a:solidFill>
                  <a:srgbClr val="5F5F5F"/>
                </a:solidFill>
                <a:latin typeface="+mj-lt"/>
                <a:ea typeface="+mj-ea"/>
                <a:cs typeface="+mj-cs"/>
              </a:rPr>
              <a:t>Comment se connecter</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sp>
        <p:nvSpPr>
          <p:cNvPr id="12" name="Espace réservé du pied de page 4"/>
          <p:cNvSpPr>
            <a:spLocks noGrp="1"/>
          </p:cNvSpPr>
          <p:nvPr>
            <p:ph type="ftr" sz="quarter" idx="4294967295"/>
          </p:nvPr>
        </p:nvSpPr>
        <p:spPr>
          <a:xfrm>
            <a:off x="3131840" y="6309320"/>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fr-FR" dirty="0" smtClean="0"/>
              <a:t>Document à usage interne – Ne pas diffuser</a:t>
            </a:r>
            <a:endParaRPr lang="fr-FR" dirty="0"/>
          </a:p>
        </p:txBody>
      </p:sp>
    </p:spTree>
    <p:extLst>
      <p:ext uri="{BB962C8B-B14F-4D97-AF65-F5344CB8AC3E}">
        <p14:creationId xmlns:p14="http://schemas.microsoft.com/office/powerpoint/2010/main" val="98337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4</a:t>
            </a:fld>
            <a:endParaRPr lang="fr-FR" dirty="0"/>
          </a:p>
        </p:txBody>
      </p:sp>
      <p:pic>
        <p:nvPicPr>
          <p:cNvPr id="15"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1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3" name="ZoneTexte 22"/>
          <p:cNvSpPr txBox="1"/>
          <p:nvPr/>
        </p:nvSpPr>
        <p:spPr>
          <a:xfrm>
            <a:off x="561689" y="1660530"/>
            <a:ext cx="4667307" cy="523220"/>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A la 1</a:t>
            </a:r>
            <a:r>
              <a:rPr lang="fr-FR" sz="1400" b="1" baseline="30000" dirty="0" smtClean="0">
                <a:solidFill>
                  <a:srgbClr val="5F5F5F"/>
                </a:solidFill>
              </a:rPr>
              <a:t>ère</a:t>
            </a:r>
            <a:r>
              <a:rPr lang="fr-FR" sz="1400" b="1" dirty="0" smtClean="0">
                <a:solidFill>
                  <a:srgbClr val="5F5F5F"/>
                </a:solidFill>
              </a:rPr>
              <a:t> connexion, via la page d’accueil, il est nécessaire qu’ils créent leur compte selon leur profil.</a:t>
            </a:r>
          </a:p>
        </p:txBody>
      </p:sp>
      <p:sp>
        <p:nvSpPr>
          <p:cNvPr id="19" name="ZoneTexte 18"/>
          <p:cNvSpPr txBox="1"/>
          <p:nvPr/>
        </p:nvSpPr>
        <p:spPr>
          <a:xfrm>
            <a:off x="303181" y="1760222"/>
            <a:ext cx="276038" cy="307777"/>
          </a:xfrm>
          <a:prstGeom prst="rect">
            <a:avLst/>
          </a:prstGeom>
          <a:solidFill>
            <a:srgbClr val="C00000"/>
          </a:solidFill>
        </p:spPr>
        <p:txBody>
          <a:bodyPr wrap="none" rtlCol="0">
            <a:spAutoFit/>
          </a:bodyPr>
          <a:lstStyle/>
          <a:p>
            <a:r>
              <a:rPr lang="fr-FR" sz="1400" b="1" dirty="0" smtClean="0">
                <a:solidFill>
                  <a:schemeClr val="bg1"/>
                </a:solidFill>
              </a:rPr>
              <a:t>1</a:t>
            </a:r>
            <a:endParaRPr lang="fr-FR" sz="1400" b="1" dirty="0">
              <a:solidFill>
                <a:schemeClr val="bg1"/>
              </a:solidFill>
            </a:endParaRPr>
          </a:p>
        </p:txBody>
      </p:sp>
      <p:sp>
        <p:nvSpPr>
          <p:cNvPr id="35" name="ZoneTexte 34"/>
          <p:cNvSpPr txBox="1"/>
          <p:nvPr/>
        </p:nvSpPr>
        <p:spPr>
          <a:xfrm>
            <a:off x="3710101" y="2780928"/>
            <a:ext cx="4464496" cy="1169551"/>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L’utilisateur recherche l’entreprise pour laquelle il souhaite créer un compte : </a:t>
            </a:r>
          </a:p>
          <a:p>
            <a:pPr marL="285750" indent="-285750" algn="just">
              <a:buClr>
                <a:srgbClr val="C00000"/>
              </a:buClr>
              <a:buFontTx/>
              <a:buChar char="-"/>
              <a:tabLst>
                <a:tab pos="542925" algn="l"/>
              </a:tabLst>
            </a:pPr>
            <a:r>
              <a:rPr lang="fr-FR" sz="1400" b="1" dirty="0" smtClean="0">
                <a:solidFill>
                  <a:srgbClr val="5F5F5F"/>
                </a:solidFill>
              </a:rPr>
              <a:t>Avec son identifiant client et son SIRET, pour les client,</a:t>
            </a:r>
          </a:p>
          <a:p>
            <a:pPr marL="285750" indent="-285750" algn="just">
              <a:buClr>
                <a:srgbClr val="C00000"/>
              </a:buClr>
              <a:buFontTx/>
              <a:buChar char="-"/>
              <a:tabLst>
                <a:tab pos="542925" algn="l"/>
              </a:tabLst>
            </a:pPr>
            <a:r>
              <a:rPr lang="fr-FR" sz="1400" b="1" dirty="0" smtClean="0">
                <a:solidFill>
                  <a:srgbClr val="5F5F5F"/>
                </a:solidFill>
              </a:rPr>
              <a:t>Uniquement avec son SIRET, pour les prospects.</a:t>
            </a:r>
          </a:p>
        </p:txBody>
      </p:sp>
      <p:sp>
        <p:nvSpPr>
          <p:cNvPr id="37" name="ZoneTexte 36"/>
          <p:cNvSpPr txBox="1"/>
          <p:nvPr/>
        </p:nvSpPr>
        <p:spPr>
          <a:xfrm>
            <a:off x="3420135" y="2865256"/>
            <a:ext cx="276038" cy="307777"/>
          </a:xfrm>
          <a:prstGeom prst="rect">
            <a:avLst/>
          </a:prstGeom>
          <a:solidFill>
            <a:srgbClr val="C00000"/>
          </a:solidFill>
        </p:spPr>
        <p:txBody>
          <a:bodyPr wrap="none" rtlCol="0">
            <a:spAutoFit/>
          </a:bodyPr>
          <a:lstStyle/>
          <a:p>
            <a:r>
              <a:rPr lang="fr-FR" sz="1400" b="1" dirty="0" smtClean="0">
                <a:solidFill>
                  <a:schemeClr val="bg1"/>
                </a:solidFill>
              </a:rPr>
              <a:t>2</a:t>
            </a:r>
            <a:endParaRPr lang="fr-FR" sz="1400" b="1" dirty="0">
              <a:solidFill>
                <a:schemeClr val="bg1"/>
              </a:solidFill>
            </a:endParaRPr>
          </a:p>
        </p:txBody>
      </p:sp>
      <p:sp>
        <p:nvSpPr>
          <p:cNvPr id="40" name="ZoneTexte 39"/>
          <p:cNvSpPr txBox="1"/>
          <p:nvPr/>
        </p:nvSpPr>
        <p:spPr>
          <a:xfrm>
            <a:off x="530837" y="4707141"/>
            <a:ext cx="4387217" cy="954107"/>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L’utilisateur accède maintenant à l’écran de création de compte. </a:t>
            </a:r>
          </a:p>
          <a:p>
            <a:pPr algn="just">
              <a:buClr>
                <a:srgbClr val="C00000"/>
              </a:buClr>
              <a:tabLst>
                <a:tab pos="542925" algn="l"/>
              </a:tabLst>
            </a:pPr>
            <a:r>
              <a:rPr lang="fr-FR" sz="1400" b="1" dirty="0" smtClean="0">
                <a:solidFill>
                  <a:srgbClr val="5F5F5F"/>
                </a:solidFill>
              </a:rPr>
              <a:t>L’e-mail est utilisé comme identifiant et doit être unique </a:t>
            </a:r>
            <a:r>
              <a:rPr lang="fr-FR" sz="1000" b="1" dirty="0" smtClean="0">
                <a:solidFill>
                  <a:srgbClr val="5F5F5F"/>
                </a:solidFill>
              </a:rPr>
              <a:t>(il n’est pas possible de créer plusieurs comptes avec le même e-mail)</a:t>
            </a:r>
            <a:r>
              <a:rPr lang="fr-FR" sz="1400" b="1" dirty="0" smtClean="0">
                <a:solidFill>
                  <a:srgbClr val="5F5F5F"/>
                </a:solidFill>
              </a:rPr>
              <a:t>.</a:t>
            </a:r>
          </a:p>
        </p:txBody>
      </p:sp>
      <p:sp>
        <p:nvSpPr>
          <p:cNvPr id="41" name="ZoneTexte 40"/>
          <p:cNvSpPr txBox="1"/>
          <p:nvPr/>
        </p:nvSpPr>
        <p:spPr>
          <a:xfrm>
            <a:off x="254799" y="4771230"/>
            <a:ext cx="276038" cy="307777"/>
          </a:xfrm>
          <a:prstGeom prst="rect">
            <a:avLst/>
          </a:prstGeom>
          <a:solidFill>
            <a:srgbClr val="C00000"/>
          </a:solidFill>
        </p:spPr>
        <p:txBody>
          <a:bodyPr wrap="none" rtlCol="0">
            <a:spAutoFit/>
          </a:bodyPr>
          <a:lstStyle/>
          <a:p>
            <a:r>
              <a:rPr lang="fr-FR" sz="1400" b="1" dirty="0" smtClean="0">
                <a:solidFill>
                  <a:schemeClr val="bg1"/>
                </a:solidFill>
              </a:rPr>
              <a:t>3</a:t>
            </a:r>
            <a:endParaRPr lang="fr-FR" sz="1400" b="1" dirty="0">
              <a:solidFill>
                <a:schemeClr val="bg1"/>
              </a:solidFill>
            </a:endParaRPr>
          </a:p>
        </p:txBody>
      </p:sp>
      <p:sp>
        <p:nvSpPr>
          <p:cNvPr id="36" name="ZoneTexte 35"/>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8" name="ZoneTexte 37"/>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2" name="ZoneTexte 41"/>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3" name="ZoneTexte 42">
            <a:hlinkClick r:id="" action="ppaction://noaction"/>
          </p:cNvPr>
          <p:cNvSpPr txBox="1"/>
          <p:nvPr/>
        </p:nvSpPr>
        <p:spPr>
          <a:xfrm>
            <a:off x="2051720" y="503145"/>
            <a:ext cx="2045715" cy="251154"/>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Les modes de connexion</a:t>
            </a:r>
            <a:endParaRPr lang="fr-FR" dirty="0"/>
          </a:p>
        </p:txBody>
      </p:sp>
      <p:sp>
        <p:nvSpPr>
          <p:cNvPr id="44" name="ZoneTexte 43">
            <a:hlinkClick r:id="" action="ppaction://noaction"/>
          </p:cNvPr>
          <p:cNvSpPr txBox="1"/>
          <p:nvPr/>
        </p:nvSpPr>
        <p:spPr>
          <a:xfrm>
            <a:off x="4283968" y="496899"/>
            <a:ext cx="1802623" cy="25740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a:defRPr>
                <a:solidFill>
                  <a:schemeClr val="tx1"/>
                </a:solidFill>
                <a:latin typeface="Arial" charset="0"/>
              </a:defRPr>
            </a:lvl6pPr>
            <a:lvl7pPr>
              <a:defRPr>
                <a:solidFill>
                  <a:schemeClr val="tx1"/>
                </a:solidFill>
                <a:latin typeface="Arial" charset="0"/>
              </a:defRPr>
            </a:lvl7pPr>
            <a:lvl8pPr>
              <a:defRPr>
                <a:solidFill>
                  <a:schemeClr val="tx1"/>
                </a:solidFill>
                <a:latin typeface="Arial" charset="0"/>
              </a:defRPr>
            </a:lvl8pPr>
            <a:lvl9pPr>
              <a:defRPr>
                <a:solidFill>
                  <a:schemeClr val="tx1"/>
                </a:solidFill>
                <a:latin typeface="Arial" charset="0"/>
              </a:defRPr>
            </a:lvl9pPr>
          </a:lstStyle>
          <a:p>
            <a:r>
              <a:rPr lang="fr-FR" dirty="0" smtClean="0">
                <a:solidFill>
                  <a:srgbClr val="AC1B30"/>
                </a:solidFill>
                <a:latin typeface="Helvetica" panose="020B0604020202020204" pitchFamily="34" charset="0"/>
                <a:cs typeface="Helvetica" panose="020B0604020202020204" pitchFamily="34" charset="0"/>
              </a:rPr>
              <a:t>Ses fonctions</a:t>
            </a:r>
            <a:endParaRPr lang="fr-FR" dirty="0">
              <a:solidFill>
                <a:srgbClr val="AC1B30"/>
              </a:solidFill>
              <a:latin typeface="Helvetica" panose="020B0604020202020204" pitchFamily="34" charset="0"/>
              <a:cs typeface="Helvetica" panose="020B0604020202020204" pitchFamily="34" charset="0"/>
            </a:endParaRPr>
          </a:p>
        </p:txBody>
      </p:sp>
      <p:sp>
        <p:nvSpPr>
          <p:cNvPr id="45" name="ZoneTexte 44">
            <a:hlinkClick r:id="" action="ppaction://noaction"/>
          </p:cNvPr>
          <p:cNvSpPr txBox="1"/>
          <p:nvPr/>
        </p:nvSpPr>
        <p:spPr>
          <a:xfrm>
            <a:off x="303181" y="50214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4" name="Image 3"/>
          <p:cNvPicPr>
            <a:picLocks noChangeAspect="1"/>
          </p:cNvPicPr>
          <p:nvPr/>
        </p:nvPicPr>
        <p:blipFill>
          <a:blip r:embed="rId5"/>
          <a:stretch>
            <a:fillRect/>
          </a:stretch>
        </p:blipFill>
        <p:spPr>
          <a:xfrm>
            <a:off x="78241" y="70261"/>
            <a:ext cx="1743607" cy="317019"/>
          </a:xfrm>
          <a:prstGeom prst="rect">
            <a:avLst/>
          </a:prstGeom>
        </p:spPr>
      </p:pic>
      <p:pic>
        <p:nvPicPr>
          <p:cNvPr id="9" name="Image 8"/>
          <p:cNvPicPr>
            <a:picLocks noChangeAspect="1"/>
          </p:cNvPicPr>
          <p:nvPr/>
        </p:nvPicPr>
        <p:blipFill>
          <a:blip r:embed="rId6"/>
          <a:stretch>
            <a:fillRect/>
          </a:stretch>
        </p:blipFill>
        <p:spPr>
          <a:xfrm>
            <a:off x="243152" y="2389819"/>
            <a:ext cx="3054184" cy="1831269"/>
          </a:xfrm>
          <a:prstGeom prst="rect">
            <a:avLst/>
          </a:prstGeom>
          <a:ln>
            <a:solidFill>
              <a:schemeClr val="bg1">
                <a:lumMod val="65000"/>
              </a:schemeClr>
            </a:solidFill>
          </a:ln>
        </p:spPr>
      </p:pic>
      <p:pic>
        <p:nvPicPr>
          <p:cNvPr id="18" name="Image 17"/>
          <p:cNvPicPr>
            <a:picLocks noChangeAspect="1"/>
          </p:cNvPicPr>
          <p:nvPr/>
        </p:nvPicPr>
        <p:blipFill>
          <a:blip r:embed="rId7"/>
          <a:stretch>
            <a:fillRect/>
          </a:stretch>
        </p:blipFill>
        <p:spPr>
          <a:xfrm>
            <a:off x="5586858" y="3985890"/>
            <a:ext cx="3093315" cy="2735585"/>
          </a:xfrm>
          <a:prstGeom prst="rect">
            <a:avLst/>
          </a:prstGeom>
          <a:ln>
            <a:solidFill>
              <a:schemeClr val="bg1">
                <a:lumMod val="65000"/>
              </a:schemeClr>
            </a:solidFill>
          </a:ln>
        </p:spPr>
      </p:pic>
      <p:sp>
        <p:nvSpPr>
          <p:cNvPr id="21" name="Flèche droite 20"/>
          <p:cNvSpPr/>
          <p:nvPr/>
        </p:nvSpPr>
        <p:spPr>
          <a:xfrm>
            <a:off x="871303" y="5687670"/>
            <a:ext cx="249584" cy="28803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1120887" y="5570076"/>
            <a:ext cx="4387217" cy="523220"/>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Un mail avec un lien d’activation, est ensuite envoyé à l’adresse spécifiée.</a:t>
            </a:r>
          </a:p>
        </p:txBody>
      </p:sp>
      <p:pic>
        <p:nvPicPr>
          <p:cNvPr id="22" name="Image 21"/>
          <p:cNvPicPr>
            <a:picLocks noChangeAspect="1"/>
          </p:cNvPicPr>
          <p:nvPr/>
        </p:nvPicPr>
        <p:blipFill>
          <a:blip r:embed="rId8"/>
          <a:stretch>
            <a:fillRect/>
          </a:stretch>
        </p:blipFill>
        <p:spPr>
          <a:xfrm>
            <a:off x="75799" y="6381328"/>
            <a:ext cx="317019" cy="274344"/>
          </a:xfrm>
          <a:prstGeom prst="rect">
            <a:avLst/>
          </a:prstGeom>
        </p:spPr>
      </p:pic>
      <p:sp>
        <p:nvSpPr>
          <p:cNvPr id="48" name="ZoneTexte 47"/>
          <p:cNvSpPr txBox="1"/>
          <p:nvPr/>
        </p:nvSpPr>
        <p:spPr>
          <a:xfrm>
            <a:off x="441575" y="6247717"/>
            <a:ext cx="4387217" cy="523220"/>
          </a:xfrm>
          <a:prstGeom prst="rect">
            <a:avLst/>
          </a:prstGeom>
          <a:noFill/>
        </p:spPr>
        <p:txBody>
          <a:bodyPr wrap="square" rtlCol="0">
            <a:spAutoFit/>
          </a:bodyPr>
          <a:lstStyle/>
          <a:p>
            <a:pPr algn="just">
              <a:buClr>
                <a:srgbClr val="C00000"/>
              </a:buClr>
              <a:tabLst>
                <a:tab pos="542925" algn="l"/>
              </a:tabLst>
            </a:pPr>
            <a:r>
              <a:rPr lang="fr-FR" sz="1400" dirty="0" smtClean="0">
                <a:solidFill>
                  <a:srgbClr val="5F5F5F"/>
                </a:solidFill>
              </a:rPr>
              <a:t>Possible de créer 1 compte par couple Identifiant client/SIRET</a:t>
            </a:r>
            <a:r>
              <a:rPr lang="fr-FR" sz="1400" dirty="0">
                <a:solidFill>
                  <a:srgbClr val="5F5F5F"/>
                </a:solidFill>
              </a:rPr>
              <a:t> </a:t>
            </a:r>
            <a:r>
              <a:rPr lang="fr-FR" sz="1400" dirty="0" smtClean="0">
                <a:solidFill>
                  <a:srgbClr val="5F5F5F"/>
                </a:solidFill>
              </a:rPr>
              <a:t>et 2 comptes par SIRET pour les prospects. </a:t>
            </a:r>
          </a:p>
        </p:txBody>
      </p:sp>
      <p:sp>
        <p:nvSpPr>
          <p:cNvPr id="26" name="ZoneTexte 25"/>
          <p:cNvSpPr txBox="1"/>
          <p:nvPr/>
        </p:nvSpPr>
        <p:spPr>
          <a:xfrm>
            <a:off x="106843" y="1077852"/>
            <a:ext cx="4667307" cy="369332"/>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Ø"/>
              <a:tabLst>
                <a:tab pos="542925" algn="l"/>
              </a:tabLst>
            </a:pPr>
            <a:r>
              <a:rPr lang="fr-FR" b="1" u="sng" dirty="0" smtClean="0">
                <a:solidFill>
                  <a:srgbClr val="C00000"/>
                </a:solidFill>
              </a:rPr>
              <a:t>Client et Prospect</a:t>
            </a:r>
            <a:endParaRPr lang="fr-FR" b="1" u="sng" strike="sngStrike" dirty="0" smtClean="0">
              <a:solidFill>
                <a:srgbClr val="00B0F0"/>
              </a:solidFill>
            </a:endParaRPr>
          </a:p>
        </p:txBody>
      </p:sp>
      <p:pic>
        <p:nvPicPr>
          <p:cNvPr id="2" name="Image 1"/>
          <p:cNvPicPr>
            <a:picLocks noChangeAspect="1"/>
          </p:cNvPicPr>
          <p:nvPr/>
        </p:nvPicPr>
        <p:blipFill>
          <a:blip r:embed="rId9"/>
          <a:stretch>
            <a:fillRect/>
          </a:stretch>
        </p:blipFill>
        <p:spPr>
          <a:xfrm>
            <a:off x="5352514" y="1130739"/>
            <a:ext cx="3501205" cy="1495768"/>
          </a:xfrm>
          <a:prstGeom prst="rect">
            <a:avLst/>
          </a:prstGeom>
          <a:ln>
            <a:solidFill>
              <a:schemeClr val="bg1">
                <a:lumMod val="65000"/>
              </a:schemeClr>
            </a:solidFill>
          </a:ln>
        </p:spPr>
      </p:pic>
    </p:spTree>
    <p:extLst>
      <p:ext uri="{BB962C8B-B14F-4D97-AF65-F5344CB8AC3E}">
        <p14:creationId xmlns:p14="http://schemas.microsoft.com/office/powerpoint/2010/main" val="4292338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5</a:t>
            </a:fld>
            <a:endParaRPr lang="fr-FR" dirty="0"/>
          </a:p>
        </p:txBody>
      </p:sp>
      <p:pic>
        <p:nvPicPr>
          <p:cNvPr id="15"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1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36" name="ZoneTexte 35"/>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8" name="ZoneTexte 37"/>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2" name="ZoneTexte 41"/>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3" name="ZoneTexte 42">
            <a:hlinkClick r:id="" action="ppaction://noaction"/>
          </p:cNvPr>
          <p:cNvSpPr txBox="1"/>
          <p:nvPr/>
        </p:nvSpPr>
        <p:spPr>
          <a:xfrm>
            <a:off x="2051720" y="503145"/>
            <a:ext cx="2045715" cy="251154"/>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Les modes de connexion</a:t>
            </a:r>
            <a:endParaRPr lang="fr-FR" dirty="0"/>
          </a:p>
        </p:txBody>
      </p:sp>
      <p:sp>
        <p:nvSpPr>
          <p:cNvPr id="44" name="ZoneTexte 43">
            <a:hlinkClick r:id="" action="ppaction://noaction"/>
          </p:cNvPr>
          <p:cNvSpPr txBox="1"/>
          <p:nvPr/>
        </p:nvSpPr>
        <p:spPr>
          <a:xfrm>
            <a:off x="4209537" y="496899"/>
            <a:ext cx="1802623" cy="25740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a:defRPr>
                <a:solidFill>
                  <a:schemeClr val="tx1"/>
                </a:solidFill>
                <a:latin typeface="Arial" charset="0"/>
              </a:defRPr>
            </a:lvl6pPr>
            <a:lvl7pPr>
              <a:defRPr>
                <a:solidFill>
                  <a:schemeClr val="tx1"/>
                </a:solidFill>
                <a:latin typeface="Arial" charset="0"/>
              </a:defRPr>
            </a:lvl7pPr>
            <a:lvl8pPr>
              <a:defRPr>
                <a:solidFill>
                  <a:schemeClr val="tx1"/>
                </a:solidFill>
                <a:latin typeface="Arial" charset="0"/>
              </a:defRPr>
            </a:lvl8pPr>
            <a:lvl9pPr>
              <a:defRPr>
                <a:solidFill>
                  <a:schemeClr val="tx1"/>
                </a:solidFill>
                <a:latin typeface="Arial" charset="0"/>
              </a:defRPr>
            </a:lvl9pPr>
          </a:lstStyle>
          <a:p>
            <a:r>
              <a:rPr lang="fr-FR" dirty="0" smtClean="0">
                <a:solidFill>
                  <a:srgbClr val="AC1B30"/>
                </a:solidFill>
                <a:latin typeface="Helvetica" panose="020B0604020202020204" pitchFamily="34" charset="0"/>
                <a:cs typeface="Helvetica" panose="020B0604020202020204" pitchFamily="34" charset="0"/>
              </a:rPr>
              <a:t>Ses fonctions</a:t>
            </a:r>
            <a:endParaRPr lang="fr-FR" dirty="0">
              <a:solidFill>
                <a:srgbClr val="AC1B30"/>
              </a:solidFill>
              <a:latin typeface="Helvetica" panose="020B0604020202020204" pitchFamily="34" charset="0"/>
              <a:cs typeface="Helvetica" panose="020B0604020202020204" pitchFamily="34" charset="0"/>
            </a:endParaRPr>
          </a:p>
        </p:txBody>
      </p:sp>
      <p:sp>
        <p:nvSpPr>
          <p:cNvPr id="45" name="ZoneTexte 44">
            <a:hlinkClick r:id="" action="ppaction://noaction"/>
          </p:cNvPr>
          <p:cNvSpPr txBox="1"/>
          <p:nvPr/>
        </p:nvSpPr>
        <p:spPr>
          <a:xfrm>
            <a:off x="303181" y="50214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4" name="Image 3"/>
          <p:cNvPicPr>
            <a:picLocks noChangeAspect="1"/>
          </p:cNvPicPr>
          <p:nvPr/>
        </p:nvPicPr>
        <p:blipFill>
          <a:blip r:embed="rId5"/>
          <a:stretch>
            <a:fillRect/>
          </a:stretch>
        </p:blipFill>
        <p:spPr>
          <a:xfrm>
            <a:off x="78241" y="70261"/>
            <a:ext cx="1743607" cy="317019"/>
          </a:xfrm>
          <a:prstGeom prst="rect">
            <a:avLst/>
          </a:prstGeom>
        </p:spPr>
      </p:pic>
      <p:sp>
        <p:nvSpPr>
          <p:cNvPr id="47" name="ZoneTexte 46"/>
          <p:cNvSpPr txBox="1"/>
          <p:nvPr/>
        </p:nvSpPr>
        <p:spPr>
          <a:xfrm>
            <a:off x="552765" y="3068960"/>
            <a:ext cx="4387217" cy="523220"/>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Identifiant : adresse mail professionnelle</a:t>
            </a:r>
          </a:p>
          <a:p>
            <a:pPr algn="just">
              <a:buClr>
                <a:srgbClr val="C00000"/>
              </a:buClr>
              <a:tabLst>
                <a:tab pos="542925" algn="l"/>
              </a:tabLst>
            </a:pPr>
            <a:r>
              <a:rPr lang="fr-FR" sz="1400" b="1" dirty="0" smtClean="0">
                <a:solidFill>
                  <a:srgbClr val="5F5F5F"/>
                </a:solidFill>
              </a:rPr>
              <a:t>Mot de passe : transmis par mail</a:t>
            </a:r>
          </a:p>
        </p:txBody>
      </p:sp>
      <p:sp>
        <p:nvSpPr>
          <p:cNvPr id="18" name="ZoneTexte 17"/>
          <p:cNvSpPr txBox="1"/>
          <p:nvPr/>
        </p:nvSpPr>
        <p:spPr>
          <a:xfrm>
            <a:off x="107504" y="1235050"/>
            <a:ext cx="4667307" cy="369332"/>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Ø"/>
              <a:tabLst>
                <a:tab pos="542925" algn="l"/>
              </a:tabLst>
            </a:pPr>
            <a:r>
              <a:rPr lang="fr-FR" b="1" u="sng" dirty="0" smtClean="0">
                <a:solidFill>
                  <a:srgbClr val="C00000"/>
                </a:solidFill>
              </a:rPr>
              <a:t>Pour les connexions suivantes </a:t>
            </a:r>
          </a:p>
        </p:txBody>
      </p:sp>
      <p:pic>
        <p:nvPicPr>
          <p:cNvPr id="3" name="Image 2"/>
          <p:cNvPicPr>
            <a:picLocks noChangeAspect="1"/>
          </p:cNvPicPr>
          <p:nvPr/>
        </p:nvPicPr>
        <p:blipFill>
          <a:blip r:embed="rId6"/>
          <a:stretch>
            <a:fillRect/>
          </a:stretch>
        </p:blipFill>
        <p:spPr>
          <a:xfrm>
            <a:off x="5984426" y="1794669"/>
            <a:ext cx="2367083" cy="2066379"/>
          </a:xfrm>
          <a:prstGeom prst="rect">
            <a:avLst/>
          </a:prstGeom>
          <a:ln>
            <a:solidFill>
              <a:schemeClr val="bg1">
                <a:lumMod val="65000"/>
              </a:schemeClr>
            </a:solidFill>
          </a:ln>
        </p:spPr>
      </p:pic>
      <p:sp>
        <p:nvSpPr>
          <p:cNvPr id="2" name="Rectangle 1"/>
          <p:cNvSpPr/>
          <p:nvPr/>
        </p:nvSpPr>
        <p:spPr>
          <a:xfrm>
            <a:off x="552765" y="1988840"/>
            <a:ext cx="4472438" cy="1384995"/>
          </a:xfrm>
          <a:prstGeom prst="rect">
            <a:avLst/>
          </a:prstGeom>
        </p:spPr>
        <p:txBody>
          <a:bodyPr wrap="square">
            <a:spAutoFit/>
          </a:bodyPr>
          <a:lstStyle/>
          <a:p>
            <a:pPr algn="just">
              <a:buClr>
                <a:srgbClr val="C00000"/>
              </a:buClr>
              <a:tabLst>
                <a:tab pos="542925" algn="l"/>
              </a:tabLst>
            </a:pPr>
            <a:r>
              <a:rPr lang="fr-FR" sz="1400" b="1" dirty="0" smtClean="0">
                <a:solidFill>
                  <a:srgbClr val="5F5F5F"/>
                </a:solidFill>
              </a:rPr>
              <a:t>L’identification se fait via la page d’accueil.</a:t>
            </a:r>
          </a:p>
          <a:p>
            <a:pPr algn="just">
              <a:buClr>
                <a:srgbClr val="C00000"/>
              </a:buClr>
              <a:tabLst>
                <a:tab pos="542925" algn="l"/>
              </a:tabLst>
            </a:pPr>
            <a:endParaRPr lang="fr-FR" sz="1400" b="1" dirty="0">
              <a:solidFill>
                <a:srgbClr val="5F5F5F"/>
              </a:solidFill>
            </a:endParaRPr>
          </a:p>
          <a:p>
            <a:pPr algn="just">
              <a:buClr>
                <a:srgbClr val="C00000"/>
              </a:buClr>
              <a:tabLst>
                <a:tab pos="542925" algn="l"/>
              </a:tabLst>
            </a:pPr>
            <a:endParaRPr lang="fr-FR" sz="1400" b="1" dirty="0" smtClean="0">
              <a:solidFill>
                <a:srgbClr val="5F5F5F"/>
              </a:solidFill>
            </a:endParaRPr>
          </a:p>
          <a:p>
            <a:pPr algn="just">
              <a:buClr>
                <a:srgbClr val="C00000"/>
              </a:buClr>
              <a:tabLst>
                <a:tab pos="542925" algn="l"/>
              </a:tabLst>
            </a:pPr>
            <a:r>
              <a:rPr lang="fr-FR" sz="1400" b="1" dirty="0" smtClean="0">
                <a:solidFill>
                  <a:srgbClr val="5F5F5F"/>
                </a:solidFill>
              </a:rPr>
              <a:t>Pour les GC Pros, DUC/DA/DAA validés Passeport Pro, les </a:t>
            </a:r>
            <a:r>
              <a:rPr lang="fr-FR" sz="1400" b="1" dirty="0">
                <a:solidFill>
                  <a:srgbClr val="5F5F5F"/>
                </a:solidFill>
              </a:rPr>
              <a:t>comptes ont été créés en amont.</a:t>
            </a:r>
          </a:p>
          <a:p>
            <a:pPr algn="just">
              <a:buClr>
                <a:srgbClr val="C00000"/>
              </a:buClr>
              <a:tabLst>
                <a:tab pos="542925" algn="l"/>
              </a:tabLst>
            </a:pPr>
            <a:endParaRPr lang="fr-FR" sz="1400" b="1" dirty="0" smtClean="0">
              <a:solidFill>
                <a:srgbClr val="5F5F5F"/>
              </a:solidFill>
            </a:endParaRPr>
          </a:p>
        </p:txBody>
      </p:sp>
    </p:spTree>
    <p:extLst>
      <p:ext uri="{BB962C8B-B14F-4D97-AF65-F5344CB8AC3E}">
        <p14:creationId xmlns:p14="http://schemas.microsoft.com/office/powerpoint/2010/main" val="217337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5111227" y="1196752"/>
            <a:ext cx="1846309" cy="1611762"/>
          </a:xfrm>
          <a:prstGeom prst="rect">
            <a:avLst/>
          </a:prstGeom>
          <a:ln>
            <a:solidFill>
              <a:schemeClr val="bg1">
                <a:lumMod val="65000"/>
              </a:schemeClr>
            </a:solidFill>
          </a:ln>
        </p:spPr>
      </p:pic>
      <p:pic>
        <p:nvPicPr>
          <p:cNvPr id="2" name="Image 1"/>
          <p:cNvPicPr>
            <a:picLocks noChangeAspect="1"/>
          </p:cNvPicPr>
          <p:nvPr/>
        </p:nvPicPr>
        <p:blipFill>
          <a:blip r:embed="rId4"/>
          <a:stretch>
            <a:fillRect/>
          </a:stretch>
        </p:blipFill>
        <p:spPr>
          <a:xfrm>
            <a:off x="3622081" y="4797152"/>
            <a:ext cx="5260196" cy="913060"/>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6</a:t>
            </a:fld>
            <a:endParaRPr lang="fr-FR" dirty="0"/>
          </a:p>
        </p:txBody>
      </p:sp>
      <p:pic>
        <p:nvPicPr>
          <p:cNvPr id="15" name="Picture 3"/>
          <p:cNvPicPr>
            <a:picLocks noChangeAspect="1" noChangeArrowheads="1"/>
          </p:cNvPicPr>
          <p:nvPr/>
        </p:nvPicPr>
        <p:blipFill>
          <a:blip r:embed="rId5" cstate="print"/>
          <a:srcRect/>
          <a:stretch>
            <a:fillRect/>
          </a:stretch>
        </p:blipFill>
        <p:spPr bwMode="auto">
          <a:xfrm>
            <a:off x="7436769" y="60195"/>
            <a:ext cx="1475656" cy="368914"/>
          </a:xfrm>
          <a:prstGeom prst="rect">
            <a:avLst/>
          </a:prstGeom>
          <a:noFill/>
          <a:ln w="9525">
            <a:noFill/>
            <a:miter lim="800000"/>
            <a:headEnd/>
            <a:tailEnd/>
          </a:ln>
        </p:spPr>
      </p:pic>
      <p:pic>
        <p:nvPicPr>
          <p:cNvPr id="17" name="Picture 2" descr="\\Morpheus2\donnees\Opération nouveau décideur\MAQUETTE\LOGO_BPCE\ORIGINAUX\Logo Groupe BPCE.jpg"/>
          <p:cNvPicPr>
            <a:picLocks noChangeAspect="1" noChangeArrowheads="1"/>
          </p:cNvPicPr>
          <p:nvPr/>
        </p:nvPicPr>
        <p:blipFill>
          <a:blip r:embed="rId6" cstate="print"/>
          <a:srcRect/>
          <a:stretch>
            <a:fillRect/>
          </a:stretch>
        </p:blipFill>
        <p:spPr bwMode="auto">
          <a:xfrm>
            <a:off x="7276502" y="413287"/>
            <a:ext cx="1759993" cy="292599"/>
          </a:xfrm>
          <a:prstGeom prst="rect">
            <a:avLst/>
          </a:prstGeom>
          <a:noFill/>
        </p:spPr>
      </p:pic>
      <p:sp>
        <p:nvSpPr>
          <p:cNvPr id="36" name="ZoneTexte 35"/>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8" name="ZoneTexte 37"/>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2" name="ZoneTexte 41"/>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3" name="ZoneTexte 42">
            <a:hlinkClick r:id="" action="ppaction://noaction"/>
          </p:cNvPr>
          <p:cNvSpPr txBox="1"/>
          <p:nvPr/>
        </p:nvSpPr>
        <p:spPr>
          <a:xfrm>
            <a:off x="1945506" y="503145"/>
            <a:ext cx="2122438" cy="251154"/>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Les modes de connexion</a:t>
            </a:r>
            <a:endParaRPr lang="fr-FR" dirty="0"/>
          </a:p>
        </p:txBody>
      </p:sp>
      <p:sp>
        <p:nvSpPr>
          <p:cNvPr id="44" name="ZoneTexte 43">
            <a:hlinkClick r:id="" action="ppaction://noaction"/>
          </p:cNvPr>
          <p:cNvSpPr txBox="1"/>
          <p:nvPr/>
        </p:nvSpPr>
        <p:spPr>
          <a:xfrm>
            <a:off x="4209537" y="496899"/>
            <a:ext cx="1802623" cy="25740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a:defRPr>
                <a:solidFill>
                  <a:schemeClr val="tx1"/>
                </a:solidFill>
                <a:latin typeface="Arial" charset="0"/>
              </a:defRPr>
            </a:lvl6pPr>
            <a:lvl7pPr>
              <a:defRPr>
                <a:solidFill>
                  <a:schemeClr val="tx1"/>
                </a:solidFill>
                <a:latin typeface="Arial" charset="0"/>
              </a:defRPr>
            </a:lvl7pPr>
            <a:lvl8pPr>
              <a:defRPr>
                <a:solidFill>
                  <a:schemeClr val="tx1"/>
                </a:solidFill>
                <a:latin typeface="Arial" charset="0"/>
              </a:defRPr>
            </a:lvl8pPr>
            <a:lvl9pPr>
              <a:defRPr>
                <a:solidFill>
                  <a:schemeClr val="tx1"/>
                </a:solidFill>
                <a:latin typeface="Arial" charset="0"/>
              </a:defRPr>
            </a:lvl9pPr>
          </a:lstStyle>
          <a:p>
            <a:r>
              <a:rPr lang="fr-FR" dirty="0" smtClean="0">
                <a:solidFill>
                  <a:srgbClr val="AC1B30"/>
                </a:solidFill>
                <a:latin typeface="Helvetica" panose="020B0604020202020204" pitchFamily="34" charset="0"/>
                <a:cs typeface="Helvetica" panose="020B0604020202020204" pitchFamily="34" charset="0"/>
              </a:rPr>
              <a:t>Ses fonctions</a:t>
            </a:r>
            <a:endParaRPr lang="fr-FR" dirty="0">
              <a:solidFill>
                <a:srgbClr val="AC1B30"/>
              </a:solidFill>
              <a:latin typeface="Helvetica" panose="020B0604020202020204" pitchFamily="34" charset="0"/>
              <a:cs typeface="Helvetica" panose="020B0604020202020204" pitchFamily="34" charset="0"/>
            </a:endParaRPr>
          </a:p>
        </p:txBody>
      </p:sp>
      <p:sp>
        <p:nvSpPr>
          <p:cNvPr id="45" name="ZoneTexte 44">
            <a:hlinkClick r:id="" action="ppaction://noaction"/>
          </p:cNvPr>
          <p:cNvSpPr txBox="1"/>
          <p:nvPr/>
        </p:nvSpPr>
        <p:spPr>
          <a:xfrm>
            <a:off x="303181" y="50214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4" name="Image 3"/>
          <p:cNvPicPr>
            <a:picLocks noChangeAspect="1"/>
          </p:cNvPicPr>
          <p:nvPr/>
        </p:nvPicPr>
        <p:blipFill>
          <a:blip r:embed="rId7"/>
          <a:stretch>
            <a:fillRect/>
          </a:stretch>
        </p:blipFill>
        <p:spPr>
          <a:xfrm>
            <a:off x="78241" y="70261"/>
            <a:ext cx="1743607" cy="317019"/>
          </a:xfrm>
          <a:prstGeom prst="rect">
            <a:avLst/>
          </a:prstGeom>
        </p:spPr>
      </p:pic>
      <p:sp>
        <p:nvSpPr>
          <p:cNvPr id="47" name="ZoneTexte 46"/>
          <p:cNvSpPr txBox="1"/>
          <p:nvPr/>
        </p:nvSpPr>
        <p:spPr>
          <a:xfrm>
            <a:off x="319556" y="4293096"/>
            <a:ext cx="4387217" cy="523220"/>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 il est possible, via « Gérer mon compte », de modifier son nom, son prénom et son mot de passe.</a:t>
            </a:r>
          </a:p>
        </p:txBody>
      </p:sp>
      <p:sp>
        <p:nvSpPr>
          <p:cNvPr id="18" name="ZoneTexte 17"/>
          <p:cNvSpPr txBox="1"/>
          <p:nvPr/>
        </p:nvSpPr>
        <p:spPr>
          <a:xfrm>
            <a:off x="179512" y="1196752"/>
            <a:ext cx="5112568" cy="369332"/>
          </a:xfrm>
          <a:prstGeom prst="rect">
            <a:avLst/>
          </a:prstGeom>
          <a:noFill/>
        </p:spPr>
        <p:txBody>
          <a:bodyPr wrap="square" rtlCol="0">
            <a:spAutoFit/>
          </a:bodyPr>
          <a:lstStyle/>
          <a:p>
            <a:pPr algn="just">
              <a:buClr>
                <a:srgbClr val="C00000"/>
              </a:buClr>
              <a:tabLst>
                <a:tab pos="542925" algn="l"/>
              </a:tabLst>
            </a:pPr>
            <a:r>
              <a:rPr lang="fr-FR" b="1" u="sng" dirty="0" smtClean="0">
                <a:solidFill>
                  <a:srgbClr val="C00000"/>
                </a:solidFill>
              </a:rPr>
              <a:t>Une fois le compte créé, …</a:t>
            </a:r>
          </a:p>
        </p:txBody>
      </p:sp>
      <p:sp>
        <p:nvSpPr>
          <p:cNvPr id="3" name="Ellipse 2"/>
          <p:cNvSpPr/>
          <p:nvPr/>
        </p:nvSpPr>
        <p:spPr>
          <a:xfrm>
            <a:off x="7524328" y="5086903"/>
            <a:ext cx="879647"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8501608" y="4821248"/>
            <a:ext cx="37038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323528" y="1844824"/>
            <a:ext cx="4387217" cy="1600438"/>
          </a:xfrm>
          <a:prstGeom prst="rect">
            <a:avLst/>
          </a:prstGeom>
          <a:noFill/>
        </p:spPr>
        <p:txBody>
          <a:bodyPr wrap="square" rtlCol="0">
            <a:spAutoFit/>
          </a:bodyPr>
          <a:lstStyle/>
          <a:p>
            <a:pPr algn="just">
              <a:buClr>
                <a:srgbClr val="C00000"/>
              </a:buClr>
              <a:tabLst>
                <a:tab pos="542925" algn="l"/>
              </a:tabLst>
            </a:pPr>
            <a:r>
              <a:rPr lang="fr-FR" sz="1400" b="1" dirty="0" smtClean="0">
                <a:solidFill>
                  <a:srgbClr val="5F5F5F"/>
                </a:solidFill>
              </a:rPr>
              <a:t>… il est possible de réinitialiser son mot de passe en cas d’oubli.</a:t>
            </a:r>
          </a:p>
          <a:p>
            <a:pPr algn="just">
              <a:buClr>
                <a:srgbClr val="C00000"/>
              </a:buClr>
              <a:tabLst>
                <a:tab pos="542925" algn="l"/>
              </a:tabLst>
            </a:pPr>
            <a:endParaRPr lang="fr-FR" sz="1400" b="1" dirty="0">
              <a:solidFill>
                <a:srgbClr val="5F5F5F"/>
              </a:solidFill>
            </a:endParaRPr>
          </a:p>
          <a:p>
            <a:pPr algn="just">
              <a:buClr>
                <a:srgbClr val="C00000"/>
              </a:buClr>
              <a:tabLst>
                <a:tab pos="542925" algn="l"/>
              </a:tabLst>
            </a:pPr>
            <a:r>
              <a:rPr lang="fr-FR" sz="1400" b="1" dirty="0" smtClean="0">
                <a:solidFill>
                  <a:srgbClr val="5F5F5F"/>
                </a:solidFill>
              </a:rPr>
              <a:t>Un mail de réinitialisation contenant un lien est envoyé à l’e-mail indiqué. Au clic sur ce lien, un formulaire permettant de renseigner un nouveau mot de passe est proposé.</a:t>
            </a:r>
          </a:p>
        </p:txBody>
      </p:sp>
      <p:pic>
        <p:nvPicPr>
          <p:cNvPr id="7" name="Image 6"/>
          <p:cNvPicPr>
            <a:picLocks noChangeAspect="1"/>
          </p:cNvPicPr>
          <p:nvPr/>
        </p:nvPicPr>
        <p:blipFill>
          <a:blip r:embed="rId8"/>
          <a:stretch>
            <a:fillRect/>
          </a:stretch>
        </p:blipFill>
        <p:spPr>
          <a:xfrm>
            <a:off x="6835022" y="2108559"/>
            <a:ext cx="1702135" cy="2072850"/>
          </a:xfrm>
          <a:prstGeom prst="rect">
            <a:avLst/>
          </a:prstGeom>
          <a:ln>
            <a:solidFill>
              <a:schemeClr val="bg1">
                <a:lumMod val="65000"/>
              </a:schemeClr>
            </a:solidFill>
          </a:ln>
        </p:spPr>
      </p:pic>
      <p:sp>
        <p:nvSpPr>
          <p:cNvPr id="24" name="Ellipse 23"/>
          <p:cNvSpPr/>
          <p:nvPr/>
        </p:nvSpPr>
        <p:spPr>
          <a:xfrm>
            <a:off x="7153973" y="3798717"/>
            <a:ext cx="1064232"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8"/>
          <p:cNvCxnSpPr/>
          <p:nvPr/>
        </p:nvCxnSpPr>
        <p:spPr>
          <a:xfrm>
            <a:off x="1259632" y="3789040"/>
            <a:ext cx="232860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620562" y="5382357"/>
            <a:ext cx="2049807" cy="553998"/>
          </a:xfrm>
          <a:prstGeom prst="rect">
            <a:avLst/>
          </a:prstGeom>
          <a:noFill/>
        </p:spPr>
        <p:txBody>
          <a:bodyPr wrap="square" rtlCol="0">
            <a:spAutoFit/>
          </a:bodyPr>
          <a:lstStyle/>
          <a:p>
            <a:pPr algn="ctr"/>
            <a:r>
              <a:rPr lang="fr-FR" sz="1000" dirty="0" smtClean="0"/>
              <a:t>Via « Gérer mon compte », il est également possible de supprimer son compte.</a:t>
            </a:r>
          </a:p>
        </p:txBody>
      </p:sp>
      <p:sp>
        <p:nvSpPr>
          <p:cNvPr id="28" name="ZoneTexte 27"/>
          <p:cNvSpPr txBox="1"/>
          <p:nvPr/>
        </p:nvSpPr>
        <p:spPr>
          <a:xfrm>
            <a:off x="319556" y="5956207"/>
            <a:ext cx="3302525" cy="861774"/>
          </a:xfrm>
          <a:prstGeom prst="rect">
            <a:avLst/>
          </a:prstGeom>
          <a:noFill/>
        </p:spPr>
        <p:txBody>
          <a:bodyPr wrap="square" rtlCol="0">
            <a:spAutoFit/>
          </a:bodyPr>
          <a:lstStyle/>
          <a:p>
            <a:r>
              <a:rPr lang="fr-FR" sz="1000" i="1" dirty="0" smtClean="0"/>
              <a:t>Pour créer à nouveau un compte pour le même couple Identifiant client/SIRET, il sera nécessaire d’attendre la prochaine mise à jour mensuelle, ou de demander à un profil  collaborateur de le réaliser via la fonction « Statut commercial »</a:t>
            </a:r>
            <a:endParaRPr lang="fr-FR" sz="1000" i="1" dirty="0" smtClean="0">
              <a:solidFill>
                <a:srgbClr val="00B0F0"/>
              </a:solidFill>
            </a:endParaRPr>
          </a:p>
        </p:txBody>
      </p:sp>
      <p:sp>
        <p:nvSpPr>
          <p:cNvPr id="13" name="Accolades 12"/>
          <p:cNvSpPr/>
          <p:nvPr/>
        </p:nvSpPr>
        <p:spPr>
          <a:xfrm>
            <a:off x="566557" y="5397591"/>
            <a:ext cx="2157819" cy="523531"/>
          </a:xfrm>
          <a:prstGeom prst="bracePair">
            <a:avLst/>
          </a:prstGeom>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fr-FR"/>
          </a:p>
        </p:txBody>
      </p:sp>
      <p:pic>
        <p:nvPicPr>
          <p:cNvPr id="26" name="Image 25"/>
          <p:cNvPicPr>
            <a:picLocks noChangeAspect="1"/>
          </p:cNvPicPr>
          <p:nvPr/>
        </p:nvPicPr>
        <p:blipFill>
          <a:blip r:embed="rId9"/>
          <a:stretch>
            <a:fillRect/>
          </a:stretch>
        </p:blipFill>
        <p:spPr>
          <a:xfrm>
            <a:off x="85722" y="6174366"/>
            <a:ext cx="241315" cy="208831"/>
          </a:xfrm>
          <a:prstGeom prst="rect">
            <a:avLst/>
          </a:prstGeom>
        </p:spPr>
      </p:pic>
    </p:spTree>
    <p:extLst>
      <p:ext uri="{BB962C8B-B14F-4D97-AF65-F5344CB8AC3E}">
        <p14:creationId xmlns:p14="http://schemas.microsoft.com/office/powerpoint/2010/main" val="936312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16"/>
          <p:cNvSpPr>
            <a:spLocks noGrp="1"/>
          </p:cNvSpPr>
          <p:nvPr>
            <p:ph type="sldNum" sz="quarter" idx="12"/>
          </p:nvPr>
        </p:nvSpPr>
        <p:spPr/>
        <p:txBody>
          <a:bodyPr/>
          <a:lstStyle/>
          <a:p>
            <a:fld id="{5B01FF76-FDB3-4CEA-B45D-5128AF8D87A5}" type="slidenum">
              <a:rPr lang="fr-FR" smtClean="0"/>
              <a:pPr/>
              <a:t>7</a:t>
            </a:fld>
            <a:endParaRPr lang="fr-FR" dirty="0"/>
          </a:p>
        </p:txBody>
      </p:sp>
      <p:pic>
        <p:nvPicPr>
          <p:cNvPr id="19" name="Picture 3"/>
          <p:cNvPicPr>
            <a:picLocks noChangeAspect="1" noChangeArrowheads="1"/>
          </p:cNvPicPr>
          <p:nvPr/>
        </p:nvPicPr>
        <p:blipFill>
          <a:blip r:embed="rId3" cstate="print"/>
          <a:srcRect/>
          <a:stretch>
            <a:fillRect/>
          </a:stretch>
        </p:blipFill>
        <p:spPr bwMode="auto">
          <a:xfrm>
            <a:off x="7092280" y="6237312"/>
            <a:ext cx="1835696" cy="458924"/>
          </a:xfrm>
          <a:prstGeom prst="rect">
            <a:avLst/>
          </a:prstGeom>
          <a:noFill/>
          <a:ln w="9525">
            <a:noFill/>
            <a:miter lim="800000"/>
            <a:headEnd/>
            <a:tailEnd/>
          </a:ln>
        </p:spPr>
      </p:pic>
      <p:pic>
        <p:nvPicPr>
          <p:cNvPr id="9" name="Picture 2" descr="http://smith/Elus2014/images/logo-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85114"/>
            <a:ext cx="2964218" cy="5956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orpheus2\donnees\Opération nouveau décideur\MAQUETTE\LOGO_BPCE\ORIGINAUX\Logo Groupe BPCE.jpg"/>
          <p:cNvPicPr>
            <a:picLocks noChangeAspect="1" noChangeArrowheads="1"/>
          </p:cNvPicPr>
          <p:nvPr/>
        </p:nvPicPr>
        <p:blipFill>
          <a:blip r:embed="rId5" cstate="print"/>
          <a:srcRect/>
          <a:stretch>
            <a:fillRect/>
          </a:stretch>
        </p:blipFill>
        <p:spPr bwMode="auto">
          <a:xfrm>
            <a:off x="5436096" y="495973"/>
            <a:ext cx="2915816" cy="484755"/>
          </a:xfrm>
          <a:prstGeom prst="rect">
            <a:avLst/>
          </a:prstGeom>
          <a:noFill/>
        </p:spPr>
      </p:pic>
      <p:sp>
        <p:nvSpPr>
          <p:cNvPr id="13" name="Rectangle 2"/>
          <p:cNvSpPr txBox="1">
            <a:spLocks noChangeArrowheads="1"/>
          </p:cNvSpPr>
          <p:nvPr/>
        </p:nvSpPr>
        <p:spPr>
          <a:xfrm>
            <a:off x="2318196" y="2564904"/>
            <a:ext cx="3970784" cy="1008063"/>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3200" b="1" i="1" noProof="0" dirty="0" smtClean="0">
                <a:solidFill>
                  <a:srgbClr val="5F5F5F"/>
                </a:solidFill>
                <a:latin typeface="+mj-lt"/>
                <a:ea typeface="+mj-ea"/>
                <a:cs typeface="+mj-cs"/>
              </a:rPr>
              <a:t>Guide utilisateur</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pic>
        <p:nvPicPr>
          <p:cNvPr id="4" name="Image 3"/>
          <p:cNvPicPr>
            <a:picLocks noChangeAspect="1"/>
          </p:cNvPicPr>
          <p:nvPr/>
        </p:nvPicPr>
        <p:blipFill>
          <a:blip r:embed="rId6"/>
          <a:stretch>
            <a:fillRect/>
          </a:stretch>
        </p:blipFill>
        <p:spPr>
          <a:xfrm>
            <a:off x="2278955" y="1484784"/>
            <a:ext cx="4010025" cy="752475"/>
          </a:xfrm>
          <a:prstGeom prst="rect">
            <a:avLst/>
          </a:prstGeom>
        </p:spPr>
      </p:pic>
      <p:pic>
        <p:nvPicPr>
          <p:cNvPr id="6" name="Image 5"/>
          <p:cNvPicPr>
            <a:picLocks noChangeAspect="1"/>
          </p:cNvPicPr>
          <p:nvPr/>
        </p:nvPicPr>
        <p:blipFill>
          <a:blip r:embed="rId7"/>
          <a:stretch>
            <a:fillRect/>
          </a:stretch>
        </p:blipFill>
        <p:spPr>
          <a:xfrm>
            <a:off x="6485012" y="3284984"/>
            <a:ext cx="1866900" cy="1990725"/>
          </a:xfrm>
          <a:prstGeom prst="rect">
            <a:avLst/>
          </a:prstGeom>
        </p:spPr>
      </p:pic>
      <p:sp>
        <p:nvSpPr>
          <p:cNvPr id="14" name="Rectangle 2"/>
          <p:cNvSpPr txBox="1">
            <a:spLocks noChangeArrowheads="1"/>
          </p:cNvSpPr>
          <p:nvPr/>
        </p:nvSpPr>
        <p:spPr>
          <a:xfrm>
            <a:off x="-108520" y="5013176"/>
            <a:ext cx="4392488" cy="1008063"/>
          </a:xfrm>
          <a:prstGeom prst="rect">
            <a:avLst/>
          </a:prstGeom>
          <a:noFill/>
        </p:spPr>
        <p:txBody>
          <a:bodyPr vert="horz" lIns="91440" tIns="45720" rIns="91440" bIns="45720" rtlCol="0" anchor="ctr">
            <a:noAutofit/>
          </a:bodyPr>
          <a:lstStyle/>
          <a:p>
            <a:pPr lvl="0" algn="ctr">
              <a:spcBef>
                <a:spcPct val="0"/>
              </a:spcBef>
              <a:defRPr/>
            </a:pPr>
            <a:r>
              <a:rPr lang="fr-FR" sz="2600" dirty="0">
                <a:solidFill>
                  <a:srgbClr val="C00000"/>
                </a:solidFill>
              </a:rPr>
              <a:t>www.diagentrepreneur.fr</a:t>
            </a:r>
            <a:r>
              <a:rPr lang="fr-FR" sz="3200" dirty="0"/>
              <a:t> </a:t>
            </a:r>
            <a:endParaRPr kumimoji="0" lang="fr-FR" sz="3200" b="1" i="1" u="none" strike="noStrike" kern="1200" cap="none" spc="0" normalizeH="0" baseline="0" noProof="0" dirty="0" smtClean="0">
              <a:ln>
                <a:noFill/>
              </a:ln>
              <a:solidFill>
                <a:srgbClr val="5F5F5F"/>
              </a:solidFill>
              <a:effectLst/>
              <a:uLnTx/>
              <a:uFillTx/>
              <a:latin typeface="+mj-lt"/>
              <a:ea typeface="+mj-ea"/>
              <a:cs typeface="+mj-cs"/>
            </a:endParaRPr>
          </a:p>
        </p:txBody>
      </p:sp>
      <p:cxnSp>
        <p:nvCxnSpPr>
          <p:cNvPr id="3" name="Connecteur droit 2"/>
          <p:cNvCxnSpPr/>
          <p:nvPr/>
        </p:nvCxnSpPr>
        <p:spPr>
          <a:xfrm>
            <a:off x="3599892" y="2348880"/>
            <a:ext cx="1368152" cy="0"/>
          </a:xfrm>
          <a:prstGeom prst="line">
            <a:avLst/>
          </a:prstGeom>
        </p:spPr>
        <p:style>
          <a:lnRef idx="1">
            <a:schemeClr val="accent2"/>
          </a:lnRef>
          <a:fillRef idx="0">
            <a:schemeClr val="accent2"/>
          </a:fillRef>
          <a:effectRef idx="0">
            <a:schemeClr val="accent2"/>
          </a:effectRef>
          <a:fontRef idx="minor">
            <a:schemeClr val="tx1"/>
          </a:fontRef>
        </p:style>
      </p:cxnSp>
      <p:sp>
        <p:nvSpPr>
          <p:cNvPr id="12" name="Espace réservé du pied de page 4"/>
          <p:cNvSpPr>
            <a:spLocks noGrp="1"/>
          </p:cNvSpPr>
          <p:nvPr>
            <p:ph type="ftr" sz="quarter" idx="4294967295"/>
          </p:nvPr>
        </p:nvSpPr>
        <p:spPr>
          <a:xfrm>
            <a:off x="3131840" y="6309320"/>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fr-FR" dirty="0" smtClean="0"/>
              <a:t>Document à usage interne – Ne pas diffuser</a:t>
            </a:r>
            <a:endParaRPr lang="fr-FR" dirty="0"/>
          </a:p>
        </p:txBody>
      </p:sp>
    </p:spTree>
    <p:extLst>
      <p:ext uri="{BB962C8B-B14F-4D97-AF65-F5344CB8AC3E}">
        <p14:creationId xmlns:p14="http://schemas.microsoft.com/office/powerpoint/2010/main" val="2929544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8</a:t>
            </a:fld>
            <a:endParaRPr lang="fr-FR" dirty="0"/>
          </a:p>
        </p:txBody>
      </p:sp>
      <p:sp>
        <p:nvSpPr>
          <p:cNvPr id="33" name="Rectangle 32"/>
          <p:cNvSpPr/>
          <p:nvPr/>
        </p:nvSpPr>
        <p:spPr>
          <a:xfrm>
            <a:off x="2512565" y="1220250"/>
            <a:ext cx="3499595" cy="101402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fr-FR" sz="2400" kern="1200" dirty="0" smtClean="0"/>
              <a:t>Les données</a:t>
            </a:r>
          </a:p>
        </p:txBody>
      </p:sp>
      <p:sp>
        <p:nvSpPr>
          <p:cNvPr id="35" name="ZoneTexte 34"/>
          <p:cNvSpPr txBox="1"/>
          <p:nvPr/>
        </p:nvSpPr>
        <p:spPr>
          <a:xfrm>
            <a:off x="1219224" y="2180491"/>
            <a:ext cx="5008959" cy="4555093"/>
          </a:xfrm>
          <a:prstGeom prst="rect">
            <a:avLst/>
          </a:prstGeom>
          <a:noFill/>
        </p:spPr>
        <p:txBody>
          <a:bodyPr wrap="square" rtlCol="0">
            <a:spAutoFit/>
          </a:bodyPr>
          <a:lstStyle/>
          <a:p>
            <a:pPr marL="285750" indent="-285750">
              <a:buClr>
                <a:srgbClr val="C00000"/>
              </a:buClr>
              <a:buFont typeface="Wingdings" panose="05000000000000000000" pitchFamily="2" charset="2"/>
              <a:buChar char="§"/>
              <a:tabLst>
                <a:tab pos="542925" algn="l"/>
              </a:tabLst>
            </a:pPr>
            <a:r>
              <a:rPr lang="fr-FR" sz="1400" b="1" u="sng" dirty="0" smtClean="0">
                <a:solidFill>
                  <a:srgbClr val="5F5F5F"/>
                </a:solidFill>
              </a:rPr>
              <a:t>Base SIRENE </a:t>
            </a:r>
            <a:r>
              <a:rPr lang="fr-FR" sz="1400" b="1" dirty="0" smtClean="0">
                <a:solidFill>
                  <a:srgbClr val="5F5F5F"/>
                </a:solidFill>
              </a:rPr>
              <a:t>: </a:t>
            </a:r>
          </a:p>
          <a:p>
            <a:pPr>
              <a:buClr>
                <a:srgbClr val="C00000"/>
              </a:buClr>
              <a:tabLst>
                <a:tab pos="542925" algn="l"/>
              </a:tabLst>
            </a:pPr>
            <a:endParaRPr lang="fr-FR" sz="1400" b="1" dirty="0" smtClean="0">
              <a:solidFill>
                <a:srgbClr val="5F5F5F"/>
              </a:solidFill>
            </a:endParaRPr>
          </a:p>
          <a:p>
            <a:pPr>
              <a:buClr>
                <a:srgbClr val="C00000"/>
              </a:buClr>
              <a:tabLst>
                <a:tab pos="542925" algn="l"/>
              </a:tabLst>
            </a:pPr>
            <a:r>
              <a:rPr lang="fr-FR" sz="1400" b="1" dirty="0" smtClean="0">
                <a:solidFill>
                  <a:srgbClr val="5F5F5F"/>
                </a:solidFill>
              </a:rPr>
              <a:t>-&gt; Liste des professionnels et des entreprises (Mise à jour trimestrielle) </a:t>
            </a:r>
          </a:p>
          <a:p>
            <a:pPr>
              <a:buClr>
                <a:srgbClr val="C00000"/>
              </a:buClr>
              <a:tabLst>
                <a:tab pos="542925" algn="l"/>
              </a:tabLst>
            </a:pPr>
            <a:endParaRPr lang="fr-FR" sz="1400" b="1" dirty="0" smtClean="0">
              <a:solidFill>
                <a:srgbClr val="5F5F5F"/>
              </a:solidFill>
            </a:endParaRPr>
          </a:p>
          <a:p>
            <a:pPr marL="285750" indent="-285750">
              <a:buClr>
                <a:srgbClr val="C00000"/>
              </a:buClr>
              <a:buFont typeface="Wingdings" panose="05000000000000000000" pitchFamily="2" charset="2"/>
              <a:buChar char="§"/>
              <a:tabLst>
                <a:tab pos="542925" algn="l"/>
              </a:tabLst>
            </a:pPr>
            <a:r>
              <a:rPr lang="fr-FR" sz="1400" b="1" u="sng" dirty="0" smtClean="0">
                <a:solidFill>
                  <a:srgbClr val="5F5F5F"/>
                </a:solidFill>
              </a:rPr>
              <a:t>Ellisphere</a:t>
            </a:r>
            <a:r>
              <a:rPr lang="fr-FR" sz="1400" b="1" dirty="0" smtClean="0">
                <a:solidFill>
                  <a:srgbClr val="5F5F5F"/>
                </a:solidFill>
              </a:rPr>
              <a:t> : </a:t>
            </a:r>
          </a:p>
          <a:p>
            <a:pPr>
              <a:buClr>
                <a:srgbClr val="C00000"/>
              </a:buClr>
              <a:tabLst>
                <a:tab pos="542925" algn="l"/>
              </a:tabLst>
            </a:pPr>
            <a:endParaRPr lang="fr-FR" sz="1400" b="1" dirty="0" smtClean="0">
              <a:solidFill>
                <a:srgbClr val="5F5F5F"/>
              </a:solidFill>
            </a:endParaRPr>
          </a:p>
          <a:p>
            <a:pPr>
              <a:buClr>
                <a:srgbClr val="C00000"/>
              </a:buClr>
              <a:tabLst>
                <a:tab pos="542925" algn="l"/>
              </a:tabLst>
            </a:pPr>
            <a:r>
              <a:rPr lang="fr-FR" sz="1400" b="1" dirty="0" smtClean="0">
                <a:solidFill>
                  <a:srgbClr val="5F5F5F"/>
                </a:solidFill>
              </a:rPr>
              <a:t>-&gt; Bilans </a:t>
            </a:r>
            <a:r>
              <a:rPr lang="fr-FR" sz="1400" b="1" dirty="0">
                <a:solidFill>
                  <a:srgbClr val="5F5F5F"/>
                </a:solidFill>
              </a:rPr>
              <a:t>(Mise à jour trimestrielle)</a:t>
            </a:r>
          </a:p>
          <a:p>
            <a:pPr>
              <a:buClr>
                <a:srgbClr val="C00000"/>
              </a:buClr>
              <a:tabLst>
                <a:tab pos="542925" algn="l"/>
              </a:tabLst>
            </a:pPr>
            <a:r>
              <a:rPr lang="fr-FR" sz="1400" b="1" dirty="0" smtClean="0">
                <a:solidFill>
                  <a:srgbClr val="5F5F5F"/>
                </a:solidFill>
              </a:rPr>
              <a:t>-&gt; Références financières </a:t>
            </a:r>
            <a:r>
              <a:rPr lang="fr-FR" sz="1400" b="1" dirty="0">
                <a:solidFill>
                  <a:srgbClr val="5F5F5F"/>
                </a:solidFill>
              </a:rPr>
              <a:t>(Mise à jour trimestrielle)</a:t>
            </a:r>
          </a:p>
          <a:p>
            <a:pPr>
              <a:buClr>
                <a:srgbClr val="C00000"/>
              </a:buClr>
              <a:tabLst>
                <a:tab pos="542925" algn="l"/>
              </a:tabLst>
            </a:pPr>
            <a:r>
              <a:rPr lang="fr-FR" sz="1400" b="1" dirty="0" smtClean="0">
                <a:solidFill>
                  <a:srgbClr val="5F5F5F"/>
                </a:solidFill>
              </a:rPr>
              <a:t>-&gt; Données de dénombrement : création, défaillance et cessation (Mise à jour en octobre)</a:t>
            </a:r>
          </a:p>
          <a:p>
            <a:pPr>
              <a:buClr>
                <a:srgbClr val="C00000"/>
              </a:buClr>
              <a:tabLst>
                <a:tab pos="542925" algn="l"/>
              </a:tabLst>
            </a:pPr>
            <a:endParaRPr lang="fr-FR" sz="1400" b="1" dirty="0">
              <a:solidFill>
                <a:srgbClr val="5F5F5F"/>
              </a:solidFill>
            </a:endParaRPr>
          </a:p>
          <a:p>
            <a:pPr marL="285750" indent="-285750">
              <a:buClr>
                <a:srgbClr val="C00000"/>
              </a:buClr>
              <a:buFont typeface="Wingdings" panose="05000000000000000000" pitchFamily="2" charset="2"/>
              <a:buChar char="§"/>
              <a:tabLst>
                <a:tab pos="542925" algn="l"/>
              </a:tabLst>
            </a:pPr>
            <a:r>
              <a:rPr lang="fr-FR" sz="1400" b="1" u="sng" dirty="0" smtClean="0">
                <a:solidFill>
                  <a:srgbClr val="5F5F5F"/>
                </a:solidFill>
              </a:rPr>
              <a:t>MySys</a:t>
            </a:r>
            <a:r>
              <a:rPr lang="fr-FR" sz="1400" b="1" dirty="0" smtClean="0">
                <a:solidFill>
                  <a:srgbClr val="5F5F5F"/>
                </a:solidFill>
              </a:rPr>
              <a:t> : </a:t>
            </a:r>
          </a:p>
          <a:p>
            <a:pPr>
              <a:buClr>
                <a:srgbClr val="C00000"/>
              </a:buClr>
              <a:tabLst>
                <a:tab pos="542925" algn="l"/>
              </a:tabLst>
            </a:pPr>
            <a:endParaRPr lang="fr-FR" sz="1400" b="1" dirty="0" smtClean="0">
              <a:solidFill>
                <a:srgbClr val="5F5F5F"/>
              </a:solidFill>
            </a:endParaRPr>
          </a:p>
          <a:p>
            <a:pPr>
              <a:buClr>
                <a:srgbClr val="C00000"/>
              </a:buClr>
              <a:tabLst>
                <a:tab pos="542925" algn="l"/>
              </a:tabLst>
            </a:pPr>
            <a:r>
              <a:rPr lang="fr-FR" sz="1400" b="1" dirty="0" smtClean="0">
                <a:solidFill>
                  <a:srgbClr val="5F5F5F"/>
                </a:solidFill>
              </a:rPr>
              <a:t>-&gt; Identifiant client (Mise à jour mensuelle)</a:t>
            </a:r>
          </a:p>
          <a:p>
            <a:pPr>
              <a:buClr>
                <a:srgbClr val="C00000"/>
              </a:buClr>
              <a:tabLst>
                <a:tab pos="542925" algn="l"/>
              </a:tabLst>
            </a:pPr>
            <a:r>
              <a:rPr lang="fr-FR" sz="1200" b="1" i="1" dirty="0" smtClean="0">
                <a:solidFill>
                  <a:srgbClr val="5F5F5F"/>
                </a:solidFill>
              </a:rPr>
              <a:t>Ces données sont cryptées en base et supprimées dès qu’elles sont utilisées c’est-à-dire suite à la création d’un compte pour cet identifiant.</a:t>
            </a:r>
          </a:p>
          <a:p>
            <a:pPr>
              <a:buClr>
                <a:srgbClr val="C00000"/>
              </a:buClr>
              <a:tabLst>
                <a:tab pos="542925" algn="l"/>
              </a:tabLst>
            </a:pPr>
            <a:endParaRPr lang="fr-FR" sz="2000" b="1" dirty="0" smtClean="0">
              <a:solidFill>
                <a:srgbClr val="5F5F5F"/>
              </a:solidFill>
            </a:endParaRPr>
          </a:p>
          <a:p>
            <a:pPr>
              <a:buClr>
                <a:srgbClr val="C00000"/>
              </a:buClr>
              <a:tabLst>
                <a:tab pos="542925" algn="l"/>
              </a:tabLst>
            </a:pPr>
            <a:r>
              <a:rPr lang="fr-FR" sz="1400" b="1" dirty="0" smtClean="0">
                <a:solidFill>
                  <a:srgbClr val="5F5F5F"/>
                </a:solidFill>
              </a:rPr>
              <a:t>                Le </a:t>
            </a:r>
            <a:r>
              <a:rPr lang="fr-FR" sz="1400" b="1" dirty="0" err="1" smtClean="0">
                <a:solidFill>
                  <a:srgbClr val="5F5F5F"/>
                </a:solidFill>
              </a:rPr>
              <a:t>DiagEntrepreneur</a:t>
            </a:r>
            <a:r>
              <a:rPr lang="fr-FR" sz="1400" b="1" dirty="0" smtClean="0">
                <a:solidFill>
                  <a:srgbClr val="5F5F5F"/>
                </a:solidFill>
              </a:rPr>
              <a:t> n’est pas connecté à </a:t>
            </a:r>
            <a:r>
              <a:rPr lang="fr-FR" sz="1400" b="1" dirty="0" err="1" smtClean="0">
                <a:solidFill>
                  <a:srgbClr val="5F5F5F"/>
                </a:solidFill>
              </a:rPr>
              <a:t>MySys</a:t>
            </a:r>
            <a:r>
              <a:rPr lang="fr-FR" sz="1400" b="1" dirty="0" smtClean="0">
                <a:solidFill>
                  <a:srgbClr val="5F5F5F"/>
                </a:solidFill>
              </a:rPr>
              <a:t>. </a:t>
            </a:r>
          </a:p>
          <a:p>
            <a:pPr algn="ctr">
              <a:buClr>
                <a:srgbClr val="C00000"/>
              </a:buClr>
              <a:tabLst>
                <a:tab pos="542925" algn="l"/>
              </a:tabLst>
            </a:pPr>
            <a:endParaRPr lang="fr-FR" sz="1000" b="1" dirty="0" smtClean="0">
              <a:solidFill>
                <a:srgbClr val="0070C0"/>
              </a:solidFill>
            </a:endParaRPr>
          </a:p>
          <a:p>
            <a:pPr algn="ctr">
              <a:buClr>
                <a:srgbClr val="C00000"/>
              </a:buClr>
              <a:tabLst>
                <a:tab pos="542925" algn="l"/>
              </a:tabLst>
            </a:pPr>
            <a:r>
              <a:rPr lang="fr-FR" sz="1400" b="1" dirty="0">
                <a:solidFill>
                  <a:srgbClr val="C00000"/>
                </a:solidFill>
              </a:rPr>
              <a:t>L</a:t>
            </a:r>
            <a:r>
              <a:rPr lang="fr-FR" sz="1400" b="1" dirty="0" smtClean="0">
                <a:solidFill>
                  <a:srgbClr val="C00000"/>
                </a:solidFill>
              </a:rPr>
              <a:t>’ensemble des données est stocké chez CIS </a:t>
            </a:r>
            <a:r>
              <a:rPr lang="fr-FR" sz="1400" b="1" dirty="0" err="1" smtClean="0">
                <a:solidFill>
                  <a:srgbClr val="C00000"/>
                </a:solidFill>
              </a:rPr>
              <a:t>Valley</a:t>
            </a:r>
            <a:r>
              <a:rPr lang="fr-FR" sz="1400" b="1" dirty="0">
                <a:solidFill>
                  <a:srgbClr val="C00000"/>
                </a:solidFill>
              </a:rPr>
              <a:t> </a:t>
            </a:r>
            <a:r>
              <a:rPr lang="fr-FR" sz="1400" b="1" dirty="0" smtClean="0">
                <a:solidFill>
                  <a:srgbClr val="5F5F5F"/>
                </a:solidFill>
              </a:rPr>
              <a:t>(filiale CE APC)</a:t>
            </a:r>
            <a:endParaRPr lang="fr-FR" sz="1400" b="1" dirty="0">
              <a:solidFill>
                <a:srgbClr val="5F5F5F"/>
              </a:solidFill>
            </a:endParaRPr>
          </a:p>
        </p:txBody>
      </p:sp>
      <p:pic>
        <p:nvPicPr>
          <p:cNvPr id="38"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99276" y="503145"/>
            <a:ext cx="1896660"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84719" y="98655"/>
            <a:ext cx="1743607" cy="317019"/>
          </a:xfrm>
          <a:prstGeom prst="rect">
            <a:avLst/>
          </a:prstGeom>
        </p:spPr>
      </p:pic>
      <p:pic>
        <p:nvPicPr>
          <p:cNvPr id="6" name="Image 5"/>
          <p:cNvPicPr>
            <a:picLocks noChangeAspect="1"/>
          </p:cNvPicPr>
          <p:nvPr/>
        </p:nvPicPr>
        <p:blipFill>
          <a:blip r:embed="rId6"/>
          <a:stretch>
            <a:fillRect/>
          </a:stretch>
        </p:blipFill>
        <p:spPr>
          <a:xfrm>
            <a:off x="338787" y="940376"/>
            <a:ext cx="1690178" cy="1232831"/>
          </a:xfrm>
          <a:prstGeom prst="rect">
            <a:avLst/>
          </a:prstGeom>
        </p:spPr>
      </p:pic>
      <p:sp>
        <p:nvSpPr>
          <p:cNvPr id="21" name="ZoneTexte 20"/>
          <p:cNvSpPr txBox="1"/>
          <p:nvPr/>
        </p:nvSpPr>
        <p:spPr>
          <a:xfrm rot="19773540">
            <a:off x="5839699" y="2233838"/>
            <a:ext cx="2873605" cy="738664"/>
          </a:xfrm>
          <a:prstGeom prst="rect">
            <a:avLst/>
          </a:prstGeom>
          <a:noFill/>
        </p:spPr>
        <p:txBody>
          <a:bodyPr wrap="square" rtlCol="0">
            <a:spAutoFit/>
          </a:bodyPr>
          <a:lstStyle/>
          <a:p>
            <a:pPr algn="ctr">
              <a:buClr>
                <a:srgbClr val="C00000"/>
              </a:buClr>
              <a:tabLst>
                <a:tab pos="542925" algn="l"/>
              </a:tabLst>
            </a:pPr>
            <a:r>
              <a:rPr lang="fr-FR" sz="1400" b="1" u="sng" dirty="0" smtClean="0">
                <a:solidFill>
                  <a:srgbClr val="C00000"/>
                </a:solidFill>
              </a:rPr>
              <a:t>Mise à jour trimestrielle</a:t>
            </a:r>
            <a:r>
              <a:rPr lang="fr-FR" sz="1400" b="1" dirty="0" smtClean="0">
                <a:solidFill>
                  <a:srgbClr val="C00000"/>
                </a:solidFill>
              </a:rPr>
              <a:t>  : </a:t>
            </a:r>
          </a:p>
          <a:p>
            <a:pPr algn="ctr">
              <a:buClr>
                <a:srgbClr val="C00000"/>
              </a:buClr>
              <a:tabLst>
                <a:tab pos="542925" algn="l"/>
              </a:tabLst>
            </a:pPr>
            <a:r>
              <a:rPr lang="fr-FR" sz="1400" b="1" dirty="0" smtClean="0">
                <a:solidFill>
                  <a:srgbClr val="C00000"/>
                </a:solidFill>
              </a:rPr>
              <a:t>Janvier, Avril, Juillet et Octobre</a:t>
            </a:r>
          </a:p>
          <a:p>
            <a:pPr algn="ctr">
              <a:buClr>
                <a:srgbClr val="C00000"/>
              </a:buClr>
              <a:tabLst>
                <a:tab pos="542925" algn="l"/>
              </a:tabLst>
            </a:pPr>
            <a:endParaRPr lang="fr-FR" sz="1400" b="1" dirty="0">
              <a:solidFill>
                <a:srgbClr val="C00000"/>
              </a:solidFill>
            </a:endParaRPr>
          </a:p>
        </p:txBody>
      </p:sp>
      <p:cxnSp>
        <p:nvCxnSpPr>
          <p:cNvPr id="4" name="Connecteur droit 3"/>
          <p:cNvCxnSpPr/>
          <p:nvPr/>
        </p:nvCxnSpPr>
        <p:spPr>
          <a:xfrm>
            <a:off x="2619755" y="5877272"/>
            <a:ext cx="158978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3986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9</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sp>
        <p:nvSpPr>
          <p:cNvPr id="35" name="ZoneTexte 34"/>
          <p:cNvSpPr txBox="1"/>
          <p:nvPr/>
        </p:nvSpPr>
        <p:spPr>
          <a:xfrm>
            <a:off x="323528" y="3122965"/>
            <a:ext cx="3258560" cy="954107"/>
          </a:xfrm>
          <a:prstGeom prst="rect">
            <a:avLst/>
          </a:prstGeom>
          <a:noFill/>
        </p:spPr>
        <p:txBody>
          <a:bodyPr wrap="square" rtlCol="0">
            <a:spAutoFit/>
          </a:bodyPr>
          <a:lstStyle/>
          <a:p>
            <a:pPr algn="ctr">
              <a:buClr>
                <a:srgbClr val="C00000"/>
              </a:buClr>
              <a:tabLst>
                <a:tab pos="542925" algn="l"/>
              </a:tabLst>
            </a:pPr>
            <a:r>
              <a:rPr lang="fr-FR" sz="1400" b="1" dirty="0" smtClean="0">
                <a:solidFill>
                  <a:srgbClr val="5F5F5F"/>
                </a:solidFill>
              </a:rPr>
              <a:t>« Mon diagnostic » comprend 5 parties composées d’une « carte d’identité » et des indicateurs financiers de l’entreprise regroupées en 4 thèmes. </a:t>
            </a:r>
          </a:p>
        </p:txBody>
      </p:sp>
      <p:sp>
        <p:nvSpPr>
          <p:cNvPr id="7" name="Rectangle 6"/>
          <p:cNvSpPr/>
          <p:nvPr/>
        </p:nvSpPr>
        <p:spPr>
          <a:xfrm>
            <a:off x="1331640" y="5876112"/>
            <a:ext cx="3888432" cy="738664"/>
          </a:xfrm>
          <a:prstGeom prst="rect">
            <a:avLst/>
          </a:prstGeom>
          <a:noFill/>
        </p:spPr>
        <p:txBody>
          <a:bodyPr wrap="square" rtlCol="0">
            <a:spAutoFit/>
          </a:bodyPr>
          <a:lstStyle/>
          <a:p>
            <a:pPr algn="just">
              <a:buClr>
                <a:srgbClr val="C00000"/>
              </a:buClr>
              <a:tabLst>
                <a:tab pos="542925" algn="l"/>
              </a:tabLst>
            </a:pPr>
            <a:r>
              <a:rPr lang="fr-FR" sz="1400" b="1" i="1" dirty="0">
                <a:solidFill>
                  <a:srgbClr val="5F5F5F"/>
                </a:solidFill>
              </a:rPr>
              <a:t>Des bulles </a:t>
            </a:r>
            <a:r>
              <a:rPr lang="fr-FR" sz="1400" b="1" i="1" dirty="0" smtClean="0">
                <a:solidFill>
                  <a:srgbClr val="5F5F5F"/>
                </a:solidFill>
              </a:rPr>
              <a:t>explicatives contenant des définitions  </a:t>
            </a:r>
            <a:r>
              <a:rPr lang="fr-FR" sz="1400" b="1" i="1" dirty="0">
                <a:solidFill>
                  <a:srgbClr val="5F5F5F"/>
                </a:solidFill>
              </a:rPr>
              <a:t>sont à votre disposition au </a:t>
            </a:r>
            <a:r>
              <a:rPr lang="fr-FR" sz="1400" b="1" i="1" dirty="0" smtClean="0">
                <a:solidFill>
                  <a:srgbClr val="5F5F5F"/>
                </a:solidFill>
              </a:rPr>
              <a:t>clic        .</a:t>
            </a:r>
            <a:endParaRPr lang="fr-FR" sz="1400" b="1" i="1" dirty="0">
              <a:solidFill>
                <a:srgbClr val="5F5F5F"/>
              </a:solidFill>
            </a:endParaRPr>
          </a:p>
          <a:p>
            <a:pPr algn="just">
              <a:buClr>
                <a:srgbClr val="C00000"/>
              </a:buClr>
              <a:tabLst>
                <a:tab pos="542925" algn="l"/>
              </a:tabLst>
            </a:pPr>
            <a:endParaRPr lang="fr-FR" sz="1400" b="1" i="1" dirty="0">
              <a:solidFill>
                <a:srgbClr val="5F5F5F"/>
              </a:solidFill>
            </a:endParaRPr>
          </a:p>
        </p:txBody>
      </p:sp>
      <p:pic>
        <p:nvPicPr>
          <p:cNvPr id="38"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84719" y="98655"/>
            <a:ext cx="1743607" cy="317019"/>
          </a:xfrm>
          <a:prstGeom prst="rect">
            <a:avLst/>
          </a:prstGeom>
        </p:spPr>
      </p:pic>
      <p:pic>
        <p:nvPicPr>
          <p:cNvPr id="4" name="Image 3"/>
          <p:cNvPicPr>
            <a:picLocks noChangeAspect="1"/>
          </p:cNvPicPr>
          <p:nvPr/>
        </p:nvPicPr>
        <p:blipFill>
          <a:blip r:embed="rId6"/>
          <a:stretch>
            <a:fillRect/>
          </a:stretch>
        </p:blipFill>
        <p:spPr>
          <a:xfrm>
            <a:off x="446519" y="1238673"/>
            <a:ext cx="623146" cy="557816"/>
          </a:xfrm>
          <a:prstGeom prst="rect">
            <a:avLst/>
          </a:prstGeom>
        </p:spPr>
      </p:pic>
      <p:pic>
        <p:nvPicPr>
          <p:cNvPr id="2" name="Image 1"/>
          <p:cNvPicPr>
            <a:picLocks noChangeAspect="1"/>
          </p:cNvPicPr>
          <p:nvPr/>
        </p:nvPicPr>
        <p:blipFill>
          <a:blip r:embed="rId7"/>
          <a:stretch>
            <a:fillRect/>
          </a:stretch>
        </p:blipFill>
        <p:spPr>
          <a:xfrm>
            <a:off x="3712144" y="6131144"/>
            <a:ext cx="228488" cy="228600"/>
          </a:xfrm>
          <a:prstGeom prst="rect">
            <a:avLst/>
          </a:prstGeom>
        </p:spPr>
      </p:pic>
      <p:sp>
        <p:nvSpPr>
          <p:cNvPr id="8" name="ZoneTexte 7"/>
          <p:cNvSpPr txBox="1"/>
          <p:nvPr/>
        </p:nvSpPr>
        <p:spPr>
          <a:xfrm rot="18985628">
            <a:off x="310639" y="5833861"/>
            <a:ext cx="1110862" cy="461665"/>
          </a:xfrm>
          <a:prstGeom prst="rect">
            <a:avLst/>
          </a:prstGeom>
          <a:noFill/>
        </p:spPr>
        <p:txBody>
          <a:bodyPr wrap="square" rtlCol="0">
            <a:spAutoFit/>
          </a:bodyPr>
          <a:lstStyle/>
          <a:p>
            <a:pPr algn="ctr"/>
            <a:r>
              <a:rPr lang="fr-FR" sz="1200" b="1" u="sng" dirty="0" smtClean="0">
                <a:solidFill>
                  <a:srgbClr val="C00000"/>
                </a:solidFill>
              </a:rPr>
              <a:t>Sur l’ensemble du site</a:t>
            </a:r>
            <a:endParaRPr lang="fr-FR" sz="1200" b="1" u="sng" dirty="0">
              <a:solidFill>
                <a:srgbClr val="C00000"/>
              </a:solidFill>
            </a:endParaRPr>
          </a:p>
        </p:txBody>
      </p:sp>
      <p:pic>
        <p:nvPicPr>
          <p:cNvPr id="10" name="Image 9"/>
          <p:cNvPicPr>
            <a:picLocks noChangeAspect="1"/>
          </p:cNvPicPr>
          <p:nvPr/>
        </p:nvPicPr>
        <p:blipFill>
          <a:blip r:embed="rId8"/>
          <a:stretch>
            <a:fillRect/>
          </a:stretch>
        </p:blipFill>
        <p:spPr>
          <a:xfrm>
            <a:off x="3889691" y="1268760"/>
            <a:ext cx="5044597" cy="4318422"/>
          </a:xfrm>
          <a:prstGeom prst="rect">
            <a:avLst/>
          </a:prstGeom>
          <a:ln>
            <a:solidFill>
              <a:schemeClr val="bg1">
                <a:lumMod val="65000"/>
              </a:schemeClr>
            </a:solidFill>
          </a:ln>
        </p:spPr>
      </p:pic>
    </p:spTree>
    <p:extLst>
      <p:ext uri="{BB962C8B-B14F-4D97-AF65-F5344CB8AC3E}">
        <p14:creationId xmlns:p14="http://schemas.microsoft.com/office/powerpoint/2010/main" val="1262820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stretch>
            <a:fillRect/>
          </a:stretch>
        </p:blipFill>
        <p:spPr>
          <a:xfrm>
            <a:off x="4482249" y="1184596"/>
            <a:ext cx="3640582" cy="4422302"/>
          </a:xfrm>
          <a:prstGeom prst="rect">
            <a:avLst/>
          </a:prstGeom>
          <a:ln>
            <a:solidFill>
              <a:schemeClr val="bg1">
                <a:lumMod val="65000"/>
              </a:schemeClr>
            </a:solidFill>
          </a:ln>
        </p:spPr>
      </p:pic>
      <p:pic>
        <p:nvPicPr>
          <p:cNvPr id="12" name="Image 11"/>
          <p:cNvPicPr>
            <a:picLocks noChangeAspect="1"/>
          </p:cNvPicPr>
          <p:nvPr/>
        </p:nvPicPr>
        <p:blipFill>
          <a:blip r:embed="rId4"/>
          <a:stretch>
            <a:fillRect/>
          </a:stretch>
        </p:blipFill>
        <p:spPr>
          <a:xfrm>
            <a:off x="197076" y="2523961"/>
            <a:ext cx="3906112" cy="4014951"/>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10</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pic>
        <p:nvPicPr>
          <p:cNvPr id="38" name="Picture 3"/>
          <p:cNvPicPr>
            <a:picLocks noChangeAspect="1" noChangeArrowheads="1"/>
          </p:cNvPicPr>
          <p:nvPr/>
        </p:nvPicPr>
        <p:blipFill>
          <a:blip r:embed="rId5"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6"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1979712" y="511904"/>
            <a:ext cx="2119096"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7"/>
          <a:stretch>
            <a:fillRect/>
          </a:stretch>
        </p:blipFill>
        <p:spPr>
          <a:xfrm>
            <a:off x="84719" y="98655"/>
            <a:ext cx="1743607" cy="317019"/>
          </a:xfrm>
          <a:prstGeom prst="rect">
            <a:avLst/>
          </a:prstGeom>
        </p:spPr>
      </p:pic>
      <p:pic>
        <p:nvPicPr>
          <p:cNvPr id="4" name="Image 3"/>
          <p:cNvPicPr>
            <a:picLocks noChangeAspect="1"/>
          </p:cNvPicPr>
          <p:nvPr/>
        </p:nvPicPr>
        <p:blipFill>
          <a:blip r:embed="rId8"/>
          <a:stretch>
            <a:fillRect/>
          </a:stretch>
        </p:blipFill>
        <p:spPr>
          <a:xfrm>
            <a:off x="446519" y="1238673"/>
            <a:ext cx="623146" cy="557816"/>
          </a:xfrm>
          <a:prstGeom prst="rect">
            <a:avLst/>
          </a:prstGeom>
        </p:spPr>
      </p:pic>
      <p:sp>
        <p:nvSpPr>
          <p:cNvPr id="11" name="Ellipse 10"/>
          <p:cNvSpPr/>
          <p:nvPr/>
        </p:nvSpPr>
        <p:spPr>
          <a:xfrm>
            <a:off x="4362768" y="3140968"/>
            <a:ext cx="3826768" cy="110829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p:cNvSpPr/>
          <p:nvPr/>
        </p:nvSpPr>
        <p:spPr>
          <a:xfrm>
            <a:off x="142715" y="3904776"/>
            <a:ext cx="3627214" cy="129614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511913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11</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sp>
        <p:nvSpPr>
          <p:cNvPr id="35" name="ZoneTexte 34"/>
          <p:cNvSpPr txBox="1"/>
          <p:nvPr/>
        </p:nvSpPr>
        <p:spPr>
          <a:xfrm>
            <a:off x="251520" y="2852936"/>
            <a:ext cx="3258560" cy="738664"/>
          </a:xfrm>
          <a:prstGeom prst="rect">
            <a:avLst/>
          </a:prstGeom>
          <a:noFill/>
        </p:spPr>
        <p:txBody>
          <a:bodyPr wrap="square" rtlCol="0">
            <a:spAutoFit/>
          </a:bodyPr>
          <a:lstStyle/>
          <a:p>
            <a:pPr algn="ctr">
              <a:buClr>
                <a:srgbClr val="C00000"/>
              </a:buClr>
              <a:tabLst>
                <a:tab pos="542925" algn="l"/>
              </a:tabLst>
            </a:pPr>
            <a:r>
              <a:rPr lang="fr-FR" sz="1400" b="1" dirty="0" smtClean="0">
                <a:solidFill>
                  <a:srgbClr val="5F5F5F"/>
                </a:solidFill>
              </a:rPr>
              <a:t>Au clic, sur un indicateur financier on est dirigé vers un écran de « zoom » sur l’indicateur.</a:t>
            </a:r>
          </a:p>
        </p:txBody>
      </p:sp>
      <p:pic>
        <p:nvPicPr>
          <p:cNvPr id="38"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1" y="503145"/>
            <a:ext cx="1944216"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84719" y="98655"/>
            <a:ext cx="1743607" cy="317019"/>
          </a:xfrm>
          <a:prstGeom prst="rect">
            <a:avLst/>
          </a:prstGeom>
        </p:spPr>
      </p:pic>
      <p:pic>
        <p:nvPicPr>
          <p:cNvPr id="4" name="Image 3"/>
          <p:cNvPicPr>
            <a:picLocks noChangeAspect="1"/>
          </p:cNvPicPr>
          <p:nvPr/>
        </p:nvPicPr>
        <p:blipFill>
          <a:blip r:embed="rId6"/>
          <a:stretch>
            <a:fillRect/>
          </a:stretch>
        </p:blipFill>
        <p:spPr>
          <a:xfrm>
            <a:off x="446519" y="1238673"/>
            <a:ext cx="623146" cy="557816"/>
          </a:xfrm>
          <a:prstGeom prst="rect">
            <a:avLst/>
          </a:prstGeom>
        </p:spPr>
      </p:pic>
      <p:sp>
        <p:nvSpPr>
          <p:cNvPr id="21" name="Rectangle 20"/>
          <p:cNvSpPr/>
          <p:nvPr/>
        </p:nvSpPr>
        <p:spPr>
          <a:xfrm>
            <a:off x="300743" y="4172263"/>
            <a:ext cx="3119129" cy="2353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395536" y="4660111"/>
            <a:ext cx="2967821" cy="1754326"/>
          </a:xfrm>
          <a:prstGeom prst="rect">
            <a:avLst/>
          </a:prstGeom>
        </p:spPr>
        <p:txBody>
          <a:bodyPr wrap="square">
            <a:spAutoFit/>
          </a:bodyPr>
          <a:lstStyle/>
          <a:p>
            <a:pPr algn="just">
              <a:buClr>
                <a:srgbClr val="C00000"/>
              </a:buClr>
              <a:tabLst>
                <a:tab pos="542925" algn="l"/>
              </a:tabLst>
            </a:pPr>
            <a:r>
              <a:rPr lang="fr-FR" sz="1200" b="1" dirty="0" smtClean="0">
                <a:solidFill>
                  <a:srgbClr val="5F5F5F"/>
                </a:solidFill>
              </a:rPr>
              <a:t>Calculées </a:t>
            </a:r>
            <a:r>
              <a:rPr lang="fr-FR" sz="1200" b="1" dirty="0">
                <a:solidFill>
                  <a:srgbClr val="5F5F5F"/>
                </a:solidFill>
              </a:rPr>
              <a:t>sur la base des </a:t>
            </a:r>
            <a:r>
              <a:rPr lang="fr-FR" sz="1200" b="1" dirty="0" smtClean="0">
                <a:solidFill>
                  <a:srgbClr val="5F5F5F"/>
                </a:solidFill>
              </a:rPr>
              <a:t>bilans publiés, elles permettent </a:t>
            </a:r>
            <a:r>
              <a:rPr lang="fr-FR" sz="1200" b="1" dirty="0">
                <a:solidFill>
                  <a:srgbClr val="5F5F5F"/>
                </a:solidFill>
              </a:rPr>
              <a:t>de situer </a:t>
            </a:r>
            <a:r>
              <a:rPr lang="fr-FR" sz="1200" b="1" dirty="0" smtClean="0">
                <a:solidFill>
                  <a:srgbClr val="5F5F5F"/>
                </a:solidFill>
              </a:rPr>
              <a:t>les ratios de l’entreprise par rapport aux valeurs moyennes départementales ou régionales des entreprises de même secteur d’activité (code NACE 4).</a:t>
            </a:r>
          </a:p>
          <a:p>
            <a:pPr algn="just">
              <a:buClr>
                <a:srgbClr val="C00000"/>
              </a:buClr>
              <a:tabLst>
                <a:tab pos="542925" algn="l"/>
              </a:tabLst>
            </a:pPr>
            <a:endParaRPr lang="fr-FR" sz="1200" b="1" dirty="0" smtClean="0">
              <a:solidFill>
                <a:srgbClr val="5F5F5F"/>
              </a:solidFill>
            </a:endParaRPr>
          </a:p>
          <a:p>
            <a:pPr algn="just">
              <a:buClr>
                <a:srgbClr val="C00000"/>
              </a:buClr>
              <a:tabLst>
                <a:tab pos="542925" algn="l"/>
              </a:tabLst>
            </a:pPr>
            <a:r>
              <a:rPr lang="fr-FR" sz="1200" b="1" dirty="0" smtClean="0">
                <a:solidFill>
                  <a:srgbClr val="5F5F5F"/>
                </a:solidFill>
              </a:rPr>
              <a:t>Il est possible d’affiner sur l’ancienneté de création des entreprises.</a:t>
            </a:r>
          </a:p>
        </p:txBody>
      </p:sp>
      <p:sp>
        <p:nvSpPr>
          <p:cNvPr id="23" name="ZoneTexte 22"/>
          <p:cNvSpPr txBox="1"/>
          <p:nvPr/>
        </p:nvSpPr>
        <p:spPr>
          <a:xfrm>
            <a:off x="1171164" y="4262299"/>
            <a:ext cx="1240596" cy="307777"/>
          </a:xfrm>
          <a:prstGeom prst="rect">
            <a:avLst/>
          </a:prstGeom>
          <a:noFill/>
        </p:spPr>
        <p:txBody>
          <a:bodyPr wrap="none" rtlCol="0">
            <a:spAutoFit/>
          </a:bodyPr>
          <a:lstStyle/>
          <a:p>
            <a:r>
              <a:rPr lang="fr-FR" sz="1400" b="1" dirty="0" smtClean="0"/>
              <a:t>Les références</a:t>
            </a:r>
            <a:endParaRPr lang="fr-FR" sz="1400" b="1" dirty="0"/>
          </a:p>
        </p:txBody>
      </p:sp>
      <p:pic>
        <p:nvPicPr>
          <p:cNvPr id="7" name="Image 6"/>
          <p:cNvPicPr>
            <a:picLocks noChangeAspect="1"/>
          </p:cNvPicPr>
          <p:nvPr/>
        </p:nvPicPr>
        <p:blipFill>
          <a:blip r:embed="rId7"/>
          <a:stretch>
            <a:fillRect/>
          </a:stretch>
        </p:blipFill>
        <p:spPr>
          <a:xfrm>
            <a:off x="3995936" y="1081194"/>
            <a:ext cx="4794292" cy="4661322"/>
          </a:xfrm>
          <a:prstGeom prst="rect">
            <a:avLst/>
          </a:prstGeom>
          <a:ln>
            <a:solidFill>
              <a:schemeClr val="bg1">
                <a:lumMod val="65000"/>
              </a:schemeClr>
            </a:solidFill>
          </a:ln>
        </p:spPr>
      </p:pic>
    </p:spTree>
    <p:extLst>
      <p:ext uri="{BB962C8B-B14F-4D97-AF65-F5344CB8AC3E}">
        <p14:creationId xmlns:p14="http://schemas.microsoft.com/office/powerpoint/2010/main" val="3309386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stretch>
            <a:fillRect/>
          </a:stretch>
        </p:blipFill>
        <p:spPr>
          <a:xfrm>
            <a:off x="3942170" y="1248007"/>
            <a:ext cx="5028739" cy="4289445"/>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12</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pic>
        <p:nvPicPr>
          <p:cNvPr id="38" name="Picture 3"/>
          <p:cNvPicPr>
            <a:picLocks noChangeAspect="1" noChangeArrowheads="1"/>
          </p:cNvPicPr>
          <p:nvPr/>
        </p:nvPicPr>
        <p:blipFill>
          <a:blip r:embed="rId4"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5"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02897"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6"/>
          <a:stretch>
            <a:fillRect/>
          </a:stretch>
        </p:blipFill>
        <p:spPr>
          <a:xfrm>
            <a:off x="84719" y="98655"/>
            <a:ext cx="1743607" cy="317019"/>
          </a:xfrm>
          <a:prstGeom prst="rect">
            <a:avLst/>
          </a:prstGeom>
        </p:spPr>
      </p:pic>
      <p:pic>
        <p:nvPicPr>
          <p:cNvPr id="4" name="Image 3"/>
          <p:cNvPicPr>
            <a:picLocks noChangeAspect="1"/>
          </p:cNvPicPr>
          <p:nvPr/>
        </p:nvPicPr>
        <p:blipFill>
          <a:blip r:embed="rId7"/>
          <a:stretch>
            <a:fillRect/>
          </a:stretch>
        </p:blipFill>
        <p:spPr>
          <a:xfrm>
            <a:off x="446519" y="1238673"/>
            <a:ext cx="623146" cy="557816"/>
          </a:xfrm>
          <a:prstGeom prst="rect">
            <a:avLst/>
          </a:prstGeom>
        </p:spPr>
      </p:pic>
      <p:sp>
        <p:nvSpPr>
          <p:cNvPr id="2" name="Ellipse 1"/>
          <p:cNvSpPr/>
          <p:nvPr/>
        </p:nvSpPr>
        <p:spPr>
          <a:xfrm>
            <a:off x="8593745" y="3187731"/>
            <a:ext cx="249176" cy="2917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4042023" y="3140969"/>
            <a:ext cx="1196291" cy="33852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4067944" y="4559629"/>
            <a:ext cx="1386394" cy="23752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a:stCxn id="21" idx="2"/>
          </p:cNvCxnSpPr>
          <p:nvPr/>
        </p:nvCxnSpPr>
        <p:spPr>
          <a:xfrm flipH="1" flipV="1">
            <a:off x="2699793" y="3140971"/>
            <a:ext cx="1342230" cy="169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H="1">
            <a:off x="2570411" y="4674653"/>
            <a:ext cx="1497533" cy="144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a:stCxn id="2" idx="2"/>
          </p:cNvCxnSpPr>
          <p:nvPr/>
        </p:nvCxnSpPr>
        <p:spPr>
          <a:xfrm flipH="1">
            <a:off x="2619755" y="3333612"/>
            <a:ext cx="5973990" cy="6714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121124" y="3626440"/>
            <a:ext cx="2589695" cy="738664"/>
          </a:xfrm>
          <a:prstGeom prst="rect">
            <a:avLst/>
          </a:prstGeom>
          <a:noFill/>
        </p:spPr>
        <p:txBody>
          <a:bodyPr wrap="square" rtlCol="0">
            <a:spAutoFit/>
          </a:bodyPr>
          <a:lstStyle/>
          <a:p>
            <a:pPr algn="ctr"/>
            <a:r>
              <a:rPr lang="fr-FR" sz="1400" dirty="0" smtClean="0">
                <a:solidFill>
                  <a:srgbClr val="5F5F5F"/>
                </a:solidFill>
              </a:rPr>
              <a:t>Possibilité d’imprimer « Mon diagnostic », pour la conduite ou la préparation d’un entretien</a:t>
            </a:r>
            <a:endParaRPr lang="fr-FR" sz="1400" dirty="0">
              <a:solidFill>
                <a:srgbClr val="5F5F5F"/>
              </a:solidFill>
            </a:endParaRPr>
          </a:p>
        </p:txBody>
      </p:sp>
      <p:sp>
        <p:nvSpPr>
          <p:cNvPr id="36" name="ZoneTexte 35"/>
          <p:cNvSpPr txBox="1"/>
          <p:nvPr/>
        </p:nvSpPr>
        <p:spPr>
          <a:xfrm>
            <a:off x="459597" y="4732949"/>
            <a:ext cx="2251222" cy="523220"/>
          </a:xfrm>
          <a:prstGeom prst="rect">
            <a:avLst/>
          </a:prstGeom>
          <a:noFill/>
        </p:spPr>
        <p:txBody>
          <a:bodyPr wrap="square" rtlCol="0">
            <a:spAutoFit/>
          </a:bodyPr>
          <a:lstStyle/>
          <a:p>
            <a:pPr algn="ctr"/>
            <a:r>
              <a:rPr lang="fr-FR" sz="1400" dirty="0" smtClean="0">
                <a:solidFill>
                  <a:srgbClr val="5F5F5F"/>
                </a:solidFill>
              </a:rPr>
              <a:t>Possibilité de modifier les critères de comparaison</a:t>
            </a:r>
            <a:endParaRPr lang="fr-FR" sz="1400" dirty="0">
              <a:solidFill>
                <a:srgbClr val="5F5F5F"/>
              </a:solidFill>
            </a:endParaRPr>
          </a:p>
        </p:txBody>
      </p:sp>
      <p:sp>
        <p:nvSpPr>
          <p:cNvPr id="37" name="ZoneTexte 36"/>
          <p:cNvSpPr txBox="1"/>
          <p:nvPr/>
        </p:nvSpPr>
        <p:spPr>
          <a:xfrm>
            <a:off x="837908" y="2879359"/>
            <a:ext cx="2005823" cy="523220"/>
          </a:xfrm>
          <a:prstGeom prst="rect">
            <a:avLst/>
          </a:prstGeom>
          <a:noFill/>
        </p:spPr>
        <p:txBody>
          <a:bodyPr wrap="square" rtlCol="0">
            <a:spAutoFit/>
          </a:bodyPr>
          <a:lstStyle/>
          <a:p>
            <a:pPr algn="ctr"/>
            <a:r>
              <a:rPr lang="fr-FR" sz="1400" dirty="0" smtClean="0">
                <a:solidFill>
                  <a:srgbClr val="5F5F5F"/>
                </a:solidFill>
              </a:rPr>
              <a:t>Possibilité de saisir des données plus récentes</a:t>
            </a:r>
            <a:endParaRPr lang="fr-FR" sz="1400" dirty="0">
              <a:solidFill>
                <a:srgbClr val="5F5F5F"/>
              </a:solidFill>
            </a:endParaRPr>
          </a:p>
        </p:txBody>
      </p:sp>
      <p:sp>
        <p:nvSpPr>
          <p:cNvPr id="29" name="Ellipse 28"/>
          <p:cNvSpPr/>
          <p:nvPr/>
        </p:nvSpPr>
        <p:spPr>
          <a:xfrm>
            <a:off x="3942170" y="4774553"/>
            <a:ext cx="2630420"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avec flèche 29"/>
          <p:cNvCxnSpPr/>
          <p:nvPr/>
        </p:nvCxnSpPr>
        <p:spPr>
          <a:xfrm flipH="1">
            <a:off x="2691463" y="4943717"/>
            <a:ext cx="1263155" cy="588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440241" y="5395836"/>
            <a:ext cx="2251222" cy="523220"/>
          </a:xfrm>
          <a:prstGeom prst="rect">
            <a:avLst/>
          </a:prstGeom>
          <a:noFill/>
        </p:spPr>
        <p:txBody>
          <a:bodyPr wrap="square" rtlCol="0">
            <a:spAutoFit/>
          </a:bodyPr>
          <a:lstStyle/>
          <a:p>
            <a:pPr algn="ctr"/>
            <a:r>
              <a:rPr lang="fr-FR" sz="1400" dirty="0" smtClean="0">
                <a:solidFill>
                  <a:srgbClr val="5F5F5F"/>
                </a:solidFill>
              </a:rPr>
              <a:t>Critères de comparaison par défaut</a:t>
            </a:r>
            <a:endParaRPr lang="fr-FR" sz="1400" dirty="0">
              <a:solidFill>
                <a:srgbClr val="5F5F5F"/>
              </a:solidFill>
            </a:endParaRPr>
          </a:p>
        </p:txBody>
      </p:sp>
    </p:spTree>
    <p:extLst>
      <p:ext uri="{BB962C8B-B14F-4D97-AF65-F5344CB8AC3E}">
        <p14:creationId xmlns:p14="http://schemas.microsoft.com/office/powerpoint/2010/main" val="3052225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13</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pic>
        <p:nvPicPr>
          <p:cNvPr id="38"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84719" y="98655"/>
            <a:ext cx="1743607" cy="317019"/>
          </a:xfrm>
          <a:prstGeom prst="rect">
            <a:avLst/>
          </a:prstGeom>
        </p:spPr>
      </p:pic>
      <p:pic>
        <p:nvPicPr>
          <p:cNvPr id="4" name="Image 3"/>
          <p:cNvPicPr>
            <a:picLocks noChangeAspect="1"/>
          </p:cNvPicPr>
          <p:nvPr/>
        </p:nvPicPr>
        <p:blipFill>
          <a:blip r:embed="rId6"/>
          <a:stretch>
            <a:fillRect/>
          </a:stretch>
        </p:blipFill>
        <p:spPr>
          <a:xfrm>
            <a:off x="446519" y="1238673"/>
            <a:ext cx="623146" cy="557816"/>
          </a:xfrm>
          <a:prstGeom prst="rect">
            <a:avLst/>
          </a:prstGeom>
        </p:spPr>
      </p:pic>
      <p:sp>
        <p:nvSpPr>
          <p:cNvPr id="37" name="ZoneTexte 36"/>
          <p:cNvSpPr txBox="1"/>
          <p:nvPr/>
        </p:nvSpPr>
        <p:spPr>
          <a:xfrm>
            <a:off x="387846" y="3140968"/>
            <a:ext cx="3115318" cy="2031325"/>
          </a:xfrm>
          <a:prstGeom prst="rect">
            <a:avLst/>
          </a:prstGeom>
          <a:noFill/>
        </p:spPr>
        <p:txBody>
          <a:bodyPr wrap="square" rtlCol="0">
            <a:spAutoFit/>
          </a:bodyPr>
          <a:lstStyle/>
          <a:p>
            <a:pPr algn="ctr"/>
            <a:r>
              <a:rPr lang="fr-FR" sz="1400" b="1" dirty="0" smtClean="0">
                <a:solidFill>
                  <a:srgbClr val="5F5F5F"/>
                </a:solidFill>
              </a:rPr>
              <a:t>Possibilité de saisir des données financières plus récentes (N+1 par rapport à la dernière année existante).</a:t>
            </a:r>
          </a:p>
          <a:p>
            <a:pPr algn="ctr"/>
            <a:endParaRPr lang="fr-FR" sz="1400" b="1" dirty="0" smtClean="0">
              <a:solidFill>
                <a:srgbClr val="5F5F5F"/>
              </a:solidFill>
            </a:endParaRPr>
          </a:p>
          <a:p>
            <a:pPr algn="ctr"/>
            <a:r>
              <a:rPr lang="fr-FR" sz="1400" b="1" dirty="0" smtClean="0">
                <a:solidFill>
                  <a:srgbClr val="5F5F5F"/>
                </a:solidFill>
              </a:rPr>
              <a:t>Elles alimentent « Mon diagnostic » en actualisant les 3 ratios : </a:t>
            </a:r>
          </a:p>
          <a:p>
            <a:pPr marL="285750" indent="-285750">
              <a:buFontTx/>
              <a:buChar char="-"/>
            </a:pPr>
            <a:r>
              <a:rPr lang="fr-FR" sz="1400" b="1" dirty="0" smtClean="0">
                <a:solidFill>
                  <a:srgbClr val="5F5F5F"/>
                </a:solidFill>
              </a:rPr>
              <a:t>Chiffres d’affaire (HT),</a:t>
            </a:r>
          </a:p>
          <a:p>
            <a:pPr marL="285750" indent="-285750">
              <a:buFontTx/>
              <a:buChar char="-"/>
            </a:pPr>
            <a:r>
              <a:rPr lang="fr-FR" sz="1400" b="1" dirty="0" smtClean="0">
                <a:solidFill>
                  <a:srgbClr val="5F5F5F"/>
                </a:solidFill>
              </a:rPr>
              <a:t>Taux de marge brute,</a:t>
            </a:r>
          </a:p>
          <a:p>
            <a:pPr marL="285750" indent="-285750">
              <a:buFontTx/>
              <a:buChar char="-"/>
            </a:pPr>
            <a:r>
              <a:rPr lang="fr-FR" sz="1400" b="1" dirty="0" smtClean="0">
                <a:solidFill>
                  <a:srgbClr val="5F5F5F"/>
                </a:solidFill>
              </a:rPr>
              <a:t>Résultat net. </a:t>
            </a:r>
          </a:p>
        </p:txBody>
      </p:sp>
      <p:pic>
        <p:nvPicPr>
          <p:cNvPr id="8" name="Image 7"/>
          <p:cNvPicPr>
            <a:picLocks noChangeAspect="1"/>
          </p:cNvPicPr>
          <p:nvPr/>
        </p:nvPicPr>
        <p:blipFill>
          <a:blip r:embed="rId7"/>
          <a:stretch>
            <a:fillRect/>
          </a:stretch>
        </p:blipFill>
        <p:spPr>
          <a:xfrm>
            <a:off x="3995936" y="1290481"/>
            <a:ext cx="4478972" cy="5094139"/>
          </a:xfrm>
          <a:prstGeom prst="rect">
            <a:avLst/>
          </a:prstGeom>
          <a:ln>
            <a:solidFill>
              <a:schemeClr val="bg1">
                <a:lumMod val="65000"/>
              </a:schemeClr>
            </a:solidFill>
          </a:ln>
        </p:spPr>
      </p:pic>
    </p:spTree>
    <p:extLst>
      <p:ext uri="{BB962C8B-B14F-4D97-AF65-F5344CB8AC3E}">
        <p14:creationId xmlns:p14="http://schemas.microsoft.com/office/powerpoint/2010/main" val="1467650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14</a:t>
            </a:fld>
            <a:endParaRPr lang="fr-FR" dirty="0"/>
          </a:p>
        </p:txBody>
      </p:sp>
      <p:grpSp>
        <p:nvGrpSpPr>
          <p:cNvPr id="24" name="Groupe 23"/>
          <p:cNvGrpSpPr/>
          <p:nvPr/>
        </p:nvGrpSpPr>
        <p:grpSpPr>
          <a:xfrm>
            <a:off x="251520" y="1184596"/>
            <a:ext cx="3499595" cy="1068879"/>
            <a:chOff x="2873645" y="169971"/>
            <a:chExt cx="3499595" cy="1320238"/>
          </a:xfrm>
        </p:grpSpPr>
        <p:sp>
          <p:nvSpPr>
            <p:cNvPr id="32" name="Rectangle à coins arrondis 31"/>
            <p:cNvSpPr/>
            <p:nvPr/>
          </p:nvSpPr>
          <p:spPr>
            <a:xfrm>
              <a:off x="2886205" y="169971"/>
              <a:ext cx="3429250" cy="1260086"/>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3" name="Rectangle 32"/>
            <p:cNvSpPr/>
            <p:nvPr/>
          </p:nvSpPr>
          <p:spPr>
            <a:xfrm>
              <a:off x="2873645" y="237727"/>
              <a:ext cx="3499595" cy="12524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t>     Mon diagnostic</a:t>
              </a:r>
            </a:p>
            <a:p>
              <a:pPr lvl="0" defTabSz="1066800">
                <a:lnSpc>
                  <a:spcPct val="90000"/>
                </a:lnSpc>
                <a:spcBef>
                  <a:spcPct val="0"/>
                </a:spcBef>
                <a:spcAft>
                  <a:spcPct val="35000"/>
                </a:spcAft>
              </a:pPr>
              <a:r>
                <a:rPr lang="fr-FR" sz="1200" dirty="0"/>
                <a:t>Une présentation des indicateurs clés de l’entreprise </a:t>
              </a:r>
            </a:p>
          </p:txBody>
        </p:sp>
      </p:grpSp>
      <p:pic>
        <p:nvPicPr>
          <p:cNvPr id="38"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42"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44" name="ZoneTexte 43"/>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45" name="ZoneTexte 44"/>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46" name="ZoneTexte 45"/>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2016223"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4554"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84719" y="98655"/>
            <a:ext cx="1743607" cy="317019"/>
          </a:xfrm>
          <a:prstGeom prst="rect">
            <a:avLst/>
          </a:prstGeom>
        </p:spPr>
      </p:pic>
      <p:pic>
        <p:nvPicPr>
          <p:cNvPr id="4" name="Image 3"/>
          <p:cNvPicPr>
            <a:picLocks noChangeAspect="1"/>
          </p:cNvPicPr>
          <p:nvPr/>
        </p:nvPicPr>
        <p:blipFill>
          <a:blip r:embed="rId6"/>
          <a:stretch>
            <a:fillRect/>
          </a:stretch>
        </p:blipFill>
        <p:spPr>
          <a:xfrm>
            <a:off x="446519" y="1238673"/>
            <a:ext cx="623146" cy="557816"/>
          </a:xfrm>
          <a:prstGeom prst="rect">
            <a:avLst/>
          </a:prstGeom>
        </p:spPr>
      </p:pic>
      <p:sp>
        <p:nvSpPr>
          <p:cNvPr id="36" name="ZoneTexte 35"/>
          <p:cNvSpPr txBox="1"/>
          <p:nvPr/>
        </p:nvSpPr>
        <p:spPr>
          <a:xfrm>
            <a:off x="174399" y="3501008"/>
            <a:ext cx="3608611" cy="523220"/>
          </a:xfrm>
          <a:prstGeom prst="rect">
            <a:avLst/>
          </a:prstGeom>
          <a:noFill/>
        </p:spPr>
        <p:txBody>
          <a:bodyPr wrap="square" rtlCol="0">
            <a:spAutoFit/>
          </a:bodyPr>
          <a:lstStyle/>
          <a:p>
            <a:pPr algn="ctr"/>
            <a:r>
              <a:rPr lang="fr-FR" sz="1400" b="1" dirty="0" smtClean="0">
                <a:solidFill>
                  <a:srgbClr val="5F5F5F"/>
                </a:solidFill>
              </a:rPr>
              <a:t>Possibilité de modifier les critères de comparaison</a:t>
            </a:r>
            <a:endParaRPr lang="fr-FR" sz="1400" b="1" dirty="0">
              <a:solidFill>
                <a:srgbClr val="5F5F5F"/>
              </a:solidFill>
            </a:endParaRPr>
          </a:p>
        </p:txBody>
      </p:sp>
      <p:pic>
        <p:nvPicPr>
          <p:cNvPr id="6" name="Image 5"/>
          <p:cNvPicPr>
            <a:picLocks noChangeAspect="1"/>
          </p:cNvPicPr>
          <p:nvPr/>
        </p:nvPicPr>
        <p:blipFill>
          <a:blip r:embed="rId7"/>
          <a:stretch>
            <a:fillRect/>
          </a:stretch>
        </p:blipFill>
        <p:spPr>
          <a:xfrm>
            <a:off x="4067944" y="2155857"/>
            <a:ext cx="4793385" cy="3505391"/>
          </a:xfrm>
          <a:prstGeom prst="rect">
            <a:avLst/>
          </a:prstGeom>
          <a:ln>
            <a:solidFill>
              <a:schemeClr val="bg1">
                <a:lumMod val="65000"/>
              </a:schemeClr>
            </a:solidFill>
          </a:ln>
        </p:spPr>
      </p:pic>
    </p:spTree>
    <p:extLst>
      <p:ext uri="{BB962C8B-B14F-4D97-AF65-F5344CB8AC3E}">
        <p14:creationId xmlns:p14="http://schemas.microsoft.com/office/powerpoint/2010/main" val="2765789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15</a:t>
            </a:fld>
            <a:endParaRPr lang="fr-FR" dirty="0"/>
          </a:p>
        </p:txBody>
      </p:sp>
      <p:grpSp>
        <p:nvGrpSpPr>
          <p:cNvPr id="23" name="Groupe 22"/>
          <p:cNvGrpSpPr/>
          <p:nvPr/>
        </p:nvGrpSpPr>
        <p:grpSpPr>
          <a:xfrm>
            <a:off x="323528" y="1150372"/>
            <a:ext cx="4032448" cy="1414532"/>
            <a:chOff x="5494109" y="2033616"/>
            <a:chExt cx="3491600" cy="1636085"/>
          </a:xfrm>
        </p:grpSpPr>
        <p:sp>
          <p:nvSpPr>
            <p:cNvPr id="37" name="Rectangle à coins arrondis 36"/>
            <p:cNvSpPr/>
            <p:nvPr/>
          </p:nvSpPr>
          <p:spPr>
            <a:xfrm>
              <a:off x="5494109" y="2033616"/>
              <a:ext cx="3429250" cy="1636085"/>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8" name="Rectangle 37"/>
            <p:cNvSpPr/>
            <p:nvPr/>
          </p:nvSpPr>
          <p:spPr>
            <a:xfrm>
              <a:off x="5573975" y="2171480"/>
              <a:ext cx="3411734" cy="14982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fr-FR" sz="2000" kern="1200" dirty="0" smtClean="0"/>
                <a:t>               </a:t>
              </a:r>
              <a:r>
                <a:rPr lang="fr-FR" sz="2000" dirty="0"/>
                <a:t> </a:t>
              </a:r>
              <a:r>
                <a:rPr lang="fr-FR" sz="2400" kern="1200" dirty="0" smtClean="0"/>
                <a:t>Mon secteur d’activité</a:t>
              </a:r>
            </a:p>
            <a:p>
              <a:pPr lvl="0" defTabSz="889000">
                <a:lnSpc>
                  <a:spcPct val="90000"/>
                </a:lnSpc>
                <a:spcBef>
                  <a:spcPct val="0"/>
                </a:spcBef>
                <a:spcAft>
                  <a:spcPct val="35000"/>
                </a:spcAft>
              </a:pPr>
              <a:r>
                <a:rPr lang="fr-FR" sz="1200" dirty="0"/>
                <a:t>Une présentation synthétique du secteur d’activité de l’entreprise</a:t>
              </a:r>
            </a:p>
          </p:txBody>
        </p:sp>
      </p:grpSp>
      <p:pic>
        <p:nvPicPr>
          <p:cNvPr id="50"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51"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53" name="ZoneTexte 52"/>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54" name="ZoneTexte 53"/>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55" name="ZoneTexte 54"/>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56" name="ZoneTexte 55">
            <a:hlinkClick r:id="" action="ppaction://noaction"/>
          </p:cNvPr>
          <p:cNvSpPr txBox="1"/>
          <p:nvPr/>
        </p:nvSpPr>
        <p:spPr>
          <a:xfrm>
            <a:off x="1979712" y="503145"/>
            <a:ext cx="1978069"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57" name="ZoneTexte 56">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58" name="ZoneTexte 57">
            <a:hlinkClick r:id="" action="ppaction://noaction"/>
          </p:cNvPr>
          <p:cNvSpPr txBox="1"/>
          <p:nvPr/>
        </p:nvSpPr>
        <p:spPr>
          <a:xfrm>
            <a:off x="226286"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2" name="Image 1"/>
          <p:cNvPicPr>
            <a:picLocks noChangeAspect="1"/>
          </p:cNvPicPr>
          <p:nvPr/>
        </p:nvPicPr>
        <p:blipFill>
          <a:blip r:embed="rId5"/>
          <a:stretch>
            <a:fillRect/>
          </a:stretch>
        </p:blipFill>
        <p:spPr>
          <a:xfrm>
            <a:off x="539552" y="1222140"/>
            <a:ext cx="725487" cy="719390"/>
          </a:xfrm>
          <a:prstGeom prst="rect">
            <a:avLst/>
          </a:prstGeom>
        </p:spPr>
      </p:pic>
      <p:pic>
        <p:nvPicPr>
          <p:cNvPr id="3" name="Image 2"/>
          <p:cNvPicPr>
            <a:picLocks noChangeAspect="1"/>
          </p:cNvPicPr>
          <p:nvPr/>
        </p:nvPicPr>
        <p:blipFill>
          <a:blip r:embed="rId6"/>
          <a:stretch>
            <a:fillRect/>
          </a:stretch>
        </p:blipFill>
        <p:spPr>
          <a:xfrm>
            <a:off x="119593" y="60195"/>
            <a:ext cx="1743607" cy="317019"/>
          </a:xfrm>
          <a:prstGeom prst="rect">
            <a:avLst/>
          </a:prstGeom>
        </p:spPr>
      </p:pic>
      <p:pic>
        <p:nvPicPr>
          <p:cNvPr id="4" name="Image 3"/>
          <p:cNvPicPr>
            <a:picLocks noChangeAspect="1"/>
          </p:cNvPicPr>
          <p:nvPr/>
        </p:nvPicPr>
        <p:blipFill>
          <a:blip r:embed="rId7"/>
          <a:stretch>
            <a:fillRect/>
          </a:stretch>
        </p:blipFill>
        <p:spPr>
          <a:xfrm>
            <a:off x="4407755" y="1277094"/>
            <a:ext cx="4610035" cy="4456162"/>
          </a:xfrm>
          <a:prstGeom prst="rect">
            <a:avLst/>
          </a:prstGeom>
          <a:ln>
            <a:solidFill>
              <a:schemeClr val="bg1">
                <a:lumMod val="65000"/>
              </a:schemeClr>
            </a:solidFill>
          </a:ln>
        </p:spPr>
      </p:pic>
      <p:sp>
        <p:nvSpPr>
          <p:cNvPr id="6" name="ZoneTexte 5"/>
          <p:cNvSpPr txBox="1"/>
          <p:nvPr/>
        </p:nvSpPr>
        <p:spPr>
          <a:xfrm>
            <a:off x="467544" y="3338989"/>
            <a:ext cx="3312368" cy="954107"/>
          </a:xfrm>
          <a:prstGeom prst="rect">
            <a:avLst/>
          </a:prstGeom>
          <a:noFill/>
        </p:spPr>
        <p:txBody>
          <a:bodyPr wrap="square" rtlCol="0">
            <a:spAutoFit/>
          </a:bodyPr>
          <a:lstStyle/>
          <a:p>
            <a:pPr algn="ctr"/>
            <a:r>
              <a:rPr lang="fr-FR" sz="1400" b="1" dirty="0" smtClean="0">
                <a:solidFill>
                  <a:srgbClr val="5F5F5F"/>
                </a:solidFill>
              </a:rPr>
              <a:t>Cette fonctionnalité permet de consulter des données sur le secteur d’activité de l’entreprise ainsi que sur les secteurs d’activité proches.</a:t>
            </a:r>
            <a:endParaRPr lang="fr-FR" sz="1400" b="1" dirty="0">
              <a:solidFill>
                <a:srgbClr val="5F5F5F"/>
              </a:solidFill>
            </a:endParaRPr>
          </a:p>
        </p:txBody>
      </p:sp>
    </p:spTree>
    <p:extLst>
      <p:ext uri="{BB962C8B-B14F-4D97-AF65-F5344CB8AC3E}">
        <p14:creationId xmlns:p14="http://schemas.microsoft.com/office/powerpoint/2010/main" val="1874276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16</a:t>
            </a:fld>
            <a:endParaRPr lang="fr-FR" dirty="0"/>
          </a:p>
        </p:txBody>
      </p:sp>
      <p:grpSp>
        <p:nvGrpSpPr>
          <p:cNvPr id="23" name="Groupe 22"/>
          <p:cNvGrpSpPr/>
          <p:nvPr/>
        </p:nvGrpSpPr>
        <p:grpSpPr>
          <a:xfrm>
            <a:off x="323528" y="1150372"/>
            <a:ext cx="4032448" cy="1414532"/>
            <a:chOff x="5494109" y="2033616"/>
            <a:chExt cx="3491600" cy="1636085"/>
          </a:xfrm>
        </p:grpSpPr>
        <p:sp>
          <p:nvSpPr>
            <p:cNvPr id="37" name="Rectangle à coins arrondis 36"/>
            <p:cNvSpPr/>
            <p:nvPr/>
          </p:nvSpPr>
          <p:spPr>
            <a:xfrm>
              <a:off x="5494109" y="2033616"/>
              <a:ext cx="3429250" cy="1636085"/>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8" name="Rectangle 37"/>
            <p:cNvSpPr/>
            <p:nvPr/>
          </p:nvSpPr>
          <p:spPr>
            <a:xfrm>
              <a:off x="5573975" y="2171480"/>
              <a:ext cx="3411734" cy="14982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fr-FR" sz="2000" kern="1200" dirty="0" smtClean="0"/>
                <a:t>               </a:t>
              </a:r>
              <a:r>
                <a:rPr lang="fr-FR" sz="2000" dirty="0"/>
                <a:t> </a:t>
              </a:r>
              <a:r>
                <a:rPr lang="fr-FR" sz="2400" kern="1200" dirty="0" smtClean="0"/>
                <a:t>Mon secteur d’activité</a:t>
              </a:r>
            </a:p>
            <a:p>
              <a:pPr lvl="0" defTabSz="889000">
                <a:lnSpc>
                  <a:spcPct val="90000"/>
                </a:lnSpc>
                <a:spcBef>
                  <a:spcPct val="0"/>
                </a:spcBef>
                <a:spcAft>
                  <a:spcPct val="35000"/>
                </a:spcAft>
              </a:pPr>
              <a:r>
                <a:rPr lang="fr-FR" sz="1200" dirty="0"/>
                <a:t>Une présentation synthétique du secteur d’activité de l’entreprise</a:t>
              </a:r>
            </a:p>
          </p:txBody>
        </p:sp>
      </p:grpSp>
      <p:pic>
        <p:nvPicPr>
          <p:cNvPr id="50"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51"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53" name="ZoneTexte 52"/>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54" name="ZoneTexte 53"/>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55" name="ZoneTexte 54"/>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56" name="ZoneTexte 55">
            <a:hlinkClick r:id="" action="ppaction://noaction"/>
          </p:cNvPr>
          <p:cNvSpPr txBox="1"/>
          <p:nvPr/>
        </p:nvSpPr>
        <p:spPr>
          <a:xfrm>
            <a:off x="1979712" y="503145"/>
            <a:ext cx="1978069"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57" name="ZoneTexte 56">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58" name="ZoneTexte 57">
            <a:hlinkClick r:id="" action="ppaction://noaction"/>
          </p:cNvPr>
          <p:cNvSpPr txBox="1"/>
          <p:nvPr/>
        </p:nvSpPr>
        <p:spPr>
          <a:xfrm>
            <a:off x="226286" y="499528"/>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2" name="Image 1"/>
          <p:cNvPicPr>
            <a:picLocks noChangeAspect="1"/>
          </p:cNvPicPr>
          <p:nvPr/>
        </p:nvPicPr>
        <p:blipFill>
          <a:blip r:embed="rId5"/>
          <a:stretch>
            <a:fillRect/>
          </a:stretch>
        </p:blipFill>
        <p:spPr>
          <a:xfrm>
            <a:off x="539552" y="1222140"/>
            <a:ext cx="725487" cy="719390"/>
          </a:xfrm>
          <a:prstGeom prst="rect">
            <a:avLst/>
          </a:prstGeom>
        </p:spPr>
      </p:pic>
      <p:pic>
        <p:nvPicPr>
          <p:cNvPr id="3" name="Image 2"/>
          <p:cNvPicPr>
            <a:picLocks noChangeAspect="1"/>
          </p:cNvPicPr>
          <p:nvPr/>
        </p:nvPicPr>
        <p:blipFill>
          <a:blip r:embed="rId6"/>
          <a:stretch>
            <a:fillRect/>
          </a:stretch>
        </p:blipFill>
        <p:spPr>
          <a:xfrm>
            <a:off x="119593" y="60195"/>
            <a:ext cx="1743607" cy="317019"/>
          </a:xfrm>
          <a:prstGeom prst="rect">
            <a:avLst/>
          </a:prstGeom>
        </p:spPr>
      </p:pic>
      <p:pic>
        <p:nvPicPr>
          <p:cNvPr id="7" name="Image 6"/>
          <p:cNvPicPr>
            <a:picLocks noChangeAspect="1"/>
          </p:cNvPicPr>
          <p:nvPr/>
        </p:nvPicPr>
        <p:blipFill>
          <a:blip r:embed="rId7"/>
          <a:stretch>
            <a:fillRect/>
          </a:stretch>
        </p:blipFill>
        <p:spPr>
          <a:xfrm>
            <a:off x="2303748" y="2852936"/>
            <a:ext cx="6131079" cy="3329161"/>
          </a:xfrm>
          <a:prstGeom prst="rect">
            <a:avLst/>
          </a:prstGeom>
          <a:ln>
            <a:solidFill>
              <a:schemeClr val="bg1">
                <a:lumMod val="65000"/>
              </a:schemeClr>
            </a:solidFill>
          </a:ln>
        </p:spPr>
      </p:pic>
      <p:sp>
        <p:nvSpPr>
          <p:cNvPr id="8" name="ZoneTexte 7"/>
          <p:cNvSpPr txBox="1"/>
          <p:nvPr/>
        </p:nvSpPr>
        <p:spPr>
          <a:xfrm>
            <a:off x="683568" y="2996952"/>
            <a:ext cx="1584176" cy="738664"/>
          </a:xfrm>
          <a:prstGeom prst="rect">
            <a:avLst/>
          </a:prstGeom>
          <a:noFill/>
        </p:spPr>
        <p:txBody>
          <a:bodyPr wrap="square" rtlCol="0">
            <a:spAutoFit/>
          </a:bodyPr>
          <a:lstStyle/>
          <a:p>
            <a:r>
              <a:rPr lang="fr-FR" sz="1400" b="1" u="sng" dirty="0" smtClean="0">
                <a:solidFill>
                  <a:srgbClr val="5F5F5F"/>
                </a:solidFill>
              </a:rPr>
              <a:t>Aide à la navigation sur cet écran</a:t>
            </a:r>
            <a:endParaRPr lang="fr-FR" sz="1400" b="1" u="sng" dirty="0">
              <a:solidFill>
                <a:srgbClr val="5F5F5F"/>
              </a:solidFill>
            </a:endParaRPr>
          </a:p>
        </p:txBody>
      </p:sp>
    </p:spTree>
    <p:extLst>
      <p:ext uri="{BB962C8B-B14F-4D97-AF65-F5344CB8AC3E}">
        <p14:creationId xmlns:p14="http://schemas.microsoft.com/office/powerpoint/2010/main" val="25965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17</a:t>
            </a:fld>
            <a:endParaRPr lang="fr-FR" dirty="0"/>
          </a:p>
        </p:txBody>
      </p:sp>
      <p:grpSp>
        <p:nvGrpSpPr>
          <p:cNvPr id="21" name="Groupe 20"/>
          <p:cNvGrpSpPr/>
          <p:nvPr/>
        </p:nvGrpSpPr>
        <p:grpSpPr>
          <a:xfrm>
            <a:off x="291817" y="1239519"/>
            <a:ext cx="3429250" cy="1425701"/>
            <a:chOff x="0" y="2219057"/>
            <a:chExt cx="3216095" cy="1425701"/>
          </a:xfrm>
        </p:grpSpPr>
        <p:sp>
          <p:nvSpPr>
            <p:cNvPr id="24" name="Rectangle à coins arrondis 23"/>
            <p:cNvSpPr/>
            <p:nvPr/>
          </p:nvSpPr>
          <p:spPr>
            <a:xfrm>
              <a:off x="0" y="2219057"/>
              <a:ext cx="3216095" cy="1425701"/>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Rectangle 31"/>
            <p:cNvSpPr/>
            <p:nvPr/>
          </p:nvSpPr>
          <p:spPr>
            <a:xfrm>
              <a:off x="64207" y="2283264"/>
              <a:ext cx="3087681" cy="11868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p>
            <a:p>
              <a:pPr lvl="0" algn="l" defTabSz="666750">
                <a:lnSpc>
                  <a:spcPct val="90000"/>
                </a:lnSpc>
                <a:spcBef>
                  <a:spcPct val="0"/>
                </a:spcBef>
                <a:spcAft>
                  <a:spcPct val="35000"/>
                </a:spcAft>
              </a:pPr>
              <a:r>
                <a:rPr lang="fr-FR" sz="1500" dirty="0"/>
                <a:t> </a:t>
              </a:r>
              <a:r>
                <a:rPr lang="fr-FR" sz="1500" dirty="0" smtClean="0"/>
                <a:t>                 </a:t>
              </a:r>
              <a:r>
                <a:rPr lang="fr-FR" sz="2400" kern="1200" dirty="0" smtClean="0"/>
                <a:t>Me comparer</a:t>
              </a:r>
            </a:p>
            <a:p>
              <a:pPr defTabSz="666750">
                <a:lnSpc>
                  <a:spcPct val="90000"/>
                </a:lnSpc>
                <a:spcBef>
                  <a:spcPct val="0"/>
                </a:spcBef>
                <a:spcAft>
                  <a:spcPct val="35000"/>
                </a:spcAft>
              </a:pPr>
              <a:r>
                <a:rPr lang="fr-FR" sz="1200" dirty="0"/>
                <a:t>Une comparaison de l’entreprise à ses concurrents</a:t>
              </a:r>
            </a:p>
          </p:txBody>
        </p:sp>
      </p:gr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pic>
        <p:nvPicPr>
          <p:cNvPr id="7" name="Image 6"/>
          <p:cNvPicPr>
            <a:picLocks noChangeAspect="1"/>
          </p:cNvPicPr>
          <p:nvPr/>
        </p:nvPicPr>
        <p:blipFill>
          <a:blip r:embed="rId6"/>
          <a:stretch>
            <a:fillRect/>
          </a:stretch>
        </p:blipFill>
        <p:spPr>
          <a:xfrm>
            <a:off x="521965" y="1342428"/>
            <a:ext cx="469433" cy="780356"/>
          </a:xfrm>
          <a:prstGeom prst="rect">
            <a:avLst/>
          </a:prstGeom>
        </p:spPr>
      </p:pic>
      <p:pic>
        <p:nvPicPr>
          <p:cNvPr id="2" name="Image 1"/>
          <p:cNvPicPr>
            <a:picLocks noChangeAspect="1"/>
          </p:cNvPicPr>
          <p:nvPr/>
        </p:nvPicPr>
        <p:blipFill>
          <a:blip r:embed="rId7"/>
          <a:stretch>
            <a:fillRect/>
          </a:stretch>
        </p:blipFill>
        <p:spPr>
          <a:xfrm>
            <a:off x="3926085" y="1558037"/>
            <a:ext cx="4870472" cy="3962971"/>
          </a:xfrm>
          <a:prstGeom prst="rect">
            <a:avLst/>
          </a:prstGeom>
          <a:ln>
            <a:solidFill>
              <a:schemeClr val="bg1">
                <a:lumMod val="65000"/>
              </a:schemeClr>
            </a:solidFill>
          </a:ln>
        </p:spPr>
      </p:pic>
      <p:pic>
        <p:nvPicPr>
          <p:cNvPr id="4" name="Image 3"/>
          <p:cNvPicPr>
            <a:picLocks noChangeAspect="1"/>
          </p:cNvPicPr>
          <p:nvPr/>
        </p:nvPicPr>
        <p:blipFill>
          <a:blip r:embed="rId8"/>
          <a:stretch>
            <a:fillRect/>
          </a:stretch>
        </p:blipFill>
        <p:spPr>
          <a:xfrm>
            <a:off x="73885" y="4581128"/>
            <a:ext cx="3654791" cy="2117506"/>
          </a:xfrm>
          <a:prstGeom prst="rect">
            <a:avLst/>
          </a:prstGeom>
          <a:ln>
            <a:solidFill>
              <a:schemeClr val="bg1">
                <a:lumMod val="65000"/>
              </a:schemeClr>
            </a:solidFill>
          </a:ln>
        </p:spPr>
      </p:pic>
      <p:grpSp>
        <p:nvGrpSpPr>
          <p:cNvPr id="6" name="Groupe 5"/>
          <p:cNvGrpSpPr/>
          <p:nvPr/>
        </p:nvGrpSpPr>
        <p:grpSpPr>
          <a:xfrm rot="20268674">
            <a:off x="387396" y="3091022"/>
            <a:ext cx="2820889" cy="1059312"/>
            <a:chOff x="40488" y="3030360"/>
            <a:chExt cx="3301934" cy="1200329"/>
          </a:xfrm>
        </p:grpSpPr>
        <p:pic>
          <p:nvPicPr>
            <p:cNvPr id="36" name="Image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488" y="3492163"/>
              <a:ext cx="314457" cy="276722"/>
            </a:xfrm>
            <a:prstGeom prst="rect">
              <a:avLst/>
            </a:prstGeom>
          </p:spPr>
        </p:pic>
        <p:sp>
          <p:nvSpPr>
            <p:cNvPr id="8" name="ZoneTexte 7"/>
            <p:cNvSpPr txBox="1"/>
            <p:nvPr/>
          </p:nvSpPr>
          <p:spPr>
            <a:xfrm>
              <a:off x="167801" y="3030360"/>
              <a:ext cx="3174621" cy="1200329"/>
            </a:xfrm>
            <a:prstGeom prst="rect">
              <a:avLst/>
            </a:prstGeom>
            <a:noFill/>
          </p:spPr>
          <p:txBody>
            <a:bodyPr wrap="square" rtlCol="0">
              <a:spAutoFit/>
            </a:bodyPr>
            <a:lstStyle/>
            <a:p>
              <a:pPr algn="ctr"/>
              <a:r>
                <a:rPr lang="fr-FR" sz="2400" dirty="0" smtClean="0">
                  <a:solidFill>
                    <a:srgbClr val="5F5F5F"/>
                  </a:solidFill>
                </a:rPr>
                <a:t>Les prospects n’ont pas accès à cette fonctionnalité</a:t>
              </a:r>
              <a:endParaRPr lang="fr-FR" sz="2400" dirty="0">
                <a:solidFill>
                  <a:srgbClr val="5F5F5F"/>
                </a:solidFill>
              </a:endParaRPr>
            </a:p>
          </p:txBody>
        </p:sp>
      </p:grpSp>
      <p:sp>
        <p:nvSpPr>
          <p:cNvPr id="28" name="ZoneTexte 27"/>
          <p:cNvSpPr txBox="1"/>
          <p:nvPr/>
        </p:nvSpPr>
        <p:spPr>
          <a:xfrm>
            <a:off x="3743046" y="5637665"/>
            <a:ext cx="5400954" cy="677108"/>
          </a:xfrm>
          <a:prstGeom prst="rect">
            <a:avLst/>
          </a:prstGeom>
          <a:noFill/>
        </p:spPr>
        <p:txBody>
          <a:bodyPr wrap="square" rtlCol="0">
            <a:spAutoFit/>
          </a:bodyPr>
          <a:lstStyle/>
          <a:p>
            <a:pPr algn="ctr"/>
            <a:r>
              <a:rPr lang="fr-FR" sz="1900" dirty="0" smtClean="0">
                <a:solidFill>
                  <a:srgbClr val="C00000"/>
                </a:solidFill>
              </a:rPr>
              <a:t>C’est la valeur ajoutée principale de cet outil, c’est pourquoi nous la réservons à nos clients</a:t>
            </a:r>
            <a:endParaRPr lang="fr-FR" sz="1900" dirty="0">
              <a:solidFill>
                <a:srgbClr val="C00000"/>
              </a:solidFill>
            </a:endParaRPr>
          </a:p>
        </p:txBody>
      </p:sp>
    </p:spTree>
    <p:extLst>
      <p:ext uri="{BB962C8B-B14F-4D97-AF65-F5344CB8AC3E}">
        <p14:creationId xmlns:p14="http://schemas.microsoft.com/office/powerpoint/2010/main" val="16712471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18</a:t>
            </a:fld>
            <a:endParaRPr lang="fr-FR" dirty="0"/>
          </a:p>
        </p:txBody>
      </p:sp>
      <p:grpSp>
        <p:nvGrpSpPr>
          <p:cNvPr id="21" name="Groupe 20"/>
          <p:cNvGrpSpPr/>
          <p:nvPr/>
        </p:nvGrpSpPr>
        <p:grpSpPr>
          <a:xfrm>
            <a:off x="291817" y="1239519"/>
            <a:ext cx="3429250" cy="1425701"/>
            <a:chOff x="0" y="2219057"/>
            <a:chExt cx="3216095" cy="1425701"/>
          </a:xfrm>
        </p:grpSpPr>
        <p:sp>
          <p:nvSpPr>
            <p:cNvPr id="24" name="Rectangle à coins arrondis 23"/>
            <p:cNvSpPr/>
            <p:nvPr/>
          </p:nvSpPr>
          <p:spPr>
            <a:xfrm>
              <a:off x="0" y="2219057"/>
              <a:ext cx="3216095" cy="1425701"/>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Rectangle 31"/>
            <p:cNvSpPr/>
            <p:nvPr/>
          </p:nvSpPr>
          <p:spPr>
            <a:xfrm>
              <a:off x="64207" y="2283264"/>
              <a:ext cx="3087681" cy="11868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p>
            <a:p>
              <a:pPr lvl="0" algn="l" defTabSz="666750">
                <a:lnSpc>
                  <a:spcPct val="90000"/>
                </a:lnSpc>
                <a:spcBef>
                  <a:spcPct val="0"/>
                </a:spcBef>
                <a:spcAft>
                  <a:spcPct val="35000"/>
                </a:spcAft>
              </a:pPr>
              <a:r>
                <a:rPr lang="fr-FR" sz="1500" dirty="0"/>
                <a:t> </a:t>
              </a:r>
              <a:r>
                <a:rPr lang="fr-FR" sz="1500" dirty="0" smtClean="0"/>
                <a:t>                 </a:t>
              </a:r>
              <a:r>
                <a:rPr lang="fr-FR" sz="2400" kern="1200" dirty="0" smtClean="0"/>
                <a:t>Me comparer</a:t>
              </a:r>
            </a:p>
            <a:p>
              <a:pPr defTabSz="666750">
                <a:lnSpc>
                  <a:spcPct val="90000"/>
                </a:lnSpc>
                <a:spcBef>
                  <a:spcPct val="0"/>
                </a:spcBef>
                <a:spcAft>
                  <a:spcPct val="35000"/>
                </a:spcAft>
              </a:pPr>
              <a:r>
                <a:rPr lang="fr-FR" sz="1200" dirty="0"/>
                <a:t>Une comparaison de l’entreprise à ses concurrents</a:t>
              </a:r>
            </a:p>
          </p:txBody>
        </p:sp>
      </p:gr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pic>
        <p:nvPicPr>
          <p:cNvPr id="7" name="Image 6"/>
          <p:cNvPicPr>
            <a:picLocks noChangeAspect="1"/>
          </p:cNvPicPr>
          <p:nvPr/>
        </p:nvPicPr>
        <p:blipFill>
          <a:blip r:embed="rId6"/>
          <a:stretch>
            <a:fillRect/>
          </a:stretch>
        </p:blipFill>
        <p:spPr>
          <a:xfrm>
            <a:off x="521965" y="1342428"/>
            <a:ext cx="469433" cy="780356"/>
          </a:xfrm>
          <a:prstGeom prst="rect">
            <a:avLst/>
          </a:prstGeom>
        </p:spPr>
      </p:pic>
      <p:pic>
        <p:nvPicPr>
          <p:cNvPr id="4" name="Image 3"/>
          <p:cNvPicPr>
            <a:picLocks noChangeAspect="1"/>
          </p:cNvPicPr>
          <p:nvPr/>
        </p:nvPicPr>
        <p:blipFill>
          <a:blip r:embed="rId7"/>
          <a:stretch>
            <a:fillRect/>
          </a:stretch>
        </p:blipFill>
        <p:spPr>
          <a:xfrm>
            <a:off x="4432571" y="3068960"/>
            <a:ext cx="4241257" cy="2448272"/>
          </a:xfrm>
          <a:prstGeom prst="rect">
            <a:avLst/>
          </a:prstGeom>
          <a:ln>
            <a:solidFill>
              <a:schemeClr val="bg1">
                <a:lumMod val="65000"/>
              </a:schemeClr>
            </a:solidFill>
          </a:ln>
        </p:spPr>
      </p:pic>
      <p:pic>
        <p:nvPicPr>
          <p:cNvPr id="6" name="Image 5"/>
          <p:cNvPicPr>
            <a:picLocks noChangeAspect="1"/>
          </p:cNvPicPr>
          <p:nvPr/>
        </p:nvPicPr>
        <p:blipFill>
          <a:blip r:embed="rId8"/>
          <a:stretch>
            <a:fillRect/>
          </a:stretch>
        </p:blipFill>
        <p:spPr>
          <a:xfrm>
            <a:off x="395536" y="3068960"/>
            <a:ext cx="3663685" cy="3441777"/>
          </a:xfrm>
          <a:prstGeom prst="rect">
            <a:avLst/>
          </a:prstGeom>
          <a:ln>
            <a:solidFill>
              <a:schemeClr val="bg1">
                <a:lumMod val="65000"/>
              </a:schemeClr>
            </a:solidFill>
          </a:ln>
        </p:spPr>
      </p:pic>
      <p:sp>
        <p:nvSpPr>
          <p:cNvPr id="9" name="ZoneTexte 8"/>
          <p:cNvSpPr txBox="1"/>
          <p:nvPr/>
        </p:nvSpPr>
        <p:spPr>
          <a:xfrm>
            <a:off x="4283968" y="1351894"/>
            <a:ext cx="2674002" cy="338554"/>
          </a:xfrm>
          <a:prstGeom prst="rect">
            <a:avLst/>
          </a:prstGeom>
          <a:noFill/>
        </p:spPr>
        <p:txBody>
          <a:bodyPr wrap="none" rtlCol="0">
            <a:spAutoFit/>
          </a:bodyPr>
          <a:lstStyle/>
          <a:p>
            <a:r>
              <a:rPr lang="fr-FR" sz="1600" dirty="0" smtClean="0">
                <a:solidFill>
                  <a:srgbClr val="5F5F5F"/>
                </a:solidFill>
              </a:rPr>
              <a:t>Recherche des concurrents ….</a:t>
            </a:r>
          </a:p>
        </p:txBody>
      </p:sp>
      <p:sp>
        <p:nvSpPr>
          <p:cNvPr id="22" name="ZoneTexte 21"/>
          <p:cNvSpPr txBox="1"/>
          <p:nvPr/>
        </p:nvSpPr>
        <p:spPr>
          <a:xfrm>
            <a:off x="4441434" y="2674995"/>
            <a:ext cx="1338828" cy="338554"/>
          </a:xfrm>
          <a:prstGeom prst="rect">
            <a:avLst/>
          </a:prstGeom>
          <a:noFill/>
        </p:spPr>
        <p:txBody>
          <a:bodyPr wrap="none" rtlCol="0">
            <a:spAutoFit/>
          </a:bodyPr>
          <a:lstStyle/>
          <a:p>
            <a:r>
              <a:rPr lang="fr-FR" sz="1600" dirty="0" smtClean="0">
                <a:solidFill>
                  <a:srgbClr val="5F5F5F"/>
                </a:solidFill>
              </a:rPr>
              <a:t>… ou par nom</a:t>
            </a:r>
            <a:endParaRPr lang="fr-FR" sz="1600" dirty="0">
              <a:solidFill>
                <a:srgbClr val="5F5F5F"/>
              </a:solidFill>
            </a:endParaRPr>
          </a:p>
        </p:txBody>
      </p:sp>
      <p:sp>
        <p:nvSpPr>
          <p:cNvPr id="23" name="ZoneTexte 22"/>
          <p:cNvSpPr txBox="1"/>
          <p:nvPr/>
        </p:nvSpPr>
        <p:spPr>
          <a:xfrm>
            <a:off x="310570" y="2679846"/>
            <a:ext cx="1634935" cy="338554"/>
          </a:xfrm>
          <a:prstGeom prst="rect">
            <a:avLst/>
          </a:prstGeom>
          <a:noFill/>
        </p:spPr>
        <p:txBody>
          <a:bodyPr wrap="none" rtlCol="0">
            <a:spAutoFit/>
          </a:bodyPr>
          <a:lstStyle/>
          <a:p>
            <a:r>
              <a:rPr lang="fr-FR" sz="1600" dirty="0" smtClean="0">
                <a:solidFill>
                  <a:srgbClr val="5F5F5F"/>
                </a:solidFill>
              </a:rPr>
              <a:t>… par localisation</a:t>
            </a:r>
            <a:endParaRPr lang="fr-FR" sz="1600" dirty="0">
              <a:solidFill>
                <a:srgbClr val="5F5F5F"/>
              </a:solidFill>
            </a:endParaRPr>
          </a:p>
        </p:txBody>
      </p:sp>
      <p:sp>
        <p:nvSpPr>
          <p:cNvPr id="2" name="ZoneTexte 1"/>
          <p:cNvSpPr txBox="1"/>
          <p:nvPr/>
        </p:nvSpPr>
        <p:spPr>
          <a:xfrm>
            <a:off x="4432571" y="5764614"/>
            <a:ext cx="4241257" cy="523220"/>
          </a:xfrm>
          <a:prstGeom prst="rect">
            <a:avLst/>
          </a:prstGeom>
          <a:noFill/>
        </p:spPr>
        <p:txBody>
          <a:bodyPr wrap="square" rtlCol="0">
            <a:spAutoFit/>
          </a:bodyPr>
          <a:lstStyle/>
          <a:p>
            <a:r>
              <a:rPr lang="fr-FR" sz="1400" dirty="0" smtClean="0">
                <a:solidFill>
                  <a:srgbClr val="5F5F5F"/>
                </a:solidFill>
              </a:rPr>
              <a:t>Possibilité de ne retenir que les concurrents ayant publié leur bilan</a:t>
            </a:r>
            <a:endParaRPr lang="fr-FR" sz="1400" dirty="0">
              <a:solidFill>
                <a:srgbClr val="5F5F5F"/>
              </a:solidFill>
            </a:endParaRPr>
          </a:p>
        </p:txBody>
      </p:sp>
      <p:sp>
        <p:nvSpPr>
          <p:cNvPr id="8" name="Ellipse 7"/>
          <p:cNvSpPr/>
          <p:nvPr/>
        </p:nvSpPr>
        <p:spPr>
          <a:xfrm>
            <a:off x="395536" y="4005064"/>
            <a:ext cx="1296144" cy="144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Connecteur droit avec flèche 10"/>
          <p:cNvCxnSpPr>
            <a:stCxn id="8" idx="6"/>
          </p:cNvCxnSpPr>
          <p:nvPr/>
        </p:nvCxnSpPr>
        <p:spPr>
          <a:xfrm>
            <a:off x="1691680" y="4077072"/>
            <a:ext cx="2749754" cy="1687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9812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19</a:t>
            </a:fld>
            <a:endParaRPr lang="fr-FR" dirty="0"/>
          </a:p>
        </p:txBody>
      </p:sp>
      <p:grpSp>
        <p:nvGrpSpPr>
          <p:cNvPr id="21" name="Groupe 20"/>
          <p:cNvGrpSpPr/>
          <p:nvPr/>
        </p:nvGrpSpPr>
        <p:grpSpPr>
          <a:xfrm>
            <a:off x="291817" y="1239519"/>
            <a:ext cx="3429250" cy="1425701"/>
            <a:chOff x="0" y="2219057"/>
            <a:chExt cx="3216095" cy="1425701"/>
          </a:xfrm>
        </p:grpSpPr>
        <p:sp>
          <p:nvSpPr>
            <p:cNvPr id="24" name="Rectangle à coins arrondis 23"/>
            <p:cNvSpPr/>
            <p:nvPr/>
          </p:nvSpPr>
          <p:spPr>
            <a:xfrm>
              <a:off x="0" y="2219057"/>
              <a:ext cx="3216095" cy="1425701"/>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Rectangle 31"/>
            <p:cNvSpPr/>
            <p:nvPr/>
          </p:nvSpPr>
          <p:spPr>
            <a:xfrm>
              <a:off x="64207" y="2283264"/>
              <a:ext cx="3087681" cy="11868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p>
            <a:p>
              <a:pPr lvl="0" algn="l" defTabSz="666750">
                <a:lnSpc>
                  <a:spcPct val="90000"/>
                </a:lnSpc>
                <a:spcBef>
                  <a:spcPct val="0"/>
                </a:spcBef>
                <a:spcAft>
                  <a:spcPct val="35000"/>
                </a:spcAft>
              </a:pPr>
              <a:r>
                <a:rPr lang="fr-FR" sz="1500" dirty="0"/>
                <a:t> </a:t>
              </a:r>
              <a:r>
                <a:rPr lang="fr-FR" sz="1500" dirty="0" smtClean="0"/>
                <a:t>                 </a:t>
              </a:r>
              <a:r>
                <a:rPr lang="fr-FR" sz="2400" kern="1200" dirty="0" smtClean="0"/>
                <a:t>Me comparer</a:t>
              </a:r>
            </a:p>
            <a:p>
              <a:pPr defTabSz="666750">
                <a:lnSpc>
                  <a:spcPct val="90000"/>
                </a:lnSpc>
                <a:spcBef>
                  <a:spcPct val="0"/>
                </a:spcBef>
                <a:spcAft>
                  <a:spcPct val="35000"/>
                </a:spcAft>
              </a:pPr>
              <a:r>
                <a:rPr lang="fr-FR" sz="1200" dirty="0"/>
                <a:t>Une comparaison de l’entreprise à ses concurrents</a:t>
              </a:r>
            </a:p>
          </p:txBody>
        </p:sp>
      </p:gr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pic>
        <p:nvPicPr>
          <p:cNvPr id="7" name="Image 6"/>
          <p:cNvPicPr>
            <a:picLocks noChangeAspect="1"/>
          </p:cNvPicPr>
          <p:nvPr/>
        </p:nvPicPr>
        <p:blipFill>
          <a:blip r:embed="rId6"/>
          <a:stretch>
            <a:fillRect/>
          </a:stretch>
        </p:blipFill>
        <p:spPr>
          <a:xfrm>
            <a:off x="521965" y="1342428"/>
            <a:ext cx="469433" cy="780356"/>
          </a:xfrm>
          <a:prstGeom prst="rect">
            <a:avLst/>
          </a:prstGeom>
        </p:spPr>
      </p:pic>
      <p:pic>
        <p:nvPicPr>
          <p:cNvPr id="2" name="Image 1"/>
          <p:cNvPicPr>
            <a:picLocks noChangeAspect="1"/>
          </p:cNvPicPr>
          <p:nvPr/>
        </p:nvPicPr>
        <p:blipFill>
          <a:blip r:embed="rId7"/>
          <a:stretch>
            <a:fillRect/>
          </a:stretch>
        </p:blipFill>
        <p:spPr>
          <a:xfrm>
            <a:off x="4716643" y="1412552"/>
            <a:ext cx="3673113" cy="3024560"/>
          </a:xfrm>
          <a:prstGeom prst="rect">
            <a:avLst/>
          </a:prstGeom>
          <a:ln>
            <a:solidFill>
              <a:schemeClr val="bg1">
                <a:lumMod val="65000"/>
              </a:schemeClr>
            </a:solidFill>
          </a:ln>
        </p:spPr>
      </p:pic>
      <p:pic>
        <p:nvPicPr>
          <p:cNvPr id="8" name="Image 7"/>
          <p:cNvPicPr>
            <a:picLocks noChangeAspect="1"/>
          </p:cNvPicPr>
          <p:nvPr/>
        </p:nvPicPr>
        <p:blipFill>
          <a:blip r:embed="rId8"/>
          <a:stretch>
            <a:fillRect/>
          </a:stretch>
        </p:blipFill>
        <p:spPr>
          <a:xfrm>
            <a:off x="611560" y="2852936"/>
            <a:ext cx="3457566" cy="3400227"/>
          </a:xfrm>
          <a:prstGeom prst="rect">
            <a:avLst/>
          </a:prstGeom>
          <a:ln>
            <a:solidFill>
              <a:schemeClr val="bg1">
                <a:lumMod val="65000"/>
              </a:schemeClr>
            </a:solidFill>
          </a:ln>
        </p:spPr>
      </p:pic>
      <p:sp>
        <p:nvSpPr>
          <p:cNvPr id="10" name="Ellipse 9"/>
          <p:cNvSpPr/>
          <p:nvPr/>
        </p:nvSpPr>
        <p:spPr>
          <a:xfrm>
            <a:off x="6085147" y="3573016"/>
            <a:ext cx="936104"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p:cNvCxnSpPr/>
          <p:nvPr/>
        </p:nvCxnSpPr>
        <p:spPr>
          <a:xfrm flipH="1">
            <a:off x="4079955" y="3933056"/>
            <a:ext cx="2018647" cy="725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7572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3131840" y="3190338"/>
            <a:ext cx="5780585" cy="454889"/>
          </a:xfrm>
          <a:prstGeom prst="rect">
            <a:avLst/>
          </a:prstGeom>
          <a:ln>
            <a:solidFill>
              <a:schemeClr val="bg1">
                <a:lumMod val="65000"/>
              </a:schemeClr>
            </a:solidFill>
          </a:ln>
        </p:spPr>
      </p:pic>
      <p:pic>
        <p:nvPicPr>
          <p:cNvPr id="11" name="Image 10"/>
          <p:cNvPicPr>
            <a:picLocks noChangeAspect="1"/>
          </p:cNvPicPr>
          <p:nvPr/>
        </p:nvPicPr>
        <p:blipFill>
          <a:blip r:embed="rId4"/>
          <a:stretch>
            <a:fillRect/>
          </a:stretch>
        </p:blipFill>
        <p:spPr>
          <a:xfrm>
            <a:off x="95352" y="2060848"/>
            <a:ext cx="5263838" cy="909501"/>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20</a:t>
            </a:fld>
            <a:endParaRPr lang="fr-FR" dirty="0"/>
          </a:p>
        </p:txBody>
      </p:sp>
      <p:grpSp>
        <p:nvGrpSpPr>
          <p:cNvPr id="21" name="Groupe 20"/>
          <p:cNvGrpSpPr/>
          <p:nvPr/>
        </p:nvGrpSpPr>
        <p:grpSpPr>
          <a:xfrm>
            <a:off x="291817" y="1239519"/>
            <a:ext cx="3429250" cy="533297"/>
            <a:chOff x="0" y="2219057"/>
            <a:chExt cx="3216095" cy="1425701"/>
          </a:xfrm>
        </p:grpSpPr>
        <p:sp>
          <p:nvSpPr>
            <p:cNvPr id="24" name="Rectangle à coins arrondis 23"/>
            <p:cNvSpPr/>
            <p:nvPr/>
          </p:nvSpPr>
          <p:spPr>
            <a:xfrm>
              <a:off x="0" y="2219057"/>
              <a:ext cx="3216095" cy="1425701"/>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Rectangle 31"/>
            <p:cNvSpPr/>
            <p:nvPr/>
          </p:nvSpPr>
          <p:spPr>
            <a:xfrm>
              <a:off x="64207" y="2283265"/>
              <a:ext cx="3087681" cy="54109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p>
            <a:p>
              <a:pPr lvl="0" algn="l" defTabSz="666750">
                <a:lnSpc>
                  <a:spcPct val="90000"/>
                </a:lnSpc>
                <a:spcBef>
                  <a:spcPct val="0"/>
                </a:spcBef>
                <a:spcAft>
                  <a:spcPct val="35000"/>
                </a:spcAft>
              </a:pPr>
              <a:r>
                <a:rPr lang="fr-FR" sz="1500" dirty="0"/>
                <a:t> </a:t>
              </a:r>
              <a:r>
                <a:rPr lang="fr-FR" sz="1500" dirty="0" smtClean="0"/>
                <a:t>     </a:t>
              </a:r>
              <a:r>
                <a:rPr lang="fr-FR" sz="2400" kern="1200" dirty="0" smtClean="0"/>
                <a:t>Autres fonctionnalités</a:t>
              </a:r>
            </a:p>
          </p:txBody>
        </p:sp>
      </p:grpSp>
      <p:pic>
        <p:nvPicPr>
          <p:cNvPr id="26" name="Picture 3"/>
          <p:cNvPicPr>
            <a:picLocks noChangeAspect="1" noChangeArrowheads="1"/>
          </p:cNvPicPr>
          <p:nvPr/>
        </p:nvPicPr>
        <p:blipFill>
          <a:blip r:embed="rId5"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6"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1" y="503145"/>
            <a:ext cx="1986654"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7"/>
          <a:stretch>
            <a:fillRect/>
          </a:stretch>
        </p:blipFill>
        <p:spPr>
          <a:xfrm>
            <a:off x="95352" y="82995"/>
            <a:ext cx="1743607" cy="317019"/>
          </a:xfrm>
          <a:prstGeom prst="rect">
            <a:avLst/>
          </a:prstGeom>
        </p:spPr>
      </p:pic>
      <p:sp>
        <p:nvSpPr>
          <p:cNvPr id="2" name="ZoneTexte 1"/>
          <p:cNvSpPr txBox="1"/>
          <p:nvPr/>
        </p:nvSpPr>
        <p:spPr>
          <a:xfrm>
            <a:off x="4931948" y="1330831"/>
            <a:ext cx="3858364" cy="369332"/>
          </a:xfrm>
          <a:prstGeom prst="rect">
            <a:avLst/>
          </a:prstGeom>
          <a:noFill/>
        </p:spPr>
        <p:txBody>
          <a:bodyPr wrap="none" rtlCol="0">
            <a:spAutoFit/>
          </a:bodyPr>
          <a:lstStyle/>
          <a:p>
            <a:r>
              <a:rPr lang="fr-FR" dirty="0" smtClean="0">
                <a:solidFill>
                  <a:srgbClr val="C00000"/>
                </a:solidFill>
              </a:rPr>
              <a:t>Demander un contact Caisse d’Epargne</a:t>
            </a:r>
            <a:endParaRPr lang="fr-FR" dirty="0">
              <a:solidFill>
                <a:srgbClr val="C00000"/>
              </a:solidFill>
            </a:endParaRPr>
          </a:p>
        </p:txBody>
      </p:sp>
      <p:pic>
        <p:nvPicPr>
          <p:cNvPr id="4" name="Image 3"/>
          <p:cNvPicPr>
            <a:picLocks noChangeAspect="1"/>
          </p:cNvPicPr>
          <p:nvPr/>
        </p:nvPicPr>
        <p:blipFill>
          <a:blip r:embed="rId8"/>
          <a:stretch>
            <a:fillRect/>
          </a:stretch>
        </p:blipFill>
        <p:spPr>
          <a:xfrm>
            <a:off x="4211960" y="1268760"/>
            <a:ext cx="701279" cy="469528"/>
          </a:xfrm>
          <a:prstGeom prst="rect">
            <a:avLst/>
          </a:prstGeom>
        </p:spPr>
      </p:pic>
      <p:sp>
        <p:nvSpPr>
          <p:cNvPr id="7" name="Ellipse 6"/>
          <p:cNvSpPr/>
          <p:nvPr/>
        </p:nvSpPr>
        <p:spPr>
          <a:xfrm>
            <a:off x="4038375" y="2515598"/>
            <a:ext cx="93610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5220072" y="3140968"/>
            <a:ext cx="1800200" cy="28179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5969701" y="2478434"/>
            <a:ext cx="1467068" cy="338554"/>
          </a:xfrm>
          <a:prstGeom prst="rect">
            <a:avLst/>
          </a:prstGeom>
          <a:noFill/>
        </p:spPr>
        <p:txBody>
          <a:bodyPr wrap="none" rtlCol="0">
            <a:spAutoFit/>
          </a:bodyPr>
          <a:lstStyle/>
          <a:p>
            <a:r>
              <a:rPr lang="fr-FR" sz="1600" dirty="0" smtClean="0">
                <a:solidFill>
                  <a:srgbClr val="5F5F5F"/>
                </a:solidFill>
              </a:rPr>
              <a:t>Accessible via…</a:t>
            </a:r>
            <a:endParaRPr lang="fr-FR" sz="1600" dirty="0">
              <a:solidFill>
                <a:srgbClr val="5F5F5F"/>
              </a:solidFill>
            </a:endParaRPr>
          </a:p>
        </p:txBody>
      </p:sp>
      <p:sp>
        <p:nvSpPr>
          <p:cNvPr id="9" name="ZoneTexte 8"/>
          <p:cNvSpPr txBox="1"/>
          <p:nvPr/>
        </p:nvSpPr>
        <p:spPr>
          <a:xfrm>
            <a:off x="251520" y="4890646"/>
            <a:ext cx="2987934" cy="338554"/>
          </a:xfrm>
          <a:prstGeom prst="rect">
            <a:avLst/>
          </a:prstGeom>
          <a:noFill/>
        </p:spPr>
        <p:txBody>
          <a:bodyPr wrap="none" rtlCol="0">
            <a:spAutoFit/>
          </a:bodyPr>
          <a:lstStyle/>
          <a:p>
            <a:r>
              <a:rPr lang="fr-FR" sz="1600" dirty="0" smtClean="0">
                <a:solidFill>
                  <a:srgbClr val="5F5F5F"/>
                </a:solidFill>
              </a:rPr>
              <a:t>L’utilisateur réalise sa demande….</a:t>
            </a:r>
            <a:endParaRPr lang="fr-FR" sz="1600" dirty="0">
              <a:solidFill>
                <a:srgbClr val="5F5F5F"/>
              </a:solidFill>
            </a:endParaRPr>
          </a:p>
        </p:txBody>
      </p:sp>
      <p:pic>
        <p:nvPicPr>
          <p:cNvPr id="12" name="Image 11"/>
          <p:cNvPicPr>
            <a:picLocks noChangeAspect="1"/>
          </p:cNvPicPr>
          <p:nvPr/>
        </p:nvPicPr>
        <p:blipFill>
          <a:blip r:embed="rId9"/>
          <a:stretch>
            <a:fillRect/>
          </a:stretch>
        </p:blipFill>
        <p:spPr>
          <a:xfrm>
            <a:off x="3455478" y="3856124"/>
            <a:ext cx="2844714" cy="2844714"/>
          </a:xfrm>
          <a:prstGeom prst="rect">
            <a:avLst/>
          </a:prstGeom>
          <a:ln>
            <a:solidFill>
              <a:schemeClr val="bg1">
                <a:lumMod val="65000"/>
              </a:schemeClr>
            </a:solidFill>
          </a:ln>
        </p:spPr>
      </p:pic>
    </p:spTree>
    <p:extLst>
      <p:ext uri="{BB962C8B-B14F-4D97-AF65-F5344CB8AC3E}">
        <p14:creationId xmlns:p14="http://schemas.microsoft.com/office/powerpoint/2010/main" val="2534388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21</a:t>
            </a:fld>
            <a:endParaRPr lang="fr-FR" dirty="0"/>
          </a:p>
        </p:txBody>
      </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3023"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sp>
        <p:nvSpPr>
          <p:cNvPr id="2" name="ZoneTexte 1"/>
          <p:cNvSpPr txBox="1"/>
          <p:nvPr/>
        </p:nvSpPr>
        <p:spPr>
          <a:xfrm>
            <a:off x="1331548" y="1437367"/>
            <a:ext cx="4506683" cy="369332"/>
          </a:xfrm>
          <a:prstGeom prst="rect">
            <a:avLst/>
          </a:prstGeom>
          <a:noFill/>
        </p:spPr>
        <p:txBody>
          <a:bodyPr wrap="none" rtlCol="0">
            <a:spAutoFit/>
          </a:bodyPr>
          <a:lstStyle/>
          <a:p>
            <a:r>
              <a:rPr lang="fr-FR" dirty="0" smtClean="0">
                <a:solidFill>
                  <a:srgbClr val="C00000"/>
                </a:solidFill>
              </a:rPr>
              <a:t>Demander un contact </a:t>
            </a:r>
            <a:r>
              <a:rPr lang="fr-FR" dirty="0">
                <a:solidFill>
                  <a:srgbClr val="C00000"/>
                </a:solidFill>
              </a:rPr>
              <a:t>Caisse </a:t>
            </a:r>
            <a:r>
              <a:rPr lang="fr-FR" dirty="0" smtClean="0">
                <a:solidFill>
                  <a:srgbClr val="C00000"/>
                </a:solidFill>
              </a:rPr>
              <a:t>d’Epargne (</a:t>
            </a:r>
            <a:r>
              <a:rPr lang="fr-FR" dirty="0">
                <a:solidFill>
                  <a:srgbClr val="C00000"/>
                </a:solidFill>
              </a:rPr>
              <a:t>suite</a:t>
            </a:r>
            <a:r>
              <a:rPr lang="fr-FR" dirty="0" smtClean="0">
                <a:solidFill>
                  <a:srgbClr val="C00000"/>
                </a:solidFill>
              </a:rPr>
              <a:t>)</a:t>
            </a:r>
            <a:endParaRPr lang="fr-FR" dirty="0">
              <a:solidFill>
                <a:srgbClr val="C00000"/>
              </a:solidFill>
            </a:endParaRPr>
          </a:p>
        </p:txBody>
      </p:sp>
      <p:pic>
        <p:nvPicPr>
          <p:cNvPr id="4" name="Image 3"/>
          <p:cNvPicPr>
            <a:picLocks noChangeAspect="1"/>
          </p:cNvPicPr>
          <p:nvPr/>
        </p:nvPicPr>
        <p:blipFill>
          <a:blip r:embed="rId6"/>
          <a:stretch>
            <a:fillRect/>
          </a:stretch>
        </p:blipFill>
        <p:spPr>
          <a:xfrm>
            <a:off x="611560" y="1375296"/>
            <a:ext cx="701279" cy="469528"/>
          </a:xfrm>
          <a:prstGeom prst="rect">
            <a:avLst/>
          </a:prstGeom>
        </p:spPr>
      </p:pic>
      <p:sp>
        <p:nvSpPr>
          <p:cNvPr id="8" name="ZoneTexte 7"/>
          <p:cNvSpPr txBox="1"/>
          <p:nvPr/>
        </p:nvSpPr>
        <p:spPr>
          <a:xfrm>
            <a:off x="1326304" y="2276872"/>
            <a:ext cx="5476564" cy="2308324"/>
          </a:xfrm>
          <a:prstGeom prst="rect">
            <a:avLst/>
          </a:prstGeom>
          <a:noFill/>
        </p:spPr>
        <p:txBody>
          <a:bodyPr wrap="none" rtlCol="0">
            <a:spAutoFit/>
          </a:bodyPr>
          <a:lstStyle/>
          <a:p>
            <a:r>
              <a:rPr lang="fr-FR" sz="1600" dirty="0" smtClean="0">
                <a:solidFill>
                  <a:srgbClr val="5F5F5F"/>
                </a:solidFill>
              </a:rPr>
              <a:t>Un e-mail est envoyé aux administrateurs de la CELCA :</a:t>
            </a:r>
          </a:p>
          <a:p>
            <a:pPr marL="285750" indent="-285750">
              <a:buFontTx/>
              <a:buChar char="-"/>
            </a:pPr>
            <a:r>
              <a:rPr lang="fr-FR" sz="1600" dirty="0" smtClean="0">
                <a:solidFill>
                  <a:srgbClr val="5F5F5F"/>
                </a:solidFill>
              </a:rPr>
              <a:t>Pour le Marché des Professionnels : Luc CHAUFOURNIER</a:t>
            </a:r>
          </a:p>
          <a:p>
            <a:pPr marL="285750" indent="-285750">
              <a:buFontTx/>
              <a:buChar char="-"/>
            </a:pPr>
            <a:r>
              <a:rPr lang="fr-FR" sz="1600" dirty="0" smtClean="0">
                <a:solidFill>
                  <a:srgbClr val="5F5F5F"/>
                </a:solidFill>
              </a:rPr>
              <a:t>Pour la BDR : Thierry KETTERER</a:t>
            </a:r>
          </a:p>
          <a:p>
            <a:endParaRPr lang="fr-FR" sz="1600" dirty="0">
              <a:solidFill>
                <a:srgbClr val="5F5F5F"/>
              </a:solidFill>
            </a:endParaRPr>
          </a:p>
          <a:p>
            <a:r>
              <a:rPr lang="fr-FR" sz="1600" dirty="0" smtClean="0">
                <a:solidFill>
                  <a:srgbClr val="5F5F5F"/>
                </a:solidFill>
              </a:rPr>
              <a:t>Il contient les informations suivantes : </a:t>
            </a:r>
          </a:p>
          <a:p>
            <a:endParaRPr lang="fr-FR" sz="1600" dirty="0" smtClean="0">
              <a:solidFill>
                <a:srgbClr val="5F5F5F"/>
              </a:solidFill>
            </a:endParaRPr>
          </a:p>
          <a:p>
            <a:pPr marL="285750" indent="-285750">
              <a:buFontTx/>
              <a:buChar char="-"/>
            </a:pPr>
            <a:r>
              <a:rPr lang="fr-FR" sz="1600" dirty="0" smtClean="0">
                <a:solidFill>
                  <a:srgbClr val="5F5F5F"/>
                </a:solidFill>
              </a:rPr>
              <a:t>Nom, prénom, e-mail du demandeur ainsi que son profil</a:t>
            </a:r>
          </a:p>
          <a:p>
            <a:pPr marL="285750" indent="-285750">
              <a:buFontTx/>
              <a:buChar char="-"/>
            </a:pPr>
            <a:r>
              <a:rPr lang="fr-FR" sz="1600" dirty="0" smtClean="0">
                <a:solidFill>
                  <a:srgbClr val="5F5F5F"/>
                </a:solidFill>
              </a:rPr>
              <a:t>Coordonnées de l’entreprise, ainsi que son secteur d’activité</a:t>
            </a:r>
          </a:p>
          <a:p>
            <a:pPr marL="285750" indent="-285750">
              <a:buFontTx/>
              <a:buChar char="-"/>
            </a:pPr>
            <a:r>
              <a:rPr lang="fr-FR" sz="1600" dirty="0" smtClean="0">
                <a:solidFill>
                  <a:srgbClr val="5F5F5F"/>
                </a:solidFill>
              </a:rPr>
              <a:t>Objet de la demande</a:t>
            </a:r>
            <a:endParaRPr lang="fr-FR" sz="1600" dirty="0">
              <a:solidFill>
                <a:srgbClr val="5F5F5F"/>
              </a:solidFill>
            </a:endParaRPr>
          </a:p>
        </p:txBody>
      </p:sp>
    </p:spTree>
    <p:extLst>
      <p:ext uri="{BB962C8B-B14F-4D97-AF65-F5344CB8AC3E}">
        <p14:creationId xmlns:p14="http://schemas.microsoft.com/office/powerpoint/2010/main" val="3045085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stretch>
            <a:fillRect/>
          </a:stretch>
        </p:blipFill>
        <p:spPr>
          <a:xfrm>
            <a:off x="1744030" y="5499519"/>
            <a:ext cx="7126542" cy="560805"/>
          </a:xfrm>
          <a:prstGeom prst="rect">
            <a:avLst/>
          </a:prstGeom>
          <a:ln>
            <a:solidFill>
              <a:schemeClr val="bg1">
                <a:lumMod val="65000"/>
              </a:schemeClr>
            </a:solidFill>
          </a:ln>
        </p:spPr>
      </p:pic>
      <p:pic>
        <p:nvPicPr>
          <p:cNvPr id="4" name="Image 3"/>
          <p:cNvPicPr>
            <a:picLocks noChangeAspect="1"/>
          </p:cNvPicPr>
          <p:nvPr/>
        </p:nvPicPr>
        <p:blipFill>
          <a:blip r:embed="rId4"/>
          <a:stretch>
            <a:fillRect/>
          </a:stretch>
        </p:blipFill>
        <p:spPr>
          <a:xfrm>
            <a:off x="3721067" y="1838281"/>
            <a:ext cx="5315428" cy="649663"/>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22</a:t>
            </a:fld>
            <a:endParaRPr lang="fr-FR" dirty="0"/>
          </a:p>
        </p:txBody>
      </p:sp>
      <p:pic>
        <p:nvPicPr>
          <p:cNvPr id="26" name="Picture 3"/>
          <p:cNvPicPr>
            <a:picLocks noChangeAspect="1" noChangeArrowheads="1"/>
          </p:cNvPicPr>
          <p:nvPr/>
        </p:nvPicPr>
        <p:blipFill>
          <a:blip r:embed="rId5"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6"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7"/>
          <a:stretch>
            <a:fillRect/>
          </a:stretch>
        </p:blipFill>
        <p:spPr>
          <a:xfrm>
            <a:off x="95352" y="82995"/>
            <a:ext cx="1743607" cy="317019"/>
          </a:xfrm>
          <a:prstGeom prst="rect">
            <a:avLst/>
          </a:prstGeom>
        </p:spPr>
      </p:pic>
      <p:sp>
        <p:nvSpPr>
          <p:cNvPr id="2" name="ZoneTexte 1"/>
          <p:cNvSpPr txBox="1"/>
          <p:nvPr/>
        </p:nvSpPr>
        <p:spPr>
          <a:xfrm>
            <a:off x="995617" y="1299734"/>
            <a:ext cx="1689886" cy="369332"/>
          </a:xfrm>
          <a:prstGeom prst="rect">
            <a:avLst/>
          </a:prstGeom>
          <a:noFill/>
        </p:spPr>
        <p:txBody>
          <a:bodyPr wrap="none" rtlCol="0">
            <a:spAutoFit/>
          </a:bodyPr>
          <a:lstStyle/>
          <a:p>
            <a:r>
              <a:rPr lang="fr-FR" dirty="0" smtClean="0">
                <a:solidFill>
                  <a:srgbClr val="C00000"/>
                </a:solidFill>
              </a:rPr>
              <a:t>Choisir un SIRET</a:t>
            </a:r>
            <a:endParaRPr lang="fr-FR" dirty="0">
              <a:solidFill>
                <a:srgbClr val="C00000"/>
              </a:solidFill>
            </a:endParaRPr>
          </a:p>
        </p:txBody>
      </p:sp>
      <p:pic>
        <p:nvPicPr>
          <p:cNvPr id="6" name="Image 5"/>
          <p:cNvPicPr>
            <a:picLocks noChangeAspect="1"/>
          </p:cNvPicPr>
          <p:nvPr/>
        </p:nvPicPr>
        <p:blipFill>
          <a:blip r:embed="rId8"/>
          <a:stretch>
            <a:fillRect/>
          </a:stretch>
        </p:blipFill>
        <p:spPr>
          <a:xfrm>
            <a:off x="611560" y="1124744"/>
            <a:ext cx="364399" cy="638011"/>
          </a:xfrm>
          <a:prstGeom prst="rect">
            <a:avLst/>
          </a:prstGeom>
        </p:spPr>
      </p:pic>
      <p:sp>
        <p:nvSpPr>
          <p:cNvPr id="7" name="ZoneTexte 6"/>
          <p:cNvSpPr txBox="1"/>
          <p:nvPr/>
        </p:nvSpPr>
        <p:spPr>
          <a:xfrm>
            <a:off x="308737" y="2708920"/>
            <a:ext cx="8378063" cy="1323439"/>
          </a:xfrm>
          <a:prstGeom prst="rect">
            <a:avLst/>
          </a:prstGeom>
          <a:noFill/>
        </p:spPr>
        <p:txBody>
          <a:bodyPr wrap="square" rtlCol="0">
            <a:spAutoFit/>
          </a:bodyPr>
          <a:lstStyle/>
          <a:p>
            <a:r>
              <a:rPr lang="fr-FR" sz="1600" dirty="0" smtClean="0">
                <a:solidFill>
                  <a:srgbClr val="5F5F5F"/>
                </a:solidFill>
              </a:rPr>
              <a:t>Cette possibilité est offerte aux « Collaborateur Caisse d’Epargne pour accédez à l’outil sur les SIRET de leur choix. Il n’y a pas de limitation du nombre de SIRET accessibles pour ces profils.</a:t>
            </a:r>
          </a:p>
          <a:p>
            <a:endParaRPr lang="fr-FR" sz="1600" dirty="0" smtClean="0">
              <a:solidFill>
                <a:srgbClr val="5F5F5F"/>
              </a:solidFill>
            </a:endParaRPr>
          </a:p>
          <a:p>
            <a:r>
              <a:rPr lang="fr-FR" sz="1600" dirty="0" smtClean="0">
                <a:solidFill>
                  <a:srgbClr val="5F5F5F"/>
                </a:solidFill>
              </a:rPr>
              <a:t>Pour les profils « Client » et « Prospect », l’accès à l’outil est uniquement </a:t>
            </a:r>
            <a:r>
              <a:rPr lang="fr-FR" sz="1600" dirty="0">
                <a:solidFill>
                  <a:srgbClr val="5F5F5F"/>
                </a:solidFill>
              </a:rPr>
              <a:t>sur le SIRET de son </a:t>
            </a:r>
            <a:r>
              <a:rPr lang="fr-FR" sz="1600" dirty="0" smtClean="0">
                <a:solidFill>
                  <a:srgbClr val="5F5F5F"/>
                </a:solidFill>
              </a:rPr>
              <a:t>entreprise.</a:t>
            </a:r>
            <a:endParaRPr lang="fr-FR" sz="1600" dirty="0">
              <a:solidFill>
                <a:srgbClr val="5F5F5F"/>
              </a:solidFill>
            </a:endParaRPr>
          </a:p>
        </p:txBody>
      </p:sp>
      <p:sp>
        <p:nvSpPr>
          <p:cNvPr id="19" name="ZoneTexte 18"/>
          <p:cNvSpPr txBox="1"/>
          <p:nvPr/>
        </p:nvSpPr>
        <p:spPr>
          <a:xfrm>
            <a:off x="1176263" y="4542251"/>
            <a:ext cx="2744919" cy="369332"/>
          </a:xfrm>
          <a:prstGeom prst="rect">
            <a:avLst/>
          </a:prstGeom>
          <a:noFill/>
        </p:spPr>
        <p:txBody>
          <a:bodyPr wrap="none" rtlCol="0">
            <a:spAutoFit/>
          </a:bodyPr>
          <a:lstStyle/>
          <a:p>
            <a:r>
              <a:rPr lang="fr-FR" dirty="0" smtClean="0">
                <a:solidFill>
                  <a:srgbClr val="C00000"/>
                </a:solidFill>
              </a:rPr>
              <a:t>Consulter les liens externes</a:t>
            </a:r>
            <a:endParaRPr lang="fr-FR" dirty="0">
              <a:solidFill>
                <a:srgbClr val="C00000"/>
              </a:solidFill>
            </a:endParaRPr>
          </a:p>
        </p:txBody>
      </p:sp>
      <p:pic>
        <p:nvPicPr>
          <p:cNvPr id="8" name="Image 7"/>
          <p:cNvPicPr>
            <a:picLocks noChangeAspect="1"/>
          </p:cNvPicPr>
          <p:nvPr/>
        </p:nvPicPr>
        <p:blipFill>
          <a:blip r:embed="rId9"/>
          <a:stretch>
            <a:fillRect/>
          </a:stretch>
        </p:blipFill>
        <p:spPr>
          <a:xfrm>
            <a:off x="615449" y="4415594"/>
            <a:ext cx="458399" cy="672086"/>
          </a:xfrm>
          <a:prstGeom prst="rect">
            <a:avLst/>
          </a:prstGeom>
        </p:spPr>
      </p:pic>
      <p:sp>
        <p:nvSpPr>
          <p:cNvPr id="10" name="ZoneTexte 9"/>
          <p:cNvSpPr txBox="1"/>
          <p:nvPr/>
        </p:nvSpPr>
        <p:spPr>
          <a:xfrm>
            <a:off x="270611" y="5135168"/>
            <a:ext cx="1907766" cy="338554"/>
          </a:xfrm>
          <a:prstGeom prst="rect">
            <a:avLst/>
          </a:prstGeom>
          <a:noFill/>
        </p:spPr>
        <p:txBody>
          <a:bodyPr wrap="none" rtlCol="0">
            <a:spAutoFit/>
          </a:bodyPr>
          <a:lstStyle/>
          <a:p>
            <a:r>
              <a:rPr lang="fr-FR" sz="1600" dirty="0" smtClean="0">
                <a:solidFill>
                  <a:srgbClr val="5F5F5F"/>
                </a:solidFill>
              </a:rPr>
              <a:t>Dans le pied de page</a:t>
            </a:r>
            <a:endParaRPr lang="fr-FR" sz="1600" dirty="0">
              <a:solidFill>
                <a:srgbClr val="5F5F5F"/>
              </a:solidFill>
            </a:endParaRPr>
          </a:p>
        </p:txBody>
      </p:sp>
      <p:sp>
        <p:nvSpPr>
          <p:cNvPr id="11" name="Ellipse 10"/>
          <p:cNvSpPr/>
          <p:nvPr/>
        </p:nvSpPr>
        <p:spPr>
          <a:xfrm>
            <a:off x="1777154" y="5721040"/>
            <a:ext cx="4667054" cy="28179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3929679" y="2240814"/>
            <a:ext cx="936104" cy="2520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7030616" y="5502421"/>
            <a:ext cx="1656184" cy="4469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p:cNvCxnSpPr/>
          <p:nvPr/>
        </p:nvCxnSpPr>
        <p:spPr>
          <a:xfrm flipV="1">
            <a:off x="7620000" y="5043697"/>
            <a:ext cx="375591" cy="451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6906602" y="4429766"/>
            <a:ext cx="2005823" cy="646331"/>
          </a:xfrm>
          <a:prstGeom prst="rect">
            <a:avLst/>
          </a:prstGeom>
          <a:noFill/>
        </p:spPr>
        <p:txBody>
          <a:bodyPr wrap="square" rtlCol="0">
            <a:spAutoFit/>
          </a:bodyPr>
          <a:lstStyle/>
          <a:p>
            <a:pPr algn="ctr"/>
            <a:r>
              <a:rPr lang="fr-FR" sz="1200" dirty="0" smtClean="0">
                <a:solidFill>
                  <a:srgbClr val="5F5F5F"/>
                </a:solidFill>
              </a:rPr>
              <a:t>Lien vers le site de la Caisse d’Epargne / écran de choix des professionnels</a:t>
            </a:r>
            <a:endParaRPr lang="fr-FR" sz="1200" dirty="0">
              <a:solidFill>
                <a:srgbClr val="5F5F5F"/>
              </a:solidFill>
            </a:endParaRPr>
          </a:p>
        </p:txBody>
      </p:sp>
    </p:spTree>
    <p:extLst>
      <p:ext uri="{BB962C8B-B14F-4D97-AF65-F5344CB8AC3E}">
        <p14:creationId xmlns:p14="http://schemas.microsoft.com/office/powerpoint/2010/main" val="3725624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3131840" y="2636912"/>
            <a:ext cx="5794995" cy="696570"/>
          </a:xfrm>
          <a:prstGeom prst="rect">
            <a:avLst/>
          </a:prstGeom>
          <a:ln>
            <a:solidFill>
              <a:schemeClr val="bg1">
                <a:lumMod val="65000"/>
              </a:schemeClr>
            </a:solidFill>
          </a:ln>
        </p:spPr>
      </p:pic>
      <p:sp>
        <p:nvSpPr>
          <p:cNvPr id="5" name="Espace réservé du numéro de diapositive 4"/>
          <p:cNvSpPr>
            <a:spLocks noGrp="1"/>
          </p:cNvSpPr>
          <p:nvPr>
            <p:ph type="sldNum" sz="quarter" idx="12"/>
          </p:nvPr>
        </p:nvSpPr>
        <p:spPr/>
        <p:txBody>
          <a:bodyPr/>
          <a:lstStyle/>
          <a:p>
            <a:fld id="{5B01FF76-FDB3-4CEA-B45D-5128AF8D87A5}" type="slidenum">
              <a:rPr lang="fr-FR" smtClean="0"/>
              <a:pPr/>
              <a:t>23</a:t>
            </a:fld>
            <a:endParaRPr lang="fr-FR" dirty="0"/>
          </a:p>
        </p:txBody>
      </p:sp>
      <p:pic>
        <p:nvPicPr>
          <p:cNvPr id="26" name="Picture 3"/>
          <p:cNvPicPr>
            <a:picLocks noChangeAspect="1" noChangeArrowheads="1"/>
          </p:cNvPicPr>
          <p:nvPr/>
        </p:nvPicPr>
        <p:blipFill>
          <a:blip r:embed="rId4"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5"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6"/>
          <a:stretch>
            <a:fillRect/>
          </a:stretch>
        </p:blipFill>
        <p:spPr>
          <a:xfrm>
            <a:off x="95352" y="82995"/>
            <a:ext cx="1743607" cy="317019"/>
          </a:xfrm>
          <a:prstGeom prst="rect">
            <a:avLst/>
          </a:prstGeom>
        </p:spPr>
      </p:pic>
      <p:sp>
        <p:nvSpPr>
          <p:cNvPr id="2" name="ZoneTexte 1"/>
          <p:cNvSpPr txBox="1"/>
          <p:nvPr/>
        </p:nvSpPr>
        <p:spPr>
          <a:xfrm>
            <a:off x="1366233" y="1234088"/>
            <a:ext cx="4835491" cy="369332"/>
          </a:xfrm>
          <a:prstGeom prst="rect">
            <a:avLst/>
          </a:prstGeom>
          <a:noFill/>
        </p:spPr>
        <p:txBody>
          <a:bodyPr wrap="none" rtlCol="0">
            <a:spAutoFit/>
          </a:bodyPr>
          <a:lstStyle/>
          <a:p>
            <a:r>
              <a:rPr lang="fr-FR" dirty="0" smtClean="0">
                <a:solidFill>
                  <a:srgbClr val="C00000"/>
                </a:solidFill>
              </a:rPr>
              <a:t>Changer le statut d’un SIRET (Client &lt;-&gt; Prospect) </a:t>
            </a:r>
            <a:endParaRPr lang="fr-FR" dirty="0">
              <a:solidFill>
                <a:srgbClr val="C00000"/>
              </a:solidFill>
            </a:endParaRPr>
          </a:p>
        </p:txBody>
      </p:sp>
      <p:sp>
        <p:nvSpPr>
          <p:cNvPr id="19" name="ZoneTexte 18"/>
          <p:cNvSpPr txBox="1"/>
          <p:nvPr/>
        </p:nvSpPr>
        <p:spPr>
          <a:xfrm>
            <a:off x="6539216" y="1749403"/>
            <a:ext cx="2679087" cy="584775"/>
          </a:xfrm>
          <a:prstGeom prst="rect">
            <a:avLst/>
          </a:prstGeom>
          <a:noFill/>
        </p:spPr>
        <p:txBody>
          <a:bodyPr wrap="square" rtlCol="0">
            <a:spAutoFit/>
          </a:bodyPr>
          <a:lstStyle/>
          <a:p>
            <a:pPr algn="ctr"/>
            <a:r>
              <a:rPr lang="fr-FR" sz="1600" i="1" dirty="0" smtClean="0">
                <a:solidFill>
                  <a:srgbClr val="C00000"/>
                </a:solidFill>
              </a:rPr>
              <a:t>Uniquement pour le profil « Collaborateur »</a:t>
            </a:r>
          </a:p>
        </p:txBody>
      </p:sp>
      <p:sp>
        <p:nvSpPr>
          <p:cNvPr id="25" name="ZoneTexte 24"/>
          <p:cNvSpPr txBox="1"/>
          <p:nvPr/>
        </p:nvSpPr>
        <p:spPr>
          <a:xfrm>
            <a:off x="4644008" y="4195612"/>
            <a:ext cx="4147856" cy="1231106"/>
          </a:xfrm>
          <a:prstGeom prst="rect">
            <a:avLst/>
          </a:prstGeom>
          <a:noFill/>
        </p:spPr>
        <p:txBody>
          <a:bodyPr wrap="square" rtlCol="0">
            <a:spAutoFit/>
          </a:bodyPr>
          <a:lstStyle/>
          <a:p>
            <a:r>
              <a:rPr lang="fr-FR" sz="1600" dirty="0" smtClean="0">
                <a:solidFill>
                  <a:srgbClr val="5F5F5F"/>
                </a:solidFill>
              </a:rPr>
              <a:t>Si un SIRET devient Client, il suffit de renseigner son identifiant client. </a:t>
            </a:r>
          </a:p>
          <a:p>
            <a:endParaRPr lang="fr-FR" sz="1000" dirty="0" smtClean="0">
              <a:solidFill>
                <a:srgbClr val="5F5F5F"/>
              </a:solidFill>
            </a:endParaRPr>
          </a:p>
          <a:p>
            <a:r>
              <a:rPr lang="fr-FR" sz="1600" dirty="0" smtClean="0">
                <a:solidFill>
                  <a:srgbClr val="5F5F5F"/>
                </a:solidFill>
              </a:rPr>
              <a:t>Si un SIRET devient Prospect, il suffit de modifier de type de compte.</a:t>
            </a:r>
            <a:endParaRPr lang="fr-FR" sz="1600" dirty="0" smtClean="0">
              <a:solidFill>
                <a:srgbClr val="00B0F0"/>
              </a:solidFill>
            </a:endParaRPr>
          </a:p>
        </p:txBody>
      </p:sp>
      <p:pic>
        <p:nvPicPr>
          <p:cNvPr id="6" name="Image 5"/>
          <p:cNvPicPr>
            <a:picLocks noChangeAspect="1"/>
          </p:cNvPicPr>
          <p:nvPr/>
        </p:nvPicPr>
        <p:blipFill>
          <a:blip r:embed="rId7"/>
          <a:stretch>
            <a:fillRect/>
          </a:stretch>
        </p:blipFill>
        <p:spPr>
          <a:xfrm>
            <a:off x="611560" y="1124744"/>
            <a:ext cx="793151" cy="588020"/>
          </a:xfrm>
          <a:prstGeom prst="rect">
            <a:avLst/>
          </a:prstGeom>
        </p:spPr>
      </p:pic>
      <p:sp>
        <p:nvSpPr>
          <p:cNvPr id="11" name="Ellipse 10"/>
          <p:cNvSpPr/>
          <p:nvPr/>
        </p:nvSpPr>
        <p:spPr>
          <a:xfrm>
            <a:off x="4323500" y="3079176"/>
            <a:ext cx="1066957" cy="3319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p:nvPicPr>
        <p:blipFill>
          <a:blip r:embed="rId8"/>
          <a:stretch>
            <a:fillRect/>
          </a:stretch>
        </p:blipFill>
        <p:spPr>
          <a:xfrm>
            <a:off x="173776" y="5959772"/>
            <a:ext cx="317019" cy="274344"/>
          </a:xfrm>
          <a:prstGeom prst="rect">
            <a:avLst/>
          </a:prstGeom>
        </p:spPr>
      </p:pic>
      <p:sp>
        <p:nvSpPr>
          <p:cNvPr id="33" name="ZoneTexte 32"/>
          <p:cNvSpPr txBox="1"/>
          <p:nvPr/>
        </p:nvSpPr>
        <p:spPr>
          <a:xfrm>
            <a:off x="539552" y="5826161"/>
            <a:ext cx="8064896" cy="523220"/>
          </a:xfrm>
          <a:prstGeom prst="rect">
            <a:avLst/>
          </a:prstGeom>
          <a:noFill/>
        </p:spPr>
        <p:txBody>
          <a:bodyPr wrap="square" rtlCol="0">
            <a:spAutoFit/>
          </a:bodyPr>
          <a:lstStyle/>
          <a:p>
            <a:pPr algn="just">
              <a:buClr>
                <a:srgbClr val="C00000"/>
              </a:buClr>
              <a:tabLst>
                <a:tab pos="542925" algn="l"/>
              </a:tabLst>
            </a:pPr>
            <a:r>
              <a:rPr lang="fr-FR" sz="1400" dirty="0" smtClean="0">
                <a:solidFill>
                  <a:srgbClr val="5F5F5F"/>
                </a:solidFill>
              </a:rPr>
              <a:t>Si un SIRET change de statut, le compte qui lui était associé est supprimé.</a:t>
            </a:r>
          </a:p>
          <a:p>
            <a:pPr algn="just">
              <a:buClr>
                <a:srgbClr val="C00000"/>
              </a:buClr>
              <a:tabLst>
                <a:tab pos="542925" algn="l"/>
              </a:tabLst>
            </a:pPr>
            <a:r>
              <a:rPr lang="fr-FR" sz="1400" dirty="0" smtClean="0">
                <a:solidFill>
                  <a:srgbClr val="5F5F5F"/>
                </a:solidFill>
              </a:rPr>
              <a:t>Il sera nécessaire de </a:t>
            </a:r>
            <a:r>
              <a:rPr lang="fr-FR" sz="1400" dirty="0" smtClean="0">
                <a:solidFill>
                  <a:srgbClr val="C00000"/>
                </a:solidFill>
              </a:rPr>
              <a:t>créer à nouveau </a:t>
            </a:r>
            <a:r>
              <a:rPr lang="fr-FR" sz="1400" dirty="0" smtClean="0">
                <a:solidFill>
                  <a:srgbClr val="5F5F5F"/>
                </a:solidFill>
              </a:rPr>
              <a:t>un compte avec le nouveau profil. </a:t>
            </a:r>
          </a:p>
        </p:txBody>
      </p:sp>
      <p:pic>
        <p:nvPicPr>
          <p:cNvPr id="8" name="Image 7"/>
          <p:cNvPicPr>
            <a:picLocks noChangeAspect="1"/>
          </p:cNvPicPr>
          <p:nvPr/>
        </p:nvPicPr>
        <p:blipFill>
          <a:blip r:embed="rId9"/>
          <a:stretch>
            <a:fillRect/>
          </a:stretch>
        </p:blipFill>
        <p:spPr>
          <a:xfrm>
            <a:off x="261936" y="3978994"/>
            <a:ext cx="4310064" cy="1452563"/>
          </a:xfrm>
          <a:prstGeom prst="rect">
            <a:avLst/>
          </a:prstGeom>
          <a:ln>
            <a:solidFill>
              <a:schemeClr val="bg1">
                <a:lumMod val="65000"/>
              </a:schemeClr>
            </a:solidFill>
          </a:ln>
        </p:spPr>
      </p:pic>
    </p:spTree>
    <p:extLst>
      <p:ext uri="{BB962C8B-B14F-4D97-AF65-F5344CB8AC3E}">
        <p14:creationId xmlns:p14="http://schemas.microsoft.com/office/powerpoint/2010/main" val="3309970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24</a:t>
            </a:fld>
            <a:endParaRPr lang="fr-FR" dirty="0"/>
          </a:p>
        </p:txBody>
      </p:sp>
      <p:sp>
        <p:nvSpPr>
          <p:cNvPr id="32" name="Rectangle 31"/>
          <p:cNvSpPr/>
          <p:nvPr/>
        </p:nvSpPr>
        <p:spPr>
          <a:xfrm>
            <a:off x="1906502" y="1268760"/>
            <a:ext cx="5330997" cy="50405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t>     </a:t>
            </a:r>
            <a:r>
              <a:rPr lang="fr-FR" sz="2400" dirty="0" smtClean="0"/>
              <a:t>Droits d’accès par profil </a:t>
            </a:r>
            <a:r>
              <a:rPr lang="fr-FR" dirty="0" smtClean="0"/>
              <a:t>(récapitulatif)</a:t>
            </a:r>
            <a:endParaRPr lang="fr-FR" kern="1200" dirty="0" smtClean="0"/>
          </a:p>
        </p:txBody>
      </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sp>
        <p:nvSpPr>
          <p:cNvPr id="47" name="ZoneTexte 46">
            <a:hlinkClick r:id="" action="ppaction://noaction"/>
          </p:cNvPr>
          <p:cNvSpPr txBox="1"/>
          <p:nvPr/>
        </p:nvSpPr>
        <p:spPr>
          <a:xfrm>
            <a:off x="2051720" y="503145"/>
            <a:ext cx="1944215" cy="251154"/>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Les modes de connexion</a:t>
            </a:r>
            <a:endParaRPr lang="fr-FR" dirty="0"/>
          </a:p>
        </p:txBody>
      </p:sp>
      <p:sp>
        <p:nvSpPr>
          <p:cNvPr id="48" name="ZoneTexte 47">
            <a:hlinkClick r:id="" action="ppaction://noaction"/>
          </p:cNvPr>
          <p:cNvSpPr txBox="1"/>
          <p:nvPr/>
        </p:nvSpPr>
        <p:spPr>
          <a:xfrm>
            <a:off x="4209537" y="496899"/>
            <a:ext cx="1802623" cy="257400"/>
          </a:xfrm>
          <a:prstGeom prst="round2SameRect">
            <a:avLst/>
          </a:prstGeom>
          <a:solidFill>
            <a:srgbClr val="C00000"/>
          </a:solidFill>
          <a:ln>
            <a:noFill/>
          </a:ln>
          <a:effectLst>
            <a:outerShdw blurRad="40000" dist="23000" dir="5400000" rotWithShape="0">
              <a:srgbClr val="808080">
                <a:alpha val="34999"/>
              </a:srgbClr>
            </a:outerShdw>
          </a:effectLst>
        </p:spPr>
        <p:txBody>
          <a:bodyPr anchor="ctr"/>
          <a:lstStyle>
            <a:defPPr>
              <a:defRPr lang="fr-FR"/>
            </a:defPPr>
            <a:lvl1pPr algn="ctr">
              <a:defRPr sz="1200" b="1">
                <a:solidFill>
                  <a:schemeClr val="bg1"/>
                </a:solidFill>
                <a:latin typeface="Helvetica" panose="020B0604020202020204" pitchFamily="34" charset="0"/>
                <a:ea typeface="Verdana" panose="020B0604030504040204" pitchFamily="34" charset="0"/>
                <a:cs typeface="Helvetica" panose="020B0604020202020204" pitchFamily="34" charset="0"/>
              </a:defRPr>
            </a:lvl1pPr>
          </a:lstStyle>
          <a:p>
            <a:r>
              <a:rPr lang="fr-FR" dirty="0" smtClean="0"/>
              <a:t>Ses fonctions</a:t>
            </a:r>
            <a:endParaRPr lang="fr-FR" dirty="0"/>
          </a:p>
        </p:txBody>
      </p:sp>
      <p:sp>
        <p:nvSpPr>
          <p:cNvPr id="49" name="ZoneTexte 48">
            <a:hlinkClick r:id="" action="ppaction://noaction"/>
          </p:cNvPr>
          <p:cNvSpPr txBox="1"/>
          <p:nvPr/>
        </p:nvSpPr>
        <p:spPr>
          <a:xfrm>
            <a:off x="308737" y="500835"/>
            <a:ext cx="1530222" cy="263530"/>
          </a:xfrm>
          <a:prstGeom prst="round2SameRect">
            <a:avLst/>
          </a:prstGeom>
          <a:solidFill>
            <a:schemeClr val="bg1">
              <a:lumMod val="95000"/>
            </a:schemeClr>
          </a:solidFill>
          <a:ln>
            <a:noFill/>
          </a:ln>
          <a:effectLst>
            <a:outerShdw blurRad="40000" dist="23000" dir="5400000" rotWithShape="0">
              <a:srgbClr val="808080">
                <a:alpha val="34999"/>
              </a:srgbClr>
            </a:outerShdw>
          </a:effectLst>
        </p:spPr>
        <p:txBody>
          <a:bodyPr anchor="ctr"/>
          <a:lstStyle>
            <a:defPPr>
              <a:defRPr lang="fr-FR"/>
            </a:defPPr>
            <a:lvl1pPr algn="ctr">
              <a:defRPr sz="1200">
                <a:solidFill>
                  <a:srgbClr val="AC1B30"/>
                </a:solidFill>
                <a:latin typeface="Helvetica" panose="020B0604020202020204" pitchFamily="34" charset="0"/>
                <a:cs typeface="Helvetica" panose="020B0604020202020204" pitchFamily="34" charset="0"/>
              </a:defRPr>
            </a:lvl1pPr>
            <a:lvl2pPr>
              <a:defRPr>
                <a:latin typeface="Arial" charset="0"/>
              </a:defRPr>
            </a:lvl2pPr>
            <a:lvl3pPr>
              <a:defRPr>
                <a:latin typeface="Arial" charset="0"/>
              </a:defRPr>
            </a:lvl3pPr>
            <a:lvl4pPr>
              <a:defRPr>
                <a:latin typeface="Arial" charset="0"/>
              </a:defRPr>
            </a:lvl4pPr>
            <a:lvl5pPr>
              <a:defRPr>
                <a:latin typeface="Arial" charset="0"/>
              </a:defRPr>
            </a:lvl5pPr>
            <a:lvl6pPr>
              <a:defRPr>
                <a:latin typeface="Arial" charset="0"/>
              </a:defRPr>
            </a:lvl6pPr>
            <a:lvl7pPr>
              <a:defRPr>
                <a:latin typeface="Arial" charset="0"/>
              </a:defRPr>
            </a:lvl7pPr>
            <a:lvl8pPr>
              <a:defRPr>
                <a:latin typeface="Arial" charset="0"/>
              </a:defRPr>
            </a:lvl8pPr>
            <a:lvl9pPr>
              <a:defRPr>
                <a:latin typeface="Arial" charset="0"/>
              </a:defRPr>
            </a:lvl9pPr>
          </a:lstStyle>
          <a:p>
            <a:r>
              <a:rPr lang="fr-FR" dirty="0" smtClean="0"/>
              <a:t>Ses objectifs</a:t>
            </a:r>
            <a:endParaRPr lang="fr-FR" dirty="0"/>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graphicFrame>
        <p:nvGraphicFramePr>
          <p:cNvPr id="4" name="Tableau 3"/>
          <p:cNvGraphicFramePr>
            <a:graphicFrameLocks noGrp="1"/>
          </p:cNvGraphicFramePr>
          <p:nvPr>
            <p:extLst>
              <p:ext uri="{D42A27DB-BD31-4B8C-83A1-F6EECF244321}">
                <p14:modId xmlns:p14="http://schemas.microsoft.com/office/powerpoint/2010/main" val="2314725465"/>
              </p:ext>
            </p:extLst>
          </p:nvPr>
        </p:nvGraphicFramePr>
        <p:xfrm>
          <a:off x="611558" y="1988840"/>
          <a:ext cx="7920882" cy="3795008"/>
        </p:xfrm>
        <a:graphic>
          <a:graphicData uri="http://schemas.openxmlformats.org/drawingml/2006/table">
            <a:tbl>
              <a:tblPr firstRow="1" bandRow="1">
                <a:tableStyleId>{21E4AEA4-8DFA-4A89-87EB-49C32662AFE0}</a:tableStyleId>
              </a:tblPr>
              <a:tblGrid>
                <a:gridCol w="2555125"/>
                <a:gridCol w="1916341"/>
                <a:gridCol w="1788585"/>
                <a:gridCol w="1660831"/>
              </a:tblGrid>
              <a:tr h="432048">
                <a:tc>
                  <a:txBody>
                    <a:bodyPr/>
                    <a:lstStyle/>
                    <a:p>
                      <a:endParaRPr lang="fr-FR" sz="1000" dirty="0">
                        <a:solidFill>
                          <a:srgbClr val="C00000"/>
                        </a:solidFill>
                      </a:endParaRPr>
                    </a:p>
                  </a:txBody>
                  <a:tcPr>
                    <a:noFill/>
                  </a:tcPr>
                </a:tc>
                <a:tc>
                  <a:txBody>
                    <a:bodyPr/>
                    <a:lstStyle/>
                    <a:p>
                      <a:pPr algn="ctr"/>
                      <a:r>
                        <a:rPr lang="fr-FR" sz="1100" dirty="0" smtClean="0">
                          <a:solidFill>
                            <a:srgbClr val="C00000"/>
                          </a:solidFill>
                        </a:rPr>
                        <a:t>Collaborateur</a:t>
                      </a:r>
                      <a:endParaRPr lang="fr-FR" sz="1100" dirty="0">
                        <a:solidFill>
                          <a:srgbClr val="C00000"/>
                        </a:solidFill>
                      </a:endParaRPr>
                    </a:p>
                  </a:txBody>
                  <a:tcPr>
                    <a:noFill/>
                  </a:tcPr>
                </a:tc>
                <a:tc>
                  <a:txBody>
                    <a:bodyPr/>
                    <a:lstStyle/>
                    <a:p>
                      <a:pPr algn="ctr"/>
                      <a:r>
                        <a:rPr lang="fr-FR" sz="1100" dirty="0" smtClean="0">
                          <a:solidFill>
                            <a:srgbClr val="C00000"/>
                          </a:solidFill>
                        </a:rPr>
                        <a:t>Client</a:t>
                      </a:r>
                      <a:endParaRPr lang="fr-FR" sz="1100" dirty="0">
                        <a:solidFill>
                          <a:srgbClr val="C00000"/>
                        </a:solidFill>
                      </a:endParaRPr>
                    </a:p>
                  </a:txBody>
                  <a:tcPr>
                    <a:noFill/>
                  </a:tcPr>
                </a:tc>
                <a:tc>
                  <a:txBody>
                    <a:bodyPr/>
                    <a:lstStyle/>
                    <a:p>
                      <a:pPr algn="ctr"/>
                      <a:r>
                        <a:rPr lang="fr-FR" sz="1100" dirty="0" smtClean="0">
                          <a:solidFill>
                            <a:srgbClr val="C00000"/>
                          </a:solidFill>
                        </a:rPr>
                        <a:t>Prospect</a:t>
                      </a:r>
                      <a:endParaRPr lang="fr-FR" sz="1100" dirty="0">
                        <a:solidFill>
                          <a:srgbClr val="C00000"/>
                        </a:solidFill>
                      </a:endParaRPr>
                    </a:p>
                  </a:txBody>
                  <a:tcPr>
                    <a:noFill/>
                  </a:tcPr>
                </a:tc>
              </a:tr>
              <a:tr h="370840">
                <a:tc>
                  <a:txBody>
                    <a:bodyPr/>
                    <a:lstStyle/>
                    <a:p>
                      <a:pPr algn="ctr"/>
                      <a:r>
                        <a:rPr lang="fr-FR" sz="1000" dirty="0" smtClean="0"/>
                        <a:t>Mon diagnostic</a:t>
                      </a:r>
                      <a:endParaRPr lang="fr-FR" sz="10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r>
              <a:tr h="370840">
                <a:tc>
                  <a:txBody>
                    <a:bodyPr/>
                    <a:lstStyle/>
                    <a:p>
                      <a:pPr algn="ctr"/>
                      <a:r>
                        <a:rPr lang="fr-FR" sz="1000" dirty="0" smtClean="0"/>
                        <a:t>Mon secteur d’activité</a:t>
                      </a:r>
                      <a:endParaRPr lang="fr-FR" sz="10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r>
              <a:tr h="370840">
                <a:tc>
                  <a:txBody>
                    <a:bodyPr/>
                    <a:lstStyle/>
                    <a:p>
                      <a:pPr algn="ctr"/>
                      <a:r>
                        <a:rPr lang="fr-FR" sz="1000" dirty="0" smtClean="0"/>
                        <a:t>Me comparer</a:t>
                      </a:r>
                      <a:endParaRPr lang="fr-FR" sz="10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c>
                  <a:txBody>
                    <a:bodyPr/>
                    <a:lstStyle/>
                    <a:p>
                      <a:pPr algn="ctr"/>
                      <a:endParaRPr lang="fr-FR" sz="1100" dirty="0"/>
                    </a:p>
                  </a:txBody>
                  <a:tcPr/>
                </a:tc>
              </a:tr>
              <a:tr h="370840">
                <a:tc>
                  <a:txBody>
                    <a:bodyPr/>
                    <a:lstStyle/>
                    <a:p>
                      <a:pPr algn="ctr"/>
                      <a:r>
                        <a:rPr lang="fr-FR" sz="1000" dirty="0" smtClean="0"/>
                        <a:t>Choisir un SIRET</a:t>
                      </a:r>
                      <a:endParaRPr lang="fr-FR" sz="1000" dirty="0"/>
                    </a:p>
                  </a:txBody>
                  <a:tcPr/>
                </a:tc>
                <a:tc>
                  <a:txBody>
                    <a:bodyPr/>
                    <a:lstStyle/>
                    <a:p>
                      <a:pPr algn="ctr"/>
                      <a:r>
                        <a:rPr lang="fr-FR" sz="1100" dirty="0" smtClean="0"/>
                        <a:t>X</a:t>
                      </a:r>
                      <a:endParaRPr lang="fr-FR" sz="1100" dirty="0"/>
                    </a:p>
                  </a:txBody>
                  <a:tcPr/>
                </a:tc>
                <a:tc>
                  <a:txBody>
                    <a:bodyPr/>
                    <a:lstStyle/>
                    <a:p>
                      <a:pPr algn="ctr"/>
                      <a:endParaRPr lang="fr-FR" sz="1100" dirty="0"/>
                    </a:p>
                  </a:txBody>
                  <a:tcPr/>
                </a:tc>
                <a:tc>
                  <a:txBody>
                    <a:bodyPr/>
                    <a:lstStyle/>
                    <a:p>
                      <a:pPr algn="ctr"/>
                      <a:endParaRPr lang="fr-FR" sz="1100" dirty="0"/>
                    </a:p>
                  </a:txBody>
                  <a:tcPr/>
                </a:tc>
              </a:tr>
              <a:tr h="370840">
                <a:tc>
                  <a:txBody>
                    <a:bodyPr/>
                    <a:lstStyle/>
                    <a:p>
                      <a:pPr algn="ctr"/>
                      <a:r>
                        <a:rPr lang="fr-FR" sz="1000" dirty="0" smtClean="0"/>
                        <a:t>Consulter les liens</a:t>
                      </a:r>
                      <a:r>
                        <a:rPr lang="fr-FR" sz="1000" baseline="0" dirty="0" smtClean="0"/>
                        <a:t> externes</a:t>
                      </a:r>
                      <a:endParaRPr lang="fr-FR" sz="10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r>
              <a:tr h="370840">
                <a:tc>
                  <a:txBody>
                    <a:bodyPr/>
                    <a:lstStyle/>
                    <a:p>
                      <a:pPr algn="ctr"/>
                      <a:r>
                        <a:rPr lang="fr-FR" sz="1000" dirty="0" smtClean="0"/>
                        <a:t>Demander un contact</a:t>
                      </a:r>
                      <a:endParaRPr lang="fr-FR" sz="1000" dirty="0"/>
                    </a:p>
                  </a:txBody>
                  <a:tcPr/>
                </a:tc>
                <a:tc>
                  <a:txBody>
                    <a:bodyPr/>
                    <a:lstStyle/>
                    <a:p>
                      <a:pPr algn="ctr"/>
                      <a:endParaRPr lang="fr-FR" sz="1100" dirty="0"/>
                    </a:p>
                  </a:txBody>
                  <a:tcPr/>
                </a:tc>
                <a:tc>
                  <a:txBody>
                    <a:bodyPr/>
                    <a:lstStyle/>
                    <a:p>
                      <a:pPr algn="ctr"/>
                      <a:r>
                        <a:rPr lang="fr-FR" sz="1100" dirty="0" smtClean="0"/>
                        <a:t>X</a:t>
                      </a:r>
                      <a:endParaRPr lang="fr-FR" sz="1100" dirty="0"/>
                    </a:p>
                  </a:txBody>
                  <a:tcPr/>
                </a:tc>
                <a:tc>
                  <a:txBody>
                    <a:bodyPr/>
                    <a:lstStyle/>
                    <a:p>
                      <a:pPr algn="ctr"/>
                      <a:r>
                        <a:rPr lang="fr-FR" sz="1100" dirty="0" smtClean="0"/>
                        <a:t>X</a:t>
                      </a:r>
                      <a:endParaRPr lang="fr-FR" sz="1100" dirty="0"/>
                    </a:p>
                  </a:txBody>
                  <a:tcPr/>
                </a:tc>
              </a:tr>
              <a:tr h="370840">
                <a:tc>
                  <a:txBody>
                    <a:bodyPr/>
                    <a:lstStyle/>
                    <a:p>
                      <a:pPr algn="ctr"/>
                      <a:r>
                        <a:rPr lang="fr-FR" sz="1000" dirty="0" err="1" smtClean="0"/>
                        <a:t>Reporting</a:t>
                      </a:r>
                      <a:endParaRPr lang="fr-FR" sz="1000" dirty="0"/>
                    </a:p>
                  </a:txBody>
                  <a:tcPr/>
                </a:tc>
                <a:tc>
                  <a:txBody>
                    <a:bodyPr/>
                    <a:lstStyle/>
                    <a:p>
                      <a:pPr algn="ctr"/>
                      <a:endParaRPr lang="fr-FR" sz="1100" dirty="0"/>
                    </a:p>
                  </a:txBody>
                  <a:tcPr/>
                </a:tc>
                <a:tc>
                  <a:txBody>
                    <a:bodyPr/>
                    <a:lstStyle/>
                    <a:p>
                      <a:pPr algn="ctr"/>
                      <a:endParaRPr lang="fr-FR" sz="1100" dirty="0"/>
                    </a:p>
                  </a:txBody>
                  <a:tcPr/>
                </a:tc>
                <a:tc>
                  <a:txBody>
                    <a:bodyPr/>
                    <a:lstStyle/>
                    <a:p>
                      <a:pPr algn="ctr"/>
                      <a:endParaRPr lang="fr-FR" sz="1100"/>
                    </a:p>
                  </a:txBody>
                  <a:tcPr/>
                </a:tc>
              </a:tr>
              <a:tr h="370840">
                <a:tc>
                  <a:txBody>
                    <a:bodyPr/>
                    <a:lstStyle/>
                    <a:p>
                      <a:pPr algn="ctr"/>
                      <a:r>
                        <a:rPr lang="fr-FR" sz="1000" dirty="0" smtClean="0"/>
                        <a:t>Créer un compte Collaborateur</a:t>
                      </a:r>
                      <a:r>
                        <a:rPr lang="fr-FR" sz="1000" baseline="0" dirty="0" smtClean="0"/>
                        <a:t> ou Partenaire</a:t>
                      </a:r>
                      <a:endParaRPr lang="fr-FR" sz="1000" dirty="0"/>
                    </a:p>
                  </a:txBody>
                  <a:tcPr/>
                </a:tc>
                <a:tc>
                  <a:txBody>
                    <a:bodyPr/>
                    <a:lstStyle/>
                    <a:p>
                      <a:pPr algn="ctr"/>
                      <a:endParaRPr lang="fr-FR" sz="1100" dirty="0"/>
                    </a:p>
                  </a:txBody>
                  <a:tcPr/>
                </a:tc>
                <a:tc>
                  <a:txBody>
                    <a:bodyPr/>
                    <a:lstStyle/>
                    <a:p>
                      <a:pPr algn="ctr"/>
                      <a:endParaRPr lang="fr-FR" sz="1100" dirty="0"/>
                    </a:p>
                  </a:txBody>
                  <a:tcPr/>
                </a:tc>
                <a:tc>
                  <a:txBody>
                    <a:bodyPr/>
                    <a:lstStyle/>
                    <a:p>
                      <a:pPr algn="ctr"/>
                      <a:endParaRPr lang="fr-FR" sz="1100" dirty="0"/>
                    </a:p>
                  </a:txBody>
                  <a:tcPr/>
                </a:tc>
              </a:tr>
              <a:tr h="370840">
                <a:tc>
                  <a:txBody>
                    <a:bodyPr/>
                    <a:lstStyle/>
                    <a:p>
                      <a:pPr algn="ctr"/>
                      <a:r>
                        <a:rPr lang="fr-FR" sz="1000" dirty="0" smtClean="0"/>
                        <a:t>Changer</a:t>
                      </a:r>
                      <a:r>
                        <a:rPr lang="fr-FR" sz="1000" baseline="0" dirty="0" smtClean="0"/>
                        <a:t> le statut d’un SIRET (Client &lt;-&gt; Prospect)</a:t>
                      </a:r>
                      <a:endParaRPr lang="fr-FR" sz="1000" dirty="0"/>
                    </a:p>
                  </a:txBody>
                  <a:tcPr/>
                </a:tc>
                <a:tc>
                  <a:txBody>
                    <a:bodyPr/>
                    <a:lstStyle/>
                    <a:p>
                      <a:pPr algn="ctr"/>
                      <a:r>
                        <a:rPr lang="fr-FR" sz="1100" dirty="0" smtClean="0"/>
                        <a:t>X</a:t>
                      </a:r>
                      <a:endParaRPr lang="fr-FR" sz="1100" dirty="0"/>
                    </a:p>
                  </a:txBody>
                  <a:tcPr/>
                </a:tc>
                <a:tc>
                  <a:txBody>
                    <a:bodyPr/>
                    <a:lstStyle/>
                    <a:p>
                      <a:pPr algn="ctr"/>
                      <a:endParaRPr lang="fr-FR" sz="1100" dirty="0"/>
                    </a:p>
                  </a:txBody>
                  <a:tcPr/>
                </a:tc>
                <a:tc>
                  <a:txBody>
                    <a:bodyPr/>
                    <a:lstStyle/>
                    <a:p>
                      <a:pPr algn="ctr"/>
                      <a:endParaRPr lang="fr-FR" sz="1100" dirty="0"/>
                    </a:p>
                  </a:txBody>
                  <a:tcPr/>
                </a:tc>
              </a:tr>
            </a:tbl>
          </a:graphicData>
        </a:graphic>
      </p:graphicFrame>
    </p:spTree>
    <p:extLst>
      <p:ext uri="{BB962C8B-B14F-4D97-AF65-F5344CB8AC3E}">
        <p14:creationId xmlns:p14="http://schemas.microsoft.com/office/powerpoint/2010/main" val="535362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5B01FF76-FDB3-4CEA-B45D-5128AF8D87A5}" type="slidenum">
              <a:rPr lang="fr-FR" smtClean="0"/>
              <a:pPr/>
              <a:t>25</a:t>
            </a:fld>
            <a:endParaRPr lang="fr-FR" dirty="0"/>
          </a:p>
        </p:txBody>
      </p:sp>
      <p:sp>
        <p:nvSpPr>
          <p:cNvPr id="32" name="Rectangle 31"/>
          <p:cNvSpPr/>
          <p:nvPr/>
        </p:nvSpPr>
        <p:spPr>
          <a:xfrm>
            <a:off x="2661559" y="1412776"/>
            <a:ext cx="1369354" cy="50405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b="1" kern="1200" dirty="0" smtClean="0">
                <a:solidFill>
                  <a:srgbClr val="C00000"/>
                </a:solidFill>
              </a:rPr>
              <a:t>     </a:t>
            </a:r>
            <a:r>
              <a:rPr lang="fr-FR" sz="2800" b="1" dirty="0" smtClean="0">
                <a:solidFill>
                  <a:srgbClr val="C00000"/>
                </a:solidFill>
              </a:rPr>
              <a:t>Hotline</a:t>
            </a:r>
            <a:endParaRPr lang="fr-FR" sz="2800" b="1" kern="1200" dirty="0" smtClean="0">
              <a:solidFill>
                <a:srgbClr val="C00000"/>
              </a:solidFill>
            </a:endParaRPr>
          </a:p>
        </p:txBody>
      </p:sp>
      <p:pic>
        <p:nvPicPr>
          <p:cNvPr id="26" name="Picture 3"/>
          <p:cNvPicPr>
            <a:picLocks noChangeAspect="1" noChangeArrowheads="1"/>
          </p:cNvPicPr>
          <p:nvPr/>
        </p:nvPicPr>
        <p:blipFill>
          <a:blip r:embed="rId3" cstate="print"/>
          <a:srcRect/>
          <a:stretch>
            <a:fillRect/>
          </a:stretch>
        </p:blipFill>
        <p:spPr bwMode="auto">
          <a:xfrm>
            <a:off x="7436769" y="60195"/>
            <a:ext cx="1475656" cy="368914"/>
          </a:xfrm>
          <a:prstGeom prst="rect">
            <a:avLst/>
          </a:prstGeom>
          <a:noFill/>
          <a:ln w="9525">
            <a:noFill/>
            <a:miter lim="800000"/>
            <a:headEnd/>
            <a:tailEnd/>
          </a:ln>
        </p:spPr>
      </p:pic>
      <p:pic>
        <p:nvPicPr>
          <p:cNvPr id="27" name="Picture 2" descr="\\Morpheus2\donnees\Opération nouveau décideur\MAQUETTE\LOGO_BPCE\ORIGINAUX\Logo Groupe BPCE.jpg"/>
          <p:cNvPicPr>
            <a:picLocks noChangeAspect="1" noChangeArrowheads="1"/>
          </p:cNvPicPr>
          <p:nvPr/>
        </p:nvPicPr>
        <p:blipFill>
          <a:blip r:embed="rId4" cstate="print"/>
          <a:srcRect/>
          <a:stretch>
            <a:fillRect/>
          </a:stretch>
        </p:blipFill>
        <p:spPr bwMode="auto">
          <a:xfrm>
            <a:off x="7276502" y="413287"/>
            <a:ext cx="1759993" cy="292599"/>
          </a:xfrm>
          <a:prstGeom prst="rect">
            <a:avLst/>
          </a:prstGeom>
          <a:noFill/>
        </p:spPr>
      </p:pic>
      <p:sp>
        <p:nvSpPr>
          <p:cNvPr id="29" name="ZoneTexte 28"/>
          <p:cNvSpPr txBox="1"/>
          <p:nvPr/>
        </p:nvSpPr>
        <p:spPr>
          <a:xfrm>
            <a:off x="991398" y="508078"/>
            <a:ext cx="954107"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PEREQUATION</a:t>
            </a:r>
            <a:endParaRPr lang="fr-FR" sz="1000" b="1" dirty="0">
              <a:solidFill>
                <a:schemeClr val="bg1"/>
              </a:solidFill>
              <a:latin typeface="Arial Narrow" panose="020B0606020202030204" pitchFamily="34" charset="0"/>
            </a:endParaRPr>
          </a:p>
        </p:txBody>
      </p:sp>
      <p:sp>
        <p:nvSpPr>
          <p:cNvPr id="30" name="ZoneTexte 29"/>
          <p:cNvSpPr txBox="1"/>
          <p:nvPr/>
        </p:nvSpPr>
        <p:spPr>
          <a:xfrm>
            <a:off x="2619755" y="508078"/>
            <a:ext cx="726481"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FISCALITE</a:t>
            </a:r>
            <a:endParaRPr lang="fr-FR" sz="1000" b="1" dirty="0">
              <a:solidFill>
                <a:schemeClr val="bg1"/>
              </a:solidFill>
              <a:latin typeface="Arial Narrow" panose="020B0606020202030204" pitchFamily="34" charset="0"/>
            </a:endParaRPr>
          </a:p>
        </p:txBody>
      </p:sp>
      <p:sp>
        <p:nvSpPr>
          <p:cNvPr id="31" name="ZoneTexte 30"/>
          <p:cNvSpPr txBox="1"/>
          <p:nvPr/>
        </p:nvSpPr>
        <p:spPr>
          <a:xfrm>
            <a:off x="3923575" y="508078"/>
            <a:ext cx="1165704" cy="246221"/>
          </a:xfrm>
          <a:prstGeom prst="rect">
            <a:avLst/>
          </a:prstGeom>
          <a:noFill/>
        </p:spPr>
        <p:txBody>
          <a:bodyPr wrap="none" rtlCol="0">
            <a:spAutoFit/>
          </a:bodyPr>
          <a:lstStyle/>
          <a:p>
            <a:r>
              <a:rPr lang="fr-FR" sz="1000" b="1" dirty="0" smtClean="0">
                <a:solidFill>
                  <a:schemeClr val="bg1"/>
                </a:solidFill>
                <a:latin typeface="Arial Narrow" panose="020B0606020202030204" pitchFamily="34" charset="0"/>
              </a:rPr>
              <a:t>AUTRES MESURES</a:t>
            </a:r>
            <a:endParaRPr lang="fr-FR" sz="1000" b="1" dirty="0">
              <a:solidFill>
                <a:schemeClr val="bg1"/>
              </a:solidFill>
              <a:latin typeface="Arial Narrow" panose="020B0606020202030204" pitchFamily="34" charset="0"/>
            </a:endParaRPr>
          </a:p>
        </p:txBody>
      </p:sp>
      <p:pic>
        <p:nvPicPr>
          <p:cNvPr id="3" name="Image 2"/>
          <p:cNvPicPr>
            <a:picLocks noChangeAspect="1"/>
          </p:cNvPicPr>
          <p:nvPr/>
        </p:nvPicPr>
        <p:blipFill>
          <a:blip r:embed="rId5"/>
          <a:stretch>
            <a:fillRect/>
          </a:stretch>
        </p:blipFill>
        <p:spPr>
          <a:xfrm>
            <a:off x="95352" y="82995"/>
            <a:ext cx="1743607" cy="317019"/>
          </a:xfrm>
          <a:prstGeom prst="rect">
            <a:avLst/>
          </a:prstGeom>
        </p:spPr>
      </p:pic>
      <p:pic>
        <p:nvPicPr>
          <p:cNvPr id="2" name="Image 1"/>
          <p:cNvPicPr>
            <a:picLocks noChangeAspect="1"/>
          </p:cNvPicPr>
          <p:nvPr/>
        </p:nvPicPr>
        <p:blipFill>
          <a:blip r:embed="rId6"/>
          <a:stretch>
            <a:fillRect/>
          </a:stretch>
        </p:blipFill>
        <p:spPr>
          <a:xfrm>
            <a:off x="699217" y="884785"/>
            <a:ext cx="1736592" cy="1464095"/>
          </a:xfrm>
          <a:prstGeom prst="rect">
            <a:avLst/>
          </a:prstGeom>
        </p:spPr>
      </p:pic>
      <p:sp>
        <p:nvSpPr>
          <p:cNvPr id="15" name="ZoneTexte 14"/>
          <p:cNvSpPr txBox="1"/>
          <p:nvPr/>
        </p:nvSpPr>
        <p:spPr>
          <a:xfrm>
            <a:off x="699218" y="2575309"/>
            <a:ext cx="7833222" cy="1200329"/>
          </a:xfrm>
          <a:prstGeom prst="rect">
            <a:avLst/>
          </a:prstGeom>
          <a:noFill/>
        </p:spPr>
        <p:txBody>
          <a:bodyPr wrap="square" rtlCol="0">
            <a:spAutoFit/>
          </a:bodyPr>
          <a:lstStyle/>
          <a:p>
            <a:pPr marL="285750" indent="-285750">
              <a:buClr>
                <a:srgbClr val="C00000"/>
              </a:buClr>
              <a:buFont typeface="Wingdings" panose="05000000000000000000" pitchFamily="2" charset="2"/>
              <a:buChar char="§"/>
              <a:tabLst>
                <a:tab pos="542925" algn="l"/>
              </a:tabLst>
            </a:pPr>
            <a:r>
              <a:rPr lang="fr-FR" sz="1600" b="1" u="sng" dirty="0" smtClean="0">
                <a:solidFill>
                  <a:srgbClr val="5F5F5F"/>
                </a:solidFill>
              </a:rPr>
              <a:t>Pour les question techniques ou de navigation</a:t>
            </a:r>
            <a:r>
              <a:rPr lang="fr-FR" sz="1600" b="1" dirty="0" smtClean="0">
                <a:solidFill>
                  <a:srgbClr val="5F5F5F"/>
                </a:solidFill>
              </a:rPr>
              <a:t> : </a:t>
            </a:r>
          </a:p>
          <a:p>
            <a:pPr>
              <a:buClr>
                <a:srgbClr val="C00000"/>
              </a:buClr>
              <a:tabLst>
                <a:tab pos="542925" algn="l"/>
              </a:tabLst>
            </a:pPr>
            <a:endParaRPr lang="fr-FR" sz="1400" b="1" dirty="0" smtClean="0">
              <a:solidFill>
                <a:srgbClr val="5F5F5F"/>
              </a:solidFill>
            </a:endParaRPr>
          </a:p>
          <a:p>
            <a:pPr>
              <a:buClr>
                <a:srgbClr val="C00000"/>
              </a:buClr>
              <a:tabLst>
                <a:tab pos="542925" algn="l"/>
              </a:tabLst>
            </a:pPr>
            <a:r>
              <a:rPr lang="fr-FR" sz="1400" b="1" dirty="0" smtClean="0">
                <a:solidFill>
                  <a:srgbClr val="5F5F5F"/>
                </a:solidFill>
              </a:rPr>
              <a:t>Vous pouvez contacter </a:t>
            </a:r>
            <a:r>
              <a:rPr lang="fr-FR" sz="1400" b="1" dirty="0" err="1" smtClean="0">
                <a:solidFill>
                  <a:srgbClr val="5F5F5F"/>
                </a:solidFill>
              </a:rPr>
              <a:t>Ecolocale</a:t>
            </a:r>
            <a:r>
              <a:rPr lang="fr-FR" sz="1400" b="1" dirty="0">
                <a:solidFill>
                  <a:srgbClr val="5F5F5F"/>
                </a:solidFill>
              </a:rPr>
              <a:t>	</a:t>
            </a:r>
            <a:r>
              <a:rPr lang="fr-FR" sz="1400" dirty="0" smtClean="0">
                <a:solidFill>
                  <a:srgbClr val="C00000"/>
                </a:solidFill>
              </a:rPr>
              <a:t>aide.diagentrepreneur@ecolocale.caisse-epargne.fr</a:t>
            </a:r>
            <a:endParaRPr lang="fr-FR" sz="1400" u="sng" dirty="0" smtClean="0">
              <a:solidFill>
                <a:srgbClr val="C00000"/>
              </a:solidFill>
            </a:endParaRPr>
          </a:p>
          <a:p>
            <a:pPr>
              <a:buClr>
                <a:srgbClr val="C00000"/>
              </a:buClr>
              <a:tabLst>
                <a:tab pos="542925" algn="l"/>
              </a:tabLst>
            </a:pPr>
            <a:endParaRPr lang="fr-FR" sz="1400" b="1" dirty="0" smtClean="0">
              <a:solidFill>
                <a:srgbClr val="5F5F5F"/>
              </a:solidFill>
            </a:endParaRPr>
          </a:p>
          <a:p>
            <a:pPr marL="285750" indent="-285750">
              <a:buClr>
                <a:srgbClr val="C00000"/>
              </a:buClr>
              <a:buFont typeface="Wingdings" panose="05000000000000000000" pitchFamily="2" charset="2"/>
              <a:buChar char="§"/>
              <a:tabLst>
                <a:tab pos="542925" algn="l"/>
              </a:tabLst>
            </a:pPr>
            <a:endParaRPr lang="fr-FR" sz="1400" dirty="0" smtClean="0">
              <a:solidFill>
                <a:srgbClr val="C00000"/>
              </a:solidFill>
            </a:endParaRPr>
          </a:p>
        </p:txBody>
      </p:sp>
    </p:spTree>
    <p:extLst>
      <p:ext uri="{BB962C8B-B14F-4D97-AF65-F5344CB8AC3E}">
        <p14:creationId xmlns:p14="http://schemas.microsoft.com/office/powerpoint/2010/main" val="39669075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S5PhFgAP0EWwnAmH2.EmL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5PhFgAP0EWwnAmH2.EmL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S5PhFgAP0EWwnAmH2.EmL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S5PhFgAP0EWwnAmH2.EmLQ"/>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2D00A48090404C8D3EFE3C0639D1BC" ma:contentTypeVersion="0" ma:contentTypeDescription="Crée un document." ma:contentTypeScope="" ma:versionID="1f9079e5bd623645c4b5cd69df72a546">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A30CD3-A1A6-4380-A3C5-3B0E6535051C}">
  <ds:schemaRefs>
    <ds:schemaRef ds:uri="http://purl.org/dc/dcmitype/"/>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E4908BA-C7D4-44DD-A3AB-6E82C1A07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BA46190-99C0-4124-B8F5-2DC17AD261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8248</TotalTime>
  <Words>1485</Words>
  <Application>Microsoft Office PowerPoint</Application>
  <PresentationFormat>Affichage à l'écran (4:3)</PresentationFormat>
  <Paragraphs>364</Paragraphs>
  <Slides>25</Slides>
  <Notes>25</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Olivier OR. RENOU</dc:creator>
  <cp:lastModifiedBy>A5704641</cp:lastModifiedBy>
  <cp:revision>937</cp:revision>
  <cp:lastPrinted>2014-03-20T10:15:21Z</cp:lastPrinted>
  <dcterms:created xsi:type="dcterms:W3CDTF">2014-01-24T09:21:00Z</dcterms:created>
  <dcterms:modified xsi:type="dcterms:W3CDTF">2016-07-06T07:58:30Z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0x0101008B2D00A48090404C8D3EFE3C0639D1BC</vt:lpwstr>
  </property>
</Properties>
</file>