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7" r:id="rId2"/>
    <p:sldId id="283" r:id="rId3"/>
    <p:sldId id="284" r:id="rId4"/>
    <p:sldId id="287" r:id="rId5"/>
    <p:sldId id="286" r:id="rId6"/>
    <p:sldId id="288" r:id="rId7"/>
    <p:sldId id="289" r:id="rId8"/>
    <p:sldId id="290" r:id="rId9"/>
    <p:sldId id="291" r:id="rId10"/>
    <p:sldId id="292" r:id="rId11"/>
    <p:sldId id="293" r:id="rId12"/>
  </p:sldIdLst>
  <p:sldSz cx="12192000" cy="6858000"/>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5" y="1"/>
            <a:ext cx="2946400" cy="495300"/>
          </a:xfrm>
          <a:prstGeom prst="rect">
            <a:avLst/>
          </a:prstGeom>
        </p:spPr>
        <p:txBody>
          <a:bodyPr vert="horz" lIns="91018" tIns="45509" rIns="91018" bIns="45509" rtlCol="0"/>
          <a:lstStyle>
            <a:lvl1pPr algn="l">
              <a:defRPr sz="1100"/>
            </a:lvl1pPr>
          </a:lstStyle>
          <a:p>
            <a:endParaRPr lang="fr-FR"/>
          </a:p>
        </p:txBody>
      </p:sp>
      <p:sp>
        <p:nvSpPr>
          <p:cNvPr id="3" name="Espace réservé de la date 2"/>
          <p:cNvSpPr>
            <a:spLocks noGrp="1"/>
          </p:cNvSpPr>
          <p:nvPr>
            <p:ph type="dt" idx="1"/>
          </p:nvPr>
        </p:nvSpPr>
        <p:spPr>
          <a:xfrm>
            <a:off x="3849688" y="1"/>
            <a:ext cx="2946400" cy="495300"/>
          </a:xfrm>
          <a:prstGeom prst="rect">
            <a:avLst/>
          </a:prstGeom>
        </p:spPr>
        <p:txBody>
          <a:bodyPr vert="horz" lIns="91018" tIns="45509" rIns="91018" bIns="45509" rtlCol="0"/>
          <a:lstStyle>
            <a:lvl1pPr algn="r">
              <a:defRPr sz="1100"/>
            </a:lvl1pPr>
          </a:lstStyle>
          <a:p>
            <a:fld id="{9CABC1D0-E634-4946-9469-651F2C6F2D5E}" type="datetimeFigureOut">
              <a:rPr lang="fr-FR" smtClean="0"/>
              <a:t>02/07/2020</a:t>
            </a:fld>
            <a:endParaRPr lang="fr-FR"/>
          </a:p>
        </p:txBody>
      </p:sp>
      <p:sp>
        <p:nvSpPr>
          <p:cNvPr id="4" name="Espace réservé de l'image des diapositives 3"/>
          <p:cNvSpPr>
            <a:spLocks noGrp="1" noRot="1" noChangeAspect="1"/>
          </p:cNvSpPr>
          <p:nvPr>
            <p:ph type="sldImg" idx="2"/>
          </p:nvPr>
        </p:nvSpPr>
        <p:spPr>
          <a:xfrm>
            <a:off x="438150" y="1233488"/>
            <a:ext cx="5921375" cy="3330575"/>
          </a:xfrm>
          <a:prstGeom prst="rect">
            <a:avLst/>
          </a:prstGeom>
          <a:noFill/>
          <a:ln w="12700">
            <a:solidFill>
              <a:prstClr val="black"/>
            </a:solidFill>
          </a:ln>
        </p:spPr>
        <p:txBody>
          <a:bodyPr vert="horz" lIns="91018" tIns="45509" rIns="91018" bIns="45509" rtlCol="0" anchor="ctr"/>
          <a:lstStyle/>
          <a:p>
            <a:endParaRPr lang="fr-FR"/>
          </a:p>
        </p:txBody>
      </p:sp>
      <p:sp>
        <p:nvSpPr>
          <p:cNvPr id="5" name="Espace réservé des notes 4"/>
          <p:cNvSpPr>
            <a:spLocks noGrp="1"/>
          </p:cNvSpPr>
          <p:nvPr>
            <p:ph type="body" sz="quarter" idx="3"/>
          </p:nvPr>
        </p:nvSpPr>
        <p:spPr>
          <a:xfrm>
            <a:off x="679455" y="4751393"/>
            <a:ext cx="5438775" cy="3887787"/>
          </a:xfrm>
          <a:prstGeom prst="rect">
            <a:avLst/>
          </a:prstGeom>
        </p:spPr>
        <p:txBody>
          <a:bodyPr vert="horz" lIns="91018" tIns="45509" rIns="91018" bIns="4550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5" y="9377363"/>
            <a:ext cx="2946400" cy="495300"/>
          </a:xfrm>
          <a:prstGeom prst="rect">
            <a:avLst/>
          </a:prstGeom>
        </p:spPr>
        <p:txBody>
          <a:bodyPr vert="horz" lIns="91018" tIns="45509" rIns="91018" bIns="45509" rtlCol="0" anchor="b"/>
          <a:lstStyle>
            <a:lvl1pPr algn="l">
              <a:defRPr sz="1100"/>
            </a:lvl1pPr>
          </a:lstStyle>
          <a:p>
            <a:endParaRPr lang="fr-FR"/>
          </a:p>
        </p:txBody>
      </p:sp>
      <p:sp>
        <p:nvSpPr>
          <p:cNvPr id="7" name="Espace réservé du numéro de diapositive 6"/>
          <p:cNvSpPr>
            <a:spLocks noGrp="1"/>
          </p:cNvSpPr>
          <p:nvPr>
            <p:ph type="sldNum" sz="quarter" idx="5"/>
          </p:nvPr>
        </p:nvSpPr>
        <p:spPr>
          <a:xfrm>
            <a:off x="3849688" y="9377363"/>
            <a:ext cx="2946400" cy="495300"/>
          </a:xfrm>
          <a:prstGeom prst="rect">
            <a:avLst/>
          </a:prstGeom>
        </p:spPr>
        <p:txBody>
          <a:bodyPr vert="horz" lIns="91018" tIns="45509" rIns="91018" bIns="45509" rtlCol="0" anchor="b"/>
          <a:lstStyle>
            <a:lvl1pPr algn="r">
              <a:defRPr sz="1100"/>
            </a:lvl1pPr>
          </a:lstStyle>
          <a:p>
            <a:fld id="{7B55874F-5B65-4E42-ABE7-646DB5A98265}" type="slidenum">
              <a:rPr lang="fr-FR" smtClean="0"/>
              <a:t>‹N°›</a:t>
            </a:fld>
            <a:endParaRPr lang="fr-FR"/>
          </a:p>
        </p:txBody>
      </p:sp>
    </p:spTree>
    <p:extLst>
      <p:ext uri="{BB962C8B-B14F-4D97-AF65-F5344CB8AC3E}">
        <p14:creationId xmlns:p14="http://schemas.microsoft.com/office/powerpoint/2010/main" val="91404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810899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29ECE4C2-5E63-4A91-B5BB-40D20868B413}" type="datetime1">
              <a:rPr lang="fr-FR" smtClean="0"/>
              <a:t>02/07/2020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7A05238-17A7-4520-B8F0-93467A1009E2}" type="slidenum">
              <a:rPr lang="fr-FR" smtClean="0"/>
              <a:t>‹N°›</a:t>
            </a:fld>
            <a:endParaRPr lang="fr-FR"/>
          </a:p>
        </p:txBody>
      </p:sp>
    </p:spTree>
    <p:extLst>
      <p:ext uri="{BB962C8B-B14F-4D97-AF65-F5344CB8AC3E}">
        <p14:creationId xmlns:p14="http://schemas.microsoft.com/office/powerpoint/2010/main" val="1711829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84ED369-FA7A-4209-9D97-261E95B80F68}" type="datetime1">
              <a:rPr lang="fr-FR" smtClean="0"/>
              <a:t>02/07/2020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7A05238-17A7-4520-B8F0-93467A1009E2}" type="slidenum">
              <a:rPr lang="fr-FR" smtClean="0"/>
              <a:t>‹N°›</a:t>
            </a:fld>
            <a:endParaRPr lang="fr-FR"/>
          </a:p>
        </p:txBody>
      </p:sp>
    </p:spTree>
    <p:extLst>
      <p:ext uri="{BB962C8B-B14F-4D97-AF65-F5344CB8AC3E}">
        <p14:creationId xmlns:p14="http://schemas.microsoft.com/office/powerpoint/2010/main" val="3329582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A05B7EAC-02BA-4A6A-AC3E-A99763AB5622}" type="datetime1">
              <a:rPr lang="fr-FR" smtClean="0"/>
              <a:t>02/07/2020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7A05238-17A7-4520-B8F0-93467A1009E2}" type="slidenum">
              <a:rPr lang="fr-FR" smtClean="0"/>
              <a:t>‹N°›</a:t>
            </a:fld>
            <a:endParaRPr lang="fr-FR"/>
          </a:p>
        </p:txBody>
      </p:sp>
    </p:spTree>
    <p:extLst>
      <p:ext uri="{BB962C8B-B14F-4D97-AF65-F5344CB8AC3E}">
        <p14:creationId xmlns:p14="http://schemas.microsoft.com/office/powerpoint/2010/main" val="2168493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90BA187-0185-4E43-8393-0E4A1FDADC3A}" type="datetime1">
              <a:rPr lang="fr-FR" smtClean="0"/>
              <a:t>02/07/2020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7A05238-17A7-4520-B8F0-93467A1009E2}" type="slidenum">
              <a:rPr lang="fr-FR" smtClean="0"/>
              <a:t>‹N°›</a:t>
            </a:fld>
            <a:endParaRPr lang="fr-FR"/>
          </a:p>
        </p:txBody>
      </p:sp>
    </p:spTree>
    <p:extLst>
      <p:ext uri="{BB962C8B-B14F-4D97-AF65-F5344CB8AC3E}">
        <p14:creationId xmlns:p14="http://schemas.microsoft.com/office/powerpoint/2010/main" val="2607892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BFCB16E-BD5E-40EE-8B74-D879E34A9298}" type="datetime1">
              <a:rPr lang="fr-FR" smtClean="0"/>
              <a:t>02/07/2020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7A05238-17A7-4520-B8F0-93467A1009E2}" type="slidenum">
              <a:rPr lang="fr-FR" smtClean="0"/>
              <a:t>‹N°›</a:t>
            </a:fld>
            <a:endParaRPr lang="fr-FR"/>
          </a:p>
        </p:txBody>
      </p:sp>
    </p:spTree>
    <p:extLst>
      <p:ext uri="{BB962C8B-B14F-4D97-AF65-F5344CB8AC3E}">
        <p14:creationId xmlns:p14="http://schemas.microsoft.com/office/powerpoint/2010/main" val="328394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A9FA4FAD-9693-4675-A395-39758DF2D883}" type="datetime1">
              <a:rPr lang="fr-FR" smtClean="0"/>
              <a:t>02/07/2020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7A05238-17A7-4520-B8F0-93467A1009E2}" type="slidenum">
              <a:rPr lang="fr-FR" smtClean="0"/>
              <a:t>‹N°›</a:t>
            </a:fld>
            <a:endParaRPr lang="fr-FR"/>
          </a:p>
        </p:txBody>
      </p:sp>
    </p:spTree>
    <p:extLst>
      <p:ext uri="{BB962C8B-B14F-4D97-AF65-F5344CB8AC3E}">
        <p14:creationId xmlns:p14="http://schemas.microsoft.com/office/powerpoint/2010/main" val="3757316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4CD1073-AEB6-44B3-A8CF-3773EA0BED95}" type="datetime1">
              <a:rPr lang="fr-FR" smtClean="0"/>
              <a:t>02/07/2020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7A05238-17A7-4520-B8F0-93467A1009E2}" type="slidenum">
              <a:rPr lang="fr-FR" smtClean="0"/>
              <a:t>‹N°›</a:t>
            </a:fld>
            <a:endParaRPr lang="fr-FR"/>
          </a:p>
        </p:txBody>
      </p:sp>
    </p:spTree>
    <p:extLst>
      <p:ext uri="{BB962C8B-B14F-4D97-AF65-F5344CB8AC3E}">
        <p14:creationId xmlns:p14="http://schemas.microsoft.com/office/powerpoint/2010/main" val="3806835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ABE04C50-B3D6-43EE-9408-8ECF749E63AB}" type="datetime1">
              <a:rPr lang="fr-FR" smtClean="0"/>
              <a:t>02/07/2020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7A05238-17A7-4520-B8F0-93467A1009E2}" type="slidenum">
              <a:rPr lang="fr-FR" smtClean="0"/>
              <a:t>‹N°›</a:t>
            </a:fld>
            <a:endParaRPr lang="fr-FR"/>
          </a:p>
        </p:txBody>
      </p:sp>
    </p:spTree>
    <p:extLst>
      <p:ext uri="{BB962C8B-B14F-4D97-AF65-F5344CB8AC3E}">
        <p14:creationId xmlns:p14="http://schemas.microsoft.com/office/powerpoint/2010/main" val="4070713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280F4C43-6F11-40F0-96A1-ED6CB1405A15}" type="datetime1">
              <a:rPr lang="fr-FR" smtClean="0"/>
              <a:t>02/07/2020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7A05238-17A7-4520-B8F0-93467A1009E2}" type="slidenum">
              <a:rPr lang="fr-FR" smtClean="0"/>
              <a:t>‹N°›</a:t>
            </a:fld>
            <a:endParaRPr lang="fr-FR"/>
          </a:p>
        </p:txBody>
      </p:sp>
    </p:spTree>
    <p:extLst>
      <p:ext uri="{BB962C8B-B14F-4D97-AF65-F5344CB8AC3E}">
        <p14:creationId xmlns:p14="http://schemas.microsoft.com/office/powerpoint/2010/main" val="207201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D17D2CF-09F8-4104-AD52-0B68ECD21425}" type="datetime1">
              <a:rPr lang="fr-FR" smtClean="0"/>
              <a:t>02/07/2020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7A05238-17A7-4520-B8F0-93467A1009E2}" type="slidenum">
              <a:rPr lang="fr-FR" smtClean="0"/>
              <a:t>‹N°›</a:t>
            </a:fld>
            <a:endParaRPr lang="fr-FR"/>
          </a:p>
        </p:txBody>
      </p:sp>
    </p:spTree>
    <p:extLst>
      <p:ext uri="{BB962C8B-B14F-4D97-AF65-F5344CB8AC3E}">
        <p14:creationId xmlns:p14="http://schemas.microsoft.com/office/powerpoint/2010/main" val="3136298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180CED8-C9CA-46C0-BE47-C4445EB15C3D}" type="datetime1">
              <a:rPr lang="fr-FR" smtClean="0"/>
              <a:t>02/07/2020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7A05238-17A7-4520-B8F0-93467A1009E2}" type="slidenum">
              <a:rPr lang="fr-FR" smtClean="0"/>
              <a:t>‹N°›</a:t>
            </a:fld>
            <a:endParaRPr lang="fr-FR"/>
          </a:p>
        </p:txBody>
      </p:sp>
    </p:spTree>
    <p:extLst>
      <p:ext uri="{BB962C8B-B14F-4D97-AF65-F5344CB8AC3E}">
        <p14:creationId xmlns:p14="http://schemas.microsoft.com/office/powerpoint/2010/main" val="570222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re C">
    <p:spTree>
      <p:nvGrpSpPr>
        <p:cNvPr id="1" name="Shape 8"/>
        <p:cNvGrpSpPr/>
        <p:nvPr/>
      </p:nvGrpSpPr>
      <p:grpSpPr>
        <a:xfrm>
          <a:off x="0" y="0"/>
          <a:ext cx="0" cy="0"/>
          <a:chOff x="0" y="0"/>
          <a:chExt cx="0" cy="0"/>
        </a:xfrm>
      </p:grpSpPr>
      <p:pic>
        <p:nvPicPr>
          <p:cNvPr id="2" name="Image 1"/>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776000" y="4668072"/>
            <a:ext cx="4416000" cy="2180157"/>
          </a:xfrm>
          <a:prstGeom prst="rect">
            <a:avLst/>
          </a:prstGeom>
        </p:spPr>
      </p:pic>
      <p:sp>
        <p:nvSpPr>
          <p:cNvPr id="9" name="Espace réservé pour une image  4"/>
          <p:cNvSpPr>
            <a:spLocks noGrp="1"/>
          </p:cNvSpPr>
          <p:nvPr>
            <p:ph type="pic" sz="quarter" idx="13"/>
          </p:nvPr>
        </p:nvSpPr>
        <p:spPr>
          <a:xfrm>
            <a:off x="1" y="-10220"/>
            <a:ext cx="8183711" cy="6874571"/>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endParaRPr lang="fr-FR" dirty="0"/>
          </a:p>
        </p:txBody>
      </p:sp>
      <p:sp>
        <p:nvSpPr>
          <p:cNvPr id="22" name="AutoShape 11"/>
          <p:cNvSpPr>
            <a:spLocks noChangeAspect="1" noChangeArrowheads="1" noTextEdit="1"/>
          </p:cNvSpPr>
          <p:nvPr userDrawn="1"/>
        </p:nvSpPr>
        <p:spPr bwMode="auto">
          <a:xfrm>
            <a:off x="388424" y="0"/>
            <a:ext cx="8833341" cy="68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fr-FR" sz="2400"/>
          </a:p>
        </p:txBody>
      </p:sp>
      <p:sp>
        <p:nvSpPr>
          <p:cNvPr id="10" name="Shape 10"/>
          <p:cNvSpPr txBox="1">
            <a:spLocks noGrp="1"/>
          </p:cNvSpPr>
          <p:nvPr userDrawn="1">
            <p:ph type="ctrTitle"/>
          </p:nvPr>
        </p:nvSpPr>
        <p:spPr>
          <a:xfrm>
            <a:off x="388425" y="3665770"/>
            <a:ext cx="7769671" cy="15463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4800">
                <a:solidFill>
                  <a:schemeClr val="bg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endParaRPr dirty="0"/>
          </a:p>
        </p:txBody>
      </p:sp>
      <p:sp>
        <p:nvSpPr>
          <p:cNvPr id="7" name="Espace réservé du texte 52"/>
          <p:cNvSpPr>
            <a:spLocks noGrp="1"/>
          </p:cNvSpPr>
          <p:nvPr userDrawn="1">
            <p:ph type="body" sz="quarter" idx="10" hasCustomPrompt="1"/>
          </p:nvPr>
        </p:nvSpPr>
        <p:spPr>
          <a:xfrm>
            <a:off x="388425" y="6021543"/>
            <a:ext cx="756615" cy="363636"/>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867" b="0" cap="all" baseline="0">
                <a:solidFill>
                  <a:schemeClr val="accent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DATE</a:t>
            </a:r>
            <a:endParaRPr lang="fr-FR" dirty="0"/>
          </a:p>
        </p:txBody>
      </p:sp>
      <p:sp>
        <p:nvSpPr>
          <p:cNvPr id="6" name="Espace réservé du texte 52"/>
          <p:cNvSpPr>
            <a:spLocks noGrp="1"/>
          </p:cNvSpPr>
          <p:nvPr userDrawn="1">
            <p:ph type="body" sz="quarter" idx="11" hasCustomPrompt="1"/>
          </p:nvPr>
        </p:nvSpPr>
        <p:spPr>
          <a:xfrm>
            <a:off x="388425" y="5265708"/>
            <a:ext cx="7769671" cy="443198"/>
          </a:xfrm>
          <a:prstGeom prst="rect">
            <a:avLst/>
          </a:prstGeom>
          <a:noFill/>
          <a:ln>
            <a:noFill/>
          </a:ln>
        </p:spPr>
        <p:txBody>
          <a:bodyPr wrap="square" lIns="0" tIns="0" rIns="0" bIns="0" anchor="t" anchorCtr="0">
            <a:spAutoFit/>
          </a:bodyPr>
          <a:lstStyle>
            <a:lvl1pPr marL="0" indent="0" algn="l">
              <a:buNone/>
              <a:defRPr sz="3200" b="0" cap="none" baseline="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Sous-titre</a:t>
            </a:r>
            <a:endParaRPr lang="fr-FR" dirty="0"/>
          </a:p>
        </p:txBody>
      </p:sp>
      <p:sp>
        <p:nvSpPr>
          <p:cNvPr id="12" name="Espace réservé du texte 52"/>
          <p:cNvSpPr>
            <a:spLocks noGrp="1"/>
          </p:cNvSpPr>
          <p:nvPr>
            <p:ph type="body" sz="quarter" idx="12" hasCustomPrompt="1"/>
          </p:nvPr>
        </p:nvSpPr>
        <p:spPr>
          <a:xfrm>
            <a:off x="9221765" y="212643"/>
            <a:ext cx="2688299" cy="432048"/>
          </a:xfrm>
        </p:spPr>
        <p:txBody>
          <a:bodyPr lIns="0" tIns="0" rIns="0" bIns="0" anchor="ctr" anchorCtr="0"/>
          <a:lstStyle>
            <a:lvl1pPr marL="0" indent="0" algn="r">
              <a:buNone/>
              <a:defRPr sz="1600" b="0">
                <a:solidFill>
                  <a:srgbClr val="83517B"/>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NOM DE L’EMETTEUR</a:t>
            </a:r>
          </a:p>
        </p:txBody>
      </p:sp>
    </p:spTree>
    <p:extLst>
      <p:ext uri="{BB962C8B-B14F-4D97-AF65-F5344CB8AC3E}">
        <p14:creationId xmlns:p14="http://schemas.microsoft.com/office/powerpoint/2010/main" val="1311944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1150816" y="0"/>
            <a:ext cx="10822353" cy="850900"/>
          </a:xfrm>
        </p:spPr>
        <p:txBody>
          <a:bodyPr/>
          <a:lstStyle/>
          <a:p>
            <a:r>
              <a:rPr lang="fr-FR" smtClean="0"/>
              <a:t>Modifiez le style du titre</a:t>
            </a:r>
            <a:endParaRPr lang="fr-FR"/>
          </a:p>
        </p:txBody>
      </p:sp>
      <p:sp>
        <p:nvSpPr>
          <p:cNvPr id="3" name="Espace réservé du tableau 2"/>
          <p:cNvSpPr>
            <a:spLocks noGrp="1"/>
          </p:cNvSpPr>
          <p:nvPr>
            <p:ph type="tbl" idx="1"/>
          </p:nvPr>
        </p:nvSpPr>
        <p:spPr>
          <a:xfrm>
            <a:off x="633047" y="1258889"/>
            <a:ext cx="11510108" cy="4879975"/>
          </a:xfrm>
        </p:spPr>
        <p:txBody>
          <a:bodyPr/>
          <a:lstStyle/>
          <a:p>
            <a:pPr lvl="0"/>
            <a:endParaRPr lang="fr-FR" noProof="0" smtClean="0"/>
          </a:p>
        </p:txBody>
      </p:sp>
    </p:spTree>
    <p:extLst>
      <p:ext uri="{BB962C8B-B14F-4D97-AF65-F5344CB8AC3E}">
        <p14:creationId xmlns:p14="http://schemas.microsoft.com/office/powerpoint/2010/main" val="136885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503EF4-5E81-4BA0-A78D-6E5A17A9D17F}" type="datetime1">
              <a:rPr lang="fr-FR" smtClean="0"/>
              <a:t>02/07/2020</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A05238-17A7-4520-B8F0-93467A1009E2}" type="slidenum">
              <a:rPr lang="fr-FR" smtClean="0"/>
              <a:t>‹N°›</a:t>
            </a:fld>
            <a:endParaRPr lang="fr-FR"/>
          </a:p>
        </p:txBody>
      </p:sp>
    </p:spTree>
    <p:extLst>
      <p:ext uri="{BB962C8B-B14F-4D97-AF65-F5344CB8AC3E}">
        <p14:creationId xmlns:p14="http://schemas.microsoft.com/office/powerpoint/2010/main" val="455052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mfprecaution.fr/accueil.html" TargetMode="Externa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hyperlink" Target="https://www.fmgm.com/" TargetMode="Externa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https://www.mgen.fr/offres-assurance-immobilier/" TargetMode="Externa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hyperlink" Target="https://www.caissenationalegendarme.fr/tous/caution-dun-pret-immobilier"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hyperlink" Target="https://www.interiale.fr/fr_FR/mon-logement"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6973" r="6973"/>
          <a:stretch/>
        </p:blipFill>
        <p:spPr>
          <a:xfrm>
            <a:off x="-41189" y="-65452"/>
            <a:ext cx="8183711" cy="6874571"/>
          </a:xfrm>
        </p:spPr>
      </p:pic>
      <p:sp>
        <p:nvSpPr>
          <p:cNvPr id="6" name="Titre 5"/>
          <p:cNvSpPr>
            <a:spLocks noGrp="1"/>
          </p:cNvSpPr>
          <p:nvPr>
            <p:ph type="ctrTitle"/>
          </p:nvPr>
        </p:nvSpPr>
        <p:spPr>
          <a:xfrm>
            <a:off x="372851" y="4293097"/>
            <a:ext cx="7769671" cy="723337"/>
          </a:xfrm>
        </p:spPr>
        <p:txBody>
          <a:bodyPr>
            <a:noAutofit/>
          </a:bodyPr>
          <a:lstStyle/>
          <a:p>
            <a:r>
              <a:rPr lang="fr-FR" sz="3200" dirty="0"/>
              <a:t/>
            </a:r>
            <a:br>
              <a:rPr lang="fr-FR" sz="3200" dirty="0"/>
            </a:br>
            <a:r>
              <a:rPr lang="fr-FR" sz="3200" dirty="0"/>
              <a:t/>
            </a:r>
            <a:br>
              <a:rPr lang="fr-FR" sz="3200" dirty="0"/>
            </a:br>
            <a:endParaRPr lang="fr-FR" sz="3200" dirty="0"/>
          </a:p>
        </p:txBody>
      </p:sp>
      <p:sp>
        <p:nvSpPr>
          <p:cNvPr id="7" name="Espace réservé du texte 6"/>
          <p:cNvSpPr>
            <a:spLocks noGrp="1"/>
          </p:cNvSpPr>
          <p:nvPr>
            <p:ph type="body" sz="quarter" idx="10"/>
          </p:nvPr>
        </p:nvSpPr>
        <p:spPr>
          <a:xfrm>
            <a:off x="388425" y="6067454"/>
            <a:ext cx="2742657" cy="311610"/>
          </a:xfrm>
        </p:spPr>
        <p:txBody>
          <a:bodyPr/>
          <a:lstStyle/>
          <a:p>
            <a:r>
              <a:rPr lang="fr-FR" sz="1600" b="1" dirty="0" smtClean="0">
                <a:solidFill>
                  <a:srgbClr val="FF0000"/>
                </a:solidFill>
              </a:rPr>
              <a:t>Mise à jour de </a:t>
            </a:r>
            <a:r>
              <a:rPr lang="fr-FR" sz="1600" b="1" dirty="0" err="1" smtClean="0">
                <a:solidFill>
                  <a:srgbClr val="FF0000"/>
                </a:solidFill>
              </a:rPr>
              <a:t>juiLLEt</a:t>
            </a:r>
            <a:r>
              <a:rPr lang="fr-FR" sz="1600" b="1" dirty="0" smtClean="0">
                <a:solidFill>
                  <a:srgbClr val="FF0000"/>
                </a:solidFill>
              </a:rPr>
              <a:t> 2020</a:t>
            </a:r>
            <a:endParaRPr lang="fr-FR" sz="1600" b="1" dirty="0">
              <a:solidFill>
                <a:srgbClr val="FF0000"/>
              </a:solidFill>
            </a:endParaRPr>
          </a:p>
        </p:txBody>
      </p:sp>
      <p:sp>
        <p:nvSpPr>
          <p:cNvPr id="2" name="Espace réservé du texte 1"/>
          <p:cNvSpPr>
            <a:spLocks noGrp="1"/>
          </p:cNvSpPr>
          <p:nvPr>
            <p:ph type="body" sz="quarter" idx="12"/>
          </p:nvPr>
        </p:nvSpPr>
        <p:spPr/>
        <p:txBody>
          <a:bodyPr>
            <a:normAutofit/>
          </a:bodyPr>
          <a:lstStyle/>
          <a:p>
            <a:r>
              <a:rPr lang="fr-FR" dirty="0" smtClean="0"/>
              <a:t>BPCE - BPA – Offre B2C</a:t>
            </a:r>
            <a:endParaRPr lang="fr-FR" dirty="0"/>
          </a:p>
        </p:txBody>
      </p:sp>
      <p:sp>
        <p:nvSpPr>
          <p:cNvPr id="8" name="ZoneTexte 7"/>
          <p:cNvSpPr txBox="1"/>
          <p:nvPr/>
        </p:nvSpPr>
        <p:spPr>
          <a:xfrm>
            <a:off x="3695734" y="6501342"/>
            <a:ext cx="5952661" cy="307777"/>
          </a:xfrm>
          <a:prstGeom prst="rect">
            <a:avLst/>
          </a:prstGeom>
          <a:noFill/>
        </p:spPr>
        <p:txBody>
          <a:bodyPr wrap="square" rtlCol="0">
            <a:spAutoFit/>
          </a:bodyPr>
          <a:lstStyle/>
          <a:p>
            <a:pPr algn="ctr"/>
            <a:r>
              <a:rPr lang="fr-FR" sz="1400" b="1" dirty="0">
                <a:solidFill>
                  <a:schemeClr val="bg1"/>
                </a:solidFill>
              </a:rPr>
              <a:t>Document  usage strictement </a:t>
            </a:r>
            <a:r>
              <a:rPr lang="fr-FR" sz="1400" b="1" dirty="0">
                <a:solidFill>
                  <a:srgbClr val="C00000"/>
                </a:solidFill>
              </a:rPr>
              <a:t>interne – Ne pas diffuser</a:t>
            </a:r>
          </a:p>
        </p:txBody>
      </p:sp>
      <p:sp>
        <p:nvSpPr>
          <p:cNvPr id="9" name="Rectangle 8"/>
          <p:cNvSpPr/>
          <p:nvPr/>
        </p:nvSpPr>
        <p:spPr>
          <a:xfrm>
            <a:off x="241776" y="3573016"/>
            <a:ext cx="7754097" cy="1569660"/>
          </a:xfrm>
          <a:prstGeom prst="rect">
            <a:avLst/>
          </a:prstGeom>
          <a:noFill/>
        </p:spPr>
        <p:txBody>
          <a:bodyPr wrap="square" lIns="91440" tIns="45720" rIns="91440" bIns="45720">
            <a:spAutoFit/>
          </a:bodyPr>
          <a:lstStyle/>
          <a:p>
            <a:r>
              <a:rPr lang="fr-FR" altLang="fr-FR" sz="3200" b="1" dirty="0">
                <a:solidFill>
                  <a:schemeClr val="bg1"/>
                </a:solidFill>
              </a:rPr>
              <a:t>Le cautionnement des crédits immobiliers par les mutuelles de la fonction publique &amp; autres </a:t>
            </a:r>
            <a:r>
              <a:rPr lang="fr-FR" altLang="fr-FR" sz="3200" b="1" dirty="0" smtClean="0">
                <a:solidFill>
                  <a:schemeClr val="bg1"/>
                </a:solidFill>
              </a:rPr>
              <a:t>organismes</a:t>
            </a:r>
          </a:p>
        </p:txBody>
      </p:sp>
      <p:pic>
        <p:nvPicPr>
          <p:cNvPr id="10" name="Image 9"/>
          <p:cNvPicPr>
            <a:picLocks noChangeAspect="1"/>
          </p:cNvPicPr>
          <p:nvPr/>
        </p:nvPicPr>
        <p:blipFill rotWithShape="1">
          <a:blip r:embed="rId4" cstate="email">
            <a:extLst>
              <a:ext uri="{28A0092B-C50C-407E-A947-70E740481C1C}">
                <a14:useLocalDpi xmlns:a14="http://schemas.microsoft.com/office/drawing/2010/main"/>
              </a:ext>
            </a:extLst>
          </a:blip>
          <a:srcRect r="49382"/>
          <a:stretch/>
        </p:blipFill>
        <p:spPr>
          <a:xfrm>
            <a:off x="10314613" y="3017922"/>
            <a:ext cx="1141265" cy="1110189"/>
          </a:xfrm>
          <a:prstGeom prst="rect">
            <a:avLst/>
          </a:prstGeom>
        </p:spPr>
      </p:pic>
    </p:spTree>
    <p:extLst>
      <p:ext uri="{BB962C8B-B14F-4D97-AF65-F5344CB8AC3E}">
        <p14:creationId xmlns:p14="http://schemas.microsoft.com/office/powerpoint/2010/main" val="18304742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052638" y="152400"/>
            <a:ext cx="8462962" cy="850900"/>
          </a:xfrm>
        </p:spPr>
        <p:txBody>
          <a:bodyPr/>
          <a:lstStyle/>
          <a:p>
            <a:pPr eaLnBrk="1" hangingPunct="1"/>
            <a:r>
              <a:rPr lang="fr-FR" altLang="fr-FR" sz="2800" dirty="0">
                <a:latin typeface="Arial" panose="020B0604020202020204" pitchFamily="34" charset="0"/>
              </a:rPr>
              <a:t> </a:t>
            </a:r>
          </a:p>
        </p:txBody>
      </p:sp>
      <p:sp>
        <p:nvSpPr>
          <p:cNvPr id="6147" name="Rectangle 3"/>
          <p:cNvSpPr>
            <a:spLocks noChangeArrowheads="1"/>
          </p:cNvSpPr>
          <p:nvPr/>
        </p:nvSpPr>
        <p:spPr bwMode="auto">
          <a:xfrm>
            <a:off x="2078038" y="0"/>
            <a:ext cx="8793162" cy="85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l" eaLnBrk="1" hangingPunct="1"/>
            <a:r>
              <a:rPr lang="fr-FR" altLang="fr-FR" sz="2400" b="1" dirty="0">
                <a:solidFill>
                  <a:srgbClr val="C00000"/>
                </a:solidFill>
              </a:rPr>
              <a:t>Sommaire</a:t>
            </a:r>
          </a:p>
        </p:txBody>
      </p:sp>
      <p:sp>
        <p:nvSpPr>
          <p:cNvPr id="6148" name="Rectangle 4"/>
          <p:cNvSpPr>
            <a:spLocks noChangeArrowheads="1"/>
          </p:cNvSpPr>
          <p:nvPr/>
        </p:nvSpPr>
        <p:spPr bwMode="auto">
          <a:xfrm>
            <a:off x="1377951" y="1147764"/>
            <a:ext cx="9453563" cy="505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63538" indent="-361950"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l" eaLnBrk="1" hangingPunct="1">
              <a:spcBef>
                <a:spcPct val="20000"/>
              </a:spcBef>
              <a:buClr>
                <a:srgbClr val="E6001A"/>
              </a:buClr>
              <a:buSzPct val="80000"/>
              <a:buFont typeface="Wingdings" panose="05000000000000000000" pitchFamily="2" charset="2"/>
              <a:buChar char="n"/>
            </a:pPr>
            <a:endParaRPr lang="fr-FR" altLang="fr-FR" sz="2400" dirty="0">
              <a:solidFill>
                <a:schemeClr val="tx1"/>
              </a:solidFill>
            </a:endParaRPr>
          </a:p>
          <a:p>
            <a:pPr algn="l" eaLnBrk="1" hangingPunct="1">
              <a:spcBef>
                <a:spcPct val="20000"/>
              </a:spcBef>
              <a:buClr>
                <a:srgbClr val="E6001A"/>
              </a:buClr>
              <a:buSzPct val="80000"/>
              <a:buFont typeface="Wingdings" panose="05000000000000000000" pitchFamily="2" charset="2"/>
              <a:buChar char="n"/>
            </a:pPr>
            <a:r>
              <a:rPr lang="fr-FR" altLang="fr-FR" sz="2400" dirty="0">
                <a:solidFill>
                  <a:schemeClr val="tx1"/>
                </a:solidFill>
              </a:rPr>
              <a:t>Introduction</a:t>
            </a:r>
          </a:p>
          <a:p>
            <a:pPr algn="l" eaLnBrk="1" hangingPunct="1">
              <a:spcBef>
                <a:spcPct val="20000"/>
              </a:spcBef>
              <a:buClr>
                <a:srgbClr val="E6001A"/>
              </a:buClr>
              <a:buSzPct val="80000"/>
              <a:buFont typeface="Wingdings" panose="05000000000000000000" pitchFamily="2" charset="2"/>
              <a:buChar char="n"/>
            </a:pPr>
            <a:endParaRPr lang="fr-FR" altLang="fr-FR" sz="2400" dirty="0">
              <a:solidFill>
                <a:schemeClr val="tx1"/>
              </a:solidFill>
            </a:endParaRPr>
          </a:p>
          <a:p>
            <a:pPr algn="l" eaLnBrk="1" hangingPunct="1">
              <a:spcBef>
                <a:spcPct val="20000"/>
              </a:spcBef>
              <a:buClr>
                <a:srgbClr val="E6001A"/>
              </a:buClr>
              <a:buSzPct val="80000"/>
              <a:buFont typeface="Wingdings" panose="05000000000000000000" pitchFamily="2" charset="2"/>
              <a:buChar char="n"/>
            </a:pPr>
            <a:r>
              <a:rPr lang="fr-FR" altLang="fr-FR" sz="2400" dirty="0">
                <a:solidFill>
                  <a:schemeClr val="tx1"/>
                </a:solidFill>
              </a:rPr>
              <a:t>Les mutuelles &amp; autres organismes partenaires</a:t>
            </a:r>
          </a:p>
          <a:p>
            <a:pPr algn="l" eaLnBrk="1" hangingPunct="1">
              <a:spcBef>
                <a:spcPct val="20000"/>
              </a:spcBef>
              <a:buClr>
                <a:srgbClr val="E6001A"/>
              </a:buClr>
              <a:buSzPct val="80000"/>
              <a:buFont typeface="Wingdings" panose="05000000000000000000" pitchFamily="2" charset="2"/>
              <a:buChar char="n"/>
            </a:pPr>
            <a:endParaRPr lang="fr-FR" altLang="fr-FR" sz="2400" dirty="0">
              <a:solidFill>
                <a:schemeClr val="tx1"/>
              </a:solidFill>
            </a:endParaRPr>
          </a:p>
          <a:p>
            <a:pPr algn="l" eaLnBrk="1" hangingPunct="1">
              <a:spcBef>
                <a:spcPct val="20000"/>
              </a:spcBef>
              <a:buClr>
                <a:srgbClr val="E6001A"/>
              </a:buClr>
              <a:buSzPct val="80000"/>
              <a:buFont typeface="Wingdings" panose="05000000000000000000" pitchFamily="2" charset="2"/>
              <a:buChar char="n"/>
            </a:pPr>
            <a:r>
              <a:rPr lang="fr-FR" altLang="fr-FR" sz="2400" dirty="0" smtClean="0">
                <a:solidFill>
                  <a:schemeClr val="tx1"/>
                </a:solidFill>
              </a:rPr>
              <a:t>Principales </a:t>
            </a:r>
            <a:r>
              <a:rPr lang="fr-FR" altLang="fr-FR" sz="2400" dirty="0">
                <a:solidFill>
                  <a:schemeClr val="tx1"/>
                </a:solidFill>
              </a:rPr>
              <a:t>conditions d’intervention </a:t>
            </a:r>
          </a:p>
          <a:p>
            <a:pPr algn="l" eaLnBrk="1" hangingPunct="1">
              <a:spcBef>
                <a:spcPct val="20000"/>
              </a:spcBef>
              <a:buClr>
                <a:srgbClr val="E6001A"/>
              </a:buClr>
              <a:buSzPct val="80000"/>
              <a:buFont typeface="Wingdings" panose="05000000000000000000" pitchFamily="2" charset="2"/>
              <a:buChar char="n"/>
            </a:pPr>
            <a:endParaRPr lang="fr-FR" altLang="fr-FR" sz="2400" dirty="0">
              <a:solidFill>
                <a:schemeClr val="tx1"/>
              </a:solidFill>
            </a:endParaRPr>
          </a:p>
          <a:p>
            <a:pPr algn="l" eaLnBrk="1" hangingPunct="1">
              <a:spcBef>
                <a:spcPct val="20000"/>
              </a:spcBef>
              <a:buClr>
                <a:srgbClr val="E6001A"/>
              </a:buClr>
              <a:buSzPct val="80000"/>
              <a:buFont typeface="Wingdings" panose="05000000000000000000" pitchFamily="2" charset="2"/>
              <a:buChar char="n"/>
            </a:pPr>
            <a:r>
              <a:rPr lang="fr-FR" altLang="fr-FR" sz="2400" dirty="0">
                <a:solidFill>
                  <a:schemeClr val="tx1"/>
                </a:solidFill>
              </a:rPr>
              <a:t>Quelques précisions</a:t>
            </a:r>
          </a:p>
          <a:p>
            <a:pPr algn="l" eaLnBrk="1" hangingPunct="1">
              <a:spcBef>
                <a:spcPct val="20000"/>
              </a:spcBef>
              <a:buClr>
                <a:srgbClr val="E6001A"/>
              </a:buClr>
              <a:buSzPct val="80000"/>
              <a:buFont typeface="Wingdings" panose="05000000000000000000" pitchFamily="2" charset="2"/>
              <a:buChar char="n"/>
            </a:pPr>
            <a:endParaRPr lang="fr-FR" altLang="fr-FR" sz="2400" dirty="0">
              <a:solidFill>
                <a:schemeClr val="tx1"/>
              </a:solidFill>
            </a:endParaRPr>
          </a:p>
          <a:p>
            <a:pPr algn="l" eaLnBrk="1" hangingPunct="1">
              <a:spcBef>
                <a:spcPct val="20000"/>
              </a:spcBef>
              <a:buClr>
                <a:srgbClr val="E6001A"/>
              </a:buClr>
              <a:buSzPct val="80000"/>
              <a:buFont typeface="Wingdings" panose="05000000000000000000" pitchFamily="2" charset="2"/>
              <a:buChar char="n"/>
            </a:pPr>
            <a:endParaRPr lang="fr-FR" altLang="fr-FR" sz="2400" dirty="0">
              <a:solidFill>
                <a:schemeClr val="tx1"/>
              </a:solidFill>
            </a:endParaRPr>
          </a:p>
          <a:p>
            <a:pPr algn="l" eaLnBrk="1" hangingPunct="1">
              <a:spcBef>
                <a:spcPct val="20000"/>
              </a:spcBef>
              <a:buClr>
                <a:srgbClr val="E6001A"/>
              </a:buClr>
              <a:buSzPct val="80000"/>
              <a:buFont typeface="Wingdings" panose="05000000000000000000" pitchFamily="2" charset="2"/>
              <a:buChar char="n"/>
            </a:pPr>
            <a:endParaRPr lang="fr-FR" altLang="fr-FR" sz="2400" dirty="0">
              <a:solidFill>
                <a:schemeClr val="tx1"/>
              </a:solidFill>
            </a:endParaRPr>
          </a:p>
        </p:txBody>
      </p:sp>
      <p:sp>
        <p:nvSpPr>
          <p:cNvPr id="2" name="Espace réservé du numéro de diapositive 1"/>
          <p:cNvSpPr>
            <a:spLocks noGrp="1"/>
          </p:cNvSpPr>
          <p:nvPr>
            <p:ph type="sldNum" sz="quarter" idx="12"/>
          </p:nvPr>
        </p:nvSpPr>
        <p:spPr/>
        <p:txBody>
          <a:bodyPr/>
          <a:lstStyle/>
          <a:p>
            <a:fld id="{97A05238-17A7-4520-B8F0-93467A1009E2}" type="slidenum">
              <a:rPr lang="fr-FR" smtClean="0"/>
              <a:t>2</a:t>
            </a:fld>
            <a:endParaRPr lang="fr-FR"/>
          </a:p>
        </p:txBody>
      </p:sp>
    </p:spTree>
    <p:extLst>
      <p:ext uri="{BB962C8B-B14F-4D97-AF65-F5344CB8AC3E}">
        <p14:creationId xmlns:p14="http://schemas.microsoft.com/office/powerpoint/2010/main" val="13310535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052638" y="152400"/>
            <a:ext cx="8462962" cy="850900"/>
          </a:xfrm>
        </p:spPr>
        <p:txBody>
          <a:bodyPr/>
          <a:lstStyle/>
          <a:p>
            <a:pPr eaLnBrk="1" hangingPunct="1"/>
            <a:r>
              <a:rPr lang="fr-FR" altLang="fr-FR" sz="2800">
                <a:latin typeface="Arial" panose="020B0604020202020204" pitchFamily="34" charset="0"/>
              </a:rPr>
              <a:t> </a:t>
            </a:r>
          </a:p>
        </p:txBody>
      </p:sp>
      <p:sp>
        <p:nvSpPr>
          <p:cNvPr id="7171" name="Rectangle 3"/>
          <p:cNvSpPr>
            <a:spLocks noChangeArrowheads="1"/>
          </p:cNvSpPr>
          <p:nvPr/>
        </p:nvSpPr>
        <p:spPr bwMode="auto">
          <a:xfrm>
            <a:off x="2078038" y="0"/>
            <a:ext cx="8793162" cy="85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l" eaLnBrk="1" hangingPunct="1"/>
            <a:r>
              <a:rPr lang="fr-FR" altLang="fr-FR" sz="2400" b="1" dirty="0">
                <a:solidFill>
                  <a:srgbClr val="C00000"/>
                </a:solidFill>
              </a:rPr>
              <a:t>Introduction</a:t>
            </a:r>
          </a:p>
        </p:txBody>
      </p:sp>
      <p:sp>
        <p:nvSpPr>
          <p:cNvPr id="7172" name="Rectangle 4"/>
          <p:cNvSpPr>
            <a:spLocks noChangeArrowheads="1"/>
          </p:cNvSpPr>
          <p:nvPr/>
        </p:nvSpPr>
        <p:spPr bwMode="auto">
          <a:xfrm>
            <a:off x="960121" y="1003300"/>
            <a:ext cx="10332720" cy="5488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63538" indent="-361950"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200150" indent="-28575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tx1"/>
                </a:solidFill>
              </a:rPr>
              <a:t>Les Caisses d’Epargne ont conclu des partenariats avec les plus grandes mutuelles de la fonction publique ainsi qu’avec certains autres organismes. Ceux-ci proposent à leurs adhérents/salariés un cautionnement de leur crédit immobilier et, le plus souvent, une couverture en assurance des emprunteurs</a:t>
            </a:r>
          </a:p>
          <a:p>
            <a:pPr algn="l" eaLnBrk="1" hangingPunct="1">
              <a:spcBef>
                <a:spcPct val="20000"/>
              </a:spcBef>
              <a:buClr>
                <a:srgbClr val="E6001A"/>
              </a:buClr>
              <a:buSzPct val="80000"/>
              <a:buFont typeface="Wingdings" panose="05000000000000000000" pitchFamily="2" charset="2"/>
              <a:buChar char="n"/>
            </a:pPr>
            <a:endParaRPr lang="fr-FR" altLang="fr-FR" sz="1800" dirty="0">
              <a:solidFill>
                <a:schemeClr val="tx1"/>
              </a:solidFill>
            </a:endParaRP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tx1"/>
                </a:solidFill>
              </a:rPr>
              <a:t>Le secteur des mutuelles est en mouvement permanent : changements de noms, fusions, regroupement, dissolutions, …</a:t>
            </a:r>
          </a:p>
          <a:p>
            <a:pPr algn="l" eaLnBrk="1" hangingPunct="1">
              <a:spcBef>
                <a:spcPct val="20000"/>
              </a:spcBef>
              <a:buClr>
                <a:srgbClr val="E6001A"/>
              </a:buClr>
              <a:buSzPct val="80000"/>
              <a:buFont typeface="Wingdings" panose="05000000000000000000" pitchFamily="2" charset="2"/>
              <a:buChar char="n"/>
            </a:pPr>
            <a:endParaRPr lang="fr-FR" altLang="fr-FR" sz="1800" dirty="0">
              <a:solidFill>
                <a:schemeClr val="tx1"/>
              </a:solidFill>
            </a:endParaRP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tx1"/>
                </a:solidFill>
              </a:rPr>
              <a:t>L’objet de ce document est donc de faire un point régulier sur ces partenariats, de mettre en forme l’information commerciale qui s’y rapporte</a:t>
            </a:r>
          </a:p>
          <a:p>
            <a:pPr algn="l" eaLnBrk="1" hangingPunct="1">
              <a:spcBef>
                <a:spcPct val="20000"/>
              </a:spcBef>
              <a:buClr>
                <a:srgbClr val="E6001A"/>
              </a:buClr>
              <a:buSzPct val="80000"/>
              <a:buFont typeface="Wingdings" panose="05000000000000000000" pitchFamily="2" charset="2"/>
              <a:buChar char="n"/>
            </a:pPr>
            <a:endParaRPr lang="fr-FR" altLang="fr-FR" sz="1800" dirty="0">
              <a:solidFill>
                <a:schemeClr val="tx1"/>
              </a:solidFill>
            </a:endParaRPr>
          </a:p>
          <a:p>
            <a:pPr algn="l" eaLnBrk="1" hangingPunct="1">
              <a:spcBef>
                <a:spcPct val="20000"/>
              </a:spcBef>
              <a:buClr>
                <a:srgbClr val="E6001A"/>
              </a:buClr>
              <a:buSzPct val="80000"/>
              <a:buFont typeface="Wingdings" panose="05000000000000000000" pitchFamily="2" charset="2"/>
              <a:buChar char="n"/>
            </a:pPr>
            <a:r>
              <a:rPr lang="fr-FR" altLang="fr-FR" sz="1800" dirty="0">
                <a:solidFill>
                  <a:srgbClr val="002060"/>
                </a:solidFill>
              </a:rPr>
              <a:t>Cette mise à jour concerne:</a:t>
            </a:r>
          </a:p>
          <a:p>
            <a:pPr lvl="1" algn="l" eaLnBrk="1" hangingPunct="1">
              <a:spcBef>
                <a:spcPct val="20000"/>
              </a:spcBef>
              <a:buClr>
                <a:srgbClr val="E6001A"/>
              </a:buClr>
              <a:buSzPct val="80000"/>
              <a:buFont typeface="Wingdings" panose="05000000000000000000" pitchFamily="2" charset="2"/>
              <a:buChar char="Ø"/>
            </a:pPr>
            <a:r>
              <a:rPr lang="fr-FR" altLang="fr-FR" b="1" dirty="0" smtClean="0">
                <a:solidFill>
                  <a:srgbClr val="0070C0"/>
                </a:solidFill>
              </a:rPr>
              <a:t>CNG-MG (Caisse Nationale du Gendarme – Mutuelle de la Gendarmerie) : changement de tarification de la caution</a:t>
            </a:r>
            <a:endParaRPr lang="fr-FR" altLang="fr-FR" dirty="0">
              <a:solidFill>
                <a:srgbClr val="0070C0"/>
              </a:solidFill>
            </a:endParaRPr>
          </a:p>
        </p:txBody>
      </p:sp>
      <p:sp>
        <p:nvSpPr>
          <p:cNvPr id="2" name="Espace réservé du numéro de diapositive 1"/>
          <p:cNvSpPr>
            <a:spLocks noGrp="1"/>
          </p:cNvSpPr>
          <p:nvPr>
            <p:ph type="sldNum" sz="quarter" idx="12"/>
          </p:nvPr>
        </p:nvSpPr>
        <p:spPr/>
        <p:txBody>
          <a:bodyPr/>
          <a:lstStyle/>
          <a:p>
            <a:fld id="{97A05238-17A7-4520-B8F0-93467A1009E2}" type="slidenum">
              <a:rPr lang="fr-FR" smtClean="0"/>
              <a:t>3</a:t>
            </a:fld>
            <a:endParaRPr lang="fr-FR"/>
          </a:p>
        </p:txBody>
      </p:sp>
    </p:spTree>
    <p:extLst>
      <p:ext uri="{BB962C8B-B14F-4D97-AF65-F5344CB8AC3E}">
        <p14:creationId xmlns:p14="http://schemas.microsoft.com/office/powerpoint/2010/main" val="35639388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fr-FR" altLang="fr-FR" sz="2800" dirty="0">
                <a:solidFill>
                  <a:srgbClr val="C00000"/>
                </a:solidFill>
                <a:latin typeface="Arial" panose="020B0604020202020204" pitchFamily="34" charset="0"/>
              </a:rPr>
              <a:t>Principales conditions d’intervention de MFP</a:t>
            </a:r>
          </a:p>
        </p:txBody>
      </p:sp>
      <p:sp>
        <p:nvSpPr>
          <p:cNvPr id="10243" name="Rectangle 18"/>
          <p:cNvSpPr>
            <a:spLocks noChangeArrowheads="1"/>
          </p:cNvSpPr>
          <p:nvPr/>
        </p:nvSpPr>
        <p:spPr bwMode="auto">
          <a:xfrm>
            <a:off x="379562" y="1198792"/>
            <a:ext cx="11464506"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438150" indent="-438150"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Destination du bien : résidence principale (propre, ascendant/descendant, pour la retraite), secondaire ou locative (y compris défiscalisation en France métropolitaine), pas de SCI</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Apport perso : les frais d’acquisition + 1% à 5% selon l’âge de l’emprunteur</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Endettement maxi : 33% + conditions sur revenus résiduels fixées par MFP</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Montant cautionné : pas de mini ; max = 900.000 €</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Types de prêts exclus : prêts à échéances progressives, révisable non capé</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Assurance : la MFP peut couvrir l’emprunteur via son propre contrat groupe mais accepte également le contrat Caisse d’épargne. MFP demande au minimum un couverture du prêt à 100% (et plus 100% par tête). Le </a:t>
            </a:r>
            <a:r>
              <a:rPr lang="fr-FR" altLang="fr-FR" sz="2000" dirty="0" err="1">
                <a:solidFill>
                  <a:schemeClr val="tx1"/>
                </a:solidFill>
              </a:rPr>
              <a:t>co</a:t>
            </a:r>
            <a:r>
              <a:rPr lang="fr-FR" altLang="fr-FR" sz="2000" dirty="0">
                <a:solidFill>
                  <a:schemeClr val="tx1"/>
                </a:solidFill>
              </a:rPr>
              <a:t>-emprunteur non fonctionnaire </a:t>
            </a:r>
            <a:r>
              <a:rPr lang="fr-FR" altLang="fr-FR" sz="2000" dirty="0" smtClean="0">
                <a:solidFill>
                  <a:schemeClr val="tx1"/>
                </a:solidFill>
              </a:rPr>
              <a:t>peut souscrire une assurance </a:t>
            </a:r>
            <a:r>
              <a:rPr lang="fr-FR" altLang="fr-FR" sz="2000" dirty="0">
                <a:solidFill>
                  <a:schemeClr val="tx1"/>
                </a:solidFill>
              </a:rPr>
              <a:t>perte d’emploi : soit celle proposée par MFP, soit celle de la Caisse </a:t>
            </a:r>
            <a:r>
              <a:rPr lang="fr-FR" altLang="fr-FR" sz="2000" dirty="0" smtClean="0">
                <a:solidFill>
                  <a:schemeClr val="tx1"/>
                </a:solidFill>
              </a:rPr>
              <a:t>d’épargne, mais ce n’est plus une obligation depuis le 1/6/2020.</a:t>
            </a:r>
            <a:endParaRPr lang="fr-FR" altLang="fr-FR" sz="2000" dirty="0">
              <a:solidFill>
                <a:schemeClr val="tx1"/>
              </a:solidFill>
            </a:endParaRP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Avantage commercial : l’accord signé avec la MFP prévoit une réduction de 50% des frais de dossier sur tous les dossiers ainsi qu’une exonération des IRA uniquement sur les prêts à taux </a:t>
            </a:r>
            <a:r>
              <a:rPr lang="fr-FR" altLang="fr-FR" sz="2000" dirty="0" smtClean="0">
                <a:solidFill>
                  <a:schemeClr val="tx1"/>
                </a:solidFill>
              </a:rPr>
              <a:t>révisable</a:t>
            </a:r>
          </a:p>
          <a:p>
            <a:pPr algn="l">
              <a:spcBef>
                <a:spcPct val="20000"/>
              </a:spcBef>
              <a:buClr>
                <a:srgbClr val="E6001A"/>
              </a:buClr>
              <a:buSzPct val="80000"/>
              <a:buFont typeface="Wingdings" panose="05000000000000000000" pitchFamily="2" charset="2"/>
              <a:buChar char="n"/>
            </a:pPr>
            <a:r>
              <a:rPr lang="fr-FR" altLang="fr-FR" sz="2000" dirty="0">
                <a:solidFill>
                  <a:schemeClr val="tx1"/>
                </a:solidFill>
                <a:hlinkClick r:id="rId2"/>
              </a:rPr>
              <a:t>http://</a:t>
            </a:r>
            <a:r>
              <a:rPr lang="fr-FR" altLang="fr-FR" sz="2000" dirty="0" smtClean="0">
                <a:solidFill>
                  <a:schemeClr val="tx1"/>
                </a:solidFill>
                <a:hlinkClick r:id="rId2"/>
              </a:rPr>
              <a:t>www.mfprecaution.fr/accueil.html</a:t>
            </a:r>
            <a:endParaRPr lang="fr-FR" altLang="fr-FR" sz="2000" dirty="0" smtClean="0">
              <a:solidFill>
                <a:schemeClr val="tx1"/>
              </a:solidFill>
            </a:endParaRPr>
          </a:p>
        </p:txBody>
      </p:sp>
      <p:sp>
        <p:nvSpPr>
          <p:cNvPr id="10244" name="Text Box 4"/>
          <p:cNvSpPr txBox="1">
            <a:spLocks noChangeArrowheads="1"/>
          </p:cNvSpPr>
          <p:nvPr/>
        </p:nvSpPr>
        <p:spPr bwMode="auto">
          <a:xfrm>
            <a:off x="2794000" y="723901"/>
            <a:ext cx="6629400" cy="523875"/>
          </a:xfrm>
          <a:prstGeom prst="rect">
            <a:avLst/>
          </a:prstGeom>
          <a:solidFill>
            <a:schemeClr val="bg1"/>
          </a:solidFill>
          <a:ln w="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ctr">
              <a:spcBef>
                <a:spcPct val="50000"/>
              </a:spcBef>
            </a:pPr>
            <a:r>
              <a:rPr lang="fr-FR" altLang="fr-FR" b="1">
                <a:solidFill>
                  <a:schemeClr val="tx1"/>
                </a:solidFill>
              </a:rPr>
              <a:t>Les critères ci-dessous sont donnés à titre indicatif car c’est bien la mutuelle qui décide d’accorder ou pas son cautionnement …</a:t>
            </a:r>
          </a:p>
        </p:txBody>
      </p:sp>
    </p:spTree>
    <p:extLst>
      <p:ext uri="{BB962C8B-B14F-4D97-AF65-F5344CB8AC3E}">
        <p14:creationId xmlns:p14="http://schemas.microsoft.com/office/powerpoint/2010/main" val="42028017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fr-FR" altLang="fr-FR" sz="2800">
                <a:latin typeface="Arial" panose="020B0604020202020204" pitchFamily="34" charset="0"/>
              </a:rPr>
              <a:t> </a:t>
            </a:r>
          </a:p>
        </p:txBody>
      </p:sp>
      <p:sp>
        <p:nvSpPr>
          <p:cNvPr id="9219" name="Rectangle 3"/>
          <p:cNvSpPr>
            <a:spLocks noChangeArrowheads="1"/>
          </p:cNvSpPr>
          <p:nvPr/>
        </p:nvSpPr>
        <p:spPr bwMode="auto">
          <a:xfrm>
            <a:off x="2078038" y="0"/>
            <a:ext cx="8793162" cy="85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l" eaLnBrk="1" hangingPunct="1"/>
            <a:r>
              <a:rPr lang="fr-FR" altLang="fr-FR" sz="2400" b="1" dirty="0">
                <a:solidFill>
                  <a:srgbClr val="C00000"/>
                </a:solidFill>
              </a:rPr>
              <a:t>Liste des mutuelles adhérentes </a:t>
            </a:r>
            <a:r>
              <a:rPr lang="fr-FR" altLang="fr-FR" sz="2400" b="1" dirty="0" err="1">
                <a:solidFill>
                  <a:srgbClr val="C00000"/>
                </a:solidFill>
              </a:rPr>
              <a:t>MFPrécaution</a:t>
            </a:r>
            <a:endParaRPr lang="fr-FR" altLang="fr-FR" sz="2400" b="1" dirty="0">
              <a:solidFill>
                <a:srgbClr val="C00000"/>
              </a:solidFill>
            </a:endParaRPr>
          </a:p>
        </p:txBody>
      </p:sp>
      <p:pic>
        <p:nvPicPr>
          <p:cNvPr id="3" name="Image 2"/>
          <p:cNvPicPr>
            <a:picLocks noChangeAspect="1"/>
          </p:cNvPicPr>
          <p:nvPr/>
        </p:nvPicPr>
        <p:blipFill>
          <a:blip r:embed="rId2"/>
          <a:stretch>
            <a:fillRect/>
          </a:stretch>
        </p:blipFill>
        <p:spPr>
          <a:xfrm>
            <a:off x="2134530" y="782290"/>
            <a:ext cx="7567254" cy="5554503"/>
          </a:xfrm>
          <a:prstGeom prst="rect">
            <a:avLst/>
          </a:prstGeom>
        </p:spPr>
      </p:pic>
    </p:spTree>
    <p:extLst>
      <p:ext uri="{BB962C8B-B14F-4D97-AF65-F5344CB8AC3E}">
        <p14:creationId xmlns:p14="http://schemas.microsoft.com/office/powerpoint/2010/main" val="2791819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fr-FR" altLang="fr-FR" sz="2800" dirty="0">
                <a:solidFill>
                  <a:srgbClr val="C00000"/>
                </a:solidFill>
                <a:latin typeface="Arial" panose="020B0604020202020204" pitchFamily="34" charset="0"/>
              </a:rPr>
              <a:t>Principales conditions d’intervention du FMGM</a:t>
            </a:r>
          </a:p>
        </p:txBody>
      </p:sp>
      <p:sp>
        <p:nvSpPr>
          <p:cNvPr id="11267" name="Rectangle 18"/>
          <p:cNvSpPr>
            <a:spLocks noChangeArrowheads="1"/>
          </p:cNvSpPr>
          <p:nvPr/>
        </p:nvSpPr>
        <p:spPr bwMode="auto">
          <a:xfrm>
            <a:off x="664234" y="1660792"/>
            <a:ext cx="10964174"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438150" indent="-438150" algn="r">
              <a:defRPr sz="1400">
                <a:solidFill>
                  <a:srgbClr val="CC0000"/>
                </a:solidFill>
                <a:latin typeface="Arial" panose="020B0604020202020204" pitchFamily="34" charset="0"/>
              </a:defRPr>
            </a:lvl1pPr>
            <a:lvl2pPr marL="742950" indent="-296863" algn="r">
              <a:defRPr sz="1400">
                <a:solidFill>
                  <a:srgbClr val="CC0000"/>
                </a:solidFill>
                <a:latin typeface="Arial" panose="020B0604020202020204" pitchFamily="34" charset="0"/>
              </a:defRPr>
            </a:lvl2pPr>
            <a:lvl3pPr marL="1143000" indent="-33655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marL="438150" lvl="1" indent="-438150" algn="l">
              <a:spcBef>
                <a:spcPct val="20000"/>
              </a:spcBef>
              <a:buClr>
                <a:srgbClr val="E6001A"/>
              </a:buClr>
              <a:buSzPct val="80000"/>
              <a:buFont typeface="Wingdings" panose="05000000000000000000" pitchFamily="2" charset="2"/>
              <a:buChar char="n"/>
            </a:pPr>
            <a:r>
              <a:rPr lang="fr-FR" altLang="fr-FR" dirty="0">
                <a:solidFill>
                  <a:schemeClr val="tx1"/>
                </a:solidFill>
              </a:rPr>
              <a:t>Ce fonds intervient pour les adhérents de la MNM (Mutuelle Nationale Militaire), de l’AGPM, de la MAA (anciennement SNMEVOA - Société Nationale Mutualiste d’Entraide des Veuves et Orphelins de l’Armée de l’Air) et de la CNG-MG (Caisse Nationale du Gendarme – Mutuelle de la Gendarmerie). A compter du 1/1/2020, le cautionnement du FMGM est ouvert aux adhérents GMPA (Groupement Militaire de Prévoyance des Armées). Création de la structure TEGO, association qui regroupe AGPM + GMPA.</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rPr>
              <a:t>Destination du bien : résidence principale, secondaire ou locative</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rPr>
              <a:t>Apport perso : 5% pour acquisition ; 10% pour construction</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rPr>
              <a:t>Endettement maxi de 28% à 33% + critère de reste à vivre annuel</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rPr>
              <a:t>Critère de montant : mini = 8.000 € ; maxi = 400.000 € (+ éventuellement un prêt relais de 200.000 € maximum)</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rPr>
              <a:t>Critère de durée : 30 ans maxi (</a:t>
            </a:r>
            <a:r>
              <a:rPr lang="fr-FR" altLang="fr-FR" dirty="0" err="1">
                <a:solidFill>
                  <a:schemeClr val="tx1"/>
                </a:solidFill>
              </a:rPr>
              <a:t>y.c</a:t>
            </a:r>
            <a:r>
              <a:rPr lang="fr-FR" altLang="fr-FR" dirty="0">
                <a:solidFill>
                  <a:schemeClr val="tx1"/>
                </a:solidFill>
              </a:rPr>
              <a:t>. la phase de préfinancement)</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rPr>
              <a:t>Types de prêts exclus : prêts à échéances progressives, crédit in fine, prêt à taux révisable ‘non capés’, …</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rPr>
              <a:t>Assurance : le militaire doit être assuré auprès de la MNM compte-tenu des risques spécifiques liés à son activité professionnelle</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rPr>
              <a:t>Coût de la garantie :</a:t>
            </a:r>
          </a:p>
          <a:p>
            <a:pPr lvl="1" algn="l" eaLnBrk="1" hangingPunct="1">
              <a:spcBef>
                <a:spcPct val="20000"/>
              </a:spcBef>
              <a:buClr>
                <a:schemeClr val="accent2"/>
              </a:buClr>
              <a:buSzPct val="80000"/>
              <a:buFont typeface="Arial Black" panose="020B0A04020102020204" pitchFamily="34" charset="0"/>
              <a:buChar char="&gt;"/>
            </a:pPr>
            <a:r>
              <a:rPr lang="fr-FR" altLang="fr-FR" dirty="0">
                <a:solidFill>
                  <a:schemeClr val="tx1"/>
                </a:solidFill>
              </a:rPr>
              <a:t>pour l’emprunteur 1% du montant cautionné restituable en fin de prêt</a:t>
            </a:r>
          </a:p>
          <a:p>
            <a:pPr lvl="1" algn="l" eaLnBrk="1" hangingPunct="1">
              <a:spcBef>
                <a:spcPct val="20000"/>
              </a:spcBef>
              <a:buClr>
                <a:schemeClr val="accent2"/>
              </a:buClr>
              <a:buSzPct val="80000"/>
              <a:buFont typeface="Arial Black" panose="020B0A04020102020204" pitchFamily="34" charset="0"/>
              <a:buChar char="&gt;"/>
            </a:pPr>
            <a:r>
              <a:rPr lang="fr-FR" altLang="fr-FR" dirty="0">
                <a:solidFill>
                  <a:schemeClr val="tx1"/>
                </a:solidFill>
              </a:rPr>
              <a:t>pour le prêteur (commission de prescription):</a:t>
            </a:r>
          </a:p>
          <a:p>
            <a:pPr lvl="2" algn="l" eaLnBrk="1" hangingPunct="1">
              <a:spcBef>
                <a:spcPct val="20000"/>
              </a:spcBef>
              <a:buClr>
                <a:schemeClr val="tx2"/>
              </a:buClr>
              <a:buSzPct val="70000"/>
              <a:buFont typeface="Wingdings" panose="05000000000000000000" pitchFamily="2" charset="2"/>
              <a:buChar char="o"/>
            </a:pPr>
            <a:r>
              <a:rPr lang="fr-FR" altLang="fr-FR" dirty="0">
                <a:solidFill>
                  <a:schemeClr val="tx1"/>
                </a:solidFill>
              </a:rPr>
              <a:t>PTZ et prêt d’épargne-logement = 0%</a:t>
            </a:r>
          </a:p>
          <a:p>
            <a:pPr lvl="2" algn="l" eaLnBrk="1" hangingPunct="1">
              <a:spcBef>
                <a:spcPct val="20000"/>
              </a:spcBef>
              <a:buClr>
                <a:schemeClr val="tx2"/>
              </a:buClr>
              <a:buSzPct val="70000"/>
              <a:buFont typeface="Wingdings" panose="05000000000000000000" pitchFamily="2" charset="2"/>
              <a:buChar char="o"/>
            </a:pPr>
            <a:r>
              <a:rPr lang="fr-FR" altLang="fr-FR" dirty="0">
                <a:solidFill>
                  <a:schemeClr val="tx1"/>
                </a:solidFill>
              </a:rPr>
              <a:t>Prêt relais = forfait de 150€</a:t>
            </a:r>
          </a:p>
          <a:p>
            <a:pPr lvl="2" algn="l" eaLnBrk="1" hangingPunct="1">
              <a:spcBef>
                <a:spcPct val="20000"/>
              </a:spcBef>
              <a:buClr>
                <a:schemeClr val="tx2"/>
              </a:buClr>
              <a:buSzPct val="70000"/>
              <a:buFont typeface="Wingdings" panose="05000000000000000000" pitchFamily="2" charset="2"/>
              <a:buChar char="o"/>
            </a:pPr>
            <a:r>
              <a:rPr lang="fr-FR" altLang="fr-FR" dirty="0">
                <a:solidFill>
                  <a:schemeClr val="tx1"/>
                </a:solidFill>
              </a:rPr>
              <a:t>Autres prêts = 0,7% du capital emprunté</a:t>
            </a:r>
          </a:p>
          <a:p>
            <a:pPr lvl="2" algn="l" eaLnBrk="1" hangingPunct="1">
              <a:spcBef>
                <a:spcPct val="20000"/>
              </a:spcBef>
              <a:buClr>
                <a:schemeClr val="tx2"/>
              </a:buClr>
              <a:buSzPct val="70000"/>
              <a:buFont typeface="Wingdings" panose="05000000000000000000" pitchFamily="2" charset="2"/>
              <a:buChar char="o"/>
            </a:pPr>
            <a:r>
              <a:rPr lang="fr-FR" altLang="fr-FR" dirty="0">
                <a:solidFill>
                  <a:schemeClr val="tx1"/>
                </a:solidFill>
              </a:rPr>
              <a:t>avec un maxi de 530 € pour le dossier quelques soient les prêts du plan de </a:t>
            </a:r>
            <a:r>
              <a:rPr lang="fr-FR" altLang="fr-FR" dirty="0" smtClean="0">
                <a:solidFill>
                  <a:schemeClr val="tx1"/>
                </a:solidFill>
              </a:rPr>
              <a:t>financement</a:t>
            </a:r>
          </a:p>
          <a:p>
            <a:pPr algn="l">
              <a:spcBef>
                <a:spcPct val="20000"/>
              </a:spcBef>
              <a:buClr>
                <a:schemeClr val="tx2"/>
              </a:buClr>
              <a:buSzPct val="70000"/>
              <a:buFont typeface="Wingdings" panose="05000000000000000000" pitchFamily="2" charset="2"/>
              <a:buChar char="o"/>
            </a:pPr>
            <a:r>
              <a:rPr lang="fr-FR" altLang="fr-FR" dirty="0">
                <a:solidFill>
                  <a:schemeClr val="tx1"/>
                </a:solidFill>
                <a:hlinkClick r:id="rId2"/>
              </a:rPr>
              <a:t>https://www.fmgm.com/</a:t>
            </a:r>
            <a:endParaRPr lang="fr-FR" altLang="fr-FR" dirty="0">
              <a:solidFill>
                <a:schemeClr val="tx1"/>
              </a:solidFill>
            </a:endParaRPr>
          </a:p>
        </p:txBody>
      </p:sp>
      <p:sp>
        <p:nvSpPr>
          <p:cNvPr id="11268" name="Text Box 4"/>
          <p:cNvSpPr txBox="1">
            <a:spLocks noChangeArrowheads="1"/>
          </p:cNvSpPr>
          <p:nvPr/>
        </p:nvSpPr>
        <p:spPr bwMode="auto">
          <a:xfrm>
            <a:off x="2794000" y="723901"/>
            <a:ext cx="6629400" cy="523875"/>
          </a:xfrm>
          <a:prstGeom prst="rect">
            <a:avLst/>
          </a:prstGeom>
          <a:solidFill>
            <a:schemeClr val="bg1"/>
          </a:solidFill>
          <a:ln w="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ctr">
              <a:spcBef>
                <a:spcPct val="50000"/>
              </a:spcBef>
            </a:pPr>
            <a:r>
              <a:rPr lang="fr-FR" altLang="fr-FR" b="1">
                <a:solidFill>
                  <a:schemeClr val="tx1"/>
                </a:solidFill>
              </a:rPr>
              <a:t>Les critères ci-dessous sont donnés à titre indicatif car c’est bien la mutuelle qui décide d’accorder ou pas son cautionnement …</a:t>
            </a:r>
          </a:p>
        </p:txBody>
      </p:sp>
    </p:spTree>
    <p:extLst>
      <p:ext uri="{BB962C8B-B14F-4D97-AF65-F5344CB8AC3E}">
        <p14:creationId xmlns:p14="http://schemas.microsoft.com/office/powerpoint/2010/main" val="2211556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fr-FR" altLang="fr-FR" sz="2800" dirty="0">
                <a:solidFill>
                  <a:srgbClr val="C00000"/>
                </a:solidFill>
                <a:latin typeface="Arial" panose="020B0604020202020204" pitchFamily="34" charset="0"/>
              </a:rPr>
              <a:t>Principales conditions d’intervention de MGEN</a:t>
            </a:r>
          </a:p>
        </p:txBody>
      </p:sp>
      <p:sp>
        <p:nvSpPr>
          <p:cNvPr id="12291" name="Rectangle 18"/>
          <p:cNvSpPr>
            <a:spLocks noChangeArrowheads="1"/>
          </p:cNvSpPr>
          <p:nvPr/>
        </p:nvSpPr>
        <p:spPr bwMode="auto">
          <a:xfrm>
            <a:off x="310551" y="1293135"/>
            <a:ext cx="11395493" cy="5182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438150" indent="-438150" algn="r">
              <a:defRPr sz="1400">
                <a:solidFill>
                  <a:srgbClr val="CC0000"/>
                </a:solidFill>
                <a:latin typeface="Arial" panose="020B0604020202020204" pitchFamily="34" charset="0"/>
              </a:defRPr>
            </a:lvl1pPr>
            <a:lvl2pPr marL="742950" indent="-296863"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tx1"/>
                </a:solidFill>
              </a:rPr>
              <a:t>Un protocole a été signé entre BPCE et MGEN en date du 01/06/2017 </a:t>
            </a:r>
            <a:r>
              <a:rPr lang="fr-FR" altLang="fr-FR" sz="1600" i="1" dirty="0">
                <a:solidFill>
                  <a:schemeClr val="tx1"/>
                </a:solidFill>
              </a:rPr>
              <a:t>(jusqu’à présent la collaboration entre Caisse d’épargne et MGEN ne reposait sur aucun protocole signé : cette régularisation permet de clarifier les relations entre les deux parties)</a:t>
            </a: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tx1"/>
                </a:solidFill>
              </a:rPr>
              <a:t>Destination du bien : résidence principale (propre, ascendant/descendant, pour la retraite) ou secondaire, pas de résidence locative</a:t>
            </a: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tx1"/>
                </a:solidFill>
              </a:rPr>
              <a:t>Apport perso exigé de 10% dès lors que le financement cautionné est &gt; 130 k€</a:t>
            </a: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tx1"/>
                </a:solidFill>
              </a:rPr>
              <a:t>Critère de montant : maxi 1.000.000 €, endettement maxi ~33%</a:t>
            </a: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tx1"/>
                </a:solidFill>
              </a:rPr>
              <a:t>Critère de durée : maxi 30 ans, fin du crédit avant 75 ans </a:t>
            </a: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tx1"/>
                </a:solidFill>
              </a:rPr>
              <a:t>Types de prêts exclus : prêt révisable non capé, relais &gt; 24 mois, prêt in fine, …</a:t>
            </a: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tx1"/>
                </a:solidFill>
              </a:rPr>
              <a:t>Assurance : contrats groupe MGEN : un contrat forfaitaire / un contrat indemnitaire </a:t>
            </a:r>
            <a:r>
              <a:rPr lang="fr-FR" altLang="fr-FR" sz="1800" dirty="0">
                <a:solidFill>
                  <a:schemeClr val="tx1"/>
                </a:solidFill>
                <a:sym typeface="Wingdings" panose="05000000000000000000" pitchFamily="2" charset="2"/>
              </a:rPr>
              <a:t> mini 100% par prêt</a:t>
            </a:r>
            <a:endParaRPr lang="fr-FR" altLang="fr-FR" sz="1800" dirty="0">
              <a:solidFill>
                <a:schemeClr val="tx1"/>
              </a:solidFill>
            </a:endParaRP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tx1"/>
                </a:solidFill>
              </a:rPr>
              <a:t>Coût de la garantie : par tranches cumulatives de montant cautionné</a:t>
            </a:r>
          </a:p>
          <a:p>
            <a:pPr lvl="1" algn="l" eaLnBrk="1" hangingPunct="1">
              <a:spcBef>
                <a:spcPct val="20000"/>
              </a:spcBef>
              <a:buClr>
                <a:schemeClr val="accent2"/>
              </a:buClr>
              <a:buSzPct val="80000"/>
              <a:buFont typeface="Arial Black" panose="020B0A04020102020204" pitchFamily="34" charset="0"/>
              <a:buChar char="&gt;"/>
            </a:pPr>
            <a:r>
              <a:rPr lang="fr-FR" altLang="fr-FR" dirty="0">
                <a:solidFill>
                  <a:schemeClr val="tx1"/>
                </a:solidFill>
              </a:rPr>
              <a:t>de 0 à 80.000 = 250 €</a:t>
            </a:r>
          </a:p>
          <a:p>
            <a:pPr lvl="1" algn="l" eaLnBrk="1" hangingPunct="1">
              <a:spcBef>
                <a:spcPct val="20000"/>
              </a:spcBef>
              <a:buClr>
                <a:schemeClr val="accent2"/>
              </a:buClr>
              <a:buSzPct val="80000"/>
              <a:buFont typeface="Arial Black" panose="020B0A04020102020204" pitchFamily="34" charset="0"/>
              <a:buChar char="&gt;"/>
            </a:pPr>
            <a:r>
              <a:rPr lang="fr-FR" altLang="fr-FR" dirty="0">
                <a:solidFill>
                  <a:schemeClr val="tx1"/>
                </a:solidFill>
              </a:rPr>
              <a:t>puis de 80.001 à 130.000 € = 0,90%</a:t>
            </a:r>
          </a:p>
          <a:p>
            <a:pPr lvl="1" algn="l" eaLnBrk="1" hangingPunct="1">
              <a:spcBef>
                <a:spcPct val="20000"/>
              </a:spcBef>
              <a:buClr>
                <a:schemeClr val="accent2"/>
              </a:buClr>
              <a:buSzPct val="80000"/>
              <a:buFont typeface="Arial Black" panose="020B0A04020102020204" pitchFamily="34" charset="0"/>
              <a:buChar char="&gt;"/>
            </a:pPr>
            <a:r>
              <a:rPr lang="fr-FR" altLang="fr-FR" dirty="0">
                <a:solidFill>
                  <a:schemeClr val="tx1"/>
                </a:solidFill>
              </a:rPr>
              <a:t>supérieur à 130.000 € = 1,20%</a:t>
            </a: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tx1"/>
                </a:solidFill>
              </a:rPr>
              <a:t>Avantage commercial : l’accord signé avec la MGEN prévoit une réduction de 50% des frais de dossier sur tous les dossiers ainsi qu’une exonération des IRA sur les prêts à taux révisable </a:t>
            </a:r>
            <a:r>
              <a:rPr lang="fr-FR" altLang="fr-FR" sz="1800" dirty="0" smtClean="0">
                <a:solidFill>
                  <a:schemeClr val="tx1"/>
                </a:solidFill>
              </a:rPr>
              <a:t>uniquement</a:t>
            </a:r>
          </a:p>
          <a:p>
            <a:pPr algn="l">
              <a:spcBef>
                <a:spcPct val="20000"/>
              </a:spcBef>
              <a:buClr>
                <a:srgbClr val="E6001A"/>
              </a:buClr>
              <a:buSzPct val="80000"/>
              <a:buFont typeface="Wingdings" panose="05000000000000000000" pitchFamily="2" charset="2"/>
              <a:buChar char="n"/>
            </a:pPr>
            <a:r>
              <a:rPr lang="fr-FR" altLang="fr-FR" sz="1800" dirty="0">
                <a:solidFill>
                  <a:schemeClr val="tx1"/>
                </a:solidFill>
                <a:hlinkClick r:id="rId2"/>
              </a:rPr>
              <a:t>https://www.mgen.fr/offres-assurance-immobilier</a:t>
            </a:r>
            <a:r>
              <a:rPr lang="fr-FR" altLang="fr-FR" sz="1800" dirty="0" smtClean="0">
                <a:solidFill>
                  <a:schemeClr val="tx1"/>
                </a:solidFill>
                <a:hlinkClick r:id="rId2"/>
              </a:rPr>
              <a:t>/</a:t>
            </a:r>
            <a:endParaRPr lang="fr-FR" altLang="fr-FR" sz="1800" dirty="0" smtClean="0">
              <a:solidFill>
                <a:schemeClr val="tx1"/>
              </a:solidFill>
            </a:endParaRPr>
          </a:p>
        </p:txBody>
      </p:sp>
      <p:sp>
        <p:nvSpPr>
          <p:cNvPr id="12292" name="Text Box 4"/>
          <p:cNvSpPr txBox="1">
            <a:spLocks noChangeArrowheads="1"/>
          </p:cNvSpPr>
          <p:nvPr/>
        </p:nvSpPr>
        <p:spPr bwMode="auto">
          <a:xfrm>
            <a:off x="2794000" y="722314"/>
            <a:ext cx="6629400" cy="523875"/>
          </a:xfrm>
          <a:prstGeom prst="rect">
            <a:avLst/>
          </a:prstGeom>
          <a:solidFill>
            <a:schemeClr val="bg1"/>
          </a:solidFill>
          <a:ln w="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ctr">
              <a:spcBef>
                <a:spcPct val="50000"/>
              </a:spcBef>
            </a:pPr>
            <a:r>
              <a:rPr lang="fr-FR" altLang="fr-FR" b="1">
                <a:solidFill>
                  <a:schemeClr val="tx1"/>
                </a:solidFill>
              </a:rPr>
              <a:t>Les critères ci-dessous sont donnés à titre indicatif car c’est bien la mutuelle qui décide d’accorder ou pas son cautionnement …</a:t>
            </a:r>
          </a:p>
        </p:txBody>
      </p:sp>
    </p:spTree>
    <p:extLst>
      <p:ext uri="{BB962C8B-B14F-4D97-AF65-F5344CB8AC3E}">
        <p14:creationId xmlns:p14="http://schemas.microsoft.com/office/powerpoint/2010/main" val="6272257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fr-FR" altLang="fr-FR" sz="2000" dirty="0">
                <a:solidFill>
                  <a:srgbClr val="C00000"/>
                </a:solidFill>
                <a:latin typeface="Arial" panose="020B0604020202020204" pitchFamily="34" charset="0"/>
              </a:rPr>
              <a:t>Principales conditions d’intervention de la Caisse Nationale du Gendarme – Mutuelle de la Gendarmerie (CNG-MG)</a:t>
            </a:r>
          </a:p>
        </p:txBody>
      </p:sp>
      <p:sp>
        <p:nvSpPr>
          <p:cNvPr id="13315" name="Rectangle 18"/>
          <p:cNvSpPr>
            <a:spLocks noChangeArrowheads="1"/>
          </p:cNvSpPr>
          <p:nvPr/>
        </p:nvSpPr>
        <p:spPr bwMode="auto">
          <a:xfrm>
            <a:off x="948906" y="1345391"/>
            <a:ext cx="10343071" cy="4973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438150" indent="-438150"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Destination du bien : résidence principale de l’emprunteur, d’un ascendant /descendant à charge, pour la retraite</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Critère de montant : pas de critère, mais respect d’endettement maxi de 33%</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Critère de durée : maxi 30 ans</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Types de prêts exclus : prêts à échéances progressives, révisable non capé</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Assurance : possible auprès de la CE ou de la CNG-MG</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rgbClr val="0070C0"/>
                </a:solidFill>
              </a:rPr>
              <a:t>Coût de la garantie : % sur montant </a:t>
            </a:r>
            <a:r>
              <a:rPr lang="fr-FR" altLang="fr-FR" sz="2000" dirty="0" smtClean="0">
                <a:solidFill>
                  <a:srgbClr val="0070C0"/>
                </a:solidFill>
              </a:rPr>
              <a:t>cautionné (tarifs au 1/10/2019)</a:t>
            </a:r>
            <a:endParaRPr lang="fr-FR" altLang="fr-FR" sz="2000" dirty="0">
              <a:solidFill>
                <a:srgbClr val="0070C0"/>
              </a:solidFill>
            </a:endParaRPr>
          </a:p>
          <a:p>
            <a:pPr lvl="1" algn="l" eaLnBrk="1" hangingPunct="1">
              <a:spcBef>
                <a:spcPct val="20000"/>
              </a:spcBef>
              <a:buClr>
                <a:srgbClr val="E6001A"/>
              </a:buClr>
              <a:buSzPct val="80000"/>
              <a:buFont typeface="Wingdings" panose="05000000000000000000" pitchFamily="2" charset="2"/>
              <a:buChar char="n"/>
            </a:pPr>
            <a:r>
              <a:rPr lang="fr-FR" altLang="fr-FR" sz="1600" i="1" dirty="0">
                <a:solidFill>
                  <a:srgbClr val="0070C0"/>
                </a:solidFill>
              </a:rPr>
              <a:t>Prêt relais &lt;= 24 mois = </a:t>
            </a:r>
            <a:r>
              <a:rPr lang="fr-FR" altLang="fr-FR" sz="1600" i="1" dirty="0" smtClean="0">
                <a:solidFill>
                  <a:srgbClr val="0070C0"/>
                </a:solidFill>
              </a:rPr>
              <a:t>0,50</a:t>
            </a:r>
            <a:r>
              <a:rPr lang="fr-FR" altLang="fr-FR" sz="1600" i="1" dirty="0">
                <a:solidFill>
                  <a:srgbClr val="0070C0"/>
                </a:solidFill>
              </a:rPr>
              <a:t>%</a:t>
            </a:r>
          </a:p>
          <a:p>
            <a:pPr lvl="1" algn="l" eaLnBrk="1" hangingPunct="1">
              <a:spcBef>
                <a:spcPct val="20000"/>
              </a:spcBef>
              <a:buClr>
                <a:srgbClr val="E6001A"/>
              </a:buClr>
              <a:buSzPct val="80000"/>
              <a:buFont typeface="Wingdings" panose="05000000000000000000" pitchFamily="2" charset="2"/>
              <a:buChar char="n"/>
            </a:pPr>
            <a:r>
              <a:rPr lang="fr-FR" altLang="fr-FR" sz="1600" i="1" dirty="0">
                <a:solidFill>
                  <a:srgbClr val="0070C0"/>
                </a:solidFill>
              </a:rPr>
              <a:t>Autre prêt &lt;= 144 mois (12 ans) = </a:t>
            </a:r>
            <a:r>
              <a:rPr lang="fr-FR" altLang="fr-FR" sz="1600" i="1" dirty="0" smtClean="0">
                <a:solidFill>
                  <a:srgbClr val="0070C0"/>
                </a:solidFill>
              </a:rPr>
              <a:t>0,80</a:t>
            </a:r>
            <a:r>
              <a:rPr lang="fr-FR" altLang="fr-FR" sz="1600" i="1" dirty="0">
                <a:solidFill>
                  <a:srgbClr val="0070C0"/>
                </a:solidFill>
              </a:rPr>
              <a:t>%</a:t>
            </a:r>
          </a:p>
          <a:p>
            <a:pPr lvl="1" algn="l" eaLnBrk="1" hangingPunct="1">
              <a:spcBef>
                <a:spcPct val="20000"/>
              </a:spcBef>
              <a:buClr>
                <a:srgbClr val="E6001A"/>
              </a:buClr>
              <a:buSzPct val="80000"/>
              <a:buFont typeface="Wingdings" panose="05000000000000000000" pitchFamily="2" charset="2"/>
              <a:buChar char="n"/>
            </a:pPr>
            <a:r>
              <a:rPr lang="fr-FR" altLang="fr-FR" sz="1600" i="1" dirty="0">
                <a:solidFill>
                  <a:srgbClr val="0070C0"/>
                </a:solidFill>
              </a:rPr>
              <a:t>Autre prêt de 145 mois à 240 mois (20 ans) = </a:t>
            </a:r>
            <a:r>
              <a:rPr lang="fr-FR" altLang="fr-FR" sz="1600" i="1" dirty="0" smtClean="0">
                <a:solidFill>
                  <a:srgbClr val="0070C0"/>
                </a:solidFill>
              </a:rPr>
              <a:t>0,90%</a:t>
            </a:r>
            <a:endParaRPr lang="fr-FR" altLang="fr-FR" sz="1600" i="1" dirty="0">
              <a:solidFill>
                <a:srgbClr val="0070C0"/>
              </a:solidFill>
            </a:endParaRPr>
          </a:p>
          <a:p>
            <a:pPr lvl="1" algn="l" eaLnBrk="1" hangingPunct="1">
              <a:spcBef>
                <a:spcPct val="20000"/>
              </a:spcBef>
              <a:buClr>
                <a:srgbClr val="E6001A"/>
              </a:buClr>
              <a:buSzPct val="80000"/>
              <a:buFont typeface="Wingdings" panose="05000000000000000000" pitchFamily="2" charset="2"/>
              <a:buChar char="n"/>
            </a:pPr>
            <a:r>
              <a:rPr lang="fr-FR" altLang="fr-FR" sz="1600" i="1" dirty="0">
                <a:solidFill>
                  <a:srgbClr val="0070C0"/>
                </a:solidFill>
              </a:rPr>
              <a:t>Autre prêt de plus de 240 mois = </a:t>
            </a:r>
            <a:r>
              <a:rPr lang="fr-FR" altLang="fr-FR" sz="1600" i="1" dirty="0" smtClean="0">
                <a:solidFill>
                  <a:srgbClr val="0070C0"/>
                </a:solidFill>
              </a:rPr>
              <a:t>1%</a:t>
            </a:r>
          </a:p>
          <a:p>
            <a:pPr lvl="1" algn="l" eaLnBrk="1" hangingPunct="1">
              <a:spcBef>
                <a:spcPct val="20000"/>
              </a:spcBef>
              <a:buClr>
                <a:srgbClr val="E6001A"/>
              </a:buClr>
              <a:buSzPct val="80000"/>
              <a:buFont typeface="Wingdings" panose="05000000000000000000" pitchFamily="2" charset="2"/>
              <a:buChar char="n"/>
            </a:pPr>
            <a:r>
              <a:rPr lang="fr-FR" altLang="fr-FR" sz="1600" i="1" dirty="0" smtClean="0">
                <a:solidFill>
                  <a:srgbClr val="0070C0"/>
                </a:solidFill>
              </a:rPr>
              <a:t>Dans tous les cas, un minimum de 550€ par dossier</a:t>
            </a:r>
            <a:endParaRPr lang="fr-FR" altLang="fr-FR" sz="1600" i="1" dirty="0">
              <a:solidFill>
                <a:srgbClr val="0070C0"/>
              </a:solidFill>
            </a:endParaRP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tx1"/>
                </a:solidFill>
              </a:rPr>
              <a:t>Depuis le 1/7/2015, les frais de caution sont à prélever au client et à reverser sur le compte de CNP caution figurant sur l’attestation de cautionnement transmise à la Caisse </a:t>
            </a:r>
            <a:r>
              <a:rPr lang="fr-FR" altLang="fr-FR" sz="1800" dirty="0" smtClean="0">
                <a:solidFill>
                  <a:schemeClr val="tx1"/>
                </a:solidFill>
              </a:rPr>
              <a:t>d’épargne</a:t>
            </a:r>
          </a:p>
          <a:p>
            <a:pPr algn="l">
              <a:spcBef>
                <a:spcPct val="20000"/>
              </a:spcBef>
              <a:buClr>
                <a:srgbClr val="E6001A"/>
              </a:buClr>
              <a:buSzPct val="80000"/>
              <a:buFont typeface="Wingdings" panose="05000000000000000000" pitchFamily="2" charset="2"/>
              <a:buChar char="n"/>
            </a:pPr>
            <a:r>
              <a:rPr lang="fr-FR" altLang="fr-FR" sz="1800" dirty="0">
                <a:solidFill>
                  <a:schemeClr val="tx1"/>
                </a:solidFill>
                <a:hlinkClick r:id="rId2"/>
              </a:rPr>
              <a:t>https://</a:t>
            </a:r>
            <a:r>
              <a:rPr lang="fr-FR" altLang="fr-FR" sz="1800" dirty="0" smtClean="0">
                <a:solidFill>
                  <a:schemeClr val="tx1"/>
                </a:solidFill>
                <a:hlinkClick r:id="rId2"/>
              </a:rPr>
              <a:t>www.caissenationalegendarme.fr/tous/caution-dun-pret-immobilier</a:t>
            </a:r>
            <a:endParaRPr lang="fr-FR" altLang="fr-FR" sz="1800" dirty="0" smtClean="0">
              <a:solidFill>
                <a:schemeClr val="tx1"/>
              </a:solidFill>
            </a:endParaRPr>
          </a:p>
        </p:txBody>
      </p:sp>
      <p:sp>
        <p:nvSpPr>
          <p:cNvPr id="13316" name="Text Box 4"/>
          <p:cNvSpPr txBox="1">
            <a:spLocks noChangeArrowheads="1"/>
          </p:cNvSpPr>
          <p:nvPr/>
        </p:nvSpPr>
        <p:spPr bwMode="auto">
          <a:xfrm>
            <a:off x="2794000" y="723901"/>
            <a:ext cx="6629400" cy="523875"/>
          </a:xfrm>
          <a:prstGeom prst="rect">
            <a:avLst/>
          </a:prstGeom>
          <a:solidFill>
            <a:schemeClr val="bg1"/>
          </a:solidFill>
          <a:ln w="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ctr">
              <a:spcBef>
                <a:spcPct val="50000"/>
              </a:spcBef>
            </a:pPr>
            <a:r>
              <a:rPr lang="fr-FR" altLang="fr-FR" b="1">
                <a:solidFill>
                  <a:schemeClr val="tx1"/>
                </a:solidFill>
              </a:rPr>
              <a:t>Les critères ci-dessous sont donnés à titre indicatif car c’est bien la mutuelle qui décide d’accorder ou pas son cautionnement …</a:t>
            </a:r>
          </a:p>
        </p:txBody>
      </p:sp>
    </p:spTree>
    <p:extLst>
      <p:ext uri="{BB962C8B-B14F-4D97-AF65-F5344CB8AC3E}">
        <p14:creationId xmlns:p14="http://schemas.microsoft.com/office/powerpoint/2010/main" val="8385285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fr-FR" altLang="fr-FR" sz="2000" dirty="0">
                <a:solidFill>
                  <a:srgbClr val="C00000"/>
                </a:solidFill>
                <a:latin typeface="Arial" panose="020B0604020202020204" pitchFamily="34" charset="0"/>
              </a:rPr>
              <a:t>Principales conditions d’intervention de la SNCF</a:t>
            </a:r>
          </a:p>
        </p:txBody>
      </p:sp>
      <p:sp>
        <p:nvSpPr>
          <p:cNvPr id="14339" name="Rectangle 18"/>
          <p:cNvSpPr>
            <a:spLocks noChangeArrowheads="1"/>
          </p:cNvSpPr>
          <p:nvPr/>
        </p:nvSpPr>
        <p:spPr bwMode="auto">
          <a:xfrm>
            <a:off x="1539876" y="1326265"/>
            <a:ext cx="9166225" cy="5521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438150" indent="-438150"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l">
              <a:spcBef>
                <a:spcPct val="20000"/>
              </a:spcBef>
              <a:buClr>
                <a:srgbClr val="E6001A"/>
              </a:buClr>
              <a:buSzPct val="80000"/>
              <a:buFont typeface="Wingdings" panose="05000000000000000000" pitchFamily="2" charset="2"/>
              <a:buChar char="n"/>
            </a:pPr>
            <a:r>
              <a:rPr lang="fr-FR" altLang="fr-FR" sz="1800" b="1" dirty="0">
                <a:solidFill>
                  <a:schemeClr val="tx1"/>
                </a:solidFill>
              </a:rPr>
              <a:t>Depuis le 1/1/2020, SNCF ne cautionne plus les prêts immobiliers Caisse d’épargne </a:t>
            </a:r>
          </a:p>
          <a:p>
            <a:pPr algn="l" eaLnBrk="1" hangingPunct="1">
              <a:spcBef>
                <a:spcPct val="20000"/>
              </a:spcBef>
              <a:buClr>
                <a:srgbClr val="E6001A"/>
              </a:buClr>
              <a:buSzPct val="80000"/>
              <a:buFont typeface="Wingdings" panose="05000000000000000000" pitchFamily="2" charset="2"/>
              <a:buChar char="n"/>
            </a:pPr>
            <a:r>
              <a:rPr lang="fr-FR" altLang="fr-FR" sz="1800" dirty="0" smtClean="0">
                <a:solidFill>
                  <a:schemeClr val="bg1">
                    <a:lumMod val="75000"/>
                  </a:schemeClr>
                </a:solidFill>
              </a:rPr>
              <a:t>Destination </a:t>
            </a:r>
            <a:r>
              <a:rPr lang="fr-FR" altLang="fr-FR" sz="1800" dirty="0">
                <a:solidFill>
                  <a:schemeClr val="bg1">
                    <a:lumMod val="75000"/>
                  </a:schemeClr>
                </a:solidFill>
              </a:rPr>
              <a:t>du bien : </a:t>
            </a:r>
            <a:r>
              <a:rPr lang="fr-FR" altLang="fr-FR" sz="1800" b="1" u="sng" dirty="0">
                <a:solidFill>
                  <a:schemeClr val="bg1">
                    <a:lumMod val="75000"/>
                  </a:schemeClr>
                </a:solidFill>
              </a:rPr>
              <a:t>résidence principale de l’emprunteur</a:t>
            </a:r>
            <a:r>
              <a:rPr lang="fr-FR" altLang="fr-FR" sz="1800" dirty="0">
                <a:solidFill>
                  <a:schemeClr val="bg1">
                    <a:lumMod val="75000"/>
                  </a:schemeClr>
                </a:solidFill>
              </a:rPr>
              <a:t> (immédiate ou pour la retraite)</a:t>
            </a: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bg1">
                    <a:lumMod val="75000"/>
                  </a:schemeClr>
                </a:solidFill>
              </a:rPr>
              <a:t>Objets : acquisition neuf ou ancien, construction (pas de terrain seul), travaux (si réalisés par une entreprise), rachat de soulte en cas de divorce, rachat de soulte d’héritage apportant la pleine propriété. Objets exclus : parts de SCI, viager, acquisitions par adjudication, travaux d’embellissement (piscine, …)</a:t>
            </a: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bg1">
                    <a:lumMod val="75000"/>
                  </a:schemeClr>
                </a:solidFill>
              </a:rPr>
              <a:t>Critère de montant : maxi 250.000 €, endettement maxi = 30%</a:t>
            </a: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bg1">
                    <a:lumMod val="75000"/>
                  </a:schemeClr>
                </a:solidFill>
              </a:rPr>
              <a:t>Critère de durée : fin du crédit avant le 70</a:t>
            </a:r>
            <a:r>
              <a:rPr lang="fr-FR" altLang="fr-FR" sz="1800" baseline="30000" dirty="0">
                <a:solidFill>
                  <a:schemeClr val="bg1">
                    <a:lumMod val="75000"/>
                  </a:schemeClr>
                </a:solidFill>
              </a:rPr>
              <a:t>ième</a:t>
            </a:r>
            <a:r>
              <a:rPr lang="fr-FR" altLang="fr-FR" sz="1800" dirty="0">
                <a:solidFill>
                  <a:schemeClr val="bg1">
                    <a:lumMod val="75000"/>
                  </a:schemeClr>
                </a:solidFill>
              </a:rPr>
              <a:t> anniversaire</a:t>
            </a: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bg1">
                    <a:lumMod val="75000"/>
                  </a:schemeClr>
                </a:solidFill>
              </a:rPr>
              <a:t>Types de prêts exclus : prêts à échéance progressives, prêts à durée ajustable, révisable non capé  …</a:t>
            </a: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bg1">
                    <a:lumMod val="75000"/>
                  </a:schemeClr>
                </a:solidFill>
              </a:rPr>
              <a:t>ADE groupe : à souscrire auprès de la CE ; assurance ‘perte d’emploi’ conseillée pour le conjoint non cheminot</a:t>
            </a:r>
          </a:p>
          <a:p>
            <a:pPr algn="l" eaLnBrk="1" hangingPunct="1">
              <a:spcBef>
                <a:spcPct val="20000"/>
              </a:spcBef>
              <a:buClr>
                <a:srgbClr val="E6001A"/>
              </a:buClr>
              <a:buSzPct val="80000"/>
              <a:buFont typeface="Wingdings" panose="05000000000000000000" pitchFamily="2" charset="2"/>
              <a:buChar char="n"/>
            </a:pPr>
            <a:r>
              <a:rPr lang="fr-FR" altLang="fr-FR" sz="1800" dirty="0">
                <a:solidFill>
                  <a:schemeClr val="bg1">
                    <a:lumMod val="75000"/>
                  </a:schemeClr>
                </a:solidFill>
              </a:rPr>
              <a:t>Depuis juin 2015, les signataires de accords de caution : Jean-Marc AMBROSINI, Loïc HISLAIRE, Patrick FEVRE, Christian BARDE, Svetlana POPOV, Anne-Marie TIREL</a:t>
            </a:r>
          </a:p>
          <a:p>
            <a:pPr algn="l" eaLnBrk="1" hangingPunct="1">
              <a:spcBef>
                <a:spcPct val="20000"/>
              </a:spcBef>
              <a:buClr>
                <a:srgbClr val="E6001A"/>
              </a:buClr>
              <a:buSzPct val="80000"/>
              <a:buFont typeface="Wingdings" panose="05000000000000000000" pitchFamily="2" charset="2"/>
              <a:buChar char="n"/>
            </a:pPr>
            <a:endParaRPr lang="fr-FR" altLang="fr-FR" sz="1800" dirty="0">
              <a:solidFill>
                <a:schemeClr val="tx1"/>
              </a:solidFill>
            </a:endParaRPr>
          </a:p>
        </p:txBody>
      </p:sp>
      <p:sp>
        <p:nvSpPr>
          <p:cNvPr id="14340" name="Text Box 4"/>
          <p:cNvSpPr txBox="1">
            <a:spLocks noChangeArrowheads="1"/>
          </p:cNvSpPr>
          <p:nvPr/>
        </p:nvSpPr>
        <p:spPr bwMode="auto">
          <a:xfrm>
            <a:off x="2794000" y="723901"/>
            <a:ext cx="6629400" cy="523875"/>
          </a:xfrm>
          <a:prstGeom prst="rect">
            <a:avLst/>
          </a:prstGeom>
          <a:solidFill>
            <a:schemeClr val="bg1"/>
          </a:solidFill>
          <a:ln w="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ctr">
              <a:spcBef>
                <a:spcPct val="50000"/>
              </a:spcBef>
            </a:pPr>
            <a:r>
              <a:rPr lang="fr-FR" altLang="fr-FR" b="1">
                <a:solidFill>
                  <a:schemeClr val="tx1"/>
                </a:solidFill>
              </a:rPr>
              <a:t>Les critères ci-dessous sont donnés à titre indicatif car c’est bien la mutuelle qui décide d’accorder ou pas son cautionnement …</a:t>
            </a:r>
          </a:p>
        </p:txBody>
      </p:sp>
    </p:spTree>
    <p:extLst>
      <p:ext uri="{BB962C8B-B14F-4D97-AF65-F5344CB8AC3E}">
        <p14:creationId xmlns:p14="http://schemas.microsoft.com/office/powerpoint/2010/main" val="36572286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fr-FR" altLang="fr-FR" sz="2000" dirty="0">
                <a:solidFill>
                  <a:srgbClr val="C00000"/>
                </a:solidFill>
                <a:latin typeface="Arial" panose="020B0604020202020204" pitchFamily="34" charset="0"/>
              </a:rPr>
              <a:t>Principales conditions d’intervention d’ INTERIALE</a:t>
            </a:r>
          </a:p>
        </p:txBody>
      </p:sp>
      <p:sp>
        <p:nvSpPr>
          <p:cNvPr id="15363" name="Rectangle 18"/>
          <p:cNvSpPr>
            <a:spLocks noChangeArrowheads="1"/>
          </p:cNvSpPr>
          <p:nvPr/>
        </p:nvSpPr>
        <p:spPr bwMode="auto">
          <a:xfrm>
            <a:off x="1539876" y="1635446"/>
            <a:ext cx="9166225" cy="4241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438150" indent="-438150"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Destination du bien : résidence principale de l’emprunteur, d’un ascendant /descendant handicapé à charge, pour la retraite ; résidence secondaire ; résidence locative (hors défiscalisation)</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Apport personnel : 10%</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Endettement maxi : 30%</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Critère de montant : maxi 600.000 € si 1 emprunteur ; 1.200.000 € si 2 emprunteurs</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Critère de durée : maxi 30 ans</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Types de prêts exclus : prêts à échéances progressives, révisable non capé</a:t>
            </a:r>
          </a:p>
          <a:p>
            <a:pPr algn="l" eaLnBrk="1" hangingPunct="1">
              <a:spcBef>
                <a:spcPct val="20000"/>
              </a:spcBef>
              <a:buClr>
                <a:srgbClr val="E6001A"/>
              </a:buClr>
              <a:buSzPct val="80000"/>
              <a:buFont typeface="Wingdings" panose="05000000000000000000" pitchFamily="2" charset="2"/>
              <a:buChar char="n"/>
            </a:pPr>
            <a:r>
              <a:rPr lang="fr-FR" altLang="fr-FR" sz="2000" dirty="0">
                <a:solidFill>
                  <a:schemeClr val="tx1"/>
                </a:solidFill>
              </a:rPr>
              <a:t>Assurance : contrat groupe proposé par </a:t>
            </a:r>
            <a:r>
              <a:rPr lang="fr-FR" altLang="fr-FR" sz="2000" dirty="0" err="1" smtClean="0">
                <a:solidFill>
                  <a:schemeClr val="tx1"/>
                </a:solidFill>
              </a:rPr>
              <a:t>Intériale</a:t>
            </a:r>
            <a:endParaRPr lang="fr-FR" altLang="fr-FR" sz="2000" dirty="0" smtClean="0">
              <a:solidFill>
                <a:schemeClr val="tx1"/>
              </a:solidFill>
            </a:endParaRPr>
          </a:p>
          <a:p>
            <a:pPr algn="l">
              <a:spcBef>
                <a:spcPct val="20000"/>
              </a:spcBef>
              <a:buClr>
                <a:srgbClr val="E6001A"/>
              </a:buClr>
              <a:buSzPct val="80000"/>
              <a:buFont typeface="Wingdings" panose="05000000000000000000" pitchFamily="2" charset="2"/>
              <a:buChar char="n"/>
            </a:pPr>
            <a:r>
              <a:rPr lang="fr-FR" altLang="fr-FR" sz="2000" dirty="0">
                <a:solidFill>
                  <a:schemeClr val="tx1"/>
                </a:solidFill>
                <a:hlinkClick r:id="rId2"/>
              </a:rPr>
              <a:t>https://</a:t>
            </a:r>
            <a:r>
              <a:rPr lang="fr-FR" altLang="fr-FR" sz="2000" dirty="0" smtClean="0">
                <a:solidFill>
                  <a:schemeClr val="tx1"/>
                </a:solidFill>
                <a:hlinkClick r:id="rId2"/>
              </a:rPr>
              <a:t>www.interiale.fr/fr_FR/mon-logement</a:t>
            </a:r>
            <a:endParaRPr lang="fr-FR" altLang="fr-FR" sz="2000" dirty="0">
              <a:solidFill>
                <a:schemeClr val="tx1"/>
              </a:solidFill>
            </a:endParaRPr>
          </a:p>
          <a:p>
            <a:pPr algn="l" eaLnBrk="1" hangingPunct="1">
              <a:spcBef>
                <a:spcPct val="20000"/>
              </a:spcBef>
              <a:buClr>
                <a:srgbClr val="E6001A"/>
              </a:buClr>
              <a:buSzPct val="80000"/>
              <a:buFont typeface="Wingdings" panose="05000000000000000000" pitchFamily="2" charset="2"/>
              <a:buChar char="n"/>
            </a:pPr>
            <a:endParaRPr lang="fr-FR" altLang="fr-FR" sz="1800" dirty="0">
              <a:solidFill>
                <a:schemeClr val="tx1"/>
              </a:solidFill>
            </a:endParaRPr>
          </a:p>
        </p:txBody>
      </p:sp>
      <p:sp>
        <p:nvSpPr>
          <p:cNvPr id="15364" name="Text Box 4"/>
          <p:cNvSpPr txBox="1">
            <a:spLocks noChangeArrowheads="1"/>
          </p:cNvSpPr>
          <p:nvPr/>
        </p:nvSpPr>
        <p:spPr bwMode="auto">
          <a:xfrm>
            <a:off x="2794000" y="723901"/>
            <a:ext cx="6629400" cy="523875"/>
          </a:xfrm>
          <a:prstGeom prst="rect">
            <a:avLst/>
          </a:prstGeom>
          <a:solidFill>
            <a:schemeClr val="bg1"/>
          </a:solidFill>
          <a:ln w="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ctr">
              <a:spcBef>
                <a:spcPct val="50000"/>
              </a:spcBef>
            </a:pPr>
            <a:r>
              <a:rPr lang="fr-FR" altLang="fr-FR" b="1">
                <a:solidFill>
                  <a:schemeClr val="tx1"/>
                </a:solidFill>
              </a:rPr>
              <a:t>Les critères ci-dessous sont donnés à titre indicatif car c’est bien la mutuelle qui décide d’accorder ou pas son cautionnement …</a:t>
            </a:r>
          </a:p>
        </p:txBody>
      </p:sp>
    </p:spTree>
    <p:extLst>
      <p:ext uri="{BB962C8B-B14F-4D97-AF65-F5344CB8AC3E}">
        <p14:creationId xmlns:p14="http://schemas.microsoft.com/office/powerpoint/2010/main" val="34132988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fr-FR" altLang="fr-FR" sz="2800" dirty="0">
                <a:solidFill>
                  <a:srgbClr val="C00000"/>
                </a:solidFill>
                <a:latin typeface="Arial" panose="020B0604020202020204" pitchFamily="34" charset="0"/>
              </a:rPr>
              <a:t>Quelques précisions …</a:t>
            </a:r>
          </a:p>
        </p:txBody>
      </p:sp>
      <p:sp>
        <p:nvSpPr>
          <p:cNvPr id="16387" name="Rectangle 18"/>
          <p:cNvSpPr>
            <a:spLocks noChangeArrowheads="1"/>
          </p:cNvSpPr>
          <p:nvPr/>
        </p:nvSpPr>
        <p:spPr bwMode="auto">
          <a:xfrm>
            <a:off x="500332" y="779736"/>
            <a:ext cx="11179834" cy="5306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438150" indent="-438150" algn="r">
              <a:defRPr sz="1400">
                <a:solidFill>
                  <a:srgbClr val="CC0000"/>
                </a:solidFill>
                <a:latin typeface="Arial" panose="020B0604020202020204" pitchFamily="34" charset="0"/>
              </a:defRPr>
            </a:lvl1pPr>
            <a:lvl2pPr marL="742950" indent="-285750" algn="r">
              <a:defRPr sz="1400">
                <a:solidFill>
                  <a:srgbClr val="CC0000"/>
                </a:solidFill>
                <a:latin typeface="Arial" panose="020B0604020202020204" pitchFamily="34" charset="0"/>
              </a:defRPr>
            </a:lvl2pPr>
            <a:lvl3pPr marL="1143000" indent="-228600" algn="r">
              <a:defRPr sz="1400">
                <a:solidFill>
                  <a:srgbClr val="CC0000"/>
                </a:solidFill>
                <a:latin typeface="Arial" panose="020B0604020202020204" pitchFamily="34" charset="0"/>
              </a:defRPr>
            </a:lvl3pPr>
            <a:lvl4pPr marL="1600200" indent="-228600" algn="r">
              <a:defRPr sz="1400">
                <a:solidFill>
                  <a:srgbClr val="CC0000"/>
                </a:solidFill>
                <a:latin typeface="Arial" panose="020B0604020202020204" pitchFamily="34" charset="0"/>
              </a:defRPr>
            </a:lvl4pPr>
            <a:lvl5pPr marL="2057400" indent="-228600" algn="r">
              <a:defRPr sz="1400">
                <a:solidFill>
                  <a:srgbClr val="CC0000"/>
                </a:solidFill>
                <a:latin typeface="Arial" panose="020B0604020202020204" pitchFamily="34" charset="0"/>
              </a:defRPr>
            </a:lvl5pPr>
            <a:lvl6pPr marL="2514600" indent="-228600" algn="r" eaLnBrk="0" fontAlgn="base" hangingPunct="0">
              <a:spcBef>
                <a:spcPct val="0"/>
              </a:spcBef>
              <a:spcAft>
                <a:spcPct val="0"/>
              </a:spcAft>
              <a:defRPr sz="1400">
                <a:solidFill>
                  <a:srgbClr val="CC0000"/>
                </a:solidFill>
                <a:latin typeface="Arial" panose="020B0604020202020204" pitchFamily="34" charset="0"/>
              </a:defRPr>
            </a:lvl6pPr>
            <a:lvl7pPr marL="2971800" indent="-228600" algn="r" eaLnBrk="0" fontAlgn="base" hangingPunct="0">
              <a:spcBef>
                <a:spcPct val="0"/>
              </a:spcBef>
              <a:spcAft>
                <a:spcPct val="0"/>
              </a:spcAft>
              <a:defRPr sz="1400">
                <a:solidFill>
                  <a:srgbClr val="CC0000"/>
                </a:solidFill>
                <a:latin typeface="Arial" panose="020B0604020202020204" pitchFamily="34" charset="0"/>
              </a:defRPr>
            </a:lvl7pPr>
            <a:lvl8pPr marL="3429000" indent="-228600" algn="r" eaLnBrk="0" fontAlgn="base" hangingPunct="0">
              <a:spcBef>
                <a:spcPct val="0"/>
              </a:spcBef>
              <a:spcAft>
                <a:spcPct val="0"/>
              </a:spcAft>
              <a:defRPr sz="1400">
                <a:solidFill>
                  <a:srgbClr val="CC0000"/>
                </a:solidFill>
                <a:latin typeface="Arial" panose="020B0604020202020204" pitchFamily="34" charset="0"/>
              </a:defRPr>
            </a:lvl8pPr>
            <a:lvl9pPr marL="3886200" indent="-228600" algn="r" eaLnBrk="0" fontAlgn="base" hangingPunct="0">
              <a:spcBef>
                <a:spcPct val="0"/>
              </a:spcBef>
              <a:spcAft>
                <a:spcPct val="0"/>
              </a:spcAft>
              <a:defRPr sz="1400">
                <a:solidFill>
                  <a:srgbClr val="CC0000"/>
                </a:solidFill>
                <a:latin typeface="Arial" panose="020B0604020202020204" pitchFamily="34" charset="0"/>
              </a:defRPr>
            </a:lvl9pPr>
          </a:lstStyle>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cs typeface="Arial" panose="020B0604020202020204" pitchFamily="34" charset="0"/>
              </a:rPr>
              <a:t>GMPA (Groupement Militaire Prévoyance des Armées) avait un accord de cautionnement des Caisses d’Epargne via la </a:t>
            </a:r>
            <a:r>
              <a:rPr lang="fr-FR" altLang="fr-FR" dirty="0" err="1">
                <a:solidFill>
                  <a:schemeClr val="tx1"/>
                </a:solidFill>
                <a:cs typeface="Arial" panose="020B0604020202020204" pitchFamily="34" charset="0"/>
              </a:rPr>
              <a:t>Saccef</a:t>
            </a:r>
            <a:r>
              <a:rPr lang="fr-FR" altLang="fr-FR" dirty="0">
                <a:solidFill>
                  <a:schemeClr val="tx1"/>
                </a:solidFill>
                <a:cs typeface="Arial" panose="020B0604020202020204" pitchFamily="34" charset="0"/>
              </a:rPr>
              <a:t>, cet accord a été dénoncé début 2008 par la </a:t>
            </a:r>
            <a:r>
              <a:rPr lang="fr-FR" altLang="fr-FR" dirty="0" smtClean="0">
                <a:solidFill>
                  <a:schemeClr val="tx1"/>
                </a:solidFill>
                <a:cs typeface="Arial" panose="020B0604020202020204" pitchFamily="34" charset="0"/>
              </a:rPr>
              <a:t>CEGC/</a:t>
            </a:r>
            <a:r>
              <a:rPr lang="fr-FR" altLang="fr-FR" dirty="0" err="1" smtClean="0">
                <a:solidFill>
                  <a:schemeClr val="tx1"/>
                </a:solidFill>
                <a:cs typeface="Arial" panose="020B0604020202020204" pitchFamily="34" charset="0"/>
              </a:rPr>
              <a:t>Saccef</a:t>
            </a:r>
            <a:r>
              <a:rPr lang="fr-FR" altLang="fr-FR" dirty="0" smtClean="0">
                <a:solidFill>
                  <a:schemeClr val="tx1"/>
                </a:solidFill>
                <a:cs typeface="Arial" panose="020B0604020202020204" pitchFamily="34" charset="0"/>
              </a:rPr>
              <a:t> mais depuis le 1/1/2020, les adhérents GMPA peuvent bénéficier de la caution du FMGM (éventuellement via l’association TEGO)</a:t>
            </a:r>
            <a:endParaRPr lang="fr-FR" altLang="fr-FR" dirty="0">
              <a:solidFill>
                <a:schemeClr val="tx1"/>
              </a:solidFill>
              <a:cs typeface="Arial" panose="020B0604020202020204" pitchFamily="34" charset="0"/>
            </a:endParaRPr>
          </a:p>
          <a:p>
            <a:pPr algn="l" eaLnBrk="1" hangingPunct="1">
              <a:spcBef>
                <a:spcPct val="20000"/>
              </a:spcBef>
              <a:buClr>
                <a:srgbClr val="E6001A"/>
              </a:buClr>
              <a:buSzPct val="80000"/>
              <a:buFont typeface="Wingdings" panose="05000000000000000000" pitchFamily="2" charset="2"/>
              <a:buChar char="n"/>
            </a:pPr>
            <a:r>
              <a:rPr lang="fr-FR" altLang="fr-FR" dirty="0" err="1">
                <a:solidFill>
                  <a:schemeClr val="tx1"/>
                </a:solidFill>
                <a:cs typeface="Arial" panose="020B0604020202020204" pitchFamily="34" charset="0"/>
              </a:rPr>
              <a:t>Unéo</a:t>
            </a:r>
            <a:r>
              <a:rPr lang="fr-FR" altLang="fr-FR" dirty="0">
                <a:solidFill>
                  <a:schemeClr val="tx1"/>
                </a:solidFill>
                <a:cs typeface="Arial" panose="020B0604020202020204" pitchFamily="34" charset="0"/>
              </a:rPr>
              <a:t> : est une mutuelle santé qui concerne les adhérents de la CNG-MG, de la MNM et de la MAA. Cette structure </a:t>
            </a:r>
            <a:r>
              <a:rPr lang="fr-FR" altLang="fr-FR" dirty="0" err="1">
                <a:solidFill>
                  <a:schemeClr val="tx1"/>
                </a:solidFill>
                <a:cs typeface="Arial" panose="020B0604020202020204" pitchFamily="34" charset="0"/>
              </a:rPr>
              <a:t>Unéo</a:t>
            </a:r>
            <a:r>
              <a:rPr lang="fr-FR" altLang="fr-FR" dirty="0">
                <a:solidFill>
                  <a:schemeClr val="tx1"/>
                </a:solidFill>
                <a:cs typeface="Arial" panose="020B0604020202020204" pitchFamily="34" charset="0"/>
              </a:rPr>
              <a:t> ne délivre pas de cautionnement, par contre les CE disposent d’accord de cautionnement avec chacune des trois structures qui la composent</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cs typeface="Arial" panose="020B0604020202020204" pitchFamily="34" charset="0"/>
              </a:rPr>
              <a:t>Les portefeuilles de cautionnements de la MAI (impôts) et de la mutuelle du Trésor ont été transférés à la </a:t>
            </a:r>
            <a:r>
              <a:rPr lang="fr-FR" altLang="fr-FR" dirty="0" err="1">
                <a:solidFill>
                  <a:schemeClr val="tx1"/>
                </a:solidFill>
                <a:cs typeface="Arial" panose="020B0604020202020204" pitchFamily="34" charset="0"/>
              </a:rPr>
              <a:t>MFPrécaution</a:t>
            </a:r>
            <a:r>
              <a:rPr lang="fr-FR" altLang="fr-FR" dirty="0">
                <a:solidFill>
                  <a:schemeClr val="tx1"/>
                </a:solidFill>
                <a:cs typeface="Arial" panose="020B0604020202020204" pitchFamily="34" charset="0"/>
              </a:rPr>
              <a:t>, cette dernière doit donc être destinataire des échanges au sujet des crédits concernés (contentieux, renégociation, remboursement, …)</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cs typeface="Arial" panose="020B0604020202020204" pitchFamily="34" charset="0"/>
              </a:rPr>
              <a:t>A partir du 16 mars 2012, la Mutuelle du Trésor a absorbé la MNEA (Mutuelle Nationale de l’Entraide Administrative), les encours de la MNEA continuent d’être garantis par la MFP</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cs typeface="Arial" panose="020B0604020202020204" pitchFamily="34" charset="0"/>
              </a:rPr>
              <a:t>MASFIP, issue en 2013 de la fusion de la MAI (Mutuelle des Agents des Impôts) et de la MT (Mutuelle du Trésor) avant de fusionner la MAI avait absorbé la MPIR (Mutuelle du Personnel de L’Industrie et de la Recherche) et la MT avait absorbé la MNEA (Mutuelle Nationale de l’Entraide Administrative / DGCCRF) et la FMIN (Fraternelle Mutuelle de l’Imprimerie Nationale)</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cs typeface="Arial" panose="020B0604020202020204" pitchFamily="34" charset="0"/>
              </a:rPr>
              <a:t>MGET – Mutuelle Générale de l’Environnement et des Territoires (anciennement Mutuelle Générale de l’Equipement et des Transports): dissolution au 1/1/2016, plus d’accès à la caution MFP</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cs typeface="Arial" panose="020B0604020202020204" pitchFamily="34" charset="0"/>
              </a:rPr>
              <a:t>Au sein de MFP : fusion de MFFOM et d’</a:t>
            </a:r>
            <a:r>
              <a:rPr lang="fr-FR" altLang="fr-FR" dirty="0" err="1">
                <a:solidFill>
                  <a:schemeClr val="tx1"/>
                </a:solidFill>
                <a:cs typeface="Arial" panose="020B0604020202020204" pitchFamily="34" charset="0"/>
              </a:rPr>
              <a:t>Intériale</a:t>
            </a:r>
            <a:r>
              <a:rPr lang="fr-FR" altLang="fr-FR" dirty="0">
                <a:solidFill>
                  <a:schemeClr val="tx1"/>
                </a:solidFill>
                <a:cs typeface="Arial" panose="020B0604020202020204" pitchFamily="34" charset="0"/>
              </a:rPr>
              <a:t> </a:t>
            </a:r>
            <a:r>
              <a:rPr lang="fr-FR" altLang="fr-FR" dirty="0" err="1">
                <a:solidFill>
                  <a:schemeClr val="tx1"/>
                </a:solidFill>
                <a:cs typeface="Arial" panose="020B0604020202020204" pitchFamily="34" charset="0"/>
              </a:rPr>
              <a:t>Filia</a:t>
            </a:r>
            <a:r>
              <a:rPr lang="fr-FR" altLang="fr-FR" dirty="0">
                <a:solidFill>
                  <a:schemeClr val="tx1"/>
                </a:solidFill>
                <a:cs typeface="Arial" panose="020B0604020202020204" pitchFamily="34" charset="0"/>
              </a:rPr>
              <a:t> pour constituer LAMIE au 1/1/2016</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cs typeface="Arial" panose="020B0604020202020204" pitchFamily="34" charset="0"/>
              </a:rPr>
              <a:t>Nouvelle structure adhérente à MFP au 1/1/2017 = MUTAME</a:t>
            </a:r>
          </a:p>
          <a:p>
            <a:pPr algn="l" eaLnBrk="1" hangingPunct="1">
              <a:spcBef>
                <a:spcPct val="20000"/>
              </a:spcBef>
              <a:buClr>
                <a:srgbClr val="E6001A"/>
              </a:buClr>
              <a:buSzPct val="80000"/>
              <a:buFont typeface="Wingdings" panose="05000000000000000000" pitchFamily="2" charset="2"/>
              <a:buChar char="n"/>
            </a:pPr>
            <a:r>
              <a:rPr lang="fr-FR" altLang="fr-FR" dirty="0">
                <a:solidFill>
                  <a:schemeClr val="tx1"/>
                </a:solidFill>
                <a:cs typeface="Arial" panose="020B0604020202020204" pitchFamily="34" charset="0"/>
              </a:rPr>
              <a:t>Départ de la mutuelle MCVPAP (Mutuelle Complémentaire de la Ville de Paris et de l’Assistance Publique) de MFP au </a:t>
            </a:r>
            <a:r>
              <a:rPr lang="fr-FR" altLang="fr-FR" dirty="0" smtClean="0">
                <a:solidFill>
                  <a:schemeClr val="tx1"/>
                </a:solidFill>
                <a:cs typeface="Arial" panose="020B0604020202020204" pitchFamily="34" charset="0"/>
              </a:rPr>
              <a:t>1/1/201</a:t>
            </a:r>
          </a:p>
          <a:p>
            <a:pPr algn="l" eaLnBrk="1" hangingPunct="1">
              <a:spcBef>
                <a:spcPct val="20000"/>
              </a:spcBef>
              <a:buClr>
                <a:srgbClr val="E6001A"/>
              </a:buClr>
              <a:buSzPct val="80000"/>
              <a:buFont typeface="Wingdings" panose="05000000000000000000" pitchFamily="2" charset="2"/>
              <a:buChar char="n"/>
            </a:pPr>
            <a:r>
              <a:rPr lang="fr-FR" altLang="fr-FR" dirty="0" smtClean="0">
                <a:solidFill>
                  <a:schemeClr val="tx1"/>
                </a:solidFill>
              </a:rPr>
              <a:t>MFP : résiliation </a:t>
            </a:r>
            <a:r>
              <a:rPr lang="fr-FR" altLang="fr-FR" dirty="0">
                <a:solidFill>
                  <a:schemeClr val="tx1"/>
                </a:solidFill>
              </a:rPr>
              <a:t>de l’Union </a:t>
            </a:r>
            <a:r>
              <a:rPr lang="fr-FR" altLang="fr-FR" dirty="0" err="1">
                <a:solidFill>
                  <a:schemeClr val="tx1"/>
                </a:solidFill>
              </a:rPr>
              <a:t>Mutame</a:t>
            </a:r>
            <a:r>
              <a:rPr lang="fr-FR" altLang="fr-FR" dirty="0">
                <a:solidFill>
                  <a:schemeClr val="tx1"/>
                </a:solidFill>
              </a:rPr>
              <a:t> à effet du 31 décembre </a:t>
            </a:r>
            <a:r>
              <a:rPr lang="fr-FR" altLang="fr-FR" dirty="0" smtClean="0">
                <a:solidFill>
                  <a:schemeClr val="tx1"/>
                </a:solidFill>
              </a:rPr>
              <a:t>2018 et adhésion directe de : </a:t>
            </a:r>
            <a:r>
              <a:rPr lang="fr-FR" altLang="fr-FR" dirty="0" err="1" smtClean="0">
                <a:solidFill>
                  <a:schemeClr val="tx1"/>
                </a:solidFill>
              </a:rPr>
              <a:t>Mutame</a:t>
            </a:r>
            <a:r>
              <a:rPr lang="fr-FR" altLang="fr-FR" dirty="0" smtClean="0">
                <a:solidFill>
                  <a:schemeClr val="tx1"/>
                </a:solidFill>
              </a:rPr>
              <a:t> Savoie Mont Blanc, </a:t>
            </a:r>
            <a:r>
              <a:rPr lang="fr-FR" altLang="fr-FR" dirty="0" err="1" smtClean="0">
                <a:solidFill>
                  <a:schemeClr val="tx1"/>
                </a:solidFill>
              </a:rPr>
              <a:t>Mutame</a:t>
            </a:r>
            <a:r>
              <a:rPr lang="fr-FR" altLang="fr-FR" dirty="0" smtClean="0">
                <a:solidFill>
                  <a:schemeClr val="tx1"/>
                </a:solidFill>
              </a:rPr>
              <a:t> &amp; Plus et de Mutuelle Marseille Métropole</a:t>
            </a:r>
          </a:p>
          <a:p>
            <a:pPr algn="l" eaLnBrk="1" hangingPunct="1">
              <a:spcBef>
                <a:spcPct val="20000"/>
              </a:spcBef>
              <a:buClr>
                <a:srgbClr val="E6001A"/>
              </a:buClr>
              <a:buSzPct val="80000"/>
              <a:buFont typeface="Wingdings" panose="05000000000000000000" pitchFamily="2" charset="2"/>
              <a:buChar char="n"/>
            </a:pPr>
            <a:r>
              <a:rPr lang="fr-FR" altLang="fr-FR" dirty="0" smtClean="0">
                <a:solidFill>
                  <a:schemeClr val="tx1"/>
                </a:solidFill>
              </a:rPr>
              <a:t>MFP </a:t>
            </a:r>
            <a:r>
              <a:rPr lang="fr-FR" altLang="fr-FR" dirty="0">
                <a:solidFill>
                  <a:schemeClr val="tx1"/>
                </a:solidFill>
              </a:rPr>
              <a:t>(Mutualité de la Fonction Publique) </a:t>
            </a:r>
            <a:r>
              <a:rPr lang="fr-FR" altLang="fr-FR" dirty="0" smtClean="0">
                <a:solidFill>
                  <a:schemeClr val="tx1"/>
                </a:solidFill>
              </a:rPr>
              <a:t>au 1/1/2020 Harmonie </a:t>
            </a:r>
            <a:r>
              <a:rPr lang="fr-FR" altLang="fr-FR" dirty="0">
                <a:solidFill>
                  <a:schemeClr val="tx1"/>
                </a:solidFill>
              </a:rPr>
              <a:t>Fonction Publique </a:t>
            </a:r>
            <a:r>
              <a:rPr lang="fr-FR" altLang="fr-FR" dirty="0" smtClean="0">
                <a:solidFill>
                  <a:schemeClr val="tx1"/>
                </a:solidFill>
              </a:rPr>
              <a:t>devient </a:t>
            </a:r>
            <a:r>
              <a:rPr lang="fr-FR" altLang="fr-FR" dirty="0">
                <a:solidFill>
                  <a:schemeClr val="tx1"/>
                </a:solidFill>
              </a:rPr>
              <a:t>Harmonie </a:t>
            </a:r>
            <a:r>
              <a:rPr lang="fr-FR" altLang="fr-FR" dirty="0" smtClean="0">
                <a:solidFill>
                  <a:schemeClr val="tx1"/>
                </a:solidFill>
              </a:rPr>
              <a:t>Mutuelle et Mutuelle </a:t>
            </a:r>
            <a:r>
              <a:rPr lang="fr-FR" altLang="fr-FR" dirty="0">
                <a:solidFill>
                  <a:schemeClr val="tx1"/>
                </a:solidFill>
              </a:rPr>
              <a:t>Civile de la Défense </a:t>
            </a:r>
            <a:r>
              <a:rPr lang="fr-FR" altLang="fr-FR" dirty="0" smtClean="0">
                <a:solidFill>
                  <a:schemeClr val="tx1"/>
                </a:solidFill>
              </a:rPr>
              <a:t>devient </a:t>
            </a:r>
            <a:r>
              <a:rPr lang="fr-FR" altLang="fr-FR" dirty="0">
                <a:solidFill>
                  <a:schemeClr val="tx1"/>
                </a:solidFill>
              </a:rPr>
              <a:t>Mutuelle de la Communauté </a:t>
            </a:r>
            <a:r>
              <a:rPr lang="fr-FR" altLang="fr-FR" dirty="0" smtClean="0">
                <a:solidFill>
                  <a:schemeClr val="tx1"/>
                </a:solidFill>
              </a:rPr>
              <a:t>Défense</a:t>
            </a:r>
          </a:p>
          <a:p>
            <a:pPr algn="l" eaLnBrk="1" hangingPunct="1">
              <a:spcBef>
                <a:spcPct val="20000"/>
              </a:spcBef>
              <a:buClr>
                <a:srgbClr val="E6001A"/>
              </a:buClr>
              <a:buSzPct val="80000"/>
              <a:buFont typeface="Wingdings" panose="05000000000000000000" pitchFamily="2" charset="2"/>
              <a:buChar char="n"/>
            </a:pPr>
            <a:r>
              <a:rPr lang="fr-FR" altLang="fr-FR" dirty="0" smtClean="0">
                <a:solidFill>
                  <a:schemeClr val="tx1"/>
                </a:solidFill>
              </a:rPr>
              <a:t>Depuis le 1/1/2020, SNCF ne cautionne plus les prêts immobiliers Caisse d’épargne </a:t>
            </a:r>
          </a:p>
        </p:txBody>
      </p:sp>
    </p:spTree>
    <p:extLst>
      <p:ext uri="{BB962C8B-B14F-4D97-AF65-F5344CB8AC3E}">
        <p14:creationId xmlns:p14="http://schemas.microsoft.com/office/powerpoint/2010/main" val="291382716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2940</TotalTime>
  <Words>1863</Words>
  <Application>Microsoft Office PowerPoint</Application>
  <PresentationFormat>Grand écran</PresentationFormat>
  <Paragraphs>121</Paragraphs>
  <Slides>11</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11</vt:i4>
      </vt:variant>
    </vt:vector>
  </HeadingPairs>
  <TitlesOfParts>
    <vt:vector size="19" baseType="lpstr">
      <vt:lpstr>Arial</vt:lpstr>
      <vt:lpstr>Arial Black</vt:lpstr>
      <vt:lpstr>Arial Narrow</vt:lpstr>
      <vt:lpstr>Cabin Condensed</vt:lpstr>
      <vt:lpstr>Calibri</vt:lpstr>
      <vt:lpstr>Calibri Light</vt:lpstr>
      <vt:lpstr>Wingdings</vt:lpstr>
      <vt:lpstr>Thème Office</vt:lpstr>
      <vt:lpstr>  </vt:lpstr>
      <vt:lpstr> </vt:lpstr>
      <vt:lpstr> </vt:lpstr>
      <vt:lpstr>Principales conditions d’intervention de MFP</vt:lpstr>
      <vt:lpstr> </vt:lpstr>
      <vt:lpstr>Principales conditions d’intervention du FMGM</vt:lpstr>
      <vt:lpstr>Principales conditions d’intervention de MGEN</vt:lpstr>
      <vt:lpstr>Principales conditions d’intervention de la Caisse Nationale du Gendarme – Mutuelle de la Gendarmerie (CNG-MG)</vt:lpstr>
      <vt:lpstr>Principales conditions d’intervention de la SNCF</vt:lpstr>
      <vt:lpstr>Principales conditions d’intervention d’ INTERIALE</vt:lpstr>
      <vt:lpstr>Quelques précisions …</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TRIDON Thierry</dc:creator>
  <cp:lastModifiedBy>A6702000</cp:lastModifiedBy>
  <cp:revision>220</cp:revision>
  <cp:lastPrinted>2019-11-28T14:00:15Z</cp:lastPrinted>
  <dcterms:created xsi:type="dcterms:W3CDTF">2019-10-11T11:36:30Z</dcterms:created>
  <dcterms:modified xsi:type="dcterms:W3CDTF">2020-07-02T15:13:57Z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Thierry.TRIDON@bpce.fr</vt:lpwstr>
  </property>
  <property fmtid="{D5CDD505-2E9C-101B-9397-08002B2CF9AE}" pid="5" name="MSIP_Label_48a19f0c-bea1-442e-a475-ed109d9ec508_SetDate">
    <vt:lpwstr>2019-10-11T11:42:20.3857830Z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