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3" r:id="rId4"/>
  </p:sldMasterIdLst>
  <p:notesMasterIdLst>
    <p:notesMasterId r:id="rId15"/>
  </p:notesMasterIdLst>
  <p:handoutMasterIdLst>
    <p:handoutMasterId r:id="rId16"/>
  </p:handoutMasterIdLst>
  <p:sldIdLst>
    <p:sldId id="258" r:id="rId5"/>
    <p:sldId id="402" r:id="rId6"/>
    <p:sldId id="406" r:id="rId7"/>
    <p:sldId id="407" r:id="rId8"/>
    <p:sldId id="411" r:id="rId9"/>
    <p:sldId id="412" r:id="rId10"/>
    <p:sldId id="408" r:id="rId11"/>
    <p:sldId id="409" r:id="rId12"/>
    <p:sldId id="410" r:id="rId13"/>
    <p:sldId id="399" r:id="rId14"/>
  </p:sldIdLst>
  <p:sldSz cx="9144000" cy="5143500" type="screen16x9"/>
  <p:notesSz cx="6797675" cy="9874250"/>
  <p:embeddedFontLst>
    <p:embeddedFont>
      <p:font typeface="Arial Black" panose="020B0A04020102020204" pitchFamily="34" charset="0"/>
      <p:bold r:id="rId17"/>
    </p:embeddedFont>
    <p:embeddedFont>
      <p:font typeface="Arial Narrow" panose="020B0606020202030204" pitchFamily="34" charset="0"/>
      <p:regular r:id="rId18"/>
      <p:bold r:id="rId19"/>
      <p:italic r:id="rId20"/>
      <p:boldItalic r:id="rId21"/>
    </p:embeddedFont>
    <p:embeddedFont>
      <p:font typeface="Cabin Condensed" panose="020B0604020202020204" charset="0"/>
      <p:regular r:id="rId22"/>
      <p:bold r:id="rId23"/>
      <p:italic r:id="rId24"/>
      <p:boldItalic r:id="rId25"/>
    </p:embeddedFont>
    <p:embeddedFont>
      <p:font typeface="Cambria Math" panose="02040503050406030204" pitchFamily="18" charset="0"/>
      <p:regular r:id="rId26"/>
    </p:embeddedFont>
    <p:embeddedFont>
      <p:font typeface="Montserrat ExtraBold" panose="00000900000000000000" pitchFamily="2" charset="0"/>
      <p:bold r:id="rId27"/>
      <p:boldItalic r:id="rId28"/>
    </p:embeddedFont>
    <p:embeddedFont>
      <p:font typeface="Montserrat SemiBold" panose="00000700000000000000" pitchFamily="2" charset="0"/>
      <p:bold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EZET Laetitia (EXT - BPCE-SI)" initials="LL(BS" lastIdx="1" clrIdx="0">
    <p:extLst>
      <p:ext uri="{19B8F6BF-5375-455C-9EA6-DF929625EA0E}">
        <p15:presenceInfo xmlns:p15="http://schemas.microsoft.com/office/powerpoint/2012/main" userId="S::laetitia.lenezet.prestataire@it-ce.fr::5571aba6-6ca6-41f6-8379-c0308e2d1ca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8050"/>
    <a:srgbClr val="D676AD"/>
    <a:srgbClr val="9176B4"/>
    <a:srgbClr val="E50051"/>
    <a:srgbClr val="00A193"/>
    <a:srgbClr val="223163"/>
    <a:srgbClr val="0176A0"/>
    <a:srgbClr val="D77F53"/>
    <a:srgbClr val="EAEAEA"/>
    <a:srgbClr val="6694CE"/>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486" autoAdjust="0"/>
    <p:restoredTop sz="94689" autoAdjust="0"/>
  </p:normalViewPr>
  <p:slideViewPr>
    <p:cSldViewPr showGuides="1">
      <p:cViewPr>
        <p:scale>
          <a:sx n="150" d="100"/>
          <a:sy n="150" d="100"/>
        </p:scale>
        <p:origin x="252" y="-42"/>
      </p:cViewPr>
      <p:guideLst>
        <p:guide orient="horz" pos="1439"/>
        <p:guide orient="horz" pos="169"/>
        <p:guide pos="1383"/>
        <p:guide pos="4468"/>
      </p:guideLst>
    </p:cSldViewPr>
  </p:slideViewPr>
  <p:notesTextViewPr>
    <p:cViewPr>
      <p:scale>
        <a:sx n="3" d="2"/>
        <a:sy n="3" d="2"/>
      </p:scale>
      <p:origin x="0" y="0"/>
    </p:cViewPr>
  </p:notesTextViewPr>
  <p:sorterViewPr>
    <p:cViewPr>
      <p:scale>
        <a:sx n="100" d="100"/>
        <a:sy n="100" d="100"/>
      </p:scale>
      <p:origin x="0" y="0"/>
    </p:cViewPr>
  </p:sorterViewPr>
  <p:notesViewPr>
    <p:cSldViewPr showGuides="1">
      <p:cViewPr varScale="1">
        <p:scale>
          <a:sx n="44" d="100"/>
          <a:sy n="44" d="100"/>
        </p:scale>
        <p:origin x="2852" y="40"/>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0BAADC-E9E9-4905-B7FE-8E501640696D}"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fr-FR"/>
        </a:p>
      </dgm:t>
    </dgm:pt>
    <dgm:pt modelId="{2D79ECE3-3BEC-4A22-8184-DDC097B3B7C9}" type="pres">
      <dgm:prSet presAssocID="{4C0BAADC-E9E9-4905-B7FE-8E501640696D}" presName="Name0" presStyleCnt="0">
        <dgm:presLayoutVars>
          <dgm:chMax val="7"/>
          <dgm:chPref val="5"/>
        </dgm:presLayoutVars>
      </dgm:prSet>
      <dgm:spPr/>
    </dgm:pt>
  </dgm:ptLst>
  <dgm:cxnLst>
    <dgm:cxn modelId="{0D9B6882-D796-4C49-B0A0-7D8E3E0338CD}" type="presOf" srcId="{4C0BAADC-E9E9-4905-B7FE-8E501640696D}" destId="{2D79ECE3-3BEC-4A22-8184-DDC097B3B7C9}" srcOrd="0"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0BAADC-E9E9-4905-B7FE-8E501640696D}"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fr-FR"/>
        </a:p>
      </dgm:t>
    </dgm:pt>
    <dgm:pt modelId="{2D79ECE3-3BEC-4A22-8184-DDC097B3B7C9}" type="pres">
      <dgm:prSet presAssocID="{4C0BAADC-E9E9-4905-B7FE-8E501640696D}" presName="Name0" presStyleCnt="0">
        <dgm:presLayoutVars>
          <dgm:chMax val="7"/>
          <dgm:chPref val="5"/>
        </dgm:presLayoutVars>
      </dgm:prSet>
      <dgm:spPr/>
    </dgm:pt>
  </dgm:ptLst>
  <dgm:cxnLst>
    <dgm:cxn modelId="{0D9B6882-D796-4C49-B0A0-7D8E3E0338CD}" type="presOf" srcId="{4C0BAADC-E9E9-4905-B7FE-8E501640696D}" destId="{2D79ECE3-3BEC-4A22-8184-DDC097B3B7C9}" srcOrd="0"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10/01/2023</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22" name="Image 21"/>
          <p:cNvPicPr>
            <a:picLocks noChangeAspect="1"/>
          </p:cNvPicPr>
          <p:nvPr/>
        </p:nvPicPr>
        <p:blipFill>
          <a:blip r:embed="rId4"/>
          <a:stretch>
            <a:fillRect/>
          </a:stretch>
        </p:blipFill>
        <p:spPr>
          <a:xfrm>
            <a:off x="144000" y="360000"/>
            <a:ext cx="3744000" cy="772856"/>
          </a:xfrm>
          <a:prstGeom prst="rect">
            <a:avLst/>
          </a:prstGeom>
        </p:spPr>
      </p:pic>
      <p:sp>
        <p:nvSpPr>
          <p:cNvPr id="23" name="Espace réservé du texte 52"/>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2"/>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l’entreprise</a:t>
            </a:r>
          </a:p>
        </p:txBody>
      </p:sp>
      <p:sp>
        <p:nvSpPr>
          <p:cNvPr id="24" name="Espace réservé du texte 52"/>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2"/>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spTree>
    <p:extLst>
      <p:ext uri="{BB962C8B-B14F-4D97-AF65-F5344CB8AC3E}">
        <p14:creationId xmlns:p14="http://schemas.microsoft.com/office/powerpoint/2010/main" val="4448229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pic>
        <p:nvPicPr>
          <p:cNvPr id="18" name="Image 17"/>
          <p:cNvPicPr>
            <a:picLocks noChangeAspect="1"/>
          </p:cNvPicPr>
          <p:nvPr/>
        </p:nvPicPr>
        <p:blipFill>
          <a:blip r:embed="rId4"/>
          <a:stretch>
            <a:fillRect/>
          </a:stretch>
        </p:blipFill>
        <p:spPr>
          <a:xfrm>
            <a:off x="5760000" y="4320000"/>
            <a:ext cx="3312000" cy="683680"/>
          </a:xfrm>
          <a:prstGeom prst="rect">
            <a:avLst/>
          </a:prstGeom>
        </p:spPr>
      </p:pic>
      <p:sp>
        <p:nvSpPr>
          <p:cNvPr id="19" name="Espace réservé du texte 52"/>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2"/>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l’entreprise</a:t>
            </a:r>
          </a:p>
        </p:txBody>
      </p:sp>
      <p:sp>
        <p:nvSpPr>
          <p:cNvPr id="20" name="Espace réservé du texte 52"/>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2"/>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spTree>
    <p:extLst>
      <p:ext uri="{BB962C8B-B14F-4D97-AF65-F5344CB8AC3E}">
        <p14:creationId xmlns:p14="http://schemas.microsoft.com/office/powerpoint/2010/main" val="386842350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7" name="Rectangle 16"/>
          <p:cNvSpPr/>
          <p:nvPr/>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136561204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6_Titre">
    <p:spTree>
      <p:nvGrpSpPr>
        <p:cNvPr id="1" name="Shape 8"/>
        <p:cNvGrpSpPr/>
        <p:nvPr/>
      </p:nvGrpSpPr>
      <p:grpSpPr>
        <a:xfrm>
          <a:off x="0" y="0"/>
          <a:ext cx="0" cy="0"/>
          <a:chOff x="0" y="0"/>
          <a:chExt cx="0" cy="0"/>
        </a:xfrm>
      </p:grpSpPr>
      <p:grpSp>
        <p:nvGrpSpPr>
          <p:cNvPr id="6" name="Groupe 5"/>
          <p:cNvGrpSpPr/>
          <p:nvPr/>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46398311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1120" y="1131590"/>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28235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106876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87861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89707844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73474836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sposition personnalisée">
    <p:spTree>
      <p:nvGrpSpPr>
        <p:cNvPr id="1" name=""/>
        <p:cNvGrpSpPr/>
        <p:nvPr/>
      </p:nvGrpSpPr>
      <p:grpSpPr>
        <a:xfrm>
          <a:off x="0" y="0"/>
          <a:ext cx="0" cy="0"/>
          <a:chOff x="0" y="0"/>
          <a:chExt cx="0" cy="0"/>
        </a:xfrm>
      </p:grpSpPr>
      <p:grpSp>
        <p:nvGrpSpPr>
          <p:cNvPr id="3" name="Groupe 2"/>
          <p:cNvGrpSpPr/>
          <p:nvPr/>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282204084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428819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969075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dirty="0"/>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2" name="Image 1"/>
          <p:cNvPicPr>
            <a:picLocks noChangeAspect="1"/>
          </p:cNvPicPr>
          <p:nvPr userDrawn="1"/>
        </p:nvPicPr>
        <p:blipFill>
          <a:blip r:embed="rId4"/>
          <a:stretch>
            <a:fillRect/>
          </a:stretch>
        </p:blipFill>
        <p:spPr>
          <a:xfrm>
            <a:off x="144000" y="360000"/>
            <a:ext cx="3744000" cy="772856"/>
          </a:xfrm>
          <a:prstGeom prst="rect">
            <a:avLst/>
          </a:prstGeom>
        </p:spPr>
      </p:pic>
      <p:sp>
        <p:nvSpPr>
          <p:cNvPr id="19" name="Espace réservé du texte 52"/>
          <p:cNvSpPr>
            <a:spLocks noGrp="1"/>
          </p:cNvSpPr>
          <p:nvPr>
            <p:ph type="body" sz="quarter" idx="14" hasCustomPrompt="1"/>
          </p:nvPr>
        </p:nvSpPr>
        <p:spPr>
          <a:xfrm>
            <a:off x="6300192" y="906367"/>
            <a:ext cx="2478755" cy="324036"/>
          </a:xfrm>
          <a:prstGeom prst="rect">
            <a:avLst/>
          </a:prstGeom>
          <a:noFill/>
        </p:spPr>
        <p:txBody>
          <a:bodyPr lIns="0" tIns="0" rIns="0" bIns="0" anchor="ctr" anchorCtr="0">
            <a:normAutofit/>
          </a:bodyPr>
          <a:lstStyle>
            <a:lvl1pPr marL="0" indent="0" algn="r">
              <a:buNone/>
              <a:defRPr sz="1050" b="0" baseline="0">
                <a:solidFill>
                  <a:schemeClr val="bg1">
                    <a:lumMod val="50000"/>
                  </a:schemeClr>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11" name="Imag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08019" y="342434"/>
            <a:ext cx="1223097" cy="685796"/>
          </a:xfrm>
          <a:prstGeom prst="rect">
            <a:avLst/>
          </a:prstGeom>
        </p:spPr>
      </p:pic>
    </p:spTree>
    <p:extLst>
      <p:ext uri="{BB962C8B-B14F-4D97-AF65-F5344CB8AC3E}">
        <p14:creationId xmlns:p14="http://schemas.microsoft.com/office/powerpoint/2010/main" val="3081998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dirty="0"/>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827672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p:cNvSpPr txBox="1">
            <a:spLocks noGrp="1"/>
          </p:cNvSpPr>
          <p:nvPr/>
        </p:nvSpPr>
        <p:spPr bwMode="auto">
          <a:xfrm>
            <a:off x="649220" y="4876006"/>
            <a:ext cx="2067874"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dirty="0">
                <a:solidFill>
                  <a:schemeClr val="tx1"/>
                </a:solidFill>
                <a:latin typeface="Arial Narrow" panose="020B0606020202030204" pitchFamily="34" charset="0"/>
                <a:ea typeface="Verdana" panose="020B0604030504040204" pitchFamily="34" charset="0"/>
                <a:cs typeface="Verdana" panose="020B0604030504040204" pitchFamily="34" charset="0"/>
              </a:rPr>
              <a:t>BPCE SI</a:t>
            </a:r>
            <a:r>
              <a:rPr lang="fr-FR" sz="900" cap="none"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fr-FR" sz="900" cap="none" baseline="0" dirty="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none"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ADE Services BCP Interfaçage MySys</a:t>
            </a:r>
          </a:p>
        </p:txBody>
      </p:sp>
      <p:grpSp>
        <p:nvGrpSpPr>
          <p:cNvPr id="36" name="Groupe 35">
            <a:extLst>
              <a:ext uri="{FF2B5EF4-FFF2-40B4-BE49-F238E27FC236}">
                <a16:creationId xmlns:a16="http://schemas.microsoft.com/office/drawing/2014/main" id="{62A2C92C-850E-45C4-9924-906282D6A2D9}"/>
              </a:ext>
            </a:extLst>
          </p:cNvPr>
          <p:cNvGrpSpPr/>
          <p:nvPr userDrawn="1"/>
        </p:nvGrpSpPr>
        <p:grpSpPr>
          <a:xfrm>
            <a:off x="7740352" y="4879963"/>
            <a:ext cx="1258738" cy="130584"/>
            <a:chOff x="288926" y="438151"/>
            <a:chExt cx="4284661" cy="444500"/>
          </a:xfrm>
        </p:grpSpPr>
        <p:sp>
          <p:nvSpPr>
            <p:cNvPr id="37" name="Freeform 5">
              <a:extLst>
                <a:ext uri="{FF2B5EF4-FFF2-40B4-BE49-F238E27FC236}">
                  <a16:creationId xmlns:a16="http://schemas.microsoft.com/office/drawing/2014/main" id="{C02D1CF8-BFB6-4E77-B6DB-739F5BF2CD46}"/>
                </a:ext>
              </a:extLst>
            </p:cNvPr>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8" name="Freeform 6">
              <a:extLst>
                <a:ext uri="{FF2B5EF4-FFF2-40B4-BE49-F238E27FC236}">
                  <a16:creationId xmlns:a16="http://schemas.microsoft.com/office/drawing/2014/main" id="{FF6DC8BD-4C66-4DA5-AB3A-0BBBA07BCC48}"/>
                </a:ext>
              </a:extLst>
            </p:cNvPr>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9" name="Freeform 7">
              <a:extLst>
                <a:ext uri="{FF2B5EF4-FFF2-40B4-BE49-F238E27FC236}">
                  <a16:creationId xmlns:a16="http://schemas.microsoft.com/office/drawing/2014/main" id="{B52178F8-FBE9-4D60-97AA-EEAD0AFBA7FB}"/>
                </a:ext>
              </a:extLst>
            </p:cNvPr>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0" name="Freeform 8">
              <a:extLst>
                <a:ext uri="{FF2B5EF4-FFF2-40B4-BE49-F238E27FC236}">
                  <a16:creationId xmlns:a16="http://schemas.microsoft.com/office/drawing/2014/main" id="{893CF384-2022-4EAA-ACCE-03A946A96A8A}"/>
                </a:ext>
              </a:extLst>
            </p:cNvPr>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1" name="Freeform 9">
              <a:extLst>
                <a:ext uri="{FF2B5EF4-FFF2-40B4-BE49-F238E27FC236}">
                  <a16:creationId xmlns:a16="http://schemas.microsoft.com/office/drawing/2014/main" id="{EB892C42-3CFD-4850-BB8D-D2638924E826}"/>
                </a:ext>
              </a:extLst>
            </p:cNvPr>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2" name="Freeform 10">
              <a:extLst>
                <a:ext uri="{FF2B5EF4-FFF2-40B4-BE49-F238E27FC236}">
                  <a16:creationId xmlns:a16="http://schemas.microsoft.com/office/drawing/2014/main" id="{85A8ED33-643E-4451-A9A7-9E2A396FBA1C}"/>
                </a:ext>
              </a:extLst>
            </p:cNvPr>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3" name="Freeform 11">
              <a:extLst>
                <a:ext uri="{FF2B5EF4-FFF2-40B4-BE49-F238E27FC236}">
                  <a16:creationId xmlns:a16="http://schemas.microsoft.com/office/drawing/2014/main" id="{A497CE1E-FF38-489C-A580-9090EEB24AC3}"/>
                </a:ext>
              </a:extLst>
            </p:cNvPr>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4" name="Freeform 12">
              <a:extLst>
                <a:ext uri="{FF2B5EF4-FFF2-40B4-BE49-F238E27FC236}">
                  <a16:creationId xmlns:a16="http://schemas.microsoft.com/office/drawing/2014/main" id="{C81C66AA-A83C-4AAA-B345-D2C561CE4C8C}"/>
                </a:ext>
              </a:extLst>
            </p:cNvPr>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5" name="Freeform 13">
              <a:extLst>
                <a:ext uri="{FF2B5EF4-FFF2-40B4-BE49-F238E27FC236}">
                  <a16:creationId xmlns:a16="http://schemas.microsoft.com/office/drawing/2014/main" id="{CDB6FE2B-2676-4573-ADCB-9F72619BDCDC}"/>
                </a:ext>
              </a:extLst>
            </p:cNvPr>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6" name="Freeform 14">
              <a:extLst>
                <a:ext uri="{FF2B5EF4-FFF2-40B4-BE49-F238E27FC236}">
                  <a16:creationId xmlns:a16="http://schemas.microsoft.com/office/drawing/2014/main" id="{FDED61A4-BCFB-47C4-BCC7-AE1CEE2C3414}"/>
                </a:ext>
              </a:extLst>
            </p:cNvPr>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7" name="Freeform 15">
              <a:extLst>
                <a:ext uri="{FF2B5EF4-FFF2-40B4-BE49-F238E27FC236}">
                  <a16:creationId xmlns:a16="http://schemas.microsoft.com/office/drawing/2014/main" id="{1A1CB118-12F4-4D92-8C50-3A62DB9C967A}"/>
                </a:ext>
              </a:extLst>
            </p:cNvPr>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8" name="Freeform 16">
              <a:extLst>
                <a:ext uri="{FF2B5EF4-FFF2-40B4-BE49-F238E27FC236}">
                  <a16:creationId xmlns:a16="http://schemas.microsoft.com/office/drawing/2014/main" id="{F9C28D89-C380-4C74-8940-BD0A6D9F5F59}"/>
                </a:ext>
              </a:extLst>
            </p:cNvPr>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9" name="Freeform 17">
              <a:extLst>
                <a:ext uri="{FF2B5EF4-FFF2-40B4-BE49-F238E27FC236}">
                  <a16:creationId xmlns:a16="http://schemas.microsoft.com/office/drawing/2014/main" id="{A37E0F0F-B39E-4834-9E39-729A12DFBD83}"/>
                </a:ext>
              </a:extLst>
            </p:cNvPr>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0" name="Freeform 18">
              <a:extLst>
                <a:ext uri="{FF2B5EF4-FFF2-40B4-BE49-F238E27FC236}">
                  <a16:creationId xmlns:a16="http://schemas.microsoft.com/office/drawing/2014/main" id="{0E858916-B908-4530-9932-EDE838D67102}"/>
                </a:ext>
              </a:extLst>
            </p:cNvPr>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1" name="Freeform 19">
              <a:extLst>
                <a:ext uri="{FF2B5EF4-FFF2-40B4-BE49-F238E27FC236}">
                  <a16:creationId xmlns:a16="http://schemas.microsoft.com/office/drawing/2014/main" id="{D9F46C57-6BCE-4347-9C93-DD367F0B3E2B}"/>
                </a:ext>
              </a:extLst>
            </p:cNvPr>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2" name="Freeform 20">
              <a:extLst>
                <a:ext uri="{FF2B5EF4-FFF2-40B4-BE49-F238E27FC236}">
                  <a16:creationId xmlns:a16="http://schemas.microsoft.com/office/drawing/2014/main" id="{351B8C4F-7C14-4624-B498-FE06A7A8EB68}"/>
                </a:ext>
              </a:extLst>
            </p:cNvPr>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3" name="Freeform 21">
              <a:extLst>
                <a:ext uri="{FF2B5EF4-FFF2-40B4-BE49-F238E27FC236}">
                  <a16:creationId xmlns:a16="http://schemas.microsoft.com/office/drawing/2014/main" id="{B80F3587-CF9E-47F8-8CEB-4AF2BDA52C33}"/>
                </a:ext>
              </a:extLst>
            </p:cNvPr>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54" name="Groupe 53">
            <a:extLst>
              <a:ext uri="{FF2B5EF4-FFF2-40B4-BE49-F238E27FC236}">
                <a16:creationId xmlns:a16="http://schemas.microsoft.com/office/drawing/2014/main" id="{3D85A430-AA6D-431B-8F59-1119991B2967}"/>
              </a:ext>
            </a:extLst>
          </p:cNvPr>
          <p:cNvGrpSpPr/>
          <p:nvPr userDrawn="1"/>
        </p:nvGrpSpPr>
        <p:grpSpPr>
          <a:xfrm>
            <a:off x="142259" y="195486"/>
            <a:ext cx="616636" cy="439173"/>
            <a:chOff x="865188" y="493713"/>
            <a:chExt cx="546100" cy="388938"/>
          </a:xfrm>
          <a:solidFill>
            <a:schemeClr val="bg1">
              <a:lumMod val="85000"/>
            </a:schemeClr>
          </a:solidFill>
        </p:grpSpPr>
        <p:sp>
          <p:nvSpPr>
            <p:cNvPr id="55" name="Freeform 19">
              <a:extLst>
                <a:ext uri="{FF2B5EF4-FFF2-40B4-BE49-F238E27FC236}">
                  <a16:creationId xmlns:a16="http://schemas.microsoft.com/office/drawing/2014/main" id="{B31CB544-B8CD-47C4-962D-A5AD3C276343}"/>
                </a:ext>
              </a:extLst>
            </p:cNvPr>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6" name="Freeform 20">
              <a:extLst>
                <a:ext uri="{FF2B5EF4-FFF2-40B4-BE49-F238E27FC236}">
                  <a16:creationId xmlns:a16="http://schemas.microsoft.com/office/drawing/2014/main" id="{C6DFC2F4-2E18-46D0-AFA5-76F3AEA58D25}"/>
                </a:ext>
              </a:extLst>
            </p:cNvPr>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1">
              <a:extLst>
                <a:ext uri="{FF2B5EF4-FFF2-40B4-BE49-F238E27FC236}">
                  <a16:creationId xmlns:a16="http://schemas.microsoft.com/office/drawing/2014/main" id="{665BB2BF-DA4F-4054-9D68-2D8DBD4437CC}"/>
                </a:ext>
              </a:extLst>
            </p:cNvPr>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64761756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6" r:id="rId12"/>
    <p:sldLayoutId id="2147483681" r:id="rId13"/>
    <p:sldLayoutId id="2147483701" r:id="rId14"/>
    <p:sldLayoutId id="2147483702" r:id="rId15"/>
    <p:sldLayoutId id="2147483703" r:id="rId16"/>
  </p:sldLayoutIdLst>
  <p:hf sldNum="0" hdr="0" ftr="0" dt="0"/>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6"/>
          </p:nvPr>
        </p:nvSpPr>
        <p:spPr>
          <a:xfrm>
            <a:off x="912065" y="4011910"/>
            <a:ext cx="1109278" cy="138499"/>
          </a:xfrm>
        </p:spPr>
        <p:txBody>
          <a:bodyPr/>
          <a:lstStyle/>
          <a:p>
            <a:r>
              <a:rPr lang="fr-FR" dirty="0"/>
              <a:t>Date : 25/04/2022</a:t>
            </a:r>
          </a:p>
        </p:txBody>
      </p:sp>
      <p:sp>
        <p:nvSpPr>
          <p:cNvPr id="3" name="Titre 2"/>
          <p:cNvSpPr>
            <a:spLocks noGrp="1"/>
          </p:cNvSpPr>
          <p:nvPr>
            <p:ph type="ctrTitle"/>
          </p:nvPr>
        </p:nvSpPr>
        <p:spPr>
          <a:xfrm>
            <a:off x="934723" y="2159298"/>
            <a:ext cx="7527352" cy="1022156"/>
          </a:xfrm>
        </p:spPr>
        <p:txBody>
          <a:bodyPr/>
          <a:lstStyle/>
          <a:p>
            <a:r>
              <a:rPr lang="fr-FR" sz="2800" dirty="0"/>
              <a:t>Assurance ADE Services - CBP</a:t>
            </a:r>
            <a:br>
              <a:rPr lang="fr-FR" sz="3200" dirty="0"/>
            </a:br>
            <a:endParaRPr lang="fr-FR" sz="2400" dirty="0"/>
          </a:p>
        </p:txBody>
      </p:sp>
      <p:sp>
        <p:nvSpPr>
          <p:cNvPr id="4" name="Espace réservé du texte 3"/>
          <p:cNvSpPr>
            <a:spLocks noGrp="1"/>
          </p:cNvSpPr>
          <p:nvPr>
            <p:ph type="body" sz="quarter" idx="11"/>
          </p:nvPr>
        </p:nvSpPr>
        <p:spPr>
          <a:xfrm>
            <a:off x="934723" y="2894153"/>
            <a:ext cx="7527352" cy="332399"/>
          </a:xfrm>
        </p:spPr>
        <p:txBody>
          <a:bodyPr/>
          <a:lstStyle/>
          <a:p>
            <a:r>
              <a:rPr lang="fr-FR" sz="2400"/>
              <a:t>Interfaçage instruction </a:t>
            </a:r>
            <a:r>
              <a:rPr lang="fr-FR" sz="2400" dirty="0"/>
              <a:t>de crédit et portail CBP</a:t>
            </a:r>
            <a:endParaRPr lang="fr-FR" dirty="0"/>
          </a:p>
        </p:txBody>
      </p:sp>
      <p:sp>
        <p:nvSpPr>
          <p:cNvPr id="25" name="Espace réservé du texte 24"/>
          <p:cNvSpPr>
            <a:spLocks noGrp="1"/>
          </p:cNvSpPr>
          <p:nvPr>
            <p:ph type="body" sz="quarter" idx="12"/>
          </p:nvPr>
        </p:nvSpPr>
        <p:spPr>
          <a:xfrm>
            <a:off x="6300192" y="327348"/>
            <a:ext cx="2478755" cy="324036"/>
          </a:xfrm>
        </p:spPr>
        <p:txBody>
          <a:bodyPr/>
          <a:lstStyle/>
          <a:p>
            <a:r>
              <a:rPr lang="fr-FR" dirty="0"/>
              <a:t>BPCE Solutions informatiques</a:t>
            </a:r>
          </a:p>
        </p:txBody>
      </p:sp>
      <p:sp>
        <p:nvSpPr>
          <p:cNvPr id="12" name="ZoneTexte 11">
            <a:extLst>
              <a:ext uri="{FF2B5EF4-FFF2-40B4-BE49-F238E27FC236}">
                <a16:creationId xmlns:a16="http://schemas.microsoft.com/office/drawing/2014/main" id="{04D8A6C3-9681-4F8F-84DB-2ADBE56B507F}"/>
              </a:ext>
            </a:extLst>
          </p:cNvPr>
          <p:cNvSpPr txBox="1"/>
          <p:nvPr/>
        </p:nvSpPr>
        <p:spPr>
          <a:xfrm>
            <a:off x="6516216" y="737179"/>
            <a:ext cx="1584176" cy="1512168"/>
          </a:xfrm>
          <a:prstGeom prst="ellipse">
            <a:avLst/>
          </a:prstGeom>
          <a:solidFill>
            <a:schemeClr val="bg2"/>
          </a:solidFill>
          <a:ln w="28575">
            <a:noFill/>
          </a:ln>
        </p:spPr>
        <p:txBody>
          <a:bodyPr wrap="none" lIns="0" tIns="0" rIns="0" bIns="0" rtlCol="0" anchor="ctr" anchorCtr="0">
            <a:noAutofit/>
          </a:bodyPr>
          <a:lstStyle/>
          <a:p>
            <a:pPr algn="ctr"/>
            <a:r>
              <a:rPr lang="fr-FR" sz="1200" b="1" kern="1200" dirty="0">
                <a:solidFill>
                  <a:schemeClr val="accent2"/>
                </a:solidFill>
                <a:latin typeface="Arial Narrow" panose="020B0606020202030204" pitchFamily="34" charset="0"/>
                <a:ea typeface="+mn-ea"/>
                <a:cs typeface="Arial" panose="020B0604020202020204" pitchFamily="34" charset="0"/>
              </a:rPr>
              <a:t>Pôle Client</a:t>
            </a:r>
          </a:p>
          <a:p>
            <a:pPr algn="ctr"/>
            <a:endParaRPr lang="fr-FR" sz="1200" b="1" kern="1200" dirty="0">
              <a:solidFill>
                <a:schemeClr val="accent2"/>
              </a:solidFill>
              <a:latin typeface="Arial Narrow" panose="020B0606020202030204" pitchFamily="34" charset="0"/>
              <a:ea typeface="+mn-ea"/>
              <a:cs typeface="Arial" panose="020B0604020202020204" pitchFamily="34" charset="0"/>
            </a:endParaRPr>
          </a:p>
          <a:p>
            <a:pPr algn="ctr"/>
            <a:r>
              <a:rPr lang="fr-FR" sz="1200" b="1" kern="1200" dirty="0">
                <a:solidFill>
                  <a:schemeClr val="accent2"/>
                </a:solidFill>
                <a:latin typeface="Arial Narrow" panose="020B0606020202030204" pitchFamily="34" charset="0"/>
                <a:ea typeface="+mn-ea"/>
                <a:cs typeface="Arial" panose="020B0604020202020204" pitchFamily="34" charset="0"/>
              </a:rPr>
              <a:t>Conduite du Changement</a:t>
            </a:r>
          </a:p>
        </p:txBody>
      </p:sp>
    </p:spTree>
    <p:extLst>
      <p:ext uri="{BB962C8B-B14F-4D97-AF65-F5344CB8AC3E}">
        <p14:creationId xmlns:p14="http://schemas.microsoft.com/office/powerpoint/2010/main" val="2643599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D04AD983-94E4-427E-A2D3-8C2B7C1C44D4}"/>
              </a:ext>
            </a:extLst>
          </p:cNvPr>
          <p:cNvSpPr>
            <a:spLocks noGrp="1"/>
          </p:cNvSpPr>
          <p:nvPr>
            <p:ph type="title"/>
          </p:nvPr>
        </p:nvSpPr>
        <p:spPr>
          <a:xfrm>
            <a:off x="900384" y="195486"/>
            <a:ext cx="8064103" cy="432000"/>
          </a:xfrm>
        </p:spPr>
        <p:txBody>
          <a:bodyPr/>
          <a:lstStyle/>
          <a:p>
            <a:r>
              <a:rPr lang="fr-FR" sz="1800" dirty="0"/>
              <a:t>Interfaçage instruction de crédit et portail CBP</a:t>
            </a:r>
          </a:p>
        </p:txBody>
      </p:sp>
      <p:sp>
        <p:nvSpPr>
          <p:cNvPr id="8" name="ZoneTexte 7">
            <a:extLst>
              <a:ext uri="{FF2B5EF4-FFF2-40B4-BE49-F238E27FC236}">
                <a16:creationId xmlns:a16="http://schemas.microsoft.com/office/drawing/2014/main" id="{57981BA0-0BBC-4DD3-A2D3-EC2519EA4C89}"/>
              </a:ext>
            </a:extLst>
          </p:cNvPr>
          <p:cNvSpPr txBox="1">
            <a:spLocks/>
          </p:cNvSpPr>
          <p:nvPr/>
        </p:nvSpPr>
        <p:spPr>
          <a:xfrm>
            <a:off x="720000" y="899999"/>
            <a:ext cx="7920000" cy="1260000"/>
          </a:xfrm>
          <a:prstGeom prst="rect">
            <a:avLst/>
          </a:prstGeom>
          <a:noFill/>
        </p:spPr>
        <p:txBody>
          <a:bodyPr wrap="square" rtlCol="0">
            <a:noAutofit/>
          </a:bodyPr>
          <a:lstStyle/>
          <a:p>
            <a:r>
              <a:rPr lang="fr-FR" sz="1200" dirty="0"/>
              <a:t>Une nouvelle fonctionnalité est proposée sur l’application d’instruction de crédit MyCredImmo afin de faciliter l’accès et la création de dossier d’assurances ADE Services sur le portail CBP (</a:t>
            </a:r>
            <a:r>
              <a:rPr lang="fr-FR" sz="1200" dirty="0" err="1"/>
              <a:t>Ses@me</a:t>
            </a:r>
            <a:r>
              <a:rPr lang="fr-FR" sz="1200" dirty="0"/>
              <a:t>)</a:t>
            </a:r>
          </a:p>
          <a:p>
            <a:endParaRPr lang="fr-FR" sz="1200" dirty="0"/>
          </a:p>
          <a:p>
            <a:r>
              <a:rPr lang="fr-FR" sz="1200" dirty="0"/>
              <a:t>Cette fonctionnalité permet :</a:t>
            </a:r>
          </a:p>
          <a:p>
            <a:pPr marL="285750" indent="-285750">
              <a:buFontTx/>
              <a:buChar char="-"/>
            </a:pPr>
            <a:r>
              <a:rPr lang="fr-FR" sz="1200" dirty="0"/>
              <a:t>De créer un dossier CBP </a:t>
            </a:r>
            <a:r>
              <a:rPr lang="fr-FR" sz="1200" dirty="0" err="1"/>
              <a:t>pré-rempli</a:t>
            </a:r>
            <a:r>
              <a:rPr lang="fr-FR" sz="1200" dirty="0"/>
              <a:t> avec la majorité des données issues du dossier d’instruction</a:t>
            </a:r>
          </a:p>
          <a:p>
            <a:pPr marL="285750" indent="-285750">
              <a:buFontTx/>
              <a:buChar char="-"/>
            </a:pPr>
            <a:r>
              <a:rPr lang="fr-FR" sz="1200" dirty="0"/>
              <a:t>D’accéder au dossier CBP créé depuis MyCredImmo, et ce à toutes les étapes de l’instruction</a:t>
            </a:r>
            <a:endParaRPr lang="fr-FR" dirty="0"/>
          </a:p>
        </p:txBody>
      </p:sp>
      <p:graphicFrame>
        <p:nvGraphicFramePr>
          <p:cNvPr id="2" name="Tableau 2">
            <a:extLst>
              <a:ext uri="{FF2B5EF4-FFF2-40B4-BE49-F238E27FC236}">
                <a16:creationId xmlns:a16="http://schemas.microsoft.com/office/drawing/2014/main" id="{2BBA5432-89BB-4AAD-9F08-250A6E9F6C13}"/>
              </a:ext>
            </a:extLst>
          </p:cNvPr>
          <p:cNvGraphicFramePr>
            <a:graphicFrameLocks noGrp="1"/>
          </p:cNvGraphicFramePr>
          <p:nvPr>
            <p:extLst>
              <p:ext uri="{D42A27DB-BD31-4B8C-83A1-F6EECF244321}">
                <p14:modId xmlns:p14="http://schemas.microsoft.com/office/powerpoint/2010/main" val="4161760256"/>
              </p:ext>
            </p:extLst>
          </p:nvPr>
        </p:nvGraphicFramePr>
        <p:xfrm>
          <a:off x="720000" y="2250000"/>
          <a:ext cx="7920000" cy="2160032"/>
        </p:xfrm>
        <a:graphic>
          <a:graphicData uri="http://schemas.openxmlformats.org/drawingml/2006/table">
            <a:tbl>
              <a:tblPr firstRow="1" bandRow="1">
                <a:tableStyleId>{F66A9B51-AE3E-4324-8CB2-79743BB350C3}</a:tableStyleId>
              </a:tblPr>
              <a:tblGrid>
                <a:gridCol w="3960000">
                  <a:extLst>
                    <a:ext uri="{9D8B030D-6E8A-4147-A177-3AD203B41FA5}">
                      <a16:colId xmlns:a16="http://schemas.microsoft.com/office/drawing/2014/main" val="3601586868"/>
                    </a:ext>
                  </a:extLst>
                </a:gridCol>
                <a:gridCol w="3960000">
                  <a:extLst>
                    <a:ext uri="{9D8B030D-6E8A-4147-A177-3AD203B41FA5}">
                      <a16:colId xmlns:a16="http://schemas.microsoft.com/office/drawing/2014/main" val="1285044683"/>
                    </a:ext>
                  </a:extLst>
                </a:gridCol>
              </a:tblGrid>
              <a:tr h="288032">
                <a:tc>
                  <a:txBody>
                    <a:bodyPr/>
                    <a:lstStyle/>
                    <a:p>
                      <a:pPr algn="ctr"/>
                      <a:r>
                        <a:rPr lang="fr-FR" sz="1200" b="1" dirty="0"/>
                        <a:t>FONCTIONNEMENT ACTUEL</a:t>
                      </a:r>
                    </a:p>
                  </a:txBody>
                  <a:tcPr anchor="ctr"/>
                </a:tc>
                <a:tc>
                  <a:txBody>
                    <a:bodyPr/>
                    <a:lstStyle/>
                    <a:p>
                      <a:pPr algn="ctr"/>
                      <a:r>
                        <a:rPr lang="fr-FR" sz="1200" b="1" dirty="0"/>
                        <a:t>FONCTIONNEMENT FUTUR</a:t>
                      </a:r>
                    </a:p>
                  </a:txBody>
                  <a:tcPr anchor="ctr"/>
                </a:tc>
                <a:extLst>
                  <a:ext uri="{0D108BD9-81ED-4DB2-BD59-A6C34878D82A}">
                    <a16:rowId xmlns:a16="http://schemas.microsoft.com/office/drawing/2014/main" val="177774771"/>
                  </a:ext>
                </a:extLst>
              </a:tr>
              <a:tr h="432000">
                <a:tc>
                  <a:txBody>
                    <a:bodyPr/>
                    <a:lstStyle/>
                    <a:p>
                      <a:pPr algn="ctr"/>
                      <a:r>
                        <a:rPr lang="fr-FR" sz="1000" dirty="0"/>
                        <a:t>Accès au portail CBP uniquement en dehors de MyCredImmo</a:t>
                      </a:r>
                    </a:p>
                  </a:txBody>
                  <a:tcPr anchor="ctr"/>
                </a:tc>
                <a:tc>
                  <a:txBody>
                    <a:bodyPr/>
                    <a:lstStyle/>
                    <a:p>
                      <a:pPr algn="ctr"/>
                      <a:r>
                        <a:rPr lang="fr-FR" sz="1000" dirty="0"/>
                        <a:t>Accès au portail CBP direct à partir de MyCredImmo (l’accès en dehors de MyCredImmo reste possible)</a:t>
                      </a:r>
                    </a:p>
                  </a:txBody>
                  <a:tcPr anchor="ctr"/>
                </a:tc>
                <a:extLst>
                  <a:ext uri="{0D108BD9-81ED-4DB2-BD59-A6C34878D82A}">
                    <a16:rowId xmlns:a16="http://schemas.microsoft.com/office/drawing/2014/main" val="3175106286"/>
                  </a:ext>
                </a:extLst>
              </a:tr>
              <a:tr h="432000">
                <a:tc>
                  <a:txBody>
                    <a:bodyPr/>
                    <a:lstStyle/>
                    <a:p>
                      <a:pPr algn="ctr"/>
                      <a:r>
                        <a:rPr lang="fr-FR" sz="1000" dirty="0"/>
                        <a:t>Ressaisie de toutes les données issues de MyCredImmo dans le nouveau dossier d’assurance CBP</a:t>
                      </a:r>
                    </a:p>
                  </a:txBody>
                  <a:tcPr anchor="ctr"/>
                </a:tc>
                <a:tc>
                  <a:txBody>
                    <a:bodyPr/>
                    <a:lstStyle/>
                    <a:p>
                      <a:pPr algn="ctr"/>
                      <a:r>
                        <a:rPr lang="fr-FR" sz="1000" dirty="0"/>
                        <a:t>Transfert de données issues de MyCredImmo dans le nouveau dossier d’assurance CBP (quelques données restent à compléter)</a:t>
                      </a:r>
                    </a:p>
                  </a:txBody>
                  <a:tcPr anchor="ctr"/>
                </a:tc>
                <a:extLst>
                  <a:ext uri="{0D108BD9-81ED-4DB2-BD59-A6C34878D82A}">
                    <a16:rowId xmlns:a16="http://schemas.microsoft.com/office/drawing/2014/main" val="3803900859"/>
                  </a:ext>
                </a:extLst>
              </a:tr>
              <a:tr h="432000">
                <a:tc>
                  <a:txBody>
                    <a:bodyPr/>
                    <a:lstStyle/>
                    <a:p>
                      <a:pPr algn="ctr"/>
                      <a:r>
                        <a:rPr lang="fr-FR" sz="1000" dirty="0"/>
                        <a:t>Création du devis possible à tout moment</a:t>
                      </a:r>
                    </a:p>
                  </a:txBody>
                  <a:tcPr anchor="ctr"/>
                </a:tc>
                <a:tc>
                  <a:txBody>
                    <a:bodyPr/>
                    <a:lstStyle/>
                    <a:p>
                      <a:pPr algn="ctr"/>
                      <a:r>
                        <a:rPr lang="fr-FR" sz="1000" dirty="0"/>
                        <a:t>Création du devis possible dès la phase de proposition commerciale et / ou demande de crédit</a:t>
                      </a:r>
                    </a:p>
                  </a:txBody>
                  <a:tcPr anchor="ctr"/>
                </a:tc>
                <a:extLst>
                  <a:ext uri="{0D108BD9-81ED-4DB2-BD59-A6C34878D82A}">
                    <a16:rowId xmlns:a16="http://schemas.microsoft.com/office/drawing/2014/main" val="387099260"/>
                  </a:ext>
                </a:extLst>
              </a:tr>
              <a:tr h="288000">
                <a:tc gridSpan="2">
                  <a:txBody>
                    <a:bodyPr/>
                    <a:lstStyle/>
                    <a:p>
                      <a:pPr algn="ctr"/>
                      <a:r>
                        <a:rPr lang="fr-FR" sz="1000" dirty="0"/>
                        <a:t>Modifications à apporter au dossier CBP : saisie manuelle *</a:t>
                      </a:r>
                      <a:endParaRPr lang="fr-FR" sz="1000" i="1" dirty="0"/>
                    </a:p>
                  </a:txBody>
                  <a:tcPr anchor="ctr"/>
                </a:tc>
                <a:tc hMerge="1">
                  <a:txBody>
                    <a:bodyPr/>
                    <a:lstStyle/>
                    <a:p>
                      <a:r>
                        <a:rPr lang="fr-FR" sz="1100" dirty="0"/>
                        <a:t>Modifications à apporter au dossier CBP : saisie manuelle </a:t>
                      </a:r>
                    </a:p>
                  </a:txBody>
                  <a:tcPr/>
                </a:tc>
                <a:extLst>
                  <a:ext uri="{0D108BD9-81ED-4DB2-BD59-A6C34878D82A}">
                    <a16:rowId xmlns:a16="http://schemas.microsoft.com/office/drawing/2014/main" val="1485213223"/>
                  </a:ext>
                </a:extLst>
              </a:tr>
              <a:tr h="288000">
                <a:tc gridSpan="2">
                  <a:txBody>
                    <a:bodyPr/>
                    <a:lstStyle/>
                    <a:p>
                      <a:pPr algn="ctr"/>
                      <a:r>
                        <a:rPr lang="fr-FR" sz="1000" dirty="0"/>
                        <a:t>Saisie manuelle de la décision (pas de retour automatique de décision de la part de CBP) *</a:t>
                      </a:r>
                    </a:p>
                  </a:txBody>
                  <a:tcPr anchor="ct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t>Saisie manuelle de la décision (pas de retour automatique de décision de la part de CBP)</a:t>
                      </a:r>
                    </a:p>
                  </a:txBody>
                  <a:tcPr/>
                </a:tc>
                <a:extLst>
                  <a:ext uri="{0D108BD9-81ED-4DB2-BD59-A6C34878D82A}">
                    <a16:rowId xmlns:a16="http://schemas.microsoft.com/office/drawing/2014/main" val="3090549122"/>
                  </a:ext>
                </a:extLst>
              </a:tr>
            </a:tbl>
          </a:graphicData>
        </a:graphic>
      </p:graphicFrame>
      <p:sp>
        <p:nvSpPr>
          <p:cNvPr id="3" name="ZoneTexte 2">
            <a:extLst>
              <a:ext uri="{FF2B5EF4-FFF2-40B4-BE49-F238E27FC236}">
                <a16:creationId xmlns:a16="http://schemas.microsoft.com/office/drawing/2014/main" id="{F824EB41-0208-484F-B134-4C06E8CBCF86}"/>
              </a:ext>
            </a:extLst>
          </p:cNvPr>
          <p:cNvSpPr txBox="1">
            <a:spLocks/>
          </p:cNvSpPr>
          <p:nvPr/>
        </p:nvSpPr>
        <p:spPr>
          <a:xfrm>
            <a:off x="720000" y="4410000"/>
            <a:ext cx="6120680" cy="252000"/>
          </a:xfrm>
          <a:prstGeom prst="rect">
            <a:avLst/>
          </a:prstGeom>
          <a:noFill/>
        </p:spPr>
        <p:txBody>
          <a:bodyPr wrap="square" rtlCol="0">
            <a:noAutofit/>
          </a:bodyPr>
          <a:lstStyle/>
          <a:p>
            <a:r>
              <a:rPr lang="fr-FR" sz="900" dirty="0"/>
              <a:t>* </a:t>
            </a:r>
            <a:r>
              <a:rPr lang="fr-FR" sz="900" i="1" dirty="0"/>
              <a:t>pas de changement par rapport au fonctionnement actuel</a:t>
            </a:r>
            <a:endParaRPr lang="fr-FR" sz="900" dirty="0"/>
          </a:p>
        </p:txBody>
      </p:sp>
    </p:spTree>
    <p:extLst>
      <p:ext uri="{BB962C8B-B14F-4D97-AF65-F5344CB8AC3E}">
        <p14:creationId xmlns:p14="http://schemas.microsoft.com/office/powerpoint/2010/main" val="2684304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4" y="195486"/>
            <a:ext cx="8064103" cy="432000"/>
          </a:xfrm>
        </p:spPr>
        <p:txBody>
          <a:bodyPr/>
          <a:lstStyle/>
          <a:p>
            <a:r>
              <a:rPr lang="fr-FR" sz="1800" dirty="0"/>
              <a:t>Interfaçage instruction de crédit et portail CBP</a:t>
            </a:r>
          </a:p>
        </p:txBody>
      </p:sp>
      <p:sp>
        <p:nvSpPr>
          <p:cNvPr id="8" name="ZoneTexte 7">
            <a:extLst>
              <a:ext uri="{FF2B5EF4-FFF2-40B4-BE49-F238E27FC236}">
                <a16:creationId xmlns:a16="http://schemas.microsoft.com/office/drawing/2014/main" id="{7AD0B0EE-1F50-43EF-ADDE-970372DF66D1}"/>
              </a:ext>
            </a:extLst>
          </p:cNvPr>
          <p:cNvSpPr txBox="1">
            <a:spLocks/>
          </p:cNvSpPr>
          <p:nvPr/>
        </p:nvSpPr>
        <p:spPr>
          <a:xfrm>
            <a:off x="720000" y="1080000"/>
            <a:ext cx="7920000" cy="720000"/>
          </a:xfrm>
          <a:prstGeom prst="rect">
            <a:avLst/>
          </a:prstGeom>
          <a:noFill/>
        </p:spPr>
        <p:txBody>
          <a:bodyPr wrap="square" rtlCol="0">
            <a:noAutofit/>
          </a:bodyPr>
          <a:lstStyle/>
          <a:p>
            <a:r>
              <a:rPr lang="fr-FR" dirty="0"/>
              <a:t>En phase de proposition commerciale, lors de l’ajout d’une assurance :</a:t>
            </a:r>
          </a:p>
          <a:p>
            <a:r>
              <a:rPr lang="fr-FR" dirty="0"/>
              <a:t>Lorsque l’on sélectionne une assurance ADE Services pour au moins un des emprunteurs, un bouton « Créer devis ADE Services » apparaît</a:t>
            </a:r>
          </a:p>
        </p:txBody>
      </p:sp>
      <p:sp>
        <p:nvSpPr>
          <p:cNvPr id="2" name="ZoneTexte 1">
            <a:extLst>
              <a:ext uri="{FF2B5EF4-FFF2-40B4-BE49-F238E27FC236}">
                <a16:creationId xmlns:a16="http://schemas.microsoft.com/office/drawing/2014/main" id="{D3EF9181-2271-4167-8B05-F5BBF182D37D}"/>
              </a:ext>
            </a:extLst>
          </p:cNvPr>
          <p:cNvSpPr txBox="1"/>
          <p:nvPr/>
        </p:nvSpPr>
        <p:spPr>
          <a:xfrm>
            <a:off x="720000" y="719999"/>
            <a:ext cx="3600000" cy="288000"/>
          </a:xfrm>
          <a:prstGeom prst="rect">
            <a:avLst/>
          </a:prstGeom>
          <a:noFill/>
        </p:spPr>
        <p:txBody>
          <a:bodyPr wrap="square" rtlCol="0">
            <a:noAutofit/>
          </a:bodyPr>
          <a:lstStyle/>
          <a:p>
            <a:r>
              <a:rPr lang="fr-FR" b="1" dirty="0"/>
              <a:t>Création d’un devis ADE Services</a:t>
            </a:r>
          </a:p>
        </p:txBody>
      </p:sp>
      <p:pic>
        <p:nvPicPr>
          <p:cNvPr id="5" name="Image 4">
            <a:extLst>
              <a:ext uri="{FF2B5EF4-FFF2-40B4-BE49-F238E27FC236}">
                <a16:creationId xmlns:a16="http://schemas.microsoft.com/office/drawing/2014/main" id="{3554C89C-7188-472B-8578-CCBC5482DB3E}"/>
              </a:ext>
            </a:extLst>
          </p:cNvPr>
          <p:cNvPicPr>
            <a:picLocks noChangeAspect="1"/>
          </p:cNvPicPr>
          <p:nvPr/>
        </p:nvPicPr>
        <p:blipFill rotWithShape="1">
          <a:blip r:embed="rId2"/>
          <a:srcRect l="89" t="2709" r="-89" b="5186"/>
          <a:stretch/>
        </p:blipFill>
        <p:spPr>
          <a:xfrm>
            <a:off x="1440000" y="1980024"/>
            <a:ext cx="6120000" cy="1834095"/>
          </a:xfrm>
          <a:prstGeom prst="rect">
            <a:avLst/>
          </a:prstGeom>
        </p:spPr>
      </p:pic>
    </p:spTree>
    <p:extLst>
      <p:ext uri="{BB962C8B-B14F-4D97-AF65-F5344CB8AC3E}">
        <p14:creationId xmlns:p14="http://schemas.microsoft.com/office/powerpoint/2010/main" val="159873026"/>
      </p:ext>
    </p:extLst>
  </p:cSld>
  <p:clrMapOvr>
    <a:masterClrMapping/>
  </p:clrMapOvr>
  <mc:AlternateContent xmlns:mc="http://schemas.openxmlformats.org/markup-compatibility/2006" xmlns:p14="http://schemas.microsoft.com/office/powerpoint/2010/main">
    <mc:Choice Requires="p14">
      <p:transition spd="slow" p14:dur="2000" advTm="49110"/>
    </mc:Choice>
    <mc:Fallback xmlns="">
      <p:transition spd="slow" advTm="4911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4" y="195486"/>
            <a:ext cx="8064103" cy="432000"/>
          </a:xfrm>
        </p:spPr>
        <p:txBody>
          <a:bodyPr/>
          <a:lstStyle/>
          <a:p>
            <a:r>
              <a:rPr lang="fr-FR" sz="1800" dirty="0"/>
              <a:t>Interfaçage instruction de crédit et portail CBP</a:t>
            </a:r>
          </a:p>
        </p:txBody>
      </p:sp>
      <p:sp>
        <p:nvSpPr>
          <p:cNvPr id="8" name="ZoneTexte 7">
            <a:extLst>
              <a:ext uri="{FF2B5EF4-FFF2-40B4-BE49-F238E27FC236}">
                <a16:creationId xmlns:a16="http://schemas.microsoft.com/office/drawing/2014/main" id="{FEC62CC3-7824-4A50-920F-F323A9287D1B}"/>
              </a:ext>
            </a:extLst>
          </p:cNvPr>
          <p:cNvSpPr txBox="1">
            <a:spLocks/>
          </p:cNvSpPr>
          <p:nvPr/>
        </p:nvSpPr>
        <p:spPr>
          <a:xfrm>
            <a:off x="720000" y="900000"/>
            <a:ext cx="7920000" cy="720000"/>
          </a:xfrm>
          <a:prstGeom prst="rect">
            <a:avLst/>
          </a:prstGeom>
          <a:noFill/>
        </p:spPr>
        <p:txBody>
          <a:bodyPr wrap="square" rtlCol="0">
            <a:noAutofit/>
          </a:bodyPr>
          <a:lstStyle/>
          <a:p>
            <a:r>
              <a:rPr lang="fr-FR" dirty="0"/>
              <a:t>Lorsque l’on clique sur le bouton, une fenêtre s’ouvre sur le portail CBP, et permet d’accéder au dossier d’assurance ADE Services correspondant</a:t>
            </a:r>
          </a:p>
        </p:txBody>
      </p:sp>
      <p:pic>
        <p:nvPicPr>
          <p:cNvPr id="5" name="Image 4">
            <a:extLst>
              <a:ext uri="{FF2B5EF4-FFF2-40B4-BE49-F238E27FC236}">
                <a16:creationId xmlns:a16="http://schemas.microsoft.com/office/drawing/2014/main" id="{A7F30A98-7261-4776-BCDE-50DE3A363FDE}"/>
              </a:ext>
            </a:extLst>
          </p:cNvPr>
          <p:cNvPicPr>
            <a:picLocks noChangeAspect="1"/>
          </p:cNvPicPr>
          <p:nvPr/>
        </p:nvPicPr>
        <p:blipFill rotWithShape="1">
          <a:blip r:embed="rId2"/>
          <a:srcRect l="10558" t="6912" r="1502" b="1"/>
          <a:stretch/>
        </p:blipFill>
        <p:spPr>
          <a:xfrm>
            <a:off x="1440000" y="1439999"/>
            <a:ext cx="6120000" cy="3250819"/>
          </a:xfrm>
          <a:prstGeom prst="rect">
            <a:avLst/>
          </a:prstGeom>
        </p:spPr>
      </p:pic>
    </p:spTree>
    <p:extLst>
      <p:ext uri="{BB962C8B-B14F-4D97-AF65-F5344CB8AC3E}">
        <p14:creationId xmlns:p14="http://schemas.microsoft.com/office/powerpoint/2010/main" val="1967060756"/>
      </p:ext>
    </p:extLst>
  </p:cSld>
  <p:clrMapOvr>
    <a:masterClrMapping/>
  </p:clrMapOvr>
  <mc:AlternateContent xmlns:mc="http://schemas.openxmlformats.org/markup-compatibility/2006" xmlns:p14="http://schemas.microsoft.com/office/powerpoint/2010/main">
    <mc:Choice Requires="p14">
      <p:transition spd="slow" p14:dur="2000" advTm="36115"/>
    </mc:Choice>
    <mc:Fallback xmlns="">
      <p:transition spd="slow" advTm="3611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4" y="195486"/>
            <a:ext cx="8064103" cy="432000"/>
          </a:xfrm>
        </p:spPr>
        <p:txBody>
          <a:bodyPr/>
          <a:lstStyle/>
          <a:p>
            <a:r>
              <a:rPr lang="fr-FR" sz="1800" dirty="0"/>
              <a:t>Interfaçage instruction de crédit et portail CBP</a:t>
            </a:r>
          </a:p>
        </p:txBody>
      </p:sp>
      <p:graphicFrame>
        <p:nvGraphicFramePr>
          <p:cNvPr id="7" name="Diagramme 6">
            <a:extLst>
              <a:ext uri="{FF2B5EF4-FFF2-40B4-BE49-F238E27FC236}">
                <a16:creationId xmlns:a16="http://schemas.microsoft.com/office/drawing/2014/main" id="{2E8F6EB8-0D31-45AD-91B8-9041FDDE3B26}"/>
              </a:ext>
            </a:extLst>
          </p:cNvPr>
          <p:cNvGraphicFramePr/>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ACFCB0D7-C69E-4826-8AAB-1364D9931B2C}"/>
              </a:ext>
            </a:extLst>
          </p:cNvPr>
          <p:cNvSpPr txBox="1"/>
          <p:nvPr/>
        </p:nvSpPr>
        <p:spPr>
          <a:xfrm>
            <a:off x="720000" y="900000"/>
            <a:ext cx="7920000" cy="900000"/>
          </a:xfrm>
          <a:prstGeom prst="rect">
            <a:avLst/>
          </a:prstGeom>
          <a:noFill/>
        </p:spPr>
        <p:txBody>
          <a:bodyPr wrap="square" rtlCol="0">
            <a:noAutofit/>
          </a:bodyPr>
          <a:lstStyle/>
          <a:p>
            <a:r>
              <a:rPr lang="fr-FR" dirty="0"/>
              <a:t>Comme dans le fonctionnement actuel, il est possible de compléter et modifier le dossier créé sur le portail CBP</a:t>
            </a:r>
          </a:p>
          <a:p>
            <a:r>
              <a:rPr lang="fr-FR" dirty="0"/>
              <a:t>La fenêtre d’accès au portail CBP se ferme en cliquant sur la croix (en haut à droite) et permet un retour au dossier MyCredImmo </a:t>
            </a:r>
          </a:p>
        </p:txBody>
      </p:sp>
      <p:pic>
        <p:nvPicPr>
          <p:cNvPr id="6" name="Image 5">
            <a:extLst>
              <a:ext uri="{FF2B5EF4-FFF2-40B4-BE49-F238E27FC236}">
                <a16:creationId xmlns:a16="http://schemas.microsoft.com/office/drawing/2014/main" id="{AAE588F3-7F7A-49D1-B319-607CD443E8E1}"/>
              </a:ext>
            </a:extLst>
          </p:cNvPr>
          <p:cNvPicPr>
            <a:picLocks noChangeAspect="1"/>
          </p:cNvPicPr>
          <p:nvPr/>
        </p:nvPicPr>
        <p:blipFill rotWithShape="1">
          <a:blip r:embed="rId7"/>
          <a:srcRect t="8004" r="1166"/>
          <a:stretch/>
        </p:blipFill>
        <p:spPr>
          <a:xfrm>
            <a:off x="1440000" y="1890000"/>
            <a:ext cx="6120000" cy="2857390"/>
          </a:xfrm>
          <a:prstGeom prst="rect">
            <a:avLst/>
          </a:prstGeom>
        </p:spPr>
      </p:pic>
    </p:spTree>
    <p:extLst>
      <p:ext uri="{BB962C8B-B14F-4D97-AF65-F5344CB8AC3E}">
        <p14:creationId xmlns:p14="http://schemas.microsoft.com/office/powerpoint/2010/main" val="57875263"/>
      </p:ext>
    </p:extLst>
  </p:cSld>
  <p:clrMapOvr>
    <a:masterClrMapping/>
  </p:clrMapOvr>
  <mc:AlternateContent xmlns:mc="http://schemas.openxmlformats.org/markup-compatibility/2006" xmlns:p14="http://schemas.microsoft.com/office/powerpoint/2010/main">
    <mc:Choice Requires="p14">
      <p:transition spd="slow" p14:dur="2000" advTm="36115"/>
    </mc:Choice>
    <mc:Fallback xmlns="">
      <p:transition spd="slow" advTm="3611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4" y="195486"/>
            <a:ext cx="8064103" cy="432000"/>
          </a:xfrm>
        </p:spPr>
        <p:txBody>
          <a:bodyPr/>
          <a:lstStyle/>
          <a:p>
            <a:r>
              <a:rPr lang="fr-FR" sz="1800" dirty="0"/>
              <a:t>Interfaçage instruction de crédit et portail CBP</a:t>
            </a:r>
          </a:p>
        </p:txBody>
      </p:sp>
      <p:graphicFrame>
        <p:nvGraphicFramePr>
          <p:cNvPr id="7" name="Diagramme 6">
            <a:extLst>
              <a:ext uri="{FF2B5EF4-FFF2-40B4-BE49-F238E27FC236}">
                <a16:creationId xmlns:a16="http://schemas.microsoft.com/office/drawing/2014/main" id="{2E8F6EB8-0D31-45AD-91B8-9041FDDE3B26}"/>
              </a:ext>
            </a:extLst>
          </p:cNvPr>
          <p:cNvGraphicFramePr/>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ACFCB0D7-C69E-4826-8AAB-1364D9931B2C}"/>
              </a:ext>
            </a:extLst>
          </p:cNvPr>
          <p:cNvSpPr txBox="1"/>
          <p:nvPr/>
        </p:nvSpPr>
        <p:spPr>
          <a:xfrm>
            <a:off x="720000" y="1079999"/>
            <a:ext cx="7920000" cy="1080000"/>
          </a:xfrm>
          <a:prstGeom prst="rect">
            <a:avLst/>
          </a:prstGeom>
          <a:noFill/>
        </p:spPr>
        <p:txBody>
          <a:bodyPr wrap="square" rtlCol="0">
            <a:noAutofit/>
          </a:bodyPr>
          <a:lstStyle/>
          <a:p>
            <a:r>
              <a:rPr lang="fr-FR" dirty="0"/>
              <a:t>Une fois que le dossier a été créé sur le portail CBP, le bouton « Créer devis ADE Services » disparaît et est remplacé par un bouton « Accéder dossier ADE Services »</a:t>
            </a:r>
          </a:p>
          <a:p>
            <a:r>
              <a:rPr lang="fr-FR" dirty="0"/>
              <a:t>Lorsque l’on clique sur le bouton, une fenêtre s’ouvre sur le portail CBP, et permet d’accéder à nouveau au dossier d’assurance ADE Services correspondant</a:t>
            </a:r>
          </a:p>
        </p:txBody>
      </p:sp>
      <p:sp>
        <p:nvSpPr>
          <p:cNvPr id="6" name="ZoneTexte 5">
            <a:extLst>
              <a:ext uri="{FF2B5EF4-FFF2-40B4-BE49-F238E27FC236}">
                <a16:creationId xmlns:a16="http://schemas.microsoft.com/office/drawing/2014/main" id="{B97258FC-2DAB-45A7-8FEC-AEE4CCE2AF04}"/>
              </a:ext>
            </a:extLst>
          </p:cNvPr>
          <p:cNvSpPr txBox="1"/>
          <p:nvPr/>
        </p:nvSpPr>
        <p:spPr>
          <a:xfrm>
            <a:off x="720000" y="720000"/>
            <a:ext cx="3600000" cy="288000"/>
          </a:xfrm>
          <a:prstGeom prst="rect">
            <a:avLst/>
          </a:prstGeom>
          <a:noFill/>
        </p:spPr>
        <p:txBody>
          <a:bodyPr wrap="square" rtlCol="0">
            <a:noAutofit/>
          </a:bodyPr>
          <a:lstStyle/>
          <a:p>
            <a:r>
              <a:rPr lang="fr-FR" b="1" dirty="0"/>
              <a:t>Accès au dossier ADE Services</a:t>
            </a:r>
          </a:p>
        </p:txBody>
      </p:sp>
      <p:pic>
        <p:nvPicPr>
          <p:cNvPr id="8" name="Image 7">
            <a:extLst>
              <a:ext uri="{FF2B5EF4-FFF2-40B4-BE49-F238E27FC236}">
                <a16:creationId xmlns:a16="http://schemas.microsoft.com/office/drawing/2014/main" id="{CAC52203-2A10-442B-A8D1-FBC55C461CDB}"/>
              </a:ext>
            </a:extLst>
          </p:cNvPr>
          <p:cNvPicPr>
            <a:picLocks noChangeAspect="1"/>
          </p:cNvPicPr>
          <p:nvPr/>
        </p:nvPicPr>
        <p:blipFill rotWithShape="1">
          <a:blip r:embed="rId7"/>
          <a:srcRect l="10599" t="6486" r="1468"/>
          <a:stretch/>
        </p:blipFill>
        <p:spPr>
          <a:xfrm>
            <a:off x="1440003" y="2070000"/>
            <a:ext cx="5220000" cy="2787945"/>
          </a:xfrm>
          <a:prstGeom prst="rect">
            <a:avLst/>
          </a:prstGeom>
        </p:spPr>
      </p:pic>
    </p:spTree>
    <p:extLst>
      <p:ext uri="{BB962C8B-B14F-4D97-AF65-F5344CB8AC3E}">
        <p14:creationId xmlns:p14="http://schemas.microsoft.com/office/powerpoint/2010/main" val="1376746497"/>
      </p:ext>
    </p:extLst>
  </p:cSld>
  <p:clrMapOvr>
    <a:masterClrMapping/>
  </p:clrMapOvr>
  <mc:AlternateContent xmlns:mc="http://schemas.openxmlformats.org/markup-compatibility/2006" xmlns:p14="http://schemas.microsoft.com/office/powerpoint/2010/main">
    <mc:Choice Requires="p14">
      <p:transition spd="slow" p14:dur="2000" advTm="36115"/>
    </mc:Choice>
    <mc:Fallback xmlns="">
      <p:transition spd="slow" advTm="3611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4" y="195486"/>
            <a:ext cx="8064103" cy="432000"/>
          </a:xfrm>
        </p:spPr>
        <p:txBody>
          <a:bodyPr/>
          <a:lstStyle/>
          <a:p>
            <a:r>
              <a:rPr lang="fr-FR" sz="1800" dirty="0"/>
              <a:t>Interfaçage instruction de crédit et portail CBP</a:t>
            </a:r>
          </a:p>
        </p:txBody>
      </p:sp>
      <p:sp>
        <p:nvSpPr>
          <p:cNvPr id="3" name="ZoneTexte 2">
            <a:extLst>
              <a:ext uri="{FF2B5EF4-FFF2-40B4-BE49-F238E27FC236}">
                <a16:creationId xmlns:a16="http://schemas.microsoft.com/office/drawing/2014/main" id="{931B4B70-A0BB-42B3-83F8-507D9E49CDBA}"/>
              </a:ext>
            </a:extLst>
          </p:cNvPr>
          <p:cNvSpPr txBox="1"/>
          <p:nvPr/>
        </p:nvSpPr>
        <p:spPr>
          <a:xfrm>
            <a:off x="720000" y="900000"/>
            <a:ext cx="7920000" cy="540000"/>
          </a:xfrm>
          <a:prstGeom prst="rect">
            <a:avLst/>
          </a:prstGeom>
          <a:noFill/>
        </p:spPr>
        <p:txBody>
          <a:bodyPr wrap="square" rtlCol="0">
            <a:noAutofit/>
          </a:bodyPr>
          <a:lstStyle/>
          <a:p>
            <a:r>
              <a:rPr lang="fr-FR" dirty="0"/>
              <a:t>A l’étape « Demande de Crédit », le bouton devient inactif en Financement et apparaît en Gestion Administrative, lorsque l’on se positionne sur une ligne d’assurance ADE Services</a:t>
            </a:r>
          </a:p>
        </p:txBody>
      </p:sp>
      <p:pic>
        <p:nvPicPr>
          <p:cNvPr id="6" name="Image 5">
            <a:extLst>
              <a:ext uri="{FF2B5EF4-FFF2-40B4-BE49-F238E27FC236}">
                <a16:creationId xmlns:a16="http://schemas.microsoft.com/office/drawing/2014/main" id="{D0A84D88-2C3C-4CF8-BA0D-5F73B0E06605}"/>
              </a:ext>
            </a:extLst>
          </p:cNvPr>
          <p:cNvPicPr>
            <a:picLocks noChangeAspect="1"/>
          </p:cNvPicPr>
          <p:nvPr/>
        </p:nvPicPr>
        <p:blipFill rotWithShape="1">
          <a:blip r:embed="rId2"/>
          <a:srcRect l="-1" t="1090" r="139"/>
          <a:stretch/>
        </p:blipFill>
        <p:spPr>
          <a:xfrm>
            <a:off x="1440000" y="1440000"/>
            <a:ext cx="6120000" cy="3231058"/>
          </a:xfrm>
          <a:prstGeom prst="rect">
            <a:avLst/>
          </a:prstGeom>
        </p:spPr>
      </p:pic>
    </p:spTree>
    <p:extLst>
      <p:ext uri="{BB962C8B-B14F-4D97-AF65-F5344CB8AC3E}">
        <p14:creationId xmlns:p14="http://schemas.microsoft.com/office/powerpoint/2010/main" val="605685951"/>
      </p:ext>
    </p:extLst>
  </p:cSld>
  <p:clrMapOvr>
    <a:masterClrMapping/>
  </p:clrMapOvr>
  <mc:AlternateContent xmlns:mc="http://schemas.openxmlformats.org/markup-compatibility/2006" xmlns:p14="http://schemas.microsoft.com/office/powerpoint/2010/main">
    <mc:Choice Requires="p14">
      <p:transition spd="slow" p14:dur="2000" advTm="58244"/>
    </mc:Choice>
    <mc:Fallback xmlns="">
      <p:transition spd="slow" advTm="5824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4" y="195486"/>
            <a:ext cx="8064103" cy="432000"/>
          </a:xfrm>
        </p:spPr>
        <p:txBody>
          <a:bodyPr/>
          <a:lstStyle/>
          <a:p>
            <a:r>
              <a:rPr lang="fr-FR" sz="1800" dirty="0"/>
              <a:t>Interfaçage instruction de crédit et portail CBP</a:t>
            </a:r>
          </a:p>
        </p:txBody>
      </p:sp>
      <p:sp>
        <p:nvSpPr>
          <p:cNvPr id="3" name="ZoneTexte 2">
            <a:extLst>
              <a:ext uri="{FF2B5EF4-FFF2-40B4-BE49-F238E27FC236}">
                <a16:creationId xmlns:a16="http://schemas.microsoft.com/office/drawing/2014/main" id="{292208EC-9232-4C8F-92C2-4D50FA61306D}"/>
              </a:ext>
            </a:extLst>
          </p:cNvPr>
          <p:cNvSpPr txBox="1"/>
          <p:nvPr/>
        </p:nvSpPr>
        <p:spPr>
          <a:xfrm>
            <a:off x="1620000" y="810000"/>
            <a:ext cx="6480000" cy="720000"/>
          </a:xfrm>
          <a:prstGeom prst="rect">
            <a:avLst/>
          </a:prstGeom>
          <a:noFill/>
        </p:spPr>
        <p:txBody>
          <a:bodyPr wrap="square" rtlCol="0">
            <a:noAutofit/>
          </a:bodyPr>
          <a:lstStyle/>
          <a:p>
            <a:r>
              <a:rPr lang="fr-FR" dirty="0"/>
              <a:t>Une fois que le dossier a été télétransmis dans le portail CBP, toute modification effectuée dans le dossier d’instruction devra être saisie manuellement dans le dossier CBP correspondant : </a:t>
            </a:r>
          </a:p>
        </p:txBody>
      </p:sp>
      <p:sp>
        <p:nvSpPr>
          <p:cNvPr id="5" name="ZoneTexte 4">
            <a:extLst>
              <a:ext uri="{FF2B5EF4-FFF2-40B4-BE49-F238E27FC236}">
                <a16:creationId xmlns:a16="http://schemas.microsoft.com/office/drawing/2014/main" id="{CE5F619B-8434-45B9-AC5A-47AFF3263018}"/>
              </a:ext>
            </a:extLst>
          </p:cNvPr>
          <p:cNvSpPr txBox="1"/>
          <p:nvPr/>
        </p:nvSpPr>
        <p:spPr>
          <a:xfrm>
            <a:off x="4140000" y="4443958"/>
            <a:ext cx="3600000" cy="216000"/>
          </a:xfrm>
          <a:prstGeom prst="rect">
            <a:avLst/>
          </a:prstGeom>
          <a:noFill/>
        </p:spPr>
        <p:txBody>
          <a:bodyPr wrap="square" rtlCol="0">
            <a:noAutofit/>
          </a:bodyPr>
          <a:lstStyle/>
          <a:p>
            <a:r>
              <a:rPr lang="fr-FR" sz="900" dirty="0"/>
              <a:t>Exemple : ajout d’un assuré après création du dossier CBP</a:t>
            </a:r>
          </a:p>
        </p:txBody>
      </p:sp>
      <p:sp>
        <p:nvSpPr>
          <p:cNvPr id="6" name="ZoneTexte 5">
            <a:extLst>
              <a:ext uri="{FF2B5EF4-FFF2-40B4-BE49-F238E27FC236}">
                <a16:creationId xmlns:a16="http://schemas.microsoft.com/office/drawing/2014/main" id="{0163EA7E-06FE-498B-8E5F-8D491A8AF497}"/>
              </a:ext>
            </a:extLst>
          </p:cNvPr>
          <p:cNvSpPr txBox="1"/>
          <p:nvPr/>
        </p:nvSpPr>
        <p:spPr>
          <a:xfrm>
            <a:off x="540000" y="1800000"/>
            <a:ext cx="3240361" cy="2700000"/>
          </a:xfrm>
          <a:prstGeom prst="rect">
            <a:avLst/>
          </a:prstGeom>
          <a:noFill/>
        </p:spPr>
        <p:txBody>
          <a:bodyPr wrap="square" rtlCol="0">
            <a:noAutofit/>
          </a:bodyPr>
          <a:lstStyle/>
          <a:p>
            <a:pPr marL="285750" indent="-285750">
              <a:spcBef>
                <a:spcPts val="1200"/>
              </a:spcBef>
              <a:buFontTx/>
              <a:buChar char="-"/>
            </a:pPr>
            <a:r>
              <a:rPr lang="fr-FR" sz="1200" dirty="0"/>
              <a:t>Modification d’une donnée concernant un assuré</a:t>
            </a:r>
          </a:p>
          <a:p>
            <a:pPr marL="285750" indent="-285750">
              <a:spcBef>
                <a:spcPts val="1200"/>
              </a:spcBef>
              <a:buFontTx/>
              <a:buChar char="-"/>
            </a:pPr>
            <a:r>
              <a:rPr lang="fr-FR" sz="1200" dirty="0"/>
              <a:t>Modification d’une donnée concernant un prêt couvert par l’assurance ADE Services</a:t>
            </a:r>
          </a:p>
          <a:p>
            <a:pPr marL="285750" indent="-285750">
              <a:spcBef>
                <a:spcPts val="1200"/>
              </a:spcBef>
              <a:buFontTx/>
              <a:buChar char="-"/>
            </a:pPr>
            <a:r>
              <a:rPr lang="fr-FR" sz="1200" dirty="0"/>
              <a:t>Suppression de l’assurance ADE Services sur un des assurés</a:t>
            </a:r>
          </a:p>
          <a:p>
            <a:pPr marL="285750" indent="-285750">
              <a:spcBef>
                <a:spcPts val="1200"/>
              </a:spcBef>
              <a:buFontTx/>
              <a:buChar char="-"/>
            </a:pPr>
            <a:r>
              <a:rPr lang="fr-FR" sz="1200" dirty="0"/>
              <a:t>Ajout d’un assuré dans le dossier CBP</a:t>
            </a:r>
          </a:p>
          <a:p>
            <a:pPr marL="285750" indent="-285750">
              <a:spcBef>
                <a:spcPts val="1200"/>
              </a:spcBef>
              <a:buFontTx/>
              <a:buChar char="-"/>
            </a:pPr>
            <a:r>
              <a:rPr lang="fr-FR" sz="1200" dirty="0"/>
              <a:t>Suppression ou ajout d’un prêt couvert par l’assurance ADE Services</a:t>
            </a:r>
          </a:p>
        </p:txBody>
      </p:sp>
      <p:pic>
        <p:nvPicPr>
          <p:cNvPr id="7" name="Graphique 6" descr="Avertissement avec un remplissage uni">
            <a:extLst>
              <a:ext uri="{FF2B5EF4-FFF2-40B4-BE49-F238E27FC236}">
                <a16:creationId xmlns:a16="http://schemas.microsoft.com/office/drawing/2014/main" id="{6D3E2E62-73A9-4970-A47B-480C936048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0000" y="810000"/>
            <a:ext cx="720000" cy="720000"/>
          </a:xfrm>
          <a:prstGeom prst="rect">
            <a:avLst/>
          </a:prstGeom>
        </p:spPr>
      </p:pic>
      <p:pic>
        <p:nvPicPr>
          <p:cNvPr id="9" name="Image 8">
            <a:extLst>
              <a:ext uri="{FF2B5EF4-FFF2-40B4-BE49-F238E27FC236}">
                <a16:creationId xmlns:a16="http://schemas.microsoft.com/office/drawing/2014/main" id="{BBD1E724-5F6A-425F-8948-34DED3A28021}"/>
              </a:ext>
            </a:extLst>
          </p:cNvPr>
          <p:cNvPicPr>
            <a:picLocks noChangeAspect="1"/>
          </p:cNvPicPr>
          <p:nvPr/>
        </p:nvPicPr>
        <p:blipFill rotWithShape="1">
          <a:blip r:embed="rId4"/>
          <a:srcRect l="10598" t="6692" r="570"/>
          <a:stretch/>
        </p:blipFill>
        <p:spPr>
          <a:xfrm>
            <a:off x="3780000" y="1620000"/>
            <a:ext cx="5040000" cy="2797270"/>
          </a:xfrm>
          <a:prstGeom prst="rect">
            <a:avLst/>
          </a:prstGeom>
        </p:spPr>
      </p:pic>
    </p:spTree>
    <p:extLst>
      <p:ext uri="{BB962C8B-B14F-4D97-AF65-F5344CB8AC3E}">
        <p14:creationId xmlns:p14="http://schemas.microsoft.com/office/powerpoint/2010/main" val="3722487750"/>
      </p:ext>
    </p:extLst>
  </p:cSld>
  <p:clrMapOvr>
    <a:masterClrMapping/>
  </p:clrMapOvr>
  <mc:AlternateContent xmlns:mc="http://schemas.openxmlformats.org/markup-compatibility/2006" xmlns:p14="http://schemas.microsoft.com/office/powerpoint/2010/main">
    <mc:Choice Requires="p14">
      <p:transition spd="slow" p14:dur="2000" advTm="58244"/>
    </mc:Choice>
    <mc:Fallback xmlns="">
      <p:transition spd="slow" advTm="5824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900384" y="195486"/>
            <a:ext cx="8064103" cy="432000"/>
          </a:xfrm>
        </p:spPr>
        <p:txBody>
          <a:bodyPr/>
          <a:lstStyle/>
          <a:p>
            <a:r>
              <a:rPr lang="fr-FR" sz="1800" dirty="0"/>
              <a:t>Interfaçage instruction de crédit et portail CBP</a:t>
            </a:r>
          </a:p>
        </p:txBody>
      </p:sp>
      <p:sp>
        <p:nvSpPr>
          <p:cNvPr id="9" name="ZoneTexte 8">
            <a:extLst>
              <a:ext uri="{FF2B5EF4-FFF2-40B4-BE49-F238E27FC236}">
                <a16:creationId xmlns:a16="http://schemas.microsoft.com/office/drawing/2014/main" id="{7BB255B7-07AF-4DB6-8191-408CE28C7597}"/>
              </a:ext>
            </a:extLst>
          </p:cNvPr>
          <p:cNvSpPr txBox="1"/>
          <p:nvPr/>
        </p:nvSpPr>
        <p:spPr>
          <a:xfrm>
            <a:off x="720000" y="720000"/>
            <a:ext cx="3600000" cy="288000"/>
          </a:xfrm>
          <a:prstGeom prst="rect">
            <a:avLst/>
          </a:prstGeom>
          <a:noFill/>
        </p:spPr>
        <p:txBody>
          <a:bodyPr wrap="square" rtlCol="0">
            <a:noAutofit/>
          </a:bodyPr>
          <a:lstStyle/>
          <a:p>
            <a:r>
              <a:rPr lang="fr-FR" b="1" dirty="0"/>
              <a:t>Retour de décision assureur</a:t>
            </a:r>
          </a:p>
        </p:txBody>
      </p:sp>
      <p:sp>
        <p:nvSpPr>
          <p:cNvPr id="6" name="ZoneTexte 5">
            <a:extLst>
              <a:ext uri="{FF2B5EF4-FFF2-40B4-BE49-F238E27FC236}">
                <a16:creationId xmlns:a16="http://schemas.microsoft.com/office/drawing/2014/main" id="{87848E86-21EA-4FC9-A75A-18F052AF40BE}"/>
              </a:ext>
            </a:extLst>
          </p:cNvPr>
          <p:cNvSpPr txBox="1"/>
          <p:nvPr/>
        </p:nvSpPr>
        <p:spPr>
          <a:xfrm>
            <a:off x="720000" y="1440000"/>
            <a:ext cx="3060000" cy="1080000"/>
          </a:xfrm>
          <a:prstGeom prst="rect">
            <a:avLst/>
          </a:prstGeom>
          <a:noFill/>
        </p:spPr>
        <p:txBody>
          <a:bodyPr wrap="square" rtlCol="0">
            <a:noAutofit/>
          </a:bodyPr>
          <a:lstStyle/>
          <a:p>
            <a:r>
              <a:rPr lang="fr-FR" dirty="0"/>
              <a:t>Comme actuellement :</a:t>
            </a:r>
          </a:p>
          <a:p>
            <a:endParaRPr lang="fr-FR" dirty="0"/>
          </a:p>
          <a:p>
            <a:r>
              <a:rPr lang="fr-FR" dirty="0"/>
              <a:t>La décision de l’assureur est à saisir manuellement dans MyCredImmo</a:t>
            </a:r>
          </a:p>
          <a:p>
            <a:endParaRPr lang="fr-FR" dirty="0"/>
          </a:p>
          <a:p>
            <a:endParaRPr lang="fr-FR" dirty="0"/>
          </a:p>
        </p:txBody>
      </p:sp>
      <p:pic>
        <p:nvPicPr>
          <p:cNvPr id="3" name="Image 2">
            <a:extLst>
              <a:ext uri="{FF2B5EF4-FFF2-40B4-BE49-F238E27FC236}">
                <a16:creationId xmlns:a16="http://schemas.microsoft.com/office/drawing/2014/main" id="{AE484564-2FD1-48B2-844D-84F993F96D83}"/>
              </a:ext>
            </a:extLst>
          </p:cNvPr>
          <p:cNvPicPr>
            <a:picLocks noChangeAspect="1"/>
          </p:cNvPicPr>
          <p:nvPr/>
        </p:nvPicPr>
        <p:blipFill>
          <a:blip r:embed="rId2"/>
          <a:stretch>
            <a:fillRect/>
          </a:stretch>
        </p:blipFill>
        <p:spPr>
          <a:xfrm>
            <a:off x="4140000" y="1080000"/>
            <a:ext cx="4320000" cy="2139355"/>
          </a:xfrm>
          <a:prstGeom prst="rect">
            <a:avLst/>
          </a:prstGeom>
        </p:spPr>
      </p:pic>
      <p:sp>
        <p:nvSpPr>
          <p:cNvPr id="4" name="ZoneTexte 3">
            <a:extLst>
              <a:ext uri="{FF2B5EF4-FFF2-40B4-BE49-F238E27FC236}">
                <a16:creationId xmlns:a16="http://schemas.microsoft.com/office/drawing/2014/main" id="{8DBCFF61-9FF9-498B-8826-1DFD0FBBD20F}"/>
              </a:ext>
            </a:extLst>
          </p:cNvPr>
          <p:cNvSpPr txBox="1"/>
          <p:nvPr/>
        </p:nvSpPr>
        <p:spPr>
          <a:xfrm>
            <a:off x="719999" y="3420000"/>
            <a:ext cx="3060000" cy="1080000"/>
          </a:xfrm>
          <a:prstGeom prst="rect">
            <a:avLst/>
          </a:prstGeom>
          <a:noFill/>
        </p:spPr>
        <p:txBody>
          <a:bodyPr wrap="square" rtlCol="0">
            <a:noAutofit/>
          </a:bodyPr>
          <a:lstStyle/>
          <a:p>
            <a:r>
              <a:rPr lang="fr-FR" dirty="0"/>
              <a:t>La compagnie d’assurance sélectionnée et le taux d’assurance proposé sont à mettre à jour en « Financement du projet » </a:t>
            </a:r>
          </a:p>
          <a:p>
            <a:endParaRPr lang="fr-FR" dirty="0"/>
          </a:p>
        </p:txBody>
      </p:sp>
      <p:pic>
        <p:nvPicPr>
          <p:cNvPr id="8" name="Image 7">
            <a:extLst>
              <a:ext uri="{FF2B5EF4-FFF2-40B4-BE49-F238E27FC236}">
                <a16:creationId xmlns:a16="http://schemas.microsoft.com/office/drawing/2014/main" id="{BDDACC36-D6B6-46E8-8F40-26D9280E0626}"/>
              </a:ext>
            </a:extLst>
          </p:cNvPr>
          <p:cNvPicPr>
            <a:picLocks noChangeAspect="1"/>
          </p:cNvPicPr>
          <p:nvPr/>
        </p:nvPicPr>
        <p:blipFill>
          <a:blip r:embed="rId3"/>
          <a:stretch>
            <a:fillRect/>
          </a:stretch>
        </p:blipFill>
        <p:spPr>
          <a:xfrm>
            <a:off x="4140000" y="3420000"/>
            <a:ext cx="4320000" cy="1138184"/>
          </a:xfrm>
          <a:prstGeom prst="rect">
            <a:avLst/>
          </a:prstGeom>
        </p:spPr>
      </p:pic>
    </p:spTree>
    <p:extLst>
      <p:ext uri="{BB962C8B-B14F-4D97-AF65-F5344CB8AC3E}">
        <p14:creationId xmlns:p14="http://schemas.microsoft.com/office/powerpoint/2010/main" val="3967650051"/>
      </p:ext>
    </p:extLst>
  </p:cSld>
  <p:clrMapOvr>
    <a:masterClrMapping/>
  </p:clrMapOvr>
  <mc:AlternateContent xmlns:mc="http://schemas.openxmlformats.org/markup-compatibility/2006" xmlns:p14="http://schemas.microsoft.com/office/powerpoint/2010/main">
    <mc:Choice Requires="p14">
      <p:transition spd="slow" p14:dur="2000" advTm="58244"/>
    </mc:Choice>
    <mc:Fallback xmlns="">
      <p:transition spd="slow" advTm="5824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407100"/>
      </p:ext>
    </p:extLst>
  </p:cSld>
  <p:clrMapOvr>
    <a:masterClrMapping/>
  </p:clrMapOvr>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BPCE-SI-communaute au SEIN du Groupe.potx" id="{C69EA6A4-9B42-4315-84AD-AB2AB7072DD0}" vid="{FE9C37AE-3E7A-4C51-B9A1-C071B56C8BDA}"/>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DD51B2D47E6934E94565D2251251FF7" ma:contentTypeVersion="2" ma:contentTypeDescription="Crée un document." ma:contentTypeScope="" ma:versionID="d04a5b74bd27b7d766794f9ec1c001ff">
  <xsd:schema xmlns:xsd="http://www.w3.org/2001/XMLSchema" xmlns:xs="http://www.w3.org/2001/XMLSchema" xmlns:p="http://schemas.microsoft.com/office/2006/metadata/properties" xmlns:ns1="http://schemas.microsoft.com/sharepoint/v3" xmlns:ns2="3c9c939d-f512-4631-83d0-99cee1aba3d9" targetNamespace="http://schemas.microsoft.com/office/2006/metadata/properties" ma:root="true" ma:fieldsID="705070723b100df64a856895ed9ef084" ns1:_="" ns2:_="">
    <xsd:import namespace="http://schemas.microsoft.com/sharepoint/v3"/>
    <xsd:import namespace="3c9c939d-f512-4631-83d0-99cee1aba3d9"/>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xsd:simpleType>
        <xsd:restriction base="dms:Unknown"/>
      </xsd:simpleType>
    </xsd:element>
    <xsd:element name="PublishingExpirationDate" ma:index="9"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c9c939d-f512-4631-83d0-99cee1aba3d9" elementFormDefault="qualified">
    <xsd:import namespace="http://schemas.microsoft.com/office/2006/documentManagement/types"/>
    <xsd:import namespace="http://schemas.microsoft.com/office/infopath/2007/PartnerControls"/>
    <xsd:element name="SharedWithUsers" ma:index="10"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04AC50-A577-46D0-8B9F-6D3C9D53AFF5}">
  <ds:schemaRefs>
    <ds:schemaRef ds:uri="http://schemas.microsoft.com/sharepoint/v3"/>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3c9c939d-f512-4631-83d0-99cee1aba3d9"/>
    <ds:schemaRef ds:uri="http://www.w3.org/XML/1998/namespace"/>
    <ds:schemaRef ds:uri="http://purl.org/dc/terms/"/>
  </ds:schemaRefs>
</ds:datastoreItem>
</file>

<file path=customXml/itemProps2.xml><?xml version="1.0" encoding="utf-8"?>
<ds:datastoreItem xmlns:ds="http://schemas.openxmlformats.org/officeDocument/2006/customXml" ds:itemID="{BB053B0D-E297-4A11-913C-78D2CB1CF1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9c939d-f512-4631-83d0-99cee1aba3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4FC8CD-5BE2-42AF-96C4-576BDAD40D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Maquette PP BPCE SI essai</Template>
  <TotalTime>8125</TotalTime>
  <Words>596</Words>
  <Application>Microsoft Office PowerPoint</Application>
  <PresentationFormat>Affichage à l'écran (16:9)</PresentationFormat>
  <Paragraphs>53</Paragraphs>
  <Slides>10</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10</vt:i4>
      </vt:variant>
    </vt:vector>
  </HeadingPairs>
  <TitlesOfParts>
    <vt:vector size="20" baseType="lpstr">
      <vt:lpstr>Courier New</vt:lpstr>
      <vt:lpstr>Arial</vt:lpstr>
      <vt:lpstr>Montserrat SemiBold</vt:lpstr>
      <vt:lpstr>Arial Narrow</vt:lpstr>
      <vt:lpstr>Cabin Condensed</vt:lpstr>
      <vt:lpstr>Cambria Math</vt:lpstr>
      <vt:lpstr>Montserrat ExtraBold</vt:lpstr>
      <vt:lpstr>Arial Black</vt:lpstr>
      <vt:lpstr>Symbol</vt:lpstr>
      <vt:lpstr>Conception personnalisée</vt:lpstr>
      <vt:lpstr>Assurance ADE Services - CBP </vt:lpstr>
      <vt:lpstr>Interfaçage instruction de crédit et portail CBP</vt:lpstr>
      <vt:lpstr>Interfaçage instruction de crédit et portail CBP</vt:lpstr>
      <vt:lpstr>Interfaçage instruction de crédit et portail CBP</vt:lpstr>
      <vt:lpstr>Interfaçage instruction de crédit et portail CBP</vt:lpstr>
      <vt:lpstr>Interfaçage instruction de crédit et portail CBP</vt:lpstr>
      <vt:lpstr>Interfaçage instruction de crédit et portail CBP</vt:lpstr>
      <vt:lpstr>Interfaçage instruction de crédit et portail CBP</vt:lpstr>
      <vt:lpstr>Interfaçage instruction de crédit et portail CBP</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YOLLANT GAELLE</dc:creator>
  <cp:keywords/>
  <dc:description/>
  <cp:lastModifiedBy>LAURENT Thierry [CEGEE]</cp:lastModifiedBy>
  <cp:revision>376</cp:revision>
  <cp:lastPrinted>2017-11-27T10:18:19Z</cp:lastPrinted>
  <dcterms:created xsi:type="dcterms:W3CDTF">2019-06-12T14:27:27Z</dcterms:created>
  <dcterms:modified xsi:type="dcterms:W3CDTF">2023-01-10T07:58:52Z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0x0101003DD51B2D47E6934E94565D2251251FF7</vt:lpwstr>
  </property>
  <property fmtid="{D5CDD505-2E9C-101B-9397-08002B2CF9AE}" pid="3" name="MSIP_Label_48a19f0c-bea1-442e-a475-ed109d9ec508_Enabled">
    <vt:lpwstr>true</vt:lpwstr>
  </property>
  <property fmtid="{D5CDD505-2E9C-101B-9397-08002B2CF9AE}" pid="4" name="MSIP_Label_48a19f0c-bea1-442e-a475-ed109d9ec508_SetDate">
    <vt:lpwstr>2023-01-10T07:41:06Z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