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1"/>
  </p:sldMasterIdLst>
  <p:notesMasterIdLst>
    <p:notesMasterId r:id="rId11"/>
  </p:notesMasterIdLst>
  <p:handoutMasterIdLst>
    <p:handoutMasterId r:id="rId12"/>
  </p:handoutMasterIdLst>
  <p:sldIdLst>
    <p:sldId id="1471" r:id="rId2"/>
    <p:sldId id="1577" r:id="rId3"/>
    <p:sldId id="1578" r:id="rId4"/>
    <p:sldId id="1579" r:id="rId5"/>
    <p:sldId id="1581" r:id="rId6"/>
    <p:sldId id="1582" r:id="rId7"/>
    <p:sldId id="1583" r:id="rId8"/>
    <p:sldId id="1532" r:id="rId9"/>
    <p:sldId id="1576" r:id="rId10"/>
  </p:sldIdLst>
  <p:sldSz cx="9721850" cy="6858000"/>
  <p:notesSz cx="6669088" cy="9926638"/>
  <p:defaultTextStyle>
    <a:defPPr>
      <a:defRPr lang="fr-FR"/>
    </a:defPPr>
    <a:lvl1pPr algn="l" rtl="0" fontAlgn="base">
      <a:spcBef>
        <a:spcPct val="0"/>
      </a:spcBef>
      <a:spcAft>
        <a:spcPct val="0"/>
      </a:spcAft>
      <a:defRPr sz="2400" kern="1200">
        <a:solidFill>
          <a:schemeClr val="tx1"/>
        </a:solidFill>
        <a:latin typeface="Arial Narrow" pitchFamily="34" charset="0"/>
        <a:ea typeface="+mn-ea"/>
        <a:cs typeface="Arial" charset="0"/>
      </a:defRPr>
    </a:lvl1pPr>
    <a:lvl2pPr marL="457200" algn="l" rtl="0" fontAlgn="base">
      <a:spcBef>
        <a:spcPct val="0"/>
      </a:spcBef>
      <a:spcAft>
        <a:spcPct val="0"/>
      </a:spcAft>
      <a:defRPr sz="2400" kern="1200">
        <a:solidFill>
          <a:schemeClr val="tx1"/>
        </a:solidFill>
        <a:latin typeface="Arial Narrow" pitchFamily="34" charset="0"/>
        <a:ea typeface="+mn-ea"/>
        <a:cs typeface="Arial" charset="0"/>
      </a:defRPr>
    </a:lvl2pPr>
    <a:lvl3pPr marL="914400" algn="l" rtl="0" fontAlgn="base">
      <a:spcBef>
        <a:spcPct val="0"/>
      </a:spcBef>
      <a:spcAft>
        <a:spcPct val="0"/>
      </a:spcAft>
      <a:defRPr sz="2400" kern="1200">
        <a:solidFill>
          <a:schemeClr val="tx1"/>
        </a:solidFill>
        <a:latin typeface="Arial Narrow" pitchFamily="34" charset="0"/>
        <a:ea typeface="+mn-ea"/>
        <a:cs typeface="Arial" charset="0"/>
      </a:defRPr>
    </a:lvl3pPr>
    <a:lvl4pPr marL="1371600" algn="l" rtl="0" fontAlgn="base">
      <a:spcBef>
        <a:spcPct val="0"/>
      </a:spcBef>
      <a:spcAft>
        <a:spcPct val="0"/>
      </a:spcAft>
      <a:defRPr sz="2400" kern="1200">
        <a:solidFill>
          <a:schemeClr val="tx1"/>
        </a:solidFill>
        <a:latin typeface="Arial Narrow" pitchFamily="34" charset="0"/>
        <a:ea typeface="+mn-ea"/>
        <a:cs typeface="Arial" charset="0"/>
      </a:defRPr>
    </a:lvl4pPr>
    <a:lvl5pPr marL="1828800" algn="l" rtl="0" fontAlgn="base">
      <a:spcBef>
        <a:spcPct val="0"/>
      </a:spcBef>
      <a:spcAft>
        <a:spcPct val="0"/>
      </a:spcAft>
      <a:defRPr sz="2400" kern="1200">
        <a:solidFill>
          <a:schemeClr val="tx1"/>
        </a:solidFill>
        <a:latin typeface="Arial Narrow" pitchFamily="34" charset="0"/>
        <a:ea typeface="+mn-ea"/>
        <a:cs typeface="Arial" charset="0"/>
      </a:defRPr>
    </a:lvl5pPr>
    <a:lvl6pPr marL="2286000" algn="l" defTabSz="914400" rtl="0" eaLnBrk="1" latinLnBrk="0" hangingPunct="1">
      <a:defRPr sz="2400" kern="1200">
        <a:solidFill>
          <a:schemeClr val="tx1"/>
        </a:solidFill>
        <a:latin typeface="Arial Narrow" pitchFamily="34" charset="0"/>
        <a:ea typeface="+mn-ea"/>
        <a:cs typeface="Arial" charset="0"/>
      </a:defRPr>
    </a:lvl6pPr>
    <a:lvl7pPr marL="2743200" algn="l" defTabSz="914400" rtl="0" eaLnBrk="1" latinLnBrk="0" hangingPunct="1">
      <a:defRPr sz="2400" kern="1200">
        <a:solidFill>
          <a:schemeClr val="tx1"/>
        </a:solidFill>
        <a:latin typeface="Arial Narrow" pitchFamily="34" charset="0"/>
        <a:ea typeface="+mn-ea"/>
        <a:cs typeface="Arial" charset="0"/>
      </a:defRPr>
    </a:lvl7pPr>
    <a:lvl8pPr marL="3200400" algn="l" defTabSz="914400" rtl="0" eaLnBrk="1" latinLnBrk="0" hangingPunct="1">
      <a:defRPr sz="2400" kern="1200">
        <a:solidFill>
          <a:schemeClr val="tx1"/>
        </a:solidFill>
        <a:latin typeface="Arial Narrow" pitchFamily="34" charset="0"/>
        <a:ea typeface="+mn-ea"/>
        <a:cs typeface="Arial" charset="0"/>
      </a:defRPr>
    </a:lvl8pPr>
    <a:lvl9pPr marL="3657600" algn="l" defTabSz="914400" rtl="0" eaLnBrk="1" latinLnBrk="0" hangingPunct="1">
      <a:defRPr sz="2400" kern="1200">
        <a:solidFill>
          <a:schemeClr val="tx1"/>
        </a:solidFill>
        <a:latin typeface="Arial Narrow"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33"/>
    <a:srgbClr val="660033"/>
    <a:srgbClr val="FFFFCC"/>
    <a:srgbClr val="CCFFFF"/>
    <a:srgbClr val="CC99FF"/>
    <a:srgbClr val="9999FF"/>
    <a:srgbClr val="FF6600"/>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85BE263C-DBD7-4A20-BB59-AAB30ACAA65A}" styleName="Style moyen 3 - Accentuation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CF1AB2-1976-4502-BF36-3FF5EA218861}" styleName="Style moyen 4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93" autoAdjust="0"/>
    <p:restoredTop sz="90141" autoAdjust="0"/>
  </p:normalViewPr>
  <p:slideViewPr>
    <p:cSldViewPr snapToGrid="0">
      <p:cViewPr>
        <p:scale>
          <a:sx n="90" d="100"/>
          <a:sy n="90" d="100"/>
        </p:scale>
        <p:origin x="-2070" y="-348"/>
      </p:cViewPr>
      <p:guideLst>
        <p:guide orient="horz" pos="781"/>
        <p:guide orient="horz" pos="113"/>
        <p:guide orient="horz" pos="3281"/>
        <p:guide orient="horz" pos="3711"/>
        <p:guide orient="horz" pos="2362"/>
        <p:guide orient="horz" pos="1083"/>
        <p:guide orient="horz" pos="937"/>
        <p:guide orient="horz" pos="2594"/>
        <p:guide pos="3595"/>
        <p:guide pos="651"/>
        <p:guide pos="588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notesViewPr>
    <p:cSldViewPr snapToGrid="0">
      <p:cViewPr>
        <p:scale>
          <a:sx n="60" d="100"/>
          <a:sy n="60" d="100"/>
        </p:scale>
        <p:origin x="-4410" y="-666"/>
      </p:cViewPr>
      <p:guideLst>
        <p:guide orient="horz" pos="3127"/>
        <p:guide pos="2093"/>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92123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idx="2"/>
          </p:nvPr>
        </p:nvSpPr>
        <p:spPr bwMode="auto">
          <a:xfrm>
            <a:off x="703263" y="746125"/>
            <a:ext cx="5268912" cy="3717925"/>
          </a:xfrm>
          <a:prstGeom prst="rect">
            <a:avLst/>
          </a:prstGeom>
          <a:noFill/>
          <a:ln w="12700">
            <a:solidFill>
              <a:srgbClr val="000000"/>
            </a:solidFill>
            <a:miter lim="800000"/>
            <a:headEnd/>
            <a:tailEnd/>
          </a:ln>
        </p:spPr>
      </p:sp>
      <p:sp>
        <p:nvSpPr>
          <p:cNvPr id="2051" name="Rectangle 3"/>
          <p:cNvSpPr>
            <a:spLocks noGrp="1" noChangeArrowheads="1"/>
          </p:cNvSpPr>
          <p:nvPr>
            <p:ph type="sldNum" sz="quarter" idx="5"/>
          </p:nvPr>
        </p:nvSpPr>
        <p:spPr bwMode="auto">
          <a:xfrm>
            <a:off x="3778250" y="9432925"/>
            <a:ext cx="2890838" cy="493713"/>
          </a:xfrm>
          <a:prstGeom prst="rect">
            <a:avLst/>
          </a:prstGeom>
          <a:noFill/>
          <a:ln w="9525">
            <a:noFill/>
            <a:miter lim="800000"/>
            <a:headEnd/>
            <a:tailEnd/>
          </a:ln>
          <a:effectLst/>
        </p:spPr>
        <p:txBody>
          <a:bodyPr vert="horz" wrap="square" lIns="91413" tIns="45706" rIns="91413" bIns="45706" numCol="1" anchor="b" anchorCtr="0" compatLnSpc="1">
            <a:prstTxWarp prst="textNoShape">
              <a:avLst/>
            </a:prstTxWarp>
          </a:bodyPr>
          <a:lstStyle>
            <a:lvl1pPr algn="r" defTabSz="908050">
              <a:spcBef>
                <a:spcPct val="0"/>
              </a:spcBef>
              <a:defRPr sz="1200">
                <a:cs typeface="+mn-cs"/>
              </a:defRPr>
            </a:lvl1pPr>
          </a:lstStyle>
          <a:p>
            <a:pPr>
              <a:defRPr/>
            </a:pPr>
            <a:fld id="{A8A78E67-E496-47B8-AB23-C3FAEE439E0C}" type="slidenum">
              <a:rPr lang="fr-FR"/>
              <a:pPr>
                <a:defRPr/>
              </a:pPr>
              <a:t>‹N°›</a:t>
            </a:fld>
            <a:endParaRPr lang="fr-FR"/>
          </a:p>
        </p:txBody>
      </p:sp>
      <p:sp>
        <p:nvSpPr>
          <p:cNvPr id="2055" name="Rectangle 7"/>
          <p:cNvSpPr>
            <a:spLocks noGrp="1" noChangeArrowheads="1"/>
          </p:cNvSpPr>
          <p:nvPr>
            <p:ph type="body" sz="quarter" idx="3"/>
          </p:nvPr>
        </p:nvSpPr>
        <p:spPr bwMode="auto">
          <a:xfrm>
            <a:off x="869950" y="4718050"/>
            <a:ext cx="4929188" cy="4478338"/>
          </a:xfrm>
          <a:prstGeom prst="rect">
            <a:avLst/>
          </a:prstGeom>
          <a:noFill/>
          <a:ln w="9525">
            <a:noFill/>
            <a:miter lim="800000"/>
            <a:headEnd/>
            <a:tailEnd/>
          </a:ln>
          <a:effectLst/>
        </p:spPr>
        <p:txBody>
          <a:bodyPr vert="horz" wrap="square" lIns="91394" tIns="45695" rIns="91394" bIns="45695" numCol="1" anchor="t" anchorCtr="0" compatLnSpc="1">
            <a:prstTxWarp prst="textNoShape">
              <a:avLst/>
            </a:prstTxWarp>
          </a:bodyPr>
          <a:lstStyle/>
          <a:p>
            <a:pPr lvl="0"/>
            <a:r>
              <a:rPr lang="fr-FR" noProof="0" smtClean="0"/>
              <a:t>Cliquez pour modifier les styles du texte du masque</a:t>
            </a:r>
          </a:p>
          <a:p>
            <a:pPr lvl="1"/>
            <a:r>
              <a:rPr lang="fr-FR" noProof="0" smtClean="0"/>
              <a:t>Deuxième</a:t>
            </a:r>
          </a:p>
          <a:p>
            <a:pPr lvl="2"/>
            <a:r>
              <a:rPr lang="fr-FR" noProof="0" smtClean="0"/>
              <a:t>Troisième niveau</a:t>
            </a:r>
          </a:p>
          <a:p>
            <a:pPr lvl="3"/>
            <a:r>
              <a:rPr lang="fr-FR" noProof="0" smtClean="0"/>
              <a:t>Quatrième niveau</a:t>
            </a:r>
          </a:p>
        </p:txBody>
      </p:sp>
    </p:spTree>
    <p:extLst>
      <p:ext uri="{BB962C8B-B14F-4D97-AF65-F5344CB8AC3E}">
        <p14:creationId xmlns:p14="http://schemas.microsoft.com/office/powerpoint/2010/main" val="654266861"/>
      </p:ext>
    </p:extLst>
  </p:cSld>
  <p:clrMap bg1="lt1" tx1="dk1" bg2="lt2" tx2="dk2" accent1="accent1" accent2="accent2" accent3="accent3" accent4="accent4" accent5="accent5" accent6="accent6" hlink="hlink" folHlink="folHlink"/>
  <p:notesStyle>
    <a:lvl1pPr marL="190500" indent="-190500" algn="l" rtl="0" eaLnBrk="0" fontAlgn="base" hangingPunct="0">
      <a:spcBef>
        <a:spcPct val="30000"/>
      </a:spcBef>
      <a:spcAft>
        <a:spcPct val="0"/>
      </a:spcAft>
      <a:buClr>
        <a:srgbClr val="BB0000"/>
      </a:buClr>
      <a:buFont typeface="Wingdings" pitchFamily="2" charset="2"/>
      <a:buChar char="§"/>
      <a:tabLst>
        <a:tab pos="666750" algn="l"/>
      </a:tabLst>
      <a:defRPr sz="1200" kern="1200">
        <a:solidFill>
          <a:schemeClr val="tx1"/>
        </a:solidFill>
        <a:latin typeface="Arial Narrow" pitchFamily="34" charset="0"/>
        <a:ea typeface="+mn-ea"/>
        <a:cs typeface="+mn-cs"/>
      </a:defRPr>
    </a:lvl1pPr>
    <a:lvl2pPr marL="666750" indent="-190500" algn="l" rtl="0" eaLnBrk="0" fontAlgn="base" hangingPunct="0">
      <a:spcBef>
        <a:spcPct val="30000"/>
      </a:spcBef>
      <a:spcAft>
        <a:spcPct val="0"/>
      </a:spcAft>
      <a:buClr>
        <a:schemeClr val="accent1"/>
      </a:buClr>
      <a:buFont typeface="Wingdings" pitchFamily="2" charset="2"/>
      <a:buChar char="§"/>
      <a:tabLst>
        <a:tab pos="666750" algn="l"/>
      </a:tabLst>
      <a:defRPr sz="1200" kern="1200">
        <a:solidFill>
          <a:schemeClr val="tx1"/>
        </a:solidFill>
        <a:latin typeface="Arial Narrow" pitchFamily="34" charset="0"/>
        <a:ea typeface="+mn-ea"/>
        <a:cs typeface="+mn-cs"/>
      </a:defRPr>
    </a:lvl2pPr>
    <a:lvl3pPr marL="1143000" indent="-190500" algn="l" rtl="0" eaLnBrk="0" fontAlgn="base" hangingPunct="0">
      <a:spcBef>
        <a:spcPct val="30000"/>
      </a:spcBef>
      <a:spcAft>
        <a:spcPct val="0"/>
      </a:spcAft>
      <a:buClr>
        <a:schemeClr val="accent2"/>
      </a:buClr>
      <a:buFont typeface="Wingdings" pitchFamily="2" charset="2"/>
      <a:buChar char="§"/>
      <a:tabLst>
        <a:tab pos="666750" algn="l"/>
      </a:tabLst>
      <a:defRPr sz="1200" kern="1200">
        <a:solidFill>
          <a:schemeClr val="tx1"/>
        </a:solidFill>
        <a:latin typeface="Arial Narrow" pitchFamily="34" charset="0"/>
        <a:ea typeface="+mn-ea"/>
        <a:cs typeface="+mn-cs"/>
      </a:defRPr>
    </a:lvl3pPr>
    <a:lvl4pPr marL="1524000" indent="-190500" algn="l" rtl="0" eaLnBrk="0" fontAlgn="base" hangingPunct="0">
      <a:spcBef>
        <a:spcPct val="30000"/>
      </a:spcBef>
      <a:spcAft>
        <a:spcPct val="0"/>
      </a:spcAft>
      <a:buClr>
        <a:schemeClr val="hlink"/>
      </a:buClr>
      <a:buFont typeface="Wingdings" pitchFamily="2" charset="2"/>
      <a:buChar char="§"/>
      <a:tabLst>
        <a:tab pos="666750" algn="l"/>
      </a:tabLst>
      <a:defRPr sz="1200" kern="1200">
        <a:solidFill>
          <a:schemeClr val="tx1"/>
        </a:solidFill>
        <a:latin typeface="Arial Narrow" pitchFamily="34" charset="0"/>
        <a:ea typeface="+mn-ea"/>
        <a:cs typeface="+mn-cs"/>
      </a:defRPr>
    </a:lvl4pPr>
    <a:lvl5pPr marL="2057400" indent="-228600" algn="l" rtl="0" eaLnBrk="0" fontAlgn="base" hangingPunct="0">
      <a:spcBef>
        <a:spcPct val="30000"/>
      </a:spcBef>
      <a:spcAft>
        <a:spcPct val="0"/>
      </a:spcAft>
      <a:buFont typeface="Wingdings" pitchFamily="2" charset="2"/>
      <a:buChar char="§"/>
      <a:tabLst>
        <a:tab pos="666750" algn="l"/>
      </a:tabLst>
      <a:defRPr sz="1200" kern="1200">
        <a:solidFill>
          <a:schemeClr val="tx1"/>
        </a:solidFill>
        <a:latin typeface="Arial Narrow"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bg bwMode="auto">
      <p:bgPr>
        <a:solidFill>
          <a:schemeClr val="bg1"/>
        </a:solidFill>
        <a:effectLst/>
      </p:bgPr>
    </p:bg>
    <p:spTree>
      <p:nvGrpSpPr>
        <p:cNvPr id="1" name=""/>
        <p:cNvGrpSpPr/>
        <p:nvPr/>
      </p:nvGrpSpPr>
      <p:grpSpPr>
        <a:xfrm>
          <a:off x="0" y="0"/>
          <a:ext cx="0" cy="0"/>
          <a:chOff x="0" y="0"/>
          <a:chExt cx="0" cy="0"/>
        </a:xfrm>
      </p:grpSpPr>
      <p:grpSp>
        <p:nvGrpSpPr>
          <p:cNvPr id="3" name="Group 128"/>
          <p:cNvGrpSpPr>
            <a:grpSpLocks/>
          </p:cNvGrpSpPr>
          <p:nvPr userDrawn="1"/>
        </p:nvGrpSpPr>
        <p:grpSpPr bwMode="auto">
          <a:xfrm>
            <a:off x="0" y="1489075"/>
            <a:ext cx="9144000" cy="1598613"/>
            <a:chOff x="0" y="1066"/>
            <a:chExt cx="5760" cy="384"/>
          </a:xfrm>
        </p:grpSpPr>
        <p:grpSp>
          <p:nvGrpSpPr>
            <p:cNvPr id="4" name="Group 126"/>
            <p:cNvGrpSpPr>
              <a:grpSpLocks/>
            </p:cNvGrpSpPr>
            <p:nvPr userDrawn="1"/>
          </p:nvGrpSpPr>
          <p:grpSpPr bwMode="auto">
            <a:xfrm>
              <a:off x="0" y="1066"/>
              <a:ext cx="388" cy="384"/>
              <a:chOff x="0" y="1066"/>
              <a:chExt cx="517" cy="384"/>
            </a:xfrm>
          </p:grpSpPr>
          <p:sp>
            <p:nvSpPr>
              <p:cNvPr id="6" name="Rectangle 116"/>
              <p:cNvSpPr>
                <a:spLocks noChangeArrowheads="1"/>
              </p:cNvSpPr>
              <p:nvPr userDrawn="1"/>
            </p:nvSpPr>
            <p:spPr bwMode="auto">
              <a:xfrm>
                <a:off x="0" y="1066"/>
                <a:ext cx="109" cy="384"/>
              </a:xfrm>
              <a:prstGeom prst="rect">
                <a:avLst/>
              </a:prstGeom>
              <a:solidFill>
                <a:schemeClr val="accent1"/>
              </a:solidFill>
              <a:ln w="9525">
                <a:noFill/>
                <a:miter lim="800000"/>
                <a:headEnd/>
                <a:tailEnd/>
              </a:ln>
              <a:effectLst/>
            </p:spPr>
            <p:txBody>
              <a:bodyPr wrap="none" anchor="ctr"/>
              <a:lstStyle/>
              <a:p>
                <a:pPr>
                  <a:spcBef>
                    <a:spcPct val="55000"/>
                  </a:spcBef>
                  <a:defRPr/>
                </a:pPr>
                <a:endParaRPr lang="fr-FR" sz="3200">
                  <a:cs typeface="+mn-cs"/>
                </a:endParaRPr>
              </a:p>
            </p:txBody>
          </p:sp>
          <p:sp>
            <p:nvSpPr>
              <p:cNvPr id="7" name="Rectangle 117"/>
              <p:cNvSpPr>
                <a:spLocks noChangeArrowheads="1"/>
              </p:cNvSpPr>
              <p:nvPr userDrawn="1"/>
            </p:nvSpPr>
            <p:spPr bwMode="auto">
              <a:xfrm>
                <a:off x="241" y="1066"/>
                <a:ext cx="68" cy="384"/>
              </a:xfrm>
              <a:prstGeom prst="rect">
                <a:avLst/>
              </a:prstGeom>
              <a:solidFill>
                <a:srgbClr val="581D74"/>
              </a:solidFill>
              <a:ln w="9525">
                <a:noFill/>
                <a:miter lim="800000"/>
                <a:headEnd/>
                <a:tailEnd/>
              </a:ln>
              <a:effectLst/>
            </p:spPr>
            <p:txBody>
              <a:bodyPr wrap="none" anchor="ctr"/>
              <a:lstStyle/>
              <a:p>
                <a:pPr>
                  <a:spcBef>
                    <a:spcPct val="55000"/>
                  </a:spcBef>
                  <a:defRPr/>
                </a:pPr>
                <a:endParaRPr lang="fr-FR" sz="3200">
                  <a:cs typeface="+mn-cs"/>
                </a:endParaRPr>
              </a:p>
            </p:txBody>
          </p:sp>
          <p:sp>
            <p:nvSpPr>
              <p:cNvPr id="8" name="Rectangle 118"/>
              <p:cNvSpPr>
                <a:spLocks noChangeArrowheads="1"/>
              </p:cNvSpPr>
              <p:nvPr userDrawn="1"/>
            </p:nvSpPr>
            <p:spPr bwMode="auto">
              <a:xfrm>
                <a:off x="476" y="1066"/>
                <a:ext cx="41" cy="384"/>
              </a:xfrm>
              <a:prstGeom prst="rect">
                <a:avLst/>
              </a:prstGeom>
              <a:solidFill>
                <a:schemeClr val="accent2"/>
              </a:solidFill>
              <a:ln w="9525">
                <a:noFill/>
                <a:miter lim="800000"/>
                <a:headEnd/>
                <a:tailEnd/>
              </a:ln>
              <a:effectLst/>
            </p:spPr>
            <p:txBody>
              <a:bodyPr wrap="none" anchor="ctr"/>
              <a:lstStyle/>
              <a:p>
                <a:pPr>
                  <a:spcBef>
                    <a:spcPct val="55000"/>
                  </a:spcBef>
                  <a:defRPr/>
                </a:pPr>
                <a:endParaRPr lang="fr-FR" sz="3200">
                  <a:cs typeface="+mn-cs"/>
                </a:endParaRPr>
              </a:p>
            </p:txBody>
          </p:sp>
        </p:grpSp>
        <p:sp>
          <p:nvSpPr>
            <p:cNvPr id="5" name="Rectangle 120"/>
            <p:cNvSpPr>
              <a:spLocks noChangeArrowheads="1"/>
            </p:cNvSpPr>
            <p:nvPr userDrawn="1"/>
          </p:nvSpPr>
          <p:spPr bwMode="auto">
            <a:xfrm>
              <a:off x="471" y="1066"/>
              <a:ext cx="5289" cy="384"/>
            </a:xfrm>
            <a:prstGeom prst="rect">
              <a:avLst/>
            </a:prstGeom>
            <a:solidFill>
              <a:schemeClr val="tx2"/>
            </a:solidFill>
            <a:ln w="9525">
              <a:noFill/>
              <a:miter lim="800000"/>
              <a:headEnd/>
              <a:tailEnd/>
            </a:ln>
            <a:effectLst/>
          </p:spPr>
          <p:txBody>
            <a:bodyPr wrap="none" anchor="ctr"/>
            <a:lstStyle/>
            <a:p>
              <a:pPr>
                <a:spcBef>
                  <a:spcPct val="55000"/>
                </a:spcBef>
                <a:defRPr/>
              </a:pPr>
              <a:endParaRPr lang="fr-FR" sz="3200">
                <a:cs typeface="+mn-cs"/>
              </a:endParaRPr>
            </a:p>
          </p:txBody>
        </p:sp>
      </p:grpSp>
      <p:sp>
        <p:nvSpPr>
          <p:cNvPr id="27" name="Rectangle 12"/>
          <p:cNvSpPr>
            <a:spLocks noGrp="1" noChangeArrowheads="1"/>
          </p:cNvSpPr>
          <p:nvPr>
            <p:ph type="ctrTitle"/>
          </p:nvPr>
        </p:nvSpPr>
        <p:spPr>
          <a:xfrm>
            <a:off x="965200" y="1487488"/>
            <a:ext cx="7869238" cy="914400"/>
          </a:xfrm>
          <a:prstGeom prst="rect">
            <a:avLst/>
          </a:prstGeom>
        </p:spPr>
        <p:txBody>
          <a:bodyPr/>
          <a:lstStyle>
            <a:lvl1pPr>
              <a:defRPr>
                <a:solidFill>
                  <a:schemeClr val="bg1"/>
                </a:solidFill>
              </a:defRPr>
            </a:lvl1pPr>
          </a:lstStyle>
          <a:p>
            <a:r>
              <a:rPr lang="fr-FR" dirty="0"/>
              <a:t>Titre réunion</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5" name="Espace réservé du contenu 2"/>
          <p:cNvSpPr>
            <a:spLocks noGrp="1"/>
          </p:cNvSpPr>
          <p:nvPr>
            <p:ph idx="1"/>
          </p:nvPr>
        </p:nvSpPr>
        <p:spPr>
          <a:xfrm>
            <a:off x="474664" y="1258888"/>
            <a:ext cx="8632826" cy="4879975"/>
          </a:xfrm>
          <a:prstGeom prst="rect">
            <a:avLst/>
          </a:prstGeom>
        </p:spPr>
        <p:txBody>
          <a:bodyPr/>
          <a:lstStyle/>
          <a:p>
            <a:pPr lvl="0"/>
            <a:endParaRPr lang="fr-FR" dirty="0"/>
          </a:p>
        </p:txBody>
      </p:sp>
      <p:sp>
        <p:nvSpPr>
          <p:cNvPr id="7" name="Titre 6"/>
          <p:cNvSpPr>
            <a:spLocks noGrp="1"/>
          </p:cNvSpPr>
          <p:nvPr>
            <p:ph type="title"/>
          </p:nvPr>
        </p:nvSpPr>
        <p:spPr/>
        <p:txBody>
          <a:bodyPr/>
          <a:lstStyle/>
          <a:p>
            <a:r>
              <a:rPr lang="fr-FR" smtClean="0"/>
              <a:t>Cliquez pour modifier le style du titre</a:t>
            </a:r>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68351" y="4406901"/>
            <a:ext cx="8262937" cy="1362075"/>
          </a:xfrm>
          <a:prstGeom prst="rect">
            <a:avLst/>
          </a:prstGeo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68351" y="2906714"/>
            <a:ext cx="8262937"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927100" y="0"/>
            <a:ext cx="8794750" cy="850900"/>
          </a:xfrm>
          <a:prstGeom prst="rect">
            <a:avLst/>
          </a:prstGeom>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525463" y="1020763"/>
            <a:ext cx="4511676" cy="54102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5189539" y="1020763"/>
            <a:ext cx="4513262" cy="54102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85775" y="274638"/>
            <a:ext cx="8750300" cy="1143000"/>
          </a:xfrm>
          <a:prstGeom prst="rect">
            <a:avLst/>
          </a:prstGeo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85776" y="1535113"/>
            <a:ext cx="4295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85776" y="2174875"/>
            <a:ext cx="4295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938714" y="1535113"/>
            <a:ext cx="4297362"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938714" y="2174875"/>
            <a:ext cx="4297362"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927100" y="0"/>
            <a:ext cx="8794750" cy="850900"/>
          </a:xfrm>
          <a:prstGeom prst="rect">
            <a:avLst/>
          </a:prstGeom>
        </p:spPr>
        <p:txBody>
          <a:bodyPr/>
          <a:lstStyle>
            <a:lvl1pPr>
              <a:lnSpc>
                <a:spcPts val="100"/>
              </a:lnSpc>
              <a:defRPr/>
            </a:lvl1pPr>
          </a:lstStyle>
          <a:p>
            <a:r>
              <a:rPr lang="fr-FR" dirty="0" smtClean="0"/>
              <a:t>Cliquez pour modifier le style du titre</a:t>
            </a:r>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85776" y="273050"/>
            <a:ext cx="3198813" cy="1162050"/>
          </a:xfrm>
          <a:prstGeom prst="rect">
            <a:avLst/>
          </a:prstGeo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800475" y="273050"/>
            <a:ext cx="543560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85776" y="1435101"/>
            <a:ext cx="31988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905000" y="4800600"/>
            <a:ext cx="5834063" cy="566738"/>
          </a:xfrm>
          <a:prstGeom prst="rect">
            <a:avLst/>
          </a:prstGeo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905000" y="612775"/>
            <a:ext cx="5834063"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905000" y="5367338"/>
            <a:ext cx="5834063"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a:xfrm>
            <a:off x="927100" y="0"/>
            <a:ext cx="8794750" cy="850900"/>
          </a:xfrm>
          <a:prstGeom prst="rect">
            <a:avLst/>
          </a:prstGeom>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525464" y="1020763"/>
            <a:ext cx="9177337" cy="5410200"/>
          </a:xfrm>
          <a:prstGeom prst="rect">
            <a:avLst/>
          </a:prstGeo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7423150" y="0"/>
            <a:ext cx="2298700" cy="6430963"/>
          </a:xfrm>
          <a:prstGeom prst="rect">
            <a:avLst/>
          </a:prstGeo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525464" y="0"/>
            <a:ext cx="6745287" cy="6430963"/>
          </a:xfrm>
          <a:prstGeom prst="rect">
            <a:avLst/>
          </a:prstGeo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Diapositive de titre">
    <p:bg bwMode="auto">
      <p:bgPr>
        <a:solidFill>
          <a:schemeClr val="bg1"/>
        </a:solidFill>
        <a:effectLst/>
      </p:bgPr>
    </p:bg>
    <p:spTree>
      <p:nvGrpSpPr>
        <p:cNvPr id="1" name=""/>
        <p:cNvGrpSpPr/>
        <p:nvPr/>
      </p:nvGrpSpPr>
      <p:grpSpPr>
        <a:xfrm>
          <a:off x="0" y="0"/>
          <a:ext cx="0" cy="0"/>
          <a:chOff x="0" y="0"/>
          <a:chExt cx="0" cy="0"/>
        </a:xfrm>
      </p:grpSpPr>
      <p:pic>
        <p:nvPicPr>
          <p:cNvPr id="4" name="Picture 29" descr="Logo"/>
          <p:cNvPicPr>
            <a:picLocks noChangeAspect="1" noChangeArrowheads="1"/>
          </p:cNvPicPr>
          <p:nvPr/>
        </p:nvPicPr>
        <p:blipFill>
          <a:blip r:embed="rId2" cstate="print"/>
          <a:srcRect/>
          <a:stretch>
            <a:fillRect/>
          </a:stretch>
        </p:blipFill>
        <p:spPr bwMode="auto">
          <a:xfrm>
            <a:off x="8154988" y="6380163"/>
            <a:ext cx="1368425" cy="312737"/>
          </a:xfrm>
          <a:prstGeom prst="rect">
            <a:avLst/>
          </a:prstGeom>
          <a:noFill/>
          <a:ln w="9525">
            <a:noFill/>
            <a:miter lim="800000"/>
            <a:headEnd/>
            <a:tailEnd/>
          </a:ln>
        </p:spPr>
      </p:pic>
      <p:sp>
        <p:nvSpPr>
          <p:cNvPr id="5" name="Line 105"/>
          <p:cNvSpPr>
            <a:spLocks noChangeShapeType="1"/>
          </p:cNvSpPr>
          <p:nvPr/>
        </p:nvSpPr>
        <p:spPr bwMode="auto">
          <a:xfrm>
            <a:off x="0" y="6238875"/>
            <a:ext cx="9721850" cy="0"/>
          </a:xfrm>
          <a:prstGeom prst="line">
            <a:avLst/>
          </a:prstGeom>
          <a:noFill/>
          <a:ln w="9525">
            <a:solidFill>
              <a:srgbClr val="581D74"/>
            </a:solidFill>
            <a:round/>
            <a:headEnd/>
            <a:tailEnd/>
          </a:ln>
          <a:effectLst/>
        </p:spPr>
        <p:txBody>
          <a:bodyPr wrap="none"/>
          <a:lstStyle/>
          <a:p>
            <a:pPr>
              <a:spcBef>
                <a:spcPct val="55000"/>
              </a:spcBef>
              <a:defRPr/>
            </a:pPr>
            <a:endParaRPr lang="fr-FR" sz="3200">
              <a:cs typeface="+mn-cs"/>
            </a:endParaRPr>
          </a:p>
        </p:txBody>
      </p:sp>
      <p:grpSp>
        <p:nvGrpSpPr>
          <p:cNvPr id="6" name="Group 128"/>
          <p:cNvGrpSpPr>
            <a:grpSpLocks/>
          </p:cNvGrpSpPr>
          <p:nvPr/>
        </p:nvGrpSpPr>
        <p:grpSpPr bwMode="auto">
          <a:xfrm>
            <a:off x="0" y="1489075"/>
            <a:ext cx="9721850" cy="1128713"/>
            <a:chOff x="0" y="1066"/>
            <a:chExt cx="5760" cy="469"/>
          </a:xfrm>
        </p:grpSpPr>
        <p:grpSp>
          <p:nvGrpSpPr>
            <p:cNvPr id="7" name="Group 126"/>
            <p:cNvGrpSpPr>
              <a:grpSpLocks/>
            </p:cNvGrpSpPr>
            <p:nvPr userDrawn="1"/>
          </p:nvGrpSpPr>
          <p:grpSpPr bwMode="auto">
            <a:xfrm>
              <a:off x="0" y="1066"/>
              <a:ext cx="384" cy="469"/>
              <a:chOff x="0" y="1066"/>
              <a:chExt cx="512" cy="469"/>
            </a:xfrm>
          </p:grpSpPr>
          <p:sp>
            <p:nvSpPr>
              <p:cNvPr id="9" name="Rectangle 116"/>
              <p:cNvSpPr>
                <a:spLocks noChangeArrowheads="1"/>
              </p:cNvSpPr>
              <p:nvPr userDrawn="1"/>
            </p:nvSpPr>
            <p:spPr bwMode="auto">
              <a:xfrm>
                <a:off x="0" y="1066"/>
                <a:ext cx="93" cy="469"/>
              </a:xfrm>
              <a:prstGeom prst="rect">
                <a:avLst/>
              </a:prstGeom>
              <a:solidFill>
                <a:schemeClr val="accent1"/>
              </a:solidFill>
              <a:ln w="9525">
                <a:noFill/>
                <a:miter lim="800000"/>
                <a:headEnd/>
                <a:tailEnd/>
              </a:ln>
              <a:effectLst/>
            </p:spPr>
            <p:txBody>
              <a:bodyPr wrap="none" anchor="ctr"/>
              <a:lstStyle/>
              <a:p>
                <a:pPr>
                  <a:spcBef>
                    <a:spcPct val="55000"/>
                  </a:spcBef>
                  <a:defRPr/>
                </a:pPr>
                <a:endParaRPr lang="fr-FR" sz="3200">
                  <a:cs typeface="+mn-cs"/>
                </a:endParaRPr>
              </a:p>
            </p:txBody>
          </p:sp>
          <p:sp>
            <p:nvSpPr>
              <p:cNvPr id="10" name="Rectangle 117"/>
              <p:cNvSpPr>
                <a:spLocks noChangeArrowheads="1"/>
              </p:cNvSpPr>
              <p:nvPr userDrawn="1"/>
            </p:nvSpPr>
            <p:spPr bwMode="auto">
              <a:xfrm>
                <a:off x="241" y="1066"/>
                <a:ext cx="58" cy="469"/>
              </a:xfrm>
              <a:prstGeom prst="rect">
                <a:avLst/>
              </a:prstGeom>
              <a:solidFill>
                <a:srgbClr val="581D74"/>
              </a:solidFill>
              <a:ln w="9525">
                <a:noFill/>
                <a:miter lim="800000"/>
                <a:headEnd/>
                <a:tailEnd/>
              </a:ln>
              <a:effectLst/>
            </p:spPr>
            <p:txBody>
              <a:bodyPr wrap="none" anchor="ctr"/>
              <a:lstStyle/>
              <a:p>
                <a:pPr>
                  <a:spcBef>
                    <a:spcPct val="55000"/>
                  </a:spcBef>
                  <a:defRPr/>
                </a:pPr>
                <a:endParaRPr lang="fr-FR" sz="3200">
                  <a:cs typeface="+mn-cs"/>
                </a:endParaRPr>
              </a:p>
            </p:txBody>
          </p:sp>
          <p:sp>
            <p:nvSpPr>
              <p:cNvPr id="11" name="Rectangle 118"/>
              <p:cNvSpPr>
                <a:spLocks noChangeArrowheads="1"/>
              </p:cNvSpPr>
              <p:nvPr userDrawn="1"/>
            </p:nvSpPr>
            <p:spPr bwMode="auto">
              <a:xfrm>
                <a:off x="475" y="1066"/>
                <a:ext cx="34" cy="469"/>
              </a:xfrm>
              <a:prstGeom prst="rect">
                <a:avLst/>
              </a:prstGeom>
              <a:solidFill>
                <a:schemeClr val="accent2"/>
              </a:solidFill>
              <a:ln w="9525">
                <a:noFill/>
                <a:miter lim="800000"/>
                <a:headEnd/>
                <a:tailEnd/>
              </a:ln>
              <a:effectLst/>
            </p:spPr>
            <p:txBody>
              <a:bodyPr wrap="none" anchor="ctr"/>
              <a:lstStyle/>
              <a:p>
                <a:pPr>
                  <a:spcBef>
                    <a:spcPct val="55000"/>
                  </a:spcBef>
                  <a:defRPr/>
                </a:pPr>
                <a:endParaRPr lang="fr-FR" sz="3200">
                  <a:cs typeface="+mn-cs"/>
                </a:endParaRPr>
              </a:p>
            </p:txBody>
          </p:sp>
        </p:grpSp>
        <p:sp>
          <p:nvSpPr>
            <p:cNvPr id="8" name="Rectangle 120"/>
            <p:cNvSpPr>
              <a:spLocks noChangeArrowheads="1"/>
            </p:cNvSpPr>
            <p:nvPr userDrawn="1"/>
          </p:nvSpPr>
          <p:spPr bwMode="auto">
            <a:xfrm>
              <a:off x="471" y="1066"/>
              <a:ext cx="5289" cy="469"/>
            </a:xfrm>
            <a:prstGeom prst="rect">
              <a:avLst/>
            </a:prstGeom>
            <a:solidFill>
              <a:schemeClr val="tx2"/>
            </a:solidFill>
            <a:ln w="9525">
              <a:noFill/>
              <a:miter lim="800000"/>
              <a:headEnd/>
              <a:tailEnd/>
            </a:ln>
            <a:effectLst/>
          </p:spPr>
          <p:txBody>
            <a:bodyPr wrap="none" anchor="ctr"/>
            <a:lstStyle/>
            <a:p>
              <a:pPr>
                <a:spcBef>
                  <a:spcPct val="55000"/>
                </a:spcBef>
                <a:defRPr/>
              </a:pPr>
              <a:endParaRPr lang="fr-FR" sz="3200">
                <a:cs typeface="+mn-cs"/>
              </a:endParaRPr>
            </a:p>
          </p:txBody>
        </p:sp>
      </p:grpSp>
      <p:pic>
        <p:nvPicPr>
          <p:cNvPr id="12" name="Picture 124" descr="CEvertquadri"/>
          <p:cNvPicPr>
            <a:picLocks noChangeAspect="1" noChangeArrowheads="1"/>
          </p:cNvPicPr>
          <p:nvPr/>
        </p:nvPicPr>
        <p:blipFill>
          <a:blip r:embed="rId3" cstate="print"/>
          <a:srcRect/>
          <a:stretch>
            <a:fillRect/>
          </a:stretch>
        </p:blipFill>
        <p:spPr bwMode="auto">
          <a:xfrm>
            <a:off x="3036888" y="4551363"/>
            <a:ext cx="3646487" cy="1044575"/>
          </a:xfrm>
          <a:prstGeom prst="rect">
            <a:avLst/>
          </a:prstGeom>
          <a:noFill/>
          <a:ln w="9525">
            <a:noFill/>
            <a:miter lim="800000"/>
            <a:headEnd/>
            <a:tailEnd/>
          </a:ln>
        </p:spPr>
      </p:pic>
      <p:sp>
        <p:nvSpPr>
          <p:cNvPr id="1301596" name="Rectangle 92"/>
          <p:cNvSpPr>
            <a:spLocks noGrp="1" noChangeArrowheads="1"/>
          </p:cNvSpPr>
          <p:nvPr>
            <p:ph type="subTitle" sz="quarter" idx="1"/>
          </p:nvPr>
        </p:nvSpPr>
        <p:spPr>
          <a:xfrm>
            <a:off x="1016068" y="2454275"/>
            <a:ext cx="7473672" cy="1733550"/>
          </a:xfrm>
          <a:prstGeom prst="rect">
            <a:avLst/>
          </a:prstGeom>
        </p:spPr>
        <p:txBody>
          <a:bodyPr/>
          <a:lstStyle>
            <a:lvl1pPr marL="0" indent="1588">
              <a:buFont typeface="Wingdings" pitchFamily="2" charset="2"/>
              <a:buNone/>
              <a:defRPr sz="2400">
                <a:solidFill>
                  <a:srgbClr val="581D74"/>
                </a:solidFill>
              </a:defRPr>
            </a:lvl1pPr>
          </a:lstStyle>
          <a:p>
            <a:r>
              <a:rPr lang="fr-FR"/>
              <a:t>Cliquez pour modifier le style des sous-titres du masque</a:t>
            </a:r>
          </a:p>
        </p:txBody>
      </p:sp>
      <p:sp>
        <p:nvSpPr>
          <p:cNvPr id="1301516" name="Rectangle 12"/>
          <p:cNvSpPr>
            <a:spLocks noGrp="1" noChangeArrowheads="1"/>
          </p:cNvSpPr>
          <p:nvPr>
            <p:ph type="ctrTitle"/>
          </p:nvPr>
        </p:nvSpPr>
        <p:spPr>
          <a:xfrm>
            <a:off x="1026195" y="1487488"/>
            <a:ext cx="8366530" cy="914400"/>
          </a:xfrm>
        </p:spPr>
        <p:txBody>
          <a:bodyPr/>
          <a:lstStyle>
            <a:lvl1pPr>
              <a:defRPr>
                <a:solidFill>
                  <a:schemeClr val="bg1"/>
                </a:solidFill>
              </a:defRPr>
            </a:lvl1pPr>
          </a:lstStyle>
          <a:p>
            <a:r>
              <a:rPr lang="fr-FR"/>
              <a:t>Titre réunion</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1_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863600" y="0"/>
            <a:ext cx="8116888" cy="850900"/>
          </a:xfrm>
        </p:spPr>
        <p:txBody>
          <a:bodyPr/>
          <a:lstStyle/>
          <a:p>
            <a:r>
              <a:rPr lang="fr-FR" smtClean="0"/>
              <a:t>Cliquez pour modifier le style du titre</a:t>
            </a:r>
            <a:endParaRPr lang="fr-FR"/>
          </a:p>
        </p:txBody>
      </p:sp>
      <p:sp>
        <p:nvSpPr>
          <p:cNvPr id="3" name="Espace réservé du contenu 2"/>
          <p:cNvSpPr>
            <a:spLocks noGrp="1"/>
          </p:cNvSpPr>
          <p:nvPr>
            <p:ph idx="1"/>
          </p:nvPr>
        </p:nvSpPr>
        <p:spPr>
          <a:xfrm>
            <a:off x="485775" y="1600200"/>
            <a:ext cx="8750300" cy="4525963"/>
          </a:xfrm>
          <a:prstGeom prst="rect">
            <a:avLst/>
          </a:prstGeo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24" name="Text Box 14"/>
          <p:cNvSpPr txBox="1">
            <a:spLocks noChangeArrowheads="1"/>
          </p:cNvSpPr>
          <p:nvPr userDrawn="1"/>
        </p:nvSpPr>
        <p:spPr bwMode="auto">
          <a:xfrm>
            <a:off x="693738" y="6515100"/>
            <a:ext cx="6511925" cy="185738"/>
          </a:xfrm>
          <a:prstGeom prst="rect">
            <a:avLst/>
          </a:prstGeom>
          <a:noFill/>
          <a:ln w="9525">
            <a:noFill/>
            <a:miter lim="800000"/>
            <a:headEnd/>
            <a:tailEnd/>
          </a:ln>
          <a:effectLst/>
        </p:spPr>
        <p:txBody>
          <a:bodyPr lIns="0" tIns="0" rIns="0" bIns="0">
            <a:spAutoFit/>
          </a:bodyPr>
          <a:lstStyle/>
          <a:p>
            <a:pPr algn="ctr">
              <a:spcBef>
                <a:spcPct val="50000"/>
              </a:spcBef>
              <a:defRPr/>
            </a:pPr>
            <a:r>
              <a:rPr lang="fr-FR" sz="1200" b="1" dirty="0" smtClean="0">
                <a:cs typeface="+mn-cs"/>
              </a:rPr>
              <a:t>FAQ IZIVENTE</a:t>
            </a:r>
            <a:endParaRPr lang="fr-FR" sz="1200" b="1" dirty="0">
              <a:cs typeface="+mn-cs"/>
            </a:endParaRPr>
          </a:p>
        </p:txBody>
      </p:sp>
      <p:sp>
        <p:nvSpPr>
          <p:cNvPr id="25" name="Text Box 15"/>
          <p:cNvSpPr txBox="1">
            <a:spLocks noChangeArrowheads="1"/>
          </p:cNvSpPr>
          <p:nvPr userDrawn="1"/>
        </p:nvSpPr>
        <p:spPr bwMode="auto">
          <a:xfrm>
            <a:off x="179388" y="6553200"/>
            <a:ext cx="341312" cy="184150"/>
          </a:xfrm>
          <a:prstGeom prst="rect">
            <a:avLst/>
          </a:prstGeom>
          <a:noFill/>
          <a:ln w="9525">
            <a:noFill/>
            <a:miter lim="800000"/>
            <a:headEnd/>
            <a:tailEnd/>
          </a:ln>
          <a:effectLst/>
        </p:spPr>
        <p:txBody>
          <a:bodyPr lIns="0" tIns="0" rIns="0" bIns="0">
            <a:spAutoFit/>
          </a:bodyPr>
          <a:lstStyle/>
          <a:p>
            <a:pPr algn="r">
              <a:defRPr/>
            </a:pPr>
            <a:r>
              <a:rPr lang="fr-FR" sz="1000" b="1">
                <a:solidFill>
                  <a:schemeClr val="tx2"/>
                </a:solidFill>
                <a:cs typeface="+mn-cs"/>
              </a:rPr>
              <a:t>&gt;</a:t>
            </a:r>
            <a:r>
              <a:rPr lang="fr-FR" sz="1000" b="1">
                <a:cs typeface="+mn-cs"/>
              </a:rPr>
              <a:t> </a:t>
            </a:r>
            <a:fld id="{00A14B13-C71A-4BC8-948F-F478779DDAFC}" type="slidenum">
              <a:rPr lang="fr-FR" sz="1200" b="1">
                <a:cs typeface="+mn-cs"/>
              </a:rPr>
              <a:pPr algn="r">
                <a:defRPr/>
              </a:pPr>
              <a:t>‹N°›</a:t>
            </a:fld>
            <a:r>
              <a:rPr lang="fr-FR" sz="1000">
                <a:cs typeface="+mn-cs"/>
              </a:rPr>
              <a:t> </a:t>
            </a:r>
            <a:endParaRPr lang="fr-FR" sz="3200">
              <a:cs typeface="+mn-cs"/>
            </a:endParaRPr>
          </a:p>
        </p:txBody>
      </p:sp>
      <p:sp>
        <p:nvSpPr>
          <p:cNvPr id="1028" name="Rectangle 46"/>
          <p:cNvSpPr>
            <a:spLocks noGrp="1" noChangeArrowheads="1"/>
          </p:cNvSpPr>
          <p:nvPr>
            <p:ph type="title"/>
          </p:nvPr>
        </p:nvSpPr>
        <p:spPr bwMode="auto">
          <a:xfrm>
            <a:off x="863600" y="0"/>
            <a:ext cx="8116888" cy="8509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Cliquez pour modifier le style du titre</a:t>
            </a:r>
          </a:p>
        </p:txBody>
      </p:sp>
      <p:pic>
        <p:nvPicPr>
          <p:cNvPr id="1029" name="Picture 20" descr="ombre"/>
          <p:cNvPicPr>
            <a:picLocks noChangeAspect="1" noChangeArrowheads="1"/>
          </p:cNvPicPr>
          <p:nvPr userDrawn="1"/>
        </p:nvPicPr>
        <p:blipFill>
          <a:blip r:embed="rId15" cstate="print"/>
          <a:srcRect/>
          <a:stretch>
            <a:fillRect/>
          </a:stretch>
        </p:blipFill>
        <p:spPr bwMode="auto">
          <a:xfrm>
            <a:off x="3175" y="981075"/>
            <a:ext cx="9140825" cy="125413"/>
          </a:xfrm>
          <a:prstGeom prst="rect">
            <a:avLst/>
          </a:prstGeom>
          <a:noFill/>
          <a:ln w="9525">
            <a:noFill/>
            <a:miter lim="800000"/>
            <a:headEnd/>
            <a:tailEnd/>
          </a:ln>
        </p:spPr>
      </p:pic>
      <p:sp>
        <p:nvSpPr>
          <p:cNvPr id="28" name="Line 98"/>
          <p:cNvSpPr>
            <a:spLocks noChangeShapeType="1"/>
          </p:cNvSpPr>
          <p:nvPr userDrawn="1"/>
        </p:nvSpPr>
        <p:spPr bwMode="auto">
          <a:xfrm>
            <a:off x="0" y="6419850"/>
            <a:ext cx="9144000" cy="0"/>
          </a:xfrm>
          <a:prstGeom prst="line">
            <a:avLst/>
          </a:prstGeom>
          <a:noFill/>
          <a:ln w="9525">
            <a:solidFill>
              <a:srgbClr val="581D74"/>
            </a:solidFill>
            <a:round/>
            <a:headEnd/>
            <a:tailEnd/>
          </a:ln>
          <a:effectLst/>
        </p:spPr>
        <p:txBody>
          <a:bodyPr wrap="none"/>
          <a:lstStyle/>
          <a:p>
            <a:pPr>
              <a:spcBef>
                <a:spcPct val="55000"/>
              </a:spcBef>
              <a:defRPr/>
            </a:pPr>
            <a:endParaRPr lang="fr-FR" sz="3200">
              <a:cs typeface="+mn-cs"/>
            </a:endParaRPr>
          </a:p>
        </p:txBody>
      </p:sp>
      <p:grpSp>
        <p:nvGrpSpPr>
          <p:cNvPr id="1031" name="Group 109"/>
          <p:cNvGrpSpPr>
            <a:grpSpLocks/>
          </p:cNvGrpSpPr>
          <p:nvPr userDrawn="1"/>
        </p:nvGrpSpPr>
        <p:grpSpPr bwMode="auto">
          <a:xfrm>
            <a:off x="0" y="155575"/>
            <a:ext cx="790575" cy="609600"/>
            <a:chOff x="136" y="1202"/>
            <a:chExt cx="498" cy="384"/>
          </a:xfrm>
        </p:grpSpPr>
        <p:grpSp>
          <p:nvGrpSpPr>
            <p:cNvPr id="1033" name="Group 104"/>
            <p:cNvGrpSpPr>
              <a:grpSpLocks/>
            </p:cNvGrpSpPr>
            <p:nvPr userDrawn="1"/>
          </p:nvGrpSpPr>
          <p:grpSpPr bwMode="auto">
            <a:xfrm>
              <a:off x="136" y="1202"/>
              <a:ext cx="393" cy="384"/>
              <a:chOff x="0" y="1066"/>
              <a:chExt cx="517" cy="384"/>
            </a:xfrm>
          </p:grpSpPr>
          <p:sp>
            <p:nvSpPr>
              <p:cNvPr id="32" name="Rectangle 105"/>
              <p:cNvSpPr>
                <a:spLocks noChangeArrowheads="1"/>
              </p:cNvSpPr>
              <p:nvPr userDrawn="1"/>
            </p:nvSpPr>
            <p:spPr bwMode="auto">
              <a:xfrm>
                <a:off x="0" y="1066"/>
                <a:ext cx="108" cy="384"/>
              </a:xfrm>
              <a:prstGeom prst="rect">
                <a:avLst/>
              </a:prstGeom>
              <a:solidFill>
                <a:schemeClr val="accent1"/>
              </a:solidFill>
              <a:ln w="9525">
                <a:noFill/>
                <a:miter lim="800000"/>
                <a:headEnd/>
                <a:tailEnd/>
              </a:ln>
              <a:effectLst/>
            </p:spPr>
            <p:txBody>
              <a:bodyPr wrap="none" anchor="ctr"/>
              <a:lstStyle/>
              <a:p>
                <a:pPr>
                  <a:spcBef>
                    <a:spcPct val="55000"/>
                  </a:spcBef>
                  <a:defRPr/>
                </a:pPr>
                <a:endParaRPr lang="fr-FR" sz="3200">
                  <a:cs typeface="+mn-cs"/>
                </a:endParaRPr>
              </a:p>
            </p:txBody>
          </p:sp>
          <p:sp>
            <p:nvSpPr>
              <p:cNvPr id="33" name="Rectangle 106"/>
              <p:cNvSpPr>
                <a:spLocks noChangeArrowheads="1"/>
              </p:cNvSpPr>
              <p:nvPr userDrawn="1"/>
            </p:nvSpPr>
            <p:spPr bwMode="auto">
              <a:xfrm>
                <a:off x="241" y="1066"/>
                <a:ext cx="67" cy="384"/>
              </a:xfrm>
              <a:prstGeom prst="rect">
                <a:avLst/>
              </a:prstGeom>
              <a:solidFill>
                <a:srgbClr val="581D74"/>
              </a:solidFill>
              <a:ln w="9525">
                <a:noFill/>
                <a:miter lim="800000"/>
                <a:headEnd/>
                <a:tailEnd/>
              </a:ln>
              <a:effectLst/>
            </p:spPr>
            <p:txBody>
              <a:bodyPr wrap="none" anchor="ctr"/>
              <a:lstStyle/>
              <a:p>
                <a:pPr>
                  <a:spcBef>
                    <a:spcPct val="55000"/>
                  </a:spcBef>
                  <a:defRPr/>
                </a:pPr>
                <a:endParaRPr lang="fr-FR" sz="3200">
                  <a:cs typeface="+mn-cs"/>
                </a:endParaRPr>
              </a:p>
            </p:txBody>
          </p:sp>
          <p:sp>
            <p:nvSpPr>
              <p:cNvPr id="34" name="Rectangle 107"/>
              <p:cNvSpPr>
                <a:spLocks noChangeArrowheads="1"/>
              </p:cNvSpPr>
              <p:nvPr userDrawn="1"/>
            </p:nvSpPr>
            <p:spPr bwMode="auto">
              <a:xfrm>
                <a:off x="476" y="1066"/>
                <a:ext cx="41" cy="384"/>
              </a:xfrm>
              <a:prstGeom prst="rect">
                <a:avLst/>
              </a:prstGeom>
              <a:solidFill>
                <a:schemeClr val="accent2"/>
              </a:solidFill>
              <a:ln w="9525">
                <a:noFill/>
                <a:miter lim="800000"/>
                <a:headEnd/>
                <a:tailEnd/>
              </a:ln>
              <a:effectLst/>
            </p:spPr>
            <p:txBody>
              <a:bodyPr wrap="none" anchor="ctr"/>
              <a:lstStyle/>
              <a:p>
                <a:pPr>
                  <a:spcBef>
                    <a:spcPct val="55000"/>
                  </a:spcBef>
                  <a:defRPr/>
                </a:pPr>
                <a:endParaRPr lang="fr-FR" sz="3200">
                  <a:cs typeface="+mn-cs"/>
                </a:endParaRPr>
              </a:p>
            </p:txBody>
          </p:sp>
        </p:grpSp>
        <p:sp>
          <p:nvSpPr>
            <p:cNvPr id="31" name="Rectangle 108"/>
            <p:cNvSpPr>
              <a:spLocks noChangeArrowheads="1"/>
            </p:cNvSpPr>
            <p:nvPr userDrawn="1"/>
          </p:nvSpPr>
          <p:spPr bwMode="auto">
            <a:xfrm>
              <a:off x="607" y="1202"/>
              <a:ext cx="27" cy="384"/>
            </a:xfrm>
            <a:prstGeom prst="rect">
              <a:avLst/>
            </a:prstGeom>
            <a:solidFill>
              <a:schemeClr val="tx2"/>
            </a:solidFill>
            <a:ln w="9525">
              <a:noFill/>
              <a:miter lim="800000"/>
              <a:headEnd/>
              <a:tailEnd/>
            </a:ln>
            <a:effectLst/>
          </p:spPr>
          <p:txBody>
            <a:bodyPr wrap="none" anchor="ctr"/>
            <a:lstStyle/>
            <a:p>
              <a:pPr>
                <a:spcBef>
                  <a:spcPct val="55000"/>
                </a:spcBef>
                <a:defRPr/>
              </a:pPr>
              <a:endParaRPr lang="fr-FR" sz="3200">
                <a:cs typeface="+mn-cs"/>
              </a:endParaRPr>
            </a:p>
          </p:txBody>
        </p:sp>
      </p:grpSp>
    </p:spTree>
  </p:cSld>
  <p:clrMap bg1="lt1" tx1="dk1" bg2="lt2" tx2="dk2" accent1="accent1" accent2="accent2" accent3="accent3" accent4="accent4" accent5="accent5" accent6="accent6" hlink="hlink" folHlink="folHlink"/>
  <p:sldLayoutIdLst>
    <p:sldLayoutId id="2147483815"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6" r:id="rId12"/>
    <p:sldLayoutId id="2147483814" r:id="rId13"/>
  </p:sldLayoutIdLst>
  <p:txStyles>
    <p:titleStyle>
      <a:lvl1pPr algn="l" rtl="0" eaLnBrk="0" fontAlgn="base" hangingPunct="0">
        <a:spcBef>
          <a:spcPct val="0"/>
        </a:spcBef>
        <a:spcAft>
          <a:spcPct val="0"/>
        </a:spcAft>
        <a:defRPr lang="fr-FR" sz="3200" b="1" dirty="0">
          <a:solidFill>
            <a:schemeClr val="accent1"/>
          </a:solidFill>
          <a:latin typeface="Calibri" pitchFamily="34" charset="0"/>
          <a:ea typeface="+mj-ea"/>
          <a:cs typeface="+mj-cs"/>
        </a:defRPr>
      </a:lvl1pPr>
      <a:lvl2pPr algn="l" rtl="0" eaLnBrk="0" fontAlgn="base" hangingPunct="0">
        <a:spcBef>
          <a:spcPct val="0"/>
        </a:spcBef>
        <a:spcAft>
          <a:spcPct val="0"/>
        </a:spcAft>
        <a:defRPr sz="3200" b="1">
          <a:solidFill>
            <a:schemeClr val="accent1"/>
          </a:solidFill>
          <a:latin typeface="Calibri" pitchFamily="34" charset="0"/>
        </a:defRPr>
      </a:lvl2pPr>
      <a:lvl3pPr algn="l" rtl="0" eaLnBrk="0" fontAlgn="base" hangingPunct="0">
        <a:spcBef>
          <a:spcPct val="0"/>
        </a:spcBef>
        <a:spcAft>
          <a:spcPct val="0"/>
        </a:spcAft>
        <a:defRPr sz="3200" b="1">
          <a:solidFill>
            <a:schemeClr val="accent1"/>
          </a:solidFill>
          <a:latin typeface="Calibri" pitchFamily="34" charset="0"/>
        </a:defRPr>
      </a:lvl3pPr>
      <a:lvl4pPr algn="l" rtl="0" eaLnBrk="0" fontAlgn="base" hangingPunct="0">
        <a:spcBef>
          <a:spcPct val="0"/>
        </a:spcBef>
        <a:spcAft>
          <a:spcPct val="0"/>
        </a:spcAft>
        <a:defRPr sz="3200" b="1">
          <a:solidFill>
            <a:schemeClr val="accent1"/>
          </a:solidFill>
          <a:latin typeface="Calibri" pitchFamily="34" charset="0"/>
        </a:defRPr>
      </a:lvl4pPr>
      <a:lvl5pPr algn="l" rtl="0" eaLnBrk="0" fontAlgn="base" hangingPunct="0">
        <a:spcBef>
          <a:spcPct val="0"/>
        </a:spcBef>
        <a:spcAft>
          <a:spcPct val="0"/>
        </a:spcAft>
        <a:defRPr sz="3200" b="1">
          <a:solidFill>
            <a:schemeClr val="accent1"/>
          </a:solidFill>
          <a:latin typeface="Calibri" pitchFamily="34" charset="0"/>
        </a:defRPr>
      </a:lvl5pPr>
      <a:lvl6pPr marL="457200" algn="l" rtl="0" fontAlgn="base">
        <a:spcBef>
          <a:spcPct val="0"/>
        </a:spcBef>
        <a:spcAft>
          <a:spcPct val="0"/>
        </a:spcAft>
        <a:defRPr sz="3000" b="1">
          <a:solidFill>
            <a:schemeClr val="folHlink"/>
          </a:solidFill>
          <a:latin typeface="Arial Narrow" pitchFamily="34" charset="0"/>
        </a:defRPr>
      </a:lvl6pPr>
      <a:lvl7pPr marL="914400" algn="l" rtl="0" fontAlgn="base">
        <a:spcBef>
          <a:spcPct val="0"/>
        </a:spcBef>
        <a:spcAft>
          <a:spcPct val="0"/>
        </a:spcAft>
        <a:defRPr sz="3000" b="1">
          <a:solidFill>
            <a:schemeClr val="folHlink"/>
          </a:solidFill>
          <a:latin typeface="Arial Narrow" pitchFamily="34" charset="0"/>
        </a:defRPr>
      </a:lvl7pPr>
      <a:lvl8pPr marL="1371600" algn="l" rtl="0" fontAlgn="base">
        <a:spcBef>
          <a:spcPct val="0"/>
        </a:spcBef>
        <a:spcAft>
          <a:spcPct val="0"/>
        </a:spcAft>
        <a:defRPr sz="3000" b="1">
          <a:solidFill>
            <a:schemeClr val="folHlink"/>
          </a:solidFill>
          <a:latin typeface="Arial Narrow" pitchFamily="34" charset="0"/>
        </a:defRPr>
      </a:lvl8pPr>
      <a:lvl9pPr marL="1828800" algn="l" rtl="0" fontAlgn="base">
        <a:spcBef>
          <a:spcPct val="0"/>
        </a:spcBef>
        <a:spcAft>
          <a:spcPct val="0"/>
        </a:spcAft>
        <a:defRPr sz="3000" b="1">
          <a:solidFill>
            <a:schemeClr val="folHlink"/>
          </a:solidFill>
          <a:latin typeface="Arial Narrow" pitchFamily="34" charset="0"/>
        </a:defRPr>
      </a:lvl9pPr>
    </p:titleStyle>
    <p:bodyStyle>
      <a:lvl1pPr marL="363538" indent="-361950" algn="l" rtl="0" eaLnBrk="0" fontAlgn="base" hangingPunct="0">
        <a:spcBef>
          <a:spcPct val="20000"/>
        </a:spcBef>
        <a:spcAft>
          <a:spcPct val="0"/>
        </a:spcAft>
        <a:buClr>
          <a:srgbClr val="E6001A"/>
        </a:buClr>
        <a:buSzPct val="80000"/>
        <a:buFont typeface="Wingdings" pitchFamily="2" charset="2"/>
        <a:buChar char="n"/>
        <a:defRPr sz="2200">
          <a:solidFill>
            <a:schemeClr val="tx1"/>
          </a:solidFill>
          <a:latin typeface="+mn-lt"/>
          <a:ea typeface="+mn-ea"/>
          <a:cs typeface="+mn-cs"/>
        </a:defRPr>
      </a:lvl1pPr>
      <a:lvl2pPr marL="809625" indent="-266700" algn="l" rtl="0" eaLnBrk="0" fontAlgn="base" hangingPunct="0">
        <a:spcBef>
          <a:spcPct val="20000"/>
        </a:spcBef>
        <a:spcAft>
          <a:spcPct val="0"/>
        </a:spcAft>
        <a:buClr>
          <a:schemeClr val="accent2"/>
        </a:buClr>
        <a:buSzPct val="80000"/>
        <a:buFont typeface="Arial Black" pitchFamily="34" charset="0"/>
        <a:buChar char="&gt;"/>
        <a:defRPr>
          <a:solidFill>
            <a:schemeClr val="tx1"/>
          </a:solidFill>
          <a:latin typeface="+mn-lt"/>
        </a:defRPr>
      </a:lvl2pPr>
      <a:lvl3pPr marL="1446213" indent="-276225" algn="l" rtl="0" eaLnBrk="0" fontAlgn="base" hangingPunct="0">
        <a:spcBef>
          <a:spcPct val="20000"/>
        </a:spcBef>
        <a:spcAft>
          <a:spcPct val="0"/>
        </a:spcAft>
        <a:buClr>
          <a:schemeClr val="tx2"/>
        </a:buClr>
        <a:buSzPct val="70000"/>
        <a:buFont typeface="Wingdings" pitchFamily="2" charset="2"/>
        <a:buChar char="o"/>
        <a:defRPr sz="1600">
          <a:solidFill>
            <a:schemeClr val="tx1"/>
          </a:solidFill>
          <a:latin typeface="+mn-lt"/>
        </a:defRPr>
      </a:lvl3pPr>
      <a:lvl4pPr marL="2066925" indent="-228600" algn="l" rtl="0" eaLnBrk="0" fontAlgn="base" hangingPunct="0">
        <a:spcBef>
          <a:spcPct val="20000"/>
        </a:spcBef>
        <a:spcAft>
          <a:spcPct val="0"/>
        </a:spcAft>
        <a:buClr>
          <a:schemeClr val="folHlink"/>
        </a:buClr>
        <a:buSzPct val="80000"/>
        <a:buFont typeface="Arial Black" pitchFamily="34" charset="0"/>
        <a:buChar char="–"/>
        <a:defRPr sz="1400">
          <a:solidFill>
            <a:schemeClr val="tx1"/>
          </a:solidFill>
          <a:latin typeface="+mn-lt"/>
        </a:defRPr>
      </a:lvl4pPr>
      <a:lvl5pPr marL="2600325" indent="-196850" algn="l" rtl="0" eaLnBrk="0" fontAlgn="base" hangingPunct="0">
        <a:spcBef>
          <a:spcPct val="20000"/>
        </a:spcBef>
        <a:spcAft>
          <a:spcPct val="0"/>
        </a:spcAft>
        <a:buClr>
          <a:schemeClr val="accent1"/>
        </a:buClr>
        <a:buSzPct val="70000"/>
        <a:buFont typeface="Wingdings" pitchFamily="2" charset="2"/>
        <a:buChar char="n"/>
        <a:defRPr sz="1300">
          <a:solidFill>
            <a:schemeClr val="tx1"/>
          </a:solidFill>
          <a:latin typeface="+mn-lt"/>
        </a:defRPr>
      </a:lvl5pPr>
      <a:lvl6pPr marL="30575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6pPr>
      <a:lvl7pPr marL="35147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7pPr>
      <a:lvl8pPr marL="39719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8pPr>
      <a:lvl9pPr marL="44291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gif"/></Relationships>
</file>

<file path=ppt/slides/_rels/slide9.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ZoneTexte 3"/>
          <p:cNvSpPr txBox="1">
            <a:spLocks noChangeArrowheads="1"/>
          </p:cNvSpPr>
          <p:nvPr/>
        </p:nvSpPr>
        <p:spPr bwMode="auto">
          <a:xfrm>
            <a:off x="885825" y="1699886"/>
            <a:ext cx="8557720" cy="584775"/>
          </a:xfrm>
          <a:prstGeom prst="rect">
            <a:avLst/>
          </a:prstGeom>
          <a:noFill/>
          <a:ln w="9525">
            <a:noFill/>
            <a:miter lim="800000"/>
            <a:headEnd/>
            <a:tailEnd/>
          </a:ln>
        </p:spPr>
        <p:txBody>
          <a:bodyPr wrap="square">
            <a:spAutoFit/>
          </a:bodyPr>
          <a:lstStyle/>
          <a:p>
            <a:pPr marL="514350" indent="-457200"/>
            <a:r>
              <a:rPr lang="fr-FR" sz="3200" b="1" dirty="0" smtClean="0">
                <a:solidFill>
                  <a:schemeClr val="bg1"/>
                </a:solidFill>
                <a:latin typeface="Calibri" pitchFamily="34" charset="0"/>
              </a:rPr>
              <a:t>Questions-Réponses IZIVENTE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re 2"/>
          <p:cNvSpPr>
            <a:spLocks noGrp="1"/>
          </p:cNvSpPr>
          <p:nvPr>
            <p:ph type="title" idx="4294967295"/>
          </p:nvPr>
        </p:nvSpPr>
        <p:spPr>
          <a:xfrm>
            <a:off x="702547" y="233145"/>
            <a:ext cx="9019303" cy="520700"/>
          </a:xfrm>
        </p:spPr>
        <p:txBody>
          <a:bodyPr/>
          <a:lstStyle/>
          <a:p>
            <a:pPr eaLnBrk="1" hangingPunct="1">
              <a:lnSpc>
                <a:spcPts val="4000"/>
              </a:lnSpc>
            </a:pPr>
            <a:r>
              <a:rPr dirty="0" smtClean="0"/>
              <a:t> FAQ IZIVENTE </a:t>
            </a:r>
            <a:r>
              <a:rPr lang="fr-FR" dirty="0" smtClean="0"/>
              <a:t>–</a:t>
            </a:r>
            <a:r>
              <a:rPr dirty="0" smtClean="0"/>
              <a:t> APPLICATIF			     (1/3)</a:t>
            </a:r>
            <a:endParaRPr b="0" dirty="0" smtClean="0">
              <a:solidFill>
                <a:srgbClr val="595959"/>
              </a:solidFill>
            </a:endParaRPr>
          </a:p>
        </p:txBody>
      </p:sp>
      <p:graphicFrame>
        <p:nvGraphicFramePr>
          <p:cNvPr id="4" name="Tableau 3"/>
          <p:cNvGraphicFramePr>
            <a:graphicFrameLocks noGrp="1"/>
          </p:cNvGraphicFramePr>
          <p:nvPr/>
        </p:nvGraphicFramePr>
        <p:xfrm>
          <a:off x="31532" y="898636"/>
          <a:ext cx="9664281" cy="5891517"/>
        </p:xfrm>
        <a:graphic>
          <a:graphicData uri="http://schemas.openxmlformats.org/drawingml/2006/table">
            <a:tbl>
              <a:tblPr firstRow="1" bandRow="1">
                <a:tableStyleId>{5C22544A-7EE6-4342-B048-85BDC9FD1C3A}</a:tableStyleId>
              </a:tblPr>
              <a:tblGrid>
                <a:gridCol w="1145507"/>
                <a:gridCol w="3461289"/>
                <a:gridCol w="5057485"/>
              </a:tblGrid>
              <a:tr h="323225">
                <a:tc>
                  <a:txBody>
                    <a:bodyPr/>
                    <a:lstStyle/>
                    <a:p>
                      <a:pPr algn="ctr" fontAlgn="ctr"/>
                      <a:r>
                        <a:rPr lang="fr-FR" sz="1400" b="1" i="0" u="none" strike="noStrike" dirty="0">
                          <a:latin typeface="Arial"/>
                        </a:rPr>
                        <a:t>Etape </a:t>
                      </a:r>
                    </a:p>
                  </a:txBody>
                  <a:tcPr marL="9525" marR="9525" marT="9525" marB="0" anchor="ctr"/>
                </a:tc>
                <a:tc>
                  <a:txBody>
                    <a:bodyPr/>
                    <a:lstStyle/>
                    <a:p>
                      <a:pPr algn="ctr" fontAlgn="ctr"/>
                      <a:r>
                        <a:rPr lang="fr-FR" sz="1400" b="1" i="0" u="none" strike="noStrike" dirty="0">
                          <a:latin typeface="Arial"/>
                        </a:rPr>
                        <a:t>Questions</a:t>
                      </a:r>
                    </a:p>
                  </a:txBody>
                  <a:tcPr marL="9525" marR="9525" marT="9525" marB="0" anchor="ctr"/>
                </a:tc>
                <a:tc>
                  <a:txBody>
                    <a:bodyPr/>
                    <a:lstStyle/>
                    <a:p>
                      <a:pPr algn="ctr" fontAlgn="ctr"/>
                      <a:r>
                        <a:rPr lang="fr-FR" sz="1400" b="1" i="0" u="none" strike="noStrike" dirty="0">
                          <a:latin typeface="Arial"/>
                        </a:rPr>
                        <a:t>Réponses</a:t>
                      </a:r>
                    </a:p>
                  </a:txBody>
                  <a:tcPr marL="9525" marR="9525" marT="9525" marB="0" anchor="ctr"/>
                </a:tc>
              </a:tr>
              <a:tr h="528109">
                <a:tc>
                  <a:txBody>
                    <a:bodyPr/>
                    <a:lstStyle/>
                    <a:p>
                      <a:pPr algn="l" fontAlgn="ctr"/>
                      <a:r>
                        <a:rPr lang="fr-FR" sz="1400" b="0" i="0" u="none" strike="noStrike" dirty="0">
                          <a:latin typeface="Calibri" pitchFamily="34" charset="0"/>
                        </a:rPr>
                        <a:t>INSTRUCTION</a:t>
                      </a:r>
                    </a:p>
                  </a:txBody>
                  <a:tcPr marL="9525" marR="9525" marT="9525" marB="0" anchor="ctr"/>
                </a:tc>
                <a:tc>
                  <a:txBody>
                    <a:bodyPr/>
                    <a:lstStyle/>
                    <a:p>
                      <a:pPr algn="l" fontAlgn="ctr"/>
                      <a:r>
                        <a:rPr lang="fr-FR" sz="1400" b="0" i="0" u="none" strike="noStrike" dirty="0">
                          <a:latin typeface="Calibri" pitchFamily="34" charset="0"/>
                        </a:rPr>
                        <a:t>Comment </a:t>
                      </a:r>
                      <a:r>
                        <a:rPr lang="fr-FR" sz="1400" b="1" i="0" u="none" strike="noStrike" dirty="0">
                          <a:latin typeface="Calibri" pitchFamily="34" charset="0"/>
                        </a:rPr>
                        <a:t>accéder à </a:t>
                      </a:r>
                      <a:r>
                        <a:rPr lang="fr-FR" sz="1400" b="1" i="0" u="none" strike="noStrike" dirty="0" err="1">
                          <a:latin typeface="Calibri" pitchFamily="34" charset="0"/>
                        </a:rPr>
                        <a:t>Izivente</a:t>
                      </a:r>
                      <a:r>
                        <a:rPr lang="fr-FR" sz="1400" b="0" i="0" u="none" strike="noStrike" dirty="0">
                          <a:latin typeface="Calibri" pitchFamily="34" charset="0"/>
                        </a:rPr>
                        <a:t>?</a:t>
                      </a:r>
                    </a:p>
                  </a:txBody>
                  <a:tcPr marL="9525" marR="9525" marT="9525" marB="0" anchor="ctr"/>
                </a:tc>
                <a:tc>
                  <a:txBody>
                    <a:bodyPr/>
                    <a:lstStyle/>
                    <a:p>
                      <a:pPr marL="95250" indent="-95250" algn="l" fontAlgn="ctr"/>
                      <a:r>
                        <a:rPr lang="fr-FR" sz="1400" b="0" i="0" u="none" strike="noStrike" dirty="0" smtClean="0">
                          <a:latin typeface="Calibri" pitchFamily="34" charset="0"/>
                        </a:rPr>
                        <a:t>  Via </a:t>
                      </a:r>
                      <a:r>
                        <a:rPr lang="fr-FR" sz="1400" b="0" i="0" u="none" strike="noStrike" dirty="0">
                          <a:latin typeface="Calibri" pitchFamily="34" charset="0"/>
                        </a:rPr>
                        <a:t>MYSYS soit en souscrivant un produit crédit conso soit avec le </a:t>
                      </a:r>
                      <a:r>
                        <a:rPr lang="fr-FR" sz="1400" b="0" i="0" u="none" strike="noStrike" dirty="0" smtClean="0">
                          <a:latin typeface="Calibri" pitchFamily="34" charset="0"/>
                        </a:rPr>
                        <a:t>  code </a:t>
                      </a:r>
                      <a:r>
                        <a:rPr lang="fr-FR" sz="1400" b="0" i="0" u="none" strike="noStrike" dirty="0">
                          <a:latin typeface="Calibri" pitchFamily="34" charset="0"/>
                        </a:rPr>
                        <a:t>d'accès 0401</a:t>
                      </a:r>
                    </a:p>
                  </a:txBody>
                  <a:tcPr marL="9525" marR="9525" marT="9525" marB="0" anchor="ctr"/>
                </a:tc>
              </a:tr>
              <a:tr h="528109">
                <a:tc>
                  <a:txBody>
                    <a:bodyPr/>
                    <a:lstStyle/>
                    <a:p>
                      <a:pPr algn="l" fontAlgn="ctr"/>
                      <a:r>
                        <a:rPr lang="fr-FR" sz="1400" b="0" i="0" u="none" strike="noStrike" dirty="0">
                          <a:latin typeface="Calibri" pitchFamily="34" charset="0"/>
                        </a:rPr>
                        <a:t>INSTRUCTION</a:t>
                      </a:r>
                    </a:p>
                  </a:txBody>
                  <a:tcPr marL="9525" marR="9525" marT="9525" marB="0" anchor="ctr"/>
                </a:tc>
                <a:tc>
                  <a:txBody>
                    <a:bodyPr/>
                    <a:lstStyle/>
                    <a:p>
                      <a:pPr algn="l" fontAlgn="ctr"/>
                      <a:r>
                        <a:rPr lang="fr-FR" sz="1400" b="0" i="0" u="none" strike="noStrike" dirty="0">
                          <a:latin typeface="Calibri" pitchFamily="34" charset="0"/>
                        </a:rPr>
                        <a:t>Comment sélectionner une nouvelle proposition sur la </a:t>
                      </a:r>
                      <a:r>
                        <a:rPr lang="fr-FR" sz="1400" b="1" i="0" u="none" strike="noStrike" dirty="0">
                          <a:latin typeface="Calibri" pitchFamily="34" charset="0"/>
                        </a:rPr>
                        <a:t>grille alternative</a:t>
                      </a:r>
                      <a:r>
                        <a:rPr lang="fr-FR" sz="1400" b="0" i="0" u="none" strike="noStrike" dirty="0">
                          <a:latin typeface="Calibri" pitchFamily="34" charset="0"/>
                        </a:rPr>
                        <a:t>?</a:t>
                      </a:r>
                    </a:p>
                  </a:txBody>
                  <a:tcPr marL="9525" marR="9525" marT="9525" marB="0" anchor="ctr"/>
                </a:tc>
                <a:tc>
                  <a:txBody>
                    <a:bodyPr/>
                    <a:lstStyle/>
                    <a:p>
                      <a:pPr marL="95250" indent="0" algn="l" fontAlgn="ctr"/>
                      <a:r>
                        <a:rPr lang="fr-FR" sz="1400" b="0" i="0" u="none" strike="noStrike" dirty="0">
                          <a:latin typeface="Calibri" pitchFamily="34" charset="0"/>
                        </a:rPr>
                        <a:t>Cliquer directement sur la proposition souhaitée</a:t>
                      </a:r>
                    </a:p>
                  </a:txBody>
                  <a:tcPr marL="9525" marR="9525" marT="9525" marB="0" anchor="ctr"/>
                </a:tc>
              </a:tr>
              <a:tr h="528109">
                <a:tc>
                  <a:txBody>
                    <a:bodyPr/>
                    <a:lstStyle/>
                    <a:p>
                      <a:pPr algn="l" fontAlgn="ctr"/>
                      <a:r>
                        <a:rPr lang="fr-FR" sz="1400" b="0" i="0" u="none" strike="noStrike" dirty="0">
                          <a:latin typeface="Calibri" pitchFamily="34" charset="0"/>
                        </a:rPr>
                        <a:t>INSTRUCTION</a:t>
                      </a:r>
                    </a:p>
                  </a:txBody>
                  <a:tcPr marL="9525" marR="9525" marT="9525" marB="0" anchor="ctr"/>
                </a:tc>
                <a:tc>
                  <a:txBody>
                    <a:bodyPr/>
                    <a:lstStyle/>
                    <a:p>
                      <a:pPr algn="l" fontAlgn="ctr"/>
                      <a:r>
                        <a:rPr lang="fr-FR" sz="1400" b="0" i="0" u="none" strike="noStrike" dirty="0">
                          <a:latin typeface="Calibri" pitchFamily="34" charset="0"/>
                        </a:rPr>
                        <a:t>Comment sauvegarder plusieurs propositions faites sur la </a:t>
                      </a:r>
                      <a:r>
                        <a:rPr lang="fr-FR" sz="1400" b="1" i="0" u="none" strike="noStrike" dirty="0">
                          <a:latin typeface="Calibri" pitchFamily="34" charset="0"/>
                        </a:rPr>
                        <a:t>grille alternative</a:t>
                      </a:r>
                      <a:r>
                        <a:rPr lang="fr-FR" sz="1400" b="0" i="0" u="none" strike="noStrike" dirty="0">
                          <a:latin typeface="Calibri" pitchFamily="34" charset="0"/>
                        </a:rPr>
                        <a:t>  ?</a:t>
                      </a:r>
                    </a:p>
                  </a:txBody>
                  <a:tcPr marL="9525" marR="9525" marT="9525" marB="0" anchor="ctr"/>
                </a:tc>
                <a:tc>
                  <a:txBody>
                    <a:bodyPr/>
                    <a:lstStyle/>
                    <a:p>
                      <a:pPr marL="95250" indent="0" algn="l" fontAlgn="ctr"/>
                      <a:r>
                        <a:rPr lang="fr-FR" sz="1400" b="0" i="0" u="none" strike="noStrike" dirty="0">
                          <a:latin typeface="Calibri" pitchFamily="34" charset="0"/>
                        </a:rPr>
                        <a:t>Dès lors qu'une simulation est créée, cliquer sur la nouvelle proposition et enregistrer la simulation</a:t>
                      </a:r>
                    </a:p>
                  </a:txBody>
                  <a:tcPr marL="9525" marR="9525" marT="9525" marB="0" anchor="ctr"/>
                </a:tc>
              </a:tr>
              <a:tr h="1102861">
                <a:tc>
                  <a:txBody>
                    <a:bodyPr/>
                    <a:lstStyle/>
                    <a:p>
                      <a:pPr algn="l" fontAlgn="ctr"/>
                      <a:r>
                        <a:rPr lang="fr-FR" sz="1400" b="0" i="0" u="none" strike="noStrike">
                          <a:latin typeface="Calibri" pitchFamily="34" charset="0"/>
                        </a:rPr>
                        <a:t>INSTRUCTION</a:t>
                      </a:r>
                    </a:p>
                  </a:txBody>
                  <a:tcPr marL="9525" marR="9525" marT="9525" marB="0" anchor="ctr"/>
                </a:tc>
                <a:tc>
                  <a:txBody>
                    <a:bodyPr/>
                    <a:lstStyle/>
                    <a:p>
                      <a:pPr algn="l" fontAlgn="ctr"/>
                      <a:r>
                        <a:rPr lang="fr-FR" sz="1400" b="0" i="0" u="none" strike="noStrike" dirty="0">
                          <a:latin typeface="Calibri" pitchFamily="34" charset="0"/>
                        </a:rPr>
                        <a:t>Comment souscrire une </a:t>
                      </a:r>
                      <a:r>
                        <a:rPr lang="fr-FR" sz="1400" b="0" i="0" u="none" strike="noStrike" dirty="0" err="1">
                          <a:latin typeface="Calibri" pitchFamily="34" charset="0"/>
                        </a:rPr>
                        <a:t>Izicarte</a:t>
                      </a:r>
                      <a:r>
                        <a:rPr lang="fr-FR" sz="1400" b="0" i="0" u="none" strike="noStrike" dirty="0">
                          <a:latin typeface="Calibri" pitchFamily="34" charset="0"/>
                        </a:rPr>
                        <a:t> en </a:t>
                      </a:r>
                      <a:r>
                        <a:rPr lang="fr-FR" sz="1400" b="1" i="0" u="none" strike="noStrike" dirty="0">
                          <a:latin typeface="Calibri" pitchFamily="34" charset="0"/>
                        </a:rPr>
                        <a:t>vente couplée</a:t>
                      </a:r>
                      <a:r>
                        <a:rPr lang="fr-FR" sz="1400" b="0" i="0" u="none" strike="noStrike" dirty="0">
                          <a:latin typeface="Calibri" pitchFamily="34" charset="0"/>
                        </a:rPr>
                        <a:t> avec le crédit conso?</a:t>
                      </a:r>
                    </a:p>
                  </a:txBody>
                  <a:tcPr marL="9525" marR="9525" marT="9525" marB="0" anchor="ctr"/>
                </a:tc>
                <a:tc>
                  <a:txBody>
                    <a:bodyPr/>
                    <a:lstStyle/>
                    <a:p>
                      <a:pPr marL="95250" indent="0" algn="l" fontAlgn="ctr"/>
                      <a:r>
                        <a:rPr lang="fr-FR" sz="1400" b="0" i="0" u="none" strike="noStrike" dirty="0">
                          <a:latin typeface="Calibri" pitchFamily="34" charset="0"/>
                        </a:rPr>
                        <a:t>L'écran "PROPOSITION" vous informe de l'éligibilité du client au crédit conso. L'écran "'EDITION" vous informe du montant de crédit renouvelable proposé au client . Pour souscrire une </a:t>
                      </a:r>
                      <a:r>
                        <a:rPr lang="fr-FR" sz="1400" b="0" i="0" u="none" strike="noStrike" dirty="0" err="1">
                          <a:latin typeface="Calibri" pitchFamily="34" charset="0"/>
                        </a:rPr>
                        <a:t>Izicarte</a:t>
                      </a:r>
                      <a:r>
                        <a:rPr lang="fr-FR" sz="1400" b="0" i="0" u="none" strike="noStrike" dirty="0">
                          <a:latin typeface="Calibri" pitchFamily="34" charset="0"/>
                        </a:rPr>
                        <a:t>, cliquer sur "</a:t>
                      </a:r>
                      <a:r>
                        <a:rPr lang="fr-FR" sz="1400" b="0" i="0" u="none" strike="noStrike" dirty="0" err="1">
                          <a:latin typeface="Calibri" pitchFamily="34" charset="0"/>
                        </a:rPr>
                        <a:t>Izicarte</a:t>
                      </a:r>
                      <a:r>
                        <a:rPr lang="fr-FR" sz="1400" b="0" i="0" u="none" strike="noStrike" dirty="0">
                          <a:latin typeface="Calibri" pitchFamily="34" charset="0"/>
                        </a:rPr>
                        <a:t>". Vous serez ensuite automatiquement redirigé vers la souscription du crédit renouvelable</a:t>
                      </a:r>
                    </a:p>
                  </a:txBody>
                  <a:tcPr marL="9525" marR="9525" marT="9525" marB="0" anchor="ctr"/>
                </a:tc>
              </a:tr>
              <a:tr h="665621">
                <a:tc>
                  <a:txBody>
                    <a:bodyPr/>
                    <a:lstStyle/>
                    <a:p>
                      <a:pPr algn="l" fontAlgn="ctr"/>
                      <a:r>
                        <a:rPr lang="fr-FR" sz="1400" b="0" i="0" u="none" strike="noStrike">
                          <a:latin typeface="Calibri" pitchFamily="34" charset="0"/>
                        </a:rPr>
                        <a:t>INSTRUCTION</a:t>
                      </a:r>
                    </a:p>
                  </a:txBody>
                  <a:tcPr marL="9525" marR="9525" marT="9525" marB="0" anchor="ctr"/>
                </a:tc>
                <a:tc>
                  <a:txBody>
                    <a:bodyPr/>
                    <a:lstStyle/>
                    <a:p>
                      <a:pPr algn="l" fontAlgn="ctr"/>
                      <a:r>
                        <a:rPr lang="fr-FR" sz="1400" b="0" i="0" u="none" strike="noStrike">
                          <a:latin typeface="Calibri" pitchFamily="34" charset="0"/>
                        </a:rPr>
                        <a:t>Si j'abandonne l'instruction d'un dossier en état "Valid" et instruit un nouveau projet, est ce que cela joue sur la </a:t>
                      </a:r>
                      <a:r>
                        <a:rPr lang="fr-FR" sz="1400" b="1" i="0" u="none" strike="noStrike">
                          <a:latin typeface="Calibri" pitchFamily="34" charset="0"/>
                        </a:rPr>
                        <a:t>note d'octroi</a:t>
                      </a:r>
                      <a:r>
                        <a:rPr lang="fr-FR" sz="1400" b="0" i="0" u="none" strike="noStrike">
                          <a:latin typeface="Calibri" pitchFamily="34" charset="0"/>
                        </a:rPr>
                        <a:t> ?</a:t>
                      </a:r>
                    </a:p>
                  </a:txBody>
                  <a:tcPr marL="9525" marR="9525" marT="9525" marB="0" anchor="ctr"/>
                </a:tc>
                <a:tc>
                  <a:txBody>
                    <a:bodyPr/>
                    <a:lstStyle/>
                    <a:p>
                      <a:pPr marL="95250" indent="0" algn="l" fontAlgn="ctr"/>
                      <a:r>
                        <a:rPr lang="fr-FR" sz="1400" b="0" i="0" u="none" strike="noStrike" dirty="0">
                          <a:latin typeface="Calibri" pitchFamily="34" charset="0"/>
                        </a:rPr>
                        <a:t>Oui, </a:t>
                      </a:r>
                      <a:r>
                        <a:rPr lang="fr-FR" sz="1400" b="0" i="0" u="none" strike="noStrike" dirty="0" smtClean="0">
                          <a:latin typeface="Calibri" pitchFamily="34" charset="0"/>
                        </a:rPr>
                        <a:t>l'échéance </a:t>
                      </a:r>
                      <a:r>
                        <a:rPr lang="fr-FR" sz="1400" b="0" i="0" u="none" strike="noStrike" dirty="0">
                          <a:latin typeface="Calibri" pitchFamily="34" charset="0"/>
                        </a:rPr>
                        <a:t>du crédit en statut" </a:t>
                      </a:r>
                      <a:r>
                        <a:rPr lang="fr-FR" sz="1400" b="0" i="0" u="none" strike="noStrike" dirty="0" err="1">
                          <a:latin typeface="Calibri" pitchFamily="34" charset="0"/>
                        </a:rPr>
                        <a:t>Valid</a:t>
                      </a:r>
                      <a:r>
                        <a:rPr lang="fr-FR" sz="1400" b="0" i="0" u="none" strike="noStrike" dirty="0">
                          <a:latin typeface="Calibri" pitchFamily="34" charset="0"/>
                        </a:rPr>
                        <a:t> " sera intégrée à la note de </a:t>
                      </a:r>
                      <a:r>
                        <a:rPr lang="fr-FR" sz="1400" b="0" i="0" u="none" strike="noStrike" dirty="0" err="1">
                          <a:latin typeface="Calibri" pitchFamily="34" charset="0"/>
                        </a:rPr>
                        <a:t>scoring</a:t>
                      </a:r>
                      <a:r>
                        <a:rPr lang="fr-FR" sz="1400" b="0" i="0" u="none" strike="noStrike" dirty="0">
                          <a:latin typeface="Calibri" pitchFamily="34" charset="0"/>
                        </a:rPr>
                        <a:t> de la nouvelle proposition.</a:t>
                      </a:r>
                    </a:p>
                  </a:txBody>
                  <a:tcPr marL="9525" marR="9525" marT="9525" marB="0" anchor="ctr"/>
                </a:tc>
              </a:tr>
              <a:tr h="665621">
                <a:tc>
                  <a:txBody>
                    <a:bodyPr/>
                    <a:lstStyle/>
                    <a:p>
                      <a:pPr algn="l" fontAlgn="ctr"/>
                      <a:r>
                        <a:rPr lang="fr-FR" sz="1400" b="0" i="0" u="none" strike="noStrike">
                          <a:latin typeface="Calibri" pitchFamily="34" charset="0"/>
                        </a:rPr>
                        <a:t>INSTRUCTION</a:t>
                      </a:r>
                    </a:p>
                  </a:txBody>
                  <a:tcPr marL="9525" marR="9525" marT="9525" marB="0" anchor="ctr"/>
                </a:tc>
                <a:tc>
                  <a:txBody>
                    <a:bodyPr/>
                    <a:lstStyle/>
                    <a:p>
                      <a:pPr algn="l" fontAlgn="ctr"/>
                      <a:r>
                        <a:rPr lang="fr-FR" sz="1400" b="0" i="0" u="none" strike="noStrike">
                          <a:latin typeface="Calibri" pitchFamily="34" charset="0"/>
                        </a:rPr>
                        <a:t>Sur la grille d'alternative commerciale: la </a:t>
                      </a:r>
                      <a:r>
                        <a:rPr lang="fr-FR" sz="1400" b="1" i="0" u="none" strike="noStrike">
                          <a:latin typeface="Calibri" pitchFamily="34" charset="0"/>
                        </a:rPr>
                        <a:t>mensualité est présentée hors assurance</a:t>
                      </a:r>
                      <a:r>
                        <a:rPr lang="fr-FR" sz="1400" b="0" i="0" u="none" strike="noStrike">
                          <a:latin typeface="Calibri" pitchFamily="34" charset="0"/>
                        </a:rPr>
                        <a:t>. Comment voir la mensualité avec assurance ?</a:t>
                      </a:r>
                    </a:p>
                  </a:txBody>
                  <a:tcPr marL="9525" marR="9525" marT="9525" marB="0" anchor="ctr"/>
                </a:tc>
                <a:tc>
                  <a:txBody>
                    <a:bodyPr/>
                    <a:lstStyle/>
                    <a:p>
                      <a:pPr marL="95250" indent="0" algn="l" fontAlgn="ctr"/>
                      <a:r>
                        <a:rPr lang="fr-FR" sz="1400" b="0" i="0" u="none" strike="noStrike" dirty="0">
                          <a:latin typeface="Calibri" pitchFamily="34" charset="0"/>
                        </a:rPr>
                        <a:t>En sélectionnant l'échéance choisie, la mensualité avec assurance sera visible sur la liste des simulations en bas de l'écran.</a:t>
                      </a:r>
                    </a:p>
                  </a:txBody>
                  <a:tcPr marL="9525" marR="9525" marT="9525" marB="0" anchor="ctr"/>
                </a:tc>
              </a:tr>
              <a:tr h="665621">
                <a:tc>
                  <a:txBody>
                    <a:bodyPr/>
                    <a:lstStyle/>
                    <a:p>
                      <a:pPr algn="l" fontAlgn="ctr"/>
                      <a:r>
                        <a:rPr lang="fr-FR" sz="1400" b="0" i="0" u="none" strike="noStrike">
                          <a:latin typeface="Calibri" pitchFamily="34" charset="0"/>
                        </a:rPr>
                        <a:t>INSTRUCTION</a:t>
                      </a:r>
                    </a:p>
                  </a:txBody>
                  <a:tcPr marL="9525" marR="9525" marT="9525" marB="0" anchor="ctr"/>
                </a:tc>
                <a:tc>
                  <a:txBody>
                    <a:bodyPr/>
                    <a:lstStyle/>
                    <a:p>
                      <a:pPr algn="l" fontAlgn="ctr"/>
                      <a:r>
                        <a:rPr lang="fr-FR" sz="1400" b="0" i="0" u="none" strike="noStrike">
                          <a:latin typeface="Calibri" pitchFamily="34" charset="0"/>
                        </a:rPr>
                        <a:t>Comment </a:t>
                      </a:r>
                      <a:r>
                        <a:rPr lang="fr-FR" sz="1400" b="1" i="0" u="none" strike="noStrike">
                          <a:latin typeface="Calibri" pitchFamily="34" charset="0"/>
                        </a:rPr>
                        <a:t>modifier le taux ou les frais de dossier</a:t>
                      </a:r>
                      <a:r>
                        <a:rPr lang="fr-FR" sz="1400" b="0" i="0" u="none" strike="noStrike">
                          <a:latin typeface="Calibri" pitchFamily="34" charset="0"/>
                        </a:rPr>
                        <a:t> d'une simulation?</a:t>
                      </a:r>
                    </a:p>
                  </a:txBody>
                  <a:tcPr marL="9525" marR="9525" marT="9525" marB="0" anchor="ctr"/>
                </a:tc>
                <a:tc>
                  <a:txBody>
                    <a:bodyPr/>
                    <a:lstStyle/>
                    <a:p>
                      <a:pPr marL="95250" indent="0" algn="l" fontAlgn="ctr"/>
                      <a:r>
                        <a:rPr lang="fr-FR" sz="1400" b="0" i="0" u="none" strike="noStrike" dirty="0">
                          <a:latin typeface="Calibri" pitchFamily="34" charset="0"/>
                        </a:rPr>
                        <a:t>Aller dans " liste des dossiers"  (totem à gauche), sélectionner la simulation, et cliquer sur "modifier" . Vous serez </a:t>
                      </a:r>
                      <a:r>
                        <a:rPr lang="fr-FR" sz="1400" b="0" i="0" u="none" strike="noStrike" dirty="0" smtClean="0">
                          <a:latin typeface="Calibri" pitchFamily="34" charset="0"/>
                        </a:rPr>
                        <a:t>automatiquement </a:t>
                      </a:r>
                      <a:r>
                        <a:rPr lang="fr-FR" sz="1400" b="0" i="0" u="none" strike="noStrike" dirty="0">
                          <a:latin typeface="Calibri" pitchFamily="34" charset="0"/>
                        </a:rPr>
                        <a:t>redirigé vers l'écran de </a:t>
                      </a:r>
                      <a:r>
                        <a:rPr lang="fr-FR" sz="1400" b="0" i="0" u="none" strike="noStrike" dirty="0" smtClean="0">
                          <a:latin typeface="Calibri" pitchFamily="34" charset="0"/>
                        </a:rPr>
                        <a:t>modification </a:t>
                      </a:r>
                      <a:r>
                        <a:rPr lang="fr-FR" sz="1400" b="0" i="0" u="none" strike="noStrike" dirty="0">
                          <a:latin typeface="Calibri" pitchFamily="34" charset="0"/>
                        </a:rPr>
                        <a:t>de taux et de frais de dossier.</a:t>
                      </a:r>
                    </a:p>
                  </a:txBody>
                  <a:tcPr marL="9525" marR="9525" marT="9525" marB="0" anchor="ctr"/>
                </a:tc>
              </a:tr>
              <a:tr h="884241">
                <a:tc>
                  <a:txBody>
                    <a:bodyPr/>
                    <a:lstStyle/>
                    <a:p>
                      <a:pPr algn="l" fontAlgn="ctr"/>
                      <a:r>
                        <a:rPr lang="fr-FR" sz="1400" b="0" i="0" u="none" strike="noStrike">
                          <a:latin typeface="Calibri" pitchFamily="34" charset="0"/>
                        </a:rPr>
                        <a:t>INSTRUCTION</a:t>
                      </a:r>
                    </a:p>
                  </a:txBody>
                  <a:tcPr marL="9525" marR="9525" marT="9525" marB="0" anchor="ctr"/>
                </a:tc>
                <a:tc>
                  <a:txBody>
                    <a:bodyPr/>
                    <a:lstStyle/>
                    <a:p>
                      <a:pPr algn="l" fontAlgn="ctr"/>
                      <a:r>
                        <a:rPr lang="fr-FR" sz="1400" b="0" i="0" u="none" strike="noStrike" dirty="0">
                          <a:latin typeface="Calibri" pitchFamily="34" charset="0"/>
                        </a:rPr>
                        <a:t>Quand le </a:t>
                      </a:r>
                      <a:r>
                        <a:rPr lang="fr-FR" sz="1400" b="0" i="0" u="none" strike="noStrike" dirty="0" err="1">
                          <a:latin typeface="Calibri" pitchFamily="34" charset="0"/>
                        </a:rPr>
                        <a:t>pret</a:t>
                      </a:r>
                      <a:r>
                        <a:rPr lang="fr-FR" sz="1400" b="0" i="0" u="none" strike="noStrike" dirty="0">
                          <a:latin typeface="Calibri" pitchFamily="34" charset="0"/>
                        </a:rPr>
                        <a:t> est en statut SIMU </a:t>
                      </a:r>
                      <a:r>
                        <a:rPr lang="fr-FR" sz="1400" b="0" i="0" u="none" strike="noStrike" dirty="0" smtClean="0">
                          <a:latin typeface="Calibri" pitchFamily="34" charset="0"/>
                        </a:rPr>
                        <a:t>peut </a:t>
                      </a:r>
                      <a:r>
                        <a:rPr lang="fr-FR" sz="1400" b="0" i="0" u="none" strike="noStrike" dirty="0">
                          <a:latin typeface="Calibri" pitchFamily="34" charset="0"/>
                        </a:rPr>
                        <a:t>- on encore </a:t>
                      </a:r>
                      <a:r>
                        <a:rPr lang="fr-FR" sz="1400" b="1" i="0" u="none" strike="noStrike" dirty="0">
                          <a:latin typeface="Calibri" pitchFamily="34" charset="0"/>
                        </a:rPr>
                        <a:t>modifier annuler ou rajouter une assurance</a:t>
                      </a:r>
                      <a:r>
                        <a:rPr lang="fr-FR" sz="1400" b="0" i="0" u="none" strike="noStrike" dirty="0">
                          <a:latin typeface="Calibri" pitchFamily="34" charset="0"/>
                        </a:rPr>
                        <a:t>?</a:t>
                      </a:r>
                    </a:p>
                  </a:txBody>
                  <a:tcPr marL="9525" marR="9525" marT="9525" marB="0" anchor="ctr"/>
                </a:tc>
                <a:tc>
                  <a:txBody>
                    <a:bodyPr/>
                    <a:lstStyle/>
                    <a:p>
                      <a:pPr marL="95250" indent="0" algn="l" fontAlgn="ctr"/>
                      <a:r>
                        <a:rPr lang="fr-FR" sz="1400" b="0" i="0" u="none" strike="noStrike" dirty="0">
                          <a:latin typeface="Calibri" pitchFamily="34" charset="0"/>
                        </a:rPr>
                        <a:t>Aller dans " liste des dossiers"  (totem à gauche), sélectionner la simulation, et cliquer sur "modifier". Cliquer sur "suivant" et modifier l'assurance sur l'écran participant qui suit</a:t>
                      </a:r>
                      <a:r>
                        <a:rPr lang="fr-FR" sz="1400" b="0" i="0" u="none" strike="noStrike" dirty="0" smtClean="0">
                          <a:latin typeface="Calibri" pitchFamily="34" charset="0"/>
                        </a:rPr>
                        <a:t>.</a:t>
                      </a:r>
                    </a:p>
                    <a:p>
                      <a:pPr algn="l" fontAlgn="ctr"/>
                      <a:endParaRPr lang="fr-FR" sz="1400" b="0" i="0" u="none" strike="noStrike" dirty="0">
                        <a:latin typeface="Calibri" pitchFamily="34" charset="0"/>
                      </a:endParaRPr>
                    </a:p>
                  </a:txBody>
                  <a:tcPr marL="9525" marR="9525" marT="9525" marB="0" anchor="ctr"/>
                </a:tc>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re 2"/>
          <p:cNvSpPr>
            <a:spLocks noGrp="1"/>
          </p:cNvSpPr>
          <p:nvPr>
            <p:ph type="title" idx="4294967295"/>
          </p:nvPr>
        </p:nvSpPr>
        <p:spPr>
          <a:xfrm>
            <a:off x="734079" y="201613"/>
            <a:ext cx="8893175" cy="520700"/>
          </a:xfrm>
        </p:spPr>
        <p:txBody>
          <a:bodyPr/>
          <a:lstStyle/>
          <a:p>
            <a:pPr eaLnBrk="1" hangingPunct="1">
              <a:lnSpc>
                <a:spcPts val="4000"/>
              </a:lnSpc>
            </a:pPr>
            <a:r>
              <a:rPr lang="fr-FR" dirty="0" smtClean="0"/>
              <a:t> FAQ IZIVENTE – APPLICATIF		 	     (2/3)</a:t>
            </a:r>
            <a:endParaRPr b="0" dirty="0" smtClean="0">
              <a:solidFill>
                <a:srgbClr val="595959"/>
              </a:solidFill>
            </a:endParaRPr>
          </a:p>
        </p:txBody>
      </p:sp>
      <p:graphicFrame>
        <p:nvGraphicFramePr>
          <p:cNvPr id="5" name="Tableau 4"/>
          <p:cNvGraphicFramePr>
            <a:graphicFrameLocks noGrp="1"/>
          </p:cNvGraphicFramePr>
          <p:nvPr/>
        </p:nvGraphicFramePr>
        <p:xfrm>
          <a:off x="31533" y="842907"/>
          <a:ext cx="9627254" cy="5976532"/>
        </p:xfrm>
        <a:graphic>
          <a:graphicData uri="http://schemas.openxmlformats.org/drawingml/2006/table">
            <a:tbl>
              <a:tblPr firstRow="1" bandRow="1">
                <a:tableStyleId>{5C22544A-7EE6-4342-B048-85BDC9FD1C3A}</a:tableStyleId>
              </a:tblPr>
              <a:tblGrid>
                <a:gridCol w="726584"/>
                <a:gridCol w="3861180"/>
                <a:gridCol w="5039490"/>
              </a:tblGrid>
              <a:tr h="370840">
                <a:tc>
                  <a:txBody>
                    <a:bodyPr/>
                    <a:lstStyle/>
                    <a:p>
                      <a:pPr algn="ctr" fontAlgn="ctr"/>
                      <a:r>
                        <a:rPr lang="fr-FR" sz="1300" b="1" i="0" u="none" strike="noStrike" dirty="0">
                          <a:latin typeface="Calibri" pitchFamily="34" charset="0"/>
                        </a:rPr>
                        <a:t>Etape </a:t>
                      </a:r>
                    </a:p>
                  </a:txBody>
                  <a:tcPr marL="9525" marR="9525" marT="9525" marB="0" anchor="ctr"/>
                </a:tc>
                <a:tc>
                  <a:txBody>
                    <a:bodyPr/>
                    <a:lstStyle/>
                    <a:p>
                      <a:pPr algn="ctr" fontAlgn="ctr"/>
                      <a:r>
                        <a:rPr lang="fr-FR" sz="1300" b="1" i="0" u="none" strike="noStrike" dirty="0">
                          <a:latin typeface="Calibri" pitchFamily="34" charset="0"/>
                        </a:rPr>
                        <a:t>Questions</a:t>
                      </a:r>
                    </a:p>
                  </a:txBody>
                  <a:tcPr marL="9525" marR="9525" marT="9525" marB="0" anchor="ctr"/>
                </a:tc>
                <a:tc>
                  <a:txBody>
                    <a:bodyPr/>
                    <a:lstStyle/>
                    <a:p>
                      <a:pPr algn="ctr" fontAlgn="ctr"/>
                      <a:r>
                        <a:rPr lang="fr-FR" sz="1300" b="1" i="0" u="none" strike="noStrike" dirty="0">
                          <a:latin typeface="Calibri" pitchFamily="34" charset="0"/>
                        </a:rPr>
                        <a:t>Réponses</a:t>
                      </a:r>
                    </a:p>
                  </a:txBody>
                  <a:tcPr marL="9525" marR="9525" marT="9525" marB="0" anchor="ctr"/>
                </a:tc>
              </a:tr>
              <a:tr h="370840">
                <a:tc>
                  <a:txBody>
                    <a:bodyPr/>
                    <a:lstStyle/>
                    <a:p>
                      <a:pPr algn="l" fontAlgn="ctr"/>
                      <a:r>
                        <a:rPr lang="fr-FR" sz="1300" b="0" i="0" u="none" strike="noStrike" dirty="0">
                          <a:latin typeface="Calibri" pitchFamily="34" charset="0"/>
                        </a:rPr>
                        <a:t>EDITION</a:t>
                      </a:r>
                    </a:p>
                  </a:txBody>
                  <a:tcPr marL="9525" marR="9525" marT="9525" marB="0" anchor="ctr"/>
                </a:tc>
                <a:tc>
                  <a:txBody>
                    <a:bodyPr/>
                    <a:lstStyle/>
                    <a:p>
                      <a:pPr algn="l" fontAlgn="ctr"/>
                      <a:r>
                        <a:rPr lang="fr-FR" sz="1300" b="0" i="0" u="none" strike="noStrike" dirty="0">
                          <a:latin typeface="Calibri" pitchFamily="34" charset="0"/>
                        </a:rPr>
                        <a:t>Les</a:t>
                      </a:r>
                      <a:r>
                        <a:rPr lang="fr-FR" sz="1300" b="1" i="0" u="none" strike="noStrike" dirty="0">
                          <a:latin typeface="Calibri" pitchFamily="34" charset="0"/>
                        </a:rPr>
                        <a:t> bordereaux de délégation</a:t>
                      </a:r>
                      <a:r>
                        <a:rPr lang="fr-FR" sz="1300" b="0" i="0" u="none" strike="noStrike" dirty="0">
                          <a:latin typeface="Calibri" pitchFamily="34" charset="0"/>
                        </a:rPr>
                        <a:t> sont-ils édités automatiquement lorsque le dossier n'est pas dans la délégation de l'instructeur ?</a:t>
                      </a:r>
                    </a:p>
                  </a:txBody>
                  <a:tcPr marL="9525" marR="9525" marT="9525" marB="0"/>
                </a:tc>
                <a:tc>
                  <a:txBody>
                    <a:bodyPr/>
                    <a:lstStyle/>
                    <a:p>
                      <a:pPr marL="95250" indent="0" algn="l" fontAlgn="ctr"/>
                      <a:r>
                        <a:rPr lang="fr-FR" sz="1300" b="0" i="0" u="none" strike="noStrike" dirty="0">
                          <a:latin typeface="Calibri" pitchFamily="34" charset="0"/>
                        </a:rPr>
                        <a:t>Oui, ils sont édités avec le contrat et ceci quel que soit le type de schéma retenu par la </a:t>
                      </a:r>
                      <a:r>
                        <a:rPr lang="fr-FR" sz="1300" b="0" i="0" u="none" strike="noStrike" dirty="0" smtClean="0">
                          <a:latin typeface="Calibri" pitchFamily="34" charset="0"/>
                        </a:rPr>
                        <a:t>Caisse.</a:t>
                      </a:r>
                      <a:endParaRPr lang="fr-FR" sz="1300" b="0" i="0" u="none" strike="noStrike" dirty="0">
                        <a:latin typeface="Calibri" pitchFamily="34" charset="0"/>
                      </a:endParaRPr>
                    </a:p>
                  </a:txBody>
                  <a:tcPr marL="9525" marR="9525" marT="9525" marB="0"/>
                </a:tc>
              </a:tr>
              <a:tr h="370840">
                <a:tc>
                  <a:txBody>
                    <a:bodyPr/>
                    <a:lstStyle/>
                    <a:p>
                      <a:pPr algn="l" fontAlgn="ctr"/>
                      <a:r>
                        <a:rPr lang="fr-FR" sz="1300" b="0" i="0" u="none" strike="noStrike">
                          <a:latin typeface="Calibri" pitchFamily="34" charset="0"/>
                        </a:rPr>
                        <a:t>EDITION</a:t>
                      </a:r>
                    </a:p>
                  </a:txBody>
                  <a:tcPr marL="9525" marR="9525" marT="9525" marB="0" anchor="ctr"/>
                </a:tc>
                <a:tc>
                  <a:txBody>
                    <a:bodyPr/>
                    <a:lstStyle/>
                    <a:p>
                      <a:pPr algn="l" fontAlgn="ctr"/>
                      <a:r>
                        <a:rPr lang="fr-FR" sz="1300" b="0" i="0" u="none" strike="noStrike" dirty="0">
                          <a:latin typeface="Calibri" pitchFamily="34" charset="0"/>
                        </a:rPr>
                        <a:t>Comment </a:t>
                      </a:r>
                      <a:r>
                        <a:rPr lang="fr-FR" sz="1300" b="1" i="0" u="none" strike="noStrike" dirty="0">
                          <a:latin typeface="Calibri" pitchFamily="34" charset="0"/>
                        </a:rPr>
                        <a:t>imprimer la FIP </a:t>
                      </a:r>
                      <a:r>
                        <a:rPr lang="fr-FR" sz="1300" b="0" i="0" u="none" strike="noStrike" dirty="0">
                          <a:latin typeface="Calibri" pitchFamily="34" charset="0"/>
                        </a:rPr>
                        <a:t>à la simulation?</a:t>
                      </a:r>
                    </a:p>
                  </a:txBody>
                  <a:tcPr marL="9525" marR="9525" marT="9525" marB="0"/>
                </a:tc>
                <a:tc>
                  <a:txBody>
                    <a:bodyPr/>
                    <a:lstStyle/>
                    <a:p>
                      <a:pPr marL="95250" indent="0" algn="l" fontAlgn="ctr"/>
                      <a:r>
                        <a:rPr lang="fr-FR" sz="1300" b="0" i="0" u="none" strike="noStrike" dirty="0">
                          <a:latin typeface="Calibri" pitchFamily="34" charset="0"/>
                        </a:rPr>
                        <a:t>Aller dans " liste des dossiers"  (totem à gauche), sélectionner la simulation puis aller dans le menu déroulant du mode vue =&gt; réédition.</a:t>
                      </a:r>
                    </a:p>
                  </a:txBody>
                  <a:tcPr marL="9525" marR="9525" marT="9525" marB="0"/>
                </a:tc>
              </a:tr>
              <a:tr h="370840">
                <a:tc>
                  <a:txBody>
                    <a:bodyPr/>
                    <a:lstStyle/>
                    <a:p>
                      <a:pPr algn="l" fontAlgn="ctr"/>
                      <a:r>
                        <a:rPr lang="fr-FR" sz="1300" b="0" i="0" u="none" strike="noStrike">
                          <a:latin typeface="Calibri" pitchFamily="34" charset="0"/>
                        </a:rPr>
                        <a:t>EDITION</a:t>
                      </a:r>
                    </a:p>
                  </a:txBody>
                  <a:tcPr marL="9525" marR="9525" marT="9525" marB="0" anchor="ctr"/>
                </a:tc>
                <a:tc>
                  <a:txBody>
                    <a:bodyPr/>
                    <a:lstStyle/>
                    <a:p>
                      <a:pPr algn="l" fontAlgn="ctr"/>
                      <a:r>
                        <a:rPr lang="fr-FR" sz="1300" b="0" i="0" u="none" strike="noStrike">
                          <a:latin typeface="Calibri" pitchFamily="34" charset="0"/>
                        </a:rPr>
                        <a:t>Je n'arrive pas à </a:t>
                      </a:r>
                      <a:r>
                        <a:rPr lang="fr-FR" sz="1300" b="1" i="0" u="none" strike="noStrike">
                          <a:latin typeface="Calibri" pitchFamily="34" charset="0"/>
                        </a:rPr>
                        <a:t>éditer mon offre</a:t>
                      </a:r>
                      <a:endParaRPr lang="fr-FR" sz="1300" b="0" i="0" u="none" strike="noStrike">
                        <a:latin typeface="Calibri" pitchFamily="34" charset="0"/>
                      </a:endParaRPr>
                    </a:p>
                  </a:txBody>
                  <a:tcPr marL="9525" marR="9525" marT="9525" marB="0"/>
                </a:tc>
                <a:tc>
                  <a:txBody>
                    <a:bodyPr/>
                    <a:lstStyle/>
                    <a:p>
                      <a:pPr marL="95250" indent="0" algn="l" fontAlgn="ctr"/>
                      <a:r>
                        <a:rPr lang="fr-FR" sz="1300" b="0" i="0" u="none" strike="noStrike" dirty="0">
                          <a:latin typeface="Calibri" pitchFamily="34" charset="0"/>
                        </a:rPr>
                        <a:t>Aller dans " liste des dossiers"  (totem à gauche), menu déroulant du mode vue =&gt; réédition.</a:t>
                      </a:r>
                    </a:p>
                  </a:txBody>
                  <a:tcPr marL="9525" marR="9525" marT="9525" marB="0"/>
                </a:tc>
              </a:tr>
              <a:tr h="370840">
                <a:tc>
                  <a:txBody>
                    <a:bodyPr/>
                    <a:lstStyle/>
                    <a:p>
                      <a:pPr algn="l" fontAlgn="ctr"/>
                      <a:r>
                        <a:rPr lang="fr-FR" sz="1300" b="0" i="0" u="none" strike="noStrike">
                          <a:latin typeface="Calibri" pitchFamily="34" charset="0"/>
                        </a:rPr>
                        <a:t>EDITION</a:t>
                      </a:r>
                    </a:p>
                  </a:txBody>
                  <a:tcPr marL="9525" marR="9525" marT="9525" marB="0" anchor="ctr"/>
                </a:tc>
                <a:tc>
                  <a:txBody>
                    <a:bodyPr/>
                    <a:lstStyle/>
                    <a:p>
                      <a:pPr algn="l" fontAlgn="ctr"/>
                      <a:r>
                        <a:rPr lang="fr-FR" sz="1300" b="0" i="0" u="none" strike="noStrike" dirty="0">
                          <a:latin typeface="Calibri" pitchFamily="34" charset="0"/>
                        </a:rPr>
                        <a:t>Pendant quel délai la </a:t>
                      </a:r>
                      <a:r>
                        <a:rPr lang="fr-FR" sz="1300" b="1" i="0" u="none" strike="noStrike" dirty="0">
                          <a:latin typeface="Calibri" pitchFamily="34" charset="0"/>
                        </a:rPr>
                        <a:t>réédition du contrat</a:t>
                      </a:r>
                      <a:r>
                        <a:rPr lang="fr-FR" sz="1300" b="0" i="0" u="none" strike="noStrike" dirty="0">
                          <a:latin typeface="Calibri" pitchFamily="34" charset="0"/>
                        </a:rPr>
                        <a:t> est-elle possible ?</a:t>
                      </a:r>
                    </a:p>
                  </a:txBody>
                  <a:tcPr marL="9525" marR="9525" marT="9525" marB="0"/>
                </a:tc>
                <a:tc>
                  <a:txBody>
                    <a:bodyPr/>
                    <a:lstStyle/>
                    <a:p>
                      <a:pPr marL="95250" indent="0" algn="l" fontAlgn="ctr"/>
                      <a:r>
                        <a:rPr lang="fr-FR" sz="1300" b="0" i="0" u="none" strike="noStrike" dirty="0">
                          <a:latin typeface="Calibri" pitchFamily="34" charset="0"/>
                        </a:rPr>
                        <a:t>A partir du moment où le dossier est en statut "EDIT" et non mis en force, il peut être réédité pendant 30 jours à compter de l'édition initiale. Attention après l'octroi ou la mise en force ( statut FORC ), le contrat ne peut plus être réédité</a:t>
                      </a:r>
                      <a:r>
                        <a:rPr lang="fr-FR" sz="1300" b="0" i="0" u="none" strike="noStrike" dirty="0" smtClean="0">
                          <a:latin typeface="Calibri" pitchFamily="34" charset="0"/>
                        </a:rPr>
                        <a:t>.</a:t>
                      </a:r>
                    </a:p>
                    <a:p>
                      <a:pPr algn="l" fontAlgn="ctr"/>
                      <a:endParaRPr lang="fr-FR" sz="600" b="0" i="0" u="none" strike="noStrike" dirty="0">
                        <a:latin typeface="Calibri" pitchFamily="34" charset="0"/>
                      </a:endParaRPr>
                    </a:p>
                  </a:txBody>
                  <a:tcPr marL="9525" marR="9525" marT="9525" marB="0"/>
                </a:tc>
              </a:tr>
              <a:tr h="370840">
                <a:tc>
                  <a:txBody>
                    <a:bodyPr/>
                    <a:lstStyle/>
                    <a:p>
                      <a:pPr algn="l" fontAlgn="ctr"/>
                      <a:r>
                        <a:rPr lang="fr-FR" sz="1300" b="0" i="0" u="none" strike="noStrike">
                          <a:latin typeface="Calibri" pitchFamily="34" charset="0"/>
                        </a:rPr>
                        <a:t>EDITION</a:t>
                      </a:r>
                    </a:p>
                  </a:txBody>
                  <a:tcPr marL="9525" marR="9525" marT="9525" marB="0" anchor="ctr"/>
                </a:tc>
                <a:tc>
                  <a:txBody>
                    <a:bodyPr/>
                    <a:lstStyle/>
                    <a:p>
                      <a:pPr algn="l" fontAlgn="ctr"/>
                      <a:r>
                        <a:rPr lang="fr-FR" sz="1300" b="0" i="0" u="none" strike="noStrike" dirty="0">
                          <a:latin typeface="Calibri" pitchFamily="34" charset="0"/>
                        </a:rPr>
                        <a:t>J'ai </a:t>
                      </a:r>
                      <a:r>
                        <a:rPr lang="fr-FR" sz="1300" b="1" i="0" u="none" strike="noStrike" dirty="0">
                          <a:latin typeface="Calibri" pitchFamily="34" charset="0"/>
                        </a:rPr>
                        <a:t>édité mon contrat</a:t>
                      </a:r>
                      <a:r>
                        <a:rPr lang="fr-FR" sz="1300" b="0" i="0" u="none" strike="noStrike" dirty="0">
                          <a:latin typeface="Calibri" pitchFamily="34" charset="0"/>
                        </a:rPr>
                        <a:t> mais je n'arrive pas à passer au stade suivant. Que faire ?</a:t>
                      </a:r>
                    </a:p>
                  </a:txBody>
                  <a:tcPr marL="9525" marR="9525" marT="9525" marB="0"/>
                </a:tc>
                <a:tc>
                  <a:txBody>
                    <a:bodyPr/>
                    <a:lstStyle/>
                    <a:p>
                      <a:pPr marL="95250" indent="0" algn="l" fontAlgn="ctr"/>
                      <a:r>
                        <a:rPr lang="fr-FR" sz="1300" b="0" i="0" u="none" strike="noStrike" dirty="0">
                          <a:latin typeface="Calibri" pitchFamily="34" charset="0"/>
                        </a:rPr>
                        <a:t>Aller dans " liste des dossiers"  (totem à gauche), sélectionner l'offre à mettre en force, et cliquer sur "valider l'offre" (manipulation possible si le conseiller a la délégation. Dans le cas contraire, se référer </a:t>
                      </a:r>
                      <a:r>
                        <a:rPr lang="fr-FR" sz="1300" b="0" i="0" u="none" strike="noStrike" dirty="0" smtClean="0">
                          <a:latin typeface="Calibri" pitchFamily="34" charset="0"/>
                        </a:rPr>
                        <a:t>aux processus interne)</a:t>
                      </a:r>
                    </a:p>
                    <a:p>
                      <a:pPr marL="95250" indent="0" algn="l" fontAlgn="ctr"/>
                      <a:endParaRPr lang="fr-FR" sz="300" b="0" i="0" u="none" strike="noStrike" dirty="0">
                        <a:latin typeface="Calibri" pitchFamily="34" charset="0"/>
                      </a:endParaRPr>
                    </a:p>
                  </a:txBody>
                  <a:tcPr marL="9525" marR="9525" marT="9525" marB="0"/>
                </a:tc>
              </a:tr>
              <a:tr h="835572">
                <a:tc>
                  <a:txBody>
                    <a:bodyPr/>
                    <a:lstStyle/>
                    <a:p>
                      <a:pPr algn="l" fontAlgn="ctr"/>
                      <a:r>
                        <a:rPr lang="fr-FR" sz="1300" b="0" i="0" u="none" strike="noStrike" dirty="0">
                          <a:latin typeface="Calibri" pitchFamily="34" charset="0"/>
                        </a:rPr>
                        <a:t>EDITION</a:t>
                      </a:r>
                    </a:p>
                  </a:txBody>
                  <a:tcPr marL="9525" marR="9525" marT="9525" marB="0" anchor="ctr"/>
                </a:tc>
                <a:tc>
                  <a:txBody>
                    <a:bodyPr/>
                    <a:lstStyle/>
                    <a:p>
                      <a:pPr algn="l" fontAlgn="ctr"/>
                      <a:r>
                        <a:rPr lang="fr-FR" sz="1300" b="0" i="0" u="none" strike="noStrike" dirty="0" err="1">
                          <a:latin typeface="Calibri" pitchFamily="34" charset="0"/>
                        </a:rPr>
                        <a:t>Izivente</a:t>
                      </a:r>
                      <a:r>
                        <a:rPr lang="fr-FR" sz="1300" b="0" i="0" u="none" strike="noStrike" dirty="0">
                          <a:latin typeface="Calibri" pitchFamily="34" charset="0"/>
                        </a:rPr>
                        <a:t> m'informe que le client est </a:t>
                      </a:r>
                      <a:r>
                        <a:rPr lang="fr-FR" sz="1300" b="1" i="0" u="none" strike="noStrike" dirty="0">
                          <a:latin typeface="Calibri" pitchFamily="34" charset="0"/>
                        </a:rPr>
                        <a:t>éligible à </a:t>
                      </a:r>
                      <a:r>
                        <a:rPr lang="fr-FR" sz="1300" b="1" i="0" u="none" strike="noStrike" dirty="0" err="1">
                          <a:latin typeface="Calibri" pitchFamily="34" charset="0"/>
                        </a:rPr>
                        <a:t>Izicarte</a:t>
                      </a:r>
                      <a:r>
                        <a:rPr lang="fr-FR" sz="1300" b="1" i="0" u="none" strike="noStrike" dirty="0">
                          <a:latin typeface="Calibri" pitchFamily="34" charset="0"/>
                        </a:rPr>
                        <a:t>. </a:t>
                      </a:r>
                      <a:endParaRPr lang="fr-FR" sz="1300" b="1" i="0" u="none" strike="noStrike" dirty="0" smtClean="0">
                        <a:latin typeface="Calibri" pitchFamily="34" charset="0"/>
                      </a:endParaRPr>
                    </a:p>
                    <a:p>
                      <a:pPr algn="l" fontAlgn="ctr"/>
                      <a:r>
                        <a:rPr lang="fr-FR" sz="1300" b="0" i="0" u="none" strike="noStrike" dirty="0" smtClean="0">
                          <a:latin typeface="Calibri" pitchFamily="34" charset="0"/>
                        </a:rPr>
                        <a:t>Si </a:t>
                      </a:r>
                      <a:r>
                        <a:rPr lang="fr-FR" sz="1300" b="0" i="0" u="none" strike="noStrike" dirty="0">
                          <a:latin typeface="Calibri" pitchFamily="34" charset="0"/>
                        </a:rPr>
                        <a:t>le client</a:t>
                      </a:r>
                      <a:r>
                        <a:rPr lang="fr-FR" sz="1300" b="1" i="0" u="none" strike="noStrike" dirty="0">
                          <a:latin typeface="Calibri" pitchFamily="34" charset="0"/>
                        </a:rPr>
                        <a:t> </a:t>
                      </a:r>
                      <a:r>
                        <a:rPr lang="fr-FR" sz="1300" b="0" i="0" u="none" strike="noStrike" dirty="0">
                          <a:latin typeface="Calibri" pitchFamily="34" charset="0"/>
                        </a:rPr>
                        <a:t>a manifesté au préalable un besoin spécifique qui pourrait être satisfait par cette offre, est-ce que cela valide automatiquement la carte </a:t>
                      </a:r>
                      <a:r>
                        <a:rPr lang="fr-FR" sz="1300" b="0" i="0" u="none" strike="noStrike" dirty="0" err="1">
                          <a:latin typeface="Calibri" pitchFamily="34" charset="0"/>
                        </a:rPr>
                        <a:t>Izicarte</a:t>
                      </a:r>
                      <a:r>
                        <a:rPr lang="fr-FR" sz="1300" b="0" i="0" u="none" strike="noStrike" dirty="0">
                          <a:latin typeface="Calibri" pitchFamily="34" charset="0"/>
                        </a:rPr>
                        <a:t>? </a:t>
                      </a:r>
                    </a:p>
                  </a:txBody>
                  <a:tcPr marL="9525" marR="9525" marT="9525" marB="0"/>
                </a:tc>
                <a:tc>
                  <a:txBody>
                    <a:bodyPr/>
                    <a:lstStyle/>
                    <a:p>
                      <a:pPr marL="95250" indent="0" algn="l" fontAlgn="ctr"/>
                      <a:r>
                        <a:rPr lang="fr-FR" sz="1300" b="0" i="0" u="none" strike="noStrike" dirty="0">
                          <a:latin typeface="Calibri" pitchFamily="34" charset="0"/>
                        </a:rPr>
                        <a:t>Non. </a:t>
                      </a:r>
                      <a:endParaRPr lang="fr-FR" sz="1300" b="0" i="0" u="none" strike="noStrike" dirty="0" smtClean="0">
                        <a:latin typeface="Calibri" pitchFamily="34" charset="0"/>
                      </a:endParaRPr>
                    </a:p>
                    <a:p>
                      <a:pPr marL="95250" indent="0" algn="l" fontAlgn="ctr"/>
                      <a:r>
                        <a:rPr lang="fr-FR" sz="1300" b="0" i="0" u="none" strike="noStrike" dirty="0" smtClean="0">
                          <a:latin typeface="Calibri" pitchFamily="34" charset="0"/>
                        </a:rPr>
                        <a:t>C'est </a:t>
                      </a:r>
                      <a:r>
                        <a:rPr lang="fr-FR" sz="1300" b="0" i="0" u="none" strike="noStrike" dirty="0">
                          <a:latin typeface="Calibri" pitchFamily="34" charset="0"/>
                        </a:rPr>
                        <a:t>un message uniquement à titre informatif sur l'éligibilité du client au crédit renouvelable qui tient compte du crédit en cours d'instruction. </a:t>
                      </a:r>
                    </a:p>
                  </a:txBody>
                  <a:tcPr marL="9525" marR="9525" marT="9525" marB="0"/>
                </a:tc>
              </a:tr>
              <a:tr h="370840">
                <a:tc>
                  <a:txBody>
                    <a:bodyPr/>
                    <a:lstStyle/>
                    <a:p>
                      <a:pPr algn="l" fontAlgn="ctr"/>
                      <a:r>
                        <a:rPr lang="fr-FR" sz="1300" b="0" i="0" u="none" strike="noStrike" dirty="0">
                          <a:latin typeface="Calibri" pitchFamily="34" charset="0"/>
                        </a:rPr>
                        <a:t>EDITION</a:t>
                      </a:r>
                    </a:p>
                  </a:txBody>
                  <a:tcPr marL="9525" marR="9525" marT="9525" marB="0" anchor="ctr"/>
                </a:tc>
                <a:tc>
                  <a:txBody>
                    <a:bodyPr/>
                    <a:lstStyle/>
                    <a:p>
                      <a:pPr algn="l" fontAlgn="ctr"/>
                      <a:r>
                        <a:rPr lang="fr-FR" sz="1300" b="0" i="0" u="none" strike="noStrike">
                          <a:latin typeface="Calibri" pitchFamily="34" charset="0"/>
                        </a:rPr>
                        <a:t>Pour un dossier hors délégation du conseiller, il est indiqué "Bordereau de délégation à signer". Où peut-on trouver ce </a:t>
                      </a:r>
                      <a:r>
                        <a:rPr lang="fr-FR" sz="1300" b="1" i="0" u="none" strike="noStrike">
                          <a:latin typeface="Calibri" pitchFamily="34" charset="0"/>
                        </a:rPr>
                        <a:t>bordereau</a:t>
                      </a:r>
                      <a:r>
                        <a:rPr lang="fr-FR" sz="1300" b="0" i="0" u="none" strike="noStrike">
                          <a:latin typeface="Calibri" pitchFamily="34" charset="0"/>
                        </a:rPr>
                        <a:t> ?</a:t>
                      </a:r>
                    </a:p>
                  </a:txBody>
                  <a:tcPr marL="9525" marR="9525" marT="9525" marB="0"/>
                </a:tc>
                <a:tc>
                  <a:txBody>
                    <a:bodyPr/>
                    <a:lstStyle/>
                    <a:p>
                      <a:pPr marL="95250" indent="0" algn="l" fontAlgn="ctr"/>
                      <a:r>
                        <a:rPr lang="fr-FR" sz="1300" b="0" i="0" u="none" strike="noStrike" dirty="0">
                          <a:latin typeface="Calibri" pitchFamily="34" charset="0"/>
                        </a:rPr>
                        <a:t>Le bordereau de délégation est édité en même temps que le contrat.</a:t>
                      </a:r>
                    </a:p>
                  </a:txBody>
                  <a:tcPr marL="9525" marR="9525" marT="9525" marB="0"/>
                </a:tc>
              </a:tr>
              <a:tr h="370840">
                <a:tc>
                  <a:txBody>
                    <a:bodyPr/>
                    <a:lstStyle/>
                    <a:p>
                      <a:pPr algn="l" fontAlgn="ctr"/>
                      <a:r>
                        <a:rPr lang="fr-FR" sz="1300" b="0" i="0" u="none" strike="noStrike" dirty="0">
                          <a:latin typeface="Calibri" pitchFamily="34" charset="0"/>
                        </a:rPr>
                        <a:t>EDITION</a:t>
                      </a:r>
                    </a:p>
                  </a:txBody>
                  <a:tcPr marL="9525" marR="9525" marT="9525" marB="0" anchor="ctr"/>
                </a:tc>
                <a:tc>
                  <a:txBody>
                    <a:bodyPr/>
                    <a:lstStyle/>
                    <a:p>
                      <a:pPr algn="l" fontAlgn="ctr"/>
                      <a:r>
                        <a:rPr lang="fr-FR" sz="1300" b="0" i="0" u="none" strike="noStrike" dirty="0">
                          <a:latin typeface="Calibri" pitchFamily="34" charset="0"/>
                        </a:rPr>
                        <a:t>Est-il possible </a:t>
                      </a:r>
                      <a:r>
                        <a:rPr lang="fr-FR" sz="1300" b="0" i="0" u="none" strike="noStrike" dirty="0" smtClean="0">
                          <a:latin typeface="Calibri" pitchFamily="34" charset="0"/>
                        </a:rPr>
                        <a:t>d’</a:t>
                      </a:r>
                      <a:r>
                        <a:rPr lang="fr-FR" sz="1300" b="0" i="0" u="none" strike="noStrike" dirty="0" err="1" smtClean="0">
                          <a:latin typeface="Calibri" pitchFamily="34" charset="0"/>
                        </a:rPr>
                        <a:t>editer</a:t>
                      </a:r>
                      <a:r>
                        <a:rPr lang="fr-FR" sz="1300" b="0" i="0" u="none" strike="noStrike" dirty="0" smtClean="0">
                          <a:latin typeface="Calibri" pitchFamily="34" charset="0"/>
                        </a:rPr>
                        <a:t> </a:t>
                      </a:r>
                      <a:r>
                        <a:rPr lang="fr-FR" sz="1300" b="0" i="0" u="none" strike="noStrike" dirty="0">
                          <a:latin typeface="Calibri" pitchFamily="34" charset="0"/>
                        </a:rPr>
                        <a:t>un </a:t>
                      </a:r>
                      <a:r>
                        <a:rPr lang="fr-FR" sz="1300" b="1" i="0" u="none" strike="noStrike" dirty="0">
                          <a:latin typeface="Calibri" pitchFamily="34" charset="0"/>
                        </a:rPr>
                        <a:t>tableau d'amortissement</a:t>
                      </a:r>
                      <a:r>
                        <a:rPr lang="fr-FR" sz="1300" b="0" i="0" u="none" strike="noStrike" dirty="0">
                          <a:latin typeface="Calibri" pitchFamily="34" charset="0"/>
                        </a:rPr>
                        <a:t> au client ?</a:t>
                      </a:r>
                    </a:p>
                  </a:txBody>
                  <a:tcPr marL="9525" marR="9525" marT="9525" marB="0"/>
                </a:tc>
                <a:tc>
                  <a:txBody>
                    <a:bodyPr/>
                    <a:lstStyle/>
                    <a:p>
                      <a:pPr marL="95250" indent="0" algn="l" fontAlgn="ctr"/>
                      <a:r>
                        <a:rPr lang="fr-FR" sz="1300" b="0" i="0" u="none" strike="noStrike" dirty="0">
                          <a:latin typeface="Calibri" pitchFamily="34" charset="0"/>
                        </a:rPr>
                        <a:t>Non, en revanche, le client ou l'agence peut en faire la demande auprès du CRC </a:t>
                      </a:r>
                      <a:r>
                        <a:rPr lang="fr-FR" sz="1300" b="0" i="0" u="none" strike="noStrike" dirty="0" err="1">
                          <a:latin typeface="Calibri" pitchFamily="34" charset="0"/>
                        </a:rPr>
                        <a:t>Natixis</a:t>
                      </a:r>
                      <a:r>
                        <a:rPr lang="fr-FR" sz="1300" b="0" i="0" u="none" strike="noStrike" dirty="0">
                          <a:latin typeface="Calibri" pitchFamily="34" charset="0"/>
                        </a:rPr>
                        <a:t> Financement</a:t>
                      </a:r>
                    </a:p>
                  </a:txBody>
                  <a:tcPr marL="9525" marR="9525" marT="9525" marB="0"/>
                </a:tc>
              </a:tr>
              <a:tr h="370840">
                <a:tc>
                  <a:txBody>
                    <a:bodyPr/>
                    <a:lstStyle/>
                    <a:p>
                      <a:pPr algn="l" fontAlgn="ctr"/>
                      <a:r>
                        <a:rPr lang="fr-FR" sz="1300" b="0" i="0" u="none" strike="noStrike" dirty="0">
                          <a:latin typeface="Calibri" pitchFamily="34" charset="0"/>
                        </a:rPr>
                        <a:t>EDITION</a:t>
                      </a:r>
                    </a:p>
                  </a:txBody>
                  <a:tcPr marL="9525" marR="9525" marT="9525" marB="0" anchor="ctr"/>
                </a:tc>
                <a:tc>
                  <a:txBody>
                    <a:bodyPr/>
                    <a:lstStyle/>
                    <a:p>
                      <a:pPr algn="l" fontAlgn="ctr"/>
                      <a:r>
                        <a:rPr lang="fr-FR" sz="1300" b="0" i="0" u="none" strike="noStrike" dirty="0">
                          <a:latin typeface="Calibri" pitchFamily="34" charset="0"/>
                        </a:rPr>
                        <a:t>Pourquoi ne </a:t>
                      </a:r>
                      <a:r>
                        <a:rPr lang="fr-FR" sz="1300" b="0" i="0" u="none" strike="noStrike" dirty="0" smtClean="0">
                          <a:latin typeface="Calibri" pitchFamily="34" charset="0"/>
                        </a:rPr>
                        <a:t>puis-je </a:t>
                      </a:r>
                      <a:r>
                        <a:rPr lang="fr-FR" sz="1300" b="0" i="0" u="none" strike="noStrike" dirty="0">
                          <a:latin typeface="Calibri" pitchFamily="34" charset="0"/>
                        </a:rPr>
                        <a:t>pas </a:t>
                      </a:r>
                      <a:r>
                        <a:rPr lang="fr-FR" sz="1300" b="1" i="0" u="none" strike="noStrike" dirty="0">
                          <a:latin typeface="Calibri" pitchFamily="34" charset="0"/>
                        </a:rPr>
                        <a:t>mettre en force</a:t>
                      </a:r>
                      <a:r>
                        <a:rPr lang="fr-FR" sz="1300" b="0" i="0" u="none" strike="noStrike" dirty="0">
                          <a:latin typeface="Calibri" pitchFamily="34" charset="0"/>
                        </a:rPr>
                        <a:t> mon dossier lorsque je suis sur l'écran d'édition du contrat?</a:t>
                      </a:r>
                    </a:p>
                  </a:txBody>
                  <a:tcPr marL="9525" marR="9525" marT="9525" marB="0"/>
                </a:tc>
                <a:tc>
                  <a:txBody>
                    <a:bodyPr/>
                    <a:lstStyle/>
                    <a:p>
                      <a:pPr marL="95250" indent="0" algn="l" fontAlgn="ctr"/>
                      <a:r>
                        <a:rPr lang="fr-FR" sz="1300" b="0" i="0" u="none" strike="noStrike" dirty="0">
                          <a:latin typeface="Calibri" pitchFamily="34" charset="0"/>
                        </a:rPr>
                        <a:t>Pour valider l'octroi d'un crédit (Mise en force) le contrat doit obligatoirement avoir été édité et signé. Tant que le contrat n'est pas édité, le bouton mise en force est grisé, l'octroi n'est alors pas possible</a:t>
                      </a:r>
                    </a:p>
                  </a:txBody>
                  <a:tcPr marL="9525" marR="9525" marT="9525" marB="0"/>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re 2"/>
          <p:cNvSpPr>
            <a:spLocks noGrp="1"/>
          </p:cNvSpPr>
          <p:nvPr>
            <p:ph type="title" idx="4294967295"/>
          </p:nvPr>
        </p:nvSpPr>
        <p:spPr>
          <a:xfrm>
            <a:off x="709449" y="201613"/>
            <a:ext cx="8812924" cy="520700"/>
          </a:xfrm>
        </p:spPr>
        <p:txBody>
          <a:bodyPr/>
          <a:lstStyle/>
          <a:p>
            <a:pPr eaLnBrk="1" hangingPunct="1">
              <a:lnSpc>
                <a:spcPts val="4000"/>
              </a:lnSpc>
            </a:pPr>
            <a:r>
              <a:rPr dirty="0" smtClean="0"/>
              <a:t> </a:t>
            </a:r>
            <a:r>
              <a:rPr lang="fr-FR" dirty="0" smtClean="0"/>
              <a:t> FAQ IZIVENTE – APPLICATIF	       		     (3/3)</a:t>
            </a:r>
            <a:endParaRPr b="0" dirty="0" smtClean="0">
              <a:solidFill>
                <a:srgbClr val="595959"/>
              </a:solidFill>
            </a:endParaRPr>
          </a:p>
        </p:txBody>
      </p:sp>
      <p:graphicFrame>
        <p:nvGraphicFramePr>
          <p:cNvPr id="3" name="Tableau 2"/>
          <p:cNvGraphicFramePr>
            <a:graphicFrameLocks noGrp="1"/>
          </p:cNvGraphicFramePr>
          <p:nvPr/>
        </p:nvGraphicFramePr>
        <p:xfrm>
          <a:off x="47298" y="795614"/>
          <a:ext cx="9674552" cy="6059292"/>
        </p:xfrm>
        <a:graphic>
          <a:graphicData uri="http://schemas.openxmlformats.org/drawingml/2006/table">
            <a:tbl>
              <a:tblPr firstRow="1" bandRow="1">
                <a:tableStyleId>{5C22544A-7EE6-4342-B048-85BDC9FD1C3A}</a:tableStyleId>
              </a:tblPr>
              <a:tblGrid>
                <a:gridCol w="1008992"/>
                <a:gridCol w="4695266"/>
                <a:gridCol w="3970294"/>
              </a:tblGrid>
              <a:tr h="387186">
                <a:tc>
                  <a:txBody>
                    <a:bodyPr/>
                    <a:lstStyle/>
                    <a:p>
                      <a:pPr algn="ctr" fontAlgn="ctr"/>
                      <a:r>
                        <a:rPr lang="fr-FR" sz="1200" b="1" i="0" u="none" strike="noStrike" dirty="0">
                          <a:latin typeface="Calibri" pitchFamily="34" charset="0"/>
                        </a:rPr>
                        <a:t>Etape </a:t>
                      </a:r>
                    </a:p>
                  </a:txBody>
                  <a:tcPr marL="9525" marR="9525" marT="9525" marB="0" anchor="ctr"/>
                </a:tc>
                <a:tc>
                  <a:txBody>
                    <a:bodyPr/>
                    <a:lstStyle/>
                    <a:p>
                      <a:pPr algn="ctr" fontAlgn="ctr"/>
                      <a:r>
                        <a:rPr lang="fr-FR" sz="1200" b="1" i="0" u="none" strike="noStrike" dirty="0">
                          <a:latin typeface="Calibri" pitchFamily="34" charset="0"/>
                        </a:rPr>
                        <a:t>Questions</a:t>
                      </a:r>
                    </a:p>
                  </a:txBody>
                  <a:tcPr marL="9525" marR="9525" marT="9525" marB="0" anchor="ctr"/>
                </a:tc>
                <a:tc>
                  <a:txBody>
                    <a:bodyPr/>
                    <a:lstStyle/>
                    <a:p>
                      <a:pPr algn="ctr" fontAlgn="ctr"/>
                      <a:r>
                        <a:rPr lang="fr-FR" sz="1200" b="1" i="0" u="none" strike="noStrike" dirty="0">
                          <a:latin typeface="Calibri" pitchFamily="34" charset="0"/>
                        </a:rPr>
                        <a:t>Réponses</a:t>
                      </a:r>
                    </a:p>
                  </a:txBody>
                  <a:tcPr marL="9525" marR="9525" marT="9525" marB="0" anchor="ctr"/>
                </a:tc>
              </a:tr>
              <a:tr h="535032">
                <a:tc>
                  <a:txBody>
                    <a:bodyPr/>
                    <a:lstStyle/>
                    <a:p>
                      <a:pPr algn="l" fontAlgn="ctr"/>
                      <a:r>
                        <a:rPr lang="fr-FR" sz="1200" b="0" i="0" u="none" strike="noStrike" dirty="0">
                          <a:latin typeface="Calibri" pitchFamily="34" charset="0"/>
                        </a:rPr>
                        <a:t>OCTROI</a:t>
                      </a:r>
                    </a:p>
                  </a:txBody>
                  <a:tcPr marL="9525" marR="9525" marT="9525" marB="0" anchor="ctr"/>
                </a:tc>
                <a:tc>
                  <a:txBody>
                    <a:bodyPr/>
                    <a:lstStyle/>
                    <a:p>
                      <a:pPr algn="l" fontAlgn="ctr"/>
                      <a:r>
                        <a:rPr lang="fr-FR" sz="1200" b="0" i="0" u="none" strike="noStrike">
                          <a:latin typeface="Calibri" pitchFamily="34" charset="0"/>
                        </a:rPr>
                        <a:t>Comment puis je </a:t>
                      </a:r>
                      <a:r>
                        <a:rPr lang="fr-FR" sz="1200" b="1" i="0" u="none" strike="noStrike">
                          <a:latin typeface="Calibri" pitchFamily="34" charset="0"/>
                        </a:rPr>
                        <a:t>supprimer un dossier</a:t>
                      </a:r>
                      <a:r>
                        <a:rPr lang="fr-FR" sz="1200" b="0" i="0" u="none" strike="noStrike">
                          <a:latin typeface="Calibri" pitchFamily="34" charset="0"/>
                        </a:rPr>
                        <a:t> sur Izivente ?</a:t>
                      </a:r>
                    </a:p>
                  </a:txBody>
                  <a:tcPr marL="9525" marR="9525" marT="9525" marB="0" anchor="ctr"/>
                </a:tc>
                <a:tc>
                  <a:txBody>
                    <a:bodyPr/>
                    <a:lstStyle/>
                    <a:p>
                      <a:pPr marL="95250" indent="0" algn="l" fontAlgn="ctr"/>
                      <a:r>
                        <a:rPr lang="fr-FR" sz="1200" b="0" i="0" u="none" strike="noStrike" dirty="0">
                          <a:latin typeface="Calibri" pitchFamily="34" charset="0"/>
                        </a:rPr>
                        <a:t>Le bouton supprimer est disponible pour les dossiers à l'état "SIMU" ou" VALD" . Nouveauté : Il est possible d'abandonner un dossier en statut "EDIT".     </a:t>
                      </a:r>
                    </a:p>
                  </a:txBody>
                  <a:tcPr marL="9525" marR="9525" marT="9525" marB="0" anchor="ctr"/>
                </a:tc>
              </a:tr>
              <a:tr h="387186">
                <a:tc>
                  <a:txBody>
                    <a:bodyPr/>
                    <a:lstStyle/>
                    <a:p>
                      <a:pPr algn="l" fontAlgn="ctr"/>
                      <a:r>
                        <a:rPr lang="fr-FR" sz="1200" b="0" i="0" u="none" strike="noStrike">
                          <a:latin typeface="Calibri" pitchFamily="34" charset="0"/>
                        </a:rPr>
                        <a:t>OCTROI</a:t>
                      </a:r>
                    </a:p>
                  </a:txBody>
                  <a:tcPr marL="9525" marR="9525" marT="9525" marB="0" anchor="ctr"/>
                </a:tc>
                <a:tc>
                  <a:txBody>
                    <a:bodyPr/>
                    <a:lstStyle/>
                    <a:p>
                      <a:pPr algn="l" fontAlgn="ctr"/>
                      <a:r>
                        <a:rPr lang="fr-FR" sz="1200" b="0" i="0" u="none" strike="noStrike">
                          <a:latin typeface="Calibri" pitchFamily="34" charset="0"/>
                        </a:rPr>
                        <a:t>Puis je imprimer la preuve </a:t>
                      </a:r>
                      <a:r>
                        <a:rPr lang="fr-FR" sz="1200" b="1" i="0" u="none" strike="noStrike">
                          <a:latin typeface="Calibri" pitchFamily="34" charset="0"/>
                        </a:rPr>
                        <a:t>d'interrogation FICP</a:t>
                      </a:r>
                      <a:r>
                        <a:rPr lang="fr-FR" sz="1200" b="0" i="0" u="none" strike="noStrike">
                          <a:latin typeface="Calibri" pitchFamily="34" charset="0"/>
                        </a:rPr>
                        <a:t> et le numéro de dossier FFI?</a:t>
                      </a:r>
                    </a:p>
                  </a:txBody>
                  <a:tcPr marL="9525" marR="9525" marT="9525" marB="0" anchor="ctr"/>
                </a:tc>
                <a:tc>
                  <a:txBody>
                    <a:bodyPr/>
                    <a:lstStyle/>
                    <a:p>
                      <a:pPr marL="95250" indent="0" algn="l" fontAlgn="ctr"/>
                      <a:r>
                        <a:rPr lang="fr-FR" sz="1200" b="0" i="0" u="none" strike="noStrike" dirty="0">
                          <a:latin typeface="Calibri" pitchFamily="34" charset="0"/>
                        </a:rPr>
                        <a:t>oui, un PDF doit être imprimé dans l'écran OCTROI </a:t>
                      </a:r>
                      <a:r>
                        <a:rPr lang="fr-FR" sz="1200" b="0" i="0" u="none" strike="noStrike" dirty="0" smtClean="0">
                          <a:latin typeface="Calibri" pitchFamily="34" charset="0"/>
                        </a:rPr>
                        <a:t>– </a:t>
                      </a:r>
                      <a:r>
                        <a:rPr lang="fr-FR" sz="1200" b="0" i="0" u="none" strike="noStrike" dirty="0">
                          <a:latin typeface="Calibri" pitchFamily="34" charset="0"/>
                        </a:rPr>
                        <a:t>DECISION</a:t>
                      </a:r>
                    </a:p>
                  </a:txBody>
                  <a:tcPr marL="9525" marR="9525" marT="9525" marB="0" anchor="ctr"/>
                </a:tc>
              </a:tr>
              <a:tr h="387186">
                <a:tc>
                  <a:txBody>
                    <a:bodyPr/>
                    <a:lstStyle/>
                    <a:p>
                      <a:pPr algn="l" fontAlgn="ctr"/>
                      <a:r>
                        <a:rPr lang="fr-FR" sz="1200" b="0" i="0" u="none" strike="noStrike">
                          <a:latin typeface="Calibri" pitchFamily="34" charset="0"/>
                        </a:rPr>
                        <a:t>OCTROI</a:t>
                      </a:r>
                    </a:p>
                  </a:txBody>
                  <a:tcPr marL="9525" marR="9525" marT="9525" marB="0" anchor="ctr"/>
                </a:tc>
                <a:tc>
                  <a:txBody>
                    <a:bodyPr/>
                    <a:lstStyle/>
                    <a:p>
                      <a:pPr algn="l" fontAlgn="ctr"/>
                      <a:r>
                        <a:rPr lang="fr-FR" sz="1200" b="0" i="0" u="none" strike="noStrike">
                          <a:latin typeface="Calibri" pitchFamily="34" charset="0"/>
                        </a:rPr>
                        <a:t>Où cocher le </a:t>
                      </a:r>
                      <a:r>
                        <a:rPr lang="fr-FR" sz="1200" b="1" i="0" u="none" strike="noStrike">
                          <a:latin typeface="Calibri" pitchFamily="34" charset="0"/>
                        </a:rPr>
                        <a:t>financement à 8 jours</a:t>
                      </a:r>
                      <a:r>
                        <a:rPr lang="fr-FR" sz="1200" b="0" i="0" u="none" strike="noStrike">
                          <a:latin typeface="Calibri" pitchFamily="34" charset="0"/>
                        </a:rPr>
                        <a:t> ?</a:t>
                      </a:r>
                    </a:p>
                  </a:txBody>
                  <a:tcPr marL="9525" marR="9525" marT="9525" marB="0" anchor="ctr"/>
                </a:tc>
                <a:tc>
                  <a:txBody>
                    <a:bodyPr/>
                    <a:lstStyle/>
                    <a:p>
                      <a:pPr marL="95250" indent="-95250" algn="l" fontAlgn="ctr"/>
                      <a:r>
                        <a:rPr lang="fr-FR" sz="1200" b="0" i="0" u="none" strike="noStrike" dirty="0" smtClean="0">
                          <a:latin typeface="Calibri" pitchFamily="34" charset="0"/>
                        </a:rPr>
                        <a:t>   Dans </a:t>
                      </a:r>
                      <a:r>
                        <a:rPr lang="fr-FR" sz="1200" b="0" i="0" u="none" strike="noStrike" dirty="0">
                          <a:latin typeface="Calibri" pitchFamily="34" charset="0"/>
                        </a:rPr>
                        <a:t>l'écran OCTROI - COMPLETUDE ET CONFORMITE; </a:t>
                      </a:r>
                      <a:r>
                        <a:rPr lang="fr-FR" sz="1200" b="0" i="0" u="none" strike="noStrike" dirty="0" err="1" smtClean="0">
                          <a:latin typeface="Calibri" pitchFamily="34" charset="0"/>
                        </a:rPr>
                        <a:t>pa</a:t>
                      </a:r>
                      <a:r>
                        <a:rPr lang="fr-FR" sz="1200" b="0" i="0" u="none" strike="noStrike" dirty="0" smtClean="0">
                          <a:latin typeface="Calibri" pitchFamily="34" charset="0"/>
                        </a:rPr>
                        <a:t>–é </a:t>
                      </a:r>
                      <a:r>
                        <a:rPr lang="fr-FR" sz="1200" b="0" i="0" u="none" strike="noStrike" dirty="0">
                          <a:latin typeface="Calibri" pitchFamily="34" charset="0"/>
                        </a:rPr>
                        <a:t>conformité "demande de financement à 8 jours cochée"</a:t>
                      </a:r>
                    </a:p>
                  </a:txBody>
                  <a:tcPr marL="9525" marR="9525" marT="9525" marB="0" anchor="ctr"/>
                </a:tc>
              </a:tr>
              <a:tr h="535032">
                <a:tc>
                  <a:txBody>
                    <a:bodyPr/>
                    <a:lstStyle/>
                    <a:p>
                      <a:pPr algn="l" fontAlgn="ctr"/>
                      <a:r>
                        <a:rPr lang="fr-FR" sz="1200" b="0" i="0" u="none" strike="noStrike">
                          <a:latin typeface="Calibri" pitchFamily="34" charset="0"/>
                        </a:rPr>
                        <a:t>OCTROI</a:t>
                      </a:r>
                    </a:p>
                  </a:txBody>
                  <a:tcPr marL="9525" marR="9525" marT="9525" marB="0" anchor="ctr"/>
                </a:tc>
                <a:tc>
                  <a:txBody>
                    <a:bodyPr/>
                    <a:lstStyle/>
                    <a:p>
                      <a:pPr algn="l" fontAlgn="ctr"/>
                      <a:r>
                        <a:rPr lang="fr-FR" sz="1200" b="0" i="0" u="none" strike="noStrike">
                          <a:latin typeface="Calibri" pitchFamily="34" charset="0"/>
                        </a:rPr>
                        <a:t>Comment puis-je vérifier que j'ai bien </a:t>
                      </a:r>
                      <a:r>
                        <a:rPr lang="fr-FR" sz="1200" b="1" i="0" u="none" strike="noStrike">
                          <a:latin typeface="Calibri" pitchFamily="34" charset="0"/>
                        </a:rPr>
                        <a:t>programmé le déblocage</a:t>
                      </a:r>
                      <a:r>
                        <a:rPr lang="fr-FR" sz="1200" b="0" i="0" u="none" strike="noStrike">
                          <a:latin typeface="Calibri" pitchFamily="34" charset="0"/>
                        </a:rPr>
                        <a:t> ( financement) ?</a:t>
                      </a:r>
                    </a:p>
                  </a:txBody>
                  <a:tcPr marL="9525" marR="9525" marT="9525" marB="0" anchor="ctr"/>
                </a:tc>
                <a:tc>
                  <a:txBody>
                    <a:bodyPr/>
                    <a:lstStyle/>
                    <a:p>
                      <a:pPr marL="95250" indent="0" algn="l" fontAlgn="ctr"/>
                      <a:r>
                        <a:rPr lang="fr-FR" sz="1200" b="0" i="0" u="none" strike="noStrike" dirty="0" smtClean="0">
                          <a:latin typeface="Calibri" pitchFamily="34" charset="0"/>
                        </a:rPr>
                        <a:t>Aller </a:t>
                      </a:r>
                      <a:r>
                        <a:rPr lang="fr-FR" sz="1200" b="0" i="0" u="none" strike="noStrike" dirty="0">
                          <a:latin typeface="Calibri" pitchFamily="34" charset="0"/>
                        </a:rPr>
                        <a:t>dans " liste des dossiers"  (totem à gauche</a:t>
                      </a:r>
                      <a:r>
                        <a:rPr lang="fr-FR" sz="1200" b="0" i="0" u="none" strike="noStrike" dirty="0" smtClean="0">
                          <a:latin typeface="Calibri" pitchFamily="34" charset="0"/>
                        </a:rPr>
                        <a:t>)–, </a:t>
                      </a:r>
                      <a:r>
                        <a:rPr lang="fr-FR" sz="1200" b="0" i="0" u="none" strike="noStrike" dirty="0">
                          <a:latin typeface="Calibri" pitchFamily="34" charset="0"/>
                        </a:rPr>
                        <a:t>via le menu déroulant du mode vue , cliquez sur "mode de financement" et vous pourrez consulter les dates de financements.</a:t>
                      </a:r>
                    </a:p>
                  </a:txBody>
                  <a:tcPr marL="9525" marR="9525" marT="9525" marB="0" anchor="ctr"/>
                </a:tc>
              </a:tr>
              <a:tr h="387186">
                <a:tc>
                  <a:txBody>
                    <a:bodyPr/>
                    <a:lstStyle/>
                    <a:p>
                      <a:pPr algn="l" fontAlgn="ctr"/>
                      <a:r>
                        <a:rPr lang="fr-FR" sz="1200" b="0" i="0" u="none" strike="noStrike">
                          <a:latin typeface="Calibri" pitchFamily="34" charset="0"/>
                        </a:rPr>
                        <a:t>OCTROI</a:t>
                      </a:r>
                    </a:p>
                  </a:txBody>
                  <a:tcPr marL="9525" marR="9525" marT="9525" marB="0" anchor="ctr"/>
                </a:tc>
                <a:tc>
                  <a:txBody>
                    <a:bodyPr/>
                    <a:lstStyle/>
                    <a:p>
                      <a:pPr algn="l" fontAlgn="ctr"/>
                      <a:r>
                        <a:rPr lang="fr-FR" sz="1200" b="0" i="0" u="none" strike="noStrike" dirty="0">
                          <a:latin typeface="Calibri" pitchFamily="34" charset="0"/>
                        </a:rPr>
                        <a:t>Comment mon client peut-il </a:t>
                      </a:r>
                      <a:r>
                        <a:rPr lang="fr-FR" sz="1200" b="1" i="0" u="none" strike="noStrike" dirty="0">
                          <a:latin typeface="Calibri" pitchFamily="34" charset="0"/>
                        </a:rPr>
                        <a:t>se rétracter</a:t>
                      </a:r>
                      <a:r>
                        <a:rPr lang="fr-FR" sz="1200" b="0" i="0" u="none" strike="noStrike" dirty="0">
                          <a:latin typeface="Calibri" pitchFamily="34" charset="0"/>
                        </a:rPr>
                        <a:t> ?</a:t>
                      </a:r>
                    </a:p>
                  </a:txBody>
                  <a:tcPr marL="9525" marR="9525" marT="9525" marB="0" anchor="ctr"/>
                </a:tc>
                <a:tc>
                  <a:txBody>
                    <a:bodyPr/>
                    <a:lstStyle/>
                    <a:p>
                      <a:pPr marL="95250" indent="0" algn="l" fontAlgn="ctr"/>
                      <a:r>
                        <a:rPr lang="fr-FR" sz="1200" b="0" i="0" u="none" strike="noStrike" dirty="0">
                          <a:latin typeface="Calibri" pitchFamily="34" charset="0"/>
                        </a:rPr>
                        <a:t>Si le dossier est en force, il faut envoyer le bordereau de rétractation au CRC </a:t>
                      </a:r>
                      <a:r>
                        <a:rPr lang="fr-FR" sz="1200" b="0" i="0" u="none" strike="noStrike" dirty="0" err="1">
                          <a:latin typeface="Calibri" pitchFamily="34" charset="0"/>
                        </a:rPr>
                        <a:t>Nfi</a:t>
                      </a:r>
                      <a:r>
                        <a:rPr lang="fr-FR" sz="1200" b="0" i="0" u="none" strike="noStrike" dirty="0">
                          <a:latin typeface="Calibri" pitchFamily="34" charset="0"/>
                        </a:rPr>
                        <a:t> en recommandé + AR .</a:t>
                      </a:r>
                    </a:p>
                  </a:txBody>
                  <a:tcPr marL="9525" marR="9525" marT="9525" marB="0" anchor="ctr"/>
                </a:tc>
              </a:tr>
              <a:tr h="535032">
                <a:tc>
                  <a:txBody>
                    <a:bodyPr/>
                    <a:lstStyle/>
                    <a:p>
                      <a:pPr algn="l" fontAlgn="ctr"/>
                      <a:r>
                        <a:rPr lang="fr-FR" sz="1200" b="0" i="0" u="none" strike="noStrike">
                          <a:latin typeface="Calibri" pitchFamily="34" charset="0"/>
                        </a:rPr>
                        <a:t>IZIVENTE</a:t>
                      </a:r>
                    </a:p>
                  </a:txBody>
                  <a:tcPr marL="9525" marR="9525" marT="9525" marB="0" anchor="ctr"/>
                </a:tc>
                <a:tc>
                  <a:txBody>
                    <a:bodyPr/>
                    <a:lstStyle/>
                    <a:p>
                      <a:pPr algn="l" fontAlgn="ctr"/>
                      <a:r>
                        <a:rPr lang="fr-FR" sz="1200" b="0" i="0" u="none" strike="noStrike">
                          <a:latin typeface="Calibri" pitchFamily="34" charset="0"/>
                        </a:rPr>
                        <a:t>Où puis je retrouver les informations sur la situation des </a:t>
                      </a:r>
                      <a:r>
                        <a:rPr lang="fr-FR" sz="1200" b="1" i="0" u="none" strike="noStrike">
                          <a:latin typeface="Calibri" pitchFamily="34" charset="0"/>
                        </a:rPr>
                        <a:t>déblocages d'un crédit projet / Etudiant échelonné</a:t>
                      </a:r>
                      <a:r>
                        <a:rPr lang="fr-FR" sz="1200" b="0" i="0" u="none" strike="noStrike">
                          <a:latin typeface="Calibri" pitchFamily="34" charset="0"/>
                        </a:rPr>
                        <a:t> ?</a:t>
                      </a:r>
                    </a:p>
                  </a:txBody>
                  <a:tcPr marL="9525" marR="9525" marT="9525" marB="0" anchor="ctr"/>
                </a:tc>
                <a:tc>
                  <a:txBody>
                    <a:bodyPr/>
                    <a:lstStyle/>
                    <a:p>
                      <a:pPr marL="95250" indent="0" algn="l" fontAlgn="ctr"/>
                      <a:r>
                        <a:rPr lang="fr-FR" sz="1200" b="0" i="0" u="none" strike="noStrike" dirty="0">
                          <a:latin typeface="Calibri" pitchFamily="34" charset="0"/>
                        </a:rPr>
                        <a:t>Aller dans " liste des dossiers"  (totem à gauche) , via le menu déroulant du mode vue , cliquez sur "mode de financement" et vous pourrez consulter les dates de déblocages.</a:t>
                      </a:r>
                    </a:p>
                  </a:txBody>
                  <a:tcPr marL="9525" marR="9525" marT="9525" marB="0" anchor="ctr"/>
                </a:tc>
              </a:tr>
              <a:tr h="535032">
                <a:tc>
                  <a:txBody>
                    <a:bodyPr/>
                    <a:lstStyle/>
                    <a:p>
                      <a:pPr algn="l" fontAlgn="ctr"/>
                      <a:r>
                        <a:rPr lang="fr-FR" sz="1200" b="0" i="0" u="none" strike="noStrike">
                          <a:latin typeface="Calibri" pitchFamily="34" charset="0"/>
                        </a:rPr>
                        <a:t>IZIVENTE</a:t>
                      </a:r>
                    </a:p>
                  </a:txBody>
                  <a:tcPr marL="9525" marR="9525" marT="9525" marB="0" anchor="ctr"/>
                </a:tc>
                <a:tc>
                  <a:txBody>
                    <a:bodyPr/>
                    <a:lstStyle/>
                    <a:p>
                      <a:pPr algn="l" fontAlgn="ctr"/>
                      <a:r>
                        <a:rPr lang="fr-FR" sz="1200" b="0" i="0" u="none" strike="noStrike">
                          <a:latin typeface="Calibri" pitchFamily="34" charset="0"/>
                        </a:rPr>
                        <a:t>L'</a:t>
                      </a:r>
                      <a:r>
                        <a:rPr lang="fr-FR" sz="1200" b="1" i="0" u="none" strike="noStrike">
                          <a:latin typeface="Calibri" pitchFamily="34" charset="0"/>
                        </a:rPr>
                        <a:t>écrêtage du taux de l'usure</a:t>
                      </a:r>
                      <a:r>
                        <a:rPr lang="fr-FR" sz="1200" b="0" i="0" u="none" strike="noStrike">
                          <a:latin typeface="Calibri" pitchFamily="34" charset="0"/>
                        </a:rPr>
                        <a:t> est réalisé automatiquement par IZIVENTE. Peut-il avoir pour conséquence de faire basculer le dossier à la signature d'un délégataire de niveau supérieur ?</a:t>
                      </a:r>
                    </a:p>
                  </a:txBody>
                  <a:tcPr marL="9525" marR="9525" marT="9525" marB="0" anchor="ctr"/>
                </a:tc>
                <a:tc>
                  <a:txBody>
                    <a:bodyPr/>
                    <a:lstStyle/>
                    <a:p>
                      <a:pPr marL="95250" indent="0" algn="l" fontAlgn="ctr"/>
                      <a:r>
                        <a:rPr lang="fr-FR" sz="1200" b="0" i="0" u="none" strike="noStrike" dirty="0">
                          <a:latin typeface="Calibri" pitchFamily="34" charset="0"/>
                        </a:rPr>
                        <a:t>Le résultat de l'écrêtage du taux peut effectivement impliquer un transfert de dossier au niveau délégataire supérieur.</a:t>
                      </a:r>
                    </a:p>
                  </a:txBody>
                  <a:tcPr marL="9525" marR="9525" marT="9525" marB="0" anchor="ctr"/>
                </a:tc>
              </a:tr>
              <a:tr h="535032">
                <a:tc>
                  <a:txBody>
                    <a:bodyPr/>
                    <a:lstStyle/>
                    <a:p>
                      <a:pPr algn="l" fontAlgn="ctr"/>
                      <a:r>
                        <a:rPr lang="fr-FR" sz="1200" b="0" i="0" u="none" strike="noStrike">
                          <a:latin typeface="Calibri" pitchFamily="34" charset="0"/>
                        </a:rPr>
                        <a:t>MULTI CANAL</a:t>
                      </a:r>
                    </a:p>
                  </a:txBody>
                  <a:tcPr marL="9525" marR="9525" marT="9525" marB="0" anchor="ctr"/>
                </a:tc>
                <a:tc>
                  <a:txBody>
                    <a:bodyPr/>
                    <a:lstStyle/>
                    <a:p>
                      <a:pPr algn="l" fontAlgn="ctr"/>
                      <a:r>
                        <a:rPr lang="fr-FR" sz="1200" b="0" i="0" u="none" strike="noStrike">
                          <a:latin typeface="Calibri" pitchFamily="34" charset="0"/>
                        </a:rPr>
                        <a:t>Pourquoi dois je </a:t>
                      </a:r>
                      <a:r>
                        <a:rPr lang="fr-FR" sz="1200" b="1" i="0" u="none" strike="noStrike">
                          <a:latin typeface="Calibri" pitchFamily="34" charset="0"/>
                        </a:rPr>
                        <a:t>choisir mon mode de vente</a:t>
                      </a:r>
                      <a:r>
                        <a:rPr lang="fr-FR" sz="1200" b="0" i="0" u="none" strike="noStrike">
                          <a:latin typeface="Calibri" pitchFamily="34" charset="0"/>
                        </a:rPr>
                        <a:t> "face à face " ou "par téléphone"?</a:t>
                      </a:r>
                    </a:p>
                  </a:txBody>
                  <a:tcPr marL="9525" marR="9525" marT="9525" marB="0" anchor="ctr"/>
                </a:tc>
                <a:tc>
                  <a:txBody>
                    <a:bodyPr/>
                    <a:lstStyle/>
                    <a:p>
                      <a:pPr marL="95250" indent="0" algn="l" fontAlgn="ctr"/>
                      <a:r>
                        <a:rPr lang="fr-FR" sz="1200" b="0" i="0" u="none" strike="noStrike" dirty="0">
                          <a:latin typeface="Calibri" pitchFamily="34" charset="0"/>
                        </a:rPr>
                        <a:t>En fonction du mode de vente l'éditique et les offres seront différentes. De plus en cas de vente par téléphone, il faudra créer la vente sur OVAD</a:t>
                      </a:r>
                    </a:p>
                  </a:txBody>
                  <a:tcPr marL="9525" marR="9525" marT="9525" marB="0" anchor="ctr"/>
                </a:tc>
              </a:tr>
              <a:tr h="387186">
                <a:tc>
                  <a:txBody>
                    <a:bodyPr/>
                    <a:lstStyle/>
                    <a:p>
                      <a:pPr algn="l" fontAlgn="ctr"/>
                      <a:r>
                        <a:rPr lang="fr-FR" sz="1200" b="0" i="0" u="none" strike="noStrike">
                          <a:latin typeface="Calibri" pitchFamily="34" charset="0"/>
                        </a:rPr>
                        <a:t>MULTI CANAL</a:t>
                      </a:r>
                    </a:p>
                  </a:txBody>
                  <a:tcPr marL="9525" marR="9525" marT="9525" marB="0" anchor="ctr"/>
                </a:tc>
                <a:tc>
                  <a:txBody>
                    <a:bodyPr/>
                    <a:lstStyle/>
                    <a:p>
                      <a:pPr algn="l" fontAlgn="ctr"/>
                      <a:r>
                        <a:rPr lang="fr-FR" sz="1200" b="0" i="0" u="none" strike="noStrike">
                          <a:latin typeface="Calibri" pitchFamily="34" charset="0"/>
                        </a:rPr>
                        <a:t>A quel moment </a:t>
                      </a:r>
                      <a:r>
                        <a:rPr lang="fr-FR" sz="1200" b="1" i="0" u="none" strike="noStrike">
                          <a:latin typeface="Calibri" pitchFamily="34" charset="0"/>
                        </a:rPr>
                        <a:t>mode de vente "face à face " ou "par téléphone" est il figé</a:t>
                      </a:r>
                      <a:r>
                        <a:rPr lang="fr-FR" sz="1200" b="0" i="0" u="none" strike="noStrike">
                          <a:latin typeface="Calibri" pitchFamily="34" charset="0"/>
                        </a:rPr>
                        <a:t> ?</a:t>
                      </a:r>
                    </a:p>
                  </a:txBody>
                  <a:tcPr marL="9525" marR="9525" marT="9525" marB="0" anchor="ctr"/>
                </a:tc>
                <a:tc>
                  <a:txBody>
                    <a:bodyPr/>
                    <a:lstStyle/>
                    <a:p>
                      <a:pPr marL="95250" indent="0" algn="l" fontAlgn="ctr"/>
                      <a:r>
                        <a:rPr lang="fr-FR" sz="1200" b="0" i="0" u="none" strike="noStrike" dirty="0">
                          <a:latin typeface="Calibri" pitchFamily="34" charset="0"/>
                        </a:rPr>
                        <a:t>Le mode devient figé à l'édition</a:t>
                      </a:r>
                    </a:p>
                  </a:txBody>
                  <a:tcPr marL="9525" marR="9525" marT="9525" marB="0" anchor="ctr"/>
                </a:tc>
              </a:tr>
              <a:tr h="387186">
                <a:tc>
                  <a:txBody>
                    <a:bodyPr/>
                    <a:lstStyle/>
                    <a:p>
                      <a:pPr algn="l" fontAlgn="ctr"/>
                      <a:r>
                        <a:rPr lang="fr-FR" sz="1200" b="0" i="0" u="none" strike="noStrike">
                          <a:latin typeface="Calibri" pitchFamily="34" charset="0"/>
                        </a:rPr>
                        <a:t>MULTI CANAL</a:t>
                      </a:r>
                    </a:p>
                  </a:txBody>
                  <a:tcPr marL="9525" marR="9525" marT="9525" marB="0" anchor="ctr"/>
                </a:tc>
                <a:tc>
                  <a:txBody>
                    <a:bodyPr/>
                    <a:lstStyle/>
                    <a:p>
                      <a:pPr algn="l" fontAlgn="ctr"/>
                      <a:r>
                        <a:rPr lang="fr-FR" sz="1200" b="1" i="0" u="none" strike="noStrike" dirty="0">
                          <a:latin typeface="Calibri" pitchFamily="34" charset="0"/>
                        </a:rPr>
                        <a:t>A quel moment choisi t on le mode</a:t>
                      </a:r>
                      <a:r>
                        <a:rPr lang="fr-FR" sz="1200" b="0" i="0" u="none" strike="noStrike" dirty="0">
                          <a:latin typeface="Calibri" pitchFamily="34" charset="0"/>
                        </a:rPr>
                        <a:t> de vente "face à face " ou "par téléphone"  ?</a:t>
                      </a:r>
                      <a:endParaRPr lang="fr-FR" sz="1200" b="1" i="0" u="none" strike="noStrike" dirty="0">
                        <a:latin typeface="Calibri" pitchFamily="34" charset="0"/>
                      </a:endParaRPr>
                    </a:p>
                  </a:txBody>
                  <a:tcPr marL="9525" marR="9525" marT="9525" marB="0" anchor="ctr"/>
                </a:tc>
                <a:tc>
                  <a:txBody>
                    <a:bodyPr/>
                    <a:lstStyle/>
                    <a:p>
                      <a:pPr marL="95250" indent="0" algn="l" fontAlgn="ctr"/>
                      <a:r>
                        <a:rPr lang="fr-FR" sz="1200" b="0" i="0" u="none" strike="noStrike" dirty="0">
                          <a:latin typeface="Calibri" pitchFamily="34" charset="0"/>
                        </a:rPr>
                        <a:t>Dès qu'on se connecte sur </a:t>
                      </a:r>
                      <a:r>
                        <a:rPr lang="fr-FR" sz="1200" b="0" i="0" u="none" strike="noStrike" dirty="0" err="1">
                          <a:latin typeface="Calibri" pitchFamily="34" charset="0"/>
                        </a:rPr>
                        <a:t>izivente</a:t>
                      </a:r>
                      <a:r>
                        <a:rPr lang="fr-FR" sz="1200" b="0" i="0" u="none" strike="noStrike" dirty="0">
                          <a:latin typeface="Calibri" pitchFamily="34" charset="0"/>
                        </a:rPr>
                        <a:t>, il faut choisir le mode de vente </a:t>
                      </a:r>
                    </a:p>
                  </a:txBody>
                  <a:tcPr marL="9525" marR="9525" marT="9525" marB="0" anchor="ctr"/>
                </a:tc>
              </a:tr>
              <a:tr h="535032">
                <a:tc>
                  <a:txBody>
                    <a:bodyPr/>
                    <a:lstStyle/>
                    <a:p>
                      <a:pPr algn="l" fontAlgn="ctr"/>
                      <a:r>
                        <a:rPr lang="fr-FR" sz="1200" b="0" i="0" u="none" strike="noStrike">
                          <a:latin typeface="Calibri" pitchFamily="34" charset="0"/>
                        </a:rPr>
                        <a:t>MULTI CANAL</a:t>
                      </a:r>
                    </a:p>
                  </a:txBody>
                  <a:tcPr marL="9525" marR="9525" marT="9525" marB="0" anchor="ctr"/>
                </a:tc>
                <a:tc>
                  <a:txBody>
                    <a:bodyPr/>
                    <a:lstStyle/>
                    <a:p>
                      <a:pPr algn="l" fontAlgn="ctr"/>
                      <a:r>
                        <a:rPr lang="fr-FR" sz="1200" b="0" i="0" u="none" strike="noStrike" dirty="0">
                          <a:latin typeface="Calibri" pitchFamily="34" charset="0"/>
                        </a:rPr>
                        <a:t>Comment </a:t>
                      </a:r>
                      <a:r>
                        <a:rPr lang="fr-FR" sz="1200" b="1" i="0" u="none" strike="noStrike" dirty="0">
                          <a:latin typeface="Calibri" pitchFamily="34" charset="0"/>
                        </a:rPr>
                        <a:t>reprendre un dossier instruit par WEB </a:t>
                      </a:r>
                      <a:r>
                        <a:rPr lang="fr-FR" sz="1200" b="0" i="0" u="none" strike="noStrike" dirty="0">
                          <a:latin typeface="Calibri" pitchFamily="34" charset="0"/>
                        </a:rPr>
                        <a:t>ou au CRDC en agence  ?</a:t>
                      </a:r>
                    </a:p>
                  </a:txBody>
                  <a:tcPr marL="9525" marR="9525" marT="9525" marB="0" anchor="ctr"/>
                </a:tc>
                <a:tc>
                  <a:txBody>
                    <a:bodyPr/>
                    <a:lstStyle/>
                    <a:p>
                      <a:pPr marL="95250" indent="0" algn="l" fontAlgn="ctr"/>
                      <a:r>
                        <a:rPr lang="fr-FR" sz="1200" b="0" i="0" u="none" strike="noStrike" dirty="0">
                          <a:latin typeface="Calibri" pitchFamily="34" charset="0"/>
                        </a:rPr>
                        <a:t>Aller dans " liste des dossiers"  (totem à gauche), le crédit en cours déjà instruit apparaîtra automatiquement. Attention; La simulation ne pourra pas être modifiée</a:t>
                      </a:r>
                    </a:p>
                  </a:txBody>
                  <a:tcPr marL="9525" marR="9525" marT="9525" marB="0" anchor="ctr"/>
                </a:tc>
              </a:tr>
              <a:tr h="387186">
                <a:tc>
                  <a:txBody>
                    <a:bodyPr/>
                    <a:lstStyle/>
                    <a:p>
                      <a:pPr algn="l" fontAlgn="ctr"/>
                      <a:r>
                        <a:rPr lang="fr-FR" sz="1200" b="0" i="0" u="none" strike="noStrike">
                          <a:latin typeface="Calibri" pitchFamily="34" charset="0"/>
                        </a:rPr>
                        <a:t>MULTI CANAL</a:t>
                      </a:r>
                    </a:p>
                  </a:txBody>
                  <a:tcPr marL="9525" marR="9525" marT="9525" marB="0" anchor="ctr"/>
                </a:tc>
                <a:tc>
                  <a:txBody>
                    <a:bodyPr/>
                    <a:lstStyle/>
                    <a:p>
                      <a:pPr algn="l" fontAlgn="ctr"/>
                      <a:r>
                        <a:rPr lang="fr-FR" sz="1200" b="0" i="0" u="none" strike="noStrike" dirty="0">
                          <a:latin typeface="Calibri" pitchFamily="34" charset="0"/>
                        </a:rPr>
                        <a:t>Comment le </a:t>
                      </a:r>
                      <a:r>
                        <a:rPr lang="fr-FR" sz="1200" b="1" i="0" u="none" strike="noStrike" dirty="0">
                          <a:latin typeface="Calibri" pitchFamily="34" charset="0"/>
                        </a:rPr>
                        <a:t>client peut reprendre un dossier instruit en agence </a:t>
                      </a:r>
                      <a:r>
                        <a:rPr lang="fr-FR" sz="1200" b="0" i="0" u="none" strike="noStrike" dirty="0">
                          <a:latin typeface="Calibri" pitchFamily="34" charset="0"/>
                        </a:rPr>
                        <a:t>(ou au CRDC) sur le WEB  ?</a:t>
                      </a:r>
                    </a:p>
                  </a:txBody>
                  <a:tcPr marL="9525" marR="9525" marT="9525" marB="0" anchor="ctr"/>
                </a:tc>
                <a:tc>
                  <a:txBody>
                    <a:bodyPr/>
                    <a:lstStyle/>
                    <a:p>
                      <a:pPr marL="95250" indent="0" algn="l" fontAlgn="ctr"/>
                      <a:r>
                        <a:rPr lang="fr-FR" sz="1200" b="0" i="0" u="none" strike="noStrike" dirty="0">
                          <a:latin typeface="Calibri" pitchFamily="34" charset="0"/>
                        </a:rPr>
                        <a:t>Ce n'est pas possible</a:t>
                      </a:r>
                    </a:p>
                  </a:txBody>
                  <a:tcPr marL="9525" marR="9525" marT="9525" marB="0" anchor="ct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re 2"/>
          <p:cNvSpPr>
            <a:spLocks noGrp="1"/>
          </p:cNvSpPr>
          <p:nvPr>
            <p:ph type="title" idx="4294967295"/>
          </p:nvPr>
        </p:nvSpPr>
        <p:spPr>
          <a:xfrm>
            <a:off x="592185" y="170081"/>
            <a:ext cx="9129665" cy="520700"/>
          </a:xfrm>
        </p:spPr>
        <p:txBody>
          <a:bodyPr/>
          <a:lstStyle/>
          <a:p>
            <a:pPr eaLnBrk="1" hangingPunct="1">
              <a:lnSpc>
                <a:spcPts val="4000"/>
              </a:lnSpc>
            </a:pPr>
            <a:r>
              <a:rPr dirty="0" smtClean="0"/>
              <a:t> </a:t>
            </a:r>
            <a:r>
              <a:rPr lang="fr-FR" dirty="0" smtClean="0"/>
              <a:t> FAQ IZIVENTE – Regroupement de crédit 	      (1/2)</a:t>
            </a:r>
            <a:endParaRPr b="0" dirty="0" smtClean="0">
              <a:solidFill>
                <a:srgbClr val="595959"/>
              </a:solidFill>
            </a:endParaRPr>
          </a:p>
        </p:txBody>
      </p:sp>
      <p:graphicFrame>
        <p:nvGraphicFramePr>
          <p:cNvPr id="5" name="Tableau 4"/>
          <p:cNvGraphicFramePr>
            <a:graphicFrameLocks noGrp="1"/>
          </p:cNvGraphicFramePr>
          <p:nvPr/>
        </p:nvGraphicFramePr>
        <p:xfrm>
          <a:off x="63064" y="1040526"/>
          <a:ext cx="9569675" cy="5745551"/>
        </p:xfrm>
        <a:graphic>
          <a:graphicData uri="http://schemas.openxmlformats.org/drawingml/2006/table">
            <a:tbl>
              <a:tblPr firstRow="1" bandRow="1">
                <a:tableStyleId>{5C22544A-7EE6-4342-B048-85BDC9FD1C3A}</a:tableStyleId>
              </a:tblPr>
              <a:tblGrid>
                <a:gridCol w="1222345"/>
                <a:gridCol w="3506194"/>
                <a:gridCol w="4841136"/>
              </a:tblGrid>
              <a:tr h="440177">
                <a:tc>
                  <a:txBody>
                    <a:bodyPr/>
                    <a:lstStyle/>
                    <a:p>
                      <a:pPr algn="ctr" fontAlgn="ctr"/>
                      <a:r>
                        <a:rPr lang="fr-FR" sz="1400" u="none" strike="noStrike" dirty="0">
                          <a:latin typeface="Calibri" pitchFamily="34" charset="0"/>
                        </a:rPr>
                        <a:t>Etape </a:t>
                      </a:r>
                      <a:endParaRPr lang="fr-FR" sz="1400" b="1" i="0" u="none" strike="noStrike" dirty="0">
                        <a:latin typeface="Calibri" pitchFamily="34" charset="0"/>
                      </a:endParaRPr>
                    </a:p>
                  </a:txBody>
                  <a:tcPr marL="9525" marR="9525" marT="9525" marB="0" anchor="ctr"/>
                </a:tc>
                <a:tc>
                  <a:txBody>
                    <a:bodyPr/>
                    <a:lstStyle/>
                    <a:p>
                      <a:pPr algn="ctr" fontAlgn="ctr"/>
                      <a:r>
                        <a:rPr lang="fr-FR" sz="1400" u="none" strike="noStrike" dirty="0">
                          <a:latin typeface="Calibri" pitchFamily="34" charset="0"/>
                        </a:rPr>
                        <a:t>Questions</a:t>
                      </a:r>
                      <a:endParaRPr lang="fr-FR" sz="1400" b="1" i="0" u="none" strike="noStrike" dirty="0">
                        <a:latin typeface="Calibri" pitchFamily="34" charset="0"/>
                      </a:endParaRPr>
                    </a:p>
                  </a:txBody>
                  <a:tcPr marL="9525" marR="9525" marT="9525" marB="0" anchor="ctr"/>
                </a:tc>
                <a:tc>
                  <a:txBody>
                    <a:bodyPr/>
                    <a:lstStyle/>
                    <a:p>
                      <a:pPr algn="ctr" fontAlgn="ctr"/>
                      <a:r>
                        <a:rPr lang="fr-FR" sz="1400" u="none" strike="noStrike" dirty="0">
                          <a:latin typeface="Calibri" pitchFamily="34" charset="0"/>
                        </a:rPr>
                        <a:t>Réponses</a:t>
                      </a:r>
                      <a:endParaRPr lang="fr-FR" sz="1400" b="1" i="0" u="none" strike="noStrike" dirty="0">
                        <a:latin typeface="Calibri" pitchFamily="34" charset="0"/>
                      </a:endParaRPr>
                    </a:p>
                  </a:txBody>
                  <a:tcPr marL="9525" marR="9525" marT="9525" marB="0" anchor="ctr"/>
                </a:tc>
              </a:tr>
              <a:tr h="673471">
                <a:tc>
                  <a:txBody>
                    <a:bodyPr/>
                    <a:lstStyle/>
                    <a:p>
                      <a:pPr algn="just" fontAlgn="t"/>
                      <a:r>
                        <a:rPr lang="fr-FR" sz="1400" u="none" strike="noStrike" dirty="0" smtClean="0">
                          <a:latin typeface="Calibri" pitchFamily="34" charset="0"/>
                        </a:rPr>
                        <a:t>Lettre </a:t>
                      </a:r>
                      <a:r>
                        <a:rPr lang="fr-FR" sz="1400" u="none" strike="noStrike" dirty="0">
                          <a:latin typeface="Calibri" pitchFamily="34" charset="0"/>
                        </a:rPr>
                        <a:t>chèque</a:t>
                      </a:r>
                      <a:endParaRPr lang="fr-FR" sz="1400" b="0" i="0" u="none" strike="noStrike" dirty="0">
                        <a:latin typeface="Calibri" pitchFamily="34" charset="0"/>
                      </a:endParaRPr>
                    </a:p>
                  </a:txBody>
                  <a:tcPr marL="9525" marR="9525" marT="9525" marB="0"/>
                </a:tc>
                <a:tc>
                  <a:txBody>
                    <a:bodyPr/>
                    <a:lstStyle/>
                    <a:p>
                      <a:pPr algn="l" fontAlgn="t"/>
                      <a:r>
                        <a:rPr lang="fr-FR" sz="1400" u="none" strike="noStrike" dirty="0">
                          <a:latin typeface="Calibri" pitchFamily="34" charset="0"/>
                        </a:rPr>
                        <a:t>Quand part la lettre chèque pour les regroupements de crédits ?</a:t>
                      </a:r>
                      <a:endParaRPr lang="fr-FR" sz="1400" b="0" i="0" u="none" strike="noStrike" dirty="0">
                        <a:latin typeface="Calibri" pitchFamily="34" charset="0"/>
                      </a:endParaRPr>
                    </a:p>
                  </a:txBody>
                  <a:tcPr marL="9525" marR="9525" marT="9525" marB="0"/>
                </a:tc>
                <a:tc>
                  <a:txBody>
                    <a:bodyPr/>
                    <a:lstStyle/>
                    <a:p>
                      <a:pPr marL="95250" indent="0" algn="l" fontAlgn="t"/>
                      <a:r>
                        <a:rPr lang="fr-FR" sz="1400" u="none" strike="noStrike" dirty="0">
                          <a:latin typeface="Calibri" pitchFamily="34" charset="0"/>
                        </a:rPr>
                        <a:t>La lettre chèque est envoyée le jour du financement programmé dans IZIVENTE, à l'issue du </a:t>
                      </a:r>
                      <a:r>
                        <a:rPr lang="fr-FR" sz="1400" u="none" strike="noStrike" dirty="0" smtClean="0">
                          <a:latin typeface="Calibri" pitchFamily="34" charset="0"/>
                        </a:rPr>
                        <a:t>délai </a:t>
                      </a:r>
                      <a:r>
                        <a:rPr lang="fr-FR" sz="1400" u="none" strike="noStrike" dirty="0">
                          <a:latin typeface="Calibri" pitchFamily="34" charset="0"/>
                        </a:rPr>
                        <a:t>de rétractation.</a:t>
                      </a:r>
                      <a:endParaRPr lang="fr-FR" sz="1400" b="0" i="0" u="none" strike="noStrike" dirty="0">
                        <a:latin typeface="Calibri" pitchFamily="34" charset="0"/>
                      </a:endParaRPr>
                    </a:p>
                  </a:txBody>
                  <a:tcPr marL="9525" marR="9525" marT="9525" marB="0"/>
                </a:tc>
              </a:tr>
              <a:tr h="673471">
                <a:tc>
                  <a:txBody>
                    <a:bodyPr/>
                    <a:lstStyle/>
                    <a:p>
                      <a:pPr algn="just" fontAlgn="t"/>
                      <a:r>
                        <a:rPr lang="fr-FR" sz="1400" u="none" strike="noStrike" dirty="0" smtClean="0">
                          <a:latin typeface="Calibri" pitchFamily="34" charset="0"/>
                        </a:rPr>
                        <a:t>Regroupement </a:t>
                      </a:r>
                      <a:r>
                        <a:rPr lang="fr-FR" sz="1400" u="none" strike="noStrike" dirty="0">
                          <a:latin typeface="Calibri" pitchFamily="34" charset="0"/>
                        </a:rPr>
                        <a:t>de crédit</a:t>
                      </a:r>
                      <a:endParaRPr lang="fr-FR" sz="1400" b="0" i="0" u="none" strike="noStrike" dirty="0">
                        <a:latin typeface="Calibri" pitchFamily="34" charset="0"/>
                      </a:endParaRPr>
                    </a:p>
                  </a:txBody>
                  <a:tcPr marL="9525" marR="9525" marT="9525" marB="0"/>
                </a:tc>
                <a:tc>
                  <a:txBody>
                    <a:bodyPr/>
                    <a:lstStyle/>
                    <a:p>
                      <a:pPr algn="l" fontAlgn="t"/>
                      <a:r>
                        <a:rPr lang="fr-FR" sz="1400" u="none" strike="noStrike" dirty="0">
                          <a:latin typeface="Calibri" pitchFamily="34" charset="0"/>
                        </a:rPr>
                        <a:t>Comment sélectionner une offre "regroupement de crédits" ?</a:t>
                      </a:r>
                      <a:endParaRPr lang="fr-FR" sz="1400" b="0" i="0" u="none" strike="noStrike" dirty="0">
                        <a:latin typeface="Calibri" pitchFamily="34" charset="0"/>
                      </a:endParaRPr>
                    </a:p>
                  </a:txBody>
                  <a:tcPr marL="9525" marR="9525" marT="9525" marB="0"/>
                </a:tc>
                <a:tc>
                  <a:txBody>
                    <a:bodyPr/>
                    <a:lstStyle/>
                    <a:p>
                      <a:pPr marL="95250" indent="0" algn="l" fontAlgn="t"/>
                      <a:r>
                        <a:rPr lang="fr-FR" sz="1400" u="none" strike="noStrike" dirty="0">
                          <a:latin typeface="Calibri" pitchFamily="34" charset="0"/>
                        </a:rPr>
                        <a:t>Saisir l'univers </a:t>
                      </a:r>
                      <a:r>
                        <a:rPr lang="fr-FR" sz="1400" u="none" strike="noStrike" dirty="0" smtClean="0">
                          <a:latin typeface="Calibri" pitchFamily="34" charset="0"/>
                        </a:rPr>
                        <a:t>: trésorerie </a:t>
                      </a:r>
                      <a:r>
                        <a:rPr lang="fr-FR" sz="1400" u="none" strike="noStrike" dirty="0">
                          <a:latin typeface="Calibri" pitchFamily="34" charset="0"/>
                        </a:rPr>
                        <a:t>puis saisir dans le menu déroulant l'offre "regroupement de crédit" </a:t>
                      </a:r>
                      <a:endParaRPr lang="fr-FR" sz="1400" b="0" i="0" u="none" strike="noStrike" dirty="0">
                        <a:latin typeface="Calibri" pitchFamily="34" charset="0"/>
                      </a:endParaRPr>
                    </a:p>
                  </a:txBody>
                  <a:tcPr marL="9525" marR="9525" marT="9525" marB="0"/>
                </a:tc>
              </a:tr>
              <a:tr h="673471">
                <a:tc>
                  <a:txBody>
                    <a:bodyPr/>
                    <a:lstStyle/>
                    <a:p>
                      <a:pPr algn="just" fontAlgn="t"/>
                      <a:r>
                        <a:rPr lang="fr-FR" sz="1400" u="none" strike="noStrike" dirty="0" smtClean="0">
                          <a:latin typeface="Calibri" pitchFamily="34" charset="0"/>
                        </a:rPr>
                        <a:t>Lettre </a:t>
                      </a:r>
                      <a:r>
                        <a:rPr lang="fr-FR" sz="1400" u="none" strike="noStrike" dirty="0">
                          <a:latin typeface="Calibri" pitchFamily="34" charset="0"/>
                        </a:rPr>
                        <a:t>chèque</a:t>
                      </a:r>
                      <a:endParaRPr lang="fr-FR" sz="1400" b="0" i="0" u="none" strike="noStrike" dirty="0">
                        <a:latin typeface="Calibri" pitchFamily="34" charset="0"/>
                      </a:endParaRPr>
                    </a:p>
                  </a:txBody>
                  <a:tcPr marL="9525" marR="9525" marT="9525" marB="0"/>
                </a:tc>
                <a:tc>
                  <a:txBody>
                    <a:bodyPr/>
                    <a:lstStyle/>
                    <a:p>
                      <a:pPr algn="l" fontAlgn="t"/>
                      <a:r>
                        <a:rPr lang="fr-FR" sz="1400" u="none" strike="noStrike" dirty="0">
                          <a:latin typeface="Calibri" pitchFamily="34" charset="0"/>
                        </a:rPr>
                        <a:t>La lettre chèque éditée pour un regroupement de crédits est-elle éditée avec le contrat?</a:t>
                      </a:r>
                      <a:endParaRPr lang="fr-FR" sz="1400" b="0" i="0" u="none" strike="noStrike" dirty="0">
                        <a:latin typeface="Calibri" pitchFamily="34" charset="0"/>
                      </a:endParaRPr>
                    </a:p>
                  </a:txBody>
                  <a:tcPr marL="9525" marR="9525" marT="9525" marB="0"/>
                </a:tc>
                <a:tc>
                  <a:txBody>
                    <a:bodyPr/>
                    <a:lstStyle/>
                    <a:p>
                      <a:pPr marL="95250" indent="0" algn="l" fontAlgn="t"/>
                      <a:r>
                        <a:rPr lang="fr-FR" sz="1400" u="none" strike="noStrike" dirty="0">
                          <a:latin typeface="Calibri" pitchFamily="34" charset="0"/>
                        </a:rPr>
                        <a:t>La lettre chèque n'est pas éditée en agence. Elle est adressée de manière automatique par </a:t>
                      </a:r>
                      <a:r>
                        <a:rPr lang="fr-FR" sz="1400" u="none" strike="noStrike" dirty="0" err="1">
                          <a:latin typeface="Calibri" pitchFamily="34" charset="0"/>
                        </a:rPr>
                        <a:t>Natixis</a:t>
                      </a:r>
                      <a:r>
                        <a:rPr lang="fr-FR" sz="1400" u="none" strike="noStrike" dirty="0">
                          <a:latin typeface="Calibri" pitchFamily="34" charset="0"/>
                        </a:rPr>
                        <a:t> aux établissements externes. </a:t>
                      </a:r>
                      <a:endParaRPr lang="fr-FR" sz="1400" b="0" i="0" u="none" strike="noStrike" dirty="0">
                        <a:latin typeface="Calibri" pitchFamily="34" charset="0"/>
                      </a:endParaRPr>
                    </a:p>
                  </a:txBody>
                  <a:tcPr marL="9525" marR="9525" marT="9525" marB="0"/>
                </a:tc>
              </a:tr>
              <a:tr h="673471">
                <a:tc>
                  <a:txBody>
                    <a:bodyPr/>
                    <a:lstStyle/>
                    <a:p>
                      <a:pPr algn="just" fontAlgn="t"/>
                      <a:r>
                        <a:rPr lang="fr-FR" sz="1400" u="none" strike="noStrike" dirty="0" smtClean="0">
                          <a:latin typeface="Calibri" pitchFamily="34" charset="0"/>
                        </a:rPr>
                        <a:t>Lettre </a:t>
                      </a:r>
                      <a:r>
                        <a:rPr lang="fr-FR" sz="1400" u="none" strike="noStrike" dirty="0">
                          <a:latin typeface="Calibri" pitchFamily="34" charset="0"/>
                        </a:rPr>
                        <a:t>chèque</a:t>
                      </a:r>
                      <a:endParaRPr lang="fr-FR" sz="1400" b="0" i="0" u="none" strike="noStrike" dirty="0">
                        <a:latin typeface="Calibri" pitchFamily="34" charset="0"/>
                      </a:endParaRPr>
                    </a:p>
                  </a:txBody>
                  <a:tcPr marL="9525" marR="9525" marT="9525" marB="0"/>
                </a:tc>
                <a:tc>
                  <a:txBody>
                    <a:bodyPr/>
                    <a:lstStyle/>
                    <a:p>
                      <a:pPr algn="l" fontAlgn="t"/>
                      <a:r>
                        <a:rPr lang="fr-FR" sz="1400" u="none" strike="noStrike" dirty="0">
                          <a:latin typeface="Calibri" pitchFamily="34" charset="0"/>
                        </a:rPr>
                        <a:t>Comment peut-on s'assurer que le créancier initial a été bien reçu la lettre chèque ?</a:t>
                      </a:r>
                      <a:endParaRPr lang="fr-FR" sz="1400" b="0" i="0" u="none" strike="noStrike" dirty="0">
                        <a:latin typeface="Calibri" pitchFamily="34" charset="0"/>
                      </a:endParaRPr>
                    </a:p>
                  </a:txBody>
                  <a:tcPr marL="9525" marR="9525" marT="9525" marB="0"/>
                </a:tc>
                <a:tc>
                  <a:txBody>
                    <a:bodyPr/>
                    <a:lstStyle/>
                    <a:p>
                      <a:pPr marL="95250" indent="0" algn="l" fontAlgn="t"/>
                      <a:r>
                        <a:rPr lang="fr-FR" sz="1400" u="none" strike="noStrike" dirty="0">
                          <a:latin typeface="Calibri" pitchFamily="34" charset="0"/>
                        </a:rPr>
                        <a:t>Il n'est pas prévu d'accusé réception ni pour </a:t>
                      </a:r>
                      <a:r>
                        <a:rPr lang="fr-FR" sz="1400" u="none" strike="noStrike" dirty="0" err="1" smtClean="0">
                          <a:latin typeface="Calibri" pitchFamily="34" charset="0"/>
                        </a:rPr>
                        <a:t>Natixis</a:t>
                      </a:r>
                      <a:r>
                        <a:rPr lang="fr-FR" sz="1400" u="none" strike="noStrike" dirty="0" smtClean="0">
                          <a:latin typeface="Calibri" pitchFamily="34" charset="0"/>
                        </a:rPr>
                        <a:t> Financement, </a:t>
                      </a:r>
                      <a:r>
                        <a:rPr lang="fr-FR" sz="1400" u="none" strike="noStrike" dirty="0">
                          <a:latin typeface="Calibri" pitchFamily="34" charset="0"/>
                        </a:rPr>
                        <a:t>ni pour la Caisse. </a:t>
                      </a:r>
                      <a:endParaRPr lang="fr-FR" sz="1400" b="0" i="0" u="none" strike="noStrike" dirty="0">
                        <a:latin typeface="Calibri" pitchFamily="34" charset="0"/>
                      </a:endParaRPr>
                    </a:p>
                  </a:txBody>
                  <a:tcPr marL="9525" marR="9525" marT="9525" marB="0"/>
                </a:tc>
              </a:tr>
              <a:tr h="787616">
                <a:tc>
                  <a:txBody>
                    <a:bodyPr/>
                    <a:lstStyle/>
                    <a:p>
                      <a:pPr algn="just" fontAlgn="t"/>
                      <a:r>
                        <a:rPr lang="fr-FR" sz="1400" u="none" strike="noStrike" dirty="0" smtClean="0">
                          <a:latin typeface="Calibri" pitchFamily="34" charset="0"/>
                        </a:rPr>
                        <a:t>Lettre </a:t>
                      </a:r>
                      <a:r>
                        <a:rPr lang="fr-FR" sz="1400" u="none" strike="noStrike" dirty="0">
                          <a:latin typeface="Calibri" pitchFamily="34" charset="0"/>
                        </a:rPr>
                        <a:t>chèque</a:t>
                      </a:r>
                      <a:endParaRPr lang="fr-FR" sz="1400" b="0" i="0" u="none" strike="noStrike" dirty="0">
                        <a:latin typeface="Calibri" pitchFamily="34" charset="0"/>
                      </a:endParaRPr>
                    </a:p>
                  </a:txBody>
                  <a:tcPr marL="9525" marR="9525" marT="9525" marB="0"/>
                </a:tc>
                <a:tc>
                  <a:txBody>
                    <a:bodyPr/>
                    <a:lstStyle/>
                    <a:p>
                      <a:pPr algn="l" fontAlgn="t"/>
                      <a:r>
                        <a:rPr lang="fr-FR" sz="1400" u="none" strike="noStrike" dirty="0">
                          <a:latin typeface="Calibri" pitchFamily="34" charset="0"/>
                        </a:rPr>
                        <a:t>Y a-t-il une lettre chèque qui part dans le cas d'un rachat de crédit instruit sous IZICEFI ou IZIVENTE ?</a:t>
                      </a:r>
                      <a:endParaRPr lang="fr-FR" sz="1400" b="0" i="0" u="none" strike="noStrike" dirty="0">
                        <a:latin typeface="Calibri" pitchFamily="34" charset="0"/>
                      </a:endParaRPr>
                    </a:p>
                  </a:txBody>
                  <a:tcPr marL="9525" marR="9525" marT="9525" marB="0"/>
                </a:tc>
                <a:tc>
                  <a:txBody>
                    <a:bodyPr/>
                    <a:lstStyle/>
                    <a:p>
                      <a:pPr marL="95250" indent="0" algn="l" fontAlgn="t"/>
                      <a:r>
                        <a:rPr lang="fr-FR" sz="1400" u="none" strike="noStrike" dirty="0">
                          <a:latin typeface="Calibri" pitchFamily="34" charset="0"/>
                        </a:rPr>
                        <a:t>Non, les crédits instruit sous IZICEFI et IZIVENTE sont rachetés automatiquement dans le cas d'un regroupement de crédit instruit dans IZIVENTE.</a:t>
                      </a:r>
                      <a:endParaRPr lang="fr-FR" sz="1400" b="0" i="0" u="none" strike="noStrike" dirty="0">
                        <a:latin typeface="Calibri" pitchFamily="34" charset="0"/>
                      </a:endParaRPr>
                    </a:p>
                  </a:txBody>
                  <a:tcPr marL="9525" marR="9525" marT="9525" marB="0"/>
                </a:tc>
              </a:tr>
              <a:tr h="673471">
                <a:tc>
                  <a:txBody>
                    <a:bodyPr/>
                    <a:lstStyle/>
                    <a:p>
                      <a:pPr algn="just" fontAlgn="t"/>
                      <a:r>
                        <a:rPr lang="fr-FR" sz="1400" u="none" strike="noStrike" dirty="0" smtClean="0">
                          <a:latin typeface="Calibri" pitchFamily="34" charset="0"/>
                        </a:rPr>
                        <a:t>Lettre </a:t>
                      </a:r>
                      <a:r>
                        <a:rPr lang="fr-FR" sz="1400" u="none" strike="noStrike" dirty="0">
                          <a:latin typeface="Calibri" pitchFamily="34" charset="0"/>
                        </a:rPr>
                        <a:t>chèque</a:t>
                      </a:r>
                      <a:endParaRPr lang="fr-FR" sz="1400" b="0" i="0" u="none" strike="noStrike" dirty="0">
                        <a:latin typeface="Calibri" pitchFamily="34" charset="0"/>
                      </a:endParaRPr>
                    </a:p>
                  </a:txBody>
                  <a:tcPr marL="9525" marR="9525" marT="9525" marB="0"/>
                </a:tc>
                <a:tc>
                  <a:txBody>
                    <a:bodyPr/>
                    <a:lstStyle/>
                    <a:p>
                      <a:pPr algn="l" fontAlgn="t"/>
                      <a:r>
                        <a:rPr lang="fr-FR" sz="1400" u="none" strike="noStrike">
                          <a:latin typeface="Calibri" pitchFamily="34" charset="0"/>
                        </a:rPr>
                        <a:t>Comment vérifier l'adresse des lettres chèques de mes crédits à racheter ?</a:t>
                      </a:r>
                      <a:endParaRPr lang="fr-FR" sz="1400" b="0" i="0" u="none" strike="noStrike">
                        <a:latin typeface="Calibri" pitchFamily="34" charset="0"/>
                      </a:endParaRPr>
                    </a:p>
                  </a:txBody>
                  <a:tcPr marL="9525" marR="9525" marT="9525" marB="0"/>
                </a:tc>
                <a:tc>
                  <a:txBody>
                    <a:bodyPr/>
                    <a:lstStyle/>
                    <a:p>
                      <a:pPr marL="95250" indent="0" algn="l" fontAlgn="t"/>
                      <a:r>
                        <a:rPr lang="fr-FR" sz="1400" u="none" strike="noStrike" dirty="0">
                          <a:latin typeface="Calibri" pitchFamily="34" charset="0"/>
                        </a:rPr>
                        <a:t>Aller dans " liste des dossiers"  (totem à gauche) , via le menu déroulant du mode vue, sélectionner "liste des crédit regroupés"  </a:t>
                      </a:r>
                      <a:endParaRPr lang="fr-FR" sz="1400" b="0" i="0" u="none" strike="noStrike" dirty="0">
                        <a:latin typeface="Calibri" pitchFamily="34" charset="0"/>
                      </a:endParaRPr>
                    </a:p>
                  </a:txBody>
                  <a:tcPr marL="9525" marR="9525" marT="9525" marB="0"/>
                </a:tc>
              </a:tr>
              <a:tr h="1150403">
                <a:tc>
                  <a:txBody>
                    <a:bodyPr/>
                    <a:lstStyle/>
                    <a:p>
                      <a:pPr algn="just" fontAlgn="t"/>
                      <a:r>
                        <a:rPr lang="fr-FR" sz="1400" u="none" strike="noStrike" dirty="0" smtClean="0">
                          <a:latin typeface="Calibri" pitchFamily="34" charset="0"/>
                        </a:rPr>
                        <a:t>Lettre </a:t>
                      </a:r>
                      <a:r>
                        <a:rPr lang="fr-FR" sz="1400" u="none" strike="noStrike" dirty="0">
                          <a:latin typeface="Calibri" pitchFamily="34" charset="0"/>
                        </a:rPr>
                        <a:t>chèque</a:t>
                      </a:r>
                      <a:endParaRPr lang="fr-FR" sz="1400" b="0" i="0" u="none" strike="noStrike" dirty="0">
                        <a:latin typeface="Calibri" pitchFamily="34" charset="0"/>
                      </a:endParaRPr>
                    </a:p>
                  </a:txBody>
                  <a:tcPr marL="9525" marR="9525" marT="9525" marB="0"/>
                </a:tc>
                <a:tc>
                  <a:txBody>
                    <a:bodyPr/>
                    <a:lstStyle/>
                    <a:p>
                      <a:pPr algn="l" fontAlgn="t"/>
                      <a:r>
                        <a:rPr lang="fr-FR" sz="1400" u="none" strike="noStrike" dirty="0">
                          <a:latin typeface="Calibri" pitchFamily="34" charset="0"/>
                        </a:rPr>
                        <a:t>Puis je changer la référence et/ou le montant crédit et  à racheter une fois le dossier mis en force?</a:t>
                      </a:r>
                      <a:endParaRPr lang="fr-FR" sz="1400" b="0" i="0" u="none" strike="noStrike" dirty="0">
                        <a:latin typeface="Calibri" pitchFamily="34" charset="0"/>
                      </a:endParaRPr>
                    </a:p>
                  </a:txBody>
                  <a:tcPr marL="9525" marR="9525" marT="9525" marB="0"/>
                </a:tc>
                <a:tc>
                  <a:txBody>
                    <a:bodyPr/>
                    <a:lstStyle/>
                    <a:p>
                      <a:pPr marL="95250" indent="0" algn="l" fontAlgn="t"/>
                      <a:r>
                        <a:rPr lang="fr-FR" sz="1400" u="none" strike="noStrike" dirty="0">
                          <a:latin typeface="Calibri" pitchFamily="34" charset="0"/>
                        </a:rPr>
                        <a:t>Non. Ces informations sont à renseigner dans l'écran </a:t>
                      </a:r>
                      <a:r>
                        <a:rPr lang="fr-FR" sz="1400" u="none" strike="noStrike" dirty="0" smtClean="0">
                          <a:latin typeface="Calibri" pitchFamily="34" charset="0"/>
                        </a:rPr>
                        <a:t>INSTRUCTION-REGROUPEMENT</a:t>
                      </a:r>
                      <a:r>
                        <a:rPr lang="fr-FR" sz="1400" u="none" strike="noStrike" baseline="0" dirty="0" smtClean="0">
                          <a:latin typeface="Calibri" pitchFamily="34" charset="0"/>
                        </a:rPr>
                        <a:t> D</a:t>
                      </a:r>
                      <a:r>
                        <a:rPr lang="fr-FR" sz="1400" u="none" strike="noStrike" dirty="0" smtClean="0">
                          <a:latin typeface="Calibri" pitchFamily="34" charset="0"/>
                        </a:rPr>
                        <a:t>E </a:t>
                      </a:r>
                      <a:r>
                        <a:rPr lang="fr-FR" sz="1400" u="none" strike="noStrike" dirty="0">
                          <a:latin typeface="Calibri" pitchFamily="34" charset="0"/>
                        </a:rPr>
                        <a:t>CREDITS. </a:t>
                      </a:r>
                      <a:r>
                        <a:rPr lang="fr-FR" sz="1400" u="none" strike="noStrike" dirty="0" smtClean="0">
                          <a:latin typeface="Calibri" pitchFamily="34" charset="0"/>
                        </a:rPr>
                        <a:t>A</a:t>
                      </a:r>
                    </a:p>
                    <a:p>
                      <a:pPr marL="95250" indent="0" algn="l" fontAlgn="t"/>
                      <a:r>
                        <a:rPr lang="fr-FR" sz="1400" u="none" strike="noStrike" dirty="0" smtClean="0">
                          <a:latin typeface="Calibri" pitchFamily="34" charset="0"/>
                        </a:rPr>
                        <a:t> </a:t>
                      </a:r>
                      <a:r>
                        <a:rPr lang="fr-FR" sz="1400" u="none" strike="noStrike" dirty="0">
                          <a:latin typeface="Calibri" pitchFamily="34" charset="0"/>
                        </a:rPr>
                        <a:t>partir du moment où le contrat est édité et mis en force, les informations concernant le crédit à racheter ne sont plus modifiables.</a:t>
                      </a:r>
                      <a:endParaRPr lang="fr-FR" sz="1400" b="0" i="0" u="none" strike="noStrike" dirty="0">
                        <a:latin typeface="Calibri" pitchFamily="34" charset="0"/>
                      </a:endParaRPr>
                    </a:p>
                  </a:txBody>
                  <a:tcPr marL="9525" marR="9525" marT="9525" marB="0"/>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re 2"/>
          <p:cNvSpPr>
            <a:spLocks noGrp="1"/>
          </p:cNvSpPr>
          <p:nvPr>
            <p:ph type="title" idx="4294967295"/>
          </p:nvPr>
        </p:nvSpPr>
        <p:spPr>
          <a:xfrm>
            <a:off x="592185" y="201613"/>
            <a:ext cx="9129665" cy="520700"/>
          </a:xfrm>
        </p:spPr>
        <p:txBody>
          <a:bodyPr/>
          <a:lstStyle/>
          <a:p>
            <a:pPr eaLnBrk="1" hangingPunct="1">
              <a:lnSpc>
                <a:spcPts val="4000"/>
              </a:lnSpc>
            </a:pPr>
            <a:r>
              <a:rPr dirty="0" smtClean="0"/>
              <a:t> </a:t>
            </a:r>
            <a:r>
              <a:rPr lang="fr-FR" dirty="0" smtClean="0"/>
              <a:t> FAQ IZIVENTE – Regroupement de crédit 	      (2/2)</a:t>
            </a:r>
            <a:endParaRPr b="0" dirty="0" smtClean="0">
              <a:solidFill>
                <a:srgbClr val="595959"/>
              </a:solidFill>
            </a:endParaRPr>
          </a:p>
        </p:txBody>
      </p:sp>
      <p:graphicFrame>
        <p:nvGraphicFramePr>
          <p:cNvPr id="5" name="Tableau 4"/>
          <p:cNvGraphicFramePr>
            <a:graphicFrameLocks noGrp="1"/>
          </p:cNvGraphicFramePr>
          <p:nvPr/>
        </p:nvGraphicFramePr>
        <p:xfrm>
          <a:off x="110362" y="961698"/>
          <a:ext cx="9490851" cy="5791448"/>
        </p:xfrm>
        <a:graphic>
          <a:graphicData uri="http://schemas.openxmlformats.org/drawingml/2006/table">
            <a:tbl>
              <a:tblPr firstRow="1" bandRow="1">
                <a:tableStyleId>{5C22544A-7EE6-4342-B048-85BDC9FD1C3A}</a:tableStyleId>
              </a:tblPr>
              <a:tblGrid>
                <a:gridCol w="1087817"/>
                <a:gridCol w="3267812"/>
                <a:gridCol w="5135222"/>
              </a:tblGrid>
              <a:tr h="381431">
                <a:tc>
                  <a:txBody>
                    <a:bodyPr/>
                    <a:lstStyle/>
                    <a:p>
                      <a:pPr algn="ctr" fontAlgn="ctr"/>
                      <a:r>
                        <a:rPr lang="fr-FR" sz="1600" u="none" strike="noStrike" dirty="0">
                          <a:latin typeface="Calibri" pitchFamily="34" charset="0"/>
                        </a:rPr>
                        <a:t>Etape </a:t>
                      </a:r>
                      <a:endParaRPr lang="fr-FR" sz="1600" b="1" i="0" u="none" strike="noStrike" dirty="0">
                        <a:latin typeface="Calibri" pitchFamily="34" charset="0"/>
                      </a:endParaRPr>
                    </a:p>
                  </a:txBody>
                  <a:tcPr marL="9525" marR="9525" marT="9525" marB="0" anchor="ctr"/>
                </a:tc>
                <a:tc>
                  <a:txBody>
                    <a:bodyPr/>
                    <a:lstStyle/>
                    <a:p>
                      <a:pPr algn="ctr" fontAlgn="ctr"/>
                      <a:r>
                        <a:rPr lang="fr-FR" sz="1600" u="none" strike="noStrike" dirty="0">
                          <a:latin typeface="Calibri" pitchFamily="34" charset="0"/>
                        </a:rPr>
                        <a:t>Questions</a:t>
                      </a:r>
                      <a:endParaRPr lang="fr-FR" sz="1600" b="1" i="0" u="none" strike="noStrike" dirty="0">
                        <a:latin typeface="Calibri" pitchFamily="34" charset="0"/>
                      </a:endParaRPr>
                    </a:p>
                  </a:txBody>
                  <a:tcPr marL="9525" marR="9525" marT="9525" marB="0" anchor="ctr"/>
                </a:tc>
                <a:tc>
                  <a:txBody>
                    <a:bodyPr/>
                    <a:lstStyle/>
                    <a:p>
                      <a:pPr algn="ctr" fontAlgn="ctr"/>
                      <a:r>
                        <a:rPr lang="fr-FR" sz="1600" u="none" strike="noStrike" dirty="0">
                          <a:latin typeface="Calibri" pitchFamily="34" charset="0"/>
                        </a:rPr>
                        <a:t>Réponses</a:t>
                      </a:r>
                      <a:endParaRPr lang="fr-FR" sz="1600" b="1" i="0" u="none" strike="noStrike" dirty="0">
                        <a:latin typeface="Calibri" pitchFamily="34" charset="0"/>
                      </a:endParaRPr>
                    </a:p>
                  </a:txBody>
                  <a:tcPr marL="9525" marR="9525" marT="9525" marB="0" anchor="ctr"/>
                </a:tc>
              </a:tr>
              <a:tr h="1959173">
                <a:tc>
                  <a:txBody>
                    <a:bodyPr/>
                    <a:lstStyle/>
                    <a:p>
                      <a:pPr algn="l" fontAlgn="t"/>
                      <a:r>
                        <a:rPr lang="fr-FR" sz="1400" u="none" strike="noStrike" dirty="0" smtClean="0">
                          <a:latin typeface="Calibri" pitchFamily="34" charset="0"/>
                        </a:rPr>
                        <a:t>Lettre </a:t>
                      </a:r>
                      <a:r>
                        <a:rPr lang="fr-FR" sz="1400" u="none" strike="noStrike" dirty="0">
                          <a:latin typeface="Calibri" pitchFamily="34" charset="0"/>
                        </a:rPr>
                        <a:t>chèque</a:t>
                      </a:r>
                      <a:endParaRPr lang="fr-FR" sz="1400" b="0" i="0" u="none" strike="noStrike" dirty="0">
                        <a:latin typeface="Calibri" pitchFamily="34" charset="0"/>
                      </a:endParaRPr>
                    </a:p>
                  </a:txBody>
                  <a:tcPr marL="9525" marR="9525" marT="9525" marB="0"/>
                </a:tc>
                <a:tc>
                  <a:txBody>
                    <a:bodyPr/>
                    <a:lstStyle/>
                    <a:p>
                      <a:pPr algn="l" fontAlgn="t"/>
                      <a:r>
                        <a:rPr lang="fr-FR" sz="1400" u="none" strike="noStrike" dirty="0">
                          <a:latin typeface="Calibri" pitchFamily="34" charset="0"/>
                        </a:rPr>
                        <a:t>Que se passe t'il si l'adresse ou le montant de la lettre chèque est erroné?</a:t>
                      </a:r>
                      <a:endParaRPr lang="fr-FR" sz="1400" b="0" i="0" u="none" strike="noStrike" dirty="0">
                        <a:latin typeface="Calibri" pitchFamily="34" charset="0"/>
                      </a:endParaRPr>
                    </a:p>
                  </a:txBody>
                  <a:tcPr marL="9525" marR="9525" marT="9525" marB="0"/>
                </a:tc>
                <a:tc>
                  <a:txBody>
                    <a:bodyPr/>
                    <a:lstStyle/>
                    <a:p>
                      <a:pPr marL="95250" indent="0" algn="l" fontAlgn="t"/>
                      <a:r>
                        <a:rPr lang="fr-FR" sz="1400" u="none" strike="noStrike" dirty="0">
                          <a:latin typeface="Calibri" pitchFamily="34" charset="0"/>
                        </a:rPr>
                        <a:t>En cas de retour de la lettre chèque par le prêteur initial au CRC de </a:t>
                      </a:r>
                      <a:r>
                        <a:rPr lang="fr-FR" sz="1400" u="none" strike="noStrike" dirty="0" err="1">
                          <a:latin typeface="Calibri" pitchFamily="34" charset="0"/>
                        </a:rPr>
                        <a:t>Natixis</a:t>
                      </a:r>
                      <a:r>
                        <a:rPr lang="fr-FR" sz="1400" u="none" strike="noStrike" dirty="0">
                          <a:latin typeface="Calibri" pitchFamily="34" charset="0"/>
                        </a:rPr>
                        <a:t> Financement , celle-ci est annulée . Un virement est alors effectué sur le compte du client. </a:t>
                      </a:r>
                      <a:endParaRPr lang="fr-FR" sz="1400" u="none" strike="noStrike" dirty="0" smtClean="0">
                        <a:latin typeface="Calibri" pitchFamily="34" charset="0"/>
                      </a:endParaRPr>
                    </a:p>
                    <a:p>
                      <a:pPr marL="95250" indent="0" algn="l" fontAlgn="t"/>
                      <a:r>
                        <a:rPr lang="fr-FR" sz="1400" u="none" strike="noStrike" dirty="0" err="1" smtClean="0">
                          <a:latin typeface="Calibri" pitchFamily="34" charset="0"/>
                        </a:rPr>
                        <a:t>Natixis</a:t>
                      </a:r>
                      <a:r>
                        <a:rPr lang="fr-FR" sz="1400" u="none" strike="noStrike" dirty="0" smtClean="0">
                          <a:latin typeface="Calibri" pitchFamily="34" charset="0"/>
                        </a:rPr>
                        <a:t> Financement informe l’agence concernée</a:t>
                      </a:r>
                      <a:r>
                        <a:rPr lang="fr-FR" sz="1400" u="none" strike="noStrike" baseline="0" dirty="0" smtClean="0">
                          <a:latin typeface="Calibri" pitchFamily="34" charset="0"/>
                        </a:rPr>
                        <a:t> </a:t>
                      </a:r>
                      <a:r>
                        <a:rPr lang="fr-FR" sz="1400" u="none" strike="noStrike" dirty="0" smtClean="0">
                          <a:latin typeface="Calibri" pitchFamily="34" charset="0"/>
                        </a:rPr>
                        <a:t>pour </a:t>
                      </a:r>
                      <a:r>
                        <a:rPr lang="fr-FR" sz="1400" u="none" strike="noStrike" dirty="0">
                          <a:latin typeface="Calibri" pitchFamily="34" charset="0"/>
                        </a:rPr>
                        <a:t>que </a:t>
                      </a:r>
                      <a:r>
                        <a:rPr lang="fr-FR" sz="1400" u="none" strike="noStrike" dirty="0" smtClean="0">
                          <a:latin typeface="Calibri" pitchFamily="34" charset="0"/>
                        </a:rPr>
                        <a:t>cette dernière </a:t>
                      </a:r>
                      <a:r>
                        <a:rPr lang="fr-FR" sz="1400" u="none" strike="noStrike" dirty="0">
                          <a:latin typeface="Calibri" pitchFamily="34" charset="0"/>
                        </a:rPr>
                        <a:t>se saisisse de la gestion des sommes versées sur le compte du client (afin d'éviter les risques d'utilisations autres que le remboursement du crédit </a:t>
                      </a:r>
                      <a:r>
                        <a:rPr lang="fr-FR" sz="1400" u="none" strike="noStrike" dirty="0" smtClean="0">
                          <a:latin typeface="Calibri" pitchFamily="34" charset="0"/>
                        </a:rPr>
                        <a:t>racheté, recours</a:t>
                      </a:r>
                      <a:r>
                        <a:rPr lang="fr-FR" sz="1400" u="none" strike="noStrike" baseline="0" dirty="0" smtClean="0">
                          <a:latin typeface="Calibri" pitchFamily="34" charset="0"/>
                        </a:rPr>
                        <a:t> à un chèque de banque</a:t>
                      </a:r>
                      <a:r>
                        <a:rPr lang="fr-FR" sz="1400" u="none" strike="noStrike" dirty="0" smtClean="0">
                          <a:latin typeface="Calibri" pitchFamily="34" charset="0"/>
                        </a:rPr>
                        <a:t>) </a:t>
                      </a:r>
                      <a:endParaRPr lang="fr-FR" sz="1400" b="0" i="0" u="none" strike="noStrike" dirty="0">
                        <a:latin typeface="Calibri" pitchFamily="34" charset="0"/>
                      </a:endParaRPr>
                    </a:p>
                  </a:txBody>
                  <a:tcPr marL="9525" marR="9525" marT="9525" marB="0"/>
                </a:tc>
              </a:tr>
              <a:tr h="1205354">
                <a:tc>
                  <a:txBody>
                    <a:bodyPr/>
                    <a:lstStyle/>
                    <a:p>
                      <a:pPr algn="l" fontAlgn="t"/>
                      <a:r>
                        <a:rPr lang="fr-FR" sz="1400" u="none" strike="noStrike" dirty="0" smtClean="0">
                          <a:latin typeface="Calibri" pitchFamily="34" charset="0"/>
                        </a:rPr>
                        <a:t>Lettre </a:t>
                      </a:r>
                      <a:r>
                        <a:rPr lang="fr-FR" sz="1400" u="none" strike="noStrike" dirty="0">
                          <a:latin typeface="Calibri" pitchFamily="34" charset="0"/>
                        </a:rPr>
                        <a:t>de clôture </a:t>
                      </a:r>
                      <a:r>
                        <a:rPr lang="fr-FR" sz="1400" u="none" strike="noStrike" dirty="0" smtClean="0">
                          <a:latin typeface="Calibri" pitchFamily="34" charset="0"/>
                        </a:rPr>
                        <a:t>Crédit Renouvelable</a:t>
                      </a:r>
                      <a:endParaRPr lang="fr-FR" sz="1400" b="0" i="0" u="none" strike="noStrike" dirty="0">
                        <a:latin typeface="Calibri" pitchFamily="34" charset="0"/>
                      </a:endParaRPr>
                    </a:p>
                  </a:txBody>
                  <a:tcPr marL="9525" marR="9525" marT="9525" marB="0"/>
                </a:tc>
                <a:tc>
                  <a:txBody>
                    <a:bodyPr/>
                    <a:lstStyle/>
                    <a:p>
                      <a:pPr algn="l" fontAlgn="t"/>
                      <a:r>
                        <a:rPr lang="fr-FR" sz="1400" u="none" strike="noStrike" dirty="0">
                          <a:latin typeface="Calibri" pitchFamily="34" charset="0"/>
                        </a:rPr>
                        <a:t>Où trouver la lettre de clôture d'un crédit renouvelable dans le cas d'un regroupement de crédits.</a:t>
                      </a:r>
                      <a:endParaRPr lang="fr-FR" sz="1400" b="0" i="0" u="none" strike="noStrike" dirty="0">
                        <a:latin typeface="Calibri" pitchFamily="34" charset="0"/>
                      </a:endParaRPr>
                    </a:p>
                  </a:txBody>
                  <a:tcPr marL="9525" marR="9525" marT="9525" marB="0"/>
                </a:tc>
                <a:tc>
                  <a:txBody>
                    <a:bodyPr/>
                    <a:lstStyle/>
                    <a:p>
                      <a:pPr marL="95250" indent="0" algn="l" fontAlgn="t"/>
                      <a:r>
                        <a:rPr lang="fr-FR" sz="1400" u="none" strike="noStrike" dirty="0">
                          <a:latin typeface="Calibri" pitchFamily="34" charset="0"/>
                        </a:rPr>
                        <a:t>La lettre de clôture s'édite automatiquement avec le contrat à condition d'avoir bien cliqué sur "crédit renouvelable" dans l'écran INSTRUCTION-REGROUPEMENT DE CREDITS lors de la saisie du crédit à racheter. </a:t>
                      </a:r>
                      <a:endParaRPr lang="fr-FR" sz="1400" u="none" strike="noStrike" dirty="0" smtClean="0">
                        <a:latin typeface="Calibri" pitchFamily="34" charset="0"/>
                      </a:endParaRPr>
                    </a:p>
                    <a:p>
                      <a:pPr marL="95250" indent="0" algn="l" fontAlgn="t"/>
                      <a:r>
                        <a:rPr lang="fr-FR" sz="1400" u="none" strike="noStrike" dirty="0" smtClean="0">
                          <a:latin typeface="Calibri" pitchFamily="34" charset="0"/>
                        </a:rPr>
                        <a:t>Elle </a:t>
                      </a:r>
                      <a:r>
                        <a:rPr lang="fr-FR" sz="1400" u="none" strike="noStrike" dirty="0">
                          <a:latin typeface="Calibri" pitchFamily="34" charset="0"/>
                        </a:rPr>
                        <a:t>est à envoyer au créancier par le conseiller à l'issue du délai de rétractation. </a:t>
                      </a:r>
                      <a:endParaRPr lang="fr-FR" sz="1400" b="0" i="0" u="none" strike="noStrike" dirty="0">
                        <a:latin typeface="Calibri" pitchFamily="34" charset="0"/>
                      </a:endParaRPr>
                    </a:p>
                  </a:txBody>
                  <a:tcPr marL="9525" marR="9525" marT="9525" marB="0"/>
                </a:tc>
              </a:tr>
              <a:tr h="1205354">
                <a:tc>
                  <a:txBody>
                    <a:bodyPr/>
                    <a:lstStyle/>
                    <a:p>
                      <a:pPr algn="l" fontAlgn="t"/>
                      <a:r>
                        <a:rPr lang="fr-FR" sz="1400" u="none" strike="noStrike" dirty="0" smtClean="0">
                          <a:latin typeface="Calibri" pitchFamily="34" charset="0"/>
                        </a:rPr>
                        <a:t>Lettre de clôture Crédit Renouvelable</a:t>
                      </a:r>
                      <a:endParaRPr lang="fr-FR" sz="1400" b="0" i="0" u="none" strike="noStrike" dirty="0">
                        <a:latin typeface="Calibri" pitchFamily="34" charset="0"/>
                      </a:endParaRPr>
                    </a:p>
                  </a:txBody>
                  <a:tcPr marL="9525" marR="9525" marT="9525" marB="0"/>
                </a:tc>
                <a:tc>
                  <a:txBody>
                    <a:bodyPr/>
                    <a:lstStyle/>
                    <a:p>
                      <a:pPr algn="l" fontAlgn="t"/>
                      <a:r>
                        <a:rPr lang="fr-FR" sz="1400" u="none" strike="noStrike" dirty="0">
                          <a:latin typeface="Calibri" pitchFamily="34" charset="0"/>
                        </a:rPr>
                        <a:t>Pourquoi lors d'un rachat de crédit renouvelable, une lettre de clôture </a:t>
                      </a:r>
                      <a:r>
                        <a:rPr lang="fr-FR" sz="1400" u="none" strike="noStrike" dirty="0" smtClean="0">
                          <a:latin typeface="Calibri" pitchFamily="34" charset="0"/>
                        </a:rPr>
                        <a:t>du</a:t>
                      </a:r>
                    </a:p>
                    <a:p>
                      <a:pPr algn="l" fontAlgn="t"/>
                      <a:r>
                        <a:rPr lang="fr-FR" sz="1400" u="none" strike="noStrike" dirty="0" smtClean="0">
                          <a:latin typeface="Calibri" pitchFamily="34" charset="0"/>
                        </a:rPr>
                        <a:t> </a:t>
                      </a:r>
                      <a:r>
                        <a:rPr lang="fr-FR" sz="1400" u="none" strike="noStrike" dirty="0">
                          <a:latin typeface="Calibri" pitchFamily="34" charset="0"/>
                        </a:rPr>
                        <a:t>CR sort ?</a:t>
                      </a:r>
                      <a:endParaRPr lang="fr-FR" sz="1400" b="0" i="0" u="none" strike="noStrike" dirty="0">
                        <a:latin typeface="Calibri" pitchFamily="34" charset="0"/>
                      </a:endParaRPr>
                    </a:p>
                  </a:txBody>
                  <a:tcPr marL="9525" marR="9525" marT="9525" marB="0"/>
                </a:tc>
                <a:tc>
                  <a:txBody>
                    <a:bodyPr/>
                    <a:lstStyle/>
                    <a:p>
                      <a:pPr marL="95250" indent="0" algn="l" fontAlgn="t"/>
                      <a:r>
                        <a:rPr lang="fr-FR" sz="1400" u="none" strike="noStrike" dirty="0">
                          <a:latin typeface="Calibri" pitchFamily="34" charset="0"/>
                        </a:rPr>
                        <a:t>Lors d’un rachat total de n’importe quel crédit renouvelable, le conseiller doit lui proposer de clôturer son crédit renouvelable. Si le client souhaite procéder à sa clôture, le conseiller doit compléter  avec le client la lettre de demande de clôture à destination de l’établissement</a:t>
                      </a:r>
                      <a:endParaRPr lang="fr-FR" sz="1400" b="0" i="0" u="none" strike="noStrike" dirty="0">
                        <a:latin typeface="Calibri" pitchFamily="34" charset="0"/>
                      </a:endParaRPr>
                    </a:p>
                  </a:txBody>
                  <a:tcPr marL="9525" marR="9525" marT="9525" marB="0"/>
                </a:tc>
              </a:tr>
              <a:tr h="955805">
                <a:tc>
                  <a:txBody>
                    <a:bodyPr/>
                    <a:lstStyle/>
                    <a:p>
                      <a:pPr algn="l" fontAlgn="t"/>
                      <a:r>
                        <a:rPr lang="fr-FR" sz="1400" u="none" strike="noStrike" dirty="0" smtClean="0">
                          <a:latin typeface="Calibri" pitchFamily="34" charset="0"/>
                        </a:rPr>
                        <a:t>Versement</a:t>
                      </a:r>
                      <a:endParaRPr lang="fr-FR" sz="1400" b="0" i="0" u="none" strike="noStrike" dirty="0">
                        <a:latin typeface="Calibri" pitchFamily="34" charset="0"/>
                      </a:endParaRPr>
                    </a:p>
                  </a:txBody>
                  <a:tcPr marL="9525" marR="9525" marT="9525" marB="0"/>
                </a:tc>
                <a:tc>
                  <a:txBody>
                    <a:bodyPr/>
                    <a:lstStyle/>
                    <a:p>
                      <a:pPr algn="l" fontAlgn="t"/>
                      <a:r>
                        <a:rPr lang="fr-FR" sz="1400" u="none" strike="noStrike" dirty="0">
                          <a:latin typeface="Calibri" pitchFamily="34" charset="0"/>
                        </a:rPr>
                        <a:t>En cas de regroupement de crédits comment sont versés les fonds si le client souhaite un financement de trésorerie additionnel ?</a:t>
                      </a:r>
                      <a:endParaRPr lang="fr-FR" sz="1400" b="0" i="0" u="none" strike="noStrike" dirty="0">
                        <a:latin typeface="Calibri" pitchFamily="34" charset="0"/>
                      </a:endParaRPr>
                    </a:p>
                  </a:txBody>
                  <a:tcPr marL="9525" marR="9525" marT="9525" marB="0"/>
                </a:tc>
                <a:tc>
                  <a:txBody>
                    <a:bodyPr/>
                    <a:lstStyle/>
                    <a:p>
                      <a:pPr marL="95250" indent="0" algn="l" fontAlgn="t"/>
                      <a:r>
                        <a:rPr lang="fr-FR" sz="1400" u="none" strike="noStrike" dirty="0">
                          <a:latin typeface="Calibri" pitchFamily="34" charset="0"/>
                        </a:rPr>
                        <a:t>Si le client a souhaité un financement de trésorerie additionnel pour financer un nouveau projet, cette somme sera versée automatiquement sur le compte du client </a:t>
                      </a:r>
                      <a:endParaRPr lang="fr-FR" sz="1400" b="0" i="0" u="none" strike="noStrike" dirty="0">
                        <a:latin typeface="Calibri" pitchFamily="34" charset="0"/>
                      </a:endParaRPr>
                    </a:p>
                  </a:txBody>
                  <a:tcPr marL="9525" marR="9525" marT="9525" marB="0"/>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re 2"/>
          <p:cNvSpPr>
            <a:spLocks noGrp="1"/>
          </p:cNvSpPr>
          <p:nvPr>
            <p:ph type="title" idx="4294967295"/>
          </p:nvPr>
        </p:nvSpPr>
        <p:spPr>
          <a:xfrm>
            <a:off x="592185" y="201613"/>
            <a:ext cx="9129665" cy="520700"/>
          </a:xfrm>
        </p:spPr>
        <p:txBody>
          <a:bodyPr/>
          <a:lstStyle/>
          <a:p>
            <a:pPr eaLnBrk="1" hangingPunct="1">
              <a:lnSpc>
                <a:spcPts val="4000"/>
              </a:lnSpc>
            </a:pPr>
            <a:r>
              <a:rPr dirty="0" smtClean="0"/>
              <a:t> </a:t>
            </a:r>
            <a:r>
              <a:rPr lang="fr-FR" dirty="0" smtClean="0"/>
              <a:t> FAQ IZIVENTE – Co-emprunteur</a:t>
            </a:r>
            <a:endParaRPr b="0" dirty="0" smtClean="0">
              <a:solidFill>
                <a:srgbClr val="595959"/>
              </a:solidFill>
            </a:endParaRPr>
          </a:p>
        </p:txBody>
      </p:sp>
      <p:graphicFrame>
        <p:nvGraphicFramePr>
          <p:cNvPr id="4" name="Tableau 3"/>
          <p:cNvGraphicFramePr>
            <a:graphicFrameLocks noGrp="1"/>
          </p:cNvGraphicFramePr>
          <p:nvPr/>
        </p:nvGraphicFramePr>
        <p:xfrm>
          <a:off x="78830" y="1300121"/>
          <a:ext cx="9522372" cy="3855202"/>
        </p:xfrm>
        <a:graphic>
          <a:graphicData uri="http://schemas.openxmlformats.org/drawingml/2006/table">
            <a:tbl>
              <a:tblPr firstRow="1" bandRow="1">
                <a:tableStyleId>{5C22544A-7EE6-4342-B048-85BDC9FD1C3A}</a:tableStyleId>
              </a:tblPr>
              <a:tblGrid>
                <a:gridCol w="1576552"/>
                <a:gridCol w="3512720"/>
                <a:gridCol w="4433100"/>
              </a:tblGrid>
              <a:tr h="508914">
                <a:tc>
                  <a:txBody>
                    <a:bodyPr/>
                    <a:lstStyle/>
                    <a:p>
                      <a:pPr algn="ctr" fontAlgn="ctr"/>
                      <a:r>
                        <a:rPr lang="fr-FR" sz="1800" u="none" strike="noStrike" dirty="0">
                          <a:latin typeface="Calibri" pitchFamily="34" charset="0"/>
                        </a:rPr>
                        <a:t>Etape </a:t>
                      </a:r>
                      <a:endParaRPr lang="fr-FR" sz="1800" b="1" i="0" u="none" strike="noStrike" dirty="0">
                        <a:latin typeface="Calibri" pitchFamily="34" charset="0"/>
                      </a:endParaRPr>
                    </a:p>
                  </a:txBody>
                  <a:tcPr marL="9525" marR="9525" marT="9525" marB="0" anchor="ctr"/>
                </a:tc>
                <a:tc>
                  <a:txBody>
                    <a:bodyPr/>
                    <a:lstStyle/>
                    <a:p>
                      <a:pPr algn="ctr" fontAlgn="ctr"/>
                      <a:r>
                        <a:rPr lang="fr-FR" sz="1800" u="none" strike="noStrike" dirty="0">
                          <a:latin typeface="Calibri" pitchFamily="34" charset="0"/>
                        </a:rPr>
                        <a:t>Questions</a:t>
                      </a:r>
                      <a:endParaRPr lang="fr-FR" sz="1800" b="1" i="0" u="none" strike="noStrike" dirty="0">
                        <a:latin typeface="Calibri" pitchFamily="34" charset="0"/>
                      </a:endParaRPr>
                    </a:p>
                  </a:txBody>
                  <a:tcPr marL="9525" marR="9525" marT="9525" marB="0" anchor="ctr"/>
                </a:tc>
                <a:tc>
                  <a:txBody>
                    <a:bodyPr/>
                    <a:lstStyle/>
                    <a:p>
                      <a:pPr algn="ctr" fontAlgn="ctr"/>
                      <a:r>
                        <a:rPr lang="fr-FR" sz="1800" u="none" strike="noStrike" dirty="0">
                          <a:latin typeface="Calibri" pitchFamily="34" charset="0"/>
                        </a:rPr>
                        <a:t>Réponses</a:t>
                      </a:r>
                      <a:endParaRPr lang="fr-FR" sz="1800" b="1" i="0" u="none" strike="noStrike" dirty="0">
                        <a:latin typeface="Calibri" pitchFamily="34" charset="0"/>
                      </a:endParaRPr>
                    </a:p>
                  </a:txBody>
                  <a:tcPr marL="9525" marR="9525" marT="9525" marB="0" anchor="ctr"/>
                </a:tc>
              </a:tr>
              <a:tr h="1338515">
                <a:tc>
                  <a:txBody>
                    <a:bodyPr/>
                    <a:lstStyle/>
                    <a:p>
                      <a:pPr algn="l" fontAlgn="ctr"/>
                      <a:r>
                        <a:rPr lang="fr-FR" sz="1600" b="0" i="0" u="none" strike="noStrike" dirty="0" smtClean="0">
                          <a:latin typeface="Calibri" pitchFamily="34" charset="0"/>
                        </a:rPr>
                        <a:t>Co –emprunteur</a:t>
                      </a:r>
                      <a:endParaRPr lang="fr-FR" sz="1600" b="0" i="0" u="none" strike="noStrike" dirty="0">
                        <a:latin typeface="Calibri" pitchFamily="34" charset="0"/>
                      </a:endParaRPr>
                    </a:p>
                  </a:txBody>
                  <a:tcPr marL="0" marR="0" marT="0" marB="0" anchor="ctr"/>
                </a:tc>
                <a:tc>
                  <a:txBody>
                    <a:bodyPr/>
                    <a:lstStyle/>
                    <a:p>
                      <a:pPr marL="95250" indent="0" algn="l" fontAlgn="t"/>
                      <a:r>
                        <a:rPr lang="fr-FR" sz="1600" b="1" i="0" u="none" strike="noStrike" dirty="0">
                          <a:latin typeface="Calibri" pitchFamily="34" charset="0"/>
                        </a:rPr>
                        <a:t>A qui</a:t>
                      </a:r>
                      <a:r>
                        <a:rPr lang="fr-FR" sz="1600" b="0" i="0" u="none" strike="noStrike" dirty="0">
                          <a:latin typeface="Calibri" pitchFamily="34" charset="0"/>
                        </a:rPr>
                        <a:t> je propose une </a:t>
                      </a:r>
                      <a:r>
                        <a:rPr lang="fr-FR" sz="1600" b="0" i="0" u="none" strike="noStrike" dirty="0" err="1">
                          <a:latin typeface="Calibri" pitchFamily="34" charset="0"/>
                        </a:rPr>
                        <a:t>Izicarte</a:t>
                      </a:r>
                      <a:r>
                        <a:rPr lang="fr-FR" sz="1600" b="0" i="0" u="none" strike="noStrike" dirty="0">
                          <a:latin typeface="Calibri" pitchFamily="34" charset="0"/>
                        </a:rPr>
                        <a:t> " Co emprunteur " ?</a:t>
                      </a:r>
                      <a:endParaRPr lang="fr-FR" sz="1600" b="1" i="0" u="none" strike="noStrike" dirty="0">
                        <a:latin typeface="Calibri" pitchFamily="34" charset="0"/>
                      </a:endParaRPr>
                    </a:p>
                  </a:txBody>
                  <a:tcPr marL="0" marR="0" marT="0" marB="0" anchor="ctr"/>
                </a:tc>
                <a:tc>
                  <a:txBody>
                    <a:bodyPr/>
                    <a:lstStyle/>
                    <a:p>
                      <a:pPr marL="95250" indent="0" algn="l" fontAlgn="t"/>
                      <a:r>
                        <a:rPr lang="fr-FR" sz="1600" b="0" i="0" u="none" strike="noStrike" dirty="0">
                          <a:latin typeface="Calibri" pitchFamily="34" charset="0"/>
                        </a:rPr>
                        <a:t>L'</a:t>
                      </a:r>
                      <a:r>
                        <a:rPr lang="fr-FR" sz="1600" b="0" i="0" u="none" strike="noStrike" dirty="0" err="1">
                          <a:latin typeface="Calibri" pitchFamily="34" charset="0"/>
                        </a:rPr>
                        <a:t>izicarte</a:t>
                      </a:r>
                      <a:r>
                        <a:rPr lang="fr-FR" sz="1600" b="0" i="0" u="none" strike="noStrike" dirty="0">
                          <a:latin typeface="Calibri" pitchFamily="34" charset="0"/>
                        </a:rPr>
                        <a:t> "Co emprunteur" ne se propose qu'aux couples : mariés, PACSE , concubins possédant un compte </a:t>
                      </a:r>
                      <a:r>
                        <a:rPr lang="fr-FR" sz="1600" b="0" i="0" u="none" strike="noStrike" dirty="0" smtClean="0">
                          <a:latin typeface="Calibri" pitchFamily="34" charset="0"/>
                        </a:rPr>
                        <a:t>joint et vivant à la même adresse</a:t>
                      </a:r>
                      <a:endParaRPr lang="fr-FR" sz="1600" b="0" i="0" u="none" strike="noStrike" dirty="0">
                        <a:latin typeface="Calibri" pitchFamily="34" charset="0"/>
                      </a:endParaRPr>
                    </a:p>
                  </a:txBody>
                  <a:tcPr marL="0" marR="0" marT="0" marB="0" anchor="ctr"/>
                </a:tc>
              </a:tr>
              <a:tr h="1338515">
                <a:tc>
                  <a:txBody>
                    <a:bodyPr/>
                    <a:lstStyle/>
                    <a:p>
                      <a:pPr algn="l" fontAlgn="ctr"/>
                      <a:r>
                        <a:rPr lang="fr-FR" sz="1600" b="0" i="0" u="none" strike="noStrike" dirty="0" smtClean="0">
                          <a:latin typeface="Calibri" pitchFamily="34" charset="0"/>
                        </a:rPr>
                        <a:t>Co –emprunteur</a:t>
                      </a:r>
                      <a:endParaRPr lang="fr-FR" sz="1600" b="0" i="0" u="none" strike="noStrike" dirty="0">
                        <a:latin typeface="Calibri" pitchFamily="34" charset="0"/>
                      </a:endParaRPr>
                    </a:p>
                  </a:txBody>
                  <a:tcPr marL="0" marR="0" marT="0" marB="0" anchor="ctr"/>
                </a:tc>
                <a:tc>
                  <a:txBody>
                    <a:bodyPr/>
                    <a:lstStyle/>
                    <a:p>
                      <a:pPr marL="95250" indent="0" algn="l" fontAlgn="t"/>
                      <a:r>
                        <a:rPr lang="fr-FR" sz="1600" b="0" i="0" u="none" strike="noStrike" dirty="0">
                          <a:latin typeface="Calibri" pitchFamily="34" charset="0"/>
                        </a:rPr>
                        <a:t>A quel stade de la souscription dois je </a:t>
                      </a:r>
                      <a:r>
                        <a:rPr lang="fr-FR" sz="1600" b="1" i="0" u="none" strike="noStrike" dirty="0">
                          <a:latin typeface="Calibri" pitchFamily="34" charset="0"/>
                        </a:rPr>
                        <a:t>saisir le </a:t>
                      </a:r>
                      <a:r>
                        <a:rPr lang="fr-FR" sz="1600" b="1" i="0" u="none" strike="noStrike" dirty="0" err="1">
                          <a:latin typeface="Calibri" pitchFamily="34" charset="0"/>
                        </a:rPr>
                        <a:t>coemprunteur</a:t>
                      </a:r>
                      <a:r>
                        <a:rPr lang="fr-FR" sz="1600" b="0" i="0" u="none" strike="noStrike" dirty="0">
                          <a:latin typeface="Calibri" pitchFamily="34" charset="0"/>
                        </a:rPr>
                        <a:t> de mon crédit renouvelable?</a:t>
                      </a:r>
                    </a:p>
                  </a:txBody>
                  <a:tcPr marL="0" marR="0" marT="0" marB="0" anchor="ctr"/>
                </a:tc>
                <a:tc>
                  <a:txBody>
                    <a:bodyPr/>
                    <a:lstStyle/>
                    <a:p>
                      <a:pPr marL="95250" indent="0" algn="l" fontAlgn="t"/>
                      <a:r>
                        <a:rPr lang="fr-FR" sz="1600" b="0" i="0" u="none" strike="noStrike" dirty="0">
                          <a:latin typeface="Calibri" pitchFamily="34" charset="0"/>
                        </a:rPr>
                        <a:t>INSTRUCTION-PARTICIPANTS- AJOUTER UN CO </a:t>
                      </a:r>
                      <a:r>
                        <a:rPr lang="fr-FR" sz="1600" b="0" i="0" u="none" strike="noStrike" dirty="0" smtClean="0">
                          <a:latin typeface="Calibri" pitchFamily="34" charset="0"/>
                        </a:rPr>
                        <a:t>EMPRUNTEUR</a:t>
                      </a:r>
                    </a:p>
                    <a:p>
                      <a:pPr marL="95250" indent="0" algn="l" fontAlgn="t"/>
                      <a:r>
                        <a:rPr lang="fr-FR" sz="1600" b="0" i="0" u="none" strike="noStrike" dirty="0" smtClean="0">
                          <a:latin typeface="Calibri" pitchFamily="34" charset="0"/>
                        </a:rPr>
                        <a:t>(</a:t>
                      </a:r>
                      <a:r>
                        <a:rPr lang="fr-FR" sz="1600" b="0" i="0" u="none" strike="noStrike" dirty="0">
                          <a:latin typeface="Calibri" pitchFamily="34" charset="0"/>
                        </a:rPr>
                        <a:t>possible si présence </a:t>
                      </a:r>
                      <a:r>
                        <a:rPr lang="fr-FR" sz="1600" b="0" i="0" u="none" strike="noStrike" dirty="0" smtClean="0">
                          <a:latin typeface="Calibri" pitchFamily="34" charset="0"/>
                        </a:rPr>
                        <a:t>d'un </a:t>
                      </a:r>
                      <a:r>
                        <a:rPr lang="fr-FR" sz="1600" b="0" i="0" u="none" strike="noStrike" dirty="0">
                          <a:latin typeface="Calibri" pitchFamily="34" charset="0"/>
                        </a:rPr>
                        <a:t>compte chèque </a:t>
                      </a:r>
                      <a:r>
                        <a:rPr lang="fr-FR" sz="1600" b="0" i="0" u="none" strike="noStrike" dirty="0" smtClean="0">
                          <a:latin typeface="Calibri" pitchFamily="34" charset="0"/>
                        </a:rPr>
                        <a:t>joint dans </a:t>
                      </a:r>
                      <a:r>
                        <a:rPr lang="fr-FR" sz="1600" b="0" i="0" u="none" strike="noStrike" dirty="0" err="1" smtClean="0">
                          <a:latin typeface="Calibri" pitchFamily="34" charset="0"/>
                        </a:rPr>
                        <a:t>Mysys</a:t>
                      </a:r>
                      <a:r>
                        <a:rPr lang="fr-FR" sz="1600" b="0" i="0" u="none" strike="noStrike" dirty="0" smtClean="0">
                          <a:latin typeface="Calibri" pitchFamily="34" charset="0"/>
                        </a:rPr>
                        <a:t>. Attention les 2 conjoints doivent</a:t>
                      </a:r>
                      <a:r>
                        <a:rPr lang="fr-FR" sz="1600" b="0" i="0" u="none" strike="noStrike" baseline="0" dirty="0" smtClean="0">
                          <a:latin typeface="Calibri" pitchFamily="34" charset="0"/>
                        </a:rPr>
                        <a:t> être présents au moment de la souscription</a:t>
                      </a:r>
                      <a:r>
                        <a:rPr lang="fr-FR" sz="1600" b="0" i="0" u="none" strike="noStrike" dirty="0" smtClean="0">
                          <a:latin typeface="Calibri" pitchFamily="34" charset="0"/>
                        </a:rPr>
                        <a:t>)</a:t>
                      </a:r>
                      <a:endParaRPr lang="fr-FR" sz="1600" b="0" i="0" u="none" strike="noStrike" dirty="0">
                        <a:latin typeface="Calibri" pitchFamily="34" charset="0"/>
                      </a:endParaRPr>
                    </a:p>
                  </a:txBody>
                  <a:tcPr marL="0" marR="0" marT="0" marB="0" anchor="ctr"/>
                </a:tc>
              </a:tr>
              <a:tr h="669258">
                <a:tc>
                  <a:txBody>
                    <a:bodyPr/>
                    <a:lstStyle/>
                    <a:p>
                      <a:pPr algn="l" fontAlgn="ctr"/>
                      <a:r>
                        <a:rPr lang="fr-FR" sz="1600" b="0" i="0" u="none" strike="noStrike" dirty="0" smtClean="0">
                          <a:latin typeface="Calibri" pitchFamily="34" charset="0"/>
                        </a:rPr>
                        <a:t>Co </a:t>
                      </a:r>
                      <a:r>
                        <a:rPr lang="fr-FR" sz="1600" b="0" i="0" u="none" strike="noStrike" dirty="0">
                          <a:latin typeface="Calibri" pitchFamily="34" charset="0"/>
                        </a:rPr>
                        <a:t>emprunteur</a:t>
                      </a:r>
                    </a:p>
                  </a:txBody>
                  <a:tcPr marL="0" marR="0" marT="0" marB="0" anchor="ctr"/>
                </a:tc>
                <a:tc>
                  <a:txBody>
                    <a:bodyPr/>
                    <a:lstStyle/>
                    <a:p>
                      <a:pPr marL="95250" indent="0" algn="l" fontAlgn="t"/>
                      <a:r>
                        <a:rPr lang="fr-FR" sz="1600" b="0" i="0" u="none" strike="noStrike" dirty="0">
                          <a:latin typeface="Calibri" pitchFamily="34" charset="0"/>
                        </a:rPr>
                        <a:t>Puis je</a:t>
                      </a:r>
                      <a:r>
                        <a:rPr lang="fr-FR" sz="1600" b="1" i="0" u="none" strike="noStrike" dirty="0">
                          <a:latin typeface="Calibri" pitchFamily="34" charset="0"/>
                        </a:rPr>
                        <a:t> assurer le </a:t>
                      </a:r>
                      <a:r>
                        <a:rPr lang="fr-FR" sz="1600" b="1" i="0" u="none" strike="noStrike" dirty="0" err="1" smtClean="0">
                          <a:latin typeface="Calibri" pitchFamily="34" charset="0"/>
                        </a:rPr>
                        <a:t>co</a:t>
                      </a:r>
                      <a:r>
                        <a:rPr lang="fr-FR" sz="1600" b="1" i="0" u="none" strike="noStrike" dirty="0" smtClean="0">
                          <a:latin typeface="Calibri" pitchFamily="34" charset="0"/>
                        </a:rPr>
                        <a:t>-emprunteur </a:t>
                      </a:r>
                      <a:r>
                        <a:rPr lang="fr-FR" sz="1600" b="0" i="0" u="none" strike="noStrike" dirty="0">
                          <a:latin typeface="Calibri" pitchFamily="34" charset="0"/>
                        </a:rPr>
                        <a:t>de mon crédit renouvelable?</a:t>
                      </a:r>
                    </a:p>
                  </a:txBody>
                  <a:tcPr marL="0" marR="0" marT="0" marB="0" anchor="ctr"/>
                </a:tc>
                <a:tc>
                  <a:txBody>
                    <a:bodyPr/>
                    <a:lstStyle/>
                    <a:p>
                      <a:pPr marL="95250" indent="0" algn="l" fontAlgn="t"/>
                      <a:r>
                        <a:rPr lang="fr-FR" sz="1600" b="0" i="0" u="none" strike="noStrike" dirty="0">
                          <a:latin typeface="Calibri" pitchFamily="34" charset="0"/>
                        </a:rPr>
                        <a:t>oui</a:t>
                      </a:r>
                    </a:p>
                  </a:txBody>
                  <a:tcPr marL="0" marR="0" marT="0" marB="0" anchor="ct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title"/>
          </p:nvPr>
        </p:nvSpPr>
        <p:spPr/>
        <p:txBody>
          <a:bodyPr/>
          <a:lstStyle/>
          <a:p>
            <a:r>
              <a:rPr dirty="0" err="1" smtClean="0"/>
              <a:t>Chemin</a:t>
            </a:r>
            <a:r>
              <a:rPr dirty="0" smtClean="0"/>
              <a:t> de </a:t>
            </a:r>
            <a:r>
              <a:rPr dirty="0" err="1" smtClean="0"/>
              <a:t>fer</a:t>
            </a:r>
            <a:endParaRPr dirty="0" smtClean="0"/>
          </a:p>
        </p:txBody>
      </p:sp>
      <p:pic>
        <p:nvPicPr>
          <p:cNvPr id="1026" name="Picture 2"/>
          <p:cNvPicPr>
            <a:picLocks noChangeAspect="1" noChangeArrowheads="1"/>
          </p:cNvPicPr>
          <p:nvPr/>
        </p:nvPicPr>
        <p:blipFill>
          <a:blip r:embed="rId2" cstate="print"/>
          <a:srcRect l="4041" t="32839" r="17570" b="17672"/>
          <a:stretch>
            <a:fillRect/>
          </a:stretch>
        </p:blipFill>
        <p:spPr bwMode="auto">
          <a:xfrm>
            <a:off x="1098113" y="2207173"/>
            <a:ext cx="8623737" cy="4083269"/>
          </a:xfrm>
          <a:prstGeom prst="rect">
            <a:avLst/>
          </a:prstGeom>
          <a:noFill/>
          <a:ln w="9525">
            <a:noFill/>
            <a:miter lim="800000"/>
            <a:headEnd/>
            <a:tailEnd/>
          </a:ln>
        </p:spPr>
      </p:pic>
      <p:sp>
        <p:nvSpPr>
          <p:cNvPr id="4" name="ZoneTexte 8"/>
          <p:cNvSpPr txBox="1">
            <a:spLocks noChangeArrowheads="1"/>
          </p:cNvSpPr>
          <p:nvPr/>
        </p:nvSpPr>
        <p:spPr bwMode="auto">
          <a:xfrm>
            <a:off x="189186" y="987425"/>
            <a:ext cx="8750027" cy="1505027"/>
          </a:xfrm>
          <a:prstGeom prst="rect">
            <a:avLst/>
          </a:prstGeom>
          <a:noFill/>
          <a:ln w="9525" algn="ctr">
            <a:noFill/>
            <a:miter lim="800000"/>
            <a:headEnd/>
            <a:tailEnd/>
          </a:ln>
        </p:spPr>
        <p:txBody>
          <a:bodyPr wrap="square">
            <a:spAutoFit/>
          </a:bodyPr>
          <a:lstStyle/>
          <a:p>
            <a:pPr>
              <a:spcBef>
                <a:spcPct val="55000"/>
              </a:spcBef>
              <a:buFontTx/>
              <a:buBlip>
                <a:blip r:embed="rId3"/>
              </a:buBlip>
            </a:pPr>
            <a:r>
              <a:rPr lang="fr-FR" sz="1800" b="1" dirty="0">
                <a:latin typeface="Calibri" pitchFamily="34" charset="0"/>
                <a:sym typeface="Symbol" pitchFamily="18" charset="2"/>
              </a:rPr>
              <a:t> </a:t>
            </a:r>
            <a:r>
              <a:rPr lang="fr-FR" sz="1800" b="1" dirty="0" smtClean="0">
                <a:latin typeface="Calibri" pitchFamily="34" charset="0"/>
                <a:sym typeface="Symbol" pitchFamily="18" charset="2"/>
              </a:rPr>
              <a:t> </a:t>
            </a:r>
            <a:r>
              <a:rPr lang="fr-FR" sz="1800" b="1" dirty="0" smtClean="0">
                <a:latin typeface="Calibri" pitchFamily="34" charset="0"/>
              </a:rPr>
              <a:t>Présentation du chemin de fer  </a:t>
            </a:r>
            <a:r>
              <a:rPr lang="fr-FR" sz="1800" dirty="0" smtClean="0">
                <a:latin typeface="Calibri" pitchFamily="34" charset="0"/>
              </a:rPr>
              <a:t>: le haut le l'écran permet de savoir l'état d'avancement dans la saisie du dossier</a:t>
            </a:r>
          </a:p>
          <a:p>
            <a:pPr lvl="1">
              <a:spcBef>
                <a:spcPct val="55000"/>
              </a:spcBef>
              <a:buBlip>
                <a:blip r:embed="rId4"/>
              </a:buBlip>
            </a:pPr>
            <a:r>
              <a:rPr lang="fr-FR" sz="1800" dirty="0" smtClean="0">
                <a:latin typeface="Calibri" pitchFamily="34" charset="0"/>
              </a:rPr>
              <a:t> </a:t>
            </a:r>
            <a:r>
              <a:rPr lang="fr-FR" sz="1800" b="1" dirty="0" smtClean="0">
                <a:latin typeface="Calibri" pitchFamily="34" charset="0"/>
              </a:rPr>
              <a:t>IZICARTE 3 grandes étapes :</a:t>
            </a:r>
          </a:p>
          <a:p>
            <a:pPr>
              <a:spcBef>
                <a:spcPct val="55000"/>
              </a:spcBef>
              <a:buFontTx/>
              <a:buBlip>
                <a:blip r:embed="rId3"/>
              </a:buBlip>
            </a:pPr>
            <a:endParaRPr lang="fr-FR" sz="1800" b="1" dirty="0">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title"/>
          </p:nvPr>
        </p:nvSpPr>
        <p:spPr/>
        <p:txBody>
          <a:bodyPr/>
          <a:lstStyle/>
          <a:p>
            <a:r>
              <a:rPr dirty="0" err="1" smtClean="0"/>
              <a:t>Chemin</a:t>
            </a:r>
            <a:r>
              <a:rPr dirty="0" smtClean="0"/>
              <a:t> de </a:t>
            </a:r>
            <a:r>
              <a:rPr dirty="0" err="1" smtClean="0"/>
              <a:t>fer</a:t>
            </a:r>
            <a:endParaRPr dirty="0" smtClean="0"/>
          </a:p>
        </p:txBody>
      </p:sp>
      <p:pic>
        <p:nvPicPr>
          <p:cNvPr id="3074" name="Picture 2"/>
          <p:cNvPicPr>
            <a:picLocks noChangeAspect="1" noChangeArrowheads="1"/>
          </p:cNvPicPr>
          <p:nvPr/>
        </p:nvPicPr>
        <p:blipFill>
          <a:blip r:embed="rId2" cstate="print"/>
          <a:srcRect l="4041" t="31253" r="35257" b="25216"/>
          <a:stretch>
            <a:fillRect/>
          </a:stretch>
        </p:blipFill>
        <p:spPr bwMode="auto">
          <a:xfrm>
            <a:off x="961697" y="1681255"/>
            <a:ext cx="8071361" cy="4341172"/>
          </a:xfrm>
          <a:prstGeom prst="rect">
            <a:avLst/>
          </a:prstGeom>
          <a:noFill/>
          <a:ln w="9525">
            <a:noFill/>
            <a:miter lim="800000"/>
            <a:headEnd/>
            <a:tailEnd/>
          </a:ln>
        </p:spPr>
      </p:pic>
      <p:sp>
        <p:nvSpPr>
          <p:cNvPr id="4" name="ZoneTexte 8"/>
          <p:cNvSpPr txBox="1">
            <a:spLocks noChangeArrowheads="1"/>
          </p:cNvSpPr>
          <p:nvPr/>
        </p:nvSpPr>
        <p:spPr bwMode="auto">
          <a:xfrm>
            <a:off x="189186" y="987425"/>
            <a:ext cx="8750027" cy="798680"/>
          </a:xfrm>
          <a:prstGeom prst="rect">
            <a:avLst/>
          </a:prstGeom>
          <a:noFill/>
          <a:ln w="9525" algn="ctr">
            <a:noFill/>
            <a:miter lim="800000"/>
            <a:headEnd/>
            <a:tailEnd/>
          </a:ln>
        </p:spPr>
        <p:txBody>
          <a:bodyPr wrap="square">
            <a:spAutoFit/>
          </a:bodyPr>
          <a:lstStyle/>
          <a:p>
            <a:pPr lvl="1">
              <a:spcBef>
                <a:spcPct val="55000"/>
              </a:spcBef>
              <a:buBlip>
                <a:blip r:embed="rId3"/>
              </a:buBlip>
            </a:pPr>
            <a:r>
              <a:rPr lang="fr-FR" sz="1800" b="1" dirty="0" smtClean="0">
                <a:latin typeface="Calibri" pitchFamily="34" charset="0"/>
              </a:rPr>
              <a:t>  Crédit Conso 3 grandes étapes :</a:t>
            </a:r>
          </a:p>
          <a:p>
            <a:pPr>
              <a:spcBef>
                <a:spcPct val="55000"/>
              </a:spcBef>
              <a:buFontTx/>
              <a:buBlip>
                <a:blip r:embed="rId4"/>
              </a:buBlip>
            </a:pPr>
            <a:endParaRPr lang="fr-FR" sz="1800" b="1" dirty="0">
              <a:latin typeface="Calibri"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Axis">
  <a:themeElements>
    <a:clrScheme name="1_Axis 10">
      <a:dk1>
        <a:srgbClr val="000000"/>
      </a:dk1>
      <a:lt1>
        <a:srgbClr val="FFFFFF"/>
      </a:lt1>
      <a:dk2>
        <a:srgbClr val="FF0000"/>
      </a:dk2>
      <a:lt2>
        <a:srgbClr val="D3CBC5"/>
      </a:lt2>
      <a:accent1>
        <a:srgbClr val="B11116"/>
      </a:accent1>
      <a:accent2>
        <a:srgbClr val="F47920"/>
      </a:accent2>
      <a:accent3>
        <a:srgbClr val="FFFFFF"/>
      </a:accent3>
      <a:accent4>
        <a:srgbClr val="000000"/>
      </a:accent4>
      <a:accent5>
        <a:srgbClr val="D5AAAB"/>
      </a:accent5>
      <a:accent6>
        <a:srgbClr val="DD6D1C"/>
      </a:accent6>
      <a:hlink>
        <a:srgbClr val="98134E"/>
      </a:hlink>
      <a:folHlink>
        <a:srgbClr val="6B274F"/>
      </a:folHlink>
    </a:clrScheme>
    <a:fontScheme name="1_Axis">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55000"/>
          </a:spcBef>
          <a:spcAft>
            <a:spcPct val="0"/>
          </a:spcAft>
          <a:buClrTx/>
          <a:buSzTx/>
          <a:buFontTx/>
          <a:buNone/>
          <a:tabLst/>
          <a:defRPr kumimoji="0" lang="fr-FR" sz="3200" b="0"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55000"/>
          </a:spcBef>
          <a:spcAft>
            <a:spcPct val="0"/>
          </a:spcAft>
          <a:buClrTx/>
          <a:buSzTx/>
          <a:buFontTx/>
          <a:buNone/>
          <a:tabLst/>
          <a:defRPr kumimoji="0" lang="fr-FR" sz="3200" b="0"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1_Axis 1">
        <a:dk1>
          <a:srgbClr val="080808"/>
        </a:dk1>
        <a:lt1>
          <a:srgbClr val="F8F8F8"/>
        </a:lt1>
        <a:dk2>
          <a:srgbClr val="330000"/>
        </a:dk2>
        <a:lt2>
          <a:srgbClr val="FFFFFF"/>
        </a:lt2>
        <a:accent1>
          <a:srgbClr val="FF9900"/>
        </a:accent1>
        <a:accent2>
          <a:srgbClr val="CC3300"/>
        </a:accent2>
        <a:accent3>
          <a:srgbClr val="ADAAAA"/>
        </a:accent3>
        <a:accent4>
          <a:srgbClr val="D4D4D4"/>
        </a:accent4>
        <a:accent5>
          <a:srgbClr val="FFCAAA"/>
        </a:accent5>
        <a:accent6>
          <a:srgbClr val="B92D00"/>
        </a:accent6>
        <a:hlink>
          <a:srgbClr val="CC6600"/>
        </a:hlink>
        <a:folHlink>
          <a:srgbClr val="B2B282"/>
        </a:folHlink>
      </a:clrScheme>
      <a:clrMap bg1="dk2" tx1="lt1" bg2="dk1" tx2="lt2" accent1="accent1" accent2="accent2" accent3="accent3" accent4="accent4" accent5="accent5" accent6="accent6" hlink="hlink" folHlink="folHlink"/>
    </a:extraClrScheme>
    <a:extraClrScheme>
      <a:clrScheme name="1_Axis 2">
        <a:dk1>
          <a:srgbClr val="333333"/>
        </a:dk1>
        <a:lt1>
          <a:srgbClr val="F8F8F8"/>
        </a:lt1>
        <a:dk2>
          <a:srgbClr val="800000"/>
        </a:dk2>
        <a:lt2>
          <a:srgbClr val="FFFFFF"/>
        </a:lt2>
        <a:accent1>
          <a:srgbClr val="CC9900"/>
        </a:accent1>
        <a:accent2>
          <a:srgbClr val="666666"/>
        </a:accent2>
        <a:accent3>
          <a:srgbClr val="C0AAAA"/>
        </a:accent3>
        <a:accent4>
          <a:srgbClr val="D4D4D4"/>
        </a:accent4>
        <a:accent5>
          <a:srgbClr val="E2CAAA"/>
        </a:accent5>
        <a:accent6>
          <a:srgbClr val="5C5C5C"/>
        </a:accent6>
        <a:hlink>
          <a:srgbClr val="CC6600"/>
        </a:hlink>
        <a:folHlink>
          <a:srgbClr val="95A587"/>
        </a:folHlink>
      </a:clrScheme>
      <a:clrMap bg1="dk2" tx1="lt1" bg2="dk1" tx2="lt2" accent1="accent1" accent2="accent2" accent3="accent3" accent4="accent4" accent5="accent5" accent6="accent6" hlink="hlink" folHlink="folHlink"/>
    </a:extraClrScheme>
    <a:extraClrScheme>
      <a:clrScheme name="1_Axis 3">
        <a:dk1>
          <a:srgbClr val="5F5F5F"/>
        </a:dk1>
        <a:lt1>
          <a:srgbClr val="A4BEE0"/>
        </a:lt1>
        <a:dk2>
          <a:srgbClr val="013253"/>
        </a:dk2>
        <a:lt2>
          <a:srgbClr val="FFFFFF"/>
        </a:lt2>
        <a:accent1>
          <a:srgbClr val="588480"/>
        </a:accent1>
        <a:accent2>
          <a:srgbClr val="6600FF"/>
        </a:accent2>
        <a:accent3>
          <a:srgbClr val="AAADB3"/>
        </a:accent3>
        <a:accent4>
          <a:srgbClr val="8BA2BF"/>
        </a:accent4>
        <a:accent5>
          <a:srgbClr val="B4C2C0"/>
        </a:accent5>
        <a:accent6>
          <a:srgbClr val="5C00E7"/>
        </a:accent6>
        <a:hlink>
          <a:srgbClr val="CCCC00"/>
        </a:hlink>
        <a:folHlink>
          <a:srgbClr val="5F5F5F"/>
        </a:folHlink>
      </a:clrScheme>
      <a:clrMap bg1="dk2" tx1="lt1" bg2="dk1" tx2="lt2" accent1="accent1" accent2="accent2" accent3="accent3" accent4="accent4" accent5="accent5" accent6="accent6" hlink="hlink" folHlink="folHlink"/>
    </a:extraClrScheme>
    <a:extraClrScheme>
      <a:clrScheme name="1_Axis 4">
        <a:dk1>
          <a:srgbClr val="003300"/>
        </a:dk1>
        <a:lt1>
          <a:srgbClr val="F8F8F8"/>
        </a:lt1>
        <a:dk2>
          <a:srgbClr val="3D4A1C"/>
        </a:dk2>
        <a:lt2>
          <a:srgbClr val="FFFFFF"/>
        </a:lt2>
        <a:accent1>
          <a:srgbClr val="99CC00"/>
        </a:accent1>
        <a:accent2>
          <a:srgbClr val="669900"/>
        </a:accent2>
        <a:accent3>
          <a:srgbClr val="AFB1AB"/>
        </a:accent3>
        <a:accent4>
          <a:srgbClr val="D4D4D4"/>
        </a:accent4>
        <a:accent5>
          <a:srgbClr val="CAE2AA"/>
        </a:accent5>
        <a:accent6>
          <a:srgbClr val="5C8A00"/>
        </a:accent6>
        <a:hlink>
          <a:srgbClr val="CC9900"/>
        </a:hlink>
        <a:folHlink>
          <a:srgbClr val="B2B282"/>
        </a:folHlink>
      </a:clrScheme>
      <a:clrMap bg1="dk2" tx1="lt1" bg2="dk1" tx2="lt2" accent1="accent1" accent2="accent2" accent3="accent3" accent4="accent4" accent5="accent5" accent6="accent6" hlink="hlink" folHlink="folHlink"/>
    </a:extraClrScheme>
    <a:extraClrScheme>
      <a:clrScheme name="1_Axis 5">
        <a:dk1>
          <a:srgbClr val="333333"/>
        </a:dk1>
        <a:lt1>
          <a:srgbClr val="F8F8F8"/>
        </a:lt1>
        <a:dk2>
          <a:srgbClr val="005D8C"/>
        </a:dk2>
        <a:lt2>
          <a:srgbClr val="FFFFFF"/>
        </a:lt2>
        <a:accent1>
          <a:srgbClr val="00CC99"/>
        </a:accent1>
        <a:accent2>
          <a:srgbClr val="0099CC"/>
        </a:accent2>
        <a:accent3>
          <a:srgbClr val="AAB6C5"/>
        </a:accent3>
        <a:accent4>
          <a:srgbClr val="D4D4D4"/>
        </a:accent4>
        <a:accent5>
          <a:srgbClr val="AAE2CA"/>
        </a:accent5>
        <a:accent6>
          <a:srgbClr val="008AB9"/>
        </a:accent6>
        <a:hlink>
          <a:srgbClr val="FFCC00"/>
        </a:hlink>
        <a:folHlink>
          <a:srgbClr val="D8D48C"/>
        </a:folHlink>
      </a:clrScheme>
      <a:clrMap bg1="dk2" tx1="lt1" bg2="dk1" tx2="lt2" accent1="accent1" accent2="accent2" accent3="accent3" accent4="accent4" accent5="accent5" accent6="accent6" hlink="hlink" folHlink="folHlink"/>
    </a:extraClrScheme>
    <a:extraClrScheme>
      <a:clrScheme name="1_Axis 6">
        <a:dk1>
          <a:srgbClr val="000000"/>
        </a:dk1>
        <a:lt1>
          <a:srgbClr val="ECAE00"/>
        </a:lt1>
        <a:dk2>
          <a:srgbClr val="FFFFFF"/>
        </a:dk2>
        <a:lt2>
          <a:srgbClr val="333333"/>
        </a:lt2>
        <a:accent1>
          <a:srgbClr val="CC6600"/>
        </a:accent1>
        <a:accent2>
          <a:srgbClr val="BA6D10"/>
        </a:accent2>
        <a:accent3>
          <a:srgbClr val="F4D3AA"/>
        </a:accent3>
        <a:accent4>
          <a:srgbClr val="000000"/>
        </a:accent4>
        <a:accent5>
          <a:srgbClr val="E2B8AA"/>
        </a:accent5>
        <a:accent6>
          <a:srgbClr val="A8620D"/>
        </a:accent6>
        <a:hlink>
          <a:srgbClr val="666633"/>
        </a:hlink>
        <a:folHlink>
          <a:srgbClr val="8D996D"/>
        </a:folHlink>
      </a:clrScheme>
      <a:clrMap bg1="lt1" tx1="dk1" bg2="lt2" tx2="dk2" accent1="accent1" accent2="accent2" accent3="accent3" accent4="accent4" accent5="accent5" accent6="accent6" hlink="hlink" folHlink="folHlink"/>
    </a:extraClrScheme>
    <a:extraClrScheme>
      <a:clrScheme name="1_Axis 7">
        <a:dk1>
          <a:srgbClr val="000000"/>
        </a:dk1>
        <a:lt1>
          <a:srgbClr val="FFFFFF"/>
        </a:lt1>
        <a:dk2>
          <a:srgbClr val="372221"/>
        </a:dk2>
        <a:lt2>
          <a:srgbClr val="808080"/>
        </a:lt2>
        <a:accent1>
          <a:srgbClr val="009999"/>
        </a:accent1>
        <a:accent2>
          <a:srgbClr val="9AAC98"/>
        </a:accent2>
        <a:accent3>
          <a:srgbClr val="FFFFFF"/>
        </a:accent3>
        <a:accent4>
          <a:srgbClr val="000000"/>
        </a:accent4>
        <a:accent5>
          <a:srgbClr val="AACACA"/>
        </a:accent5>
        <a:accent6>
          <a:srgbClr val="8B9B89"/>
        </a:accent6>
        <a:hlink>
          <a:srgbClr val="666699"/>
        </a:hlink>
        <a:folHlink>
          <a:srgbClr val="B2B2B2"/>
        </a:folHlink>
      </a:clrScheme>
      <a:clrMap bg1="lt1" tx1="dk1" bg2="lt2" tx2="dk2" accent1="accent1" accent2="accent2" accent3="accent3" accent4="accent4" accent5="accent5" accent6="accent6" hlink="hlink" folHlink="folHlink"/>
    </a:extraClrScheme>
    <a:extraClrScheme>
      <a:clrScheme name="1_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clrMap bg1="lt1" tx1="dk1" bg2="lt2" tx2="dk2" accent1="accent1" accent2="accent2" accent3="accent3" accent4="accent4" accent5="accent5" accent6="accent6" hlink="hlink" folHlink="folHlink"/>
    </a:extraClrScheme>
    <a:extraClrScheme>
      <a:clrScheme name="1_Axis 9">
        <a:dk1>
          <a:srgbClr val="000000"/>
        </a:dk1>
        <a:lt1>
          <a:srgbClr val="FFFFFF"/>
        </a:lt1>
        <a:dk2>
          <a:srgbClr val="FF0000"/>
        </a:dk2>
        <a:lt2>
          <a:srgbClr val="D3CBC5"/>
        </a:lt2>
        <a:accent1>
          <a:srgbClr val="B11116"/>
        </a:accent1>
        <a:accent2>
          <a:srgbClr val="F47920"/>
        </a:accent2>
        <a:accent3>
          <a:srgbClr val="FFFFFF"/>
        </a:accent3>
        <a:accent4>
          <a:srgbClr val="000000"/>
        </a:accent4>
        <a:accent5>
          <a:srgbClr val="D5AAAB"/>
        </a:accent5>
        <a:accent6>
          <a:srgbClr val="DD6D1C"/>
        </a:accent6>
        <a:hlink>
          <a:srgbClr val="D3CBC5"/>
        </a:hlink>
        <a:folHlink>
          <a:srgbClr val="6B274F"/>
        </a:folHlink>
      </a:clrScheme>
      <a:clrMap bg1="lt1" tx1="dk1" bg2="lt2" tx2="dk2" accent1="accent1" accent2="accent2" accent3="accent3" accent4="accent4" accent5="accent5" accent6="accent6" hlink="hlink" folHlink="folHlink"/>
    </a:extraClrScheme>
    <a:extraClrScheme>
      <a:clrScheme name="1_Axis 10">
        <a:dk1>
          <a:srgbClr val="000000"/>
        </a:dk1>
        <a:lt1>
          <a:srgbClr val="FFFFFF"/>
        </a:lt1>
        <a:dk2>
          <a:srgbClr val="FF0000"/>
        </a:dk2>
        <a:lt2>
          <a:srgbClr val="D3CBC5"/>
        </a:lt2>
        <a:accent1>
          <a:srgbClr val="B11116"/>
        </a:accent1>
        <a:accent2>
          <a:srgbClr val="F47920"/>
        </a:accent2>
        <a:accent3>
          <a:srgbClr val="FFFFFF"/>
        </a:accent3>
        <a:accent4>
          <a:srgbClr val="000000"/>
        </a:accent4>
        <a:accent5>
          <a:srgbClr val="D5AAAB"/>
        </a:accent5>
        <a:accent6>
          <a:srgbClr val="DD6D1C"/>
        </a:accent6>
        <a:hlink>
          <a:srgbClr val="98134E"/>
        </a:hlink>
        <a:folHlink>
          <a:srgbClr val="6B274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B11116"/>
      </a:dk2>
      <a:lt2>
        <a:srgbClr val="808080"/>
      </a:lt2>
      <a:accent1>
        <a:srgbClr val="FF0000"/>
      </a:accent1>
      <a:accent2>
        <a:srgbClr val="F15A22"/>
      </a:accent2>
      <a:accent3>
        <a:srgbClr val="FFFFFF"/>
      </a:accent3>
      <a:accent4>
        <a:srgbClr val="000000"/>
      </a:accent4>
      <a:accent5>
        <a:srgbClr val="FFAAAA"/>
      </a:accent5>
      <a:accent6>
        <a:srgbClr val="DA511E"/>
      </a:accent6>
      <a:hlink>
        <a:srgbClr val="6B274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42207</TotalTime>
  <Words>1974</Words>
  <Application>Microsoft Office PowerPoint</Application>
  <PresentationFormat>Personnalisé</PresentationFormat>
  <Paragraphs>166</Paragraphs>
  <Slides>9</Slides>
  <Notes>0</Notes>
  <HiddenSlides>0</HiddenSlides>
  <MMClips>0</MMClips>
  <ScaleCrop>false</ScaleCrop>
  <HeadingPairs>
    <vt:vector size="4" baseType="variant">
      <vt:variant>
        <vt:lpstr>Thème</vt:lpstr>
      </vt:variant>
      <vt:variant>
        <vt:i4>1</vt:i4>
      </vt:variant>
      <vt:variant>
        <vt:lpstr>Titres des diapositives</vt:lpstr>
      </vt:variant>
      <vt:variant>
        <vt:i4>9</vt:i4>
      </vt:variant>
    </vt:vector>
  </HeadingPairs>
  <TitlesOfParts>
    <vt:vector size="10" baseType="lpstr">
      <vt:lpstr>1_Axis</vt:lpstr>
      <vt:lpstr>Présentation PowerPoint</vt:lpstr>
      <vt:lpstr> FAQ IZIVENTE – APPLICATIF        (1/3)</vt:lpstr>
      <vt:lpstr> FAQ IZIVENTE – APPLICATIF         (2/3)</vt:lpstr>
      <vt:lpstr>  FAQ IZIVENTE – APPLICATIF               (3/3)</vt:lpstr>
      <vt:lpstr>  FAQ IZIVENTE – Regroupement de crédit        (1/2)</vt:lpstr>
      <vt:lpstr>  FAQ IZIVENTE – Regroupement de crédit        (2/2)</vt:lpstr>
      <vt:lpstr>  FAQ IZIVENTE – Co-emprunteur</vt:lpstr>
      <vt:lpstr>Chemin de fer</vt:lpstr>
      <vt:lpstr>Chemin de fer</vt:lpstr>
    </vt:vector>
  </TitlesOfParts>
  <Manager>CNCE\DOG + CNCE\DQG</Manager>
  <Company>GCE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Moments de Vérité</dc:title>
  <dc:creator>Cellule de coordination</dc:creator>
  <cp:lastModifiedBy>A5703260</cp:lastModifiedBy>
  <cp:revision>3178</cp:revision>
  <cp:lastPrinted>2003-03-21T12:06:10Z</cp:lastPrinted>
  <dcterms:created xsi:type="dcterms:W3CDTF">2000-06-08T12:59:35Z</dcterms:created>
  <dcterms:modified xsi:type="dcterms:W3CDTF">2018-04-13T08:13:08Z</dcterms:modified>
</cp:coreProperties>
</file>