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5"/>
    <p:sldMasterId id="2147483756" r:id="rId6"/>
    <p:sldMasterId id="2147483780" r:id="rId7"/>
    <p:sldMasterId id="2147483805" r:id="rId8"/>
    <p:sldMasterId id="2147483814" r:id="rId9"/>
    <p:sldMasterId id="2147483826" r:id="rId10"/>
    <p:sldMasterId id="2147483838" r:id="rId11"/>
  </p:sldMasterIdLst>
  <p:notesMasterIdLst>
    <p:notesMasterId r:id="rId28"/>
  </p:notesMasterIdLst>
  <p:handoutMasterIdLst>
    <p:handoutMasterId r:id="rId29"/>
  </p:handoutMasterIdLst>
  <p:sldIdLst>
    <p:sldId id="400" r:id="rId12"/>
    <p:sldId id="409" r:id="rId13"/>
    <p:sldId id="411" r:id="rId14"/>
    <p:sldId id="2147378331" r:id="rId15"/>
    <p:sldId id="2147378332" r:id="rId16"/>
    <p:sldId id="2147378309" r:id="rId17"/>
    <p:sldId id="554" r:id="rId18"/>
    <p:sldId id="2147378220" r:id="rId19"/>
    <p:sldId id="2147378322" r:id="rId20"/>
    <p:sldId id="553" r:id="rId21"/>
    <p:sldId id="799" r:id="rId22"/>
    <p:sldId id="2147378325" r:id="rId23"/>
    <p:sldId id="2147378336" r:id="rId24"/>
    <p:sldId id="2147378330" r:id="rId25"/>
    <p:sldId id="2147378308" r:id="rId26"/>
    <p:sldId id="2147378326" r:id="rId27"/>
  </p:sldIdLst>
  <p:sldSz cx="9144000" cy="5143500" type="screen16x9"/>
  <p:notesSz cx="6797675" cy="9874250"/>
  <p:embeddedFontLst>
    <p:embeddedFont>
      <p:font typeface="Arial Black" panose="020B0A04020102020204" pitchFamily="34" charset="0"/>
      <p:bold r:id="rId30"/>
    </p:embeddedFont>
    <p:embeddedFont>
      <p:font typeface="Arial Narrow" panose="020B0606020202030204" pitchFamily="34" charset="0"/>
      <p:regular r:id="rId31"/>
      <p:bold r:id="rId32"/>
      <p:italic r:id="rId33"/>
      <p:boldItalic r:id="rId34"/>
    </p:embeddedFont>
    <p:embeddedFont>
      <p:font typeface="Arial Nova Light" panose="020B0304020202020204" pitchFamily="34" charset="0"/>
      <p:regular r:id="rId35"/>
      <p:italic r:id="rId36"/>
    </p:embeddedFont>
    <p:embeddedFont>
      <p:font typeface="Cabin Condensed" panose="020B0604020202020204" charset="0"/>
      <p:regular r:id="rId37"/>
      <p:bold r:id="rId38"/>
      <p:italic r:id="rId39"/>
      <p:boldItalic r:id="rId40"/>
    </p:embeddedFont>
    <p:embeddedFont>
      <p:font typeface="Cambria Math" panose="02040503050406030204" pitchFamily="18" charset="0"/>
      <p:regular r:id="rId41"/>
    </p:embeddedFont>
    <p:embeddedFont>
      <p:font typeface="Montserrat" panose="00000500000000000000" pitchFamily="2" charset="0"/>
      <p:regular r:id="rId42"/>
      <p:bold r:id="rId43"/>
      <p:italic r:id="rId44"/>
      <p:boldItalic r:id="rId45"/>
    </p:embeddedFont>
    <p:embeddedFont>
      <p:font typeface="Montserrat ExtraBold" panose="00000900000000000000" pitchFamily="2" charset="0"/>
      <p:bold r:id="rId46"/>
      <p:boldItalic r:id="rId47"/>
    </p:embeddedFont>
    <p:embeddedFont>
      <p:font typeface="Montserrat Light" panose="00000400000000000000" pitchFamily="2" charset="0"/>
      <p:regular r:id="rId48"/>
      <p:italic r:id="rId49"/>
    </p:embeddedFont>
    <p:embeddedFont>
      <p:font typeface="Montserrat SemiBold" panose="00000700000000000000" pitchFamily="2" charset="0"/>
      <p:bold r:id="rId50"/>
      <p:boldItalic r:id="rId51"/>
    </p:embeddedFont>
    <p:embeddedFont>
      <p:font typeface="Trebuchet MS" panose="020B060302020202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
      <p:font typeface="Wingdings 2" panose="05020102010507070707" pitchFamily="18" charset="2"/>
      <p:regular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7F53"/>
    <a:srgbClr val="FFFFFF"/>
    <a:srgbClr val="D9E1F2"/>
    <a:srgbClr val="55579E"/>
    <a:srgbClr val="B34A8C"/>
    <a:srgbClr val="162E6E"/>
    <a:srgbClr val="DB4B4B"/>
    <a:srgbClr val="9176B4"/>
    <a:srgbClr val="0176A0"/>
    <a:srgbClr val="F08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77" autoAdjust="0"/>
    <p:restoredTop sz="94980" autoAdjust="0"/>
  </p:normalViewPr>
  <p:slideViewPr>
    <p:cSldViewPr snapToGrid="0">
      <p:cViewPr varScale="1">
        <p:scale>
          <a:sx n="79" d="100"/>
          <a:sy n="79" d="100"/>
        </p:scale>
        <p:origin x="756" y="48"/>
      </p:cViewPr>
      <p:guideLst>
        <p:guide orient="horz" pos="1439"/>
        <p:guide orient="horz" pos="169"/>
        <p:guide pos="1383"/>
        <p:guide pos="4468"/>
      </p:guideLst>
    </p:cSldViewPr>
  </p:slideViewPr>
  <p:outlineViewPr>
    <p:cViewPr>
      <p:scale>
        <a:sx n="33" d="100"/>
        <a:sy n="33" d="100"/>
      </p:scale>
      <p:origin x="0" y="-14021"/>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10.fntdata"/><Relationship Id="rId21" Type="http://schemas.openxmlformats.org/officeDocument/2006/relationships/slide" Target="slides/slide1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63"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41" Type="http://schemas.openxmlformats.org/officeDocument/2006/relationships/font" Target="fonts/font12.fntdata"/><Relationship Id="rId54" Type="http://schemas.openxmlformats.org/officeDocument/2006/relationships/font" Target="fonts/font25.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font" Target="fonts/font29.fntdata"/><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61"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font" Target="fonts/font31.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64" Type="http://schemas.openxmlformats.org/officeDocument/2006/relationships/tableStyles" Target="tableStyles.xml"/><Relationship Id="rId8" Type="http://schemas.openxmlformats.org/officeDocument/2006/relationships/slideMaster" Target="slideMasters/slideMaster4.xml"/><Relationship Id="rId51" Type="http://schemas.openxmlformats.org/officeDocument/2006/relationships/font" Target="fonts/font22.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font" Target="fonts/font30.fntdata"/></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859672962301512E-2"/>
          <c:y val="0"/>
          <c:w val="0.83428065407539698"/>
          <c:h val="0.78157143855576172"/>
        </c:manualLayout>
      </c:layout>
      <c:barChart>
        <c:barDir val="col"/>
        <c:grouping val="clustered"/>
        <c:varyColors val="0"/>
        <c:ser>
          <c:idx val="0"/>
          <c:order val="0"/>
          <c:spPr>
            <a:solidFill>
              <a:schemeClr val="accent4">
                <a:lumMod val="75000"/>
              </a:schemeClr>
            </a:solidFill>
            <a:ln>
              <a:noFill/>
            </a:ln>
            <a:effectLst/>
          </c:spPr>
          <c:invertIfNegative val="0"/>
          <c:dLbls>
            <c:dLbl>
              <c:idx val="0"/>
              <c:layout>
                <c:manualLayout>
                  <c:x val="-5.5033319557970528E-3"/>
                  <c:y val="0.33572332390145831"/>
                </c:manualLayout>
              </c:layout>
              <c:tx>
                <c:rich>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t>20</a:t>
                    </a:r>
                  </a:p>
                </c:rich>
              </c:tx>
              <c:spPr>
                <a:noFill/>
                <a:ln>
                  <a:noFill/>
                </a:ln>
                <a:effectLst/>
              </c:spPr>
              <c:txPr>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manualLayout>
                      <c:w val="0.33402912754687192"/>
                      <c:h val="0.275158459382775"/>
                    </c:manualLayout>
                  </c15:layout>
                  <c15:showDataLabelsRange val="0"/>
                </c:ext>
                <c:ext xmlns:c16="http://schemas.microsoft.com/office/drawing/2014/chart" uri="{C3380CC4-5D6E-409C-BE32-E72D297353CC}">
                  <c16:uniqueId val="{00000000-A0D2-442F-9946-9D6895F39C2B}"/>
                </c:ext>
              </c:extLst>
            </c:dLbl>
            <c:dLbl>
              <c:idx val="1"/>
              <c:tx>
                <c:rich>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t>51 M€</a:t>
                    </a:r>
                  </a:p>
                </c:rich>
              </c:tx>
              <c:spPr>
                <a:noFill/>
                <a:ln>
                  <a:noFill/>
                </a:ln>
                <a:effectLst/>
              </c:spPr>
              <c:txPr>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0.32070430128892163"/>
                      <c:h val="0.27515824082993257"/>
                    </c:manualLayout>
                  </c15:layout>
                  <c15:showDataLabelsRange val="0"/>
                </c:ext>
                <c:ext xmlns:c16="http://schemas.microsoft.com/office/drawing/2014/chart" uri="{C3380CC4-5D6E-409C-BE32-E72D297353CC}">
                  <c16:uniqueId val="{00000001-A0D2-442F-9946-9D6895F39C2B}"/>
                </c:ext>
              </c:extLst>
            </c:dLbl>
            <c:dLbl>
              <c:idx val="2"/>
              <c:tx>
                <c:rich>
                  <a:bodyPr/>
                  <a:lstStyle/>
                  <a:p>
                    <a:r>
                      <a:rPr lang="en-US"/>
                      <a:t>51 M€</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2D1-4A7D-9F36-B2EF663A6249}"/>
                </c:ext>
              </c:extLst>
            </c:dLbl>
            <c:dLbl>
              <c:idx val="3"/>
              <c:tx>
                <c:rich>
                  <a:bodyPr/>
                  <a:lstStyle/>
                  <a:p>
                    <a:r>
                      <a:rPr lang="en-US"/>
                      <a:t>51M€</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949-4477-95D7-BE8BE945DCDD}"/>
                </c:ext>
              </c:extLst>
            </c:dLbl>
            <c:spPr>
              <a:noFill/>
              <a:ln>
                <a:noFill/>
              </a:ln>
              <a:effectLst/>
            </c:spPr>
            <c:txPr>
              <a:bodyPr rot="0" spcFirstLastPara="1" vertOverflow="ellipsis" vert="horz" wrap="square" lIns="38100" tIns="19050" rIns="38100" bIns="19050" anchor="ctr" anchorCtr="0">
                <a:spAutoFit/>
              </a:bodyPr>
              <a:lstStyle/>
              <a:p>
                <a:pPr algn="l">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Sheet1!$A$22:$A$25</c:f>
              <c:numCache>
                <c:formatCode>General</c:formatCode>
                <c:ptCount val="4"/>
                <c:pt idx="0">
                  <c:v>2021</c:v>
                </c:pt>
                <c:pt idx="1">
                  <c:v>2022</c:v>
                </c:pt>
                <c:pt idx="2">
                  <c:v>2023</c:v>
                </c:pt>
                <c:pt idx="3">
                  <c:v>2024</c:v>
                </c:pt>
              </c:numCache>
            </c:numRef>
          </c:cat>
          <c:val>
            <c:numRef>
              <c:f>Sheet1!$B$22:$B$25</c:f>
              <c:numCache>
                <c:formatCode>#,##0</c:formatCode>
                <c:ptCount val="4"/>
                <c:pt idx="0">
                  <c:v>6378</c:v>
                </c:pt>
                <c:pt idx="1">
                  <c:v>6581</c:v>
                </c:pt>
                <c:pt idx="2" formatCode="General">
                  <c:v>6581</c:v>
                </c:pt>
                <c:pt idx="3" formatCode="General">
                  <c:v>6581</c:v>
                </c:pt>
              </c:numCache>
            </c:numRef>
          </c:val>
          <c:extLst>
            <c:ext xmlns:c16="http://schemas.microsoft.com/office/drawing/2014/chart" uri="{C3380CC4-5D6E-409C-BE32-E72D297353CC}">
              <c16:uniqueId val="{00000002-A0D2-442F-9946-9D6895F39C2B}"/>
            </c:ext>
          </c:extLst>
        </c:ser>
        <c:dLbls>
          <c:showLegendKey val="0"/>
          <c:showVal val="0"/>
          <c:showCatName val="0"/>
          <c:showSerName val="0"/>
          <c:showPercent val="0"/>
          <c:showBubbleSize val="0"/>
        </c:dLbls>
        <c:gapWidth val="50"/>
        <c:overlap val="-27"/>
        <c:axId val="774153072"/>
        <c:axId val="774151104"/>
      </c:barChart>
      <c:catAx>
        <c:axId val="77415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74151104"/>
        <c:crosses val="autoZero"/>
        <c:auto val="1"/>
        <c:lblAlgn val="ctr"/>
        <c:lblOffset val="100"/>
        <c:noMultiLvlLbl val="0"/>
      </c:catAx>
      <c:valAx>
        <c:axId val="774151104"/>
        <c:scaling>
          <c:orientation val="minMax"/>
        </c:scaling>
        <c:delete val="1"/>
        <c:axPos val="l"/>
        <c:numFmt formatCode="#,##0" sourceLinked="1"/>
        <c:majorTickMark val="none"/>
        <c:minorTickMark val="none"/>
        <c:tickLblPos val="nextTo"/>
        <c:crossAx val="774153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27/02/2024</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80525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14194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3.xml"/><Relationship Id="rId5" Type="http://schemas.openxmlformats.org/officeDocument/2006/relationships/image" Target="../media/image17.jpeg"/><Relationship Id="rId4" Type="http://schemas.openxmlformats.org/officeDocument/2006/relationships/image" Target="../media/image16.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3.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18.emf"/></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18.emf"/></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emf"/></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3" name="Espace réservé du texte 52"/>
          <p:cNvSpPr>
            <a:spLocks noGrp="1"/>
          </p:cNvSpPr>
          <p:nvPr>
            <p:ph type="body" sz="quarter" idx="12" hasCustomPrompt="1"/>
          </p:nvPr>
        </p:nvSpPr>
        <p:spPr>
          <a:xfrm>
            <a:off x="6762723"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l’entreprise</a:t>
            </a:r>
          </a:p>
        </p:txBody>
      </p:sp>
      <p:pic>
        <p:nvPicPr>
          <p:cNvPr id="3" name="Image 2"/>
          <p:cNvPicPr>
            <a:picLocks noChangeAspect="1"/>
          </p:cNvPicPr>
          <p:nvPr userDrawn="1"/>
        </p:nvPicPr>
        <p:blipFill>
          <a:blip r:embed="rId4"/>
          <a:stretch>
            <a:fillRect/>
          </a:stretch>
        </p:blipFill>
        <p:spPr>
          <a:xfrm>
            <a:off x="144000" y="360000"/>
            <a:ext cx="3744000" cy="771025"/>
          </a:xfrm>
          <a:prstGeom prst="rect">
            <a:avLst/>
          </a:prstGeom>
        </p:spPr>
      </p:pic>
      <p:sp>
        <p:nvSpPr>
          <p:cNvPr id="11" name="Espace réservé du texte 52"/>
          <p:cNvSpPr>
            <a:spLocks noGrp="1"/>
          </p:cNvSpPr>
          <p:nvPr>
            <p:ph type="body" sz="quarter" idx="14" hasCustomPrompt="1"/>
          </p:nvPr>
        </p:nvSpPr>
        <p:spPr>
          <a:xfrm>
            <a:off x="6762723"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0"/>
            <a:ext cx="3312000" cy="682061"/>
          </a:xfrm>
          <a:prstGeom prst="rect">
            <a:avLst/>
          </a:prstGeom>
        </p:spPr>
      </p:pic>
      <p:sp>
        <p:nvSpPr>
          <p:cNvPr id="11" name="Espace réservé du texte 52"/>
          <p:cNvSpPr>
            <a:spLocks noGrp="1"/>
          </p:cNvSpPr>
          <p:nvPr>
            <p:ph type="body" sz="quarter" idx="12" hasCustomPrompt="1"/>
          </p:nvPr>
        </p:nvSpPr>
        <p:spPr>
          <a:xfrm>
            <a:off x="6902888"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l’entreprise</a:t>
            </a:r>
          </a:p>
        </p:txBody>
      </p:sp>
      <p:sp>
        <p:nvSpPr>
          <p:cNvPr id="12" name="Espace réservé du texte 52"/>
          <p:cNvSpPr>
            <a:spLocks noGrp="1"/>
          </p:cNvSpPr>
          <p:nvPr>
            <p:ph type="body" sz="quarter" idx="14" hasCustomPrompt="1"/>
          </p:nvPr>
        </p:nvSpPr>
        <p:spPr>
          <a:xfrm>
            <a:off x="6902888"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17533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37541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Espace réservé du numéro de diapositive 3"/>
          <p:cNvSpPr>
            <a:spLocks noGrp="1"/>
          </p:cNvSpPr>
          <p:nvPr>
            <p:ph type="sldNum" sz="quarter" idx="12"/>
          </p:nvPr>
        </p:nvSpPr>
        <p:spPr>
          <a:xfrm>
            <a:off x="6553200" y="4767263"/>
            <a:ext cx="2133600" cy="273844"/>
          </a:xfrm>
          <a:prstGeom prst="rect">
            <a:avLst/>
          </a:prstGeom>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149275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3" name="Espace réservé du texte 52"/>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l’émetteur</a:t>
            </a:r>
          </a:p>
        </p:txBody>
      </p:sp>
      <p:pic>
        <p:nvPicPr>
          <p:cNvPr id="3" name="Image 2"/>
          <p:cNvPicPr>
            <a:picLocks noChangeAspect="1"/>
          </p:cNvPicPr>
          <p:nvPr userDrawn="1"/>
        </p:nvPicPr>
        <p:blipFill>
          <a:blip r:embed="rId4"/>
          <a:stretch>
            <a:fillRect/>
          </a:stretch>
        </p:blipFill>
        <p:spPr>
          <a:xfrm>
            <a:off x="211734" y="360000"/>
            <a:ext cx="3744000" cy="771025"/>
          </a:xfrm>
          <a:prstGeom prst="rect">
            <a:avLst/>
          </a:prstGeom>
        </p:spPr>
      </p:pic>
    </p:spTree>
    <p:extLst>
      <p:ext uri="{BB962C8B-B14F-4D97-AF65-F5344CB8AC3E}">
        <p14:creationId xmlns:p14="http://schemas.microsoft.com/office/powerpoint/2010/main" val="1754625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0"/>
            <a:ext cx="3312000" cy="682061"/>
          </a:xfrm>
          <a:prstGeom prst="rect">
            <a:avLst/>
          </a:prstGeom>
        </p:spPr>
      </p:pic>
      <p:sp>
        <p:nvSpPr>
          <p:cNvPr id="10" name="Espace réservé du texte 52">
            <a:extLst>
              <a:ext uri="{FF2B5EF4-FFF2-40B4-BE49-F238E27FC236}">
                <a16:creationId xmlns:a16="http://schemas.microsoft.com/office/drawing/2014/main" id="{E4FA0702-0777-4697-9E2F-7B10C5E240D4}"/>
              </a:ext>
            </a:extLst>
          </p:cNvPr>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l’émetteur</a:t>
            </a:r>
          </a:p>
        </p:txBody>
      </p:sp>
    </p:spTree>
    <p:extLst>
      <p:ext uri="{BB962C8B-B14F-4D97-AF65-F5344CB8AC3E}">
        <p14:creationId xmlns:p14="http://schemas.microsoft.com/office/powerpoint/2010/main" val="3761977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478874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309471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83588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r>
              <a:rPr lang="fr-FR"/>
              <a:t>Cliquez sur l'icône pour ajouter une image</a:t>
            </a: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69866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550623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605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vierg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08A887B-1FD1-47A7-9588-784E2DB663A2}"/>
              </a:ext>
            </a:extLst>
          </p:cNvPr>
          <p:cNvPicPr>
            <a:picLocks noChangeAspect="1"/>
          </p:cNvPicPr>
          <p:nvPr userDrawn="1"/>
        </p:nvPicPr>
        <p:blipFill rotWithShape="1">
          <a:blip r:embed="rId2"/>
          <a:srcRect l="83708" r="82" b="16635"/>
          <a:stretch/>
        </p:blipFill>
        <p:spPr>
          <a:xfrm>
            <a:off x="-1" y="1877775"/>
            <a:ext cx="900385" cy="3265726"/>
          </a:xfrm>
          <a:prstGeom prst="rect">
            <a:avLst/>
          </a:prstGeom>
          <a:solidFill>
            <a:schemeClr val="bg1">
              <a:lumMod val="65000"/>
            </a:schemeClr>
          </a:solidFill>
        </p:spPr>
      </p:pic>
      <p:sp>
        <p:nvSpPr>
          <p:cNvPr id="3" name="Titre 1">
            <a:extLst>
              <a:ext uri="{FF2B5EF4-FFF2-40B4-BE49-F238E27FC236}">
                <a16:creationId xmlns:a16="http://schemas.microsoft.com/office/drawing/2014/main" id="{43917D4A-96A9-44AB-A5F3-2285A8442B7C}"/>
              </a:ext>
            </a:extLst>
          </p:cNvPr>
          <p:cNvSpPr>
            <a:spLocks noGrp="1"/>
          </p:cNvSpPr>
          <p:nvPr>
            <p:ph type="title"/>
          </p:nvPr>
        </p:nvSpPr>
        <p:spPr>
          <a:xfrm>
            <a:off x="900385" y="195486"/>
            <a:ext cx="7704098" cy="432000"/>
          </a:xfrm>
        </p:spPr>
        <p:txBody>
          <a:bodyPr/>
          <a:lstStyle/>
          <a:p>
            <a:r>
              <a:rPr lang="fr-FR"/>
              <a:t>Modifiez le style du titre</a:t>
            </a:r>
          </a:p>
        </p:txBody>
      </p:sp>
      <p:sp>
        <p:nvSpPr>
          <p:cNvPr id="4" name="Espace réservé du texte 52">
            <a:extLst>
              <a:ext uri="{FF2B5EF4-FFF2-40B4-BE49-F238E27FC236}">
                <a16:creationId xmlns:a16="http://schemas.microsoft.com/office/drawing/2014/main" id="{E207B1B9-5459-4697-9B67-1287A9DF4980}"/>
              </a:ext>
            </a:extLst>
          </p:cNvPr>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grpSp>
        <p:nvGrpSpPr>
          <p:cNvPr id="5" name="Groupe 4">
            <a:extLst>
              <a:ext uri="{FF2B5EF4-FFF2-40B4-BE49-F238E27FC236}">
                <a16:creationId xmlns:a16="http://schemas.microsoft.com/office/drawing/2014/main" id="{95E556EC-FCC9-4C72-A8DD-CAFA53385C99}"/>
              </a:ext>
            </a:extLst>
          </p:cNvPr>
          <p:cNvGrpSpPr/>
          <p:nvPr userDrawn="1"/>
        </p:nvGrpSpPr>
        <p:grpSpPr>
          <a:xfrm>
            <a:off x="142259" y="195486"/>
            <a:ext cx="616636" cy="439173"/>
            <a:chOff x="865188" y="493713"/>
            <a:chExt cx="546100" cy="388938"/>
          </a:xfrm>
          <a:solidFill>
            <a:schemeClr val="bg1">
              <a:lumMod val="85000"/>
            </a:schemeClr>
          </a:solidFill>
        </p:grpSpPr>
        <p:sp>
          <p:nvSpPr>
            <p:cNvPr id="6" name="Freeform 19">
              <a:extLst>
                <a:ext uri="{FF2B5EF4-FFF2-40B4-BE49-F238E27FC236}">
                  <a16:creationId xmlns:a16="http://schemas.microsoft.com/office/drawing/2014/main" id="{25D72885-71EC-4219-9A46-914128BFA557}"/>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20">
              <a:extLst>
                <a:ext uri="{FF2B5EF4-FFF2-40B4-BE49-F238E27FC236}">
                  <a16:creationId xmlns:a16="http://schemas.microsoft.com/office/drawing/2014/main" id="{70B8E9D1-4066-491F-843F-B8441678D8D2}"/>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21">
              <a:extLst>
                <a:ext uri="{FF2B5EF4-FFF2-40B4-BE49-F238E27FC236}">
                  <a16:creationId xmlns:a16="http://schemas.microsoft.com/office/drawing/2014/main" id="{EAF95F3F-28FE-492F-8FB4-4D3E0A614809}"/>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467804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vierg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309ED24-56A9-4416-A4C9-BCA4B411B3CF}"/>
              </a:ext>
            </a:extLst>
          </p:cNvPr>
          <p:cNvPicPr>
            <a:picLocks noChangeAspect="1"/>
          </p:cNvPicPr>
          <p:nvPr userDrawn="1"/>
        </p:nvPicPr>
        <p:blipFill rotWithShape="1">
          <a:blip r:embed="rId2"/>
          <a:srcRect t="58721" r="72883" b="1531"/>
          <a:stretch/>
        </p:blipFill>
        <p:spPr>
          <a:xfrm>
            <a:off x="7470476" y="-2"/>
            <a:ext cx="1673524" cy="1730002"/>
          </a:xfrm>
          <a:prstGeom prst="rect">
            <a:avLst/>
          </a:prstGeom>
          <a:solidFill>
            <a:schemeClr val="bg1">
              <a:lumMod val="65000"/>
            </a:schemeClr>
          </a:solidFill>
        </p:spPr>
      </p:pic>
      <p:sp>
        <p:nvSpPr>
          <p:cNvPr id="3" name="Titre 1">
            <a:extLst>
              <a:ext uri="{FF2B5EF4-FFF2-40B4-BE49-F238E27FC236}">
                <a16:creationId xmlns:a16="http://schemas.microsoft.com/office/drawing/2014/main" id="{D4FC81B7-D04B-485C-B659-CC1B2BBC0E62}"/>
              </a:ext>
            </a:extLst>
          </p:cNvPr>
          <p:cNvSpPr>
            <a:spLocks noGrp="1"/>
          </p:cNvSpPr>
          <p:nvPr>
            <p:ph type="title"/>
          </p:nvPr>
        </p:nvSpPr>
        <p:spPr>
          <a:xfrm>
            <a:off x="900385" y="195486"/>
            <a:ext cx="7704098" cy="432000"/>
          </a:xfrm>
        </p:spPr>
        <p:txBody>
          <a:bodyPr/>
          <a:lstStyle/>
          <a:p>
            <a:r>
              <a:rPr lang="fr-FR"/>
              <a:t>Modifiez le style du titre</a:t>
            </a:r>
          </a:p>
        </p:txBody>
      </p:sp>
      <p:sp>
        <p:nvSpPr>
          <p:cNvPr id="4" name="Espace réservé du texte 52">
            <a:extLst>
              <a:ext uri="{FF2B5EF4-FFF2-40B4-BE49-F238E27FC236}">
                <a16:creationId xmlns:a16="http://schemas.microsoft.com/office/drawing/2014/main" id="{91D8E456-FA7F-4502-823B-FD395BA92226}"/>
              </a:ext>
            </a:extLst>
          </p:cNvPr>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grpSp>
        <p:nvGrpSpPr>
          <p:cNvPr id="5" name="Groupe 4">
            <a:extLst>
              <a:ext uri="{FF2B5EF4-FFF2-40B4-BE49-F238E27FC236}">
                <a16:creationId xmlns:a16="http://schemas.microsoft.com/office/drawing/2014/main" id="{E3B336F7-3E77-40B9-95E9-3C15B98137B1}"/>
              </a:ext>
            </a:extLst>
          </p:cNvPr>
          <p:cNvGrpSpPr/>
          <p:nvPr userDrawn="1"/>
        </p:nvGrpSpPr>
        <p:grpSpPr>
          <a:xfrm>
            <a:off x="142259" y="195486"/>
            <a:ext cx="616636" cy="439173"/>
            <a:chOff x="865188" y="493713"/>
            <a:chExt cx="546100" cy="388938"/>
          </a:xfrm>
          <a:solidFill>
            <a:schemeClr val="bg1">
              <a:lumMod val="85000"/>
            </a:schemeClr>
          </a:solidFill>
        </p:grpSpPr>
        <p:sp>
          <p:nvSpPr>
            <p:cNvPr id="6" name="Freeform 19">
              <a:extLst>
                <a:ext uri="{FF2B5EF4-FFF2-40B4-BE49-F238E27FC236}">
                  <a16:creationId xmlns:a16="http://schemas.microsoft.com/office/drawing/2014/main" id="{4199315E-5DBF-4532-B631-BAAA05D49F09}"/>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20">
              <a:extLst>
                <a:ext uri="{FF2B5EF4-FFF2-40B4-BE49-F238E27FC236}">
                  <a16:creationId xmlns:a16="http://schemas.microsoft.com/office/drawing/2014/main" id="{4344E394-F635-4ADA-8F8B-E75ABDBD8FB3}"/>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21">
              <a:extLst>
                <a:ext uri="{FF2B5EF4-FFF2-40B4-BE49-F238E27FC236}">
                  <a16:creationId xmlns:a16="http://schemas.microsoft.com/office/drawing/2014/main" id="{0E2032CA-A4B2-4470-8EE1-C45C73D56755}"/>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477306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vierg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20064BF-C6C5-4033-A7CA-BA8D8C55C9B6}"/>
              </a:ext>
            </a:extLst>
          </p:cNvPr>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grpSp>
        <p:nvGrpSpPr>
          <p:cNvPr id="5" name="Groupe 4">
            <a:extLst>
              <a:ext uri="{FF2B5EF4-FFF2-40B4-BE49-F238E27FC236}">
                <a16:creationId xmlns:a16="http://schemas.microsoft.com/office/drawing/2014/main" id="{A313EDAB-B82F-4FF9-BEA6-787FD85A46EB}"/>
              </a:ext>
            </a:extLst>
          </p:cNvPr>
          <p:cNvGrpSpPr/>
          <p:nvPr userDrawn="1"/>
        </p:nvGrpSpPr>
        <p:grpSpPr>
          <a:xfrm>
            <a:off x="0" y="0"/>
            <a:ext cx="4484971" cy="1810443"/>
            <a:chOff x="0" y="0"/>
            <a:chExt cx="4484971" cy="1810443"/>
          </a:xfrm>
          <a:solidFill>
            <a:srgbClr val="F2F2F1"/>
          </a:solidFill>
        </p:grpSpPr>
        <p:sp>
          <p:nvSpPr>
            <p:cNvPr id="6" name="Freeform 19">
              <a:extLst>
                <a:ext uri="{FF2B5EF4-FFF2-40B4-BE49-F238E27FC236}">
                  <a16:creationId xmlns:a16="http://schemas.microsoft.com/office/drawing/2014/main" id="{4D19C589-5202-43E8-AEF8-3382EFB92DDC}"/>
                </a:ext>
              </a:extLst>
            </p:cNvPr>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fr-FR"/>
            </a:p>
          </p:txBody>
        </p:sp>
        <p:sp>
          <p:nvSpPr>
            <p:cNvPr id="7" name="Forme libre 30">
              <a:extLst>
                <a:ext uri="{FF2B5EF4-FFF2-40B4-BE49-F238E27FC236}">
                  <a16:creationId xmlns:a16="http://schemas.microsoft.com/office/drawing/2014/main" id="{3B7D92D0-76BC-49F4-AC94-0A3A892F5376}"/>
                </a:ext>
              </a:extLst>
            </p:cNvPr>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fr-FR"/>
            </a:p>
          </p:txBody>
        </p:sp>
        <p:sp>
          <p:nvSpPr>
            <p:cNvPr id="8" name="Forme libre 35">
              <a:extLst>
                <a:ext uri="{FF2B5EF4-FFF2-40B4-BE49-F238E27FC236}">
                  <a16:creationId xmlns:a16="http://schemas.microsoft.com/office/drawing/2014/main" id="{9753E3F8-01B3-4117-854B-C83F8A9EA738}"/>
                </a:ext>
              </a:extLst>
            </p:cNvPr>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fr-FR"/>
            </a:p>
          </p:txBody>
        </p:sp>
      </p:grpSp>
    </p:spTree>
    <p:extLst>
      <p:ext uri="{BB962C8B-B14F-4D97-AF65-F5344CB8AC3E}">
        <p14:creationId xmlns:p14="http://schemas.microsoft.com/office/powerpoint/2010/main" val="263929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035736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540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1A661B-7C02-4718-BCF5-603D19F56448}" type="datetime4">
              <a:rPr lang="fr-FR" smtClean="0"/>
              <a:t>27 février 2024</a:t>
            </a:fld>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6104017" y="1130025"/>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Espace réservé du pied de page 4">
            <a:extLst>
              <a:ext uri="{FF2B5EF4-FFF2-40B4-BE49-F238E27FC236}">
                <a16:creationId xmlns:a16="http://schemas.microsoft.com/office/drawing/2014/main" id="{8AF1D1A3-5D2D-4C19-8AEA-9286F928312F}"/>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Séminaire marketing crédit et prescription immobilière, Valence</a:t>
            </a:r>
          </a:p>
        </p:txBody>
      </p:sp>
    </p:spTree>
    <p:extLst>
      <p:ext uri="{BB962C8B-B14F-4D97-AF65-F5344CB8AC3E}">
        <p14:creationId xmlns:p14="http://schemas.microsoft.com/office/powerpoint/2010/main" val="3984654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7B2B4C1-49C1-402E-9BD1-E6B29B87D4AD}" type="datetime4">
              <a:rPr lang="fr-FR" smtClean="0"/>
              <a:t>27 février 2024</a:t>
            </a:fld>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74287" y="4326729"/>
            <a:ext cx="3988771" cy="216000"/>
          </a:xfrm>
        </p:spPr>
        <p:txBody>
          <a:bodyPr/>
          <a:lstStyle>
            <a:lvl1pPr>
              <a:defRPr sz="825"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2" name="Espace réservé du pied de page 4">
            <a:extLst>
              <a:ext uri="{FF2B5EF4-FFF2-40B4-BE49-F238E27FC236}">
                <a16:creationId xmlns:a16="http://schemas.microsoft.com/office/drawing/2014/main" id="{12E5AAAF-9229-4B64-B391-D087387ABD3A}"/>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Séminaire marketing crédit et prescription immobilière, Valence</a:t>
            </a:r>
          </a:p>
        </p:txBody>
      </p:sp>
    </p:spTree>
    <p:extLst>
      <p:ext uri="{BB962C8B-B14F-4D97-AF65-F5344CB8AC3E}">
        <p14:creationId xmlns:p14="http://schemas.microsoft.com/office/powerpoint/2010/main" val="1202890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41D3F7A-B101-4D54-8C6B-F048AE135393}" type="datetime4">
              <a:rPr lang="fr-FR" smtClean="0"/>
              <a:t>27 février 2024</a:t>
            </a:fld>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4667847"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585516" y="4326729"/>
            <a:ext cx="3988771" cy="216000"/>
          </a:xfrm>
        </p:spPr>
        <p:txBody>
          <a:bodyPr/>
          <a:lstStyle>
            <a:lvl1pPr>
              <a:defRPr sz="825"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2" name="Espace réservé du pied de page 4">
            <a:extLst>
              <a:ext uri="{FF2B5EF4-FFF2-40B4-BE49-F238E27FC236}">
                <a16:creationId xmlns:a16="http://schemas.microsoft.com/office/drawing/2014/main" id="{181AD20C-580A-4B8D-A736-D4C06E5E8135}"/>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Séminaire marketing crédit et prescription immobilière, Valence</a:t>
            </a:r>
          </a:p>
        </p:txBody>
      </p:sp>
    </p:spTree>
    <p:extLst>
      <p:ext uri="{BB962C8B-B14F-4D97-AF65-F5344CB8AC3E}">
        <p14:creationId xmlns:p14="http://schemas.microsoft.com/office/powerpoint/2010/main" val="4151669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2F4B023-17E5-4735-99E8-D00449663628}" type="datetime4">
              <a:rPr lang="fr-FR" smtClean="0"/>
              <a:t>27 février 2024</a:t>
            </a:fld>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Espace réservé du pied de page 4">
            <a:extLst>
              <a:ext uri="{FF2B5EF4-FFF2-40B4-BE49-F238E27FC236}">
                <a16:creationId xmlns:a16="http://schemas.microsoft.com/office/drawing/2014/main" id="{1FBD6613-9F5A-407C-AB01-6583B408E567}"/>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Séminaire marketing crédit et prescription immobilière, Valence</a:t>
            </a:r>
          </a:p>
        </p:txBody>
      </p:sp>
    </p:spTree>
    <p:extLst>
      <p:ext uri="{BB962C8B-B14F-4D97-AF65-F5344CB8AC3E}">
        <p14:creationId xmlns:p14="http://schemas.microsoft.com/office/powerpoint/2010/main" val="17534750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381477" y="1631990"/>
            <a:ext cx="4195619" cy="2237066"/>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200">
                <a:solidFill>
                  <a:schemeClr val="tx1"/>
                </a:solidFill>
              </a:defRPr>
            </a:lvl1pPr>
            <a:lvl2pPr>
              <a:spcBef>
                <a:spcPts val="450"/>
              </a:spcBef>
              <a:defRPr sz="1050">
                <a:solidFill>
                  <a:schemeClr val="tx1"/>
                </a:solidFill>
              </a:defRPr>
            </a:lvl2pPr>
            <a:lvl3pPr>
              <a:spcBef>
                <a:spcPts val="450"/>
              </a:spcBef>
              <a:defRPr sz="1050">
                <a:solidFill>
                  <a:schemeClr val="tx1"/>
                </a:solidFill>
              </a:defRPr>
            </a:lvl3pPr>
            <a:lvl4pPr>
              <a:spcBef>
                <a:spcPts val="450"/>
              </a:spcBef>
              <a:defRPr sz="900">
                <a:solidFill>
                  <a:schemeClr val="tx1"/>
                </a:solidFill>
              </a:defRPr>
            </a:lvl4pPr>
            <a:lvl5pPr>
              <a:spcBef>
                <a:spcPts val="450"/>
              </a:spcBef>
              <a:defRPr sz="9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4588669" y="1631991"/>
            <a:ext cx="4173806" cy="22383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200">
                <a:solidFill>
                  <a:schemeClr val="tx1"/>
                </a:solidFill>
              </a:defRPr>
            </a:lvl1pPr>
            <a:lvl2pPr>
              <a:spcBef>
                <a:spcPts val="450"/>
              </a:spcBef>
              <a:defRPr sz="1050">
                <a:solidFill>
                  <a:schemeClr val="tx1"/>
                </a:solidFill>
              </a:defRPr>
            </a:lvl2pPr>
            <a:lvl3pPr>
              <a:spcBef>
                <a:spcPts val="450"/>
              </a:spcBef>
              <a:defRPr sz="1050">
                <a:solidFill>
                  <a:schemeClr val="tx1"/>
                </a:solidFill>
              </a:defRPr>
            </a:lvl3pPr>
            <a:lvl4pPr>
              <a:spcBef>
                <a:spcPts val="450"/>
              </a:spcBef>
              <a:defRPr sz="900">
                <a:solidFill>
                  <a:schemeClr val="tx1"/>
                </a:solidFill>
              </a:defRPr>
            </a:lvl4pPr>
            <a:lvl5pPr>
              <a:spcBef>
                <a:spcPts val="450"/>
              </a:spcBef>
              <a:defRPr sz="9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40091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9758F3-6311-4BBF-9C0A-1ADA7A27E44C}"/>
              </a:ext>
            </a:extLst>
          </p:cNvPr>
          <p:cNvSpPr>
            <a:spLocks noGrp="1"/>
          </p:cNvSpPr>
          <p:nvPr>
            <p:ph type="title"/>
          </p:nvPr>
        </p:nvSpPr>
        <p:spPr>
          <a:xfrm>
            <a:off x="628650" y="394363"/>
            <a:ext cx="7886700" cy="373949"/>
          </a:xfrm>
        </p:spPr>
        <p:txBody>
          <a:bodyPr lIns="0" tIns="0" rIns="0" bIns="0" rtlCol="0" anchor="t">
            <a:spAutoFit/>
          </a:bodyPr>
          <a:lstStyle>
            <a:lvl1pPr algn="ctr">
              <a:defRPr sz="2700" cap="all" baseline="0">
                <a:solidFill>
                  <a:schemeClr val="tx1">
                    <a:lumMod val="75000"/>
                    <a:lumOff val="25000"/>
                  </a:schemeClr>
                </a:solidFill>
              </a:defRPr>
            </a:lvl1pPr>
          </a:lstStyle>
          <a:p>
            <a:pPr rtl="0"/>
            <a:r>
              <a:rPr lang="fr-FR" noProof="0"/>
              <a:t>Modifiez le style du titre</a:t>
            </a:r>
          </a:p>
        </p:txBody>
      </p:sp>
      <p:sp>
        <p:nvSpPr>
          <p:cNvPr id="5" name="Espace réservé du numéro de diapositive 4">
            <a:extLst>
              <a:ext uri="{FF2B5EF4-FFF2-40B4-BE49-F238E27FC236}">
                <a16:creationId xmlns:a16="http://schemas.microsoft.com/office/drawing/2014/main" id="{ED94255E-A54B-4118-B827-E0382D3A093F}"/>
              </a:ext>
            </a:extLst>
          </p:cNvPr>
          <p:cNvSpPr>
            <a:spLocks noGrp="1"/>
          </p:cNvSpPr>
          <p:nvPr>
            <p:ph type="sldNum" sz="quarter" idx="12"/>
          </p:nvPr>
        </p:nvSpPr>
        <p:spPr>
          <a:xfrm>
            <a:off x="8779669" y="99211"/>
            <a:ext cx="321469" cy="273844"/>
          </a:xfrm>
        </p:spPr>
        <p:txBody>
          <a:bodyPr rtlCol="0"/>
          <a:lstStyle>
            <a:lvl1pPr algn="ctr">
              <a:defRPr sz="750">
                <a:solidFill>
                  <a:schemeClr val="bg1"/>
                </a:solidFill>
              </a:defRPr>
            </a:lvl1pPr>
          </a:lstStyle>
          <a:p>
            <a:pPr rtl="0"/>
            <a:fld id="{0FD50806-BABF-4915-9689-3B9956D1C75C}" type="slidenum">
              <a:rPr lang="fr-FR" noProof="0" smtClean="0"/>
              <a:pPr rtl="0"/>
              <a:t>‹N°›</a:t>
            </a:fld>
            <a:endParaRPr lang="fr-FR" noProof="0"/>
          </a:p>
        </p:txBody>
      </p:sp>
    </p:spTree>
    <p:extLst>
      <p:ext uri="{BB962C8B-B14F-4D97-AF65-F5344CB8AC3E}">
        <p14:creationId xmlns:p14="http://schemas.microsoft.com/office/powerpoint/2010/main" val="4064186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mplate Texte">
    <p:spTree>
      <p:nvGrpSpPr>
        <p:cNvPr id="1" name=""/>
        <p:cNvGrpSpPr/>
        <p:nvPr/>
      </p:nvGrpSpPr>
      <p:grpSpPr>
        <a:xfrm>
          <a:off x="0" y="0"/>
          <a:ext cx="0" cy="0"/>
          <a:chOff x="0" y="0"/>
          <a:chExt cx="0" cy="0"/>
        </a:xfrm>
      </p:grpSpPr>
      <p:sp>
        <p:nvSpPr>
          <p:cNvPr id="8" name="Titre 17"/>
          <p:cNvSpPr>
            <a:spLocks noGrp="1"/>
          </p:cNvSpPr>
          <p:nvPr>
            <p:ph type="title" hasCustomPrompt="1"/>
          </p:nvPr>
        </p:nvSpPr>
        <p:spPr>
          <a:xfrm>
            <a:off x="392039" y="309196"/>
            <a:ext cx="8264796" cy="816665"/>
          </a:xfrm>
          <a:prstGeom prst="rect">
            <a:avLst/>
          </a:prstGeom>
        </p:spPr>
        <p:txBody>
          <a:bodyPr/>
          <a:lstStyle>
            <a:lvl1pPr algn="l">
              <a:defRPr sz="2100">
                <a:solidFill>
                  <a:srgbClr val="505254"/>
                </a:solidFill>
                <a:latin typeface="Verdana" charset="0"/>
                <a:ea typeface="Verdana" charset="0"/>
                <a:cs typeface="Verdana" charset="0"/>
              </a:defRPr>
            </a:lvl1pPr>
          </a:lstStyle>
          <a:p>
            <a:r>
              <a:rPr lang="fr-FR"/>
              <a:t>CLIQUEZ ET MODIFIEZ LE TITRE</a:t>
            </a:r>
          </a:p>
        </p:txBody>
      </p:sp>
      <p:sp>
        <p:nvSpPr>
          <p:cNvPr id="16" name="Espace réservé du texte 15"/>
          <p:cNvSpPr>
            <a:spLocks noGrp="1"/>
          </p:cNvSpPr>
          <p:nvPr>
            <p:ph type="body" sz="quarter" idx="11" hasCustomPrompt="1"/>
          </p:nvPr>
        </p:nvSpPr>
        <p:spPr>
          <a:xfrm>
            <a:off x="392115" y="1774034"/>
            <a:ext cx="8264722" cy="2814466"/>
          </a:xfrm>
          <a:prstGeom prst="rect">
            <a:avLst/>
          </a:prstGeom>
        </p:spPr>
        <p:txBody>
          <a:bodyPr/>
          <a:lstStyle>
            <a:lvl1pPr marL="0" indent="0" eaLnBrk="1" hangingPunct="1">
              <a:lnSpc>
                <a:spcPts val="1185"/>
              </a:lnSpc>
              <a:spcBef>
                <a:spcPts val="0"/>
              </a:spcBef>
              <a:buNone/>
              <a:defRPr sz="900">
                <a:solidFill>
                  <a:srgbClr val="FF0000"/>
                </a:solidFill>
                <a:latin typeface="Verdana" charset="0"/>
                <a:ea typeface="Verdana" charset="0"/>
                <a:cs typeface="Verdana" charset="0"/>
              </a:defRPr>
            </a:lvl1pPr>
            <a:lvl2pPr marL="471535" indent="-128601">
              <a:buFont typeface="Arial" charset="0"/>
              <a:buChar char="•"/>
              <a:defRPr sz="900">
                <a:solidFill>
                  <a:srgbClr val="505254"/>
                </a:solidFill>
                <a:latin typeface="Verdana" charset="0"/>
                <a:ea typeface="Verdana" charset="0"/>
                <a:cs typeface="Verdana" charset="0"/>
              </a:defRPr>
            </a:lvl2pPr>
            <a:lvl3pPr marL="814469" indent="-128601">
              <a:buFont typeface="Arial" charset="0"/>
              <a:buChar char="•"/>
              <a:defRPr sz="900">
                <a:solidFill>
                  <a:srgbClr val="505254"/>
                </a:solidFill>
                <a:latin typeface="Verdana" charset="0"/>
                <a:ea typeface="Verdana" charset="0"/>
                <a:cs typeface="Verdana" charset="0"/>
              </a:defRPr>
            </a:lvl3pPr>
            <a:lvl4pPr marL="1157403" indent="-128601">
              <a:buFont typeface="Arial" charset="0"/>
              <a:buChar char="•"/>
              <a:defRPr sz="900">
                <a:solidFill>
                  <a:srgbClr val="505254"/>
                </a:solidFill>
                <a:latin typeface="Verdana" charset="0"/>
                <a:ea typeface="Verdana" charset="0"/>
                <a:cs typeface="Verdana" charset="0"/>
              </a:defRPr>
            </a:lvl4pPr>
            <a:lvl5pPr marL="1500338" indent="-128601">
              <a:buFont typeface="Arial" charset="0"/>
              <a:buChar char="•"/>
              <a:defRPr sz="900">
                <a:solidFill>
                  <a:srgbClr val="505254"/>
                </a:solidFill>
                <a:latin typeface="Verdana" charset="0"/>
                <a:ea typeface="Verdana" charset="0"/>
                <a:cs typeface="Verdana" charset="0"/>
              </a:defRPr>
            </a:lvl5pPr>
          </a:lstStyle>
          <a:p>
            <a:pPr lvl="0"/>
            <a:r>
              <a:rPr lang="fr-FR"/>
              <a:t>CLIQUEZ POUR MODIFIER LES STYLES DU TEXTE DU MASQUE</a:t>
            </a:r>
          </a:p>
          <a:p>
            <a:pPr marL="0" eaLnBrk="1" hangingPunct="1">
              <a:spcBef>
                <a:spcPts val="0"/>
              </a:spcBef>
              <a:buNone/>
            </a:pPr>
            <a:endParaRPr lang="fr-FR" sz="900">
              <a:solidFill>
                <a:srgbClr val="505254"/>
              </a:solidFill>
              <a:latin typeface="Verdana" charset="0"/>
              <a:ea typeface="Verdana" charset="0"/>
              <a:cs typeface="Verdana" charset="0"/>
            </a:endParaRPr>
          </a:p>
          <a:p>
            <a:pPr marL="0" eaLnBrk="1" hangingPunct="1">
              <a:lnSpc>
                <a:spcPts val="1580"/>
              </a:lnSpc>
              <a:spcBef>
                <a:spcPts val="0"/>
              </a:spcBef>
              <a:buNone/>
            </a:pPr>
            <a:r>
              <a:rPr lang="fr-FR" sz="900" err="1">
                <a:solidFill>
                  <a:srgbClr val="505254"/>
                </a:solidFill>
                <a:latin typeface="Verdana" charset="0"/>
                <a:ea typeface="Verdana" charset="0"/>
                <a:cs typeface="Verdana" charset="0"/>
              </a:rPr>
              <a:t>Lorem</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ipsum</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dolor</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sit</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amet</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consectetuer</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adipiscing</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elit</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Aenean</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commodo</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ligula</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eget</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dolor</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Aenean</a:t>
            </a:r>
            <a:r>
              <a:rPr lang="fr-FR" sz="900">
                <a:solidFill>
                  <a:srgbClr val="505254"/>
                </a:solidFill>
                <a:latin typeface="Verdana" charset="0"/>
                <a:ea typeface="Verdana" charset="0"/>
                <a:cs typeface="Verdana" charset="0"/>
              </a:rPr>
              <a:t> massa. Cum </a:t>
            </a:r>
            <a:r>
              <a:rPr lang="fr-FR" sz="900" err="1">
                <a:solidFill>
                  <a:srgbClr val="505254"/>
                </a:solidFill>
                <a:latin typeface="Verdana" charset="0"/>
                <a:ea typeface="Verdana" charset="0"/>
                <a:cs typeface="Verdana" charset="0"/>
              </a:rPr>
              <a:t>sociis</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natoque</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penatibus</a:t>
            </a:r>
            <a:r>
              <a:rPr lang="fr-FR" sz="900">
                <a:solidFill>
                  <a:srgbClr val="505254"/>
                </a:solidFill>
                <a:latin typeface="Verdana" charset="0"/>
                <a:ea typeface="Verdana" charset="0"/>
                <a:cs typeface="Verdana" charset="0"/>
              </a:rPr>
              <a:t> et </a:t>
            </a:r>
            <a:r>
              <a:rPr lang="fr-FR" sz="900" err="1">
                <a:solidFill>
                  <a:srgbClr val="505254"/>
                </a:solidFill>
                <a:latin typeface="Verdana" charset="0"/>
                <a:ea typeface="Verdana" charset="0"/>
                <a:cs typeface="Verdana" charset="0"/>
              </a:rPr>
              <a:t>magnis</a:t>
            </a:r>
            <a:r>
              <a:rPr lang="fr-FR" sz="900">
                <a:solidFill>
                  <a:srgbClr val="505254"/>
                </a:solidFill>
                <a:latin typeface="Verdana" charset="0"/>
                <a:ea typeface="Verdana" charset="0"/>
                <a:cs typeface="Verdana" charset="0"/>
              </a:rPr>
              <a:t> dis </a:t>
            </a:r>
            <a:r>
              <a:rPr lang="fr-FR" sz="900" err="1">
                <a:solidFill>
                  <a:srgbClr val="505254"/>
                </a:solidFill>
                <a:latin typeface="Verdana" charset="0"/>
                <a:ea typeface="Verdana" charset="0"/>
                <a:cs typeface="Verdana" charset="0"/>
              </a:rPr>
              <a:t>parturient</a:t>
            </a:r>
            <a:r>
              <a:rPr lang="fr-FR" sz="900">
                <a:solidFill>
                  <a:srgbClr val="505254"/>
                </a:solidFill>
                <a:latin typeface="Verdana" charset="0"/>
                <a:ea typeface="Verdana" charset="0"/>
                <a:cs typeface="Verdana" charset="0"/>
              </a:rPr>
              <a:t> montes, </a:t>
            </a:r>
            <a:r>
              <a:rPr lang="fr-FR" sz="900" err="1">
                <a:solidFill>
                  <a:srgbClr val="505254"/>
                </a:solidFill>
                <a:latin typeface="Verdana" charset="0"/>
                <a:ea typeface="Verdana" charset="0"/>
                <a:cs typeface="Verdana" charset="0"/>
              </a:rPr>
              <a:t>nascetur</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ridiculus</a:t>
            </a:r>
            <a:r>
              <a:rPr lang="fr-FR" sz="900">
                <a:solidFill>
                  <a:srgbClr val="505254"/>
                </a:solidFill>
                <a:latin typeface="Verdana" charset="0"/>
                <a:ea typeface="Verdana" charset="0"/>
                <a:cs typeface="Verdana" charset="0"/>
              </a:rPr>
              <a:t> mus. </a:t>
            </a:r>
            <a:r>
              <a:rPr lang="fr-FR" sz="900" err="1">
                <a:solidFill>
                  <a:srgbClr val="505254"/>
                </a:solidFill>
                <a:latin typeface="Verdana" charset="0"/>
                <a:ea typeface="Verdana" charset="0"/>
                <a:cs typeface="Verdana" charset="0"/>
              </a:rPr>
              <a:t>Donec</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quam</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felis</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ultricies</a:t>
            </a:r>
            <a:r>
              <a:rPr lang="fr-FR" sz="900">
                <a:solidFill>
                  <a:srgbClr val="505254"/>
                </a:solidFill>
                <a:latin typeface="Verdana" charset="0"/>
                <a:ea typeface="Verdana" charset="0"/>
                <a:cs typeface="Verdana" charset="0"/>
              </a:rPr>
              <a:t> nec, </a:t>
            </a:r>
            <a:r>
              <a:rPr lang="fr-FR" sz="900" err="1">
                <a:solidFill>
                  <a:srgbClr val="505254"/>
                </a:solidFill>
                <a:latin typeface="Verdana" charset="0"/>
                <a:ea typeface="Verdana" charset="0"/>
                <a:cs typeface="Verdana" charset="0"/>
              </a:rPr>
              <a:t>pellentesque</a:t>
            </a:r>
            <a:r>
              <a:rPr lang="fr-FR" sz="900">
                <a:solidFill>
                  <a:srgbClr val="505254"/>
                </a:solidFill>
                <a:latin typeface="Verdana" charset="0"/>
                <a:ea typeface="Verdana" charset="0"/>
                <a:cs typeface="Verdana" charset="0"/>
              </a:rPr>
              <a:t> eu, pretium </a:t>
            </a:r>
            <a:r>
              <a:rPr lang="fr-FR" sz="900" err="1">
                <a:solidFill>
                  <a:srgbClr val="505254"/>
                </a:solidFill>
                <a:latin typeface="Verdana" charset="0"/>
                <a:ea typeface="Verdana" charset="0"/>
                <a:cs typeface="Verdana" charset="0"/>
              </a:rPr>
              <a:t>quis</a:t>
            </a:r>
            <a:r>
              <a:rPr lang="fr-FR" sz="900">
                <a:solidFill>
                  <a:srgbClr val="505254"/>
                </a:solidFill>
                <a:latin typeface="Verdana" charset="0"/>
                <a:ea typeface="Verdana" charset="0"/>
                <a:cs typeface="Verdana" charset="0"/>
              </a:rPr>
              <a:t>, sem. </a:t>
            </a:r>
            <a:r>
              <a:rPr lang="fr-FR" sz="900" err="1">
                <a:solidFill>
                  <a:srgbClr val="505254"/>
                </a:solidFill>
                <a:latin typeface="Verdana" charset="0"/>
                <a:ea typeface="Verdana" charset="0"/>
                <a:cs typeface="Verdana" charset="0"/>
              </a:rPr>
              <a:t>Nulla</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consequat</a:t>
            </a:r>
            <a:r>
              <a:rPr lang="fr-FR" sz="900">
                <a:solidFill>
                  <a:srgbClr val="505254"/>
                </a:solidFill>
                <a:latin typeface="Verdana" charset="0"/>
                <a:ea typeface="Verdana" charset="0"/>
                <a:cs typeface="Verdana" charset="0"/>
              </a:rPr>
              <a:t> massa </a:t>
            </a:r>
            <a:r>
              <a:rPr lang="fr-FR" sz="900" err="1">
                <a:solidFill>
                  <a:srgbClr val="505254"/>
                </a:solidFill>
                <a:latin typeface="Verdana" charset="0"/>
                <a:ea typeface="Verdana" charset="0"/>
                <a:cs typeface="Verdana" charset="0"/>
              </a:rPr>
              <a:t>quis</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enim</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Donec</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pede</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justo</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fringilla</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vel</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aliquet</a:t>
            </a:r>
            <a:r>
              <a:rPr lang="fr-FR" sz="900">
                <a:solidFill>
                  <a:srgbClr val="505254"/>
                </a:solidFill>
                <a:latin typeface="Verdana" charset="0"/>
                <a:ea typeface="Verdana" charset="0"/>
                <a:cs typeface="Verdana" charset="0"/>
              </a:rPr>
              <a:t> nec, </a:t>
            </a:r>
            <a:r>
              <a:rPr lang="fr-FR" sz="900" err="1">
                <a:solidFill>
                  <a:srgbClr val="505254"/>
                </a:solidFill>
                <a:latin typeface="Verdana" charset="0"/>
                <a:ea typeface="Verdana" charset="0"/>
                <a:cs typeface="Verdana" charset="0"/>
              </a:rPr>
              <a:t>vulputate</a:t>
            </a:r>
            <a:r>
              <a:rPr lang="fr-FR" sz="900">
                <a:solidFill>
                  <a:srgbClr val="505254"/>
                </a:solidFill>
                <a:latin typeface="Verdana" charset="0"/>
                <a:ea typeface="Verdana" charset="0"/>
                <a:cs typeface="Verdana" charset="0"/>
              </a:rPr>
              <a:t> </a:t>
            </a:r>
            <a:r>
              <a:rPr lang="fr-FR" sz="900" err="1">
                <a:solidFill>
                  <a:srgbClr val="505254"/>
                </a:solidFill>
                <a:latin typeface="Verdana" charset="0"/>
                <a:ea typeface="Verdana" charset="0"/>
                <a:cs typeface="Verdana" charset="0"/>
              </a:rPr>
              <a:t>eget</a:t>
            </a:r>
            <a:r>
              <a:rPr lang="fr-FR" sz="900">
                <a:solidFill>
                  <a:srgbClr val="505254"/>
                </a:solidFill>
                <a:latin typeface="Verdana" charset="0"/>
                <a:ea typeface="Verdana" charset="0"/>
                <a:cs typeface="Verdana" charset="0"/>
              </a:rPr>
              <a:t>.</a:t>
            </a:r>
          </a:p>
        </p:txBody>
      </p:sp>
      <p:sp>
        <p:nvSpPr>
          <p:cNvPr id="18" name="Espace réservé du texte 17"/>
          <p:cNvSpPr>
            <a:spLocks noGrp="1"/>
          </p:cNvSpPr>
          <p:nvPr>
            <p:ph type="body" sz="quarter" idx="12" hasCustomPrompt="1"/>
          </p:nvPr>
        </p:nvSpPr>
        <p:spPr>
          <a:xfrm>
            <a:off x="392115" y="1271850"/>
            <a:ext cx="8264722" cy="449980"/>
          </a:xfrm>
          <a:prstGeom prst="rect">
            <a:avLst/>
          </a:prstGeom>
        </p:spPr>
        <p:txBody>
          <a:bodyPr/>
          <a:lstStyle>
            <a:lvl1pPr marL="0" indent="0">
              <a:buNone/>
              <a:defRPr sz="1350">
                <a:solidFill>
                  <a:srgbClr val="505254"/>
                </a:solidFill>
                <a:latin typeface="Verdana" charset="0"/>
                <a:ea typeface="Verdana" charset="0"/>
                <a:cs typeface="Verdana" charset="0"/>
              </a:defRPr>
            </a:lvl1pPr>
            <a:lvl2pPr marL="342935" indent="0">
              <a:buNone/>
              <a:defRPr sz="1350"/>
            </a:lvl2pPr>
            <a:lvl3pPr marL="685869" indent="0">
              <a:buNone/>
              <a:defRPr sz="1350"/>
            </a:lvl3pPr>
            <a:lvl4pPr marL="1028804" indent="0">
              <a:buNone/>
              <a:defRPr sz="1350"/>
            </a:lvl4pPr>
            <a:lvl5pPr marL="1371737" indent="0">
              <a:buNone/>
              <a:defRPr sz="1350"/>
            </a:lvl5pPr>
          </a:lstStyle>
          <a:p>
            <a:pPr lvl="0"/>
            <a:r>
              <a:rPr lang="fr-FR"/>
              <a:t>CLIQUEZ POUR MODIFIER LES STYLES DU TEXTE DU MASQUE</a:t>
            </a:r>
          </a:p>
        </p:txBody>
      </p:sp>
    </p:spTree>
    <p:extLst>
      <p:ext uri="{BB962C8B-B14F-4D97-AF65-F5344CB8AC3E}">
        <p14:creationId xmlns:p14="http://schemas.microsoft.com/office/powerpoint/2010/main" val="4063381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 Texte Images_Important 01">
    <p:bg>
      <p:bgRef idx="1001">
        <a:schemeClr val="bg1"/>
      </p:bgRef>
    </p:bg>
    <p:spTree>
      <p:nvGrpSpPr>
        <p:cNvPr id="1" name=""/>
        <p:cNvGrpSpPr/>
        <p:nvPr/>
      </p:nvGrpSpPr>
      <p:grpSpPr>
        <a:xfrm>
          <a:off x="0" y="0"/>
          <a:ext cx="0" cy="0"/>
          <a:chOff x="0" y="0"/>
          <a:chExt cx="0" cy="0"/>
        </a:xfrm>
      </p:grpSpPr>
      <p:grpSp>
        <p:nvGrpSpPr>
          <p:cNvPr id="8" name="Groupe 7" descr="élément décoratif">
            <a:extLst>
              <a:ext uri="{FF2B5EF4-FFF2-40B4-BE49-F238E27FC236}">
                <a16:creationId xmlns:a16="http://schemas.microsoft.com/office/drawing/2014/main" id="{AB025618-C830-4992-9CD3-D9E49BC79E67}"/>
              </a:ext>
            </a:extLst>
          </p:cNvPr>
          <p:cNvGrpSpPr/>
          <p:nvPr userDrawn="1"/>
        </p:nvGrpSpPr>
        <p:grpSpPr>
          <a:xfrm>
            <a:off x="2335505" y="0"/>
            <a:ext cx="5541224" cy="5143500"/>
            <a:chOff x="1826589" y="0"/>
            <a:chExt cx="7388298" cy="6858000"/>
          </a:xfrm>
        </p:grpSpPr>
        <p:sp>
          <p:nvSpPr>
            <p:cNvPr id="9" name="Parallélogramme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050"/>
            </a:p>
          </p:txBody>
        </p:sp>
        <p:sp>
          <p:nvSpPr>
            <p:cNvPr id="10" name="Parallélogramme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050"/>
            </a:p>
          </p:txBody>
        </p:sp>
        <p:sp>
          <p:nvSpPr>
            <p:cNvPr id="11" name="Parallélogramme 21">
              <a:extLst>
                <a:ext uri="{FF2B5EF4-FFF2-40B4-BE49-F238E27FC236}">
                  <a16:creationId xmlns:a16="http://schemas.microsoft.com/office/drawing/2014/main" id="{0051AD99-BC4A-487F-BE1C-486FC5B8E9F2}"/>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050"/>
            </a:p>
          </p:txBody>
        </p:sp>
      </p:grpSp>
    </p:spTree>
    <p:extLst>
      <p:ext uri="{BB962C8B-B14F-4D97-AF65-F5344CB8AC3E}">
        <p14:creationId xmlns:p14="http://schemas.microsoft.com/office/powerpoint/2010/main" val="417170007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4 Piliers">
    <p:spTree>
      <p:nvGrpSpPr>
        <p:cNvPr id="1" name=""/>
        <p:cNvGrpSpPr/>
        <p:nvPr/>
      </p:nvGrpSpPr>
      <p:grpSpPr>
        <a:xfrm>
          <a:off x="0" y="0"/>
          <a:ext cx="0" cy="0"/>
          <a:chOff x="0" y="0"/>
          <a:chExt cx="0" cy="0"/>
        </a:xfrm>
      </p:grpSpPr>
      <p:sp>
        <p:nvSpPr>
          <p:cNvPr id="16" name="Espace réservé pour une image  15">
            <a:extLst>
              <a:ext uri="{FF2B5EF4-FFF2-40B4-BE49-F238E27FC236}">
                <a16:creationId xmlns:a16="http://schemas.microsoft.com/office/drawing/2014/main" id="{6788E25E-F7E6-4922-BC57-476A5963FD9B}"/>
              </a:ext>
            </a:extLst>
          </p:cNvPr>
          <p:cNvSpPr>
            <a:spLocks noGrp="1" noChangeAspect="1"/>
          </p:cNvSpPr>
          <p:nvPr>
            <p:ph type="pic" sz="quarter" idx="12"/>
          </p:nvPr>
        </p:nvSpPr>
        <p:spPr>
          <a:xfrm>
            <a:off x="6948264" y="2931790"/>
            <a:ext cx="2195737" cy="2196000"/>
          </a:xfrm>
          <a:custGeom>
            <a:avLst/>
            <a:gdLst>
              <a:gd name="connsiteX0" fmla="*/ 6096001 w 6096001"/>
              <a:gd name="connsiteY0" fmla="*/ 0 h 6858000"/>
              <a:gd name="connsiteX1" fmla="*/ 6096001 w 6096001"/>
              <a:gd name="connsiteY1" fmla="*/ 6858000 h 6858000"/>
              <a:gd name="connsiteX2" fmla="*/ 3 w 6096001"/>
              <a:gd name="connsiteY2" fmla="*/ 6858000 h 6858000"/>
              <a:gd name="connsiteX3" fmla="*/ 0 w 609600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1" h="6858000">
                <a:moveTo>
                  <a:pt x="6096001" y="0"/>
                </a:moveTo>
                <a:lnTo>
                  <a:pt x="6096001" y="6858000"/>
                </a:lnTo>
                <a:lnTo>
                  <a:pt x="3" y="6858000"/>
                </a:lnTo>
                <a:lnTo>
                  <a:pt x="0" y="6858000"/>
                </a:lnTo>
                <a:close/>
              </a:path>
            </a:pathLst>
          </a:custGeom>
          <a:solidFill>
            <a:schemeClr val="accent1">
              <a:lumMod val="10000"/>
              <a:lumOff val="90000"/>
            </a:schemeClr>
          </a:solidFill>
        </p:spPr>
        <p:txBody>
          <a:bodyPr wrap="square" lIns="36000" tIns="1188000" rIns="0" bIns="0" anchor="ctr">
            <a:noAutofit/>
          </a:bodyPr>
          <a:lstStyle>
            <a:lvl1pPr marL="0" indent="0" algn="ctr">
              <a:buNone/>
              <a:defRPr lang="fr-FR" sz="1200">
                <a:solidFill>
                  <a:schemeClr val="accent1"/>
                </a:solidFill>
                <a:latin typeface="+mn-lt"/>
              </a:defRPr>
            </a:lvl1pPr>
          </a:lstStyle>
          <a:p>
            <a:pPr marL="171450" lvl="0" indent="-171450" algn="ctr"/>
            <a:endParaRPr lang="fr-FR"/>
          </a:p>
        </p:txBody>
      </p:sp>
      <p:sp>
        <p:nvSpPr>
          <p:cNvPr id="10" name="Freeform: Shape 13">
            <a:extLst>
              <a:ext uri="{FF2B5EF4-FFF2-40B4-BE49-F238E27FC236}">
                <a16:creationId xmlns:a16="http://schemas.microsoft.com/office/drawing/2014/main" id="{52E933D5-885B-4AC6-A61B-A7D773CFF099}"/>
              </a:ext>
            </a:extLst>
          </p:cNvPr>
          <p:cNvSpPr/>
          <p:nvPr/>
        </p:nvSpPr>
        <p:spPr>
          <a:xfrm>
            <a:off x="255424" y="1737281"/>
            <a:ext cx="196920" cy="259180"/>
          </a:xfrm>
          <a:custGeom>
            <a:avLst/>
            <a:gdLst>
              <a:gd name="connsiteX0" fmla="*/ 433091 w 485775"/>
              <a:gd name="connsiteY0" fmla="*/ 1144 h 638175"/>
              <a:gd name="connsiteX1" fmla="*/ 373369 w 485775"/>
              <a:gd name="connsiteY1" fmla="*/ 43054 h 638175"/>
              <a:gd name="connsiteX2" fmla="*/ 373369 w 485775"/>
              <a:gd name="connsiteY2" fmla="*/ 43054 h 638175"/>
              <a:gd name="connsiteX3" fmla="*/ 245544 w 485775"/>
              <a:gd name="connsiteY3" fmla="*/ 412052 h 638175"/>
              <a:gd name="connsiteX4" fmla="*/ 240591 w 485775"/>
              <a:gd name="connsiteY4" fmla="*/ 416053 h 638175"/>
              <a:gd name="connsiteX5" fmla="*/ 235542 w 485775"/>
              <a:gd name="connsiteY5" fmla="*/ 412052 h 638175"/>
              <a:gd name="connsiteX6" fmla="*/ 105526 w 485775"/>
              <a:gd name="connsiteY6" fmla="*/ 39720 h 638175"/>
              <a:gd name="connsiteX7" fmla="*/ 54853 w 485775"/>
              <a:gd name="connsiteY7" fmla="*/ 1 h 638175"/>
              <a:gd name="connsiteX8" fmla="*/ 1 w 485775"/>
              <a:gd name="connsiteY8" fmla="*/ 54303 h 638175"/>
              <a:gd name="connsiteX9" fmla="*/ 4466 w 485775"/>
              <a:gd name="connsiteY9" fmla="*/ 76201 h 638175"/>
              <a:gd name="connsiteX10" fmla="*/ 146388 w 485775"/>
              <a:gd name="connsiteY10" fmla="*/ 458534 h 638175"/>
              <a:gd name="connsiteX11" fmla="*/ 239733 w 485775"/>
              <a:gd name="connsiteY11" fmla="*/ 534734 h 638175"/>
              <a:gd name="connsiteX12" fmla="*/ 334983 w 485775"/>
              <a:gd name="connsiteY12" fmla="*/ 457296 h 638175"/>
              <a:gd name="connsiteX13" fmla="*/ 381180 w 485775"/>
              <a:gd name="connsiteY13" fmla="*/ 314421 h 638175"/>
              <a:gd name="connsiteX14" fmla="*/ 381180 w 485775"/>
              <a:gd name="connsiteY14" fmla="*/ 584740 h 638175"/>
              <a:gd name="connsiteX15" fmla="*/ 433662 w 485775"/>
              <a:gd name="connsiteY15" fmla="*/ 638176 h 638175"/>
              <a:gd name="connsiteX16" fmla="*/ 486156 w 485775"/>
              <a:gd name="connsiteY16" fmla="*/ 585703 h 638175"/>
              <a:gd name="connsiteX17" fmla="*/ 486145 w 485775"/>
              <a:gd name="connsiteY17" fmla="*/ 584645 h 638175"/>
              <a:gd name="connsiteX18" fmla="*/ 486145 w 485775"/>
              <a:gd name="connsiteY18" fmla="*/ 53912 h 638175"/>
              <a:gd name="connsiteX19" fmla="*/ 433091 w 485775"/>
              <a:gd name="connsiteY19" fmla="*/ 1144 h 638175"/>
              <a:gd name="connsiteX20" fmla="*/ 52091 w 485775"/>
              <a:gd name="connsiteY20" fmla="*/ 490729 h 638175"/>
              <a:gd name="connsiteX21" fmla="*/ 180 w 485775"/>
              <a:gd name="connsiteY21" fmla="*/ 542926 h 638175"/>
              <a:gd name="connsiteX22" fmla="*/ 180 w 485775"/>
              <a:gd name="connsiteY22" fmla="*/ 585788 h 638175"/>
              <a:gd name="connsiteX23" fmla="*/ 55728 w 485775"/>
              <a:gd name="connsiteY23" fmla="*/ 635015 h 638175"/>
              <a:gd name="connsiteX24" fmla="*/ 104955 w 485775"/>
              <a:gd name="connsiteY24" fmla="*/ 585788 h 638175"/>
              <a:gd name="connsiteX25" fmla="*/ 104955 w 485775"/>
              <a:gd name="connsiteY25" fmla="*/ 542926 h 638175"/>
              <a:gd name="connsiteX26" fmla="*/ 52472 w 485775"/>
              <a:gd name="connsiteY26" fmla="*/ 490443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5775" h="638175">
                <a:moveTo>
                  <a:pt x="433091" y="1144"/>
                </a:moveTo>
                <a:cubicBezTo>
                  <a:pt x="406031" y="117"/>
                  <a:pt x="381606" y="17257"/>
                  <a:pt x="373369" y="43054"/>
                </a:cubicBezTo>
                <a:lnTo>
                  <a:pt x="373369" y="43054"/>
                </a:lnTo>
                <a:lnTo>
                  <a:pt x="245544" y="412052"/>
                </a:lnTo>
                <a:cubicBezTo>
                  <a:pt x="245015" y="414370"/>
                  <a:pt x="242968" y="416024"/>
                  <a:pt x="240591" y="416053"/>
                </a:cubicBezTo>
                <a:cubicBezTo>
                  <a:pt x="238190" y="416033"/>
                  <a:pt x="236110" y="414385"/>
                  <a:pt x="235542" y="412052"/>
                </a:cubicBezTo>
                <a:lnTo>
                  <a:pt x="105526" y="39720"/>
                </a:lnTo>
                <a:cubicBezTo>
                  <a:pt x="99347" y="16685"/>
                  <a:pt x="78697" y="499"/>
                  <a:pt x="54853" y="1"/>
                </a:cubicBezTo>
                <a:cubicBezTo>
                  <a:pt x="24711" y="-151"/>
                  <a:pt x="152" y="24161"/>
                  <a:pt x="1" y="54303"/>
                </a:cubicBezTo>
                <a:cubicBezTo>
                  <a:pt x="-37" y="61832"/>
                  <a:pt x="1483" y="69288"/>
                  <a:pt x="4466" y="76201"/>
                </a:cubicBezTo>
                <a:lnTo>
                  <a:pt x="146388" y="458534"/>
                </a:lnTo>
                <a:cubicBezTo>
                  <a:pt x="165438" y="508255"/>
                  <a:pt x="198109" y="534734"/>
                  <a:pt x="239733" y="534734"/>
                </a:cubicBezTo>
                <a:cubicBezTo>
                  <a:pt x="281358" y="534734"/>
                  <a:pt x="315933" y="507969"/>
                  <a:pt x="334983" y="457296"/>
                </a:cubicBezTo>
                <a:lnTo>
                  <a:pt x="381180" y="314421"/>
                </a:lnTo>
                <a:lnTo>
                  <a:pt x="381180" y="584740"/>
                </a:lnTo>
                <a:cubicBezTo>
                  <a:pt x="381327" y="613822"/>
                  <a:pt x="404588" y="637506"/>
                  <a:pt x="433662" y="638176"/>
                </a:cubicBezTo>
                <a:cubicBezTo>
                  <a:pt x="462648" y="638181"/>
                  <a:pt x="486150" y="614689"/>
                  <a:pt x="486156" y="585703"/>
                </a:cubicBezTo>
                <a:cubicBezTo>
                  <a:pt x="486156" y="585351"/>
                  <a:pt x="486152" y="584998"/>
                  <a:pt x="486145" y="584645"/>
                </a:cubicBezTo>
                <a:lnTo>
                  <a:pt x="486145" y="53912"/>
                </a:lnTo>
                <a:cubicBezTo>
                  <a:pt x="486145" y="2001"/>
                  <a:pt x="433091" y="1144"/>
                  <a:pt x="433091" y="1144"/>
                </a:cubicBezTo>
                <a:moveTo>
                  <a:pt x="52091" y="490729"/>
                </a:moveTo>
                <a:cubicBezTo>
                  <a:pt x="23440" y="491040"/>
                  <a:pt x="334" y="514273"/>
                  <a:pt x="180" y="542926"/>
                </a:cubicBezTo>
                <a:lnTo>
                  <a:pt x="180" y="585788"/>
                </a:lnTo>
                <a:cubicBezTo>
                  <a:pt x="1925" y="614721"/>
                  <a:pt x="26795" y="636761"/>
                  <a:pt x="55728" y="635015"/>
                </a:cubicBezTo>
                <a:cubicBezTo>
                  <a:pt x="82225" y="633417"/>
                  <a:pt x="103356" y="612285"/>
                  <a:pt x="104955" y="585788"/>
                </a:cubicBezTo>
                <a:lnTo>
                  <a:pt x="104955" y="542926"/>
                </a:lnTo>
                <a:cubicBezTo>
                  <a:pt x="104955" y="513940"/>
                  <a:pt x="81457" y="490443"/>
                  <a:pt x="52472" y="490443"/>
                </a:cubicBezTo>
              </a:path>
            </a:pathLst>
          </a:custGeom>
          <a:solidFill>
            <a:schemeClr val="bg1"/>
          </a:solidFill>
          <a:ln w="9525" cap="flat">
            <a:noFill/>
            <a:prstDash val="solid"/>
            <a:miter/>
          </a:ln>
        </p:spPr>
        <p:txBody>
          <a:bodyPr rtlCol="0" anchor="ctr"/>
          <a:lstStyle/>
          <a:p>
            <a:endParaRPr lang="fr-FR" sz="1050">
              <a:latin typeface="Montserrat Light" panose="00000400000000000000" pitchFamily="2" charset="0"/>
            </a:endParaRPr>
          </a:p>
        </p:txBody>
      </p:sp>
      <p:sp>
        <p:nvSpPr>
          <p:cNvPr id="12" name="Espace réservé du texte 2">
            <a:extLst>
              <a:ext uri="{FF2B5EF4-FFF2-40B4-BE49-F238E27FC236}">
                <a16:creationId xmlns:a16="http://schemas.microsoft.com/office/drawing/2014/main" id="{C8CEF95C-6056-4B97-A839-C917DB5835BF}"/>
              </a:ext>
            </a:extLst>
          </p:cNvPr>
          <p:cNvSpPr>
            <a:spLocks noGrp="1"/>
          </p:cNvSpPr>
          <p:nvPr>
            <p:ph type="body" sz="quarter" idx="10" hasCustomPrompt="1"/>
          </p:nvPr>
        </p:nvSpPr>
        <p:spPr>
          <a:xfrm>
            <a:off x="701420" y="301334"/>
            <a:ext cx="7360229" cy="265009"/>
          </a:xfrm>
          <a:prstGeom prst="rect">
            <a:avLst/>
          </a:prstGeom>
        </p:spPr>
        <p:txBody>
          <a:bodyPr wrap="square" lIns="0" tIns="0" rIns="0" bIns="0" anchor="ctr">
            <a:spAutoFit/>
          </a:bodyPr>
          <a:lstStyle>
            <a:lvl1pPr marL="0" indent="0">
              <a:lnSpc>
                <a:spcPct val="80000"/>
              </a:lnSpc>
              <a:spcBef>
                <a:spcPts val="0"/>
              </a:spcBef>
              <a:buNone/>
              <a:defRPr sz="2100" b="1">
                <a:solidFill>
                  <a:schemeClr val="accent1"/>
                </a:solidFill>
              </a:defRPr>
            </a:lvl1pPr>
            <a:lvl2pPr marL="342900" indent="0">
              <a:buNone/>
              <a:defRPr sz="2100">
                <a:solidFill>
                  <a:schemeClr val="accent1"/>
                </a:solidFill>
              </a:defRPr>
            </a:lvl2pPr>
            <a:lvl3pPr marL="685800" indent="0">
              <a:buNone/>
              <a:defRPr sz="2100">
                <a:solidFill>
                  <a:schemeClr val="accent1"/>
                </a:solidFill>
              </a:defRPr>
            </a:lvl3pPr>
            <a:lvl4pPr marL="1028700" indent="0">
              <a:buNone/>
              <a:defRPr sz="2100">
                <a:solidFill>
                  <a:schemeClr val="accent1"/>
                </a:solidFill>
              </a:defRPr>
            </a:lvl4pPr>
            <a:lvl5pPr marL="1371600" indent="0">
              <a:buNone/>
              <a:defRPr sz="2100">
                <a:solidFill>
                  <a:schemeClr val="accent1"/>
                </a:solidFill>
              </a:defRPr>
            </a:lvl5pPr>
          </a:lstStyle>
          <a:p>
            <a:pPr lvl="0"/>
            <a:r>
              <a:rPr lang="fr-FR"/>
              <a:t>Titre sur une ligne</a:t>
            </a:r>
          </a:p>
        </p:txBody>
      </p:sp>
      <p:sp>
        <p:nvSpPr>
          <p:cNvPr id="13" name="Espace réservé du texte 2">
            <a:extLst>
              <a:ext uri="{FF2B5EF4-FFF2-40B4-BE49-F238E27FC236}">
                <a16:creationId xmlns:a16="http://schemas.microsoft.com/office/drawing/2014/main" id="{3874E411-D13F-4D94-A57C-B2FC678962B4}"/>
              </a:ext>
            </a:extLst>
          </p:cNvPr>
          <p:cNvSpPr>
            <a:spLocks noGrp="1"/>
          </p:cNvSpPr>
          <p:nvPr>
            <p:ph type="body" sz="quarter" idx="11" hasCustomPrompt="1"/>
          </p:nvPr>
        </p:nvSpPr>
        <p:spPr>
          <a:xfrm>
            <a:off x="701420" y="648441"/>
            <a:ext cx="7360229" cy="151452"/>
          </a:xfrm>
          <a:prstGeom prst="rect">
            <a:avLst/>
          </a:prstGeom>
        </p:spPr>
        <p:txBody>
          <a:bodyPr wrap="square" lIns="0" tIns="0" rIns="0" bIns="0" anchor="t">
            <a:spAutoFit/>
          </a:bodyPr>
          <a:lstStyle>
            <a:lvl1pPr marL="0" indent="0">
              <a:lnSpc>
                <a:spcPct val="80000"/>
              </a:lnSpc>
              <a:spcBef>
                <a:spcPts val="0"/>
              </a:spcBef>
              <a:buNone/>
              <a:defRPr sz="1200" b="0">
                <a:solidFill>
                  <a:schemeClr val="accent1"/>
                </a:solidFill>
                <a:latin typeface="+mn-lt"/>
              </a:defRPr>
            </a:lvl1pPr>
            <a:lvl2pPr marL="342900" indent="0">
              <a:buNone/>
              <a:defRPr sz="2100">
                <a:solidFill>
                  <a:schemeClr val="accent1"/>
                </a:solidFill>
              </a:defRPr>
            </a:lvl2pPr>
            <a:lvl3pPr marL="685800" indent="0">
              <a:buNone/>
              <a:defRPr sz="2100">
                <a:solidFill>
                  <a:schemeClr val="accent1"/>
                </a:solidFill>
              </a:defRPr>
            </a:lvl3pPr>
            <a:lvl4pPr marL="1028700" indent="0">
              <a:buNone/>
              <a:defRPr sz="2100">
                <a:solidFill>
                  <a:schemeClr val="accent1"/>
                </a:solidFill>
              </a:defRPr>
            </a:lvl4pPr>
            <a:lvl5pPr marL="1371600" indent="0">
              <a:buNone/>
              <a:defRPr sz="2100">
                <a:solidFill>
                  <a:schemeClr val="accent1"/>
                </a:solidFill>
              </a:defRPr>
            </a:lvl5pPr>
          </a:lstStyle>
          <a:p>
            <a:pPr lvl="0"/>
            <a:r>
              <a:rPr lang="fr-FR"/>
              <a:t>Sous-titre</a:t>
            </a:r>
          </a:p>
        </p:txBody>
      </p:sp>
    </p:spTree>
    <p:extLst>
      <p:ext uri="{BB962C8B-B14F-4D97-AF65-F5344CB8AC3E}">
        <p14:creationId xmlns:p14="http://schemas.microsoft.com/office/powerpoint/2010/main" val="3259836719"/>
      </p:ext>
    </p:extLst>
  </p:cSld>
  <p:clrMapOvr>
    <a:masterClrMapping/>
  </p:clrMapOvr>
  <p:transition spd="slow">
    <p:push dir="u"/>
    <p:sndAc>
      <p:stSnd>
        <p:snd r:embed="rId1" name="click.wav"/>
      </p:st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hap 3-1">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AAB88A8-FE0C-47DC-F5DC-DF0CE70F25B8}"/>
              </a:ext>
            </a:extLst>
          </p:cNvPr>
          <p:cNvPicPr>
            <a:picLocks noChangeAspect="1"/>
          </p:cNvPicPr>
          <p:nvPr userDrawn="1"/>
        </p:nvPicPr>
        <p:blipFill>
          <a:blip r:embed="rId2"/>
          <a:stretch>
            <a:fillRect/>
          </a:stretch>
        </p:blipFill>
        <p:spPr>
          <a:xfrm>
            <a:off x="0" y="0"/>
            <a:ext cx="9144000" cy="5143500"/>
          </a:xfrm>
          <a:prstGeom prst="rect">
            <a:avLst/>
          </a:prstGeom>
        </p:spPr>
      </p:pic>
      <p:grpSp>
        <p:nvGrpSpPr>
          <p:cNvPr id="5" name="Groupe 4">
            <a:extLst>
              <a:ext uri="{FF2B5EF4-FFF2-40B4-BE49-F238E27FC236}">
                <a16:creationId xmlns:a16="http://schemas.microsoft.com/office/drawing/2014/main" id="{1CACAAE9-894D-1B7A-93E6-6D7656ADEC61}"/>
              </a:ext>
            </a:extLst>
          </p:cNvPr>
          <p:cNvGrpSpPr/>
          <p:nvPr userDrawn="1"/>
        </p:nvGrpSpPr>
        <p:grpSpPr>
          <a:xfrm>
            <a:off x="85360" y="4750829"/>
            <a:ext cx="3213899" cy="318939"/>
            <a:chOff x="147682" y="6342906"/>
            <a:chExt cx="4285198" cy="425252"/>
          </a:xfrm>
        </p:grpSpPr>
        <p:pic>
          <p:nvPicPr>
            <p:cNvPr id="6" name="Image 5">
              <a:extLst>
                <a:ext uri="{FF2B5EF4-FFF2-40B4-BE49-F238E27FC236}">
                  <a16:creationId xmlns:a16="http://schemas.microsoft.com/office/drawing/2014/main" id="{E871A21D-5945-936A-8D97-4BEC00E2CAFE}"/>
                </a:ext>
              </a:extLst>
            </p:cNvPr>
            <p:cNvPicPr>
              <a:picLocks noChangeAspect="1"/>
            </p:cNvPicPr>
            <p:nvPr userDrawn="1"/>
          </p:nvPicPr>
          <p:blipFill>
            <a:blip r:embed="rId3"/>
            <a:srcRect/>
            <a:stretch/>
          </p:blipFill>
          <p:spPr>
            <a:xfrm>
              <a:off x="147682" y="6342906"/>
              <a:ext cx="1417506" cy="425252"/>
            </a:xfrm>
            <a:prstGeom prst="rect">
              <a:avLst/>
            </a:prstGeom>
          </p:spPr>
        </p:pic>
        <p:sp>
          <p:nvSpPr>
            <p:cNvPr id="7" name="ZoneTexte 6">
              <a:extLst>
                <a:ext uri="{FF2B5EF4-FFF2-40B4-BE49-F238E27FC236}">
                  <a16:creationId xmlns:a16="http://schemas.microsoft.com/office/drawing/2014/main" id="{EF85812B-7913-7352-4CB9-CB2715382762}"/>
                </a:ext>
              </a:extLst>
            </p:cNvPr>
            <p:cNvSpPr txBox="1"/>
            <p:nvPr userDrawn="1"/>
          </p:nvSpPr>
          <p:spPr>
            <a:xfrm>
              <a:off x="1748119" y="6409269"/>
              <a:ext cx="2684761" cy="276999"/>
            </a:xfrm>
            <a:prstGeom prst="rect">
              <a:avLst/>
            </a:prstGeom>
            <a:noFill/>
          </p:spPr>
          <p:txBody>
            <a:bodyPr wrap="square" lIns="0" tIns="0" rIns="0" bIns="0">
              <a:spAutoFit/>
            </a:bodyPr>
            <a:lstStyle/>
            <a:p>
              <a:r>
                <a:rPr lang="fr-FR" sz="825" b="1" i="0">
                  <a:solidFill>
                    <a:schemeClr val="accent1"/>
                  </a:solidFill>
                  <a:effectLst/>
                  <a:latin typeface="Montserrat SemiBold" pitchFamily="2" charset="77"/>
                </a:rPr>
                <a:t>REFONTE IZIVENTE</a:t>
              </a:r>
              <a:br>
                <a:rPr lang="fr-FR" sz="1050" b="1">
                  <a:solidFill>
                    <a:srgbClr val="1900D8"/>
                  </a:solidFill>
                  <a:effectLst/>
                  <a:latin typeface="Montserrat" pitchFamily="2" charset="77"/>
                </a:rPr>
              </a:br>
              <a:r>
                <a:rPr lang="fr-FR" sz="525" b="1" i="0">
                  <a:solidFill>
                    <a:schemeClr val="accent6"/>
                  </a:solidFill>
                  <a:effectLst/>
                  <a:latin typeface="Montserrat SemiBold" pitchFamily="2" charset="77"/>
                </a:rPr>
                <a:t>DIRECTION EXPÉRIENCE CLIENTS </a:t>
              </a:r>
            </a:p>
          </p:txBody>
        </p:sp>
        <p:cxnSp>
          <p:nvCxnSpPr>
            <p:cNvPr id="8" name="Connecteur droit 7">
              <a:extLst>
                <a:ext uri="{FF2B5EF4-FFF2-40B4-BE49-F238E27FC236}">
                  <a16:creationId xmlns:a16="http://schemas.microsoft.com/office/drawing/2014/main" id="{FF394FB1-E652-E176-B6AE-433935B2664D}"/>
                </a:ext>
              </a:extLst>
            </p:cNvPr>
            <p:cNvCxnSpPr>
              <a:cxnSpLocks/>
            </p:cNvCxnSpPr>
            <p:nvPr userDrawn="1"/>
          </p:nvCxnSpPr>
          <p:spPr>
            <a:xfrm flipH="1">
              <a:off x="1581707" y="6404102"/>
              <a:ext cx="91955" cy="273698"/>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6A3EFF18-5754-E8E6-A039-1A2F428EEA70}"/>
              </a:ext>
            </a:extLst>
          </p:cNvPr>
          <p:cNvGrpSpPr/>
          <p:nvPr userDrawn="1"/>
        </p:nvGrpSpPr>
        <p:grpSpPr>
          <a:xfrm>
            <a:off x="8601466" y="156595"/>
            <a:ext cx="391460" cy="278801"/>
            <a:chOff x="865188" y="493713"/>
            <a:chExt cx="546100" cy="388938"/>
          </a:xfrm>
          <a:solidFill>
            <a:srgbClr val="FFFFFF">
              <a:lumMod val="85000"/>
            </a:srgbClr>
          </a:solidFill>
        </p:grpSpPr>
        <p:sp>
          <p:nvSpPr>
            <p:cNvPr id="3" name="Freeform 19">
              <a:extLst>
                <a:ext uri="{FF2B5EF4-FFF2-40B4-BE49-F238E27FC236}">
                  <a16:creationId xmlns:a16="http://schemas.microsoft.com/office/drawing/2014/main" id="{E06FFA5B-BD44-B22A-750A-6B489E85B92A}"/>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A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sp>
          <p:nvSpPr>
            <p:cNvPr id="13" name="Freeform 20">
              <a:extLst>
                <a:ext uri="{FF2B5EF4-FFF2-40B4-BE49-F238E27FC236}">
                  <a16:creationId xmlns:a16="http://schemas.microsoft.com/office/drawing/2014/main" id="{4CFFBE9C-3580-6230-FDC3-D334BE21BCD5}"/>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A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sp>
          <p:nvSpPr>
            <p:cNvPr id="14" name="Freeform 21">
              <a:extLst>
                <a:ext uri="{FF2B5EF4-FFF2-40B4-BE49-F238E27FC236}">
                  <a16:creationId xmlns:a16="http://schemas.microsoft.com/office/drawing/2014/main" id="{2348D0D5-358C-47D2-9CD7-7C0F90B71D27}"/>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525160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0386295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9144900" cy="5143500"/>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3204650" y="824200"/>
            <a:ext cx="5583613" cy="29061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3462816" y="1130263"/>
            <a:ext cx="513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3462816" y="2460663"/>
            <a:ext cx="513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3462816" y="3158729"/>
            <a:ext cx="1890000" cy="405000"/>
          </a:xfrm>
        </p:spPr>
        <p:txBody>
          <a:bodyPr/>
          <a:lstStyle>
            <a:lvl1pPr>
              <a:defRPr sz="1725" b="1">
                <a:solidFill>
                  <a:schemeClr val="tx1"/>
                </a:solidFill>
              </a:defRPr>
            </a:lvl1pPr>
          </a:lstStyle>
          <a:p>
            <a:fld id="{17BD7F9C-D61F-45C4-9950-66826F7AC354}" type="datetime4">
              <a:rPr lang="fr-FR" smtClean="0"/>
              <a:pPr/>
              <a:t>27 février 2024</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84764" y="3729037"/>
            <a:ext cx="2107406" cy="871538"/>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3485506"/>
            <a:ext cx="1845057" cy="1657351"/>
          </a:xfrm>
          <a:prstGeom prst="rect">
            <a:avLst/>
          </a:prstGeom>
        </p:spPr>
      </p:pic>
    </p:spTree>
    <p:extLst>
      <p:ext uri="{BB962C8B-B14F-4D97-AF65-F5344CB8AC3E}">
        <p14:creationId xmlns:p14="http://schemas.microsoft.com/office/powerpoint/2010/main" val="25504645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3597633"/>
            <a:ext cx="1737360" cy="1545224"/>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636123" y="3560109"/>
            <a:ext cx="2183467" cy="958103"/>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400994" y="401299"/>
            <a:ext cx="8370000" cy="3196334"/>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sz="105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832653" y="795977"/>
            <a:ext cx="756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832653" y="2126378"/>
            <a:ext cx="756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832655" y="3045899"/>
            <a:ext cx="1890000" cy="405000"/>
          </a:xfrm>
        </p:spPr>
        <p:txBody>
          <a:bodyPr/>
          <a:lstStyle>
            <a:lvl1pPr>
              <a:defRPr sz="1725" b="1">
                <a:solidFill>
                  <a:schemeClr val="tx1"/>
                </a:solidFill>
              </a:defRPr>
            </a:lvl1pPr>
          </a:lstStyle>
          <a:p>
            <a:fld id="{EA529C3E-A98E-4662-8D08-AD7C3B6D616D}" type="datetime4">
              <a:rPr lang="fr-FR" smtClean="0"/>
              <a:pPr/>
              <a:t>27 février 2024</a:t>
            </a:fld>
            <a:endParaRPr lang="fr-FR" dirty="0"/>
          </a:p>
        </p:txBody>
      </p:sp>
    </p:spTree>
    <p:extLst>
      <p:ext uri="{BB962C8B-B14F-4D97-AF65-F5344CB8AC3E}">
        <p14:creationId xmlns:p14="http://schemas.microsoft.com/office/powerpoint/2010/main" val="13883621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3597633"/>
            <a:ext cx="1737360" cy="1545224"/>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636123" y="3560109"/>
            <a:ext cx="2183467" cy="958103"/>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402300" y="403085"/>
            <a:ext cx="8370000" cy="3196334"/>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sz="105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832653" y="795977"/>
            <a:ext cx="756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832653" y="2126378"/>
            <a:ext cx="756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832655" y="3045899"/>
            <a:ext cx="1890000" cy="405000"/>
          </a:xfrm>
        </p:spPr>
        <p:txBody>
          <a:bodyPr/>
          <a:lstStyle>
            <a:lvl1pPr>
              <a:defRPr sz="1725" b="1">
                <a:solidFill>
                  <a:schemeClr val="tx1"/>
                </a:solidFill>
              </a:defRPr>
            </a:lvl1pPr>
          </a:lstStyle>
          <a:p>
            <a:fld id="{0D0554C4-B329-44FB-8A8A-413BF97C4B11}" type="datetime4">
              <a:rPr lang="fr-FR" smtClean="0"/>
              <a:pPr/>
              <a:t>27 février 2024</a:t>
            </a:fld>
            <a:endParaRPr lang="fr-FR" dirty="0"/>
          </a:p>
        </p:txBody>
      </p:sp>
    </p:spTree>
    <p:extLst>
      <p:ext uri="{BB962C8B-B14F-4D97-AF65-F5344CB8AC3E}">
        <p14:creationId xmlns:p14="http://schemas.microsoft.com/office/powerpoint/2010/main" val="982086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31311" y="4693443"/>
            <a:ext cx="980480" cy="382192"/>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402300" y="402300"/>
            <a:ext cx="8370000" cy="4354127"/>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sz="105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579835" y="525780"/>
            <a:ext cx="7965000" cy="377905"/>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250893" y="1346807"/>
            <a:ext cx="2160000" cy="432000"/>
          </a:xfrm>
        </p:spPr>
        <p:txBody>
          <a:bodyPr anchor="t"/>
          <a:lstStyle>
            <a:lvl1pPr marL="0" indent="0">
              <a:buNone/>
              <a:defRPr sz="247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250892" y="1821867"/>
            <a:ext cx="2160000" cy="2430000"/>
          </a:xfrm>
        </p:spPr>
        <p:txBody>
          <a:bodyPr anchor="t"/>
          <a:lstStyle>
            <a:lvl1pPr marL="0" indent="0">
              <a:buNone/>
              <a:defRPr sz="11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27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3748088" y="1346807"/>
            <a:ext cx="2160000" cy="432000"/>
          </a:xfrm>
        </p:spPr>
        <p:txBody>
          <a:bodyPr/>
          <a:lstStyle>
            <a:lvl1pPr>
              <a:defRPr sz="2475">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3748088" y="1821867"/>
            <a:ext cx="2160000" cy="2430000"/>
          </a:xfrm>
        </p:spPr>
        <p:txBody>
          <a:bodyPr/>
          <a:lstStyle>
            <a:lvl1pPr>
              <a:defRPr sz="1125">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6257330" y="1346807"/>
            <a:ext cx="2160000" cy="432000"/>
          </a:xfrm>
        </p:spPr>
        <p:txBody>
          <a:bodyPr anchor="t"/>
          <a:lstStyle>
            <a:lvl1pPr marL="0" indent="0">
              <a:buNone/>
              <a:defRPr sz="247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6257330" y="1821867"/>
            <a:ext cx="2160000" cy="2430000"/>
          </a:xfrm>
        </p:spPr>
        <p:txBody>
          <a:bodyPr/>
          <a:lstStyle>
            <a:lvl1pPr>
              <a:defRPr sz="1125">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327449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31311" y="4693443"/>
            <a:ext cx="980480" cy="382192"/>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402257" y="402258"/>
            <a:ext cx="8370044" cy="4354006"/>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sz="1050">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579835" y="526500"/>
            <a:ext cx="7965000" cy="378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111589"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882519"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27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111589"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1882519"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111589"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1882519" y="3125684"/>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4835864"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5606794"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4835864"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5606794"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4835864"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5606794" y="3125684"/>
            <a:ext cx="1620000" cy="810000"/>
          </a:xfrm>
        </p:spPr>
        <p:txBody>
          <a:bodyPr anchor="ctr"/>
          <a:lstStyle>
            <a:lvl1pPr>
              <a:defRPr sz="975">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6216462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24133" y="4592902"/>
            <a:ext cx="1318020" cy="513765"/>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402257" y="402259"/>
            <a:ext cx="8370002" cy="4275830"/>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fr-FR" sz="1050"/>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812840" y="1705213"/>
            <a:ext cx="2160000" cy="810000"/>
          </a:xfrm>
        </p:spPr>
        <p:txBody>
          <a:bodyPr anchor="b"/>
          <a:lstStyle>
            <a:lvl1pPr algn="l">
              <a:defRPr sz="5175"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812840" y="2451972"/>
            <a:ext cx="5940000" cy="1620000"/>
          </a:xfrm>
        </p:spPr>
        <p:txBody>
          <a:bodyPr anchor="t"/>
          <a:lstStyle>
            <a:lvl1pPr marL="0" indent="0" algn="l">
              <a:buNone/>
              <a:defRPr sz="1725"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27 février 2024</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1984074891"/>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31311" y="4693443"/>
            <a:ext cx="980480" cy="382192"/>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05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52714" y="1406128"/>
            <a:ext cx="7560000" cy="994172"/>
          </a:xfrm>
        </p:spPr>
        <p:txBody>
          <a:bodyPr anchor="t"/>
          <a:lstStyle>
            <a:lvl1pPr>
              <a:defRPr sz="2925"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752714" y="969169"/>
            <a:ext cx="7560000" cy="513000"/>
          </a:xfrm>
        </p:spPr>
        <p:txBody>
          <a:bodyPr anchor="b"/>
          <a:lstStyle>
            <a:lvl1pPr marL="0" indent="0">
              <a:buNone/>
              <a:defRPr sz="29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3801428" y="3142296"/>
            <a:ext cx="4968130" cy="1080000"/>
          </a:xfrm>
        </p:spPr>
        <p:txBody>
          <a:bodyPr/>
          <a:lstStyle>
            <a:lvl1pPr>
              <a:lnSpc>
                <a:spcPct val="90000"/>
              </a:lnSpc>
              <a:defRPr sz="2250" b="0">
                <a:solidFill>
                  <a:schemeClr val="tx1"/>
                </a:solidFill>
              </a:defRPr>
            </a:lvl1pPr>
            <a:lvl2pPr marL="3645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402300" y="402300"/>
            <a:ext cx="8370000" cy="2473384"/>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sz="1050"/>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27 février 2024</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812357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0694718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38718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993016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540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6104017" y="1130025"/>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611664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540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6104017" y="1130025"/>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811952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74287"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6621033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4667847"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585516"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3926754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1287892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474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7903687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5209055" y="1135260"/>
            <a:ext cx="3283079" cy="2374422"/>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432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6104017" y="2835575"/>
            <a:ext cx="2622230" cy="1580532"/>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6294817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4703400" y="2332800"/>
            <a:ext cx="3871800" cy="2208600"/>
          </a:xfrm>
        </p:spPr>
        <p:txBody>
          <a:bodyPr/>
          <a:lstStyle>
            <a:lvl1pPr>
              <a:defRPr sz="1200">
                <a:solidFill>
                  <a:schemeClr val="tx2"/>
                </a:solidFill>
              </a:defRPr>
            </a:lvl1pPr>
            <a:lvl2pPr>
              <a:spcBef>
                <a:spcPts val="975"/>
              </a:spcBef>
              <a:defRPr sz="105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474287" y="4326729"/>
            <a:ext cx="3989189" cy="216000"/>
          </a:xfrm>
        </p:spPr>
        <p:txBody>
          <a:bodyPr/>
          <a:lstStyle>
            <a:lvl1pPr>
              <a:defRPr sz="825"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3516483" y="1482232"/>
            <a:ext cx="4039582" cy="585296"/>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025">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23865918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2872383"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3966566"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5668783"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7371000"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3896100" y="3010500"/>
            <a:ext cx="4678187" cy="1560600"/>
          </a:xfrm>
        </p:spPr>
        <p:txBody>
          <a:bodyPr/>
          <a:lstStyle>
            <a:lvl1pPr>
              <a:defRPr sz="1200">
                <a:solidFill>
                  <a:schemeClr val="tx2"/>
                </a:solidFill>
              </a:defRPr>
            </a:lvl1pPr>
            <a:lvl2pPr>
              <a:spcBef>
                <a:spcPts val="975"/>
              </a:spcBef>
              <a:defRPr sz="105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475200" y="4328100"/>
            <a:ext cx="2953801" cy="243000"/>
          </a:xfrm>
        </p:spPr>
        <p:txBody>
          <a:bodyPr/>
          <a:lstStyle>
            <a:lvl1pPr>
              <a:defRPr sz="825"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3813774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2872383"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3969250" y="1385429"/>
            <a:ext cx="1517649" cy="1282761"/>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3750">
                <a:solidFill>
                  <a:schemeClr val="tx2"/>
                </a:solidFill>
              </a:defRPr>
            </a:lvl1pPr>
            <a:lvl2pPr algn="l">
              <a:spcBef>
                <a:spcPts val="825"/>
              </a:spcBef>
              <a:defRPr sz="825"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5489371" y="1385429"/>
            <a:ext cx="1575800" cy="1282761"/>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3750">
                <a:solidFill>
                  <a:schemeClr val="tx2"/>
                </a:solidFill>
              </a:defRPr>
            </a:lvl1pPr>
            <a:lvl2pPr algn="l">
              <a:spcBef>
                <a:spcPts val="825"/>
              </a:spcBef>
              <a:defRPr sz="825"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7067644" y="1385429"/>
            <a:ext cx="1519739" cy="1282761"/>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3750">
                <a:solidFill>
                  <a:schemeClr val="tx2"/>
                </a:solidFill>
              </a:defRPr>
            </a:lvl1pPr>
            <a:lvl2pPr algn="l">
              <a:spcBef>
                <a:spcPts val="825"/>
              </a:spcBef>
              <a:defRPr sz="825"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3896100" y="3010500"/>
            <a:ext cx="4678187" cy="1560600"/>
          </a:xfrm>
        </p:spPr>
        <p:txBody>
          <a:bodyPr/>
          <a:lstStyle>
            <a:lvl1pPr>
              <a:defRPr sz="1200">
                <a:solidFill>
                  <a:schemeClr val="tx2"/>
                </a:solidFill>
              </a:defRPr>
            </a:lvl1pPr>
            <a:lvl2pPr>
              <a:spcBef>
                <a:spcPts val="975"/>
              </a:spcBef>
              <a:defRPr sz="105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475200" y="4328100"/>
            <a:ext cx="2953801" cy="243000"/>
          </a:xfrm>
        </p:spPr>
        <p:txBody>
          <a:bodyPr/>
          <a:lstStyle>
            <a:lvl1pPr>
              <a:defRPr sz="825"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952451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381477" y="1631990"/>
            <a:ext cx="4195619" cy="2237066"/>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200">
                <a:solidFill>
                  <a:schemeClr val="tx1"/>
                </a:solidFill>
              </a:defRPr>
            </a:lvl1pPr>
            <a:lvl2pPr>
              <a:spcBef>
                <a:spcPts val="450"/>
              </a:spcBef>
              <a:defRPr sz="1050">
                <a:solidFill>
                  <a:schemeClr val="tx1"/>
                </a:solidFill>
              </a:defRPr>
            </a:lvl2pPr>
            <a:lvl3pPr>
              <a:spcBef>
                <a:spcPts val="450"/>
              </a:spcBef>
              <a:defRPr sz="1050">
                <a:solidFill>
                  <a:schemeClr val="tx1"/>
                </a:solidFill>
              </a:defRPr>
            </a:lvl3pPr>
            <a:lvl4pPr>
              <a:spcBef>
                <a:spcPts val="450"/>
              </a:spcBef>
              <a:defRPr sz="900">
                <a:solidFill>
                  <a:schemeClr val="tx1"/>
                </a:solidFill>
              </a:defRPr>
            </a:lvl4pPr>
            <a:lvl5pPr>
              <a:spcBef>
                <a:spcPts val="450"/>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4588669" y="1631991"/>
            <a:ext cx="4173806" cy="22383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200">
                <a:solidFill>
                  <a:schemeClr val="tx1"/>
                </a:solidFill>
              </a:defRPr>
            </a:lvl1pPr>
            <a:lvl2pPr>
              <a:spcBef>
                <a:spcPts val="450"/>
              </a:spcBef>
              <a:defRPr sz="1050">
                <a:solidFill>
                  <a:schemeClr val="tx1"/>
                </a:solidFill>
              </a:defRPr>
            </a:lvl2pPr>
            <a:lvl3pPr>
              <a:spcBef>
                <a:spcPts val="450"/>
              </a:spcBef>
              <a:defRPr sz="1050">
                <a:solidFill>
                  <a:schemeClr val="tx1"/>
                </a:solidFill>
              </a:defRPr>
            </a:lvl3pPr>
            <a:lvl4pPr>
              <a:spcBef>
                <a:spcPts val="450"/>
              </a:spcBef>
              <a:defRPr sz="900">
                <a:solidFill>
                  <a:schemeClr val="tx1"/>
                </a:solidFill>
              </a:defRPr>
            </a:lvl4pPr>
            <a:lvl5pPr>
              <a:spcBef>
                <a:spcPts val="450"/>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447533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27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4301100" y="4857750"/>
            <a:ext cx="540000" cy="189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582215" y="1631990"/>
            <a:ext cx="3629027" cy="120923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20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582214" y="2867782"/>
            <a:ext cx="3629028" cy="987275"/>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200" b="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4945260" y="1631990"/>
            <a:ext cx="3629027" cy="120923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20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4945260" y="2867783"/>
            <a:ext cx="3629027" cy="987275"/>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200" b="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69832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27 février 2024</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4301100" y="4857750"/>
            <a:ext cx="540000" cy="189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582215" y="1631990"/>
            <a:ext cx="3629027" cy="120923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20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582214" y="2867782"/>
            <a:ext cx="3629028" cy="987275"/>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200" b="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4945260" y="1631990"/>
            <a:ext cx="3629027" cy="120923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20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4945260" y="2867783"/>
            <a:ext cx="3629027" cy="987275"/>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200" b="0">
                <a:solidFill>
                  <a:schemeClr val="tx1"/>
                </a:solidFill>
              </a:defRPr>
            </a:lvl1pPr>
            <a:lvl2pPr>
              <a:spcBef>
                <a:spcPts val="450"/>
              </a:spcBef>
              <a:defRPr sz="1050">
                <a:solidFill>
                  <a:schemeClr val="tx1"/>
                </a:solidFill>
              </a:defRPr>
            </a:lvl2pPr>
            <a:lvl3pPr>
              <a:spcBef>
                <a:spcPts val="225"/>
              </a:spcBef>
              <a:defRPr sz="1050">
                <a:solidFill>
                  <a:schemeClr val="tx1"/>
                </a:solidFill>
              </a:defRPr>
            </a:lvl3pPr>
            <a:lvl4pPr>
              <a:spcBef>
                <a:spcPts val="225"/>
              </a:spcBef>
              <a:defRPr sz="900">
                <a:solidFill>
                  <a:schemeClr val="tx1"/>
                </a:solidFill>
              </a:defRPr>
            </a:lvl4pPr>
            <a:lvl5pPr>
              <a:spcBef>
                <a:spcPts val="225"/>
              </a:spcBef>
              <a:defRPr sz="9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441127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309532" y="1447240"/>
            <a:ext cx="4524936" cy="2249021"/>
          </a:xfrm>
          <a:prstGeom prst="rect">
            <a:avLst/>
          </a:prstGeom>
        </p:spPr>
      </p:pic>
    </p:spTree>
    <p:extLst>
      <p:ext uri="{BB962C8B-B14F-4D97-AF65-F5344CB8AC3E}">
        <p14:creationId xmlns:p14="http://schemas.microsoft.com/office/powerpoint/2010/main" val="33371811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543675" y="3017520"/>
            <a:ext cx="2600325" cy="2125337"/>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085975" y="1815669"/>
            <a:ext cx="1262063" cy="158951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3397590"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5746098"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3514725" y="1815669"/>
            <a:ext cx="2110379" cy="158951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5797154" y="1815669"/>
            <a:ext cx="1260871" cy="1589519"/>
          </a:xfrm>
          <a:prstGeom prst="rect">
            <a:avLst/>
          </a:prstGeom>
        </p:spPr>
      </p:pic>
    </p:spTree>
    <p:extLst>
      <p:ext uri="{BB962C8B-B14F-4D97-AF65-F5344CB8AC3E}">
        <p14:creationId xmlns:p14="http://schemas.microsoft.com/office/powerpoint/2010/main" val="243692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5" y="467022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
        <p:nvSpPr>
          <p:cNvPr id="13" name="Espace réservé du texte 52"/>
          <p:cNvSpPr>
            <a:spLocks noGrp="1"/>
          </p:cNvSpPr>
          <p:nvPr>
            <p:ph type="body" sz="quarter" idx="12" hasCustomPrompt="1"/>
          </p:nvPr>
        </p:nvSpPr>
        <p:spPr>
          <a:xfrm>
            <a:off x="6762724"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44000" y="360001"/>
            <a:ext cx="3744000" cy="771025"/>
          </a:xfrm>
          <a:prstGeom prst="rect">
            <a:avLst/>
          </a:prstGeom>
        </p:spPr>
      </p:pic>
      <p:sp>
        <p:nvSpPr>
          <p:cNvPr id="11" name="Espace réservé du texte 52"/>
          <p:cNvSpPr>
            <a:spLocks noGrp="1"/>
          </p:cNvSpPr>
          <p:nvPr>
            <p:ph type="body" sz="quarter" idx="14" hasCustomPrompt="1"/>
          </p:nvPr>
        </p:nvSpPr>
        <p:spPr>
          <a:xfrm>
            <a:off x="6762724"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540386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1"/>
            <a:ext cx="3312000" cy="682061"/>
          </a:xfrm>
          <a:prstGeom prst="rect">
            <a:avLst/>
          </a:prstGeom>
        </p:spPr>
      </p:pic>
      <p:sp>
        <p:nvSpPr>
          <p:cNvPr id="11" name="Espace réservé du texte 52"/>
          <p:cNvSpPr>
            <a:spLocks noGrp="1"/>
          </p:cNvSpPr>
          <p:nvPr>
            <p:ph type="body" sz="quarter" idx="12" hasCustomPrompt="1"/>
          </p:nvPr>
        </p:nvSpPr>
        <p:spPr>
          <a:xfrm>
            <a:off x="6902889"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6902889"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229453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7823106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7"/>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9"/>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531616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5705634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0162978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9"/>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1017070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4368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3" y="1779663"/>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3"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5" y="4670223"/>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4" y="4703469"/>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
        <p:nvSpPr>
          <p:cNvPr id="13" name="Espace réservé du texte 52"/>
          <p:cNvSpPr>
            <a:spLocks noGrp="1"/>
          </p:cNvSpPr>
          <p:nvPr>
            <p:ph type="body" sz="quarter" idx="12" hasCustomPrompt="1"/>
          </p:nvPr>
        </p:nvSpPr>
        <p:spPr>
          <a:xfrm>
            <a:off x="6762724"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l’entreprise</a:t>
            </a:r>
          </a:p>
        </p:txBody>
      </p:sp>
      <p:pic>
        <p:nvPicPr>
          <p:cNvPr id="3" name="Image 2"/>
          <p:cNvPicPr>
            <a:picLocks noChangeAspect="1"/>
          </p:cNvPicPr>
          <p:nvPr userDrawn="1"/>
        </p:nvPicPr>
        <p:blipFill>
          <a:blip r:embed="rId4"/>
          <a:stretch>
            <a:fillRect/>
          </a:stretch>
        </p:blipFill>
        <p:spPr>
          <a:xfrm>
            <a:off x="144000" y="360001"/>
            <a:ext cx="3744000" cy="771025"/>
          </a:xfrm>
          <a:prstGeom prst="rect">
            <a:avLst/>
          </a:prstGeom>
        </p:spPr>
      </p:pic>
      <p:sp>
        <p:nvSpPr>
          <p:cNvPr id="11" name="Espace réservé du texte 52"/>
          <p:cNvSpPr>
            <a:spLocks noGrp="1"/>
          </p:cNvSpPr>
          <p:nvPr>
            <p:ph type="body" sz="quarter" idx="14" hasCustomPrompt="1"/>
          </p:nvPr>
        </p:nvSpPr>
        <p:spPr>
          <a:xfrm>
            <a:off x="6762724"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27320164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1"/>
            <a:ext cx="3312000" cy="682061"/>
          </a:xfrm>
          <a:prstGeom prst="rect">
            <a:avLst/>
          </a:prstGeom>
        </p:spPr>
      </p:pic>
      <p:sp>
        <p:nvSpPr>
          <p:cNvPr id="11" name="Espace réservé du texte 52"/>
          <p:cNvSpPr>
            <a:spLocks noGrp="1"/>
          </p:cNvSpPr>
          <p:nvPr>
            <p:ph type="body" sz="quarter" idx="12" hasCustomPrompt="1"/>
          </p:nvPr>
        </p:nvSpPr>
        <p:spPr>
          <a:xfrm>
            <a:off x="6902889"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l’entreprise</a:t>
            </a:r>
          </a:p>
        </p:txBody>
      </p:sp>
      <p:sp>
        <p:nvSpPr>
          <p:cNvPr id="12" name="Espace réservé du texte 52"/>
          <p:cNvSpPr>
            <a:spLocks noGrp="1"/>
          </p:cNvSpPr>
          <p:nvPr>
            <p:ph type="body" sz="quarter" idx="14" hasCustomPrompt="1"/>
          </p:nvPr>
        </p:nvSpPr>
        <p:spPr>
          <a:xfrm>
            <a:off x="6902889"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38415787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316981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41631216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9401733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7"/>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9"/>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4" y="1131889"/>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373932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779658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1"/>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916270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9"/>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8"/>
            <a:ext cx="1725231" cy="287769"/>
          </a:xfrm>
          <a:prstGeom prst="rect">
            <a:avLst/>
          </a:prstGeom>
        </p:spPr>
      </p:pic>
    </p:spTree>
    <p:extLst>
      <p:ext uri="{BB962C8B-B14F-4D97-AF65-F5344CB8AC3E}">
        <p14:creationId xmlns:p14="http://schemas.microsoft.com/office/powerpoint/2010/main" val="293539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4043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3124200" y="4767264"/>
            <a:ext cx="2895600" cy="273844"/>
          </a:xfrm>
          <a:prstGeom prst="rect">
            <a:avLst/>
          </a:prstGeom>
        </p:spPr>
        <p:txBody>
          <a:bodyPr/>
          <a:lstStyle/>
          <a:p>
            <a:endParaRPr lang="en-US"/>
          </a:p>
        </p:txBody>
      </p:sp>
      <p:sp>
        <p:nvSpPr>
          <p:cNvPr id="4" name="Espace réservé du numéro de diapositive 3"/>
          <p:cNvSpPr>
            <a:spLocks noGrp="1"/>
          </p:cNvSpPr>
          <p:nvPr>
            <p:ph type="sldNum" sz="quarter" idx="12"/>
          </p:nvPr>
        </p:nvSpPr>
        <p:spPr>
          <a:xfrm>
            <a:off x="6553200" y="4767264"/>
            <a:ext cx="2133600" cy="273844"/>
          </a:xfrm>
          <a:prstGeom prst="rect">
            <a:avLst/>
          </a:prstGeom>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050731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9516837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41519596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5444495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6260419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0085644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9678861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077556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603186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79879061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752264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09133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3" name="Espace réservé du texte 52"/>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l’émetteur</a:t>
            </a:r>
          </a:p>
        </p:txBody>
      </p:sp>
      <p:pic>
        <p:nvPicPr>
          <p:cNvPr id="3" name="Image 2"/>
          <p:cNvPicPr>
            <a:picLocks noChangeAspect="1"/>
          </p:cNvPicPr>
          <p:nvPr userDrawn="1"/>
        </p:nvPicPr>
        <p:blipFill>
          <a:blip r:embed="rId4"/>
          <a:stretch>
            <a:fillRect/>
          </a:stretch>
        </p:blipFill>
        <p:spPr>
          <a:xfrm>
            <a:off x="211734" y="360000"/>
            <a:ext cx="3744000" cy="771025"/>
          </a:xfrm>
          <a:prstGeom prst="rect">
            <a:avLst/>
          </a:prstGeom>
        </p:spPr>
      </p:pic>
    </p:spTree>
    <p:extLst>
      <p:ext uri="{BB962C8B-B14F-4D97-AF65-F5344CB8AC3E}">
        <p14:creationId xmlns:p14="http://schemas.microsoft.com/office/powerpoint/2010/main" val="18414497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0"/>
            <a:ext cx="3312000" cy="682061"/>
          </a:xfrm>
          <a:prstGeom prst="rect">
            <a:avLst/>
          </a:prstGeom>
        </p:spPr>
      </p:pic>
      <p:sp>
        <p:nvSpPr>
          <p:cNvPr id="10" name="Espace réservé du texte 52">
            <a:extLst>
              <a:ext uri="{FF2B5EF4-FFF2-40B4-BE49-F238E27FC236}">
                <a16:creationId xmlns:a16="http://schemas.microsoft.com/office/drawing/2014/main" id="{E4FA0702-0777-4697-9E2F-7B10C5E240D4}"/>
              </a:ext>
            </a:extLst>
          </p:cNvPr>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l’émetteur</a:t>
            </a:r>
          </a:p>
        </p:txBody>
      </p:sp>
    </p:spTree>
    <p:extLst>
      <p:ext uri="{BB962C8B-B14F-4D97-AF65-F5344CB8AC3E}">
        <p14:creationId xmlns:p14="http://schemas.microsoft.com/office/powerpoint/2010/main" val="5274168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05684" y="616504"/>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05684" y="1317009"/>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05684" y="2017514"/>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05684" y="2718019"/>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05684" y="3418524"/>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05684" y="4119028"/>
            <a:ext cx="509122" cy="509122"/>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73384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670264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541639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7652205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3459915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r>
              <a:rPr lang="fr-FR"/>
              <a:t>Cliquez sur l'icône pour ajouter une image</a:t>
            </a: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3363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2053107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3485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2"/>
            <a:ext cx="5220072" cy="5143502"/>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4283968" y="3486439"/>
            <a:ext cx="2592288" cy="165336"/>
          </a:xfrm>
        </p:spPr>
        <p:txBody>
          <a:bodyPr lIns="0" tIns="0" rIns="0" bIns="0" anchor="ctr" anchorCtr="0">
            <a:normAutofit/>
          </a:bodyPr>
          <a:lstStyle>
            <a:lvl1pPr marL="0" indent="0" algn="l">
              <a:buNone/>
              <a:defRPr sz="9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4283968" y="1851670"/>
            <a:ext cx="4752528"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36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4283968" y="3051624"/>
            <a:ext cx="4752528" cy="276999"/>
          </a:xfrm>
          <a:prstGeom prst="rect">
            <a:avLst/>
          </a:prstGeom>
          <a:noFill/>
          <a:ln>
            <a:noFill/>
          </a:ln>
        </p:spPr>
        <p:txBody>
          <a:bodyPr wrap="square" lIns="0" tIns="0" rIns="0" bIns="0" anchor="t" anchorCtr="0">
            <a:spAutoFit/>
          </a:bodyPr>
          <a:lstStyle>
            <a:lvl1pPr marL="0" indent="0" algn="l">
              <a:buNone/>
              <a:defRPr sz="18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232" y="4599793"/>
            <a:ext cx="2320528" cy="387064"/>
          </a:xfrm>
          <a:prstGeom prst="rect">
            <a:avLst/>
          </a:prstGeom>
        </p:spPr>
      </p:pic>
      <p:sp>
        <p:nvSpPr>
          <p:cNvPr id="8" name="Espace réservé du texte 52">
            <a:extLst>
              <a:ext uri="{FF2B5EF4-FFF2-40B4-BE49-F238E27FC236}">
                <a16:creationId xmlns:a16="http://schemas.microsoft.com/office/drawing/2014/main" id="{FBFCAD84-7790-4406-87E8-D0912C092A1A}"/>
              </a:ext>
            </a:extLst>
          </p:cNvPr>
          <p:cNvSpPr>
            <a:spLocks noGrp="1"/>
          </p:cNvSpPr>
          <p:nvPr>
            <p:ph type="body" sz="quarter" idx="12" hasCustomPrompt="1"/>
          </p:nvPr>
        </p:nvSpPr>
        <p:spPr>
          <a:xfrm>
            <a:off x="5508104" y="164744"/>
            <a:ext cx="3456384" cy="462789"/>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L’EMETTEUR</a:t>
            </a:r>
          </a:p>
        </p:txBody>
      </p:sp>
    </p:spTree>
    <p:extLst>
      <p:ext uri="{BB962C8B-B14F-4D97-AF65-F5344CB8AC3E}">
        <p14:creationId xmlns:p14="http://schemas.microsoft.com/office/powerpoint/2010/main" val="3338538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rgbClr val="4D6995"/>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85306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image" Target="../media/image8.png"/><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6.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7.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cSld>
  <p:clrMap bg1="lt1" tx1="dk1" bg2="dk2" tx2="lt2" accent1="accent1" accent2="accent2" accent3="accent3" accent4="accent4" accent5="accent5" accent6="accent6" hlink="hlink" folHlink="folHlink"/>
  <p:sldLayoutIdLst>
    <p:sldLayoutId id="2147483681" r:id="rId1"/>
    <p:sldLayoutId id="2147483727" r:id="rId2"/>
    <p:sldLayoutId id="2147483730" r:id="rId3"/>
    <p:sldLayoutId id="2147483731" r:id="rId4"/>
    <p:sldLayoutId id="2147483701" r:id="rId5"/>
    <p:sldLayoutId id="2147483702" r:id="rId6"/>
    <p:sldLayoutId id="2147483703" r:id="rId7"/>
    <p:sldLayoutId id="2147483704" r:id="rId8"/>
    <p:sldLayoutId id="2147483726" r:id="rId9"/>
    <p:sldLayoutId id="2147483684" r:id="rId10"/>
    <p:sldLayoutId id="2147483732" r:id="rId11"/>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088252142"/>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7631311" y="4693443"/>
            <a:ext cx="980480" cy="382192"/>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050"/>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474288" y="148591"/>
            <a:ext cx="8100000" cy="539420"/>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474288" y="1135260"/>
            <a:ext cx="8100000" cy="3429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5661726" y="4851733"/>
            <a:ext cx="1080000" cy="189000"/>
          </a:xfrm>
          <a:prstGeom prst="rect">
            <a:avLst/>
          </a:prstGeom>
        </p:spPr>
        <p:txBody>
          <a:bodyPr vert="horz" lIns="91440" tIns="45720" rIns="91440" bIns="45720" rtlCol="0" anchor="ctr">
            <a:noAutofit/>
          </a:bodyPr>
          <a:lstStyle>
            <a:lvl1pPr algn="l">
              <a:defRPr sz="713">
                <a:solidFill>
                  <a:schemeClr val="tx1"/>
                </a:solidFill>
              </a:defRPr>
            </a:lvl1pPr>
          </a:lstStyle>
          <a:p>
            <a:fld id="{04708BF8-992F-4F23-AA16-AB03FA41F6EE}" type="datetime4">
              <a:rPr lang="fr-FR" smtClean="0"/>
              <a:pPr/>
              <a:t>27 février 2024</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4302000" y="4857750"/>
            <a:ext cx="540000" cy="189000"/>
          </a:xfrm>
          <a:prstGeom prst="rect">
            <a:avLst/>
          </a:prstGeom>
        </p:spPr>
        <p:txBody>
          <a:bodyPr vert="horz" lIns="91440" tIns="45720" rIns="91440" bIns="45720" rtlCol="0" anchor="ctr">
            <a:noAutofit/>
          </a:bodyPr>
          <a:lstStyle>
            <a:lvl1pPr algn="ctr">
              <a:defRPr sz="975"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485596"/>
            <a:ext cx="418500" cy="7822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Tree>
    <p:extLst>
      <p:ext uri="{BB962C8B-B14F-4D97-AF65-F5344CB8AC3E}">
        <p14:creationId xmlns:p14="http://schemas.microsoft.com/office/powerpoint/2010/main" val="20365931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Lst>
  <p:hf hdr="0"/>
  <p:txStyles>
    <p:titleStyle>
      <a:lvl1pPr algn="l" defTabSz="685800" rtl="0" eaLnBrk="1" latinLnBrk="0" hangingPunct="1">
        <a:lnSpc>
          <a:spcPct val="90000"/>
        </a:lnSpc>
        <a:spcBef>
          <a:spcPct val="0"/>
        </a:spcBef>
        <a:buNone/>
        <a:defRPr sz="1725" b="1" i="0" kern="1200" cap="all" baseline="0">
          <a:solidFill>
            <a:schemeClr val="tx2"/>
          </a:solidFill>
          <a:latin typeface="+mj-lt"/>
          <a:ea typeface="+mj-ea"/>
          <a:cs typeface="+mj-cs"/>
        </a:defRPr>
      </a:lvl1pPr>
    </p:titleStyle>
    <p:bodyStyle>
      <a:lvl1pPr marL="0" indent="0" algn="l" defTabSz="685800" rtl="0" eaLnBrk="1" latinLnBrk="0" hangingPunct="1">
        <a:lnSpc>
          <a:spcPct val="100000"/>
        </a:lnSpc>
        <a:spcBef>
          <a:spcPts val="1125"/>
        </a:spcBef>
        <a:buFont typeface="Arial" panose="020B0604020202020204" pitchFamily="34" charset="0"/>
        <a:buNone/>
        <a:defRPr sz="1200" b="1" kern="1200">
          <a:solidFill>
            <a:schemeClr val="tx2"/>
          </a:solidFill>
          <a:latin typeface="+mn-lt"/>
          <a:ea typeface="+mn-ea"/>
          <a:cs typeface="+mn-cs"/>
        </a:defRPr>
      </a:lvl1pPr>
      <a:lvl2pPr marL="0" indent="0" algn="l" defTabSz="685800" rtl="0" eaLnBrk="1" latinLnBrk="0" hangingPunct="1">
        <a:lnSpc>
          <a:spcPct val="100000"/>
        </a:lnSpc>
        <a:spcBef>
          <a:spcPts val="975"/>
        </a:spcBef>
        <a:buClr>
          <a:schemeClr val="tx2"/>
        </a:buClr>
        <a:buFont typeface="Wingdings 2" panose="05020102010507070707" pitchFamily="18" charset="2"/>
        <a:buNone/>
        <a:defRPr sz="1050" kern="1200">
          <a:solidFill>
            <a:schemeClr val="tx1"/>
          </a:solidFill>
          <a:latin typeface="+mn-lt"/>
          <a:ea typeface="+mn-ea"/>
          <a:cs typeface="+mn-cs"/>
        </a:defRPr>
      </a:lvl2pPr>
      <a:lvl3pPr marL="135000" indent="-135000" algn="l" defTabSz="685800" rtl="0" eaLnBrk="1" latinLnBrk="0" hangingPunct="1">
        <a:lnSpc>
          <a:spcPct val="100000"/>
        </a:lnSpc>
        <a:spcBef>
          <a:spcPts val="1125"/>
        </a:spcBef>
        <a:buClr>
          <a:schemeClr val="tx2"/>
        </a:buClr>
        <a:buFont typeface="Wingdings 2" panose="05020102010507070707" pitchFamily="18" charset="2"/>
        <a:buChar char=""/>
        <a:defRPr sz="1050" i="0" kern="1200">
          <a:solidFill>
            <a:schemeClr val="tx1"/>
          </a:solidFill>
          <a:latin typeface="+mn-lt"/>
          <a:ea typeface="+mn-ea"/>
          <a:cs typeface="+mn-cs"/>
        </a:defRPr>
      </a:lvl3pPr>
      <a:lvl4pPr marL="270000" indent="-108000" algn="l" defTabSz="685800" rtl="0" eaLnBrk="1" latinLnBrk="0" hangingPunct="1">
        <a:lnSpc>
          <a:spcPct val="100000"/>
        </a:lnSpc>
        <a:spcBef>
          <a:spcPts val="975"/>
        </a:spcBef>
        <a:buClr>
          <a:schemeClr val="tx1"/>
        </a:buClr>
        <a:buFont typeface="Arial" panose="020B0604020202020204" pitchFamily="34" charset="0"/>
        <a:buChar char="•"/>
        <a:defRPr sz="900" kern="1200">
          <a:solidFill>
            <a:schemeClr val="tx1"/>
          </a:solidFill>
          <a:latin typeface="+mn-lt"/>
          <a:ea typeface="+mn-ea"/>
          <a:cs typeface="+mn-cs"/>
        </a:defRPr>
      </a:lvl4pPr>
      <a:lvl5pPr marL="405000" indent="-108000" algn="l" defTabSz="685800" rtl="0" eaLnBrk="1" latinLnBrk="0" hangingPunct="1">
        <a:lnSpc>
          <a:spcPct val="100000"/>
        </a:lnSpc>
        <a:spcBef>
          <a:spcPts val="975"/>
        </a:spcBef>
        <a:buClr>
          <a:schemeClr val="tx1"/>
        </a:buClr>
        <a:buFont typeface="Arial" panose="020B0604020202020204" pitchFamily="34" charset="0"/>
        <a:buChar char="-"/>
        <a:defRPr sz="900" b="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40" name="Ellipse 39"/>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1" name="Groupe 10"/>
          <p:cNvGrpSpPr/>
          <p:nvPr userDrawn="1"/>
        </p:nvGrpSpPr>
        <p:grpSpPr>
          <a:xfrm>
            <a:off x="7740353"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grpSp>
        <p:nvGrpSpPr>
          <p:cNvPr id="41" name="Groupe 40"/>
          <p:cNvGrpSpPr/>
          <p:nvPr userDrawn="1"/>
        </p:nvGrpSpPr>
        <p:grpSpPr>
          <a:xfrm>
            <a:off x="142260" y="195487"/>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578573435"/>
      </p:ext>
    </p:extLst>
  </p:cSld>
  <p:clrMap bg1="lt1" tx1="dk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19" y="4876007"/>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40" name="Ellipse 39"/>
          <p:cNvSpPr/>
          <p:nvPr userDrawn="1"/>
        </p:nvSpPr>
        <p:spPr>
          <a:xfrm>
            <a:off x="539553" y="4909252"/>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1" name="Groupe 10"/>
          <p:cNvGrpSpPr/>
          <p:nvPr userDrawn="1"/>
        </p:nvGrpSpPr>
        <p:grpSpPr>
          <a:xfrm>
            <a:off x="7740353"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grpSp>
        <p:nvGrpSpPr>
          <p:cNvPr id="41" name="Groupe 40"/>
          <p:cNvGrpSpPr/>
          <p:nvPr userDrawn="1"/>
        </p:nvGrpSpPr>
        <p:grpSpPr>
          <a:xfrm>
            <a:off x="142260" y="195487"/>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extLst>
      <p:ext uri="{BB962C8B-B14F-4D97-AF65-F5344CB8AC3E}">
        <p14:creationId xmlns:p14="http://schemas.microsoft.com/office/powerpoint/2010/main" val="3428085794"/>
      </p:ext>
    </p:extLst>
  </p:cSld>
  <p:clrMap bg1="lt1" tx1="dk1" bg2="dk2" tx2="lt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12262776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731243"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Journée annuelle crédit conso</a:t>
            </a:r>
            <a:endParaRPr lang="fr-FR" sz="9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69597550"/>
      </p:ext>
    </p:extLst>
  </p:cSld>
  <p:clrMap bg1="lt1" tx1="dk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1.xml"/><Relationship Id="rId1" Type="http://schemas.openxmlformats.org/officeDocument/2006/relationships/slideLayout" Target="../slideLayouts/slideLayout95.xml"/><Relationship Id="rId4" Type="http://schemas.openxmlformats.org/officeDocument/2006/relationships/image" Target="../media/image21.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image" Target="../media/image33.emf"/><Relationship Id="rId18" Type="http://schemas.openxmlformats.org/officeDocument/2006/relationships/image" Target="../media/image38.svg"/><Relationship Id="rId3" Type="http://schemas.openxmlformats.org/officeDocument/2006/relationships/image" Target="../media/image23.png"/><Relationship Id="rId21" Type="http://schemas.openxmlformats.org/officeDocument/2006/relationships/image" Target="../media/image41.png"/><Relationship Id="rId7" Type="http://schemas.openxmlformats.org/officeDocument/2006/relationships/image" Target="../media/image27.emf"/><Relationship Id="rId12" Type="http://schemas.openxmlformats.org/officeDocument/2006/relationships/image" Target="../media/image32.svg"/><Relationship Id="rId17" Type="http://schemas.openxmlformats.org/officeDocument/2006/relationships/image" Target="../media/image37.png"/><Relationship Id="rId25" Type="http://schemas.openxmlformats.org/officeDocument/2006/relationships/image" Target="../media/image45.png"/><Relationship Id="rId2" Type="http://schemas.openxmlformats.org/officeDocument/2006/relationships/image" Target="../media/image22.png"/><Relationship Id="rId16" Type="http://schemas.openxmlformats.org/officeDocument/2006/relationships/image" Target="../media/image36.emf"/><Relationship Id="rId20" Type="http://schemas.openxmlformats.org/officeDocument/2006/relationships/image" Target="../media/image40.svg"/><Relationship Id="rId1" Type="http://schemas.openxmlformats.org/officeDocument/2006/relationships/slideLayout" Target="../slideLayouts/slideLayout16.xml"/><Relationship Id="rId6" Type="http://schemas.openxmlformats.org/officeDocument/2006/relationships/image" Target="../media/image26.emf"/><Relationship Id="rId11" Type="http://schemas.openxmlformats.org/officeDocument/2006/relationships/image" Target="../media/image31.png"/><Relationship Id="rId24" Type="http://schemas.openxmlformats.org/officeDocument/2006/relationships/image" Target="../media/image44.svg"/><Relationship Id="rId5" Type="http://schemas.openxmlformats.org/officeDocument/2006/relationships/image" Target="../media/image25.png"/><Relationship Id="rId15" Type="http://schemas.openxmlformats.org/officeDocument/2006/relationships/image" Target="../media/image35.svg"/><Relationship Id="rId23" Type="http://schemas.openxmlformats.org/officeDocument/2006/relationships/image" Target="../media/image43.png"/><Relationship Id="rId10" Type="http://schemas.openxmlformats.org/officeDocument/2006/relationships/image" Target="../media/image30.emf"/><Relationship Id="rId19" Type="http://schemas.openxmlformats.org/officeDocument/2006/relationships/image" Target="../media/image39.png"/><Relationship Id="rId4" Type="http://schemas.openxmlformats.org/officeDocument/2006/relationships/image" Target="../media/image24.png"/><Relationship Id="rId9" Type="http://schemas.openxmlformats.org/officeDocument/2006/relationships/image" Target="../media/image29.emf"/><Relationship Id="rId14" Type="http://schemas.openxmlformats.org/officeDocument/2006/relationships/image" Target="../media/image34.png"/><Relationship Id="rId22" Type="http://schemas.openxmlformats.org/officeDocument/2006/relationships/image" Target="../media/image4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6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3.xml"/><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30.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11"/>
          <p:cNvSpPr>
            <a:spLocks noGrp="1"/>
          </p:cNvSpPr>
          <p:nvPr>
            <p:ph type="body" sz="quarter" idx="16"/>
          </p:nvPr>
        </p:nvSpPr>
        <p:spPr/>
        <p:txBody>
          <a:bodyPr/>
          <a:lstStyle/>
          <a:p>
            <a:r>
              <a:rPr lang="fr-FR" dirty="0"/>
              <a:t>27 février 2024</a:t>
            </a:r>
          </a:p>
        </p:txBody>
      </p:sp>
      <p:sp>
        <p:nvSpPr>
          <p:cNvPr id="14" name="Titre 13"/>
          <p:cNvSpPr>
            <a:spLocks noGrp="1"/>
          </p:cNvSpPr>
          <p:nvPr>
            <p:ph type="ctrTitle"/>
          </p:nvPr>
        </p:nvSpPr>
        <p:spPr>
          <a:xfrm>
            <a:off x="940498" y="2053650"/>
            <a:ext cx="8203501" cy="1159799"/>
          </a:xfrm>
        </p:spPr>
        <p:txBody>
          <a:bodyPr/>
          <a:lstStyle/>
          <a:p>
            <a:r>
              <a:rPr lang="fr-FR" dirty="0"/>
              <a:t>Le Prêt Etudiant BPI </a:t>
            </a:r>
          </a:p>
        </p:txBody>
      </p:sp>
      <p:sp>
        <p:nvSpPr>
          <p:cNvPr id="9" name="Espace réservé du texte 8"/>
          <p:cNvSpPr>
            <a:spLocks noGrp="1"/>
          </p:cNvSpPr>
          <p:nvPr>
            <p:ph type="body" sz="quarter" idx="11"/>
          </p:nvPr>
        </p:nvSpPr>
        <p:spPr/>
        <p:txBody>
          <a:bodyPr/>
          <a:lstStyle/>
          <a:p>
            <a:r>
              <a:rPr lang="fr-FR" dirty="0"/>
              <a:t>Présentation de la Campagne 2024</a:t>
            </a:r>
          </a:p>
        </p:txBody>
      </p:sp>
      <p:sp>
        <p:nvSpPr>
          <p:cNvPr id="6" name="Espace réservé du texte 5">
            <a:extLst>
              <a:ext uri="{FF2B5EF4-FFF2-40B4-BE49-F238E27FC236}">
                <a16:creationId xmlns:a16="http://schemas.microsoft.com/office/drawing/2014/main" id="{60362B26-1295-E93D-3CCC-786EFFEAA997}"/>
              </a:ext>
            </a:extLst>
          </p:cNvPr>
          <p:cNvSpPr>
            <a:spLocks noGrp="1"/>
          </p:cNvSpPr>
          <p:nvPr>
            <p:ph type="body" sz="quarter" idx="12"/>
          </p:nvPr>
        </p:nvSpPr>
        <p:spPr>
          <a:xfrm>
            <a:off x="6902888" y="413662"/>
            <a:ext cx="2016224" cy="324036"/>
          </a:xfrm>
        </p:spPr>
        <p:txBody>
          <a:bodyPr>
            <a:normAutofit fontScale="92500"/>
          </a:bodyPr>
          <a:lstStyle/>
          <a:p>
            <a:r>
              <a:rPr lang="fr-FR" dirty="0"/>
              <a:t>Direction Produits et Solutions</a:t>
            </a:r>
          </a:p>
        </p:txBody>
      </p:sp>
      <p:sp>
        <p:nvSpPr>
          <p:cNvPr id="7" name="Espace réservé du texte 6">
            <a:extLst>
              <a:ext uri="{FF2B5EF4-FFF2-40B4-BE49-F238E27FC236}">
                <a16:creationId xmlns:a16="http://schemas.microsoft.com/office/drawing/2014/main" id="{E5941B14-29B0-499F-3A47-8DFAAEFD99AA}"/>
              </a:ext>
            </a:extLst>
          </p:cNvPr>
          <p:cNvSpPr>
            <a:spLocks noGrp="1"/>
          </p:cNvSpPr>
          <p:nvPr>
            <p:ph type="body" sz="quarter" idx="14"/>
          </p:nvPr>
        </p:nvSpPr>
        <p:spPr>
          <a:xfrm>
            <a:off x="6902888" y="737698"/>
            <a:ext cx="2016224" cy="324036"/>
          </a:xfrm>
        </p:spPr>
        <p:txBody>
          <a:bodyPr/>
          <a:lstStyle/>
          <a:p>
            <a:r>
              <a:rPr lang="fr-FR" dirty="0"/>
              <a:t>Consommation et investissements</a:t>
            </a:r>
          </a:p>
          <a:p>
            <a:endParaRPr lang="fr-FR" dirty="0"/>
          </a:p>
        </p:txBody>
      </p:sp>
    </p:spTree>
    <p:extLst>
      <p:ext uri="{BB962C8B-B14F-4D97-AF65-F5344CB8AC3E}">
        <p14:creationId xmlns:p14="http://schemas.microsoft.com/office/powerpoint/2010/main" val="414681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r>
              <a:rPr lang="pt-BR" altLang="en-US" dirty="0"/>
              <a:t>Le rappel du contexte et des enjeux </a:t>
            </a:r>
          </a:p>
        </p:txBody>
      </p:sp>
      <p:sp>
        <p:nvSpPr>
          <p:cNvPr id="5" name="Espace réservé du texte 4"/>
          <p:cNvSpPr>
            <a:spLocks noGrp="1"/>
          </p:cNvSpPr>
          <p:nvPr>
            <p:ph type="body" sz="quarter" idx="13"/>
          </p:nvPr>
        </p:nvSpPr>
        <p:spPr/>
        <p:txBody>
          <a:bodyPr/>
          <a:lstStyle/>
          <a:p>
            <a:r>
              <a:rPr lang="pt-BR" altLang="en-US" dirty="0"/>
              <a:t>Le parcours du souscription </a:t>
            </a:r>
          </a:p>
        </p:txBody>
      </p:sp>
      <p:sp>
        <p:nvSpPr>
          <p:cNvPr id="7" name="Espace réservé du texte 6"/>
          <p:cNvSpPr>
            <a:spLocks noGrp="1"/>
          </p:cNvSpPr>
          <p:nvPr>
            <p:ph type="body" sz="quarter" idx="15"/>
          </p:nvPr>
        </p:nvSpPr>
        <p:spPr/>
        <p:txBody>
          <a:bodyPr/>
          <a:lstStyle/>
          <a:p>
            <a:r>
              <a:rPr lang="pt-BR" altLang="en-US" dirty="0"/>
              <a:t>La conduite du changement dédiée</a:t>
            </a:r>
          </a:p>
        </p:txBody>
      </p:sp>
      <p:sp>
        <p:nvSpPr>
          <p:cNvPr id="9" name="Espace réservé du texte 8"/>
          <p:cNvSpPr>
            <a:spLocks noGrp="1"/>
          </p:cNvSpPr>
          <p:nvPr>
            <p:ph type="body" sz="quarter" idx="17"/>
          </p:nvPr>
        </p:nvSpPr>
        <p:spPr/>
        <p:txBody>
          <a:bodyPr/>
          <a:lstStyle/>
          <a:p>
            <a:r>
              <a:rPr lang="fr-FR" dirty="0"/>
              <a:t>Les </a:t>
            </a:r>
            <a:r>
              <a:rPr lang="fr-FR" dirty="0" err="1"/>
              <a:t>next</a:t>
            </a:r>
            <a:r>
              <a:rPr lang="fr-FR" dirty="0"/>
              <a:t> </a:t>
            </a:r>
            <a:r>
              <a:rPr lang="fr-FR" dirty="0" err="1"/>
              <a:t>steps</a:t>
            </a:r>
            <a:r>
              <a:rPr lang="fr-FR" dirty="0"/>
              <a:t> </a:t>
            </a:r>
            <a:endParaRPr lang="pt-BR" altLang="en-US" dirty="0"/>
          </a:p>
        </p:txBody>
      </p:sp>
      <p:sp>
        <p:nvSpPr>
          <p:cNvPr id="2" name="Espace réservé du texte 1"/>
          <p:cNvSpPr>
            <a:spLocks noGrp="1"/>
          </p:cNvSpPr>
          <p:nvPr>
            <p:ph type="body" sz="quarter" idx="10"/>
          </p:nvPr>
        </p:nvSpPr>
        <p:spPr/>
        <p:txBody>
          <a:bodyPr/>
          <a:lstStyle/>
          <a:p>
            <a:r>
              <a:rPr lang="fr-FR"/>
              <a:t>01</a:t>
            </a:r>
          </a:p>
        </p:txBody>
      </p:sp>
      <p:sp>
        <p:nvSpPr>
          <p:cNvPr id="4" name="Espace réservé du texte 3"/>
          <p:cNvSpPr>
            <a:spLocks noGrp="1"/>
          </p:cNvSpPr>
          <p:nvPr>
            <p:ph type="body" sz="quarter" idx="12"/>
          </p:nvPr>
        </p:nvSpPr>
        <p:spPr/>
        <p:txBody>
          <a:bodyPr/>
          <a:lstStyle/>
          <a:p>
            <a:r>
              <a:rPr lang="fr-FR"/>
              <a:t>02</a:t>
            </a:r>
          </a:p>
        </p:txBody>
      </p:sp>
      <p:sp>
        <p:nvSpPr>
          <p:cNvPr id="6" name="Espace réservé du texte 5"/>
          <p:cNvSpPr>
            <a:spLocks noGrp="1"/>
          </p:cNvSpPr>
          <p:nvPr>
            <p:ph type="body" sz="quarter" idx="14"/>
          </p:nvPr>
        </p:nvSpPr>
        <p:spPr/>
        <p:txBody>
          <a:bodyPr/>
          <a:lstStyle/>
          <a:p>
            <a:r>
              <a:rPr lang="fr-FR"/>
              <a:t>03</a:t>
            </a:r>
          </a:p>
        </p:txBody>
      </p:sp>
      <p:sp>
        <p:nvSpPr>
          <p:cNvPr id="8" name="Espace réservé du texte 7"/>
          <p:cNvSpPr>
            <a:spLocks noGrp="1"/>
          </p:cNvSpPr>
          <p:nvPr>
            <p:ph type="body" sz="quarter" idx="16"/>
          </p:nvPr>
        </p:nvSpPr>
        <p:spPr/>
        <p:txBody>
          <a:bodyPr/>
          <a:lstStyle/>
          <a:p>
            <a:r>
              <a:rPr lang="fr-FR"/>
              <a:t>04</a:t>
            </a:r>
          </a:p>
        </p:txBody>
      </p:sp>
    </p:spTree>
    <p:extLst>
      <p:ext uri="{BB962C8B-B14F-4D97-AF65-F5344CB8AC3E}">
        <p14:creationId xmlns:p14="http://schemas.microsoft.com/office/powerpoint/2010/main" val="1339569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956579" y="2307525"/>
            <a:ext cx="1296144" cy="1200329"/>
          </a:xfrm>
          <a:prstGeom prst="rect">
            <a:avLst/>
          </a:prstGeom>
          <a:noFill/>
        </p:spPr>
        <p:txBody>
          <a:bodyPr wrap="square" rtlCol="0">
            <a:spAutoFit/>
          </a:bodyPr>
          <a:lstStyle/>
          <a:p>
            <a:pPr algn="r"/>
            <a:r>
              <a:rPr lang="fr-FR" sz="7200">
                <a:solidFill>
                  <a:schemeClr val="accent1"/>
                </a:solidFill>
                <a:latin typeface="Montserrat SemiBold" panose="00000700000000000000" pitchFamily="50" charset="0"/>
              </a:rPr>
              <a:t>01</a:t>
            </a:r>
          </a:p>
        </p:txBody>
      </p:sp>
      <p:sp>
        <p:nvSpPr>
          <p:cNvPr id="2" name="Espace réservé du texte 1"/>
          <p:cNvSpPr>
            <a:spLocks noGrp="1"/>
          </p:cNvSpPr>
          <p:nvPr>
            <p:ph type="body" sz="quarter" idx="12"/>
          </p:nvPr>
        </p:nvSpPr>
        <p:spPr/>
        <p:txBody>
          <a:bodyPr/>
          <a:lstStyle/>
          <a:p>
            <a:r>
              <a:rPr lang="fr-FR"/>
              <a:t>01</a:t>
            </a: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RAPPEL DU CONTEXTE </a:t>
            </a:r>
          </a:p>
          <a:p>
            <a:r>
              <a:rPr lang="fr-FR" dirty="0"/>
              <a:t>ET DES ENJEUX </a:t>
            </a:r>
          </a:p>
        </p:txBody>
      </p:sp>
    </p:spTree>
    <p:extLst>
      <p:ext uri="{BB962C8B-B14F-4D97-AF65-F5344CB8AC3E}">
        <p14:creationId xmlns:p14="http://schemas.microsoft.com/office/powerpoint/2010/main" val="584657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65ADD-88B4-402E-BD50-DA65EC6C90ED}"/>
              </a:ext>
            </a:extLst>
          </p:cNvPr>
          <p:cNvSpPr>
            <a:spLocks noGrp="1"/>
          </p:cNvSpPr>
          <p:nvPr>
            <p:ph type="title"/>
          </p:nvPr>
        </p:nvSpPr>
        <p:spPr/>
        <p:txBody>
          <a:bodyPr/>
          <a:lstStyle/>
          <a:p>
            <a:r>
              <a:rPr lang="fr-FR" dirty="0"/>
              <a:t>Le Prêt Etudiant garanti par BPI </a:t>
            </a:r>
          </a:p>
        </p:txBody>
      </p:sp>
      <p:sp>
        <p:nvSpPr>
          <p:cNvPr id="3" name="Espace réservé du texte 2">
            <a:extLst>
              <a:ext uri="{FF2B5EF4-FFF2-40B4-BE49-F238E27FC236}">
                <a16:creationId xmlns:a16="http://schemas.microsoft.com/office/drawing/2014/main" id="{D5DBD759-4BBE-4CE6-8B63-176EF0D576D4}"/>
              </a:ext>
            </a:extLst>
          </p:cNvPr>
          <p:cNvSpPr>
            <a:spLocks noGrp="1"/>
          </p:cNvSpPr>
          <p:nvPr>
            <p:ph type="body" sz="quarter" idx="12"/>
          </p:nvPr>
        </p:nvSpPr>
        <p:spPr/>
        <p:txBody>
          <a:bodyPr/>
          <a:lstStyle/>
          <a:p>
            <a:r>
              <a:rPr lang="fr-FR" dirty="0"/>
              <a:t>Une garantie à hauteur de 70% du montant du capital restant dû</a:t>
            </a:r>
          </a:p>
        </p:txBody>
      </p:sp>
      <p:sp>
        <p:nvSpPr>
          <p:cNvPr id="4" name="Rectangle 3">
            <a:extLst>
              <a:ext uri="{FF2B5EF4-FFF2-40B4-BE49-F238E27FC236}">
                <a16:creationId xmlns:a16="http://schemas.microsoft.com/office/drawing/2014/main" id="{7272EA7A-6A7C-48AB-B5A7-0E07641262D7}"/>
              </a:ext>
            </a:extLst>
          </p:cNvPr>
          <p:cNvSpPr/>
          <p:nvPr/>
        </p:nvSpPr>
        <p:spPr>
          <a:xfrm>
            <a:off x="3386068" y="1051499"/>
            <a:ext cx="2562834" cy="540000"/>
          </a:xfrm>
          <a:prstGeom prst="rect">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Montserrat SemiBold" panose="00000700000000000000" pitchFamily="2" charset="0"/>
                <a:ea typeface="+mn-ea"/>
                <a:cs typeface="Arial"/>
                <a:sym typeface="Arial"/>
              </a:rPr>
              <a:t>  </a:t>
            </a:r>
            <a:r>
              <a:rPr kumimoji="0" lang="fr-FR" sz="1000" b="1" i="0" u="none" strike="noStrike" kern="0" cap="none" spc="0" normalizeH="0" baseline="0" noProof="0" dirty="0">
                <a:ln>
                  <a:noFill/>
                </a:ln>
                <a:solidFill>
                  <a:srgbClr val="55579E"/>
                </a:solidFill>
                <a:effectLst/>
                <a:uLnTx/>
                <a:uFillTx/>
                <a:latin typeface="Montserrat SemiBold" panose="00000700000000000000" pitchFamily="2" charset="0"/>
                <a:ea typeface="+mn-ea"/>
                <a:cs typeface="Arial"/>
                <a:sym typeface="Arial"/>
              </a:rPr>
              <a:t>Les caractéristiques du Prêt</a:t>
            </a:r>
          </a:p>
        </p:txBody>
      </p:sp>
      <p:sp>
        <p:nvSpPr>
          <p:cNvPr id="5" name="Rectangle 4">
            <a:extLst>
              <a:ext uri="{FF2B5EF4-FFF2-40B4-BE49-F238E27FC236}">
                <a16:creationId xmlns:a16="http://schemas.microsoft.com/office/drawing/2014/main" id="{FD7EB145-7E4B-464B-B95D-E941114690AD}"/>
              </a:ext>
            </a:extLst>
          </p:cNvPr>
          <p:cNvSpPr/>
          <p:nvPr/>
        </p:nvSpPr>
        <p:spPr>
          <a:xfrm>
            <a:off x="299198" y="1062255"/>
            <a:ext cx="2601074" cy="540000"/>
          </a:xfrm>
          <a:prstGeom prst="rect">
            <a:avLst/>
          </a:prstGeom>
          <a:solidFill>
            <a:schemeClr val="bg2">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fr-FR" sz="1000" b="1" i="0" u="none" strike="noStrike" kern="0" cap="none" spc="0" normalizeH="0" baseline="0" noProof="0" dirty="0">
                <a:ln>
                  <a:noFill/>
                </a:ln>
                <a:solidFill>
                  <a:srgbClr val="B34A8C"/>
                </a:solidFill>
                <a:effectLst/>
                <a:uLnTx/>
                <a:uFillTx/>
                <a:latin typeface="Arial"/>
                <a:ea typeface="+mn-ea"/>
                <a:cs typeface="Arial"/>
                <a:sym typeface="Arial"/>
              </a:rPr>
              <a:t>Les enjeux de la garantie BPI</a:t>
            </a:r>
          </a:p>
        </p:txBody>
      </p:sp>
      <p:sp>
        <p:nvSpPr>
          <p:cNvPr id="6" name="Ellipse 5">
            <a:extLst>
              <a:ext uri="{FF2B5EF4-FFF2-40B4-BE49-F238E27FC236}">
                <a16:creationId xmlns:a16="http://schemas.microsoft.com/office/drawing/2014/main" id="{B52DB2C1-EF18-4305-B8A9-900E811598B3}"/>
              </a:ext>
            </a:extLst>
          </p:cNvPr>
          <p:cNvSpPr>
            <a:spLocks noChangeAspect="1"/>
          </p:cNvSpPr>
          <p:nvPr/>
        </p:nvSpPr>
        <p:spPr>
          <a:xfrm>
            <a:off x="-5104" y="1068443"/>
            <a:ext cx="540000" cy="540000"/>
          </a:xfrm>
          <a:prstGeom prst="ellipse">
            <a:avLst/>
          </a:prstGeom>
          <a:solidFill>
            <a:schemeClr val="bg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1</a:t>
            </a:r>
          </a:p>
        </p:txBody>
      </p:sp>
      <p:sp>
        <p:nvSpPr>
          <p:cNvPr id="7" name="Ellipse 6">
            <a:extLst>
              <a:ext uri="{FF2B5EF4-FFF2-40B4-BE49-F238E27FC236}">
                <a16:creationId xmlns:a16="http://schemas.microsoft.com/office/drawing/2014/main" id="{1C2F0A25-B02D-4A16-A3E9-4E553B762427}"/>
              </a:ext>
            </a:extLst>
          </p:cNvPr>
          <p:cNvSpPr>
            <a:spLocks noChangeAspect="1"/>
          </p:cNvSpPr>
          <p:nvPr/>
        </p:nvSpPr>
        <p:spPr>
          <a:xfrm>
            <a:off x="3035974" y="1050821"/>
            <a:ext cx="539940" cy="540000"/>
          </a:xfrm>
          <a:prstGeom prst="ellipse">
            <a:avLst/>
          </a:prstGeom>
          <a:solidFill>
            <a:schemeClr val="accent5"/>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2</a:t>
            </a:r>
          </a:p>
        </p:txBody>
      </p:sp>
      <p:cxnSp>
        <p:nvCxnSpPr>
          <p:cNvPr id="9" name="Connecteur droit 8">
            <a:extLst>
              <a:ext uri="{FF2B5EF4-FFF2-40B4-BE49-F238E27FC236}">
                <a16:creationId xmlns:a16="http://schemas.microsoft.com/office/drawing/2014/main" id="{81AC9AB9-7682-4DDD-8DD5-B377775FF62D}"/>
              </a:ext>
            </a:extLst>
          </p:cNvPr>
          <p:cNvCxnSpPr>
            <a:cxnSpLocks/>
          </p:cNvCxnSpPr>
          <p:nvPr/>
        </p:nvCxnSpPr>
        <p:spPr>
          <a:xfrm flipV="1">
            <a:off x="241043" y="1758758"/>
            <a:ext cx="0" cy="2399735"/>
          </a:xfrm>
          <a:prstGeom prst="line">
            <a:avLst/>
          </a:prstGeom>
          <a:noFill/>
          <a:ln w="28575" cap="flat" cmpd="sng" algn="ctr">
            <a:solidFill>
              <a:schemeClr val="bg2"/>
            </a:solidFill>
            <a:prstDash val="solid"/>
            <a:headEnd type="none"/>
            <a:tailEnd type="oval"/>
          </a:ln>
          <a:effectLst/>
        </p:spPr>
      </p:cxnSp>
      <p:cxnSp>
        <p:nvCxnSpPr>
          <p:cNvPr id="11" name="Connecteur droit 10">
            <a:extLst>
              <a:ext uri="{FF2B5EF4-FFF2-40B4-BE49-F238E27FC236}">
                <a16:creationId xmlns:a16="http://schemas.microsoft.com/office/drawing/2014/main" id="{64CAD0CC-6AAC-4ABA-89D2-068FF4B98BD8}"/>
              </a:ext>
            </a:extLst>
          </p:cNvPr>
          <p:cNvCxnSpPr>
            <a:cxnSpLocks/>
          </p:cNvCxnSpPr>
          <p:nvPr/>
        </p:nvCxnSpPr>
        <p:spPr>
          <a:xfrm flipV="1">
            <a:off x="3289198" y="1744439"/>
            <a:ext cx="0" cy="2348613"/>
          </a:xfrm>
          <a:prstGeom prst="line">
            <a:avLst/>
          </a:prstGeom>
          <a:noFill/>
          <a:ln w="28575" cap="flat" cmpd="sng" algn="ctr">
            <a:solidFill>
              <a:schemeClr val="accent5"/>
            </a:solidFill>
            <a:prstDash val="solid"/>
            <a:headEnd type="none"/>
            <a:tailEnd type="oval"/>
          </a:ln>
          <a:effectLst/>
        </p:spPr>
      </p:cxnSp>
      <p:sp>
        <p:nvSpPr>
          <p:cNvPr id="12" name="Espace réservé du texte 9">
            <a:extLst>
              <a:ext uri="{FF2B5EF4-FFF2-40B4-BE49-F238E27FC236}">
                <a16:creationId xmlns:a16="http://schemas.microsoft.com/office/drawing/2014/main" id="{BF625FCA-7AD8-4794-A2A5-D03D6C38150C}"/>
              </a:ext>
            </a:extLst>
          </p:cNvPr>
          <p:cNvSpPr txBox="1">
            <a:spLocks/>
          </p:cNvSpPr>
          <p:nvPr/>
        </p:nvSpPr>
        <p:spPr>
          <a:xfrm>
            <a:off x="3391194" y="1778334"/>
            <a:ext cx="2709122" cy="3155572"/>
          </a:xfrm>
          <a:prstGeom prst="rect">
            <a:avLst/>
          </a:prstGeom>
        </p:spPr>
        <p:txBody>
          <a:bodyPr lIns="0" tIns="0" rIns="0" bIns="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66700" marR="0" lvl="0" indent="-26670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r>
              <a:rPr kumimoji="0" lang="fr-FR" sz="1100" b="1" i="0" u="none" strike="noStrike" kern="0" cap="none" spc="0" normalizeH="0" baseline="0" noProof="0" dirty="0">
                <a:ln>
                  <a:noFill/>
                </a:ln>
                <a:solidFill>
                  <a:srgbClr val="55579E"/>
                </a:solidFill>
                <a:effectLst/>
                <a:uLnTx/>
                <a:uFillTx/>
                <a:latin typeface="Arial"/>
                <a:cs typeface="Arial"/>
                <a:sym typeface="Arial"/>
              </a:rPr>
              <a:t>Cible : </a:t>
            </a: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un Prêt Personnel à destination des </a:t>
            </a:r>
            <a:r>
              <a:rPr kumimoji="0" lang="fr-FR" sz="1100" b="1" i="0" u="none" strike="noStrike" kern="0" cap="none" spc="0" normalizeH="0" baseline="0" noProof="0" dirty="0">
                <a:ln>
                  <a:noFill/>
                </a:ln>
                <a:solidFill>
                  <a:srgbClr val="55579E"/>
                </a:solidFill>
                <a:effectLst/>
                <a:uLnTx/>
                <a:uFillTx/>
                <a:latin typeface="Arial"/>
                <a:cs typeface="Arial"/>
                <a:sym typeface="Arial"/>
              </a:rPr>
              <a:t>étudiants ne pouvant bénéficier de garant </a:t>
            </a: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pour financer leurs études</a:t>
            </a:r>
          </a:p>
          <a:p>
            <a:pPr marL="266700" marR="0" lvl="0" indent="-26670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Les prêts garantis par BPI </a:t>
            </a:r>
            <a:r>
              <a:rPr kumimoji="0" lang="fr-FR" sz="1100" b="1" i="0" u="none" strike="noStrike" kern="0" cap="none" spc="0" normalizeH="0" baseline="0" noProof="0" dirty="0">
                <a:ln>
                  <a:noFill/>
                </a:ln>
                <a:solidFill>
                  <a:srgbClr val="55579E"/>
                </a:solidFill>
                <a:effectLst/>
                <a:uLnTx/>
                <a:uFillTx/>
                <a:latin typeface="Arial"/>
                <a:cs typeface="Arial"/>
                <a:sym typeface="Arial"/>
              </a:rPr>
              <a:t>ne doivent pas avoir d’autre garantie complémentaire</a:t>
            </a:r>
          </a:p>
          <a:p>
            <a:pPr marL="0" marR="0" lvl="0" indent="0" algn="l"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endParaRPr kumimoji="0" lang="fr-FR" sz="105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a:p>
            <a:pPr marL="266700" marR="0" lvl="0" indent="0" algn="l"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r>
              <a:rPr kumimoji="0" lang="fr-FR" sz="800" b="1" i="0" u="none" strike="noStrike" kern="0" cap="none" spc="0" normalizeH="0" baseline="0" noProof="0" dirty="0">
                <a:ln>
                  <a:noFill/>
                </a:ln>
                <a:solidFill>
                  <a:srgbClr val="000000"/>
                </a:solidFill>
                <a:effectLst/>
                <a:uLnTx/>
                <a:uFillTx/>
                <a:latin typeface="Arial" panose="020B0604020202020204"/>
                <a:cs typeface="Arial"/>
                <a:sym typeface="Arial"/>
              </a:rPr>
              <a:t>&lt;!&gt; capital initial total emprunté par un seul étudiant toutes banques confondues</a:t>
            </a:r>
            <a:r>
              <a:rPr kumimoji="0" lang="fr-FR" sz="800" b="0" i="0" u="none" strike="noStrike" kern="0" cap="none" spc="0" normalizeH="0" baseline="0" noProof="0" dirty="0">
                <a:ln>
                  <a:noFill/>
                </a:ln>
                <a:solidFill>
                  <a:srgbClr val="000000"/>
                </a:solidFill>
                <a:effectLst/>
                <a:uLnTx/>
                <a:uFillTx/>
                <a:latin typeface="Arial" panose="020B0604020202020204"/>
                <a:cs typeface="Arial"/>
                <a:sym typeface="Arial"/>
              </a:rPr>
              <a:t>, y compris les prêts souscrits avec garantie BPI avant 2022</a:t>
            </a:r>
          </a:p>
          <a:p>
            <a:pPr marL="0" marR="0" lvl="0" indent="0" algn="l"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endPar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a:p>
            <a:pPr marL="266700" marR="0" lvl="0" indent="0" algn="l"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r>
              <a:rPr kumimoji="0" lang="fr-FR" sz="800" b="0" i="0" u="none" strike="noStrike" kern="0" cap="none" spc="0" normalizeH="0" baseline="0" noProof="0" dirty="0">
                <a:ln>
                  <a:noFill/>
                </a:ln>
                <a:solidFill>
                  <a:srgbClr val="000000"/>
                </a:solidFill>
                <a:effectLst/>
                <a:uLnTx/>
                <a:uFillTx/>
                <a:latin typeface="Arial" panose="020B0604020202020204"/>
                <a:cs typeface="Arial"/>
                <a:sym typeface="Arial"/>
              </a:rPr>
              <a:t>&lt;!&gt; la garantie court de la mise à première disposition des fonds au bénéficiaire, jusqu’à l’amortissement définitif du montant </a:t>
            </a:r>
            <a:r>
              <a:rPr lang="fr-FR" sz="800" dirty="0">
                <a:latin typeface="Arial" panose="020B0604020202020204"/>
              </a:rPr>
              <a:t>g</a:t>
            </a:r>
            <a:r>
              <a:rPr kumimoji="0" lang="fr-FR" sz="800" b="0" i="0" u="none" strike="noStrike" kern="0" cap="none" spc="0" normalizeH="0" baseline="0" noProof="0" dirty="0" err="1">
                <a:ln>
                  <a:noFill/>
                </a:ln>
                <a:solidFill>
                  <a:srgbClr val="000000"/>
                </a:solidFill>
                <a:effectLst/>
                <a:uLnTx/>
                <a:uFillTx/>
                <a:latin typeface="Arial" panose="020B0604020202020204"/>
                <a:cs typeface="Arial"/>
                <a:sym typeface="Arial"/>
              </a:rPr>
              <a:t>aranti</a:t>
            </a:r>
            <a:r>
              <a:rPr kumimoji="0" lang="fr-FR" sz="800" b="0" i="0" u="none" strike="noStrike" kern="0" cap="none" spc="0" normalizeH="0" baseline="0" noProof="0" dirty="0">
                <a:ln>
                  <a:noFill/>
                </a:ln>
                <a:solidFill>
                  <a:srgbClr val="000000"/>
                </a:solidFill>
                <a:effectLst/>
                <a:uLnTx/>
                <a:uFillTx/>
                <a:latin typeface="Arial" panose="020B0604020202020204"/>
                <a:cs typeface="Arial"/>
                <a:sym typeface="Arial"/>
              </a:rPr>
              <a:t>, dans une limite de 10 ans maximum. </a:t>
            </a:r>
          </a:p>
          <a:p>
            <a:pPr marL="266700" marR="0" lvl="0" indent="-26670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266700" marR="0" lvl="0" indent="-26670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266700" marR="0" lvl="0" indent="-26670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372110" marR="0" lvl="0" indent="-171450" algn="l" defTabSz="914400" rtl="0" eaLnBrk="1" fontAlgn="auto" latinLnBrk="0" hangingPunct="1">
              <a:lnSpc>
                <a:spcPct val="100000"/>
              </a:lnSpc>
              <a:spcBef>
                <a:spcPts val="0"/>
              </a:spcBef>
              <a:spcAft>
                <a:spcPts val="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p:txBody>
      </p:sp>
      <p:sp>
        <p:nvSpPr>
          <p:cNvPr id="13" name="ZoneTexte 12">
            <a:extLst>
              <a:ext uri="{FF2B5EF4-FFF2-40B4-BE49-F238E27FC236}">
                <a16:creationId xmlns:a16="http://schemas.microsoft.com/office/drawing/2014/main" id="{6470EE27-8EC3-4AFB-8E2C-AED8041454EF}"/>
              </a:ext>
            </a:extLst>
          </p:cNvPr>
          <p:cNvSpPr txBox="1"/>
          <p:nvPr/>
        </p:nvSpPr>
        <p:spPr>
          <a:xfrm>
            <a:off x="3654435" y="2918745"/>
            <a:ext cx="2499229" cy="261610"/>
          </a:xfrm>
          <a:prstGeom prst="rect">
            <a:avLst/>
          </a:prstGeom>
          <a:solidFill>
            <a:schemeClr val="accent5">
              <a:lumMod val="60000"/>
              <a:lumOff val="40000"/>
            </a:schemeClr>
          </a:solidFill>
          <a:ln>
            <a:noFill/>
          </a:ln>
        </p:spPr>
        <p:txBody>
          <a:bodyPr wrap="square" rtlCol="0">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050" b="0" i="0" u="none" strike="noStrike" kern="0" cap="none" spc="0" normalizeH="0" baseline="0" noProof="0" dirty="0">
                <a:ln>
                  <a:noFill/>
                </a:ln>
                <a:solidFill>
                  <a:srgbClr val="FFFFFF"/>
                </a:solidFill>
                <a:effectLst/>
                <a:uLnTx/>
                <a:uFillTx/>
                <a:latin typeface="Arial"/>
                <a:cs typeface="Arial"/>
                <a:sym typeface="Arial"/>
              </a:rPr>
              <a:t>Montant max : </a:t>
            </a:r>
            <a:r>
              <a:rPr kumimoji="0" lang="fr-FR" sz="1050" b="1"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Arial"/>
                <a:sym typeface="Arial"/>
              </a:rPr>
              <a:t>20 000€</a:t>
            </a:r>
            <a:endParaRPr kumimoji="0" lang="fr-FR" sz="1050" b="0"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Arial"/>
              <a:sym typeface="Arial"/>
            </a:endParaRPr>
          </a:p>
        </p:txBody>
      </p:sp>
      <p:sp>
        <p:nvSpPr>
          <p:cNvPr id="14" name="ZoneTexte 13">
            <a:extLst>
              <a:ext uri="{FF2B5EF4-FFF2-40B4-BE49-F238E27FC236}">
                <a16:creationId xmlns:a16="http://schemas.microsoft.com/office/drawing/2014/main" id="{C47E6315-5D10-40AE-8E78-1CFA6E7CD168}"/>
              </a:ext>
            </a:extLst>
          </p:cNvPr>
          <p:cNvSpPr txBox="1"/>
          <p:nvPr/>
        </p:nvSpPr>
        <p:spPr>
          <a:xfrm>
            <a:off x="3652084" y="3658328"/>
            <a:ext cx="2499229" cy="261610"/>
          </a:xfrm>
          <a:prstGeom prst="rect">
            <a:avLst/>
          </a:prstGeom>
          <a:solidFill>
            <a:schemeClr val="accent5">
              <a:lumMod val="60000"/>
              <a:lumOff val="40000"/>
            </a:schemeClr>
          </a:solidFill>
          <a:ln>
            <a:noFill/>
          </a:ln>
        </p:spPr>
        <p:txBody>
          <a:bodyPr wrap="square" rtlCol="0">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050" b="0" i="0" u="none" strike="noStrike" kern="0" cap="none" spc="0" normalizeH="0" baseline="0" noProof="0" dirty="0">
                <a:ln>
                  <a:noFill/>
                </a:ln>
                <a:solidFill>
                  <a:srgbClr val="FFFFFF"/>
                </a:solidFill>
                <a:effectLst/>
                <a:uLnTx/>
                <a:uFillTx/>
                <a:latin typeface="Arial"/>
                <a:cs typeface="Arial"/>
                <a:sym typeface="Arial"/>
              </a:rPr>
              <a:t>Durée </a:t>
            </a:r>
            <a:r>
              <a:rPr kumimoji="0" lang="fr-FR" sz="1050" b="0" i="0" u="none" strike="noStrike" kern="0" cap="none" spc="0" normalizeH="0" baseline="0" noProof="0">
                <a:ln>
                  <a:noFill/>
                </a:ln>
                <a:solidFill>
                  <a:srgbClr val="FFFFFF"/>
                </a:solidFill>
                <a:effectLst/>
                <a:uLnTx/>
                <a:uFillTx/>
                <a:latin typeface="Arial"/>
                <a:cs typeface="Arial"/>
                <a:sym typeface="Arial"/>
              </a:rPr>
              <a:t>: </a:t>
            </a:r>
            <a:r>
              <a:rPr kumimoji="0" lang="fr-FR" sz="1050" b="1" i="0" u="none" strike="noStrike" kern="0" cap="none" spc="0" normalizeH="0" baseline="0" noProof="0">
                <a:ln>
                  <a:noFill/>
                </a:ln>
                <a:solidFill>
                  <a:srgbClr val="FFFFFF"/>
                </a:solidFill>
                <a:effectLst/>
                <a:uLnTx/>
                <a:uFillTx/>
                <a:latin typeface="Arial" panose="020B0604020202020204" pitchFamily="34" charset="0"/>
                <a:ea typeface="Times New Roman" panose="02020603050405020304" pitchFamily="18" charset="0"/>
                <a:cs typeface="Arial"/>
                <a:sym typeface="Arial"/>
              </a:rPr>
              <a:t>24 </a:t>
            </a:r>
            <a:r>
              <a:rPr kumimoji="0" lang="fr-FR" sz="1050" b="1"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Arial"/>
                <a:sym typeface="Arial"/>
              </a:rPr>
              <a:t>à 120 mois</a:t>
            </a:r>
            <a:endParaRPr kumimoji="0" lang="fr-FR" sz="1050" b="0"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Arial"/>
              <a:sym typeface="Arial"/>
            </a:endParaRPr>
          </a:p>
        </p:txBody>
      </p:sp>
      <p:sp>
        <p:nvSpPr>
          <p:cNvPr id="15" name="ZoneTexte 14">
            <a:extLst>
              <a:ext uri="{FF2B5EF4-FFF2-40B4-BE49-F238E27FC236}">
                <a16:creationId xmlns:a16="http://schemas.microsoft.com/office/drawing/2014/main" id="{28DF368C-B55B-41D2-BC31-76689FA6DF35}"/>
              </a:ext>
            </a:extLst>
          </p:cNvPr>
          <p:cNvSpPr txBox="1"/>
          <p:nvPr/>
        </p:nvSpPr>
        <p:spPr>
          <a:xfrm>
            <a:off x="3633619" y="4515100"/>
            <a:ext cx="2492196" cy="518091"/>
          </a:xfrm>
          <a:prstGeom prst="rect">
            <a:avLst/>
          </a:prstGeom>
          <a:solidFill>
            <a:schemeClr val="accent5">
              <a:lumMod val="60000"/>
              <a:lumOff val="40000"/>
            </a:schemeClr>
          </a:solidFill>
          <a:ln>
            <a:noFill/>
          </a:ln>
        </p:spPr>
        <p:txBody>
          <a:bodyPr wrap="square" lIns="91440" tIns="45720" rIns="91440" bIns="45720" rtlCol="0" anchor="t">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050" b="0" i="0" u="none" strike="noStrike" kern="0" cap="none" spc="0" normalizeH="0" baseline="0" noProof="0" dirty="0">
                <a:ln>
                  <a:noFill/>
                </a:ln>
                <a:solidFill>
                  <a:srgbClr val="FFFFFF"/>
                </a:solidFill>
                <a:effectLst/>
                <a:uLnTx/>
                <a:uFillTx/>
                <a:latin typeface="Arial"/>
                <a:cs typeface="Arial"/>
                <a:sym typeface="Arial"/>
              </a:rPr>
              <a:t>Différé possible : </a:t>
            </a:r>
            <a:r>
              <a:rPr kumimoji="0" lang="fr-FR" sz="1050" b="1" i="0" u="none" strike="noStrike" kern="0" cap="none" spc="0" normalizeH="0" baseline="0" noProof="0" dirty="0">
                <a:ln>
                  <a:noFill/>
                </a:ln>
                <a:solidFill>
                  <a:srgbClr val="FFFFFF"/>
                </a:solidFill>
                <a:effectLst/>
                <a:uLnTx/>
                <a:uFillTx/>
                <a:latin typeface="Arial"/>
                <a:cs typeface="Arial"/>
                <a:sym typeface="Arial"/>
              </a:rPr>
              <a:t>12 à 60 mois</a:t>
            </a:r>
          </a:p>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050" b="0" i="0" u="none" strike="noStrike" kern="0" cap="none" spc="0" normalizeH="0" baseline="0" noProof="0" dirty="0">
                <a:ln>
                  <a:noFill/>
                </a:ln>
                <a:solidFill>
                  <a:srgbClr val="FFFFFF"/>
                </a:solidFill>
                <a:effectLst/>
                <a:uLnTx/>
                <a:uFillTx/>
                <a:latin typeface="Arial"/>
                <a:cs typeface="Arial"/>
                <a:sym typeface="Wingdings" panose="05000000000000000000" pitchFamily="2" charset="2"/>
              </a:rPr>
              <a:t> Durée max avec différé 60 mois</a:t>
            </a:r>
            <a:endParaRPr kumimoji="0" lang="fr-FR" sz="1050" b="0" i="0" u="none" strike="noStrike" kern="0" cap="none" spc="0" normalizeH="0" baseline="0" noProof="0" dirty="0">
              <a:ln>
                <a:noFill/>
              </a:ln>
              <a:solidFill>
                <a:srgbClr val="FFFFFF"/>
              </a:solidFill>
              <a:effectLst/>
              <a:uLnTx/>
              <a:uFillTx/>
              <a:latin typeface="Arial"/>
              <a:cs typeface="Arial"/>
              <a:sym typeface="Arial"/>
            </a:endParaRPr>
          </a:p>
        </p:txBody>
      </p:sp>
      <p:sp>
        <p:nvSpPr>
          <p:cNvPr id="16" name="ZoneTexte 15">
            <a:extLst>
              <a:ext uri="{FF2B5EF4-FFF2-40B4-BE49-F238E27FC236}">
                <a16:creationId xmlns:a16="http://schemas.microsoft.com/office/drawing/2014/main" id="{183C1044-E482-42CB-A16F-4512AC6400C4}"/>
              </a:ext>
            </a:extLst>
          </p:cNvPr>
          <p:cNvSpPr txBox="1"/>
          <p:nvPr/>
        </p:nvSpPr>
        <p:spPr>
          <a:xfrm>
            <a:off x="241043" y="1755195"/>
            <a:ext cx="2724051" cy="2031325"/>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Depuis 2008, BPI (Banque Publique d’Investissement) </a:t>
            </a:r>
            <a:r>
              <a:rPr kumimoji="0" lang="fr-FR" sz="1100" b="1" i="0" u="none" strike="noStrike" kern="0" cap="none" spc="0" normalizeH="0" baseline="0" noProof="0" dirty="0">
                <a:ln>
                  <a:noFill/>
                </a:ln>
                <a:solidFill>
                  <a:srgbClr val="B34A8C"/>
                </a:solidFill>
                <a:effectLst/>
                <a:uLnTx/>
                <a:uFillTx/>
                <a:latin typeface="Arial"/>
                <a:cs typeface="Arial"/>
                <a:sym typeface="Arial"/>
              </a:rPr>
              <a:t>facilite l’accès au crédit pour les étudiants</a:t>
            </a: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La garantie partielle est fixée à </a:t>
            </a:r>
            <a:r>
              <a:rPr kumimoji="0" lang="fr-FR" sz="1100" b="1" i="0" u="none" strike="noStrike" kern="0" cap="none" spc="0" normalizeH="0" baseline="0" noProof="0" dirty="0">
                <a:ln>
                  <a:noFill/>
                </a:ln>
                <a:solidFill>
                  <a:srgbClr val="B34A8C"/>
                </a:solidFill>
                <a:effectLst/>
                <a:uLnTx/>
                <a:uFillTx/>
                <a:latin typeface="Arial"/>
                <a:cs typeface="Arial"/>
                <a:sym typeface="Arial"/>
              </a:rPr>
              <a:t>70% du montant du capital restant dû </a:t>
            </a: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à la date de mise en jeu de la garantie </a:t>
            </a:r>
            <a:r>
              <a:rPr kumimoji="0" lang="fr-FR" sz="900" b="0" i="0" u="none" strike="noStrike" kern="0" cap="none" spc="0" normalizeH="0" baseline="0" noProof="0" dirty="0">
                <a:ln>
                  <a:noFill/>
                </a:ln>
                <a:solidFill>
                  <a:srgbClr val="000000"/>
                </a:solidFill>
                <a:effectLst/>
                <a:uLnTx/>
                <a:uFillTx/>
                <a:latin typeface="Arial"/>
                <a:cs typeface="Arial"/>
                <a:sym typeface="Arial"/>
              </a:rPr>
              <a:t>(</a:t>
            </a:r>
            <a:r>
              <a:rPr kumimoji="0" lang="fr-FR" sz="900" b="0" i="1" u="none" strike="noStrike" kern="0" cap="none" spc="0" normalizeH="0" baseline="0" noProof="0" dirty="0">
                <a:ln>
                  <a:noFill/>
                </a:ln>
                <a:solidFill>
                  <a:srgbClr val="000000"/>
                </a:solidFill>
                <a:effectLst/>
                <a:uLnTx/>
                <a:uFillTx/>
                <a:latin typeface="Arial"/>
                <a:cs typeface="Arial"/>
                <a:sym typeface="Arial"/>
              </a:rPr>
              <a:t>mise en jeu = date de mise en recouvrement contentieux plus 30 jours calendaires</a:t>
            </a:r>
            <a:r>
              <a:rPr kumimoji="0" lang="fr-FR" sz="900" b="0" i="0" u="none" strike="noStrike" kern="0" cap="none" spc="0" normalizeH="0" baseline="0" noProof="0" dirty="0">
                <a:ln>
                  <a:noFill/>
                </a:ln>
                <a:solidFill>
                  <a:srgbClr val="000000"/>
                </a:solidFill>
                <a:effectLst/>
                <a:uLnTx/>
                <a:uFillTx/>
                <a:latin typeface="Arial"/>
                <a:cs typeface="Arial"/>
                <a:sym typeface="Arial"/>
              </a:rPr>
              <a:t>)</a:t>
            </a: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900" b="0" i="0" u="none" strike="noStrike" kern="0" cap="none" spc="0" normalizeH="0" baseline="0" noProof="0" dirty="0">
              <a:ln>
                <a:noFill/>
              </a:ln>
              <a:solidFill>
                <a:srgbClr val="000000"/>
              </a:solidFill>
              <a:effectLst/>
              <a:uLnTx/>
              <a:uFillTx/>
              <a:latin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1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L’établissement porte le risque pour les 30% restant (max 6 000€)</a:t>
            </a:r>
          </a:p>
        </p:txBody>
      </p:sp>
      <p:sp>
        <p:nvSpPr>
          <p:cNvPr id="17" name="Rectangle 16">
            <a:extLst>
              <a:ext uri="{FF2B5EF4-FFF2-40B4-BE49-F238E27FC236}">
                <a16:creationId xmlns:a16="http://schemas.microsoft.com/office/drawing/2014/main" id="{B65554D4-4416-4FFF-A34D-71376CB267D6}"/>
              </a:ext>
            </a:extLst>
          </p:cNvPr>
          <p:cNvSpPr/>
          <p:nvPr/>
        </p:nvSpPr>
        <p:spPr>
          <a:xfrm>
            <a:off x="6442719" y="1051499"/>
            <a:ext cx="2625081" cy="540000"/>
          </a:xfrm>
          <a:prstGeom prst="rect">
            <a:avLst/>
          </a:prstGeom>
          <a:solidFill>
            <a:schemeClr val="accent2">
              <a:alpha val="25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00A193"/>
                </a:solidFill>
                <a:effectLst/>
                <a:uLnTx/>
                <a:uFillTx/>
                <a:latin typeface="Montserrat SemiBold" panose="00000700000000000000" pitchFamily="2" charset="0"/>
                <a:ea typeface="+mn-ea"/>
                <a:cs typeface="Arial"/>
                <a:sym typeface="Arial"/>
              </a:rPr>
              <a:t>L’enveloppe 2024 </a:t>
            </a:r>
            <a:endParaRPr kumimoji="0" lang="fr-FR" sz="1000" b="1" i="0" u="sng" strike="noStrike" kern="0" cap="none" spc="0" normalizeH="0" baseline="0" noProof="0" dirty="0">
              <a:ln>
                <a:noFill/>
              </a:ln>
              <a:solidFill>
                <a:srgbClr val="00A193"/>
              </a:solidFill>
              <a:effectLst/>
              <a:uLnTx/>
              <a:uFillTx/>
              <a:latin typeface="Montserrat SemiBold" panose="00000700000000000000" pitchFamily="2" charset="0"/>
              <a:ea typeface="+mn-ea"/>
              <a:cs typeface="Arial"/>
              <a:sym typeface="Arial"/>
            </a:endParaRPr>
          </a:p>
        </p:txBody>
      </p:sp>
      <p:sp>
        <p:nvSpPr>
          <p:cNvPr id="18" name="Ellipse 17">
            <a:extLst>
              <a:ext uri="{FF2B5EF4-FFF2-40B4-BE49-F238E27FC236}">
                <a16:creationId xmlns:a16="http://schemas.microsoft.com/office/drawing/2014/main" id="{4C437A65-FF1E-4420-B446-951B6B0858E6}"/>
              </a:ext>
            </a:extLst>
          </p:cNvPr>
          <p:cNvSpPr>
            <a:spLocks noChangeAspect="1"/>
          </p:cNvSpPr>
          <p:nvPr/>
        </p:nvSpPr>
        <p:spPr>
          <a:xfrm>
            <a:off x="6091007" y="1044000"/>
            <a:ext cx="540000" cy="540000"/>
          </a:xfrm>
          <a:prstGeom prst="ellipse">
            <a:avLst/>
          </a:prstGeom>
          <a:solidFill>
            <a:schemeClr val="accent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3</a:t>
            </a:r>
          </a:p>
        </p:txBody>
      </p:sp>
      <p:cxnSp>
        <p:nvCxnSpPr>
          <p:cNvPr id="19" name="Connecteur droit 18">
            <a:extLst>
              <a:ext uri="{FF2B5EF4-FFF2-40B4-BE49-F238E27FC236}">
                <a16:creationId xmlns:a16="http://schemas.microsoft.com/office/drawing/2014/main" id="{9FF2C03F-E4D5-407F-9713-C5D7CE476235}"/>
              </a:ext>
            </a:extLst>
          </p:cNvPr>
          <p:cNvCxnSpPr>
            <a:cxnSpLocks/>
          </p:cNvCxnSpPr>
          <p:nvPr/>
        </p:nvCxnSpPr>
        <p:spPr>
          <a:xfrm flipV="1">
            <a:off x="6369176" y="1736940"/>
            <a:ext cx="0" cy="2348613"/>
          </a:xfrm>
          <a:prstGeom prst="line">
            <a:avLst/>
          </a:prstGeom>
          <a:noFill/>
          <a:ln w="28575" cap="flat" cmpd="sng" algn="ctr">
            <a:solidFill>
              <a:schemeClr val="accent2"/>
            </a:solidFill>
            <a:prstDash val="solid"/>
            <a:headEnd type="none"/>
            <a:tailEnd type="oval"/>
          </a:ln>
          <a:effectLst/>
        </p:spPr>
      </p:cxnSp>
      <p:sp>
        <p:nvSpPr>
          <p:cNvPr id="23" name="ZoneTexte 22">
            <a:extLst>
              <a:ext uri="{FF2B5EF4-FFF2-40B4-BE49-F238E27FC236}">
                <a16:creationId xmlns:a16="http://schemas.microsoft.com/office/drawing/2014/main" id="{2B1A2562-5022-4391-9DC7-AEE2EADD6EBE}"/>
              </a:ext>
            </a:extLst>
          </p:cNvPr>
          <p:cNvSpPr txBox="1"/>
          <p:nvPr/>
        </p:nvSpPr>
        <p:spPr>
          <a:xfrm>
            <a:off x="6420174" y="1749701"/>
            <a:ext cx="2647626" cy="938719"/>
          </a:xfrm>
          <a:prstGeom prst="rect">
            <a:avLst/>
          </a:prstGeom>
          <a:noFill/>
          <a:ln>
            <a:noFill/>
          </a:ln>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
                <a:srgbClr val="00A193"/>
              </a:buClr>
              <a:buSzTx/>
              <a:buFont typeface="Wingdings" panose="05000000000000000000" pitchFamily="2" charset="2"/>
              <a:buChar char="v"/>
              <a:tabLst/>
              <a:defRPr/>
            </a:pPr>
            <a:r>
              <a:rPr kumimoji="0" lang="fr-FR" sz="1100" b="1" i="0" u="none" strike="noStrike" kern="0" cap="none" spc="0" normalizeH="0" baseline="0" noProof="0" dirty="0">
                <a:ln>
                  <a:noFill/>
                </a:ln>
                <a:solidFill>
                  <a:srgbClr val="00A193"/>
                </a:solidFill>
                <a:effectLst/>
                <a:uLnTx/>
                <a:uFillTx/>
                <a:latin typeface="Arial"/>
                <a:cs typeface="Arial"/>
                <a:sym typeface="Arial"/>
              </a:rPr>
              <a:t>Une enveloppe 2023 renouvelée en 2024 avec : </a:t>
            </a:r>
            <a:r>
              <a:rPr kumimoji="0" lang="fr-FR" sz="1100" b="1" i="0" u="none" strike="noStrike" kern="0" cap="none" spc="0" normalizeH="0" baseline="0" noProof="0" dirty="0">
                <a:ln>
                  <a:noFill/>
                </a:ln>
                <a:solidFill>
                  <a:srgbClr val="000000">
                    <a:lumMod val="75000"/>
                    <a:lumOff val="25000"/>
                  </a:srgbClr>
                </a:solidFill>
                <a:effectLst/>
                <a:uLnTx/>
                <a:uFillTx/>
                <a:latin typeface="Arial"/>
                <a:cs typeface="Arial"/>
                <a:sym typeface="Arial"/>
              </a:rPr>
              <a:t>51</a:t>
            </a:r>
            <a:r>
              <a:rPr lang="fr-FR" sz="1100" b="1" dirty="0">
                <a:solidFill>
                  <a:srgbClr val="000000">
                    <a:lumMod val="75000"/>
                    <a:lumOff val="25000"/>
                  </a:srgbClr>
                </a:solidFill>
              </a:rPr>
              <a:t>M€</a:t>
            </a:r>
            <a:r>
              <a:rPr lang="fr-FR" sz="1100" dirty="0">
                <a:solidFill>
                  <a:srgbClr val="000000">
                    <a:lumMod val="75000"/>
                    <a:lumOff val="25000"/>
                  </a:srgbClr>
                </a:solidFill>
              </a:rPr>
              <a:t> pour les CE</a:t>
            </a:r>
          </a:p>
          <a:p>
            <a:pPr marL="449263" marR="0" lvl="0" indent="-171450" algn="l" defTabSz="914400" rtl="0" eaLnBrk="1" fontAlgn="auto" latinLnBrk="0" hangingPunct="1">
              <a:lnSpc>
                <a:spcPct val="100000"/>
              </a:lnSpc>
              <a:spcBef>
                <a:spcPts val="0"/>
              </a:spcBef>
              <a:spcAft>
                <a:spcPts val="0"/>
              </a:spcAft>
              <a:buClr>
                <a:srgbClr val="00A193"/>
              </a:buClr>
              <a:buSzTx/>
              <a:buFont typeface="Arial" panose="020B0604020202020204" pitchFamily="34" charset="0"/>
              <a:buChar char="•"/>
              <a:tabLst/>
              <a:defRPr/>
            </a:pPr>
            <a:endParaRPr lang="fr-FR" sz="1100" dirty="0">
              <a:solidFill>
                <a:srgbClr val="000000">
                  <a:lumMod val="75000"/>
                  <a:lumOff val="25000"/>
                </a:srgbClr>
              </a:solidFill>
            </a:endParaRPr>
          </a:p>
          <a:p>
            <a:pPr marL="171450" marR="0" lvl="0" indent="-171450" algn="l" defTabSz="914400" rtl="0" eaLnBrk="1" fontAlgn="auto" latinLnBrk="0" hangingPunct="1">
              <a:lnSpc>
                <a:spcPct val="100000"/>
              </a:lnSpc>
              <a:spcBef>
                <a:spcPts val="0"/>
              </a:spcBef>
              <a:spcAft>
                <a:spcPts val="0"/>
              </a:spcAft>
              <a:buClr>
                <a:srgbClr val="00A193"/>
              </a:buClr>
              <a:buSzTx/>
              <a:buFont typeface="Wingdings" panose="05000000000000000000" pitchFamily="2" charset="2"/>
              <a:buChar char="v"/>
              <a:tabLst/>
              <a:defRPr/>
            </a:pPr>
            <a:r>
              <a:rPr kumimoji="0" lang="fr-FR" sz="1100" b="1" i="0" u="none" strike="noStrike" kern="0" cap="none" spc="0" normalizeH="0" baseline="0" noProof="0" dirty="0">
                <a:ln>
                  <a:noFill/>
                </a:ln>
                <a:solidFill>
                  <a:srgbClr val="00A193"/>
                </a:solidFill>
                <a:effectLst/>
                <a:uLnTx/>
                <a:uFillTx/>
                <a:latin typeface="Arial"/>
                <a:cs typeface="Arial"/>
                <a:sym typeface="Arial"/>
              </a:rPr>
              <a:t>Une Campagne 2024 ouverte dès le 18 mars aux établissements  </a:t>
            </a:r>
          </a:p>
        </p:txBody>
      </p:sp>
    </p:spTree>
    <p:extLst>
      <p:ext uri="{BB962C8B-B14F-4D97-AF65-F5344CB8AC3E}">
        <p14:creationId xmlns:p14="http://schemas.microsoft.com/office/powerpoint/2010/main" val="2068347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65ADD-88B4-402E-BD50-DA65EC6C90ED}"/>
              </a:ext>
            </a:extLst>
          </p:cNvPr>
          <p:cNvSpPr>
            <a:spLocks noGrp="1"/>
          </p:cNvSpPr>
          <p:nvPr>
            <p:ph type="title"/>
          </p:nvPr>
        </p:nvSpPr>
        <p:spPr/>
        <p:txBody>
          <a:bodyPr/>
          <a:lstStyle/>
          <a:p>
            <a:r>
              <a:rPr lang="fr-FR" dirty="0"/>
              <a:t>Un avenant signé en septembre 2023</a:t>
            </a:r>
          </a:p>
        </p:txBody>
      </p:sp>
      <p:sp>
        <p:nvSpPr>
          <p:cNvPr id="3" name="Espace réservé du texte 2">
            <a:extLst>
              <a:ext uri="{FF2B5EF4-FFF2-40B4-BE49-F238E27FC236}">
                <a16:creationId xmlns:a16="http://schemas.microsoft.com/office/drawing/2014/main" id="{D5DBD759-4BBE-4CE6-8B63-176EF0D576D4}"/>
              </a:ext>
            </a:extLst>
          </p:cNvPr>
          <p:cNvSpPr>
            <a:spLocks noGrp="1"/>
          </p:cNvSpPr>
          <p:nvPr>
            <p:ph type="body" sz="quarter" idx="12"/>
          </p:nvPr>
        </p:nvSpPr>
        <p:spPr/>
        <p:txBody>
          <a:bodyPr/>
          <a:lstStyle/>
          <a:p>
            <a:r>
              <a:rPr lang="fr-FR" dirty="0"/>
              <a:t>Des nouveautés en matière de mise en jeu de la garantie</a:t>
            </a:r>
          </a:p>
        </p:txBody>
      </p:sp>
      <p:sp>
        <p:nvSpPr>
          <p:cNvPr id="10" name="ZoneTexte 9">
            <a:extLst>
              <a:ext uri="{FF2B5EF4-FFF2-40B4-BE49-F238E27FC236}">
                <a16:creationId xmlns:a16="http://schemas.microsoft.com/office/drawing/2014/main" id="{9645E81D-9F5E-48FA-A49E-0F89FA3B936C}"/>
              </a:ext>
            </a:extLst>
          </p:cNvPr>
          <p:cNvSpPr txBox="1"/>
          <p:nvPr/>
        </p:nvSpPr>
        <p:spPr>
          <a:xfrm>
            <a:off x="356050" y="1199436"/>
            <a:ext cx="8674661" cy="2631490"/>
          </a:xfrm>
          <a:prstGeom prst="rect">
            <a:avLst/>
          </a:prstGeom>
          <a:noFill/>
        </p:spPr>
        <p:txBody>
          <a:bodyPr wrap="square">
            <a:spAutoFit/>
          </a:bodyPr>
          <a:lstStyle/>
          <a:p>
            <a:pPr marL="171450" indent="-171450" algn="just">
              <a:buClr>
                <a:srgbClr val="B34A8C"/>
              </a:buClr>
              <a:buFont typeface="Wingdings" panose="05000000000000000000" pitchFamily="2" charset="2"/>
              <a:buChar char="v"/>
              <a:defRPr/>
            </a:pPr>
            <a:r>
              <a:rPr lang="fr-FR" sz="1100" dirty="0">
                <a:solidFill>
                  <a:srgbClr val="000000">
                    <a:lumMod val="75000"/>
                    <a:lumOff val="25000"/>
                  </a:srgbClr>
                </a:solidFill>
              </a:rPr>
              <a:t>La mise en jeu interviendra, notamment, en cas de 3 échéances impayées cumulées et non régularisées // en 2023 les 3 échéances devaient être consécutives.</a:t>
            </a:r>
            <a:r>
              <a:rPr lang="en-US" sz="1100" dirty="0">
                <a:solidFill>
                  <a:srgbClr val="000000">
                    <a:lumMod val="75000"/>
                    <a:lumOff val="25000"/>
                  </a:srgbClr>
                </a:solidFill>
              </a:rPr>
              <a:t>​</a:t>
            </a:r>
          </a:p>
          <a:p>
            <a:pPr algn="just">
              <a:buClr>
                <a:srgbClr val="B34A8C"/>
              </a:buClr>
              <a:defRPr/>
            </a:pPr>
            <a:endParaRPr lang="en-US" sz="1100" dirty="0">
              <a:solidFill>
                <a:srgbClr val="000000">
                  <a:lumMod val="75000"/>
                  <a:lumOff val="25000"/>
                </a:srgbClr>
              </a:solidFill>
            </a:endParaRPr>
          </a:p>
          <a:p>
            <a:pPr marL="171450" indent="-171450" algn="just">
              <a:buClr>
                <a:srgbClr val="B34A8C"/>
              </a:buClr>
              <a:buFont typeface="Wingdings" panose="05000000000000000000" pitchFamily="2" charset="2"/>
              <a:buChar char="v"/>
              <a:defRPr/>
            </a:pPr>
            <a:r>
              <a:rPr lang="fr-FR" sz="1100" dirty="0">
                <a:solidFill>
                  <a:srgbClr val="000000">
                    <a:lumMod val="75000"/>
                    <a:lumOff val="25000"/>
                  </a:srgbClr>
                </a:solidFill>
              </a:rPr>
              <a:t>Lors d’une demande d’indemnisation, la Banque devra démontrer avoir relancé deux fois, de manière infructueuse, l’étudiant dès lors que ce dernier n’aura fourni qu’un document de pré-inscription. Ces relances doivent intervenir dans un délai de 2 ans suivant le décaissement des fonds. Bpifrance pourra également relancer l’étudiant via la plateforme </a:t>
            </a:r>
            <a:r>
              <a:rPr lang="fr-FR" sz="1100" dirty="0" err="1">
                <a:solidFill>
                  <a:srgbClr val="000000">
                    <a:lumMod val="75000"/>
                    <a:lumOff val="25000"/>
                  </a:srgbClr>
                </a:solidFill>
              </a:rPr>
              <a:t>Token</a:t>
            </a:r>
            <a:r>
              <a:rPr lang="fr-FR" sz="1100" dirty="0">
                <a:solidFill>
                  <a:srgbClr val="000000">
                    <a:lumMod val="75000"/>
                    <a:lumOff val="25000"/>
                  </a:srgbClr>
                </a:solidFill>
              </a:rPr>
              <a:t> selon un calendrier défini</a:t>
            </a:r>
            <a:r>
              <a:rPr lang="en-US" sz="1100" dirty="0">
                <a:solidFill>
                  <a:srgbClr val="000000">
                    <a:lumMod val="75000"/>
                    <a:lumOff val="25000"/>
                  </a:srgbClr>
                </a:solidFill>
              </a:rPr>
              <a:t>​</a:t>
            </a:r>
          </a:p>
          <a:p>
            <a:pPr marL="171450" indent="-171450" algn="just">
              <a:buClr>
                <a:srgbClr val="B34A8C"/>
              </a:buClr>
              <a:buFont typeface="Wingdings" panose="05000000000000000000" pitchFamily="2" charset="2"/>
              <a:buChar char="v"/>
              <a:defRPr/>
            </a:pPr>
            <a:r>
              <a:rPr lang="fr-FR" sz="1100" dirty="0">
                <a:solidFill>
                  <a:srgbClr val="000000">
                    <a:lumMod val="75000"/>
                    <a:lumOff val="25000"/>
                  </a:srgbClr>
                </a:solidFill>
              </a:rPr>
              <a:t>Les relances de BPI ne peuvent se substituer aux relances de la banque qui reste l’interlocuteur privilégié de l’étudiant. Les relances effectuées par les établissements devront être versées sur la plateforme </a:t>
            </a:r>
            <a:r>
              <a:rPr lang="fr-FR" sz="1100" dirty="0" err="1">
                <a:solidFill>
                  <a:srgbClr val="000000">
                    <a:lumMod val="75000"/>
                    <a:lumOff val="25000"/>
                  </a:srgbClr>
                </a:solidFill>
              </a:rPr>
              <a:t>Token</a:t>
            </a:r>
            <a:r>
              <a:rPr lang="fr-FR" sz="1100" dirty="0">
                <a:solidFill>
                  <a:srgbClr val="000000">
                    <a:lumMod val="75000"/>
                    <a:lumOff val="25000"/>
                  </a:srgbClr>
                </a:solidFill>
              </a:rPr>
              <a:t>​</a:t>
            </a:r>
          </a:p>
          <a:p>
            <a:pPr marL="171450" indent="-171450" algn="just">
              <a:buClr>
                <a:srgbClr val="B34A8C"/>
              </a:buClr>
              <a:buFont typeface="Wingdings" panose="05000000000000000000" pitchFamily="2" charset="2"/>
              <a:buChar char="v"/>
              <a:defRPr/>
            </a:pPr>
            <a:endParaRPr lang="fr-FR" sz="1100" dirty="0">
              <a:solidFill>
                <a:srgbClr val="000000">
                  <a:lumMod val="75000"/>
                  <a:lumOff val="25000"/>
                </a:srgbClr>
              </a:solidFill>
            </a:endParaRPr>
          </a:p>
          <a:p>
            <a:pPr marL="171450" indent="-171450" algn="just">
              <a:buClr>
                <a:srgbClr val="B34A8C"/>
              </a:buClr>
              <a:buFont typeface="Wingdings" panose="05000000000000000000" pitchFamily="2" charset="2"/>
              <a:buChar char="v"/>
              <a:defRPr/>
            </a:pPr>
            <a:r>
              <a:rPr lang="fr-FR" sz="1100" dirty="0">
                <a:solidFill>
                  <a:srgbClr val="000000">
                    <a:lumMod val="75000"/>
                    <a:lumOff val="25000"/>
                  </a:srgbClr>
                </a:solidFill>
              </a:rPr>
              <a:t>La Banque sera réputée avoir renoncé à la mise en jeu de la Garantie en cas d’absence de mise en jeu dans le délai d’un an // en 2023 le délai était de 6 mois // à compter de l’ouverture de la procédure de surendettement ou de la déchéance du terme du prêt.</a:t>
            </a:r>
            <a:r>
              <a:rPr lang="en-US" sz="1100" dirty="0">
                <a:solidFill>
                  <a:srgbClr val="000000">
                    <a:lumMod val="75000"/>
                    <a:lumOff val="25000"/>
                  </a:srgbClr>
                </a:solidFill>
              </a:rPr>
              <a:t>​</a:t>
            </a:r>
          </a:p>
          <a:p>
            <a:pPr marL="171450" indent="-171450" algn="just">
              <a:buClr>
                <a:srgbClr val="B34A8C"/>
              </a:buClr>
              <a:buFont typeface="Wingdings" panose="05000000000000000000" pitchFamily="2" charset="2"/>
              <a:buChar char="v"/>
              <a:defRPr/>
            </a:pPr>
            <a:endParaRPr lang="en-US" sz="1100" dirty="0">
              <a:solidFill>
                <a:srgbClr val="000000">
                  <a:lumMod val="75000"/>
                  <a:lumOff val="25000"/>
                </a:srgbClr>
              </a:solidFill>
            </a:endParaRPr>
          </a:p>
          <a:p>
            <a:pPr marL="171450" indent="-171450" algn="just">
              <a:buClr>
                <a:srgbClr val="B34A8C"/>
              </a:buClr>
              <a:buFont typeface="Wingdings" panose="05000000000000000000" pitchFamily="2" charset="2"/>
              <a:buChar char="v"/>
              <a:defRPr/>
            </a:pPr>
            <a:r>
              <a:rPr lang="fr-FR" sz="1100" dirty="0">
                <a:solidFill>
                  <a:srgbClr val="000000">
                    <a:lumMod val="75000"/>
                    <a:lumOff val="25000"/>
                  </a:srgbClr>
                </a:solidFill>
              </a:rPr>
              <a:t>La demande d’indemnisation au titre de la Garantie, dès lors que la Banque n’aura pas recouvré sa créance, malgré ses diligences, n’est plus enfermée dans un délai puisqu’en 2023, il fallait attendre un an à compter de la date de mise en jeu de la Garantie avant de faire une demande d’indemnisation. Il est bien précisé qu’il s’agit d’une indemnisation en perte finale</a:t>
            </a:r>
            <a:endParaRPr lang="en-US" sz="1100" dirty="0">
              <a:solidFill>
                <a:srgbClr val="000000">
                  <a:lumMod val="75000"/>
                  <a:lumOff val="25000"/>
                </a:srgbClr>
              </a:solidFill>
            </a:endParaRPr>
          </a:p>
        </p:txBody>
      </p:sp>
    </p:spTree>
    <p:extLst>
      <p:ext uri="{BB962C8B-B14F-4D97-AF65-F5344CB8AC3E}">
        <p14:creationId xmlns:p14="http://schemas.microsoft.com/office/powerpoint/2010/main" val="1602530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A7E5C01F-970B-412A-B96D-CD8F50A5B680}"/>
              </a:ext>
            </a:extLst>
          </p:cNvPr>
          <p:cNvSpPr/>
          <p:nvPr/>
        </p:nvSpPr>
        <p:spPr>
          <a:xfrm>
            <a:off x="5217459" y="223238"/>
            <a:ext cx="3696020" cy="717339"/>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0" name="Rectangle 59">
            <a:extLst>
              <a:ext uri="{FF2B5EF4-FFF2-40B4-BE49-F238E27FC236}">
                <a16:creationId xmlns:a16="http://schemas.microsoft.com/office/drawing/2014/main" id="{93EA98AF-E56A-4FD6-AB8A-6738FB39A1F7}"/>
              </a:ext>
            </a:extLst>
          </p:cNvPr>
          <p:cNvSpPr/>
          <p:nvPr/>
        </p:nvSpPr>
        <p:spPr>
          <a:xfrm>
            <a:off x="2514622" y="1316545"/>
            <a:ext cx="6398857" cy="3390863"/>
          </a:xfrm>
          <a:prstGeom prst="rect">
            <a:avLst/>
          </a:prstGeom>
          <a:noFill/>
          <a:ln w="9525">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Rectangle 9">
            <a:extLst>
              <a:ext uri="{FF2B5EF4-FFF2-40B4-BE49-F238E27FC236}">
                <a16:creationId xmlns:a16="http://schemas.microsoft.com/office/drawing/2014/main" id="{B8F76BE0-E45D-4B9A-81AD-8C62AB407FEA}"/>
              </a:ext>
            </a:extLst>
          </p:cNvPr>
          <p:cNvSpPr/>
          <p:nvPr/>
        </p:nvSpPr>
        <p:spPr>
          <a:xfrm>
            <a:off x="2372803" y="1137761"/>
            <a:ext cx="439127" cy="369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7" name="ZoneTexte 66">
            <a:extLst>
              <a:ext uri="{FF2B5EF4-FFF2-40B4-BE49-F238E27FC236}">
                <a16:creationId xmlns:a16="http://schemas.microsoft.com/office/drawing/2014/main" id="{90CBEFDA-33F8-4675-889F-B83EAAF9A0B5}"/>
              </a:ext>
            </a:extLst>
          </p:cNvPr>
          <p:cNvSpPr txBox="1"/>
          <p:nvPr/>
        </p:nvSpPr>
        <p:spPr>
          <a:xfrm>
            <a:off x="2322191" y="931824"/>
            <a:ext cx="51928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0" cap="none" spc="0" normalizeH="0" baseline="0" noProof="0" dirty="0">
                <a:ln>
                  <a:noFill/>
                </a:ln>
                <a:solidFill>
                  <a:srgbClr val="9176B4"/>
                </a:solidFill>
                <a:effectLst/>
                <a:uLnTx/>
                <a:uFillTx/>
                <a:latin typeface="Arial"/>
                <a:cs typeface="Arial"/>
                <a:sym typeface="Arial"/>
              </a:rPr>
              <a:t>+</a:t>
            </a:r>
          </a:p>
        </p:txBody>
      </p:sp>
      <p:sp>
        <p:nvSpPr>
          <p:cNvPr id="6" name="Rectangle 5">
            <a:extLst>
              <a:ext uri="{FF2B5EF4-FFF2-40B4-BE49-F238E27FC236}">
                <a16:creationId xmlns:a16="http://schemas.microsoft.com/office/drawing/2014/main" id="{8C71CE4C-80BE-4EF4-B9E7-E658A0F969B1}"/>
              </a:ext>
            </a:extLst>
          </p:cNvPr>
          <p:cNvSpPr/>
          <p:nvPr/>
        </p:nvSpPr>
        <p:spPr>
          <a:xfrm>
            <a:off x="160724" y="1316545"/>
            <a:ext cx="2136160" cy="339086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 name="Titre 1">
            <a:extLst>
              <a:ext uri="{FF2B5EF4-FFF2-40B4-BE49-F238E27FC236}">
                <a16:creationId xmlns:a16="http://schemas.microsoft.com/office/drawing/2014/main" id="{8D937D7F-B6AD-4F6D-93B6-C62C336628DD}"/>
              </a:ext>
            </a:extLst>
          </p:cNvPr>
          <p:cNvSpPr>
            <a:spLocks noGrp="1"/>
          </p:cNvSpPr>
          <p:nvPr>
            <p:ph type="title"/>
          </p:nvPr>
        </p:nvSpPr>
        <p:spPr>
          <a:xfrm>
            <a:off x="900385" y="195485"/>
            <a:ext cx="4317074" cy="801791"/>
          </a:xfrm>
        </p:spPr>
        <p:txBody>
          <a:bodyPr/>
          <a:lstStyle/>
          <a:p>
            <a:r>
              <a:rPr lang="fr-FR" sz="2200" dirty="0"/>
              <a:t>Rétrospective 2023</a:t>
            </a:r>
          </a:p>
        </p:txBody>
      </p:sp>
      <p:sp>
        <p:nvSpPr>
          <p:cNvPr id="15" name="ZoneTexte 14">
            <a:extLst>
              <a:ext uri="{FF2B5EF4-FFF2-40B4-BE49-F238E27FC236}">
                <a16:creationId xmlns:a16="http://schemas.microsoft.com/office/drawing/2014/main" id="{F1C80FAD-355C-40CD-9B23-50A1322E329B}"/>
              </a:ext>
            </a:extLst>
          </p:cNvPr>
          <p:cNvSpPr txBox="1"/>
          <p:nvPr/>
        </p:nvSpPr>
        <p:spPr>
          <a:xfrm>
            <a:off x="6941494" y="271763"/>
            <a:ext cx="1971977"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Arial" panose="020B0604020202020204"/>
                <a:ea typeface="+mn-ea"/>
                <a:cs typeface="Arial"/>
                <a:sym typeface="Arial"/>
              </a:rPr>
              <a:t>48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Arial"/>
                <a:sym typeface="Arial"/>
              </a:rPr>
              <a:t>De financements PEGE BPI</a:t>
            </a:r>
          </a:p>
        </p:txBody>
      </p:sp>
      <p:sp>
        <p:nvSpPr>
          <p:cNvPr id="20" name="ZoneTexte 19">
            <a:extLst>
              <a:ext uri="{FF2B5EF4-FFF2-40B4-BE49-F238E27FC236}">
                <a16:creationId xmlns:a16="http://schemas.microsoft.com/office/drawing/2014/main" id="{169A748A-2018-4CD9-9268-347FF1A857C8}"/>
              </a:ext>
            </a:extLst>
          </p:cNvPr>
          <p:cNvSpPr txBox="1"/>
          <p:nvPr/>
        </p:nvSpPr>
        <p:spPr>
          <a:xfrm>
            <a:off x="160721" y="1571811"/>
            <a:ext cx="2136163"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Arial"/>
                <a:sym typeface="Arial"/>
              </a:rPr>
              <a:t>2,61 %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Arial"/>
                <a:sym typeface="Arial"/>
              </a:rPr>
              <a:t>Taux Directeur Appliqué Moyen</a:t>
            </a:r>
          </a:p>
        </p:txBody>
      </p:sp>
      <p:sp>
        <p:nvSpPr>
          <p:cNvPr id="21" name="ZoneTexte 20">
            <a:extLst>
              <a:ext uri="{FF2B5EF4-FFF2-40B4-BE49-F238E27FC236}">
                <a16:creationId xmlns:a16="http://schemas.microsoft.com/office/drawing/2014/main" id="{A203382C-DABF-4021-B30E-404A718A42A7}"/>
              </a:ext>
            </a:extLst>
          </p:cNvPr>
          <p:cNvSpPr txBox="1"/>
          <p:nvPr/>
        </p:nvSpPr>
        <p:spPr>
          <a:xfrm>
            <a:off x="135417" y="2276270"/>
            <a:ext cx="213616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9176B4">
                    <a:lumMod val="75000"/>
                  </a:srgbClr>
                </a:solidFill>
                <a:effectLst/>
                <a:uLnTx/>
                <a:uFillTx/>
                <a:latin typeface="Arial" panose="020B0604020202020204"/>
                <a:ea typeface="+mn-ea"/>
                <a:cs typeface="Arial"/>
                <a:sym typeface="Arial"/>
              </a:rPr>
              <a:t>13 713€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Arial"/>
                <a:sym typeface="Arial"/>
              </a:rPr>
              <a:t>Montant moyen d’un PEGE</a:t>
            </a:r>
          </a:p>
        </p:txBody>
      </p:sp>
      <p:sp>
        <p:nvSpPr>
          <p:cNvPr id="7" name="Rectangle : coins arrondis 6">
            <a:extLst>
              <a:ext uri="{FF2B5EF4-FFF2-40B4-BE49-F238E27FC236}">
                <a16:creationId xmlns:a16="http://schemas.microsoft.com/office/drawing/2014/main" id="{0945C992-196D-47B8-8B7C-EB11EE4E5CA0}"/>
              </a:ext>
            </a:extLst>
          </p:cNvPr>
          <p:cNvSpPr/>
          <p:nvPr/>
        </p:nvSpPr>
        <p:spPr>
          <a:xfrm>
            <a:off x="406620" y="1153657"/>
            <a:ext cx="1638206" cy="33764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A fin 2023</a:t>
            </a:r>
          </a:p>
        </p:txBody>
      </p:sp>
      <p:sp>
        <p:nvSpPr>
          <p:cNvPr id="69" name="ZoneTexte 68">
            <a:extLst>
              <a:ext uri="{FF2B5EF4-FFF2-40B4-BE49-F238E27FC236}">
                <a16:creationId xmlns:a16="http://schemas.microsoft.com/office/drawing/2014/main" id="{021884C0-07AF-4373-861F-20EDC5BCF52F}"/>
              </a:ext>
            </a:extLst>
          </p:cNvPr>
          <p:cNvSpPr txBox="1"/>
          <p:nvPr/>
        </p:nvSpPr>
        <p:spPr>
          <a:xfrm>
            <a:off x="5358935" y="248838"/>
            <a:ext cx="1571219" cy="6924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000000">
                    <a:lumMod val="50000"/>
                    <a:lumOff val="50000"/>
                  </a:srgbClr>
                </a:solidFill>
                <a:effectLst/>
                <a:uLnTx/>
                <a:uFillTx/>
                <a:latin typeface="Montserrat SemiBold" panose="00000700000000000000" pitchFamily="2" charset="0"/>
                <a:cs typeface="Arial" panose="020B0604020202020204" pitchFamily="34" charset="0"/>
                <a:sym typeface="Arial"/>
              </a:rPr>
              <a:t>Enveloppe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000000">
                    <a:lumMod val="50000"/>
                    <a:lumOff val="50000"/>
                  </a:srgbClr>
                </a:solidFill>
                <a:effectLst/>
                <a:uLnTx/>
                <a:uFillTx/>
                <a:latin typeface="Montserrat SemiBold" panose="00000700000000000000" pitchFamily="2" charset="0"/>
                <a:cs typeface="Arial" panose="020B0604020202020204" pitchFamily="34" charset="0"/>
                <a:sym typeface="Arial"/>
              </a:rPr>
              <a:t>BPI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0" cap="none" spc="0" normalizeH="0" baseline="0" noProof="0" dirty="0">
                <a:ln>
                  <a:noFill/>
                </a:ln>
                <a:solidFill>
                  <a:srgbClr val="000000">
                    <a:lumMod val="50000"/>
                    <a:lumOff val="50000"/>
                  </a:srgbClr>
                </a:solidFill>
                <a:effectLst/>
                <a:uLnTx/>
                <a:uFillTx/>
                <a:latin typeface="Montserrat SemiBold" panose="00000700000000000000" pitchFamily="2" charset="0"/>
                <a:cs typeface="Arial" panose="020B0604020202020204" pitchFamily="34" charset="0"/>
                <a:sym typeface="Arial"/>
              </a:rPr>
              <a:t>(fermée le </a:t>
            </a:r>
            <a:r>
              <a:rPr lang="fr-FR" sz="700" i="1" dirty="0">
                <a:solidFill>
                  <a:srgbClr val="000000">
                    <a:lumMod val="50000"/>
                    <a:lumOff val="50000"/>
                  </a:srgbClr>
                </a:solidFill>
                <a:latin typeface="Montserrat SemiBold" panose="00000700000000000000" pitchFamily="2" charset="0"/>
                <a:cs typeface="Arial" panose="020B0604020202020204" pitchFamily="34" charset="0"/>
              </a:rPr>
              <a:t>02/12</a:t>
            </a:r>
            <a:r>
              <a:rPr kumimoji="0" lang="fr-FR" sz="700" b="0" i="1" u="none" strike="noStrike" kern="0" cap="none" spc="0" normalizeH="0" baseline="0" noProof="0" dirty="0">
                <a:ln>
                  <a:noFill/>
                </a:ln>
                <a:solidFill>
                  <a:srgbClr val="000000">
                    <a:lumMod val="50000"/>
                    <a:lumOff val="50000"/>
                  </a:srgbClr>
                </a:solidFill>
                <a:effectLst/>
                <a:uLnTx/>
                <a:uFillTx/>
                <a:latin typeface="Montserrat SemiBold" panose="00000700000000000000" pitchFamily="2" charset="0"/>
                <a:cs typeface="Arial" panose="020B0604020202020204" pitchFamily="34" charset="0"/>
                <a:sym typeface="Arial"/>
              </a:rPr>
              <a:t>/2023)</a:t>
            </a:r>
            <a:endParaRPr kumimoji="0" lang="fr-FR" sz="1600" b="0" i="1" u="none" strike="noStrike" kern="0" cap="none" spc="0" normalizeH="0" baseline="0" noProof="0" dirty="0">
              <a:ln>
                <a:noFill/>
              </a:ln>
              <a:solidFill>
                <a:srgbClr val="000000">
                  <a:lumMod val="50000"/>
                  <a:lumOff val="50000"/>
                </a:srgbClr>
              </a:solidFill>
              <a:effectLst/>
              <a:uLnTx/>
              <a:uFillTx/>
              <a:latin typeface="Montserrat SemiBold" panose="00000700000000000000" pitchFamily="2" charset="0"/>
              <a:cs typeface="Arial" panose="020B0604020202020204" pitchFamily="34" charset="0"/>
              <a:sym typeface="Arial"/>
            </a:endParaRPr>
          </a:p>
        </p:txBody>
      </p:sp>
      <p:cxnSp>
        <p:nvCxnSpPr>
          <p:cNvPr id="13" name="Connecteur droit 12">
            <a:extLst>
              <a:ext uri="{FF2B5EF4-FFF2-40B4-BE49-F238E27FC236}">
                <a16:creationId xmlns:a16="http://schemas.microsoft.com/office/drawing/2014/main" id="{CC8D166D-8FCA-4562-B7F1-EA5ED824914F}"/>
              </a:ext>
            </a:extLst>
          </p:cNvPr>
          <p:cNvCxnSpPr/>
          <p:nvPr/>
        </p:nvCxnSpPr>
        <p:spPr>
          <a:xfrm>
            <a:off x="6941494" y="396336"/>
            <a:ext cx="0" cy="36699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1" name="Graphique 70">
            <a:extLst>
              <a:ext uri="{FF2B5EF4-FFF2-40B4-BE49-F238E27FC236}">
                <a16:creationId xmlns:a16="http://schemas.microsoft.com/office/drawing/2014/main" id="{88349EE9-D544-47B8-9062-48A31C73882E}"/>
              </a:ext>
            </a:extLst>
          </p:cNvPr>
          <p:cNvGraphicFramePr>
            <a:graphicFrameLocks/>
          </p:cNvGraphicFramePr>
          <p:nvPr>
            <p:extLst>
              <p:ext uri="{D42A27DB-BD31-4B8C-83A1-F6EECF244321}">
                <p14:modId xmlns:p14="http://schemas.microsoft.com/office/powerpoint/2010/main" val="465941837"/>
              </p:ext>
            </p:extLst>
          </p:nvPr>
        </p:nvGraphicFramePr>
        <p:xfrm>
          <a:off x="157644" y="3419861"/>
          <a:ext cx="2113934" cy="1030548"/>
        </p:xfrm>
        <a:graphic>
          <a:graphicData uri="http://schemas.openxmlformats.org/drawingml/2006/chart">
            <c:chart xmlns:c="http://schemas.openxmlformats.org/drawingml/2006/chart" xmlns:r="http://schemas.openxmlformats.org/officeDocument/2006/relationships" r:id="rId2"/>
          </a:graphicData>
        </a:graphic>
      </p:graphicFrame>
      <p:sp>
        <p:nvSpPr>
          <p:cNvPr id="72" name="Ellipse 71">
            <a:extLst>
              <a:ext uri="{FF2B5EF4-FFF2-40B4-BE49-F238E27FC236}">
                <a16:creationId xmlns:a16="http://schemas.microsoft.com/office/drawing/2014/main" id="{E1F2C8BD-784A-48AC-9754-173DB22079DC}"/>
              </a:ext>
            </a:extLst>
          </p:cNvPr>
          <p:cNvSpPr>
            <a:spLocks noChangeAspect="1"/>
          </p:cNvSpPr>
          <p:nvPr/>
        </p:nvSpPr>
        <p:spPr>
          <a:xfrm>
            <a:off x="362694" y="3186614"/>
            <a:ext cx="435057" cy="435057"/>
          </a:xfrm>
          <a:prstGeom prst="ellipse">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73" name="Connecteur droit avec flèche 72">
            <a:extLst>
              <a:ext uri="{FF2B5EF4-FFF2-40B4-BE49-F238E27FC236}">
                <a16:creationId xmlns:a16="http://schemas.microsoft.com/office/drawing/2014/main" id="{86C503B9-8D50-4582-B9F3-30D5EAB42EA0}"/>
              </a:ext>
            </a:extLst>
          </p:cNvPr>
          <p:cNvCxnSpPr>
            <a:cxnSpLocks/>
          </p:cNvCxnSpPr>
          <p:nvPr/>
        </p:nvCxnSpPr>
        <p:spPr>
          <a:xfrm flipV="1">
            <a:off x="651132" y="3573640"/>
            <a:ext cx="276519" cy="24976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4" name="ZoneTexte 73">
            <a:extLst>
              <a:ext uri="{FF2B5EF4-FFF2-40B4-BE49-F238E27FC236}">
                <a16:creationId xmlns:a16="http://schemas.microsoft.com/office/drawing/2014/main" id="{0EB12FF2-A1E9-4BC4-ACD4-3C8E69B4B841}"/>
              </a:ext>
            </a:extLst>
          </p:cNvPr>
          <p:cNvSpPr txBox="1"/>
          <p:nvPr/>
        </p:nvSpPr>
        <p:spPr>
          <a:xfrm>
            <a:off x="312419" y="3270893"/>
            <a:ext cx="81861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Montserrat SemiBold" panose="00000700000000000000" pitchFamily="2" charset="0"/>
                <a:cs typeface="Arial"/>
                <a:sym typeface="Arial"/>
              </a:rPr>
              <a:t>+155%</a:t>
            </a:r>
          </a:p>
        </p:txBody>
      </p:sp>
      <p:sp>
        <p:nvSpPr>
          <p:cNvPr id="26" name="ZoneTexte 25">
            <a:extLst>
              <a:ext uri="{FF2B5EF4-FFF2-40B4-BE49-F238E27FC236}">
                <a16:creationId xmlns:a16="http://schemas.microsoft.com/office/drawing/2014/main" id="{8F046DC3-C8FA-4702-856A-D9A7A10FE71C}"/>
              </a:ext>
            </a:extLst>
          </p:cNvPr>
          <p:cNvSpPr txBox="1"/>
          <p:nvPr/>
        </p:nvSpPr>
        <p:spPr>
          <a:xfrm>
            <a:off x="157643" y="4460981"/>
            <a:ext cx="213616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Arial"/>
                <a:sym typeface="Arial"/>
              </a:rPr>
              <a:t>Reconduction des enveloppes</a:t>
            </a:r>
          </a:p>
        </p:txBody>
      </p:sp>
      <p:pic>
        <p:nvPicPr>
          <p:cNvPr id="23" name="Image 22">
            <a:extLst>
              <a:ext uri="{FF2B5EF4-FFF2-40B4-BE49-F238E27FC236}">
                <a16:creationId xmlns:a16="http://schemas.microsoft.com/office/drawing/2014/main" id="{103BBD4A-22CB-46DF-B57C-4AA816223A5B}"/>
              </a:ext>
            </a:extLst>
          </p:cNvPr>
          <p:cNvPicPr>
            <a:picLocks noChangeAspect="1"/>
          </p:cNvPicPr>
          <p:nvPr/>
        </p:nvPicPr>
        <p:blipFill>
          <a:blip r:embed="rId3"/>
          <a:stretch>
            <a:fillRect/>
          </a:stretch>
        </p:blipFill>
        <p:spPr>
          <a:xfrm>
            <a:off x="5075983" y="98280"/>
            <a:ext cx="308822" cy="308822"/>
          </a:xfrm>
          <a:prstGeom prst="rect">
            <a:avLst/>
          </a:prstGeom>
        </p:spPr>
      </p:pic>
      <p:pic>
        <p:nvPicPr>
          <p:cNvPr id="3" name="Image 2">
            <a:extLst>
              <a:ext uri="{FF2B5EF4-FFF2-40B4-BE49-F238E27FC236}">
                <a16:creationId xmlns:a16="http://schemas.microsoft.com/office/drawing/2014/main" id="{B5E82038-099E-7826-AE6D-723DF4F2AC4E}"/>
              </a:ext>
            </a:extLst>
          </p:cNvPr>
          <p:cNvPicPr>
            <a:picLocks noChangeAspect="1"/>
          </p:cNvPicPr>
          <p:nvPr/>
        </p:nvPicPr>
        <p:blipFill>
          <a:blip r:embed="rId4"/>
          <a:stretch>
            <a:fillRect/>
          </a:stretch>
        </p:blipFill>
        <p:spPr>
          <a:xfrm>
            <a:off x="2659933" y="1772882"/>
            <a:ext cx="6121373" cy="2438794"/>
          </a:xfrm>
          <a:prstGeom prst="rect">
            <a:avLst/>
          </a:prstGeom>
        </p:spPr>
      </p:pic>
    </p:spTree>
    <p:extLst>
      <p:ext uri="{BB962C8B-B14F-4D97-AF65-F5344CB8AC3E}">
        <p14:creationId xmlns:p14="http://schemas.microsoft.com/office/powerpoint/2010/main" val="96316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A183ECBF-63B6-4458-999F-E82FF589285B}"/>
              </a:ext>
            </a:extLst>
          </p:cNvPr>
          <p:cNvSpPr>
            <a:spLocks noGrp="1"/>
          </p:cNvSpPr>
          <p:nvPr>
            <p:ph type="body" sz="quarter" idx="12"/>
          </p:nvPr>
        </p:nvSpPr>
        <p:spPr/>
        <p:txBody>
          <a:bodyPr/>
          <a:lstStyle/>
          <a:p>
            <a:r>
              <a:rPr lang="fr-FR" dirty="0"/>
              <a:t>02</a:t>
            </a:r>
          </a:p>
        </p:txBody>
      </p:sp>
      <p:sp>
        <p:nvSpPr>
          <p:cNvPr id="6" name="Espace réservé du texte 5">
            <a:extLst>
              <a:ext uri="{FF2B5EF4-FFF2-40B4-BE49-F238E27FC236}">
                <a16:creationId xmlns:a16="http://schemas.microsoft.com/office/drawing/2014/main" id="{7A1D1181-148D-491B-8246-F583550B376A}"/>
              </a:ext>
            </a:extLst>
          </p:cNvPr>
          <p:cNvSpPr>
            <a:spLocks noGrp="1"/>
          </p:cNvSpPr>
          <p:nvPr>
            <p:ph type="body" sz="quarter" idx="13"/>
          </p:nvPr>
        </p:nvSpPr>
        <p:spPr>
          <a:xfrm>
            <a:off x="2349654" y="2571750"/>
            <a:ext cx="6645853" cy="1082086"/>
          </a:xfrm>
        </p:spPr>
        <p:txBody>
          <a:bodyPr/>
          <a:lstStyle/>
          <a:p>
            <a:r>
              <a:rPr lang="fr-FR" dirty="0"/>
              <a:t>LE PARCOURS DE SOUSCRIPTION</a:t>
            </a:r>
          </a:p>
        </p:txBody>
      </p:sp>
    </p:spTree>
    <p:extLst>
      <p:ext uri="{BB962C8B-B14F-4D97-AF65-F5344CB8AC3E}">
        <p14:creationId xmlns:p14="http://schemas.microsoft.com/office/powerpoint/2010/main" val="231404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65ADD-88B4-402E-BD50-DA65EC6C90ED}"/>
              </a:ext>
            </a:extLst>
          </p:cNvPr>
          <p:cNvSpPr>
            <a:spLocks noGrp="1"/>
          </p:cNvSpPr>
          <p:nvPr>
            <p:ph type="title"/>
          </p:nvPr>
        </p:nvSpPr>
        <p:spPr/>
        <p:txBody>
          <a:bodyPr/>
          <a:lstStyle/>
          <a:p>
            <a:r>
              <a:rPr lang="fr-FR" dirty="0"/>
              <a:t>La plateforme BPI </a:t>
            </a:r>
            <a:r>
              <a:rPr lang="fr-FR" dirty="0" err="1"/>
              <a:t>Token</a:t>
            </a:r>
            <a:r>
              <a:rPr lang="fr-FR" dirty="0"/>
              <a:t> </a:t>
            </a:r>
          </a:p>
        </p:txBody>
      </p:sp>
      <p:sp>
        <p:nvSpPr>
          <p:cNvPr id="3" name="Espace réservé du texte 2">
            <a:extLst>
              <a:ext uri="{FF2B5EF4-FFF2-40B4-BE49-F238E27FC236}">
                <a16:creationId xmlns:a16="http://schemas.microsoft.com/office/drawing/2014/main" id="{D5DBD759-4BBE-4CE6-8B63-176EF0D576D4}"/>
              </a:ext>
            </a:extLst>
          </p:cNvPr>
          <p:cNvSpPr>
            <a:spLocks noGrp="1"/>
          </p:cNvSpPr>
          <p:nvPr>
            <p:ph type="body" sz="quarter" idx="12"/>
          </p:nvPr>
        </p:nvSpPr>
        <p:spPr/>
        <p:txBody>
          <a:bodyPr/>
          <a:lstStyle/>
          <a:p>
            <a:r>
              <a:rPr lang="fr-FR" dirty="0"/>
              <a:t>Garantir l’éligibilité du client </a:t>
            </a:r>
          </a:p>
        </p:txBody>
      </p:sp>
      <p:sp>
        <p:nvSpPr>
          <p:cNvPr id="17" name="Rectangle 16">
            <a:extLst>
              <a:ext uri="{FF2B5EF4-FFF2-40B4-BE49-F238E27FC236}">
                <a16:creationId xmlns:a16="http://schemas.microsoft.com/office/drawing/2014/main" id="{B65554D4-4416-4FFF-A34D-71376CB267D6}"/>
              </a:ext>
            </a:extLst>
          </p:cNvPr>
          <p:cNvSpPr/>
          <p:nvPr/>
        </p:nvSpPr>
        <p:spPr>
          <a:xfrm>
            <a:off x="6442719" y="1051499"/>
            <a:ext cx="2625081" cy="540000"/>
          </a:xfrm>
          <a:prstGeom prst="rect">
            <a:avLst/>
          </a:prstGeom>
          <a:solidFill>
            <a:schemeClr val="accent2">
              <a:alpha val="2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strike="noStrike" kern="0" cap="none" spc="0" normalizeH="0" baseline="0" noProof="0" dirty="0">
                <a:ln>
                  <a:noFill/>
                </a:ln>
                <a:solidFill>
                  <a:schemeClr val="accent2"/>
                </a:solidFill>
                <a:effectLst/>
                <a:uLnTx/>
                <a:uFillTx/>
                <a:latin typeface="Montserrat SemiBold" panose="00000700000000000000" pitchFamily="2" charset="0"/>
                <a:ea typeface="+mn-ea"/>
                <a:cs typeface="+mn-cs"/>
              </a:rPr>
              <a:t>Le probant digital </a:t>
            </a:r>
          </a:p>
        </p:txBody>
      </p:sp>
      <p:sp>
        <p:nvSpPr>
          <p:cNvPr id="18" name="Ellipse 17">
            <a:extLst>
              <a:ext uri="{FF2B5EF4-FFF2-40B4-BE49-F238E27FC236}">
                <a16:creationId xmlns:a16="http://schemas.microsoft.com/office/drawing/2014/main" id="{4C437A65-FF1E-4420-B446-951B6B0858E6}"/>
              </a:ext>
            </a:extLst>
          </p:cNvPr>
          <p:cNvSpPr>
            <a:spLocks noChangeAspect="1"/>
          </p:cNvSpPr>
          <p:nvPr/>
        </p:nvSpPr>
        <p:spPr>
          <a:xfrm>
            <a:off x="6091007" y="1044000"/>
            <a:ext cx="540000" cy="540000"/>
          </a:xfrm>
          <a:prstGeom prst="ellipse">
            <a:avLst/>
          </a:prstGeom>
          <a:solidFill>
            <a:schemeClr val="accent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mn-cs"/>
              </a:rPr>
              <a:t>3</a:t>
            </a:r>
          </a:p>
        </p:txBody>
      </p:sp>
      <p:sp>
        <p:nvSpPr>
          <p:cNvPr id="23" name="ZoneTexte 22">
            <a:extLst>
              <a:ext uri="{FF2B5EF4-FFF2-40B4-BE49-F238E27FC236}">
                <a16:creationId xmlns:a16="http://schemas.microsoft.com/office/drawing/2014/main" id="{2B1A2562-5022-4391-9DC7-AEE2EADD6EBE}"/>
              </a:ext>
            </a:extLst>
          </p:cNvPr>
          <p:cNvSpPr txBox="1"/>
          <p:nvPr/>
        </p:nvSpPr>
        <p:spPr>
          <a:xfrm>
            <a:off x="6420174" y="1856381"/>
            <a:ext cx="2647626" cy="2800767"/>
          </a:xfrm>
          <a:prstGeom prst="rect">
            <a:avLst/>
          </a:prstGeom>
          <a:noFill/>
        </p:spPr>
        <p:txBody>
          <a:bodyPr wrap="square" lIns="91440" tIns="45720" rIns="91440" bIns="45720" rtlCol="0" anchor="t">
            <a:spAutoFit/>
          </a:bodyPr>
          <a:lstStyle/>
          <a:p>
            <a:pPr marL="171450"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r>
              <a:rPr kumimoji="0" lang="fr-FR" sz="1100" b="1" i="0" u="none" strike="noStrike" kern="0" cap="none" spc="0" normalizeH="0" baseline="0" noProof="0" dirty="0">
                <a:ln>
                  <a:noFill/>
                </a:ln>
                <a:solidFill>
                  <a:schemeClr val="accent2"/>
                </a:solidFill>
                <a:effectLst/>
                <a:uLnTx/>
                <a:uFillTx/>
              </a:rPr>
              <a:t>Le macro parcours : </a:t>
            </a:r>
          </a:p>
          <a:p>
            <a:pPr marL="171450"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endParaRPr kumimoji="0" lang="fr-FR" sz="1100" b="1" i="0" u="none" strike="noStrike" kern="0" cap="none" spc="0" normalizeH="0" baseline="0" noProof="0" dirty="0">
              <a:ln>
                <a:noFill/>
              </a:ln>
              <a:solidFill>
                <a:schemeClr val="accent2"/>
              </a:solidFill>
              <a:effectLst/>
              <a:uLnTx/>
              <a:uFillTx/>
            </a:endParaRPr>
          </a:p>
          <a:p>
            <a:pPr marL="358775"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r>
              <a:rPr lang="fr-FR" sz="1100" b="1" dirty="0">
                <a:solidFill>
                  <a:schemeClr val="accent2"/>
                </a:solidFill>
              </a:rPr>
              <a:t>L’étudiant réalise une demande d’attestation </a:t>
            </a:r>
            <a:r>
              <a:rPr lang="fr-FR" sz="1100" dirty="0">
                <a:solidFill>
                  <a:schemeClr val="tx1">
                    <a:lumMod val="75000"/>
                    <a:lumOff val="25000"/>
                  </a:schemeClr>
                </a:solidFill>
              </a:rPr>
              <a:t>via la plateforme  et</a:t>
            </a:r>
            <a:r>
              <a:rPr lang="fr-FR" sz="1100" b="1" dirty="0">
                <a:solidFill>
                  <a:schemeClr val="accent2"/>
                </a:solidFill>
              </a:rPr>
              <a:t> obtient un n° d’identification unique </a:t>
            </a:r>
          </a:p>
          <a:p>
            <a:pPr marL="358775"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endParaRPr lang="fr-FR" sz="1100" b="1" dirty="0">
              <a:solidFill>
                <a:schemeClr val="accent2"/>
              </a:solidFill>
            </a:endParaRPr>
          </a:p>
          <a:p>
            <a:pPr marL="358775"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r>
              <a:rPr lang="fr-FR" sz="1100" b="1" dirty="0">
                <a:solidFill>
                  <a:schemeClr val="accent2"/>
                </a:solidFill>
              </a:rPr>
              <a:t>Le conseiller </a:t>
            </a:r>
            <a:r>
              <a:rPr lang="fr-FR" sz="1100" dirty="0">
                <a:solidFill>
                  <a:schemeClr val="tx1">
                    <a:lumMod val="75000"/>
                    <a:lumOff val="25000"/>
                  </a:schemeClr>
                </a:solidFill>
              </a:rPr>
              <a:t>se connecte sur la plateforme, entre le n° d’identification de l’étudiant et </a:t>
            </a:r>
            <a:r>
              <a:rPr lang="fr-FR" sz="1100" b="1" dirty="0">
                <a:solidFill>
                  <a:schemeClr val="accent2"/>
                </a:solidFill>
              </a:rPr>
              <a:t>génère l’attestation  à conserver numériquement </a:t>
            </a:r>
            <a:r>
              <a:rPr lang="fr-FR" sz="1100" dirty="0">
                <a:solidFill>
                  <a:schemeClr val="tx1">
                    <a:lumMod val="75000"/>
                    <a:lumOff val="25000"/>
                  </a:schemeClr>
                </a:solidFill>
              </a:rPr>
              <a:t>(le probant digital)</a:t>
            </a:r>
          </a:p>
          <a:p>
            <a:pPr marL="358775"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endParaRPr lang="fr-FR" sz="1100" b="1" dirty="0">
              <a:solidFill>
                <a:schemeClr val="accent2"/>
              </a:solidFill>
            </a:endParaRPr>
          </a:p>
          <a:p>
            <a:pPr marL="358775" marR="0" lvl="0" indent="-17145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v"/>
              <a:tabLst/>
              <a:defRPr/>
            </a:pPr>
            <a:r>
              <a:rPr lang="fr-FR" sz="1100" b="1" dirty="0">
                <a:solidFill>
                  <a:schemeClr val="accent2"/>
                </a:solidFill>
              </a:rPr>
              <a:t>Le conseiller procède à l’octroi dans </a:t>
            </a:r>
            <a:r>
              <a:rPr lang="fr-FR" sz="1100" b="1" dirty="0" err="1">
                <a:solidFill>
                  <a:schemeClr val="accent2"/>
                </a:solidFill>
              </a:rPr>
              <a:t>Izivente</a:t>
            </a:r>
            <a:endParaRPr lang="fr-FR" sz="1100" dirty="0">
              <a:solidFill>
                <a:schemeClr val="tx1">
                  <a:lumMod val="75000"/>
                  <a:lumOff val="25000"/>
                </a:schemeClr>
              </a:solidFill>
            </a:endParaRPr>
          </a:p>
        </p:txBody>
      </p:sp>
      <p:sp>
        <p:nvSpPr>
          <p:cNvPr id="25" name="Rectangle 24">
            <a:extLst>
              <a:ext uri="{FF2B5EF4-FFF2-40B4-BE49-F238E27FC236}">
                <a16:creationId xmlns:a16="http://schemas.microsoft.com/office/drawing/2014/main" id="{5077B251-7BFF-4C17-8731-33CCA7FFCF52}"/>
              </a:ext>
            </a:extLst>
          </p:cNvPr>
          <p:cNvSpPr/>
          <p:nvPr/>
        </p:nvSpPr>
        <p:spPr>
          <a:xfrm>
            <a:off x="3408928" y="1051499"/>
            <a:ext cx="2562834" cy="540000"/>
          </a:xfrm>
          <a:prstGeom prst="rect">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Montserrat SemiBold" panose="00000700000000000000" pitchFamily="2" charset="0"/>
                <a:ea typeface="+mn-ea"/>
                <a:cs typeface="Arial"/>
                <a:sym typeface="Arial"/>
              </a:rPr>
              <a:t>  </a:t>
            </a:r>
            <a:r>
              <a:rPr kumimoji="0" lang="fr-FR" sz="1000" b="1" i="0" u="none" strike="noStrike" kern="0" cap="none" spc="0" normalizeH="0" baseline="0" noProof="0" dirty="0">
                <a:ln>
                  <a:noFill/>
                </a:ln>
                <a:solidFill>
                  <a:srgbClr val="55579E"/>
                </a:solidFill>
                <a:effectLst/>
                <a:uLnTx/>
                <a:uFillTx/>
                <a:latin typeface="Montserrat SemiBold" panose="00000700000000000000" pitchFamily="2" charset="0"/>
                <a:ea typeface="+mn-ea"/>
                <a:cs typeface="Arial"/>
                <a:sym typeface="Arial"/>
              </a:rPr>
              <a:t>Les critères d’éligibilité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55579E"/>
                </a:solidFill>
                <a:effectLst/>
                <a:uLnTx/>
                <a:uFillTx/>
                <a:latin typeface="Montserrat SemiBold" panose="00000700000000000000" pitchFamily="2" charset="0"/>
                <a:ea typeface="+mn-ea"/>
                <a:cs typeface="Arial"/>
                <a:sym typeface="Arial"/>
              </a:rPr>
              <a:t>de l’étudiant</a:t>
            </a:r>
          </a:p>
        </p:txBody>
      </p:sp>
      <p:sp>
        <p:nvSpPr>
          <p:cNvPr id="26" name="Rectangle 25">
            <a:extLst>
              <a:ext uri="{FF2B5EF4-FFF2-40B4-BE49-F238E27FC236}">
                <a16:creationId xmlns:a16="http://schemas.microsoft.com/office/drawing/2014/main" id="{6FB67673-094D-49DE-82BB-FC2F9F8BFC64}"/>
              </a:ext>
            </a:extLst>
          </p:cNvPr>
          <p:cNvSpPr/>
          <p:nvPr/>
        </p:nvSpPr>
        <p:spPr>
          <a:xfrm>
            <a:off x="322058" y="1062255"/>
            <a:ext cx="2601074" cy="540000"/>
          </a:xfrm>
          <a:prstGeom prst="rect">
            <a:avLst/>
          </a:prstGeom>
          <a:solidFill>
            <a:schemeClr val="bg2">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chemeClr val="bg2"/>
                </a:solidFill>
                <a:effectLst/>
                <a:uLnTx/>
                <a:uFillTx/>
                <a:latin typeface="Arial"/>
                <a:ea typeface="+mn-ea"/>
                <a:cs typeface="Arial"/>
                <a:sym typeface="Arial"/>
              </a:rPr>
              <a:t>La plateforme </a:t>
            </a:r>
            <a:r>
              <a:rPr kumimoji="0" lang="fr-FR" sz="1000" b="1" i="0" u="none" strike="noStrike" kern="0" cap="none" spc="0" normalizeH="0" baseline="0" noProof="0" dirty="0" err="1">
                <a:ln>
                  <a:noFill/>
                </a:ln>
                <a:solidFill>
                  <a:schemeClr val="bg2"/>
                </a:solidFill>
                <a:effectLst/>
                <a:uLnTx/>
                <a:uFillTx/>
                <a:latin typeface="Arial"/>
                <a:ea typeface="+mn-ea"/>
                <a:cs typeface="Arial"/>
                <a:sym typeface="Arial"/>
              </a:rPr>
              <a:t>Token</a:t>
            </a:r>
            <a:r>
              <a:rPr kumimoji="0" lang="fr-FR" sz="1000" b="1" i="0" u="none" strike="noStrike" kern="0" cap="none" spc="0" normalizeH="0" baseline="0" noProof="0" dirty="0">
                <a:ln>
                  <a:noFill/>
                </a:ln>
                <a:solidFill>
                  <a:schemeClr val="bg2"/>
                </a:solidFill>
                <a:effectLst/>
                <a:uLnTx/>
                <a:uFillTx/>
                <a:latin typeface="Arial"/>
                <a:ea typeface="+mn-ea"/>
                <a:cs typeface="Arial"/>
                <a:sym typeface="Arial"/>
              </a:rPr>
              <a:t> : </a:t>
            </a:r>
            <a:r>
              <a:rPr kumimoji="0" lang="fr-FR" sz="1000" b="1" i="0" u="sng" strike="noStrike" kern="0" cap="none" spc="0" normalizeH="0" baseline="0" noProof="0" dirty="0">
                <a:ln>
                  <a:noFill/>
                </a:ln>
                <a:solidFill>
                  <a:schemeClr val="bg2"/>
                </a:solidFill>
                <a:effectLst/>
                <a:uLnTx/>
                <a:uFillTx/>
                <a:latin typeface="Arial"/>
                <a:ea typeface="+mn-ea"/>
                <a:cs typeface="Arial"/>
                <a:sym typeface="Arial"/>
              </a:rPr>
              <a:t>https://tokens.bpifrance.fr </a:t>
            </a:r>
          </a:p>
        </p:txBody>
      </p:sp>
      <p:sp>
        <p:nvSpPr>
          <p:cNvPr id="27" name="Ellipse 26">
            <a:extLst>
              <a:ext uri="{FF2B5EF4-FFF2-40B4-BE49-F238E27FC236}">
                <a16:creationId xmlns:a16="http://schemas.microsoft.com/office/drawing/2014/main" id="{2205281B-F1FF-49CE-B060-4A68161F09F2}"/>
              </a:ext>
            </a:extLst>
          </p:cNvPr>
          <p:cNvSpPr>
            <a:spLocks noChangeAspect="1"/>
          </p:cNvSpPr>
          <p:nvPr/>
        </p:nvSpPr>
        <p:spPr>
          <a:xfrm>
            <a:off x="17756" y="1068443"/>
            <a:ext cx="540000" cy="540000"/>
          </a:xfrm>
          <a:prstGeom prst="ellipse">
            <a:avLst/>
          </a:prstGeom>
          <a:solidFill>
            <a:schemeClr val="bg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1</a:t>
            </a:r>
          </a:p>
        </p:txBody>
      </p:sp>
      <p:sp>
        <p:nvSpPr>
          <p:cNvPr id="28" name="Ellipse 27">
            <a:extLst>
              <a:ext uri="{FF2B5EF4-FFF2-40B4-BE49-F238E27FC236}">
                <a16:creationId xmlns:a16="http://schemas.microsoft.com/office/drawing/2014/main" id="{9CAC239E-1526-4ECF-89B9-BAAE7EB865F2}"/>
              </a:ext>
            </a:extLst>
          </p:cNvPr>
          <p:cNvSpPr>
            <a:spLocks noChangeAspect="1"/>
          </p:cNvSpPr>
          <p:nvPr/>
        </p:nvSpPr>
        <p:spPr>
          <a:xfrm>
            <a:off x="3058834" y="1050821"/>
            <a:ext cx="539940" cy="540000"/>
          </a:xfrm>
          <a:prstGeom prst="ellipse">
            <a:avLst/>
          </a:prstGeom>
          <a:solidFill>
            <a:schemeClr val="accent5"/>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2</a:t>
            </a:r>
          </a:p>
        </p:txBody>
      </p:sp>
      <p:cxnSp>
        <p:nvCxnSpPr>
          <p:cNvPr id="29" name="Connecteur droit 28">
            <a:extLst>
              <a:ext uri="{FF2B5EF4-FFF2-40B4-BE49-F238E27FC236}">
                <a16:creationId xmlns:a16="http://schemas.microsoft.com/office/drawing/2014/main" id="{192AE0C9-4D9D-4539-835C-4263D509609D}"/>
              </a:ext>
            </a:extLst>
          </p:cNvPr>
          <p:cNvCxnSpPr>
            <a:cxnSpLocks/>
          </p:cNvCxnSpPr>
          <p:nvPr/>
        </p:nvCxnSpPr>
        <p:spPr>
          <a:xfrm flipV="1">
            <a:off x="263903" y="1758758"/>
            <a:ext cx="0" cy="2399735"/>
          </a:xfrm>
          <a:prstGeom prst="line">
            <a:avLst/>
          </a:prstGeom>
          <a:noFill/>
          <a:ln w="28575" cap="flat" cmpd="sng" algn="ctr">
            <a:solidFill>
              <a:schemeClr val="bg2"/>
            </a:solidFill>
            <a:prstDash val="solid"/>
            <a:headEnd type="none"/>
            <a:tailEnd type="oval"/>
          </a:ln>
          <a:effectLst/>
        </p:spPr>
      </p:cxnSp>
      <p:cxnSp>
        <p:nvCxnSpPr>
          <p:cNvPr id="30" name="Connecteur droit 29">
            <a:extLst>
              <a:ext uri="{FF2B5EF4-FFF2-40B4-BE49-F238E27FC236}">
                <a16:creationId xmlns:a16="http://schemas.microsoft.com/office/drawing/2014/main" id="{434AF4B9-2425-4CB9-8D3E-9429F8D7DEE3}"/>
              </a:ext>
            </a:extLst>
          </p:cNvPr>
          <p:cNvCxnSpPr>
            <a:cxnSpLocks/>
          </p:cNvCxnSpPr>
          <p:nvPr/>
        </p:nvCxnSpPr>
        <p:spPr>
          <a:xfrm flipV="1">
            <a:off x="3312058" y="1744439"/>
            <a:ext cx="0" cy="2348613"/>
          </a:xfrm>
          <a:prstGeom prst="line">
            <a:avLst/>
          </a:prstGeom>
          <a:noFill/>
          <a:ln w="28575" cap="flat" cmpd="sng" algn="ctr">
            <a:solidFill>
              <a:schemeClr val="accent5"/>
            </a:solidFill>
            <a:prstDash val="solid"/>
            <a:headEnd type="none"/>
            <a:tailEnd type="oval"/>
          </a:ln>
          <a:effectLst/>
        </p:spPr>
      </p:cxnSp>
      <p:sp>
        <p:nvSpPr>
          <p:cNvPr id="31" name="Espace réservé du texte 9">
            <a:extLst>
              <a:ext uri="{FF2B5EF4-FFF2-40B4-BE49-F238E27FC236}">
                <a16:creationId xmlns:a16="http://schemas.microsoft.com/office/drawing/2014/main" id="{0B0A1C51-1A79-4BF8-B16B-8671394C50CF}"/>
              </a:ext>
            </a:extLst>
          </p:cNvPr>
          <p:cNvSpPr txBox="1">
            <a:spLocks/>
          </p:cNvSpPr>
          <p:nvPr/>
        </p:nvSpPr>
        <p:spPr>
          <a:xfrm>
            <a:off x="3414054" y="1885014"/>
            <a:ext cx="2709122" cy="3155572"/>
          </a:xfrm>
          <a:prstGeom prst="rect">
            <a:avLst/>
          </a:prstGeom>
        </p:spPr>
        <p:txBody>
          <a:bodyPr lIns="0" tIns="0" rIns="0" bIns="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R="0" lvl="0" defTabSz="914400" eaLnBrk="1" fontAlgn="auto" latinLnBrk="0" hangingPunct="1">
              <a:lnSpc>
                <a:spcPct val="100000"/>
              </a:lnSpc>
              <a:spcBef>
                <a:spcPts val="0"/>
              </a:spcBef>
              <a:spcAft>
                <a:spcPts val="0"/>
              </a:spcAft>
              <a:buClr>
                <a:srgbClr val="55579E"/>
              </a:buClr>
              <a:buSzTx/>
              <a:buFont typeface="Wingdings" panose="05000000000000000000" pitchFamily="2" charset="2"/>
              <a:buChar char="v"/>
              <a:tabLst/>
              <a:defRPr/>
            </a:pPr>
            <a:r>
              <a:rPr lang="fr-FR" sz="1100" b="1" dirty="0">
                <a:solidFill>
                  <a:srgbClr val="55579E"/>
                </a:solidFill>
              </a:rPr>
              <a:t>Rappel des critères d’éligibilité : </a:t>
            </a:r>
          </a:p>
          <a:p>
            <a:pPr marR="0" lvl="0" defTabSz="914400" eaLnBrk="1" fontAlgn="auto" latinLnBrk="0" hangingPunct="1">
              <a:lnSpc>
                <a:spcPct val="100000"/>
              </a:lnSpc>
              <a:spcBef>
                <a:spcPts val="0"/>
              </a:spcBef>
              <a:spcAft>
                <a:spcPts val="0"/>
              </a:spcAft>
              <a:buClr>
                <a:srgbClr val="55579E"/>
              </a:buClr>
              <a:buSzTx/>
              <a:buFont typeface="Wingdings" panose="05000000000000000000" pitchFamily="2" charset="2"/>
              <a:buChar char="v"/>
              <a:tabLst/>
              <a:defRPr/>
            </a:pPr>
            <a:endParaRPr lang="fr-FR" sz="800" b="1" dirty="0">
              <a:solidFill>
                <a:srgbClr val="55579E"/>
              </a:solidFill>
            </a:endParaRPr>
          </a:p>
          <a:p>
            <a:pPr marL="358775" indent="-176213">
              <a:buClr>
                <a:srgbClr val="55579E"/>
              </a:buClr>
              <a:buSzPct val="80000"/>
              <a:buFont typeface="Wingdings" panose="05000000000000000000" pitchFamily="2" charset="2"/>
              <a:buChar char="v"/>
              <a:defRPr/>
            </a:pPr>
            <a:r>
              <a:rPr lang="fr-FR" sz="1100" b="1" dirty="0">
                <a:solidFill>
                  <a:srgbClr val="55579E"/>
                </a:solidFill>
                <a:latin typeface="Arial"/>
              </a:rPr>
              <a:t>Etudiant, personne physique,</a:t>
            </a:r>
          </a:p>
          <a:p>
            <a:pPr marL="358775" indent="-176213">
              <a:buClr>
                <a:srgbClr val="55579E"/>
              </a:buClr>
              <a:buSzPct val="80000"/>
              <a:buFont typeface="Wingdings" panose="05000000000000000000" pitchFamily="2" charset="2"/>
              <a:buChar char="v"/>
              <a:defRPr/>
            </a:pPr>
            <a:endParaRPr lang="fr-FR" sz="1100" b="1" dirty="0">
              <a:solidFill>
                <a:srgbClr val="55579E"/>
              </a:solidFill>
              <a:latin typeface="Arial"/>
            </a:endParaRPr>
          </a:p>
          <a:p>
            <a:pPr marL="358775" indent="-176213">
              <a:buClr>
                <a:srgbClr val="55579E"/>
              </a:buClr>
              <a:buSzPct val="80000"/>
              <a:buFont typeface="Wingdings" panose="05000000000000000000" pitchFamily="2" charset="2"/>
              <a:buChar char="v"/>
              <a:defRPr/>
            </a:pPr>
            <a:r>
              <a:rPr lang="fr-FR" sz="1100" b="1" dirty="0">
                <a:solidFill>
                  <a:srgbClr val="55579E"/>
                </a:solidFill>
                <a:latin typeface="Arial"/>
              </a:rPr>
              <a:t>Inscrit dans un établissement </a:t>
            </a:r>
            <a:r>
              <a:rPr lang="fr-FR" sz="1100" dirty="0">
                <a:solidFill>
                  <a:schemeClr val="tx1"/>
                </a:solidFill>
                <a:latin typeface="Arial"/>
              </a:rPr>
              <a:t>préparant </a:t>
            </a:r>
            <a:r>
              <a:rPr lang="fr-FR" sz="1100" dirty="0">
                <a:solidFill>
                  <a:srgbClr val="D77F53"/>
                </a:solidFill>
                <a:latin typeface="Arial"/>
              </a:rPr>
              <a:t>une certification</a:t>
            </a:r>
            <a:r>
              <a:rPr lang="fr-FR" sz="1100" dirty="0">
                <a:solidFill>
                  <a:schemeClr val="tx1"/>
                </a:solidFill>
                <a:latin typeface="Arial"/>
              </a:rPr>
              <a:t>, un concours ou un diplôme de l’enseignement supérieur français</a:t>
            </a:r>
          </a:p>
          <a:p>
            <a:pPr marL="182562" indent="0">
              <a:buClr>
                <a:srgbClr val="55579E"/>
              </a:buClr>
              <a:buSzPct val="80000"/>
              <a:buNone/>
              <a:defRPr/>
            </a:pPr>
            <a:endParaRPr lang="fr-FR" sz="1100" b="1" dirty="0">
              <a:solidFill>
                <a:srgbClr val="55579E"/>
              </a:solidFill>
              <a:latin typeface="Arial"/>
            </a:endParaRPr>
          </a:p>
          <a:p>
            <a:pPr marL="358775" indent="-176213">
              <a:buClr>
                <a:srgbClr val="55579E"/>
              </a:buClr>
              <a:buSzPct val="80000"/>
              <a:buFont typeface="Wingdings" panose="05000000000000000000" pitchFamily="2" charset="2"/>
              <a:buChar char="v"/>
              <a:defRPr/>
            </a:pPr>
            <a:r>
              <a:rPr lang="fr-FR" sz="1100" b="1" dirty="0">
                <a:solidFill>
                  <a:srgbClr val="55579E"/>
                </a:solidFill>
                <a:latin typeface="Arial"/>
              </a:rPr>
              <a:t>Nationalité française ou possédant la nationalité de l'un des États membres de l'Union Européenne ou d’un autre Etat faisant partie de l’Espace Economique Européen</a:t>
            </a:r>
            <a:r>
              <a:rPr lang="fr-FR" sz="1100" dirty="0">
                <a:solidFill>
                  <a:schemeClr val="tx1"/>
                </a:solidFill>
                <a:latin typeface="Arial"/>
              </a:rPr>
              <a:t>, </a:t>
            </a:r>
          </a:p>
          <a:p>
            <a:pPr marL="358775" indent="0">
              <a:buClr>
                <a:srgbClr val="55579E"/>
              </a:buClr>
              <a:buSzPct val="80000"/>
              <a:buNone/>
              <a:defRPr/>
            </a:pPr>
            <a:r>
              <a:rPr lang="fr-FR" sz="1100" dirty="0">
                <a:solidFill>
                  <a:schemeClr val="tx1"/>
                </a:solidFill>
                <a:latin typeface="Arial"/>
              </a:rPr>
              <a:t>&lt;!&gt; à condition que l’Etudiant justifie de </a:t>
            </a:r>
            <a:r>
              <a:rPr lang="fr-FR" sz="1100" dirty="0">
                <a:solidFill>
                  <a:srgbClr val="D77F53"/>
                </a:solidFill>
                <a:latin typeface="Arial"/>
              </a:rPr>
              <a:t>2 ans</a:t>
            </a:r>
            <a:r>
              <a:rPr lang="fr-FR" sz="1100" dirty="0">
                <a:solidFill>
                  <a:schemeClr val="tx1"/>
                </a:solidFill>
                <a:latin typeface="Arial"/>
              </a:rPr>
              <a:t> de résidence régulière ininterrompue en France au moment de la conclusion du prêt</a:t>
            </a:r>
          </a:p>
          <a:p>
            <a:pPr marR="0" lvl="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55579E"/>
              </a:solidFill>
              <a:effectLst/>
              <a:highlight>
                <a:srgbClr val="FFFF00"/>
              </a:highlight>
              <a:uLnTx/>
              <a:uFillTx/>
              <a:latin typeface="Arial"/>
              <a:cs typeface="Arial"/>
              <a:sym typeface="Arial"/>
            </a:endParaRPr>
          </a:p>
          <a:p>
            <a:pPr marR="0" lvl="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55579E"/>
              </a:solidFill>
              <a:effectLst/>
              <a:highlight>
                <a:srgbClr val="FFFF00"/>
              </a:highlight>
              <a:uLnTx/>
              <a:uFillTx/>
              <a:latin typeface="Arial"/>
              <a:cs typeface="Arial"/>
              <a:sym typeface="Arial"/>
            </a:endParaRPr>
          </a:p>
          <a:p>
            <a:pPr marR="0" lvl="0" algn="l"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55579E"/>
              </a:solidFill>
              <a:effectLst/>
              <a:highlight>
                <a:srgbClr val="FFFF00"/>
              </a:highlight>
              <a:uLnTx/>
              <a:uFillTx/>
              <a:latin typeface="Arial"/>
              <a:cs typeface="Arial"/>
              <a:sym typeface="Arial"/>
            </a:endParaRPr>
          </a:p>
          <a:p>
            <a:pPr marL="372110" marR="0" lvl="0" indent="-171450" algn="l" defTabSz="914400" rtl="0" eaLnBrk="1" fontAlgn="auto" latinLnBrk="0" hangingPunct="1">
              <a:lnSpc>
                <a:spcPct val="100000"/>
              </a:lnSpc>
              <a:spcBef>
                <a:spcPts val="0"/>
              </a:spcBef>
              <a:spcAft>
                <a:spcPts val="0"/>
              </a:spcAft>
              <a:buClr>
                <a:srgbClr val="55579E"/>
              </a:buClr>
              <a:buSzTx/>
              <a:buFont typeface="Wingdings" panose="05000000000000000000" pitchFamily="2" charset="2"/>
              <a:buChar char="v"/>
              <a:tabLst/>
              <a:defRPr/>
            </a:pPr>
            <a:endParaRPr kumimoji="0" lang="fr-FR" sz="1100" b="0" i="0" u="none" strike="noStrike" kern="0" cap="none" spc="0" normalizeH="0" baseline="0" noProof="0" dirty="0">
              <a:ln>
                <a:noFill/>
              </a:ln>
              <a:solidFill>
                <a:srgbClr val="55579E"/>
              </a:solidFill>
              <a:effectLst/>
              <a:uLnTx/>
              <a:uFillTx/>
              <a:latin typeface="Arial"/>
              <a:cs typeface="Arial"/>
              <a:sym typeface="Arial"/>
            </a:endParaRPr>
          </a:p>
        </p:txBody>
      </p:sp>
      <p:sp>
        <p:nvSpPr>
          <p:cNvPr id="35" name="ZoneTexte 34">
            <a:extLst>
              <a:ext uri="{FF2B5EF4-FFF2-40B4-BE49-F238E27FC236}">
                <a16:creationId xmlns:a16="http://schemas.microsoft.com/office/drawing/2014/main" id="{4D57E782-FDCD-46FC-AF33-0AD016E81B00}"/>
              </a:ext>
            </a:extLst>
          </p:cNvPr>
          <p:cNvSpPr txBox="1"/>
          <p:nvPr/>
        </p:nvSpPr>
        <p:spPr>
          <a:xfrm>
            <a:off x="263903" y="1861875"/>
            <a:ext cx="2804504" cy="2970044"/>
          </a:xfrm>
          <a:prstGeom prst="rect">
            <a:avLst/>
          </a:prstGeom>
          <a:noFill/>
        </p:spPr>
        <p:txBody>
          <a:bodyPr wrap="square" lIns="91440" tIns="45720" rIns="91440" bIns="45720" rtlCol="0" anchor="t">
            <a:spAutoFit/>
          </a:bodyPr>
          <a:lstStyle/>
          <a:p>
            <a:pPr marL="171450" marR="0" lvl="0" indent="-171450" defTabSz="91440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100" b="1" i="0" u="none" strike="noStrike" kern="0" cap="none" spc="0" normalizeH="0" baseline="0" noProof="0" dirty="0">
                <a:ln>
                  <a:noFill/>
                </a:ln>
                <a:solidFill>
                  <a:schemeClr val="bg2"/>
                </a:solidFill>
                <a:effectLst/>
                <a:uLnTx/>
                <a:uFillTx/>
              </a:rPr>
              <a:t>La plateforme «</a:t>
            </a:r>
            <a:r>
              <a:rPr lang="fr-FR" sz="1100" b="1" dirty="0">
                <a:solidFill>
                  <a:schemeClr val="bg2"/>
                </a:solidFill>
              </a:rPr>
              <a:t>T</a:t>
            </a:r>
            <a:r>
              <a:rPr kumimoji="0" lang="fr-FR" sz="1100" b="1" i="0" u="none" strike="noStrike" kern="0" cap="none" spc="0" normalizeH="0" baseline="0" noProof="0" dirty="0" err="1">
                <a:ln>
                  <a:noFill/>
                </a:ln>
                <a:solidFill>
                  <a:schemeClr val="bg2"/>
                </a:solidFill>
                <a:effectLst/>
                <a:uLnTx/>
                <a:uFillTx/>
              </a:rPr>
              <a:t>oken</a:t>
            </a:r>
            <a:r>
              <a:rPr kumimoji="0" lang="fr-FR" sz="1100" b="1" i="0" u="none" strike="noStrike" kern="0" cap="none" spc="0" normalizeH="0" baseline="0" noProof="0" dirty="0">
                <a:ln>
                  <a:noFill/>
                </a:ln>
                <a:solidFill>
                  <a:schemeClr val="bg2"/>
                </a:solidFill>
                <a:effectLst/>
                <a:uLnTx/>
                <a:uFillTx/>
              </a:rPr>
              <a:t> » </a:t>
            </a:r>
            <a:r>
              <a:rPr kumimoji="0" lang="fr-FR" sz="1100" b="0" i="0" u="none" strike="noStrike" kern="0" cap="none" spc="0" normalizeH="0" baseline="0" noProof="0" dirty="0">
                <a:ln>
                  <a:noFill/>
                </a:ln>
                <a:solidFill>
                  <a:schemeClr val="tx1">
                    <a:lumMod val="75000"/>
                    <a:lumOff val="25000"/>
                  </a:schemeClr>
                </a:solidFill>
                <a:effectLst/>
                <a:uLnTx/>
                <a:uFillTx/>
              </a:rPr>
              <a:t>a été mise en place par BPI pour : </a:t>
            </a:r>
          </a:p>
          <a:p>
            <a:pPr marR="0" lvl="0" defTabSz="914400" eaLnBrk="1" fontAlgn="auto" latinLnBrk="0" hangingPunct="1">
              <a:lnSpc>
                <a:spcPct val="100000"/>
              </a:lnSpc>
              <a:spcBef>
                <a:spcPts val="0"/>
              </a:spcBef>
              <a:spcAft>
                <a:spcPts val="0"/>
              </a:spcAft>
              <a:buClr>
                <a:srgbClr val="B34A8C"/>
              </a:buClr>
              <a:buSzTx/>
              <a:tabLst/>
              <a:defRPr/>
            </a:pPr>
            <a:endParaRPr kumimoji="0" lang="fr-FR" sz="1100" b="0" i="0" u="none" strike="noStrike" kern="0" cap="none" spc="0" normalizeH="0" baseline="0" noProof="0" dirty="0">
              <a:ln>
                <a:noFill/>
              </a:ln>
              <a:solidFill>
                <a:schemeClr val="tx1">
                  <a:lumMod val="75000"/>
                  <a:lumOff val="25000"/>
                </a:schemeClr>
              </a:solidFill>
              <a:effectLst/>
              <a:uLnTx/>
              <a:uFillTx/>
            </a:endParaRP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r>
              <a:rPr kumimoji="0" lang="fr-FR" sz="1100" b="1" i="0" u="none" strike="noStrike" kern="0" cap="none" spc="0" normalizeH="0" baseline="0" noProof="0" dirty="0">
                <a:ln>
                  <a:noFill/>
                </a:ln>
                <a:solidFill>
                  <a:schemeClr val="bg2"/>
                </a:solidFill>
                <a:effectLst/>
                <a:uLnTx/>
                <a:uFillTx/>
              </a:rPr>
              <a:t>Sécuriser l’utilisation des fonds publics :</a:t>
            </a:r>
            <a:r>
              <a:rPr lang="fr-FR" sz="1100" dirty="0">
                <a:solidFill>
                  <a:schemeClr val="tx1"/>
                </a:solidFill>
              </a:rPr>
              <a:t> fin du risque de fraude</a:t>
            </a: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endParaRPr lang="fr-FR" sz="1100" dirty="0">
              <a:solidFill>
                <a:schemeClr val="tx1"/>
              </a:solidFill>
            </a:endParaRP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r>
              <a:rPr lang="fr-FR" sz="1100" b="1" dirty="0">
                <a:solidFill>
                  <a:schemeClr val="bg2"/>
                </a:solidFill>
              </a:rPr>
              <a:t>Avoir une data plus qualitative : </a:t>
            </a:r>
            <a:r>
              <a:rPr lang="fr-FR" sz="1100" dirty="0">
                <a:solidFill>
                  <a:schemeClr val="tx1">
                    <a:lumMod val="75000"/>
                    <a:lumOff val="25000"/>
                  </a:schemeClr>
                </a:solidFill>
              </a:rPr>
              <a:t>profil étudiants, études financées </a:t>
            </a: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endParaRPr lang="fr-FR" sz="1100" dirty="0">
              <a:solidFill>
                <a:schemeClr val="tx1">
                  <a:lumMod val="75000"/>
                  <a:lumOff val="25000"/>
                </a:schemeClr>
              </a:solidFill>
            </a:endParaRP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r>
              <a:rPr lang="fr-FR" sz="1100" b="1" dirty="0">
                <a:solidFill>
                  <a:schemeClr val="bg2"/>
                </a:solidFill>
              </a:rPr>
              <a:t>Optimiser la mise en garantie : </a:t>
            </a:r>
            <a:r>
              <a:rPr kumimoji="0" lang="fr-FR" sz="1100" b="0" i="0" u="none" strike="noStrike" kern="0" cap="none" spc="0" normalizeH="0" baseline="0" noProof="0" dirty="0">
                <a:ln>
                  <a:noFill/>
                </a:ln>
                <a:solidFill>
                  <a:schemeClr val="tx1">
                    <a:lumMod val="75000"/>
                    <a:lumOff val="25000"/>
                  </a:schemeClr>
                </a:solidFill>
                <a:effectLst/>
                <a:uLnTx/>
                <a:uFillTx/>
              </a:rPr>
              <a:t>alléger les demandes de justificatifs auprès des banques</a:t>
            </a: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endParaRPr kumimoji="0" lang="fr-FR" sz="1100" b="0" i="0" u="none" strike="noStrike" kern="0" cap="none" spc="0" normalizeH="0" baseline="0" noProof="0" dirty="0">
              <a:ln>
                <a:noFill/>
              </a:ln>
              <a:solidFill>
                <a:schemeClr val="tx1">
                  <a:lumMod val="75000"/>
                  <a:lumOff val="25000"/>
                </a:schemeClr>
              </a:solidFill>
              <a:effectLst/>
              <a:uLnTx/>
              <a:uFillTx/>
            </a:endParaRPr>
          </a:p>
          <a:p>
            <a:pPr marL="358775" marR="0" lvl="0" indent="-171450" defTabSz="914400" eaLnBrk="1" fontAlgn="auto" latinLnBrk="0" hangingPunct="1">
              <a:lnSpc>
                <a:spcPct val="100000"/>
              </a:lnSpc>
              <a:spcBef>
                <a:spcPts val="0"/>
              </a:spcBef>
              <a:spcAft>
                <a:spcPts val="0"/>
              </a:spcAft>
              <a:buClr>
                <a:srgbClr val="B34A8C"/>
              </a:buClr>
              <a:buSzPct val="80000"/>
              <a:buFont typeface="Wingdings" panose="05000000000000000000" pitchFamily="2" charset="2"/>
              <a:buChar char="v"/>
              <a:tabLst/>
              <a:defRPr/>
            </a:pPr>
            <a:r>
              <a:rPr lang="fr-FR" sz="1100" b="1" dirty="0">
                <a:solidFill>
                  <a:schemeClr val="bg2"/>
                </a:solidFill>
              </a:rPr>
              <a:t>Traçabilité et suivi de la demande</a:t>
            </a:r>
          </a:p>
          <a:p>
            <a:pPr marL="187325" marR="0" lvl="0" defTabSz="914400" eaLnBrk="1" fontAlgn="auto" latinLnBrk="0" hangingPunct="1">
              <a:lnSpc>
                <a:spcPct val="100000"/>
              </a:lnSpc>
              <a:spcBef>
                <a:spcPts val="0"/>
              </a:spcBef>
              <a:spcAft>
                <a:spcPts val="0"/>
              </a:spcAft>
              <a:buClr>
                <a:srgbClr val="B34A8C"/>
              </a:buClr>
              <a:buSzPct val="80000"/>
              <a:tabLst/>
              <a:defRPr/>
            </a:pPr>
            <a:r>
              <a:rPr lang="fr-FR" sz="1100" b="1" dirty="0">
                <a:solidFill>
                  <a:schemeClr val="bg2"/>
                </a:solidFill>
              </a:rPr>
              <a:t> </a:t>
            </a:r>
          </a:p>
          <a:p>
            <a:pPr marL="177800" marR="0" lvl="0" indent="-171450" defTabSz="914400" eaLnBrk="1" fontAlgn="auto" latinLnBrk="0" hangingPunct="1">
              <a:lnSpc>
                <a:spcPct val="100000"/>
              </a:lnSpc>
              <a:spcBef>
                <a:spcPts val="0"/>
              </a:spcBef>
              <a:spcAft>
                <a:spcPts val="0"/>
              </a:spcAft>
              <a:buClr>
                <a:srgbClr val="B34A8C"/>
              </a:buClr>
              <a:buSzPct val="100000"/>
              <a:buFont typeface="Wingdings" panose="05000000000000000000" pitchFamily="2" charset="2"/>
              <a:buChar char="v"/>
              <a:tabLst/>
              <a:defRPr/>
            </a:pPr>
            <a:r>
              <a:rPr lang="fr-FR" sz="1100" b="1" dirty="0">
                <a:solidFill>
                  <a:schemeClr val="bg2"/>
                </a:solidFill>
              </a:rPr>
              <a:t>Elle vient remplacer l’outil d’éligibilité </a:t>
            </a:r>
            <a:r>
              <a:rPr lang="fr-FR" sz="1100" dirty="0">
                <a:solidFill>
                  <a:schemeClr val="tx1">
                    <a:lumMod val="75000"/>
                    <a:lumOff val="25000"/>
                  </a:schemeClr>
                </a:solidFill>
              </a:rPr>
              <a:t>mis en place en 2022 </a:t>
            </a:r>
          </a:p>
        </p:txBody>
      </p:sp>
      <p:cxnSp>
        <p:nvCxnSpPr>
          <p:cNvPr id="36" name="Connecteur droit 35">
            <a:extLst>
              <a:ext uri="{FF2B5EF4-FFF2-40B4-BE49-F238E27FC236}">
                <a16:creationId xmlns:a16="http://schemas.microsoft.com/office/drawing/2014/main" id="{D4A022FA-2471-4C55-92C0-E4E7FFD4CD06}"/>
              </a:ext>
            </a:extLst>
          </p:cNvPr>
          <p:cNvCxnSpPr>
            <a:cxnSpLocks/>
          </p:cNvCxnSpPr>
          <p:nvPr/>
        </p:nvCxnSpPr>
        <p:spPr>
          <a:xfrm flipV="1">
            <a:off x="6369176" y="1736940"/>
            <a:ext cx="0" cy="2348613"/>
          </a:xfrm>
          <a:prstGeom prst="line">
            <a:avLst/>
          </a:prstGeom>
          <a:noFill/>
          <a:ln w="28575" cap="flat" cmpd="sng" algn="ctr">
            <a:solidFill>
              <a:schemeClr val="accent2"/>
            </a:solidFill>
            <a:prstDash val="solid"/>
            <a:headEnd type="none"/>
            <a:tailEnd type="oval"/>
          </a:ln>
          <a:effectLst/>
        </p:spPr>
      </p:cxnSp>
      <p:sp>
        <p:nvSpPr>
          <p:cNvPr id="37" name="Rectangle : avec coins arrondis en diagonale 36">
            <a:extLst>
              <a:ext uri="{FF2B5EF4-FFF2-40B4-BE49-F238E27FC236}">
                <a16:creationId xmlns:a16="http://schemas.microsoft.com/office/drawing/2014/main" id="{72AE69AE-B7EE-49A3-A04D-AB2BDF83CCF1}"/>
              </a:ext>
            </a:extLst>
          </p:cNvPr>
          <p:cNvSpPr/>
          <p:nvPr/>
        </p:nvSpPr>
        <p:spPr>
          <a:xfrm>
            <a:off x="4607961" y="1496157"/>
            <a:ext cx="1385602" cy="262601"/>
          </a:xfrm>
          <a:custGeom>
            <a:avLst/>
            <a:gdLst>
              <a:gd name="connsiteX0" fmla="*/ 131301 w 1385602"/>
              <a:gd name="connsiteY0" fmla="*/ 0 h 262601"/>
              <a:gd name="connsiteX1" fmla="*/ 733365 w 1385602"/>
              <a:gd name="connsiteY1" fmla="*/ 0 h 262601"/>
              <a:gd name="connsiteX2" fmla="*/ 1385602 w 1385602"/>
              <a:gd name="connsiteY2" fmla="*/ 0 h 262601"/>
              <a:gd name="connsiteX3" fmla="*/ 1385602 w 1385602"/>
              <a:gd name="connsiteY3" fmla="*/ 0 h 262601"/>
              <a:gd name="connsiteX4" fmla="*/ 1385602 w 1385602"/>
              <a:gd name="connsiteY4" fmla="*/ 131301 h 262601"/>
              <a:gd name="connsiteX5" fmla="*/ 1254301 w 1385602"/>
              <a:gd name="connsiteY5" fmla="*/ 262602 h 262601"/>
              <a:gd name="connsiteX6" fmla="*/ 664780 w 1385602"/>
              <a:gd name="connsiteY6" fmla="*/ 262602 h 262601"/>
              <a:gd name="connsiteX7" fmla="*/ 0 w 1385602"/>
              <a:gd name="connsiteY7" fmla="*/ 262601 h 262601"/>
              <a:gd name="connsiteX8" fmla="*/ 0 w 1385602"/>
              <a:gd name="connsiteY8" fmla="*/ 262601 h 262601"/>
              <a:gd name="connsiteX9" fmla="*/ 0 w 1385602"/>
              <a:gd name="connsiteY9" fmla="*/ 131301 h 262601"/>
              <a:gd name="connsiteX10" fmla="*/ 131301 w 1385602"/>
              <a:gd name="connsiteY10" fmla="*/ 0 h 2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5602" h="262601" fill="none" extrusionOk="0">
                <a:moveTo>
                  <a:pt x="131301" y="0"/>
                </a:moveTo>
                <a:cubicBezTo>
                  <a:pt x="268660" y="-4447"/>
                  <a:pt x="590594" y="-6810"/>
                  <a:pt x="733365" y="0"/>
                </a:cubicBezTo>
                <a:cubicBezTo>
                  <a:pt x="876136" y="6810"/>
                  <a:pt x="1156616" y="18436"/>
                  <a:pt x="1385602" y="0"/>
                </a:cubicBezTo>
                <a:lnTo>
                  <a:pt x="1385602" y="0"/>
                </a:lnTo>
                <a:cubicBezTo>
                  <a:pt x="1387948" y="48181"/>
                  <a:pt x="1391876" y="76348"/>
                  <a:pt x="1385602" y="131301"/>
                </a:cubicBezTo>
                <a:cubicBezTo>
                  <a:pt x="1391427" y="215764"/>
                  <a:pt x="1330350" y="259542"/>
                  <a:pt x="1254301" y="262602"/>
                </a:cubicBezTo>
                <a:cubicBezTo>
                  <a:pt x="1059748" y="240336"/>
                  <a:pt x="901415" y="242723"/>
                  <a:pt x="664780" y="262602"/>
                </a:cubicBezTo>
                <a:cubicBezTo>
                  <a:pt x="428144" y="282481"/>
                  <a:pt x="317211" y="267807"/>
                  <a:pt x="0" y="262601"/>
                </a:cubicBezTo>
                <a:lnTo>
                  <a:pt x="0" y="262601"/>
                </a:lnTo>
                <a:cubicBezTo>
                  <a:pt x="-4817" y="222185"/>
                  <a:pt x="-1179" y="165783"/>
                  <a:pt x="0" y="131301"/>
                </a:cubicBezTo>
                <a:cubicBezTo>
                  <a:pt x="12847" y="70245"/>
                  <a:pt x="57645" y="5069"/>
                  <a:pt x="131301" y="0"/>
                </a:cubicBezTo>
                <a:close/>
              </a:path>
              <a:path w="1385602" h="262601" stroke="0" extrusionOk="0">
                <a:moveTo>
                  <a:pt x="131301" y="0"/>
                </a:moveTo>
                <a:cubicBezTo>
                  <a:pt x="414952" y="-17066"/>
                  <a:pt x="603651" y="-20997"/>
                  <a:pt x="758452" y="0"/>
                </a:cubicBezTo>
                <a:cubicBezTo>
                  <a:pt x="913253" y="20997"/>
                  <a:pt x="1239961" y="-17855"/>
                  <a:pt x="1385602" y="0"/>
                </a:cubicBezTo>
                <a:lnTo>
                  <a:pt x="1385602" y="0"/>
                </a:lnTo>
                <a:cubicBezTo>
                  <a:pt x="1388857" y="51372"/>
                  <a:pt x="1384534" y="77149"/>
                  <a:pt x="1385602" y="131301"/>
                </a:cubicBezTo>
                <a:cubicBezTo>
                  <a:pt x="1367994" y="201485"/>
                  <a:pt x="1321966" y="263034"/>
                  <a:pt x="1254301" y="262602"/>
                </a:cubicBezTo>
                <a:cubicBezTo>
                  <a:pt x="1078057" y="232995"/>
                  <a:pt x="861124" y="276151"/>
                  <a:pt x="627151" y="262602"/>
                </a:cubicBezTo>
                <a:cubicBezTo>
                  <a:pt x="393178" y="249053"/>
                  <a:pt x="196524" y="239945"/>
                  <a:pt x="0" y="262601"/>
                </a:cubicBezTo>
                <a:lnTo>
                  <a:pt x="0" y="262601"/>
                </a:lnTo>
                <a:cubicBezTo>
                  <a:pt x="-3745" y="215563"/>
                  <a:pt x="4736" y="192023"/>
                  <a:pt x="0" y="131301"/>
                </a:cubicBezTo>
                <a:cubicBezTo>
                  <a:pt x="-3554" y="55525"/>
                  <a:pt x="50724" y="3088"/>
                  <a:pt x="131301" y="0"/>
                </a:cubicBezTo>
                <a:close/>
              </a:path>
            </a:pathLst>
          </a:custGeom>
          <a:ln>
            <a:extLst>
              <a:ext uri="{C807C97D-BFC1-408E-A445-0C87EB9F89A2}">
                <ask:lineSketchStyleProps xmlns:ask="http://schemas.microsoft.com/office/drawing/2018/sketchyshapes" sd="1617256088">
                  <a:prstGeom prst="round2DiagRect">
                    <a:avLst>
                      <a:gd name="adj1" fmla="val 50000"/>
                      <a:gd name="adj2" fmla="val 0"/>
                    </a:avLst>
                  </a:prstGeom>
                  <ask:type>
                    <ask:lineSketchFreehand/>
                  </ask:type>
                </ask:lineSketchStyleProps>
              </a:ext>
            </a:extLst>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fr-FR" sz="1000" dirty="0">
                <a:latin typeface="Montserrat ExtraBold" panose="00000900000000000000" pitchFamily="2" charset="0"/>
              </a:rPr>
              <a:t>Nouveau</a:t>
            </a:r>
          </a:p>
        </p:txBody>
      </p:sp>
    </p:spTree>
    <p:extLst>
      <p:ext uri="{BB962C8B-B14F-4D97-AF65-F5344CB8AC3E}">
        <p14:creationId xmlns:p14="http://schemas.microsoft.com/office/powerpoint/2010/main" val="284940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5DFE475-6831-489E-AB21-CF15CC449E70}"/>
              </a:ext>
            </a:extLst>
          </p:cNvPr>
          <p:cNvSpPr/>
          <p:nvPr/>
        </p:nvSpPr>
        <p:spPr>
          <a:xfrm>
            <a:off x="3898715" y="1516627"/>
            <a:ext cx="5072591" cy="9217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R="0" lvl="0" algn="l" defTabSz="685783" rtl="0" eaLnBrk="1" fontAlgn="auto" latinLnBrk="0" hangingPunct="1">
              <a:lnSpc>
                <a:spcPct val="100000"/>
              </a:lnSpc>
              <a:spcBef>
                <a:spcPts val="0"/>
              </a:spcBef>
              <a:spcAft>
                <a:spcPts val="0"/>
              </a:spcAft>
              <a:buClr>
                <a:srgbClr val="9176B4"/>
              </a:buClr>
              <a:buSzPct val="150000"/>
              <a:tabLst/>
              <a:defRPr/>
            </a:pPr>
            <a:endParaRPr kumimoji="0" lang="fr-FR" sz="800" b="0"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2" name="Titre 1">
            <a:extLst>
              <a:ext uri="{FF2B5EF4-FFF2-40B4-BE49-F238E27FC236}">
                <a16:creationId xmlns:a16="http://schemas.microsoft.com/office/drawing/2014/main" id="{C44AC25D-DDCC-4102-A324-3F913B411B0A}"/>
              </a:ext>
            </a:extLst>
          </p:cNvPr>
          <p:cNvSpPr>
            <a:spLocks noGrp="1"/>
          </p:cNvSpPr>
          <p:nvPr>
            <p:ph type="title"/>
          </p:nvPr>
        </p:nvSpPr>
        <p:spPr/>
        <p:txBody>
          <a:bodyPr/>
          <a:lstStyle/>
          <a:p>
            <a:r>
              <a:rPr lang="fr-FR" sz="2000" dirty="0"/>
              <a:t>Le parcours de souscription</a:t>
            </a:r>
          </a:p>
        </p:txBody>
      </p:sp>
      <p:sp>
        <p:nvSpPr>
          <p:cNvPr id="3" name="Espace réservé du texte 2">
            <a:extLst>
              <a:ext uri="{FF2B5EF4-FFF2-40B4-BE49-F238E27FC236}">
                <a16:creationId xmlns:a16="http://schemas.microsoft.com/office/drawing/2014/main" id="{5D1297B6-1B84-4925-A330-A2519391C171}"/>
              </a:ext>
            </a:extLst>
          </p:cNvPr>
          <p:cNvSpPr>
            <a:spLocks noGrp="1"/>
          </p:cNvSpPr>
          <p:nvPr>
            <p:ph type="body" sz="quarter" idx="12"/>
          </p:nvPr>
        </p:nvSpPr>
        <p:spPr/>
        <p:txBody>
          <a:bodyPr>
            <a:normAutofit fontScale="85000" lnSpcReduction="10000"/>
          </a:bodyPr>
          <a:lstStyle/>
          <a:p>
            <a:r>
              <a:rPr lang="fr-FR" sz="1600" dirty="0">
                <a:latin typeface="Montserrat SemiBold" panose="00000700000000000000" pitchFamily="2" charset="0"/>
              </a:rPr>
              <a:t>Un parcours sécurisé qui garantit un montant max de 20 000</a:t>
            </a:r>
            <a:r>
              <a:rPr lang="fr-FR" baseline="30000" dirty="0">
                <a:latin typeface="Montserrat SemiBold" panose="00000700000000000000" pitchFamily="2" charset="0"/>
              </a:rPr>
              <a:t>€</a:t>
            </a:r>
            <a:r>
              <a:rPr lang="fr-FR" sz="1600" dirty="0">
                <a:latin typeface="Montserrat SemiBold" panose="00000700000000000000" pitchFamily="2" charset="0"/>
              </a:rPr>
              <a:t> financé par étudiant</a:t>
            </a:r>
            <a:endParaRPr lang="fr-FR" dirty="0">
              <a:latin typeface="Montserrat SemiBold" panose="00000700000000000000" pitchFamily="2" charset="0"/>
            </a:endParaRPr>
          </a:p>
          <a:p>
            <a:endParaRPr lang="fr-FR" dirty="0">
              <a:latin typeface="Montserrat SemiBold" panose="00000700000000000000" pitchFamily="2" charset="0"/>
            </a:endParaRPr>
          </a:p>
        </p:txBody>
      </p:sp>
      <p:sp>
        <p:nvSpPr>
          <p:cNvPr id="15" name="Rectangle 14">
            <a:extLst>
              <a:ext uri="{FF2B5EF4-FFF2-40B4-BE49-F238E27FC236}">
                <a16:creationId xmlns:a16="http://schemas.microsoft.com/office/drawing/2014/main" id="{56CD4A60-9D39-4DAB-B912-DEAC60F112AC}"/>
              </a:ext>
            </a:extLst>
          </p:cNvPr>
          <p:cNvSpPr/>
          <p:nvPr/>
        </p:nvSpPr>
        <p:spPr>
          <a:xfrm>
            <a:off x="3882647" y="3785233"/>
            <a:ext cx="5085001" cy="9184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685783" rtl="0" eaLnBrk="1" fontAlgn="auto" latinLnBrk="0" hangingPunct="1">
              <a:lnSpc>
                <a:spcPct val="100000"/>
              </a:lnSpc>
              <a:spcBef>
                <a:spcPts val="0"/>
              </a:spcBef>
              <a:spcAft>
                <a:spcPts val="300"/>
              </a:spcAft>
              <a:buClr>
                <a:srgbClr val="9176B4"/>
              </a:buClr>
              <a:buSzPct val="150000"/>
              <a:buFont typeface="Arial" panose="020B0604020202020204" pitchFamily="34" charset="0"/>
              <a:buChar char="•"/>
              <a:tabLst/>
              <a:defRPr/>
            </a:pPr>
            <a:endParaRPr kumimoji="0" lang="fr-FR" sz="800" b="1"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33" name="Rectangle 32">
            <a:extLst>
              <a:ext uri="{FF2B5EF4-FFF2-40B4-BE49-F238E27FC236}">
                <a16:creationId xmlns:a16="http://schemas.microsoft.com/office/drawing/2014/main" id="{ABCE13A7-45B9-46D2-9893-6AD3D75362BE}"/>
              </a:ext>
            </a:extLst>
          </p:cNvPr>
          <p:cNvSpPr/>
          <p:nvPr/>
        </p:nvSpPr>
        <p:spPr>
          <a:xfrm>
            <a:off x="3878956" y="2655274"/>
            <a:ext cx="5097341" cy="9184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marR="0" lvl="0" indent="-171450" algn="l" defTabSz="685783" rtl="0" eaLnBrk="1" fontAlgn="auto" latinLnBrk="0" hangingPunct="1">
              <a:lnSpc>
                <a:spcPct val="100000"/>
              </a:lnSpc>
              <a:spcBef>
                <a:spcPts val="0"/>
              </a:spcBef>
              <a:spcAft>
                <a:spcPts val="300"/>
              </a:spcAft>
              <a:buClr>
                <a:srgbClr val="9176B4"/>
              </a:buClr>
              <a:buSzPct val="150000"/>
              <a:buFont typeface="Arial" panose="020B0604020202020204" pitchFamily="34" charset="0"/>
              <a:buChar char="•"/>
              <a:tabLst/>
              <a:defRPr/>
            </a:pPr>
            <a:endParaRPr kumimoji="0" lang="fr-FR" sz="800" b="0"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37" name="Rectangle : coins arrondis 36">
            <a:extLst>
              <a:ext uri="{FF2B5EF4-FFF2-40B4-BE49-F238E27FC236}">
                <a16:creationId xmlns:a16="http://schemas.microsoft.com/office/drawing/2014/main" id="{1F9ECC66-3018-43FB-8075-DCA1D652D8B1}"/>
              </a:ext>
            </a:extLst>
          </p:cNvPr>
          <p:cNvSpPr/>
          <p:nvPr/>
        </p:nvSpPr>
        <p:spPr>
          <a:xfrm>
            <a:off x="3887643" y="1514486"/>
            <a:ext cx="5080012" cy="923887"/>
          </a:xfrm>
          <a:prstGeom prst="roundRect">
            <a:avLst>
              <a:gd name="adj" fmla="val 0"/>
            </a:avLst>
          </a:prstGeom>
          <a:no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Rectangle 37">
            <a:extLst>
              <a:ext uri="{FF2B5EF4-FFF2-40B4-BE49-F238E27FC236}">
                <a16:creationId xmlns:a16="http://schemas.microsoft.com/office/drawing/2014/main" id="{EDE643EE-0DB8-400B-865E-0D119198AB54}"/>
              </a:ext>
            </a:extLst>
          </p:cNvPr>
          <p:cNvSpPr/>
          <p:nvPr/>
        </p:nvSpPr>
        <p:spPr>
          <a:xfrm>
            <a:off x="1714658" y="1522583"/>
            <a:ext cx="2112094" cy="9184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Rectangle 38">
            <a:extLst>
              <a:ext uri="{FF2B5EF4-FFF2-40B4-BE49-F238E27FC236}">
                <a16:creationId xmlns:a16="http://schemas.microsoft.com/office/drawing/2014/main" id="{FCA932B7-6108-40BC-833B-5D69019C6DA9}"/>
              </a:ext>
            </a:extLst>
          </p:cNvPr>
          <p:cNvSpPr/>
          <p:nvPr/>
        </p:nvSpPr>
        <p:spPr>
          <a:xfrm>
            <a:off x="167702" y="1522583"/>
            <a:ext cx="1474992" cy="91578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Ellipse 44">
            <a:extLst>
              <a:ext uri="{FF2B5EF4-FFF2-40B4-BE49-F238E27FC236}">
                <a16:creationId xmlns:a16="http://schemas.microsoft.com/office/drawing/2014/main" id="{A1F8C794-60D0-438F-9782-0CC69DB3561D}"/>
              </a:ext>
            </a:extLst>
          </p:cNvPr>
          <p:cNvSpPr>
            <a:spLocks noChangeAspect="1"/>
          </p:cNvSpPr>
          <p:nvPr/>
        </p:nvSpPr>
        <p:spPr>
          <a:xfrm>
            <a:off x="267858" y="1622488"/>
            <a:ext cx="540060" cy="540000"/>
          </a:xfrm>
          <a:prstGeom prst="ellipse">
            <a:avLst/>
          </a:prstGeom>
          <a:solidFill>
            <a:schemeClr val="accent4">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6" name="ZoneTexte 45">
            <a:extLst>
              <a:ext uri="{FF2B5EF4-FFF2-40B4-BE49-F238E27FC236}">
                <a16:creationId xmlns:a16="http://schemas.microsoft.com/office/drawing/2014/main" id="{62CDE287-BF29-4FEE-A62C-E8FDA30B77B4}"/>
              </a:ext>
            </a:extLst>
          </p:cNvPr>
          <p:cNvSpPr txBox="1"/>
          <p:nvPr/>
        </p:nvSpPr>
        <p:spPr>
          <a:xfrm>
            <a:off x="434029" y="1705979"/>
            <a:ext cx="1340065" cy="307777"/>
          </a:xfrm>
          <a:prstGeom prst="rect">
            <a:avLst/>
          </a:prstGeom>
          <a:noFill/>
        </p:spPr>
        <p:txBody>
          <a:bodyPr wrap="square" rtlCol="0">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lang="fr-FR" b="1" kern="1200" dirty="0">
                <a:solidFill>
                  <a:srgbClr val="FFFFFF"/>
                </a:solidFill>
                <a:ea typeface="+mn-ea"/>
              </a:rPr>
              <a:t>ETUDIANT</a:t>
            </a:r>
            <a:endParaRPr kumimoji="0" lang="fr-FR" sz="1400" b="1" i="0" u="none" strike="noStrike" kern="1200" cap="none" spc="0" normalizeH="0" baseline="0" noProof="0" dirty="0">
              <a:ln>
                <a:noFill/>
              </a:ln>
              <a:solidFill>
                <a:srgbClr val="FFFFFF"/>
              </a:solidFill>
              <a:effectLst/>
              <a:uLnTx/>
              <a:uFillTx/>
              <a:latin typeface="Arial"/>
              <a:ea typeface="+mn-ea"/>
              <a:cs typeface="Arial"/>
              <a:sym typeface="Arial"/>
            </a:endParaRPr>
          </a:p>
        </p:txBody>
      </p:sp>
      <p:sp>
        <p:nvSpPr>
          <p:cNvPr id="50" name="Ellipse 49">
            <a:extLst>
              <a:ext uri="{FF2B5EF4-FFF2-40B4-BE49-F238E27FC236}">
                <a16:creationId xmlns:a16="http://schemas.microsoft.com/office/drawing/2014/main" id="{CC444CE0-8963-45A8-92B7-E09FAB1D683D}"/>
              </a:ext>
            </a:extLst>
          </p:cNvPr>
          <p:cNvSpPr>
            <a:spLocks noChangeAspect="1"/>
          </p:cNvSpPr>
          <p:nvPr/>
        </p:nvSpPr>
        <p:spPr>
          <a:xfrm>
            <a:off x="1850481" y="1612788"/>
            <a:ext cx="540060" cy="540000"/>
          </a:xfrm>
          <a:prstGeom prst="ellipse">
            <a:avLst/>
          </a:prstGeom>
          <a:solidFill>
            <a:schemeClr val="accent4">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3" name="ZoneTexte 52">
            <a:extLst>
              <a:ext uri="{FF2B5EF4-FFF2-40B4-BE49-F238E27FC236}">
                <a16:creationId xmlns:a16="http://schemas.microsoft.com/office/drawing/2014/main" id="{58C652AC-8976-4393-BB91-59C088854199}"/>
              </a:ext>
            </a:extLst>
          </p:cNvPr>
          <p:cNvSpPr txBox="1"/>
          <p:nvPr/>
        </p:nvSpPr>
        <p:spPr>
          <a:xfrm>
            <a:off x="1742850" y="1660753"/>
            <a:ext cx="206414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200" dirty="0">
                <a:solidFill>
                  <a:srgbClr val="9176B4">
                    <a:lumMod val="75000"/>
                  </a:srgbClr>
                </a:solidFill>
                <a:ea typeface="+mn-ea"/>
              </a:rPr>
              <a:t>Générer une attestation sur la plateforme BPI</a:t>
            </a:r>
            <a:endParaRPr kumimoji="0" lang="fr-FR" sz="1000" b="0" i="0" u="none" strike="noStrike" kern="1200" cap="none" spc="0" normalizeH="0" baseline="0" noProof="0" dirty="0">
              <a:ln>
                <a:noFill/>
              </a:ln>
              <a:solidFill>
                <a:srgbClr val="9176B4">
                  <a:lumMod val="75000"/>
                </a:srgbClr>
              </a:solidFill>
              <a:effectLst/>
              <a:uLnTx/>
              <a:uFillTx/>
              <a:latin typeface="Arial"/>
              <a:ea typeface="+mn-ea"/>
              <a:cs typeface="Arial"/>
              <a:sym typeface="Arial"/>
            </a:endParaRPr>
          </a:p>
        </p:txBody>
      </p:sp>
      <p:sp>
        <p:nvSpPr>
          <p:cNvPr id="57" name="ZoneTexte 56">
            <a:extLst>
              <a:ext uri="{FF2B5EF4-FFF2-40B4-BE49-F238E27FC236}">
                <a16:creationId xmlns:a16="http://schemas.microsoft.com/office/drawing/2014/main" id="{0D31A757-F381-46F0-BF4D-AE2866F6B47C}"/>
              </a:ext>
            </a:extLst>
          </p:cNvPr>
          <p:cNvSpPr txBox="1"/>
          <p:nvPr/>
        </p:nvSpPr>
        <p:spPr>
          <a:xfrm>
            <a:off x="3685372" y="1221539"/>
            <a:ext cx="5192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0" cap="none" spc="0" normalizeH="0" baseline="0" noProof="0">
                <a:ln>
                  <a:noFill/>
                </a:ln>
                <a:solidFill>
                  <a:srgbClr val="9176B4"/>
                </a:solidFill>
                <a:effectLst/>
                <a:uLnTx/>
                <a:uFillTx/>
                <a:latin typeface="Arial"/>
                <a:cs typeface="Arial"/>
                <a:sym typeface="Arial"/>
              </a:rPr>
              <a:t>+</a:t>
            </a:r>
          </a:p>
        </p:txBody>
      </p:sp>
      <p:sp>
        <p:nvSpPr>
          <p:cNvPr id="63" name="Rectangle : coins arrondis 62">
            <a:extLst>
              <a:ext uri="{FF2B5EF4-FFF2-40B4-BE49-F238E27FC236}">
                <a16:creationId xmlns:a16="http://schemas.microsoft.com/office/drawing/2014/main" id="{21D56BE6-180B-4FAB-BC08-E4EB64E2687D}"/>
              </a:ext>
            </a:extLst>
          </p:cNvPr>
          <p:cNvSpPr/>
          <p:nvPr/>
        </p:nvSpPr>
        <p:spPr>
          <a:xfrm>
            <a:off x="3887643" y="2647176"/>
            <a:ext cx="5088653" cy="926583"/>
          </a:xfrm>
          <a:prstGeom prst="roundRect">
            <a:avLst>
              <a:gd name="adj" fmla="val 0"/>
            </a:avLst>
          </a:prstGeom>
          <a:no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4" name="Rectangle 63">
            <a:extLst>
              <a:ext uri="{FF2B5EF4-FFF2-40B4-BE49-F238E27FC236}">
                <a16:creationId xmlns:a16="http://schemas.microsoft.com/office/drawing/2014/main" id="{F35EF5A1-09D5-42EC-BAD6-631FE38AE723}"/>
              </a:ext>
            </a:extLst>
          </p:cNvPr>
          <p:cNvSpPr/>
          <p:nvPr/>
        </p:nvSpPr>
        <p:spPr>
          <a:xfrm>
            <a:off x="1714658" y="2655273"/>
            <a:ext cx="2112094" cy="9184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5" name="Rectangle 64">
            <a:extLst>
              <a:ext uri="{FF2B5EF4-FFF2-40B4-BE49-F238E27FC236}">
                <a16:creationId xmlns:a16="http://schemas.microsoft.com/office/drawing/2014/main" id="{67AEBB6F-01DE-4CDB-8E8B-C77D56097CD4}"/>
              </a:ext>
            </a:extLst>
          </p:cNvPr>
          <p:cNvSpPr/>
          <p:nvPr/>
        </p:nvSpPr>
        <p:spPr>
          <a:xfrm>
            <a:off x="167702" y="2655273"/>
            <a:ext cx="1474992" cy="204844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Ellipse 65">
            <a:extLst>
              <a:ext uri="{FF2B5EF4-FFF2-40B4-BE49-F238E27FC236}">
                <a16:creationId xmlns:a16="http://schemas.microsoft.com/office/drawing/2014/main" id="{EB804926-19A7-41BF-A459-6BBF3EC89B2F}"/>
              </a:ext>
            </a:extLst>
          </p:cNvPr>
          <p:cNvSpPr>
            <a:spLocks noChangeAspect="1"/>
          </p:cNvSpPr>
          <p:nvPr/>
        </p:nvSpPr>
        <p:spPr>
          <a:xfrm>
            <a:off x="267858" y="2755178"/>
            <a:ext cx="540060" cy="540000"/>
          </a:xfrm>
          <a:prstGeom prst="ellipse">
            <a:avLst/>
          </a:prstGeom>
          <a:solidFill>
            <a:schemeClr val="accent4">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7" name="ZoneTexte 66">
            <a:extLst>
              <a:ext uri="{FF2B5EF4-FFF2-40B4-BE49-F238E27FC236}">
                <a16:creationId xmlns:a16="http://schemas.microsoft.com/office/drawing/2014/main" id="{21FA2128-C41F-4954-BABE-8A341686AC81}"/>
              </a:ext>
            </a:extLst>
          </p:cNvPr>
          <p:cNvSpPr txBox="1"/>
          <p:nvPr/>
        </p:nvSpPr>
        <p:spPr>
          <a:xfrm>
            <a:off x="159061" y="2838670"/>
            <a:ext cx="1615034" cy="30777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FFFF"/>
                </a:solidFill>
                <a:effectLst/>
                <a:uLnTx/>
                <a:uFillTx/>
                <a:latin typeface="Arial"/>
                <a:ea typeface="+mn-ea"/>
                <a:cs typeface="Arial"/>
                <a:sym typeface="Arial"/>
              </a:rPr>
              <a:t>   CONSEILLER</a:t>
            </a:r>
          </a:p>
        </p:txBody>
      </p:sp>
      <p:sp>
        <p:nvSpPr>
          <p:cNvPr id="68" name="Ellipse 67">
            <a:extLst>
              <a:ext uri="{FF2B5EF4-FFF2-40B4-BE49-F238E27FC236}">
                <a16:creationId xmlns:a16="http://schemas.microsoft.com/office/drawing/2014/main" id="{0A335E3F-6584-4873-B2BA-FCADEC5E2D66}"/>
              </a:ext>
            </a:extLst>
          </p:cNvPr>
          <p:cNvSpPr>
            <a:spLocks noChangeAspect="1"/>
          </p:cNvSpPr>
          <p:nvPr/>
        </p:nvSpPr>
        <p:spPr>
          <a:xfrm>
            <a:off x="1850481" y="2745478"/>
            <a:ext cx="540060" cy="540000"/>
          </a:xfrm>
          <a:prstGeom prst="ellipse">
            <a:avLst/>
          </a:prstGeom>
          <a:solidFill>
            <a:schemeClr val="accent4">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9" name="ZoneTexte 68">
            <a:extLst>
              <a:ext uri="{FF2B5EF4-FFF2-40B4-BE49-F238E27FC236}">
                <a16:creationId xmlns:a16="http://schemas.microsoft.com/office/drawing/2014/main" id="{95F9C992-E215-4F5C-AD13-41CE0FECB6FE}"/>
              </a:ext>
            </a:extLst>
          </p:cNvPr>
          <p:cNvSpPr txBox="1"/>
          <p:nvPr/>
        </p:nvSpPr>
        <p:spPr>
          <a:xfrm>
            <a:off x="1703586" y="2799597"/>
            <a:ext cx="2120346"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9176B4">
                    <a:lumMod val="75000"/>
                  </a:srgbClr>
                </a:solidFill>
                <a:effectLst/>
                <a:uLnTx/>
                <a:uFillTx/>
                <a:latin typeface="Arial" panose="020B0604020202020204"/>
                <a:ea typeface="Arial" charset="0"/>
                <a:cs typeface="Arial"/>
                <a:sym typeface="Arial"/>
              </a:rPr>
              <a:t>Contrôler l’éligibilité du client au Prêt BPI</a:t>
            </a:r>
            <a:endParaRPr kumimoji="0" lang="fr-FR" sz="1000" b="0" i="0" u="none" strike="noStrike" kern="1200" cap="none" spc="0" normalizeH="0" baseline="0" noProof="0" dirty="0">
              <a:ln>
                <a:noFill/>
              </a:ln>
              <a:solidFill>
                <a:srgbClr val="9176B4">
                  <a:lumMod val="75000"/>
                </a:srgbClr>
              </a:solidFill>
              <a:effectLst/>
              <a:uLnTx/>
              <a:uFillTx/>
              <a:latin typeface="Arial"/>
              <a:ea typeface="+mn-ea"/>
              <a:cs typeface="Arial"/>
              <a:sym typeface="Arial"/>
            </a:endParaRPr>
          </a:p>
        </p:txBody>
      </p:sp>
      <p:sp>
        <p:nvSpPr>
          <p:cNvPr id="70" name="ZoneTexte 69">
            <a:extLst>
              <a:ext uri="{FF2B5EF4-FFF2-40B4-BE49-F238E27FC236}">
                <a16:creationId xmlns:a16="http://schemas.microsoft.com/office/drawing/2014/main" id="{A6BFFCD8-6B7A-4CD2-96FD-AC7A3937780F}"/>
              </a:ext>
            </a:extLst>
          </p:cNvPr>
          <p:cNvSpPr txBox="1"/>
          <p:nvPr/>
        </p:nvSpPr>
        <p:spPr>
          <a:xfrm>
            <a:off x="3692530" y="2343966"/>
            <a:ext cx="5192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0" cap="none" spc="0" normalizeH="0" baseline="0" noProof="0">
                <a:ln>
                  <a:noFill/>
                </a:ln>
                <a:solidFill>
                  <a:srgbClr val="9176B4"/>
                </a:solidFill>
                <a:effectLst/>
                <a:uLnTx/>
                <a:uFillTx/>
                <a:latin typeface="Arial"/>
                <a:cs typeface="Arial"/>
                <a:sym typeface="Arial"/>
              </a:rPr>
              <a:t>+</a:t>
            </a:r>
          </a:p>
        </p:txBody>
      </p:sp>
      <p:sp>
        <p:nvSpPr>
          <p:cNvPr id="72" name="Rectangle : coins arrondis 71">
            <a:extLst>
              <a:ext uri="{FF2B5EF4-FFF2-40B4-BE49-F238E27FC236}">
                <a16:creationId xmlns:a16="http://schemas.microsoft.com/office/drawing/2014/main" id="{B77B0DA3-0561-426D-A7A8-CEE477A1D979}"/>
              </a:ext>
            </a:extLst>
          </p:cNvPr>
          <p:cNvSpPr/>
          <p:nvPr/>
        </p:nvSpPr>
        <p:spPr>
          <a:xfrm>
            <a:off x="3878996" y="3777135"/>
            <a:ext cx="5088653" cy="918485"/>
          </a:xfrm>
          <a:prstGeom prst="roundRect">
            <a:avLst>
              <a:gd name="adj" fmla="val 0"/>
            </a:avLst>
          </a:prstGeom>
          <a:no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3" name="Rectangle 72">
            <a:extLst>
              <a:ext uri="{FF2B5EF4-FFF2-40B4-BE49-F238E27FC236}">
                <a16:creationId xmlns:a16="http://schemas.microsoft.com/office/drawing/2014/main" id="{6FEF5CBE-650C-4C2D-82C7-B2188A83E6F0}"/>
              </a:ext>
            </a:extLst>
          </p:cNvPr>
          <p:cNvSpPr/>
          <p:nvPr/>
        </p:nvSpPr>
        <p:spPr>
          <a:xfrm>
            <a:off x="1706012" y="3785233"/>
            <a:ext cx="2112094" cy="9184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7" name="Ellipse 76">
            <a:extLst>
              <a:ext uri="{FF2B5EF4-FFF2-40B4-BE49-F238E27FC236}">
                <a16:creationId xmlns:a16="http://schemas.microsoft.com/office/drawing/2014/main" id="{D857C8B9-5101-4502-98BB-981FE7B25CCD}"/>
              </a:ext>
            </a:extLst>
          </p:cNvPr>
          <p:cNvSpPr>
            <a:spLocks noChangeAspect="1"/>
          </p:cNvSpPr>
          <p:nvPr/>
        </p:nvSpPr>
        <p:spPr>
          <a:xfrm>
            <a:off x="1841835" y="3875437"/>
            <a:ext cx="540060" cy="540000"/>
          </a:xfrm>
          <a:prstGeom prst="ellipse">
            <a:avLst/>
          </a:prstGeom>
          <a:solidFill>
            <a:schemeClr val="accent4">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8" name="ZoneTexte 77">
            <a:extLst>
              <a:ext uri="{FF2B5EF4-FFF2-40B4-BE49-F238E27FC236}">
                <a16:creationId xmlns:a16="http://schemas.microsoft.com/office/drawing/2014/main" id="{ECEFDA2E-35A5-4B8A-8312-AE44769B2413}"/>
              </a:ext>
            </a:extLst>
          </p:cNvPr>
          <p:cNvSpPr txBox="1"/>
          <p:nvPr/>
        </p:nvSpPr>
        <p:spPr>
          <a:xfrm>
            <a:off x="1706012" y="3822271"/>
            <a:ext cx="2073212" cy="646331"/>
          </a:xfrm>
          <a:prstGeom prst="rect">
            <a:avLst/>
          </a:prstGeom>
          <a:noFill/>
        </p:spPr>
        <p:txBody>
          <a:bodyPr wrap="square" rtlCol="0">
            <a:spAutoFit/>
          </a:bodyPr>
          <a:lstStyle/>
          <a:p>
            <a:pPr marL="0" marR="0" lvl="0" indent="0" defTabSz="914378"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9176B4">
                    <a:lumMod val="75000"/>
                  </a:srgbClr>
                </a:solidFill>
                <a:effectLst/>
                <a:uLnTx/>
                <a:uFillTx/>
                <a:latin typeface="Arial"/>
                <a:cs typeface="Arial"/>
                <a:sym typeface="Arial"/>
              </a:rPr>
              <a:t>Souscrire le Prêt BPI dans l’outil de souscription </a:t>
            </a:r>
            <a:r>
              <a:rPr kumimoji="0" lang="fr-FR" sz="1200" b="0" i="0" u="none" strike="noStrike" kern="0" cap="none" spc="0" normalizeH="0" baseline="0" noProof="0" dirty="0" err="1">
                <a:ln>
                  <a:noFill/>
                </a:ln>
                <a:solidFill>
                  <a:srgbClr val="9176B4">
                    <a:lumMod val="75000"/>
                  </a:srgbClr>
                </a:solidFill>
                <a:effectLst/>
                <a:uLnTx/>
                <a:uFillTx/>
                <a:latin typeface="Arial"/>
                <a:cs typeface="Arial"/>
                <a:sym typeface="Arial"/>
              </a:rPr>
              <a:t>Izivente</a:t>
            </a:r>
            <a:endParaRPr kumimoji="0" lang="fr-FR" sz="1200" b="0" i="0" u="none" strike="noStrike" kern="0" cap="none" spc="0" normalizeH="0" baseline="0" noProof="0" dirty="0">
              <a:ln>
                <a:noFill/>
              </a:ln>
              <a:solidFill>
                <a:srgbClr val="9176B4">
                  <a:lumMod val="75000"/>
                </a:srgbClr>
              </a:solidFill>
              <a:effectLst/>
              <a:uLnTx/>
              <a:uFillTx/>
              <a:latin typeface="Arial"/>
              <a:cs typeface="Arial"/>
              <a:sym typeface="Arial"/>
            </a:endParaRPr>
          </a:p>
        </p:txBody>
      </p:sp>
      <p:sp>
        <p:nvSpPr>
          <p:cNvPr id="79" name="ZoneTexte 78">
            <a:extLst>
              <a:ext uri="{FF2B5EF4-FFF2-40B4-BE49-F238E27FC236}">
                <a16:creationId xmlns:a16="http://schemas.microsoft.com/office/drawing/2014/main" id="{03F34C50-FB8A-4211-81BC-536131E76A37}"/>
              </a:ext>
            </a:extLst>
          </p:cNvPr>
          <p:cNvSpPr txBox="1"/>
          <p:nvPr/>
        </p:nvSpPr>
        <p:spPr>
          <a:xfrm>
            <a:off x="3679451" y="3484746"/>
            <a:ext cx="5192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0" cap="none" spc="0" normalizeH="0" baseline="0" noProof="0">
                <a:ln>
                  <a:noFill/>
                </a:ln>
                <a:solidFill>
                  <a:srgbClr val="9176B4"/>
                </a:solidFill>
                <a:effectLst/>
                <a:uLnTx/>
                <a:uFillTx/>
                <a:latin typeface="Arial"/>
                <a:cs typeface="Arial"/>
                <a:sym typeface="Arial"/>
              </a:rPr>
              <a:t>+</a:t>
            </a:r>
          </a:p>
        </p:txBody>
      </p:sp>
      <p:cxnSp>
        <p:nvCxnSpPr>
          <p:cNvPr id="94" name="Connecteur droit 93">
            <a:extLst>
              <a:ext uri="{FF2B5EF4-FFF2-40B4-BE49-F238E27FC236}">
                <a16:creationId xmlns:a16="http://schemas.microsoft.com/office/drawing/2014/main" id="{C5B87C2B-AA3A-4EF8-8B0B-E2C41DE3897F}"/>
              </a:ext>
            </a:extLst>
          </p:cNvPr>
          <p:cNvCxnSpPr>
            <a:cxnSpLocks/>
          </p:cNvCxnSpPr>
          <p:nvPr/>
        </p:nvCxnSpPr>
        <p:spPr>
          <a:xfrm>
            <a:off x="175651" y="1226126"/>
            <a:ext cx="8791997" cy="11189"/>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ZoneTexte 95">
            <a:extLst>
              <a:ext uri="{FF2B5EF4-FFF2-40B4-BE49-F238E27FC236}">
                <a16:creationId xmlns:a16="http://schemas.microsoft.com/office/drawing/2014/main" id="{93675175-939E-423F-82A8-612C84D8EB78}"/>
              </a:ext>
            </a:extLst>
          </p:cNvPr>
          <p:cNvSpPr txBox="1"/>
          <p:nvPr/>
        </p:nvSpPr>
        <p:spPr>
          <a:xfrm>
            <a:off x="449893" y="1015815"/>
            <a:ext cx="838463"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lumMod val="75000"/>
                    <a:lumOff val="25000"/>
                  </a:srgbClr>
                </a:solidFill>
                <a:effectLst/>
                <a:uLnTx/>
                <a:uFillTx/>
                <a:latin typeface="Arial"/>
                <a:cs typeface="Arial"/>
                <a:sym typeface="Arial"/>
              </a:rPr>
              <a:t>QUI ?</a:t>
            </a:r>
          </a:p>
        </p:txBody>
      </p:sp>
      <p:sp>
        <p:nvSpPr>
          <p:cNvPr id="40" name="ZoneTexte 39">
            <a:extLst>
              <a:ext uri="{FF2B5EF4-FFF2-40B4-BE49-F238E27FC236}">
                <a16:creationId xmlns:a16="http://schemas.microsoft.com/office/drawing/2014/main" id="{948E2385-F46E-4DFB-82FC-1F2DD882C2BB}"/>
              </a:ext>
            </a:extLst>
          </p:cNvPr>
          <p:cNvSpPr txBox="1"/>
          <p:nvPr/>
        </p:nvSpPr>
        <p:spPr>
          <a:xfrm>
            <a:off x="2323386" y="1015815"/>
            <a:ext cx="838463"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lumMod val="75000"/>
                    <a:lumOff val="25000"/>
                  </a:srgbClr>
                </a:solidFill>
                <a:effectLst/>
                <a:uLnTx/>
                <a:uFillTx/>
                <a:latin typeface="Arial"/>
                <a:cs typeface="Arial"/>
                <a:sym typeface="Arial"/>
              </a:rPr>
              <a:t>QUOI ?</a:t>
            </a:r>
          </a:p>
        </p:txBody>
      </p:sp>
      <p:sp>
        <p:nvSpPr>
          <p:cNvPr id="41" name="ZoneTexte 40">
            <a:extLst>
              <a:ext uri="{FF2B5EF4-FFF2-40B4-BE49-F238E27FC236}">
                <a16:creationId xmlns:a16="http://schemas.microsoft.com/office/drawing/2014/main" id="{44A8F19E-8C69-4F12-80EE-17B667678129}"/>
              </a:ext>
            </a:extLst>
          </p:cNvPr>
          <p:cNvSpPr txBox="1"/>
          <p:nvPr/>
        </p:nvSpPr>
        <p:spPr>
          <a:xfrm>
            <a:off x="5558865" y="1015815"/>
            <a:ext cx="1435904"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lumMod val="75000"/>
                    <a:lumOff val="25000"/>
                  </a:srgbClr>
                </a:solidFill>
                <a:effectLst/>
                <a:uLnTx/>
                <a:uFillTx/>
                <a:latin typeface="Arial"/>
                <a:cs typeface="Arial"/>
                <a:sym typeface="Arial"/>
              </a:rPr>
              <a:t>COMMENT ?</a:t>
            </a:r>
          </a:p>
        </p:txBody>
      </p:sp>
      <p:pic>
        <p:nvPicPr>
          <p:cNvPr id="42" name="Image 41">
            <a:extLst>
              <a:ext uri="{FF2B5EF4-FFF2-40B4-BE49-F238E27FC236}">
                <a16:creationId xmlns:a16="http://schemas.microsoft.com/office/drawing/2014/main" id="{F179255A-294A-4D31-B0AF-0A84FE99D900}"/>
              </a:ext>
            </a:extLst>
          </p:cNvPr>
          <p:cNvPicPr>
            <a:picLocks noChangeAspect="1"/>
          </p:cNvPicPr>
          <p:nvPr/>
        </p:nvPicPr>
        <p:blipFill rotWithShape="1">
          <a:blip r:embed="rId2"/>
          <a:srcRect l="27825" t="2151" r="-640"/>
          <a:stretch/>
        </p:blipFill>
        <p:spPr>
          <a:xfrm>
            <a:off x="3947369" y="1906156"/>
            <a:ext cx="458190" cy="519877"/>
          </a:xfrm>
          <a:prstGeom prst="rect">
            <a:avLst/>
          </a:prstGeom>
          <a:ln>
            <a:solidFill>
              <a:srgbClr val="0176A0"/>
            </a:solidFill>
          </a:ln>
        </p:spPr>
      </p:pic>
      <p:pic>
        <p:nvPicPr>
          <p:cNvPr id="43" name="Image 42">
            <a:extLst>
              <a:ext uri="{FF2B5EF4-FFF2-40B4-BE49-F238E27FC236}">
                <a16:creationId xmlns:a16="http://schemas.microsoft.com/office/drawing/2014/main" id="{3A412E91-074C-4B08-B37C-5932C979139A}"/>
              </a:ext>
            </a:extLst>
          </p:cNvPr>
          <p:cNvPicPr>
            <a:picLocks noChangeAspect="1"/>
          </p:cNvPicPr>
          <p:nvPr/>
        </p:nvPicPr>
        <p:blipFill rotWithShape="1">
          <a:blip r:embed="rId3"/>
          <a:srcRect l="31919" t="1141"/>
          <a:stretch/>
        </p:blipFill>
        <p:spPr>
          <a:xfrm>
            <a:off x="5136935" y="1915825"/>
            <a:ext cx="497058" cy="519877"/>
          </a:xfrm>
          <a:prstGeom prst="rect">
            <a:avLst/>
          </a:prstGeom>
          <a:ln>
            <a:solidFill>
              <a:srgbClr val="0176A0"/>
            </a:solidFill>
          </a:ln>
        </p:spPr>
      </p:pic>
      <p:pic>
        <p:nvPicPr>
          <p:cNvPr id="44" name="Image 43">
            <a:extLst>
              <a:ext uri="{FF2B5EF4-FFF2-40B4-BE49-F238E27FC236}">
                <a16:creationId xmlns:a16="http://schemas.microsoft.com/office/drawing/2014/main" id="{8B356697-D63D-4696-827D-4E90F24A449D}"/>
              </a:ext>
            </a:extLst>
          </p:cNvPr>
          <p:cNvPicPr>
            <a:picLocks noChangeAspect="1"/>
          </p:cNvPicPr>
          <p:nvPr/>
        </p:nvPicPr>
        <p:blipFill rotWithShape="1">
          <a:blip r:embed="rId4"/>
          <a:srcRect l="34438" t="1072"/>
          <a:stretch/>
        </p:blipFill>
        <p:spPr>
          <a:xfrm>
            <a:off x="6417887" y="1913053"/>
            <a:ext cx="343695" cy="519877"/>
          </a:xfrm>
          <a:prstGeom prst="rect">
            <a:avLst/>
          </a:prstGeom>
          <a:ln>
            <a:solidFill>
              <a:srgbClr val="0176A0"/>
            </a:solidFill>
          </a:ln>
        </p:spPr>
      </p:pic>
      <p:pic>
        <p:nvPicPr>
          <p:cNvPr id="47" name="Image 46">
            <a:extLst>
              <a:ext uri="{FF2B5EF4-FFF2-40B4-BE49-F238E27FC236}">
                <a16:creationId xmlns:a16="http://schemas.microsoft.com/office/drawing/2014/main" id="{1B5AF7E8-7AF9-4CD7-BABB-954E22B8BA4C}"/>
              </a:ext>
            </a:extLst>
          </p:cNvPr>
          <p:cNvPicPr>
            <a:picLocks noChangeAspect="1"/>
          </p:cNvPicPr>
          <p:nvPr/>
        </p:nvPicPr>
        <p:blipFill rotWithShape="1">
          <a:blip r:embed="rId5"/>
          <a:srcRect t="936"/>
          <a:stretch/>
        </p:blipFill>
        <p:spPr>
          <a:xfrm>
            <a:off x="7477502" y="1878538"/>
            <a:ext cx="355151" cy="537206"/>
          </a:xfrm>
          <a:prstGeom prst="rect">
            <a:avLst/>
          </a:prstGeom>
          <a:ln>
            <a:solidFill>
              <a:srgbClr val="0176A0"/>
            </a:solidFill>
          </a:ln>
        </p:spPr>
      </p:pic>
      <p:sp>
        <p:nvSpPr>
          <p:cNvPr id="48" name="ZoneTexte 47">
            <a:extLst>
              <a:ext uri="{FF2B5EF4-FFF2-40B4-BE49-F238E27FC236}">
                <a16:creationId xmlns:a16="http://schemas.microsoft.com/office/drawing/2014/main" id="{8373BC9E-C8A0-4E3B-B70C-EB0AAE57024F}"/>
              </a:ext>
            </a:extLst>
          </p:cNvPr>
          <p:cNvSpPr txBox="1"/>
          <p:nvPr/>
        </p:nvSpPr>
        <p:spPr>
          <a:xfrm>
            <a:off x="5627642" y="1663434"/>
            <a:ext cx="824181" cy="369332"/>
          </a:xfrm>
          <a:prstGeom prst="rect">
            <a:avLst/>
          </a:prstGeom>
          <a:noFill/>
        </p:spPr>
        <p:txBody>
          <a:bodyPr wrap="square" rtlCol="0">
            <a:spAutoFit/>
          </a:bodyPr>
          <a:lstStyle/>
          <a:p>
            <a:r>
              <a:rPr lang="fr-FR" sz="900" dirty="0"/>
              <a:t>Il s’authentifie</a:t>
            </a:r>
          </a:p>
        </p:txBody>
      </p:sp>
      <p:sp>
        <p:nvSpPr>
          <p:cNvPr id="49" name="ZoneTexte 48">
            <a:extLst>
              <a:ext uri="{FF2B5EF4-FFF2-40B4-BE49-F238E27FC236}">
                <a16:creationId xmlns:a16="http://schemas.microsoft.com/office/drawing/2014/main" id="{3A1F664C-385A-486A-B2BA-5D260AC82BC7}"/>
              </a:ext>
            </a:extLst>
          </p:cNvPr>
          <p:cNvSpPr txBox="1"/>
          <p:nvPr/>
        </p:nvSpPr>
        <p:spPr>
          <a:xfrm>
            <a:off x="6710516" y="1667767"/>
            <a:ext cx="767527" cy="369357"/>
          </a:xfrm>
          <a:prstGeom prst="rect">
            <a:avLst/>
          </a:prstGeom>
          <a:noFill/>
        </p:spPr>
        <p:txBody>
          <a:bodyPr wrap="square" rtlCol="0">
            <a:spAutoFit/>
          </a:bodyPr>
          <a:lstStyle/>
          <a:p>
            <a:r>
              <a:rPr lang="fr-FR" sz="900" dirty="0"/>
              <a:t>Il génère l’attestation</a:t>
            </a:r>
          </a:p>
        </p:txBody>
      </p:sp>
      <p:sp>
        <p:nvSpPr>
          <p:cNvPr id="51" name="ZoneTexte 50">
            <a:extLst>
              <a:ext uri="{FF2B5EF4-FFF2-40B4-BE49-F238E27FC236}">
                <a16:creationId xmlns:a16="http://schemas.microsoft.com/office/drawing/2014/main" id="{9F335C17-2B7D-4A88-8C29-4C545B94DB50}"/>
              </a:ext>
            </a:extLst>
          </p:cNvPr>
          <p:cNvSpPr txBox="1"/>
          <p:nvPr/>
        </p:nvSpPr>
        <p:spPr>
          <a:xfrm>
            <a:off x="7904104" y="1570610"/>
            <a:ext cx="994149" cy="369332"/>
          </a:xfrm>
          <a:prstGeom prst="rect">
            <a:avLst/>
          </a:prstGeom>
          <a:noFill/>
        </p:spPr>
        <p:txBody>
          <a:bodyPr wrap="square" rtlCol="0">
            <a:spAutoFit/>
          </a:bodyPr>
          <a:lstStyle/>
          <a:p>
            <a:r>
              <a:rPr lang="fr-FR" sz="900" dirty="0"/>
              <a:t>Il télécharge l’attestation </a:t>
            </a:r>
          </a:p>
        </p:txBody>
      </p:sp>
      <p:sp>
        <p:nvSpPr>
          <p:cNvPr id="52" name="ZoneTexte 51">
            <a:extLst>
              <a:ext uri="{FF2B5EF4-FFF2-40B4-BE49-F238E27FC236}">
                <a16:creationId xmlns:a16="http://schemas.microsoft.com/office/drawing/2014/main" id="{EDCA13DE-3519-4F7E-A2EE-3F9402382EBC}"/>
              </a:ext>
            </a:extLst>
          </p:cNvPr>
          <p:cNvSpPr txBox="1"/>
          <p:nvPr/>
        </p:nvSpPr>
        <p:spPr>
          <a:xfrm>
            <a:off x="7803584" y="2260946"/>
            <a:ext cx="1266644" cy="230832"/>
          </a:xfrm>
          <a:prstGeom prst="rect">
            <a:avLst/>
          </a:prstGeom>
          <a:noFill/>
        </p:spPr>
        <p:txBody>
          <a:bodyPr wrap="square" rtlCol="0">
            <a:spAutoFit/>
          </a:bodyPr>
          <a:lstStyle/>
          <a:p>
            <a:r>
              <a:rPr lang="fr-FR" sz="900" dirty="0"/>
              <a:t>Numéro d’attestation</a:t>
            </a:r>
          </a:p>
        </p:txBody>
      </p:sp>
      <p:pic>
        <p:nvPicPr>
          <p:cNvPr id="54" name="Image 53">
            <a:extLst>
              <a:ext uri="{FF2B5EF4-FFF2-40B4-BE49-F238E27FC236}">
                <a16:creationId xmlns:a16="http://schemas.microsoft.com/office/drawing/2014/main" id="{69D4BE9C-B74B-4CE7-9628-B4A668680B1C}"/>
              </a:ext>
            </a:extLst>
          </p:cNvPr>
          <p:cNvPicPr>
            <a:picLocks noChangeAspect="1"/>
          </p:cNvPicPr>
          <p:nvPr/>
        </p:nvPicPr>
        <p:blipFill rotWithShape="1">
          <a:blip r:embed="rId5"/>
          <a:srcRect t="936" b="74789"/>
          <a:stretch/>
        </p:blipFill>
        <p:spPr>
          <a:xfrm>
            <a:off x="7975558" y="1972553"/>
            <a:ext cx="922696" cy="342013"/>
          </a:xfrm>
          <a:prstGeom prst="rect">
            <a:avLst/>
          </a:prstGeom>
          <a:ln>
            <a:solidFill>
              <a:srgbClr val="FF0000"/>
            </a:solidFill>
          </a:ln>
        </p:spPr>
      </p:pic>
      <p:cxnSp>
        <p:nvCxnSpPr>
          <p:cNvPr id="55" name="Connecteur droit avec flèche 54">
            <a:extLst>
              <a:ext uri="{FF2B5EF4-FFF2-40B4-BE49-F238E27FC236}">
                <a16:creationId xmlns:a16="http://schemas.microsoft.com/office/drawing/2014/main" id="{5E4F8B66-4200-4729-90A4-534AB78185EA}"/>
              </a:ext>
            </a:extLst>
          </p:cNvPr>
          <p:cNvCxnSpPr>
            <a:cxnSpLocks/>
            <a:stCxn id="47" idx="3"/>
            <a:endCxn id="54" idx="1"/>
          </p:cNvCxnSpPr>
          <p:nvPr/>
        </p:nvCxnSpPr>
        <p:spPr>
          <a:xfrm flipV="1">
            <a:off x="7832653" y="2143560"/>
            <a:ext cx="142905" cy="3581"/>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56" name="ZoneTexte 55">
            <a:extLst>
              <a:ext uri="{FF2B5EF4-FFF2-40B4-BE49-F238E27FC236}">
                <a16:creationId xmlns:a16="http://schemas.microsoft.com/office/drawing/2014/main" id="{643190E5-9D5C-483F-AAB8-14877D4E301D}"/>
              </a:ext>
            </a:extLst>
          </p:cNvPr>
          <p:cNvSpPr txBox="1"/>
          <p:nvPr/>
        </p:nvSpPr>
        <p:spPr>
          <a:xfrm>
            <a:off x="4419361" y="1656328"/>
            <a:ext cx="684934" cy="507831"/>
          </a:xfrm>
          <a:prstGeom prst="rect">
            <a:avLst/>
          </a:prstGeom>
          <a:noFill/>
        </p:spPr>
        <p:txBody>
          <a:bodyPr wrap="square" rtlCol="0">
            <a:spAutoFit/>
          </a:bodyPr>
          <a:lstStyle/>
          <a:p>
            <a:r>
              <a:rPr lang="fr-FR" sz="900" dirty="0"/>
              <a:t>L’étudiant crée un compte</a:t>
            </a:r>
          </a:p>
        </p:txBody>
      </p:sp>
      <p:pic>
        <p:nvPicPr>
          <p:cNvPr id="59" name="Image 58">
            <a:extLst>
              <a:ext uri="{FF2B5EF4-FFF2-40B4-BE49-F238E27FC236}">
                <a16:creationId xmlns:a16="http://schemas.microsoft.com/office/drawing/2014/main" id="{135DB982-B175-4C6D-AA59-9434DF3FF574}"/>
              </a:ext>
            </a:extLst>
          </p:cNvPr>
          <p:cNvPicPr>
            <a:picLocks noChangeAspect="1"/>
          </p:cNvPicPr>
          <p:nvPr/>
        </p:nvPicPr>
        <p:blipFill>
          <a:blip r:embed="rId6"/>
          <a:stretch>
            <a:fillRect/>
          </a:stretch>
        </p:blipFill>
        <p:spPr>
          <a:xfrm>
            <a:off x="5204397" y="1595001"/>
            <a:ext cx="301026" cy="360000"/>
          </a:xfrm>
          <a:prstGeom prst="rect">
            <a:avLst/>
          </a:prstGeom>
        </p:spPr>
      </p:pic>
      <p:pic>
        <p:nvPicPr>
          <p:cNvPr id="60" name="Image 59">
            <a:extLst>
              <a:ext uri="{FF2B5EF4-FFF2-40B4-BE49-F238E27FC236}">
                <a16:creationId xmlns:a16="http://schemas.microsoft.com/office/drawing/2014/main" id="{1F0A89BB-8E63-4999-ACBE-72E71AFD3606}"/>
              </a:ext>
            </a:extLst>
          </p:cNvPr>
          <p:cNvPicPr>
            <a:picLocks noChangeAspect="1"/>
          </p:cNvPicPr>
          <p:nvPr/>
        </p:nvPicPr>
        <p:blipFill>
          <a:blip r:embed="rId7"/>
          <a:stretch>
            <a:fillRect/>
          </a:stretch>
        </p:blipFill>
        <p:spPr>
          <a:xfrm>
            <a:off x="4017067" y="1570502"/>
            <a:ext cx="301026" cy="360000"/>
          </a:xfrm>
          <a:prstGeom prst="rect">
            <a:avLst/>
          </a:prstGeom>
        </p:spPr>
      </p:pic>
      <p:pic>
        <p:nvPicPr>
          <p:cNvPr id="61" name="Image 60">
            <a:extLst>
              <a:ext uri="{FF2B5EF4-FFF2-40B4-BE49-F238E27FC236}">
                <a16:creationId xmlns:a16="http://schemas.microsoft.com/office/drawing/2014/main" id="{94FBDBBF-E3E7-40DC-9373-73CBF3BC203F}"/>
              </a:ext>
            </a:extLst>
          </p:cNvPr>
          <p:cNvPicPr>
            <a:picLocks noChangeAspect="1"/>
          </p:cNvPicPr>
          <p:nvPr/>
        </p:nvPicPr>
        <p:blipFill>
          <a:blip r:embed="rId8"/>
          <a:stretch>
            <a:fillRect/>
          </a:stretch>
        </p:blipFill>
        <p:spPr>
          <a:xfrm>
            <a:off x="6434515" y="1565659"/>
            <a:ext cx="301026" cy="360000"/>
          </a:xfrm>
          <a:prstGeom prst="rect">
            <a:avLst/>
          </a:prstGeom>
        </p:spPr>
      </p:pic>
      <p:pic>
        <p:nvPicPr>
          <p:cNvPr id="62" name="Image 61">
            <a:extLst>
              <a:ext uri="{FF2B5EF4-FFF2-40B4-BE49-F238E27FC236}">
                <a16:creationId xmlns:a16="http://schemas.microsoft.com/office/drawing/2014/main" id="{5C62C6B1-C6C8-4178-9CD6-BE0FE3492564}"/>
              </a:ext>
            </a:extLst>
          </p:cNvPr>
          <p:cNvPicPr>
            <a:picLocks noChangeAspect="1"/>
          </p:cNvPicPr>
          <p:nvPr/>
        </p:nvPicPr>
        <p:blipFill>
          <a:blip r:embed="rId9"/>
          <a:stretch>
            <a:fillRect/>
          </a:stretch>
        </p:blipFill>
        <p:spPr>
          <a:xfrm>
            <a:off x="7498483" y="1565659"/>
            <a:ext cx="301026" cy="360000"/>
          </a:xfrm>
          <a:prstGeom prst="rect">
            <a:avLst/>
          </a:prstGeom>
        </p:spPr>
      </p:pic>
      <p:pic>
        <p:nvPicPr>
          <p:cNvPr id="80" name="Image 79">
            <a:extLst>
              <a:ext uri="{FF2B5EF4-FFF2-40B4-BE49-F238E27FC236}">
                <a16:creationId xmlns:a16="http://schemas.microsoft.com/office/drawing/2014/main" id="{CB69A331-301E-45A3-A828-7730B0EAA886}"/>
              </a:ext>
            </a:extLst>
          </p:cNvPr>
          <p:cNvPicPr>
            <a:picLocks noChangeAspect="1"/>
          </p:cNvPicPr>
          <p:nvPr/>
        </p:nvPicPr>
        <p:blipFill>
          <a:blip r:embed="rId10"/>
          <a:stretch>
            <a:fillRect/>
          </a:stretch>
        </p:blipFill>
        <p:spPr>
          <a:xfrm>
            <a:off x="3977847" y="2721351"/>
            <a:ext cx="301026" cy="360000"/>
          </a:xfrm>
          <a:prstGeom prst="rect">
            <a:avLst/>
          </a:prstGeom>
        </p:spPr>
      </p:pic>
      <p:sp>
        <p:nvSpPr>
          <p:cNvPr id="81" name="ZoneTexte 80">
            <a:extLst>
              <a:ext uri="{FF2B5EF4-FFF2-40B4-BE49-F238E27FC236}">
                <a16:creationId xmlns:a16="http://schemas.microsoft.com/office/drawing/2014/main" id="{9E14154F-8266-46C6-A5F7-AB51EDBBFD11}"/>
              </a:ext>
            </a:extLst>
          </p:cNvPr>
          <p:cNvSpPr txBox="1"/>
          <p:nvPr/>
        </p:nvSpPr>
        <p:spPr>
          <a:xfrm>
            <a:off x="4272706" y="2722100"/>
            <a:ext cx="1119909" cy="784830"/>
          </a:xfrm>
          <a:prstGeom prst="rect">
            <a:avLst/>
          </a:prstGeom>
          <a:noFill/>
        </p:spPr>
        <p:txBody>
          <a:bodyPr wrap="square" rtlCol="0">
            <a:spAutoFit/>
          </a:bodyPr>
          <a:lstStyle/>
          <a:p>
            <a:r>
              <a:rPr lang="fr-FR" sz="900" dirty="0"/>
              <a:t>Le client communique son numéro d’attestation à son conseiller</a:t>
            </a:r>
          </a:p>
        </p:txBody>
      </p:sp>
      <p:pic>
        <p:nvPicPr>
          <p:cNvPr id="18" name="Graphique 17" descr="Centre d’appels contour">
            <a:extLst>
              <a:ext uri="{FF2B5EF4-FFF2-40B4-BE49-F238E27FC236}">
                <a16:creationId xmlns:a16="http://schemas.microsoft.com/office/drawing/2014/main" id="{59DDF530-EFDD-4079-9549-7956EA0F951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418007" y="3076001"/>
            <a:ext cx="359671" cy="359671"/>
          </a:xfrm>
          <a:prstGeom prst="rect">
            <a:avLst/>
          </a:prstGeom>
        </p:spPr>
      </p:pic>
      <p:pic>
        <p:nvPicPr>
          <p:cNvPr id="82" name="Image 81">
            <a:extLst>
              <a:ext uri="{FF2B5EF4-FFF2-40B4-BE49-F238E27FC236}">
                <a16:creationId xmlns:a16="http://schemas.microsoft.com/office/drawing/2014/main" id="{D0F29595-F769-4B0B-8614-35FCE0EC827D}"/>
              </a:ext>
            </a:extLst>
          </p:cNvPr>
          <p:cNvPicPr>
            <a:picLocks noChangeAspect="1"/>
          </p:cNvPicPr>
          <p:nvPr/>
        </p:nvPicPr>
        <p:blipFill>
          <a:blip r:embed="rId13"/>
          <a:stretch>
            <a:fillRect/>
          </a:stretch>
        </p:blipFill>
        <p:spPr>
          <a:xfrm>
            <a:off x="5451804" y="2707903"/>
            <a:ext cx="301026" cy="360000"/>
          </a:xfrm>
          <a:prstGeom prst="rect">
            <a:avLst/>
          </a:prstGeom>
        </p:spPr>
      </p:pic>
      <p:sp>
        <p:nvSpPr>
          <p:cNvPr id="83" name="ZoneTexte 82">
            <a:extLst>
              <a:ext uri="{FF2B5EF4-FFF2-40B4-BE49-F238E27FC236}">
                <a16:creationId xmlns:a16="http://schemas.microsoft.com/office/drawing/2014/main" id="{AFE89122-956A-4E37-817D-F911BDEAF80B}"/>
              </a:ext>
            </a:extLst>
          </p:cNvPr>
          <p:cNvSpPr txBox="1"/>
          <p:nvPr/>
        </p:nvSpPr>
        <p:spPr>
          <a:xfrm>
            <a:off x="5812012" y="2722100"/>
            <a:ext cx="1516397" cy="754053"/>
          </a:xfrm>
          <a:prstGeom prst="rect">
            <a:avLst/>
          </a:prstGeom>
          <a:noFill/>
        </p:spPr>
        <p:txBody>
          <a:bodyPr wrap="square" rtlCol="0">
            <a:spAutoFit/>
          </a:bodyPr>
          <a:lstStyle/>
          <a:p>
            <a:r>
              <a:rPr lang="fr-FR" sz="900" dirty="0"/>
              <a:t>Le conseiller se connecte à la plateforme BPI (</a:t>
            </a:r>
            <a:r>
              <a:rPr lang="fr-FR" sz="700" i="1" dirty="0"/>
              <a:t>après avoir créé son compte à la 1</a:t>
            </a:r>
            <a:r>
              <a:rPr lang="fr-FR" sz="700" i="1" baseline="30000" dirty="0"/>
              <a:t>ère</a:t>
            </a:r>
            <a:r>
              <a:rPr lang="fr-FR" sz="700" i="1" dirty="0"/>
              <a:t> connexion)</a:t>
            </a:r>
            <a:r>
              <a:rPr lang="fr-FR" sz="900" dirty="0"/>
              <a:t>, saisit le n° d’attestation du client </a:t>
            </a:r>
          </a:p>
        </p:txBody>
      </p:sp>
      <p:pic>
        <p:nvPicPr>
          <p:cNvPr id="20" name="Graphique 19" descr="Utilisateur contour">
            <a:extLst>
              <a:ext uri="{FF2B5EF4-FFF2-40B4-BE49-F238E27FC236}">
                <a16:creationId xmlns:a16="http://schemas.microsoft.com/office/drawing/2014/main" id="{3484C8FB-39FB-44CD-B9CD-E9B6B4435EF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942737" y="3068025"/>
            <a:ext cx="381082" cy="381082"/>
          </a:xfrm>
          <a:prstGeom prst="rect">
            <a:avLst/>
          </a:prstGeom>
        </p:spPr>
      </p:pic>
      <p:pic>
        <p:nvPicPr>
          <p:cNvPr id="84" name="Image 83">
            <a:extLst>
              <a:ext uri="{FF2B5EF4-FFF2-40B4-BE49-F238E27FC236}">
                <a16:creationId xmlns:a16="http://schemas.microsoft.com/office/drawing/2014/main" id="{A857A84D-3E42-42D3-95BC-BDAE7E6E9257}"/>
              </a:ext>
            </a:extLst>
          </p:cNvPr>
          <p:cNvPicPr>
            <a:picLocks noChangeAspect="1"/>
          </p:cNvPicPr>
          <p:nvPr/>
        </p:nvPicPr>
        <p:blipFill>
          <a:blip r:embed="rId16"/>
          <a:stretch>
            <a:fillRect/>
          </a:stretch>
        </p:blipFill>
        <p:spPr>
          <a:xfrm>
            <a:off x="7420375" y="2698685"/>
            <a:ext cx="301026" cy="360000"/>
          </a:xfrm>
          <a:prstGeom prst="rect">
            <a:avLst/>
          </a:prstGeom>
        </p:spPr>
      </p:pic>
      <p:sp>
        <p:nvSpPr>
          <p:cNvPr id="85" name="ZoneTexte 84">
            <a:extLst>
              <a:ext uri="{FF2B5EF4-FFF2-40B4-BE49-F238E27FC236}">
                <a16:creationId xmlns:a16="http://schemas.microsoft.com/office/drawing/2014/main" id="{42EC26A7-7BCE-4037-8303-4220D3B77601}"/>
              </a:ext>
            </a:extLst>
          </p:cNvPr>
          <p:cNvSpPr txBox="1"/>
          <p:nvPr/>
        </p:nvSpPr>
        <p:spPr>
          <a:xfrm>
            <a:off x="7688624" y="2709681"/>
            <a:ext cx="1361641" cy="784830"/>
          </a:xfrm>
          <a:prstGeom prst="rect">
            <a:avLst/>
          </a:prstGeom>
          <a:noFill/>
        </p:spPr>
        <p:txBody>
          <a:bodyPr wrap="square" rtlCol="0">
            <a:spAutoFit/>
          </a:bodyPr>
          <a:lstStyle/>
          <a:p>
            <a:r>
              <a:rPr lang="fr-FR" sz="900" dirty="0"/>
              <a:t>Le conseiller contrôle la conformité des PJ puis valide et télécharge l’attestation et l’enregistre  </a:t>
            </a:r>
          </a:p>
        </p:txBody>
      </p:sp>
      <p:pic>
        <p:nvPicPr>
          <p:cNvPr id="22" name="Graphique 21" descr="Papier contour">
            <a:extLst>
              <a:ext uri="{FF2B5EF4-FFF2-40B4-BE49-F238E27FC236}">
                <a16:creationId xmlns:a16="http://schemas.microsoft.com/office/drawing/2014/main" id="{E97DB7E8-6D5F-4E01-BE07-C264DF9FEBA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10466" y="3110467"/>
            <a:ext cx="356813" cy="356813"/>
          </a:xfrm>
          <a:prstGeom prst="rect">
            <a:avLst/>
          </a:prstGeom>
        </p:spPr>
      </p:pic>
      <p:sp>
        <p:nvSpPr>
          <p:cNvPr id="23" name="ZoneTexte 22">
            <a:extLst>
              <a:ext uri="{FF2B5EF4-FFF2-40B4-BE49-F238E27FC236}">
                <a16:creationId xmlns:a16="http://schemas.microsoft.com/office/drawing/2014/main" id="{FCDD793D-8778-4E38-A38B-F081C4F600E3}"/>
              </a:ext>
            </a:extLst>
          </p:cNvPr>
          <p:cNvSpPr txBox="1"/>
          <p:nvPr/>
        </p:nvSpPr>
        <p:spPr>
          <a:xfrm>
            <a:off x="7427026" y="3191150"/>
            <a:ext cx="420330" cy="230832"/>
          </a:xfrm>
          <a:prstGeom prst="rect">
            <a:avLst/>
          </a:prstGeom>
          <a:noFill/>
        </p:spPr>
        <p:txBody>
          <a:bodyPr wrap="square" rtlCol="0">
            <a:spAutoFit/>
          </a:bodyPr>
          <a:lstStyle/>
          <a:p>
            <a:r>
              <a:rPr lang="fr-FR" sz="900" b="1" dirty="0">
                <a:solidFill>
                  <a:schemeClr val="accent1"/>
                </a:solidFill>
              </a:rPr>
              <a:t>PJ</a:t>
            </a:r>
          </a:p>
        </p:txBody>
      </p:sp>
      <p:sp>
        <p:nvSpPr>
          <p:cNvPr id="86" name="ZoneTexte 85">
            <a:extLst>
              <a:ext uri="{FF2B5EF4-FFF2-40B4-BE49-F238E27FC236}">
                <a16:creationId xmlns:a16="http://schemas.microsoft.com/office/drawing/2014/main" id="{2050549D-932B-4896-8EE7-068C1310B18F}"/>
              </a:ext>
            </a:extLst>
          </p:cNvPr>
          <p:cNvSpPr txBox="1"/>
          <p:nvPr/>
        </p:nvSpPr>
        <p:spPr>
          <a:xfrm>
            <a:off x="6163529" y="3930603"/>
            <a:ext cx="875328" cy="507831"/>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dirty="0"/>
              <a:t>L’étudiant signe le contrat </a:t>
            </a:r>
          </a:p>
        </p:txBody>
      </p:sp>
      <p:sp>
        <p:nvSpPr>
          <p:cNvPr id="87" name="ZoneTexte 86">
            <a:extLst>
              <a:ext uri="{FF2B5EF4-FFF2-40B4-BE49-F238E27FC236}">
                <a16:creationId xmlns:a16="http://schemas.microsoft.com/office/drawing/2014/main" id="{227455ED-6110-4807-A8E3-C10BB0FD7DE2}"/>
              </a:ext>
            </a:extLst>
          </p:cNvPr>
          <p:cNvSpPr txBox="1"/>
          <p:nvPr/>
        </p:nvSpPr>
        <p:spPr>
          <a:xfrm>
            <a:off x="4267527" y="3921309"/>
            <a:ext cx="1474992" cy="784830"/>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dirty="0"/>
              <a:t>Le conseiller instruit le dossier de prêt et selon résultat du score d’octroi et schéma délégataire le contrat est signé</a:t>
            </a:r>
          </a:p>
        </p:txBody>
      </p:sp>
      <p:grpSp>
        <p:nvGrpSpPr>
          <p:cNvPr id="30" name="Groupe 29">
            <a:extLst>
              <a:ext uri="{FF2B5EF4-FFF2-40B4-BE49-F238E27FC236}">
                <a16:creationId xmlns:a16="http://schemas.microsoft.com/office/drawing/2014/main" id="{3F4250A3-0745-4823-9DBD-F0EE1933A41E}"/>
              </a:ext>
            </a:extLst>
          </p:cNvPr>
          <p:cNvGrpSpPr/>
          <p:nvPr/>
        </p:nvGrpSpPr>
        <p:grpSpPr>
          <a:xfrm>
            <a:off x="3961370" y="3890133"/>
            <a:ext cx="300037" cy="358775"/>
            <a:chOff x="7189788" y="396875"/>
            <a:chExt cx="300037" cy="358775"/>
          </a:xfrm>
        </p:grpSpPr>
        <p:sp>
          <p:nvSpPr>
            <p:cNvPr id="27" name="AutoShape 3">
              <a:extLst>
                <a:ext uri="{FF2B5EF4-FFF2-40B4-BE49-F238E27FC236}">
                  <a16:creationId xmlns:a16="http://schemas.microsoft.com/office/drawing/2014/main" id="{DF763677-7B19-48D2-9D73-B7B8F6D7A6A5}"/>
                </a:ext>
              </a:extLst>
            </p:cNvPr>
            <p:cNvSpPr>
              <a:spLocks noChangeAspect="1" noChangeArrowheads="1" noTextEdit="1"/>
            </p:cNvSpPr>
            <p:nvPr/>
          </p:nvSpPr>
          <p:spPr bwMode="auto">
            <a:xfrm>
              <a:off x="7189788" y="396875"/>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Oval 5">
              <a:extLst>
                <a:ext uri="{FF2B5EF4-FFF2-40B4-BE49-F238E27FC236}">
                  <a16:creationId xmlns:a16="http://schemas.microsoft.com/office/drawing/2014/main" id="{0D8F65B8-1C79-46EB-8A38-A3820B10A09A}"/>
                </a:ext>
              </a:extLst>
            </p:cNvPr>
            <p:cNvSpPr>
              <a:spLocks noChangeArrowheads="1"/>
            </p:cNvSpPr>
            <p:nvPr/>
          </p:nvSpPr>
          <p:spPr bwMode="auto">
            <a:xfrm>
              <a:off x="7219950" y="430213"/>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Rectangle 6">
              <a:extLst>
                <a:ext uri="{FF2B5EF4-FFF2-40B4-BE49-F238E27FC236}">
                  <a16:creationId xmlns:a16="http://schemas.microsoft.com/office/drawing/2014/main" id="{149715F8-715B-4D38-BCAB-8F04ECFE8645}"/>
                </a:ext>
              </a:extLst>
            </p:cNvPr>
            <p:cNvSpPr>
              <a:spLocks noChangeArrowheads="1"/>
            </p:cNvSpPr>
            <p:nvPr/>
          </p:nvSpPr>
          <p:spPr bwMode="auto">
            <a:xfrm>
              <a:off x="7293845" y="461963"/>
              <a:ext cx="127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accent1"/>
                  </a:solidFill>
                  <a:effectLst/>
                  <a:latin typeface="Arial" panose="020B0604020202020204" pitchFamily="34" charset="0"/>
                </a:rPr>
                <a:t>8</a:t>
              </a:r>
            </a:p>
          </p:txBody>
        </p:sp>
      </p:grpSp>
      <p:grpSp>
        <p:nvGrpSpPr>
          <p:cNvPr id="31" name="Groupe 30">
            <a:extLst>
              <a:ext uri="{FF2B5EF4-FFF2-40B4-BE49-F238E27FC236}">
                <a16:creationId xmlns:a16="http://schemas.microsoft.com/office/drawing/2014/main" id="{ECC59B7A-60E2-43B8-99DB-6F885EA61641}"/>
              </a:ext>
            </a:extLst>
          </p:cNvPr>
          <p:cNvGrpSpPr/>
          <p:nvPr/>
        </p:nvGrpSpPr>
        <p:grpSpPr>
          <a:xfrm>
            <a:off x="5833330" y="3898754"/>
            <a:ext cx="300037" cy="358775"/>
            <a:chOff x="7892006" y="464028"/>
            <a:chExt cx="300037" cy="358775"/>
          </a:xfrm>
        </p:grpSpPr>
        <p:sp>
          <p:nvSpPr>
            <p:cNvPr id="89" name="AutoShape 3">
              <a:extLst>
                <a:ext uri="{FF2B5EF4-FFF2-40B4-BE49-F238E27FC236}">
                  <a16:creationId xmlns:a16="http://schemas.microsoft.com/office/drawing/2014/main" id="{DCBD361E-8963-45D9-8FBF-1F0B279382D1}"/>
                </a:ext>
              </a:extLst>
            </p:cNvPr>
            <p:cNvSpPr>
              <a:spLocks noChangeAspect="1" noChangeArrowheads="1" noTextEdit="1"/>
            </p:cNvSpPr>
            <p:nvPr/>
          </p:nvSpPr>
          <p:spPr bwMode="auto">
            <a:xfrm>
              <a:off x="7892006" y="464028"/>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0" name="Oval 5">
              <a:extLst>
                <a:ext uri="{FF2B5EF4-FFF2-40B4-BE49-F238E27FC236}">
                  <a16:creationId xmlns:a16="http://schemas.microsoft.com/office/drawing/2014/main" id="{1735783E-0070-4F58-A017-9C7DC39B4295}"/>
                </a:ext>
              </a:extLst>
            </p:cNvPr>
            <p:cNvSpPr>
              <a:spLocks noChangeArrowheads="1"/>
            </p:cNvSpPr>
            <p:nvPr/>
          </p:nvSpPr>
          <p:spPr bwMode="auto">
            <a:xfrm>
              <a:off x="7922168" y="497366"/>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1" name="Rectangle 6">
              <a:extLst>
                <a:ext uri="{FF2B5EF4-FFF2-40B4-BE49-F238E27FC236}">
                  <a16:creationId xmlns:a16="http://schemas.microsoft.com/office/drawing/2014/main" id="{E36540AA-F50B-403D-91BE-E0B30DC8604D}"/>
                </a:ext>
              </a:extLst>
            </p:cNvPr>
            <p:cNvSpPr>
              <a:spLocks noChangeArrowheads="1"/>
            </p:cNvSpPr>
            <p:nvPr/>
          </p:nvSpPr>
          <p:spPr bwMode="auto">
            <a:xfrm>
              <a:off x="7996806" y="519959"/>
              <a:ext cx="127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dirty="0">
                  <a:solidFill>
                    <a:schemeClr val="accent1"/>
                  </a:solidFill>
                </a:rPr>
                <a:t>9</a:t>
              </a:r>
              <a:endParaRPr kumimoji="0" lang="fr-FR" altLang="fr-FR" b="0" i="0" u="none" strike="noStrike" cap="none" normalizeH="0" baseline="0" dirty="0">
                <a:ln>
                  <a:noFill/>
                </a:ln>
                <a:solidFill>
                  <a:schemeClr val="accent1"/>
                </a:solidFill>
                <a:effectLst/>
                <a:latin typeface="Arial" panose="020B0604020202020204" pitchFamily="34" charset="0"/>
              </a:endParaRPr>
            </a:p>
          </p:txBody>
        </p:sp>
      </p:grpSp>
      <p:pic>
        <p:nvPicPr>
          <p:cNvPr id="34" name="Graphique 33" descr="Contrat contour">
            <a:extLst>
              <a:ext uri="{FF2B5EF4-FFF2-40B4-BE49-F238E27FC236}">
                <a16:creationId xmlns:a16="http://schemas.microsoft.com/office/drawing/2014/main" id="{8F121456-F2FB-46CF-9514-8934042296C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894961" y="4206602"/>
            <a:ext cx="453446" cy="453446"/>
          </a:xfrm>
          <a:prstGeom prst="rect">
            <a:avLst/>
          </a:prstGeom>
        </p:spPr>
      </p:pic>
      <p:sp>
        <p:nvSpPr>
          <p:cNvPr id="122" name="ZoneTexte 121">
            <a:extLst>
              <a:ext uri="{FF2B5EF4-FFF2-40B4-BE49-F238E27FC236}">
                <a16:creationId xmlns:a16="http://schemas.microsoft.com/office/drawing/2014/main" id="{A5CCE574-3EEF-435D-B3FE-195B1F6268F5}"/>
              </a:ext>
            </a:extLst>
          </p:cNvPr>
          <p:cNvSpPr txBox="1"/>
          <p:nvPr/>
        </p:nvSpPr>
        <p:spPr>
          <a:xfrm>
            <a:off x="7267625" y="3910790"/>
            <a:ext cx="1474241" cy="507831"/>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dirty="0"/>
              <a:t>Le conseiller met en force le contrat pour qu’il soit financé</a:t>
            </a:r>
          </a:p>
        </p:txBody>
      </p:sp>
      <p:sp>
        <p:nvSpPr>
          <p:cNvPr id="124" name="AutoShape 3">
            <a:extLst>
              <a:ext uri="{FF2B5EF4-FFF2-40B4-BE49-F238E27FC236}">
                <a16:creationId xmlns:a16="http://schemas.microsoft.com/office/drawing/2014/main" id="{E90FB369-DD7D-4F98-B04D-1662C07FD5DE}"/>
              </a:ext>
            </a:extLst>
          </p:cNvPr>
          <p:cNvSpPr>
            <a:spLocks noChangeAspect="1" noChangeArrowheads="1" noTextEdit="1"/>
          </p:cNvSpPr>
          <p:nvPr/>
        </p:nvSpPr>
        <p:spPr bwMode="auto">
          <a:xfrm>
            <a:off x="6937427" y="3878941"/>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5" name="Oval 5">
            <a:extLst>
              <a:ext uri="{FF2B5EF4-FFF2-40B4-BE49-F238E27FC236}">
                <a16:creationId xmlns:a16="http://schemas.microsoft.com/office/drawing/2014/main" id="{9E8668BE-7BE3-498A-956A-D990AA925E84}"/>
              </a:ext>
            </a:extLst>
          </p:cNvPr>
          <p:cNvSpPr>
            <a:spLocks noChangeArrowheads="1"/>
          </p:cNvSpPr>
          <p:nvPr/>
        </p:nvSpPr>
        <p:spPr bwMode="auto">
          <a:xfrm>
            <a:off x="6967589" y="3912279"/>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6" name="Rectangle 6">
            <a:extLst>
              <a:ext uri="{FF2B5EF4-FFF2-40B4-BE49-F238E27FC236}">
                <a16:creationId xmlns:a16="http://schemas.microsoft.com/office/drawing/2014/main" id="{E69DDD5B-B245-4F42-A0A5-189F2CA83E20}"/>
              </a:ext>
            </a:extLst>
          </p:cNvPr>
          <p:cNvSpPr>
            <a:spLocks noChangeArrowheads="1"/>
          </p:cNvSpPr>
          <p:nvPr/>
        </p:nvSpPr>
        <p:spPr bwMode="auto">
          <a:xfrm>
            <a:off x="6989401" y="3924945"/>
            <a:ext cx="2412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accent1"/>
                </a:solidFill>
                <a:effectLst/>
                <a:latin typeface="Arial" panose="020B0604020202020204" pitchFamily="34" charset="0"/>
              </a:rPr>
              <a:t>10</a:t>
            </a:r>
          </a:p>
        </p:txBody>
      </p:sp>
      <p:pic>
        <p:nvPicPr>
          <p:cNvPr id="127" name="Graphique 126" descr="Coche contour">
            <a:extLst>
              <a:ext uri="{FF2B5EF4-FFF2-40B4-BE49-F238E27FC236}">
                <a16:creationId xmlns:a16="http://schemas.microsoft.com/office/drawing/2014/main" id="{429E5D3F-E78E-4303-888F-EC8007AD115B}"/>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959544" y="4227208"/>
            <a:ext cx="255801" cy="255801"/>
          </a:xfrm>
          <a:prstGeom prst="rect">
            <a:avLst/>
          </a:prstGeom>
        </p:spPr>
      </p:pic>
      <p:pic>
        <p:nvPicPr>
          <p:cNvPr id="129" name="Graphique 128" descr="Signature contour">
            <a:extLst>
              <a:ext uri="{FF2B5EF4-FFF2-40B4-BE49-F238E27FC236}">
                <a16:creationId xmlns:a16="http://schemas.microsoft.com/office/drawing/2014/main" id="{6D5F27AD-C00F-4810-9C8A-FB195D854F5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779946" y="4228452"/>
            <a:ext cx="331302" cy="331302"/>
          </a:xfrm>
          <a:prstGeom prst="rect">
            <a:avLst/>
          </a:prstGeom>
        </p:spPr>
      </p:pic>
      <p:sp>
        <p:nvSpPr>
          <p:cNvPr id="1172" name="object 4">
            <a:extLst>
              <a:ext uri="{FF2B5EF4-FFF2-40B4-BE49-F238E27FC236}">
                <a16:creationId xmlns:a16="http://schemas.microsoft.com/office/drawing/2014/main" id="{A993013A-8625-72AB-16FF-8065D1659874}"/>
              </a:ext>
            </a:extLst>
          </p:cNvPr>
          <p:cNvSpPr/>
          <p:nvPr/>
        </p:nvSpPr>
        <p:spPr>
          <a:xfrm>
            <a:off x="738106" y="4760917"/>
            <a:ext cx="6950518" cy="342350"/>
          </a:xfrm>
          <a:custGeom>
            <a:avLst/>
            <a:gdLst/>
            <a:ahLst/>
            <a:cxnLst/>
            <a:rect l="l" t="t" r="r" b="b"/>
            <a:pathLst>
              <a:path w="2085340" h="1811654">
                <a:moveTo>
                  <a:pt x="0" y="1811092"/>
                </a:moveTo>
                <a:lnTo>
                  <a:pt x="2084831" y="1811092"/>
                </a:lnTo>
                <a:lnTo>
                  <a:pt x="2084831" y="0"/>
                </a:lnTo>
                <a:lnTo>
                  <a:pt x="0" y="0"/>
                </a:lnTo>
                <a:lnTo>
                  <a:pt x="0" y="1811092"/>
                </a:lnTo>
                <a:close/>
              </a:path>
            </a:pathLst>
          </a:custGeom>
          <a:ln w="8473">
            <a:solidFill>
              <a:srgbClr val="E20512"/>
            </a:solidFill>
            <a:prstDash val="sysDash"/>
          </a:ln>
        </p:spPr>
        <p:txBody>
          <a:bodyPr wrap="square" lIns="0" tIns="0" rIns="0" bIns="0" rtlCol="0"/>
          <a:lstStyle/>
          <a:p>
            <a:endParaRPr sz="1050"/>
          </a:p>
        </p:txBody>
      </p:sp>
      <p:sp>
        <p:nvSpPr>
          <p:cNvPr id="1173" name="object 5">
            <a:extLst>
              <a:ext uri="{FF2B5EF4-FFF2-40B4-BE49-F238E27FC236}">
                <a16:creationId xmlns:a16="http://schemas.microsoft.com/office/drawing/2014/main" id="{EA667AD6-630F-9CAC-B85F-822C64DD3383}"/>
              </a:ext>
            </a:extLst>
          </p:cNvPr>
          <p:cNvSpPr txBox="1"/>
          <p:nvPr/>
        </p:nvSpPr>
        <p:spPr>
          <a:xfrm>
            <a:off x="842471" y="4737216"/>
            <a:ext cx="7180962" cy="321242"/>
          </a:xfrm>
          <a:prstGeom prst="rect">
            <a:avLst/>
          </a:prstGeom>
        </p:spPr>
        <p:txBody>
          <a:bodyPr vert="horz" wrap="square" lIns="0" tIns="13335" rIns="0" bIns="0" rtlCol="0">
            <a:spAutoFit/>
          </a:bodyPr>
          <a:lstStyle/>
          <a:p>
            <a:pPr marL="12700" marR="5080" indent="-635" algn="ctr">
              <a:lnSpc>
                <a:spcPct val="100000"/>
              </a:lnSpc>
              <a:spcBef>
                <a:spcPts val="105"/>
              </a:spcBef>
            </a:pPr>
            <a:r>
              <a:rPr sz="1000" dirty="0">
                <a:solidFill>
                  <a:schemeClr val="tx1"/>
                </a:solidFill>
                <a:latin typeface="Trebuchet MS" panose="020B0603020202020204" pitchFamily="34" charset="0"/>
              </a:rPr>
              <a:t>L’instruction du parcours BPI/Token est contractuelle.</a:t>
            </a:r>
          </a:p>
          <a:p>
            <a:pPr marL="89535" marR="81915" algn="ctr">
              <a:lnSpc>
                <a:spcPct val="100000"/>
              </a:lnSpc>
            </a:pPr>
            <a:r>
              <a:rPr sz="1000" dirty="0">
                <a:solidFill>
                  <a:schemeClr val="tx1"/>
                </a:solidFill>
                <a:latin typeface="Trebuchet MS" panose="020B0603020202020204" pitchFamily="34" charset="0"/>
              </a:rPr>
              <a:t>Ainsi, </a:t>
            </a:r>
            <a:r>
              <a:rPr sz="1000" b="1" dirty="0">
                <a:solidFill>
                  <a:srgbClr val="FF0000"/>
                </a:solidFill>
                <a:latin typeface="Trebuchet MS" panose="020B0603020202020204" pitchFamily="34" charset="0"/>
              </a:rPr>
              <a:t>les contrats qui </a:t>
            </a:r>
            <a:r>
              <a:rPr sz="1000" b="1" dirty="0" err="1">
                <a:solidFill>
                  <a:srgbClr val="FF0000"/>
                </a:solidFill>
                <a:latin typeface="Trebuchet MS" panose="020B0603020202020204" pitchFamily="34" charset="0"/>
              </a:rPr>
              <a:t>n’auront</a:t>
            </a:r>
            <a:r>
              <a:rPr sz="1000" b="1" dirty="0">
                <a:solidFill>
                  <a:srgbClr val="FF0000"/>
                </a:solidFill>
                <a:latin typeface="Trebuchet MS" panose="020B0603020202020204" pitchFamily="34" charset="0"/>
              </a:rPr>
              <a:t> </a:t>
            </a:r>
            <a:r>
              <a:rPr lang="fr-FR" sz="1000" b="1" dirty="0">
                <a:solidFill>
                  <a:srgbClr val="FF0000"/>
                </a:solidFill>
                <a:latin typeface="Trebuchet MS" panose="020B0603020202020204" pitchFamily="34" charset="0"/>
              </a:rPr>
              <a:t>pas</a:t>
            </a:r>
            <a:r>
              <a:rPr sz="1000" b="1" dirty="0">
                <a:solidFill>
                  <a:srgbClr val="FF0000"/>
                </a:solidFill>
                <a:latin typeface="Trebuchet MS" panose="020B0603020202020204" pitchFamily="34" charset="0"/>
              </a:rPr>
              <a:t> fait l’objet d’une instruction dans le parcours BPI ne seront pas garantis.</a:t>
            </a:r>
          </a:p>
        </p:txBody>
      </p:sp>
      <p:pic>
        <p:nvPicPr>
          <p:cNvPr id="1174" name="object 7">
            <a:extLst>
              <a:ext uri="{FF2B5EF4-FFF2-40B4-BE49-F238E27FC236}">
                <a16:creationId xmlns:a16="http://schemas.microsoft.com/office/drawing/2014/main" id="{C437F4B3-2C71-ABEE-1C71-03BAE6407818}"/>
              </a:ext>
            </a:extLst>
          </p:cNvPr>
          <p:cNvPicPr/>
          <p:nvPr/>
        </p:nvPicPr>
        <p:blipFill>
          <a:blip r:embed="rId25" cstate="print"/>
          <a:stretch>
            <a:fillRect/>
          </a:stretch>
        </p:blipFill>
        <p:spPr>
          <a:xfrm>
            <a:off x="782079" y="4751256"/>
            <a:ext cx="368997" cy="342350"/>
          </a:xfrm>
          <a:prstGeom prst="rect">
            <a:avLst/>
          </a:prstGeom>
        </p:spPr>
      </p:pic>
    </p:spTree>
    <p:extLst>
      <p:ext uri="{BB962C8B-B14F-4D97-AF65-F5344CB8AC3E}">
        <p14:creationId xmlns:p14="http://schemas.microsoft.com/office/powerpoint/2010/main" val="229676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812800" y="2307525"/>
            <a:ext cx="1439923" cy="1200329"/>
          </a:xfrm>
          <a:prstGeom prst="rect">
            <a:avLst/>
          </a:prstGeom>
          <a:noFill/>
        </p:spPr>
        <p:txBody>
          <a:bodyPr wrap="square" rtlCol="0">
            <a:spAutoFit/>
          </a:bodyPr>
          <a:lstStyle/>
          <a:p>
            <a:pPr algn="r"/>
            <a:r>
              <a:rPr lang="fr-FR" sz="7200" dirty="0">
                <a:solidFill>
                  <a:schemeClr val="accent1"/>
                </a:solidFill>
                <a:latin typeface="Montserrat SemiBold" panose="00000700000000000000" pitchFamily="50" charset="0"/>
              </a:rPr>
              <a:t>03</a:t>
            </a: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LA CONDUITE DU CHANGEMENT DEDIEE</a:t>
            </a:r>
          </a:p>
        </p:txBody>
      </p:sp>
    </p:spTree>
    <p:extLst>
      <p:ext uri="{BB962C8B-B14F-4D97-AF65-F5344CB8AC3E}">
        <p14:creationId xmlns:p14="http://schemas.microsoft.com/office/powerpoint/2010/main" val="3657517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3002D1EA-063C-42E5-99BC-1156AC2FDCD7}"/>
              </a:ext>
            </a:extLst>
          </p:cNvPr>
          <p:cNvPicPr>
            <a:picLocks noChangeAspect="1"/>
          </p:cNvPicPr>
          <p:nvPr/>
        </p:nvPicPr>
        <p:blipFill>
          <a:blip r:embed="rId3"/>
          <a:stretch>
            <a:fillRect/>
          </a:stretch>
        </p:blipFill>
        <p:spPr>
          <a:xfrm>
            <a:off x="5400582" y="1380930"/>
            <a:ext cx="674464" cy="674464"/>
          </a:xfrm>
          <a:prstGeom prst="rect">
            <a:avLst/>
          </a:prstGeom>
          <a:solidFill>
            <a:schemeClr val="bg1"/>
          </a:solidFill>
        </p:spPr>
      </p:pic>
      <p:sp>
        <p:nvSpPr>
          <p:cNvPr id="2" name="Titre 1">
            <a:extLst>
              <a:ext uri="{FF2B5EF4-FFF2-40B4-BE49-F238E27FC236}">
                <a16:creationId xmlns:a16="http://schemas.microsoft.com/office/drawing/2014/main" id="{80BC8763-09AC-4497-8001-7A02474EADC7}"/>
              </a:ext>
            </a:extLst>
          </p:cNvPr>
          <p:cNvSpPr>
            <a:spLocks noGrp="1"/>
          </p:cNvSpPr>
          <p:nvPr>
            <p:ph type="title"/>
          </p:nvPr>
        </p:nvSpPr>
        <p:spPr>
          <a:xfrm>
            <a:off x="900385" y="195486"/>
            <a:ext cx="9432335" cy="432000"/>
          </a:xfrm>
        </p:spPr>
        <p:txBody>
          <a:bodyPr/>
          <a:lstStyle/>
          <a:p>
            <a:r>
              <a:rPr lang="fr-FR" sz="2000" dirty="0"/>
              <a:t>Les objectifs de la conduite du changement</a:t>
            </a:r>
          </a:p>
        </p:txBody>
      </p:sp>
      <p:grpSp>
        <p:nvGrpSpPr>
          <p:cNvPr id="5" name="Groupe 4">
            <a:extLst>
              <a:ext uri="{FF2B5EF4-FFF2-40B4-BE49-F238E27FC236}">
                <a16:creationId xmlns:a16="http://schemas.microsoft.com/office/drawing/2014/main" id="{6B5088E3-E88F-4C84-BB5A-CE76FA29F4BC}"/>
              </a:ext>
            </a:extLst>
          </p:cNvPr>
          <p:cNvGrpSpPr/>
          <p:nvPr/>
        </p:nvGrpSpPr>
        <p:grpSpPr>
          <a:xfrm>
            <a:off x="258702" y="2054670"/>
            <a:ext cx="2224325" cy="1296462"/>
            <a:chOff x="622404" y="568196"/>
            <a:chExt cx="1975563" cy="1296463"/>
          </a:xfrm>
        </p:grpSpPr>
        <p:sp>
          <p:nvSpPr>
            <p:cNvPr id="6" name="Rectangle : coins arrondis 5">
              <a:extLst>
                <a:ext uri="{FF2B5EF4-FFF2-40B4-BE49-F238E27FC236}">
                  <a16:creationId xmlns:a16="http://schemas.microsoft.com/office/drawing/2014/main" id="{D8FC10E6-4E87-4B21-882C-0D003B78C9BE}"/>
                </a:ext>
              </a:extLst>
            </p:cNvPr>
            <p:cNvSpPr/>
            <p:nvPr/>
          </p:nvSpPr>
          <p:spPr>
            <a:xfrm>
              <a:off x="622404" y="568196"/>
              <a:ext cx="1975563" cy="1296463"/>
            </a:xfrm>
            <a:prstGeom prst="roundRect">
              <a:avLst>
                <a:gd name="adj" fmla="val 10000"/>
              </a:avLst>
            </a:prstGeom>
            <a:solidFill>
              <a:schemeClr val="bg1"/>
            </a:solidFill>
            <a:ln w="12700">
              <a:solidFill>
                <a:schemeClr val="bg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 name="Rectangle : coins arrondis 4">
              <a:extLst>
                <a:ext uri="{FF2B5EF4-FFF2-40B4-BE49-F238E27FC236}">
                  <a16:creationId xmlns:a16="http://schemas.microsoft.com/office/drawing/2014/main" id="{72F79A98-1C51-4258-99D1-231964C4503D}"/>
                </a:ext>
              </a:extLst>
            </p:cNvPr>
            <p:cNvSpPr txBox="1"/>
            <p:nvPr/>
          </p:nvSpPr>
          <p:spPr>
            <a:xfrm>
              <a:off x="660376" y="606168"/>
              <a:ext cx="1899619" cy="12205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285">
                <a:lnSpc>
                  <a:spcPct val="90000"/>
                </a:lnSpc>
                <a:spcBef>
                  <a:spcPct val="0"/>
                </a:spcBef>
                <a:spcAft>
                  <a:spcPct val="35000"/>
                </a:spcAft>
              </a:pPr>
              <a:r>
                <a:rPr lang="fr-FR" b="1" kern="1200" dirty="0">
                  <a:solidFill>
                    <a:srgbClr val="B34A8C"/>
                  </a:solidFill>
                  <a:latin typeface="Arial" panose="020B0604020202020204"/>
                </a:rPr>
                <a:t>Communiquer sur la campagne BPI 2024</a:t>
              </a:r>
              <a:endParaRPr lang="fr-FR" b="1" kern="1200" dirty="0">
                <a:solidFill>
                  <a:srgbClr val="B34A8C"/>
                </a:solidFill>
                <a:latin typeface="Arial" panose="020B0604020202020204"/>
                <a:cs typeface="Arial"/>
              </a:endParaRPr>
            </a:p>
          </p:txBody>
        </p:sp>
      </p:grpSp>
      <p:grpSp>
        <p:nvGrpSpPr>
          <p:cNvPr id="8" name="Groupe 7">
            <a:extLst>
              <a:ext uri="{FF2B5EF4-FFF2-40B4-BE49-F238E27FC236}">
                <a16:creationId xmlns:a16="http://schemas.microsoft.com/office/drawing/2014/main" id="{643871C9-A3E4-405A-BAA2-95BB6DA6F10F}"/>
              </a:ext>
            </a:extLst>
          </p:cNvPr>
          <p:cNvGrpSpPr/>
          <p:nvPr/>
        </p:nvGrpSpPr>
        <p:grpSpPr>
          <a:xfrm>
            <a:off x="2638238" y="2044679"/>
            <a:ext cx="1975563" cy="1296463"/>
            <a:chOff x="3407171" y="530767"/>
            <a:chExt cx="1975563" cy="1296463"/>
          </a:xfrm>
        </p:grpSpPr>
        <p:sp>
          <p:nvSpPr>
            <p:cNvPr id="9" name="Rectangle : coins arrondis 8">
              <a:extLst>
                <a:ext uri="{FF2B5EF4-FFF2-40B4-BE49-F238E27FC236}">
                  <a16:creationId xmlns:a16="http://schemas.microsoft.com/office/drawing/2014/main" id="{A650A3E9-0298-4D39-AAA9-65C83E627A14}"/>
                </a:ext>
              </a:extLst>
            </p:cNvPr>
            <p:cNvSpPr/>
            <p:nvPr/>
          </p:nvSpPr>
          <p:spPr>
            <a:xfrm>
              <a:off x="3407171" y="530767"/>
              <a:ext cx="1975563" cy="1296463"/>
            </a:xfrm>
            <a:prstGeom prst="roundRect">
              <a:avLst>
                <a:gd name="adj" fmla="val 10000"/>
              </a:avLst>
            </a:prstGeom>
            <a:solidFill>
              <a:srgbClr val="FFFFFF"/>
            </a:solidFill>
            <a:ln w="12700" cap="flat" cmpd="sng" algn="ctr">
              <a:solidFill>
                <a:schemeClr val="accent2"/>
              </a:solidFill>
              <a:prstDash val="solid"/>
            </a:ln>
            <a:effectLst/>
          </p:spPr>
          <p:style>
            <a:lnRef idx="2">
              <a:scrgbClr r="0" g="0" b="0"/>
            </a:lnRef>
            <a:fillRef idx="1">
              <a:scrgbClr r="0" g="0" b="0"/>
            </a:fillRef>
            <a:effectRef idx="0">
              <a:scrgbClr r="0" g="0" b="0"/>
            </a:effectRef>
            <a:fontRef idx="minor">
              <a:schemeClr val="lt1"/>
            </a:fontRef>
          </p:style>
        </p:sp>
        <p:sp>
          <p:nvSpPr>
            <p:cNvPr id="10" name="Rectangle : coins arrondis 6">
              <a:extLst>
                <a:ext uri="{FF2B5EF4-FFF2-40B4-BE49-F238E27FC236}">
                  <a16:creationId xmlns:a16="http://schemas.microsoft.com/office/drawing/2014/main" id="{B470478E-85A8-4444-8DFB-1657B86153E8}"/>
                </a:ext>
              </a:extLst>
            </p:cNvPr>
            <p:cNvSpPr txBox="1"/>
            <p:nvPr/>
          </p:nvSpPr>
          <p:spPr>
            <a:xfrm>
              <a:off x="3407172" y="593750"/>
              <a:ext cx="1966540" cy="12205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182">
                <a:lnSpc>
                  <a:spcPct val="90000"/>
                </a:lnSpc>
                <a:spcBef>
                  <a:spcPct val="0"/>
                </a:spcBef>
                <a:spcAft>
                  <a:spcPct val="35000"/>
                </a:spcAft>
              </a:pPr>
              <a:r>
                <a:rPr lang="fr-FR" sz="1200" b="1" kern="1200" dirty="0">
                  <a:solidFill>
                    <a:srgbClr val="00A193"/>
                  </a:solidFill>
                  <a:latin typeface="Arial" panose="020B0604020202020204"/>
                </a:rPr>
                <a:t>Informer les réseaux des nouveaux parcours conseiller et étudiant</a:t>
              </a:r>
            </a:p>
          </p:txBody>
        </p:sp>
      </p:grpSp>
      <p:grpSp>
        <p:nvGrpSpPr>
          <p:cNvPr id="11" name="Groupe 10">
            <a:extLst>
              <a:ext uri="{FF2B5EF4-FFF2-40B4-BE49-F238E27FC236}">
                <a16:creationId xmlns:a16="http://schemas.microsoft.com/office/drawing/2014/main" id="{4F4330BC-AFD5-4562-823D-49D16132A901}"/>
              </a:ext>
            </a:extLst>
          </p:cNvPr>
          <p:cNvGrpSpPr/>
          <p:nvPr/>
        </p:nvGrpSpPr>
        <p:grpSpPr>
          <a:xfrm>
            <a:off x="4779839" y="2030859"/>
            <a:ext cx="1975563" cy="1296463"/>
            <a:chOff x="5457504" y="568196"/>
            <a:chExt cx="1975563" cy="1296463"/>
          </a:xfrm>
        </p:grpSpPr>
        <p:sp>
          <p:nvSpPr>
            <p:cNvPr id="12" name="Rectangle : coins arrondis 11">
              <a:extLst>
                <a:ext uri="{FF2B5EF4-FFF2-40B4-BE49-F238E27FC236}">
                  <a16:creationId xmlns:a16="http://schemas.microsoft.com/office/drawing/2014/main" id="{AE227BC9-50FE-4DE3-B2E2-ED0B57F40728}"/>
                </a:ext>
              </a:extLst>
            </p:cNvPr>
            <p:cNvSpPr/>
            <p:nvPr/>
          </p:nvSpPr>
          <p:spPr>
            <a:xfrm>
              <a:off x="5457504" y="568196"/>
              <a:ext cx="1975563" cy="1296463"/>
            </a:xfrm>
            <a:prstGeom prst="roundRect">
              <a:avLst>
                <a:gd name="adj" fmla="val 10000"/>
              </a:avLst>
            </a:prstGeom>
            <a:solidFill>
              <a:srgbClr val="FFFFFF"/>
            </a:solidFill>
            <a:ln w="19050" cap="flat" cmpd="sng" algn="ctr">
              <a:solidFill>
                <a:schemeClr val="accent6"/>
              </a:solidFill>
              <a:prstDash val="solid"/>
            </a:ln>
            <a:effectLst/>
          </p:spPr>
          <p:style>
            <a:lnRef idx="2">
              <a:scrgbClr r="0" g="0" b="0"/>
            </a:lnRef>
            <a:fillRef idx="1">
              <a:scrgbClr r="0" g="0" b="0"/>
            </a:fillRef>
            <a:effectRef idx="0">
              <a:scrgbClr r="0" g="0" b="0"/>
            </a:effectRef>
            <a:fontRef idx="minor">
              <a:schemeClr val="lt1"/>
            </a:fontRef>
          </p:style>
        </p:sp>
        <p:sp>
          <p:nvSpPr>
            <p:cNvPr id="13" name="Rectangle : coins arrondis 8">
              <a:extLst>
                <a:ext uri="{FF2B5EF4-FFF2-40B4-BE49-F238E27FC236}">
                  <a16:creationId xmlns:a16="http://schemas.microsoft.com/office/drawing/2014/main" id="{FE370C7A-19F9-4462-A560-211ACCBF2B3A}"/>
                </a:ext>
              </a:extLst>
            </p:cNvPr>
            <p:cNvSpPr txBox="1"/>
            <p:nvPr/>
          </p:nvSpPr>
          <p:spPr>
            <a:xfrm>
              <a:off x="5495476" y="606168"/>
              <a:ext cx="1899619" cy="12205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182">
                <a:lnSpc>
                  <a:spcPct val="90000"/>
                </a:lnSpc>
                <a:spcBef>
                  <a:spcPct val="0"/>
                </a:spcBef>
                <a:spcAft>
                  <a:spcPct val="35000"/>
                </a:spcAft>
              </a:pPr>
              <a:r>
                <a:rPr lang="fr-FR" b="1" kern="1200" dirty="0">
                  <a:solidFill>
                    <a:srgbClr val="EAB818">
                      <a:lumMod val="75000"/>
                    </a:srgbClr>
                  </a:solidFill>
                  <a:latin typeface="Arial" panose="020B0604020202020204"/>
                </a:rPr>
                <a:t>Mise à disposition des réseaux de contenus pertinents</a:t>
              </a:r>
            </a:p>
          </p:txBody>
        </p:sp>
      </p:grpSp>
      <p:sp>
        <p:nvSpPr>
          <p:cNvPr id="14" name="Rectangle 13">
            <a:extLst>
              <a:ext uri="{FF2B5EF4-FFF2-40B4-BE49-F238E27FC236}">
                <a16:creationId xmlns:a16="http://schemas.microsoft.com/office/drawing/2014/main" id="{7D0ECAE7-9BF4-4A06-90FD-A46730A94703}"/>
              </a:ext>
            </a:extLst>
          </p:cNvPr>
          <p:cNvSpPr/>
          <p:nvPr/>
        </p:nvSpPr>
        <p:spPr>
          <a:xfrm>
            <a:off x="4782092" y="3704670"/>
            <a:ext cx="1975563" cy="60869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8"/>
            <a:r>
              <a:rPr lang="fr-FR" sz="1000" i="1" dirty="0">
                <a:solidFill>
                  <a:srgbClr val="000000"/>
                </a:solidFill>
                <a:latin typeface="Arial" panose="020B0604020202020204"/>
              </a:rPr>
              <a:t>Proposer des contenus facilement appréhendables par les conseillers</a:t>
            </a:r>
          </a:p>
        </p:txBody>
      </p:sp>
      <p:sp>
        <p:nvSpPr>
          <p:cNvPr id="15" name="Rectangle 14">
            <a:extLst>
              <a:ext uri="{FF2B5EF4-FFF2-40B4-BE49-F238E27FC236}">
                <a16:creationId xmlns:a16="http://schemas.microsoft.com/office/drawing/2014/main" id="{5C58520A-52AE-478C-9AA5-6B7691B4C571}"/>
              </a:ext>
            </a:extLst>
          </p:cNvPr>
          <p:cNvSpPr/>
          <p:nvPr/>
        </p:nvSpPr>
        <p:spPr>
          <a:xfrm>
            <a:off x="386544" y="3441337"/>
            <a:ext cx="1937592" cy="1148759"/>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defTabSz="914378"/>
            <a:r>
              <a:rPr lang="fr-FR" sz="1000" i="1" dirty="0">
                <a:solidFill>
                  <a:srgbClr val="000000"/>
                </a:solidFill>
                <a:latin typeface="Arial" panose="020B0604020202020204"/>
              </a:rPr>
              <a:t>Mener une conduite du changement permettant aux réseaux de s'approprier le discours et les arguments autour de l'offre BPI</a:t>
            </a:r>
            <a:endParaRPr lang="fr-FR" sz="1000" i="1" dirty="0">
              <a:solidFill>
                <a:srgbClr val="000000"/>
              </a:solidFill>
              <a:latin typeface="Arial" panose="020B0604020202020204"/>
              <a:cs typeface="Arial"/>
            </a:endParaRPr>
          </a:p>
        </p:txBody>
      </p:sp>
      <p:sp>
        <p:nvSpPr>
          <p:cNvPr id="16" name="Rectangle 15">
            <a:extLst>
              <a:ext uri="{FF2B5EF4-FFF2-40B4-BE49-F238E27FC236}">
                <a16:creationId xmlns:a16="http://schemas.microsoft.com/office/drawing/2014/main" id="{21708603-78C1-473C-A12E-9CFC779D754A}"/>
              </a:ext>
            </a:extLst>
          </p:cNvPr>
          <p:cNvSpPr/>
          <p:nvPr/>
        </p:nvSpPr>
        <p:spPr>
          <a:xfrm>
            <a:off x="2633815" y="3646997"/>
            <a:ext cx="1975469" cy="80356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defTabSz="914378"/>
            <a:r>
              <a:rPr lang="fr-FR" sz="1000" i="1" dirty="0">
                <a:solidFill>
                  <a:srgbClr val="000000"/>
                </a:solidFill>
                <a:latin typeface="Arial" panose="020B0604020202020204"/>
              </a:rPr>
              <a:t>Une communication et des supports adaptés et déployés au bon moment : campagne BPI 2024. Expliquer les enjeux de ces parcours dans la souscription de l'offre BPI</a:t>
            </a:r>
          </a:p>
        </p:txBody>
      </p:sp>
      <p:pic>
        <p:nvPicPr>
          <p:cNvPr id="17" name="Image 16">
            <a:extLst>
              <a:ext uri="{FF2B5EF4-FFF2-40B4-BE49-F238E27FC236}">
                <a16:creationId xmlns:a16="http://schemas.microsoft.com/office/drawing/2014/main" id="{6F94022E-48C9-4507-8B9D-3090E4AA0EA2}"/>
              </a:ext>
            </a:extLst>
          </p:cNvPr>
          <p:cNvPicPr>
            <a:picLocks noChangeAspect="1"/>
          </p:cNvPicPr>
          <p:nvPr/>
        </p:nvPicPr>
        <p:blipFill>
          <a:blip r:embed="rId4"/>
          <a:stretch>
            <a:fillRect/>
          </a:stretch>
        </p:blipFill>
        <p:spPr>
          <a:xfrm>
            <a:off x="986982" y="1307866"/>
            <a:ext cx="736716" cy="736812"/>
          </a:xfrm>
          <a:prstGeom prst="rect">
            <a:avLst/>
          </a:prstGeom>
          <a:solidFill>
            <a:schemeClr val="bg1"/>
          </a:solidFill>
        </p:spPr>
      </p:pic>
      <p:pic>
        <p:nvPicPr>
          <p:cNvPr id="19" name="Image 18">
            <a:extLst>
              <a:ext uri="{FF2B5EF4-FFF2-40B4-BE49-F238E27FC236}">
                <a16:creationId xmlns:a16="http://schemas.microsoft.com/office/drawing/2014/main" id="{9516A293-0BB6-450C-A850-2BD42FDAE96C}"/>
              </a:ext>
            </a:extLst>
          </p:cNvPr>
          <p:cNvPicPr>
            <a:picLocks noChangeAspect="1"/>
          </p:cNvPicPr>
          <p:nvPr/>
        </p:nvPicPr>
        <p:blipFill>
          <a:blip r:embed="rId5"/>
          <a:stretch>
            <a:fillRect/>
          </a:stretch>
        </p:blipFill>
        <p:spPr>
          <a:xfrm>
            <a:off x="3264927" y="1349033"/>
            <a:ext cx="736716" cy="674464"/>
          </a:xfrm>
          <a:prstGeom prst="rect">
            <a:avLst/>
          </a:prstGeom>
          <a:solidFill>
            <a:schemeClr val="bg1"/>
          </a:solidFill>
        </p:spPr>
      </p:pic>
      <p:sp>
        <p:nvSpPr>
          <p:cNvPr id="20" name="ZoneTexte 19">
            <a:extLst>
              <a:ext uri="{FF2B5EF4-FFF2-40B4-BE49-F238E27FC236}">
                <a16:creationId xmlns:a16="http://schemas.microsoft.com/office/drawing/2014/main" id="{2BE3E6DA-83AB-4739-88D7-532F8C9A566F}"/>
              </a:ext>
            </a:extLst>
          </p:cNvPr>
          <p:cNvSpPr txBox="1"/>
          <p:nvPr/>
        </p:nvSpPr>
        <p:spPr>
          <a:xfrm>
            <a:off x="931899" y="876351"/>
            <a:ext cx="848938" cy="584775"/>
          </a:xfrm>
          <a:prstGeom prst="rect">
            <a:avLst/>
          </a:prstGeom>
          <a:noFill/>
        </p:spPr>
        <p:txBody>
          <a:bodyPr wrap="square" rtlCol="0">
            <a:spAutoFit/>
          </a:bodyPr>
          <a:lstStyle/>
          <a:p>
            <a:pPr algn="ctr" defTabSz="914378"/>
            <a:r>
              <a:rPr lang="fr-FR" sz="3200" b="1">
                <a:solidFill>
                  <a:srgbClr val="B34A8C"/>
                </a:solidFill>
                <a:effectLst>
                  <a:outerShdw blurRad="38100" dist="38100" dir="2700000" algn="tl">
                    <a:srgbClr val="000000">
                      <a:alpha val="43137"/>
                    </a:srgbClr>
                  </a:outerShdw>
                </a:effectLst>
                <a:ea typeface="+mn-ea"/>
              </a:rPr>
              <a:t>1</a:t>
            </a:r>
          </a:p>
        </p:txBody>
      </p:sp>
      <p:sp>
        <p:nvSpPr>
          <p:cNvPr id="21" name="ZoneTexte 20">
            <a:extLst>
              <a:ext uri="{FF2B5EF4-FFF2-40B4-BE49-F238E27FC236}">
                <a16:creationId xmlns:a16="http://schemas.microsoft.com/office/drawing/2014/main" id="{13070006-F2EB-4CA2-8E31-89916FA8D447}"/>
              </a:ext>
            </a:extLst>
          </p:cNvPr>
          <p:cNvSpPr txBox="1"/>
          <p:nvPr/>
        </p:nvSpPr>
        <p:spPr>
          <a:xfrm>
            <a:off x="3258107" y="825487"/>
            <a:ext cx="848938" cy="584775"/>
          </a:xfrm>
          <a:prstGeom prst="rect">
            <a:avLst/>
          </a:prstGeom>
          <a:noFill/>
        </p:spPr>
        <p:txBody>
          <a:bodyPr wrap="square" rtlCol="0">
            <a:spAutoFit/>
          </a:bodyPr>
          <a:lstStyle/>
          <a:p>
            <a:pPr algn="ctr" defTabSz="914378"/>
            <a:r>
              <a:rPr lang="fr-FR" sz="3200" b="1">
                <a:solidFill>
                  <a:srgbClr val="00A193"/>
                </a:solidFill>
                <a:effectLst>
                  <a:outerShdw blurRad="38100" dist="38100" dir="2700000" algn="tl">
                    <a:srgbClr val="000000">
                      <a:alpha val="43137"/>
                    </a:srgbClr>
                  </a:outerShdw>
                </a:effectLst>
                <a:ea typeface="+mn-ea"/>
              </a:rPr>
              <a:t>2</a:t>
            </a:r>
          </a:p>
        </p:txBody>
      </p:sp>
      <p:sp>
        <p:nvSpPr>
          <p:cNvPr id="22" name="ZoneTexte 21">
            <a:extLst>
              <a:ext uri="{FF2B5EF4-FFF2-40B4-BE49-F238E27FC236}">
                <a16:creationId xmlns:a16="http://schemas.microsoft.com/office/drawing/2014/main" id="{915384C8-2A8B-4D1E-B238-E1731EB99F8D}"/>
              </a:ext>
            </a:extLst>
          </p:cNvPr>
          <p:cNvSpPr txBox="1"/>
          <p:nvPr/>
        </p:nvSpPr>
        <p:spPr>
          <a:xfrm>
            <a:off x="5313345" y="862761"/>
            <a:ext cx="848938" cy="584775"/>
          </a:xfrm>
          <a:prstGeom prst="rect">
            <a:avLst/>
          </a:prstGeom>
          <a:noFill/>
        </p:spPr>
        <p:txBody>
          <a:bodyPr wrap="square" rtlCol="0">
            <a:spAutoFit/>
          </a:bodyPr>
          <a:lstStyle/>
          <a:p>
            <a:pPr algn="ctr" defTabSz="914378"/>
            <a:r>
              <a:rPr lang="fr-FR" sz="3200" b="1">
                <a:solidFill>
                  <a:srgbClr val="EAB818"/>
                </a:solidFill>
                <a:effectLst>
                  <a:outerShdw blurRad="38100" dist="38100" dir="2700000" algn="tl">
                    <a:srgbClr val="000000">
                      <a:alpha val="43137"/>
                    </a:srgbClr>
                  </a:outerShdw>
                </a:effectLst>
                <a:ea typeface="+mn-ea"/>
              </a:rPr>
              <a:t>3</a:t>
            </a:r>
          </a:p>
        </p:txBody>
      </p:sp>
      <p:sp>
        <p:nvSpPr>
          <p:cNvPr id="23" name="Espace réservé du texte 10">
            <a:extLst>
              <a:ext uri="{FF2B5EF4-FFF2-40B4-BE49-F238E27FC236}">
                <a16:creationId xmlns:a16="http://schemas.microsoft.com/office/drawing/2014/main" id="{5CFB0C34-1743-464A-80A7-07CB20670D46}"/>
              </a:ext>
            </a:extLst>
          </p:cNvPr>
          <p:cNvSpPr>
            <a:spLocks noGrp="1"/>
          </p:cNvSpPr>
          <p:nvPr>
            <p:ph type="body" sz="quarter" idx="12"/>
          </p:nvPr>
        </p:nvSpPr>
        <p:spPr>
          <a:xfrm>
            <a:off x="900385" y="538299"/>
            <a:ext cx="7704098" cy="288032"/>
          </a:xfrm>
        </p:spPr>
        <p:txBody>
          <a:bodyPr/>
          <a:lstStyle/>
          <a:p>
            <a:r>
              <a:rPr lang="fr-FR" dirty="0"/>
              <a:t>Les </a:t>
            </a:r>
            <a:r>
              <a:rPr lang="fr-FR" dirty="0" err="1"/>
              <a:t>pré-requis</a:t>
            </a:r>
            <a:endParaRPr lang="fr-FR" dirty="0"/>
          </a:p>
        </p:txBody>
      </p:sp>
      <p:grpSp>
        <p:nvGrpSpPr>
          <p:cNvPr id="24" name="Groupe 23">
            <a:extLst>
              <a:ext uri="{FF2B5EF4-FFF2-40B4-BE49-F238E27FC236}">
                <a16:creationId xmlns:a16="http://schemas.microsoft.com/office/drawing/2014/main" id="{F2C693D5-ABC8-481A-BA1A-CE1DBD068896}"/>
              </a:ext>
            </a:extLst>
          </p:cNvPr>
          <p:cNvGrpSpPr/>
          <p:nvPr/>
        </p:nvGrpSpPr>
        <p:grpSpPr>
          <a:xfrm>
            <a:off x="6930464" y="2052430"/>
            <a:ext cx="1975563" cy="1296463"/>
            <a:chOff x="5457504" y="568196"/>
            <a:chExt cx="1975563" cy="1296463"/>
          </a:xfrm>
        </p:grpSpPr>
        <p:sp>
          <p:nvSpPr>
            <p:cNvPr id="25" name="Rectangle : coins arrondis 24">
              <a:extLst>
                <a:ext uri="{FF2B5EF4-FFF2-40B4-BE49-F238E27FC236}">
                  <a16:creationId xmlns:a16="http://schemas.microsoft.com/office/drawing/2014/main" id="{C6A89658-A7A9-4ACA-B47C-4C86EC1118A9}"/>
                </a:ext>
              </a:extLst>
            </p:cNvPr>
            <p:cNvSpPr/>
            <p:nvPr/>
          </p:nvSpPr>
          <p:spPr>
            <a:xfrm>
              <a:off x="5457504" y="568196"/>
              <a:ext cx="1975563" cy="1296463"/>
            </a:xfrm>
            <a:prstGeom prst="roundRect">
              <a:avLst>
                <a:gd name="adj" fmla="val 10000"/>
              </a:avLst>
            </a:prstGeom>
            <a:solidFill>
              <a:srgbClr val="FFFFFF"/>
            </a:solidFill>
            <a:ln w="19050" cap="flat" cmpd="sng" algn="ctr">
              <a:solidFill>
                <a:schemeClr val="accent1"/>
              </a:solidFill>
              <a:prstDash val="solid"/>
            </a:ln>
            <a:effectLst/>
          </p:spPr>
          <p:style>
            <a:lnRef idx="2">
              <a:scrgbClr r="0" g="0" b="0"/>
            </a:lnRef>
            <a:fillRef idx="1">
              <a:scrgbClr r="0" g="0" b="0"/>
            </a:fillRef>
            <a:effectRef idx="0">
              <a:scrgbClr r="0" g="0" b="0"/>
            </a:effectRef>
            <a:fontRef idx="minor">
              <a:schemeClr val="lt1"/>
            </a:fontRef>
          </p:style>
        </p:sp>
        <p:sp>
          <p:nvSpPr>
            <p:cNvPr id="26" name="Rectangle : coins arrondis 8">
              <a:extLst>
                <a:ext uri="{FF2B5EF4-FFF2-40B4-BE49-F238E27FC236}">
                  <a16:creationId xmlns:a16="http://schemas.microsoft.com/office/drawing/2014/main" id="{0BAAC5CE-5F60-440D-AFCC-ADB3AA21A88F}"/>
                </a:ext>
              </a:extLst>
            </p:cNvPr>
            <p:cNvSpPr txBox="1"/>
            <p:nvPr/>
          </p:nvSpPr>
          <p:spPr>
            <a:xfrm>
              <a:off x="5495476" y="606168"/>
              <a:ext cx="1899619" cy="12205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182">
                <a:lnSpc>
                  <a:spcPct val="90000"/>
                </a:lnSpc>
                <a:spcBef>
                  <a:spcPct val="0"/>
                </a:spcBef>
                <a:spcAft>
                  <a:spcPct val="35000"/>
                </a:spcAft>
              </a:pPr>
              <a:r>
                <a:rPr lang="fr-FR" b="1" kern="1200" dirty="0">
                  <a:solidFill>
                    <a:srgbClr val="581D74"/>
                  </a:solidFill>
                  <a:latin typeface="Arial" panose="020B0604020202020204"/>
                </a:rPr>
                <a:t>Impliquer les contributeurs dans la communication</a:t>
              </a:r>
            </a:p>
          </p:txBody>
        </p:sp>
      </p:grpSp>
      <p:sp>
        <p:nvSpPr>
          <p:cNvPr id="27" name="Rectangle 26">
            <a:extLst>
              <a:ext uri="{FF2B5EF4-FFF2-40B4-BE49-F238E27FC236}">
                <a16:creationId xmlns:a16="http://schemas.microsoft.com/office/drawing/2014/main" id="{C3FDC1DF-4D62-42F6-8856-2B51222EA601}"/>
              </a:ext>
            </a:extLst>
          </p:cNvPr>
          <p:cNvSpPr/>
          <p:nvPr/>
        </p:nvSpPr>
        <p:spPr>
          <a:xfrm>
            <a:off x="6930464" y="3435350"/>
            <a:ext cx="1975563" cy="1118547"/>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fr-FR" sz="1000" i="1" dirty="0">
                <a:solidFill>
                  <a:srgbClr val="000000"/>
                </a:solidFill>
                <a:latin typeface="Arial" panose="020B0604020202020204"/>
              </a:rPr>
              <a:t>Participation indispensable des contributeurs dans le déploiement des supports et la communication autour de la campagne BPI 2024</a:t>
            </a:r>
          </a:p>
        </p:txBody>
      </p:sp>
      <p:sp>
        <p:nvSpPr>
          <p:cNvPr id="28" name="ZoneTexte 27">
            <a:extLst>
              <a:ext uri="{FF2B5EF4-FFF2-40B4-BE49-F238E27FC236}">
                <a16:creationId xmlns:a16="http://schemas.microsoft.com/office/drawing/2014/main" id="{B8E0B663-5A07-480A-9CA0-94CA8317593B}"/>
              </a:ext>
            </a:extLst>
          </p:cNvPr>
          <p:cNvSpPr txBox="1"/>
          <p:nvPr/>
        </p:nvSpPr>
        <p:spPr>
          <a:xfrm>
            <a:off x="7445181" y="865788"/>
            <a:ext cx="848938" cy="584775"/>
          </a:xfrm>
          <a:prstGeom prst="rect">
            <a:avLst/>
          </a:prstGeom>
          <a:noFill/>
        </p:spPr>
        <p:txBody>
          <a:bodyPr wrap="square" rtlCol="0">
            <a:spAutoFit/>
          </a:bodyPr>
          <a:lstStyle/>
          <a:p>
            <a:pPr algn="ctr" defTabSz="914378"/>
            <a:r>
              <a:rPr lang="fr-FR" sz="3200" b="1" dirty="0">
                <a:solidFill>
                  <a:srgbClr val="581D74"/>
                </a:solidFill>
                <a:effectLst>
                  <a:outerShdw blurRad="38100" dist="38100" dir="2700000" algn="tl">
                    <a:srgbClr val="000000">
                      <a:alpha val="43137"/>
                    </a:srgbClr>
                  </a:outerShdw>
                </a:effectLst>
                <a:ea typeface="+mn-ea"/>
              </a:rPr>
              <a:t>4</a:t>
            </a:r>
          </a:p>
        </p:txBody>
      </p:sp>
      <p:pic>
        <p:nvPicPr>
          <p:cNvPr id="34" name="Image 33">
            <a:extLst>
              <a:ext uri="{FF2B5EF4-FFF2-40B4-BE49-F238E27FC236}">
                <a16:creationId xmlns:a16="http://schemas.microsoft.com/office/drawing/2014/main" id="{7DA3BB08-AAD6-49F0-A476-E0BEFD284325}"/>
              </a:ext>
            </a:extLst>
          </p:cNvPr>
          <p:cNvPicPr>
            <a:picLocks noChangeAspect="1"/>
          </p:cNvPicPr>
          <p:nvPr/>
        </p:nvPicPr>
        <p:blipFill>
          <a:blip r:embed="rId6"/>
          <a:stretch>
            <a:fillRect/>
          </a:stretch>
        </p:blipFill>
        <p:spPr>
          <a:xfrm>
            <a:off x="7532418" y="1356947"/>
            <a:ext cx="674464" cy="655729"/>
          </a:xfrm>
          <a:prstGeom prst="rect">
            <a:avLst/>
          </a:prstGeom>
        </p:spPr>
      </p:pic>
    </p:spTree>
    <p:extLst>
      <p:ext uri="{BB962C8B-B14F-4D97-AF65-F5344CB8AC3E}">
        <p14:creationId xmlns:p14="http://schemas.microsoft.com/office/powerpoint/2010/main" val="2643078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65ADD-88B4-402E-BD50-DA65EC6C90ED}"/>
              </a:ext>
            </a:extLst>
          </p:cNvPr>
          <p:cNvSpPr>
            <a:spLocks noGrp="1"/>
          </p:cNvSpPr>
          <p:nvPr>
            <p:ph type="title"/>
          </p:nvPr>
        </p:nvSpPr>
        <p:spPr/>
        <p:txBody>
          <a:bodyPr/>
          <a:lstStyle/>
          <a:p>
            <a:r>
              <a:rPr lang="fr-FR" dirty="0"/>
              <a:t>Une conduite du changement dédiée</a:t>
            </a:r>
          </a:p>
        </p:txBody>
      </p:sp>
      <p:sp>
        <p:nvSpPr>
          <p:cNvPr id="3" name="Espace réservé du texte 2">
            <a:extLst>
              <a:ext uri="{FF2B5EF4-FFF2-40B4-BE49-F238E27FC236}">
                <a16:creationId xmlns:a16="http://schemas.microsoft.com/office/drawing/2014/main" id="{D5DBD759-4BBE-4CE6-8B63-176EF0D576D4}"/>
              </a:ext>
            </a:extLst>
          </p:cNvPr>
          <p:cNvSpPr>
            <a:spLocks noGrp="1"/>
          </p:cNvSpPr>
          <p:nvPr>
            <p:ph type="body" sz="quarter" idx="12"/>
          </p:nvPr>
        </p:nvSpPr>
        <p:spPr/>
        <p:txBody>
          <a:bodyPr/>
          <a:lstStyle/>
          <a:p>
            <a:r>
              <a:rPr lang="fr-FR" dirty="0"/>
              <a:t>Des supports didactiques et pédagogiques pour les conseillers</a:t>
            </a:r>
          </a:p>
        </p:txBody>
      </p:sp>
      <p:sp>
        <p:nvSpPr>
          <p:cNvPr id="4" name="Rectangle 3">
            <a:extLst>
              <a:ext uri="{FF2B5EF4-FFF2-40B4-BE49-F238E27FC236}">
                <a16:creationId xmlns:a16="http://schemas.microsoft.com/office/drawing/2014/main" id="{7272EA7A-6A7C-48AB-B5A7-0E07641262D7}"/>
              </a:ext>
            </a:extLst>
          </p:cNvPr>
          <p:cNvSpPr/>
          <p:nvPr/>
        </p:nvSpPr>
        <p:spPr>
          <a:xfrm>
            <a:off x="3538602" y="1005205"/>
            <a:ext cx="2562834" cy="540000"/>
          </a:xfrm>
          <a:prstGeom prst="rect">
            <a:avLst/>
          </a:prstGeom>
          <a:solidFill>
            <a:schemeClr val="accent5">
              <a:lumMod val="20000"/>
              <a:lumOff val="80000"/>
            </a:schemeClr>
          </a:solidFill>
          <a:ln w="25400" cap="flat" cmpd="sng" algn="ctr">
            <a:noFill/>
            <a:prstDash val="solid"/>
          </a:ln>
          <a:effectLst/>
        </p:spPr>
        <p:txBody>
          <a:bodyPr rtlCol="0" anchor="ctr"/>
          <a:lstStyle/>
          <a:p>
            <a:pPr algn="ctr" defTabSz="914378">
              <a:defRPr/>
            </a:pPr>
            <a:r>
              <a:rPr lang="fr-FR" sz="1000" b="1" dirty="0">
                <a:solidFill>
                  <a:srgbClr val="FFFFFF"/>
                </a:solidFill>
                <a:latin typeface="Montserrat SemiBold" panose="00000700000000000000" pitchFamily="2" charset="0"/>
                <a:ea typeface="+mn-ea"/>
              </a:rPr>
              <a:t>  </a:t>
            </a:r>
            <a:r>
              <a:rPr lang="fr-FR" sz="1000" b="1" dirty="0">
                <a:solidFill>
                  <a:srgbClr val="55579E"/>
                </a:solidFill>
                <a:latin typeface="Montserrat SemiBold" panose="00000700000000000000" pitchFamily="2" charset="0"/>
                <a:ea typeface="+mn-ea"/>
              </a:rPr>
              <a:t>Un OAV </a:t>
            </a:r>
          </a:p>
          <a:p>
            <a:pPr algn="ctr" defTabSz="914378">
              <a:defRPr/>
            </a:pPr>
            <a:r>
              <a:rPr lang="fr-FR" sz="1000" b="1" dirty="0">
                <a:solidFill>
                  <a:srgbClr val="55579E"/>
                </a:solidFill>
                <a:latin typeface="Montserrat SemiBold" panose="00000700000000000000" pitchFamily="2" charset="0"/>
                <a:ea typeface="+mn-ea"/>
              </a:rPr>
              <a:t>« gamme offre Prêt Etudiant » </a:t>
            </a:r>
          </a:p>
        </p:txBody>
      </p:sp>
      <p:sp>
        <p:nvSpPr>
          <p:cNvPr id="5" name="Rectangle 4">
            <a:extLst>
              <a:ext uri="{FF2B5EF4-FFF2-40B4-BE49-F238E27FC236}">
                <a16:creationId xmlns:a16="http://schemas.microsoft.com/office/drawing/2014/main" id="{FD7EB145-7E4B-464B-B95D-E941114690AD}"/>
              </a:ext>
            </a:extLst>
          </p:cNvPr>
          <p:cNvSpPr/>
          <p:nvPr/>
        </p:nvSpPr>
        <p:spPr>
          <a:xfrm>
            <a:off x="430155" y="1004527"/>
            <a:ext cx="2646874" cy="540000"/>
          </a:xfrm>
          <a:prstGeom prst="rect">
            <a:avLst/>
          </a:prstGeom>
          <a:solidFill>
            <a:schemeClr val="bg2">
              <a:lumMod val="20000"/>
              <a:lumOff val="80000"/>
            </a:schemeClr>
          </a:solidFill>
          <a:ln w="25400" cap="flat" cmpd="sng" algn="ctr">
            <a:noFill/>
            <a:prstDash val="solid"/>
          </a:ln>
          <a:effectLst/>
        </p:spPr>
        <p:txBody>
          <a:bodyPr rtlCol="0" anchor="ctr"/>
          <a:lstStyle/>
          <a:p>
            <a:pPr algn="ctr" defTabSz="914378">
              <a:defRPr/>
            </a:pPr>
            <a:r>
              <a:rPr lang="fr-FR" sz="1000" b="1" dirty="0">
                <a:solidFill>
                  <a:srgbClr val="B34A8C"/>
                </a:solidFill>
                <a:ea typeface="+mn-ea"/>
              </a:rPr>
              <a:t>Des didacticiels </a:t>
            </a:r>
          </a:p>
          <a:p>
            <a:pPr algn="ctr" defTabSz="914378">
              <a:defRPr/>
            </a:pPr>
            <a:r>
              <a:rPr lang="fr-FR" sz="1000" b="1" dirty="0">
                <a:solidFill>
                  <a:srgbClr val="B34A8C"/>
                </a:solidFill>
                <a:ea typeface="+mn-ea"/>
              </a:rPr>
              <a:t>conseiller et étudiant</a:t>
            </a:r>
          </a:p>
        </p:txBody>
      </p:sp>
      <p:sp>
        <p:nvSpPr>
          <p:cNvPr id="6" name="Ellipse 5">
            <a:extLst>
              <a:ext uri="{FF2B5EF4-FFF2-40B4-BE49-F238E27FC236}">
                <a16:creationId xmlns:a16="http://schemas.microsoft.com/office/drawing/2014/main" id="{B52DB2C1-EF18-4305-B8A9-900E811598B3}"/>
              </a:ext>
            </a:extLst>
          </p:cNvPr>
          <p:cNvSpPr>
            <a:spLocks noChangeAspect="1"/>
          </p:cNvSpPr>
          <p:nvPr/>
        </p:nvSpPr>
        <p:spPr>
          <a:xfrm>
            <a:off x="160156" y="1011393"/>
            <a:ext cx="540000" cy="540000"/>
          </a:xfrm>
          <a:prstGeom prst="ellipse">
            <a:avLst/>
          </a:prstGeom>
          <a:solidFill>
            <a:schemeClr val="bg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defRPr/>
            </a:pPr>
            <a:r>
              <a:rPr lang="fr-FR" sz="1800">
                <a:solidFill>
                  <a:srgbClr val="FFFFFF"/>
                </a:solidFill>
                <a:ea typeface="+mn-ea"/>
              </a:rPr>
              <a:t>1</a:t>
            </a:r>
          </a:p>
        </p:txBody>
      </p:sp>
      <p:sp>
        <p:nvSpPr>
          <p:cNvPr id="7" name="Ellipse 6">
            <a:extLst>
              <a:ext uri="{FF2B5EF4-FFF2-40B4-BE49-F238E27FC236}">
                <a16:creationId xmlns:a16="http://schemas.microsoft.com/office/drawing/2014/main" id="{1C2F0A25-B02D-4A16-A3E9-4E553B762427}"/>
              </a:ext>
            </a:extLst>
          </p:cNvPr>
          <p:cNvSpPr>
            <a:spLocks noChangeAspect="1"/>
          </p:cNvSpPr>
          <p:nvPr/>
        </p:nvSpPr>
        <p:spPr>
          <a:xfrm>
            <a:off x="3188508" y="1004527"/>
            <a:ext cx="539940" cy="540000"/>
          </a:xfrm>
          <a:prstGeom prst="ellipse">
            <a:avLst/>
          </a:prstGeom>
          <a:solidFill>
            <a:schemeClr val="accent5"/>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defRPr/>
            </a:pPr>
            <a:r>
              <a:rPr lang="fr-FR" sz="1800">
                <a:solidFill>
                  <a:srgbClr val="FFFFFF"/>
                </a:solidFill>
                <a:ea typeface="+mn-ea"/>
              </a:rPr>
              <a:t>2</a:t>
            </a:r>
          </a:p>
        </p:txBody>
      </p:sp>
      <p:cxnSp>
        <p:nvCxnSpPr>
          <p:cNvPr id="9" name="Connecteur droit 8">
            <a:extLst>
              <a:ext uri="{FF2B5EF4-FFF2-40B4-BE49-F238E27FC236}">
                <a16:creationId xmlns:a16="http://schemas.microsoft.com/office/drawing/2014/main" id="{81AC9AB9-7682-4DDD-8DD5-B377775FF62D}"/>
              </a:ext>
            </a:extLst>
          </p:cNvPr>
          <p:cNvCxnSpPr>
            <a:cxnSpLocks/>
          </p:cNvCxnSpPr>
          <p:nvPr/>
        </p:nvCxnSpPr>
        <p:spPr>
          <a:xfrm flipV="1">
            <a:off x="406303" y="1734457"/>
            <a:ext cx="0" cy="2650010"/>
          </a:xfrm>
          <a:prstGeom prst="line">
            <a:avLst/>
          </a:prstGeom>
          <a:noFill/>
          <a:ln w="28575" cap="flat" cmpd="sng" algn="ctr">
            <a:solidFill>
              <a:schemeClr val="bg2"/>
            </a:solidFill>
            <a:prstDash val="solid"/>
            <a:headEnd type="none"/>
            <a:tailEnd type="oval"/>
          </a:ln>
          <a:effectLst/>
        </p:spPr>
      </p:cxnSp>
      <p:cxnSp>
        <p:nvCxnSpPr>
          <p:cNvPr id="11" name="Connecteur droit 10">
            <a:extLst>
              <a:ext uri="{FF2B5EF4-FFF2-40B4-BE49-F238E27FC236}">
                <a16:creationId xmlns:a16="http://schemas.microsoft.com/office/drawing/2014/main" id="{64CAD0CC-6AAC-4ABA-89D2-068FF4B98BD8}"/>
              </a:ext>
            </a:extLst>
          </p:cNvPr>
          <p:cNvCxnSpPr>
            <a:cxnSpLocks/>
          </p:cNvCxnSpPr>
          <p:nvPr/>
        </p:nvCxnSpPr>
        <p:spPr>
          <a:xfrm flipV="1">
            <a:off x="3449352" y="1734458"/>
            <a:ext cx="0" cy="2595325"/>
          </a:xfrm>
          <a:prstGeom prst="line">
            <a:avLst/>
          </a:prstGeom>
          <a:noFill/>
          <a:ln w="28575" cap="flat" cmpd="sng" algn="ctr">
            <a:solidFill>
              <a:schemeClr val="accent5"/>
            </a:solidFill>
            <a:prstDash val="solid"/>
            <a:headEnd type="none"/>
            <a:tailEnd type="oval"/>
          </a:ln>
          <a:effectLst/>
        </p:spPr>
      </p:cxnSp>
      <p:sp>
        <p:nvSpPr>
          <p:cNvPr id="12" name="Espace réservé du texte 9">
            <a:extLst>
              <a:ext uri="{FF2B5EF4-FFF2-40B4-BE49-F238E27FC236}">
                <a16:creationId xmlns:a16="http://schemas.microsoft.com/office/drawing/2014/main" id="{BF625FCA-7AD8-4794-A2A5-D03D6C38150C}"/>
              </a:ext>
            </a:extLst>
          </p:cNvPr>
          <p:cNvSpPr txBox="1">
            <a:spLocks/>
          </p:cNvSpPr>
          <p:nvPr/>
        </p:nvSpPr>
        <p:spPr>
          <a:xfrm>
            <a:off x="3609240" y="1668641"/>
            <a:ext cx="2510560" cy="750682"/>
          </a:xfrm>
          <a:prstGeom prst="rect">
            <a:avLst/>
          </a:prstGeom>
        </p:spPr>
        <p:txBody>
          <a:bodyPr lIns="0" tIns="0" rIns="0" bIns="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66693" indent="-266693" defTabSz="914378">
              <a:spcBef>
                <a:spcPts val="400"/>
              </a:spcBef>
              <a:spcAft>
                <a:spcPts val="400"/>
              </a:spcAft>
              <a:buClr>
                <a:srgbClr val="55579E"/>
              </a:buClr>
              <a:buFont typeface="Wingdings" panose="05000000000000000000" pitchFamily="2" charset="2"/>
              <a:buChar char="v"/>
              <a:defRPr/>
            </a:pPr>
            <a:r>
              <a:rPr lang="fr-FR" sz="1100" dirty="0">
                <a:solidFill>
                  <a:srgbClr val="000000">
                    <a:lumMod val="75000"/>
                    <a:lumOff val="25000"/>
                  </a:srgbClr>
                </a:solidFill>
                <a:latin typeface="Arial"/>
              </a:rPr>
              <a:t>L'OAV est déjà disponible pour le réseau CE et contient une rubrique dédiée à l'offre BPI. </a:t>
            </a:r>
          </a:p>
          <a:p>
            <a:pPr marL="0" indent="0" defTabSz="914378">
              <a:spcBef>
                <a:spcPts val="400"/>
              </a:spcBef>
              <a:spcAft>
                <a:spcPts val="400"/>
              </a:spcAft>
              <a:buClr>
                <a:srgbClr val="55579E"/>
              </a:buClr>
              <a:buNone/>
              <a:defRPr/>
            </a:pPr>
            <a:endParaRPr lang="fr-FR" sz="1100" dirty="0">
              <a:solidFill>
                <a:srgbClr val="000000">
                  <a:lumMod val="75000"/>
                  <a:lumOff val="25000"/>
                </a:srgbClr>
              </a:solidFill>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buClr>
                <a:srgbClr val="55579E"/>
              </a:buClr>
              <a:buFont typeface="Wingdings" panose="05000000000000000000" pitchFamily="2" charset="2"/>
              <a:buChar char="v"/>
              <a:defRPr/>
            </a:pPr>
            <a:endParaRPr lang="fr-FR" sz="1100" dirty="0">
              <a:solidFill>
                <a:srgbClr val="000000">
                  <a:lumMod val="75000"/>
                  <a:lumOff val="25000"/>
                </a:srgbClr>
              </a:solidFill>
              <a:latin typeface="Arial"/>
            </a:endParaRPr>
          </a:p>
          <a:p>
            <a:pPr marL="372101" indent="-171446" defTabSz="914378">
              <a:buClr>
                <a:srgbClr val="55579E"/>
              </a:buClr>
              <a:buFont typeface="Wingdings" panose="05000000000000000000" pitchFamily="2" charset="2"/>
              <a:buChar char="v"/>
              <a:defRPr/>
            </a:pPr>
            <a:endParaRPr lang="fr-FR" sz="1100" dirty="0">
              <a:solidFill>
                <a:srgbClr val="000000">
                  <a:lumMod val="75000"/>
                  <a:lumOff val="25000"/>
                </a:srgbClr>
              </a:solidFill>
              <a:latin typeface="Arial"/>
            </a:endParaRPr>
          </a:p>
        </p:txBody>
      </p:sp>
      <p:sp>
        <p:nvSpPr>
          <p:cNvPr id="16" name="ZoneTexte 15">
            <a:extLst>
              <a:ext uri="{FF2B5EF4-FFF2-40B4-BE49-F238E27FC236}">
                <a16:creationId xmlns:a16="http://schemas.microsoft.com/office/drawing/2014/main" id="{183C1044-E482-42CB-A16F-4512AC6400C4}"/>
              </a:ext>
            </a:extLst>
          </p:cNvPr>
          <p:cNvSpPr txBox="1"/>
          <p:nvPr/>
        </p:nvSpPr>
        <p:spPr>
          <a:xfrm>
            <a:off x="464458" y="1668641"/>
            <a:ext cx="2665896" cy="2292935"/>
          </a:xfrm>
          <a:prstGeom prst="rect">
            <a:avLst/>
          </a:prstGeom>
          <a:noFill/>
        </p:spPr>
        <p:txBody>
          <a:bodyPr wrap="square" lIns="91440" tIns="45720" rIns="91440" bIns="45720" rtlCol="0" anchor="t">
            <a:spAutoFit/>
          </a:bodyPr>
          <a:lstStyle/>
          <a:p>
            <a:pPr marL="171446" indent="-171446" defTabSz="914378">
              <a:buClr>
                <a:srgbClr val="B34A8C"/>
              </a:buClr>
              <a:buFont typeface="Wingdings" panose="05000000000000000000" pitchFamily="2" charset="2"/>
              <a:buChar char="v"/>
              <a:defRPr/>
            </a:pPr>
            <a:r>
              <a:rPr lang="fr-FR" sz="1100" dirty="0">
                <a:solidFill>
                  <a:srgbClr val="000000">
                    <a:lumMod val="75000"/>
                    <a:lumOff val="25000"/>
                  </a:srgbClr>
                </a:solidFill>
                <a:ea typeface="+mn-ea"/>
              </a:rPr>
              <a:t>Un didacticiel "parcours conseiller BPI" aux couleurs des CE avec l'ensemble du parcours sur la plateforme </a:t>
            </a:r>
            <a:r>
              <a:rPr lang="fr-FR" sz="1100" dirty="0" err="1">
                <a:solidFill>
                  <a:srgbClr val="000000">
                    <a:lumMod val="75000"/>
                    <a:lumOff val="25000"/>
                  </a:srgbClr>
                </a:solidFill>
                <a:ea typeface="+mn-ea"/>
              </a:rPr>
              <a:t>Token</a:t>
            </a:r>
            <a:r>
              <a:rPr lang="fr-FR" sz="1100" dirty="0">
                <a:solidFill>
                  <a:srgbClr val="000000">
                    <a:lumMod val="75000"/>
                    <a:lumOff val="25000"/>
                  </a:srgbClr>
                </a:solidFill>
                <a:ea typeface="+mn-ea"/>
              </a:rPr>
              <a:t>/BPI et un slide pour la souscription du prêt sous </a:t>
            </a:r>
            <a:r>
              <a:rPr lang="fr-FR" sz="1100" dirty="0" err="1">
                <a:solidFill>
                  <a:srgbClr val="000000">
                    <a:lumMod val="75000"/>
                    <a:lumOff val="25000"/>
                  </a:srgbClr>
                </a:solidFill>
                <a:ea typeface="+mn-ea"/>
              </a:rPr>
              <a:t>Izivente</a:t>
            </a:r>
            <a:endParaRPr lang="fr-FR" sz="1100" b="1" dirty="0">
              <a:solidFill>
                <a:srgbClr val="B34A8C"/>
              </a:solidFill>
              <a:ea typeface="+mn-ea"/>
            </a:endParaRPr>
          </a:p>
          <a:p>
            <a:pPr defTabSz="914378">
              <a:buClr>
                <a:srgbClr val="B34A8C"/>
              </a:buClr>
              <a:defRPr/>
            </a:pPr>
            <a:endParaRPr lang="fr-FR" sz="1100" dirty="0">
              <a:solidFill>
                <a:srgbClr val="000000">
                  <a:lumMod val="75000"/>
                  <a:lumOff val="25000"/>
                </a:srgbClr>
              </a:solidFill>
              <a:ea typeface="+mn-ea"/>
            </a:endParaRPr>
          </a:p>
          <a:p>
            <a:pPr defTabSz="914378">
              <a:buClr>
                <a:srgbClr val="B34A8C"/>
              </a:buClr>
              <a:defRPr/>
            </a:pPr>
            <a:endParaRPr lang="fr-FR" sz="1100" dirty="0">
              <a:solidFill>
                <a:srgbClr val="000000">
                  <a:lumMod val="75000"/>
                  <a:lumOff val="25000"/>
                </a:srgbClr>
              </a:solidFill>
              <a:ea typeface="+mn-ea"/>
            </a:endParaRPr>
          </a:p>
          <a:p>
            <a:pPr defTabSz="914378">
              <a:buClr>
                <a:srgbClr val="B34A8C"/>
              </a:buClr>
              <a:defRPr/>
            </a:pPr>
            <a:endParaRPr lang="fr-FR" sz="1100" dirty="0">
              <a:solidFill>
                <a:srgbClr val="000000">
                  <a:lumMod val="75000"/>
                  <a:lumOff val="25000"/>
                </a:srgbClr>
              </a:solidFill>
              <a:ea typeface="+mn-ea"/>
            </a:endParaRPr>
          </a:p>
          <a:p>
            <a:pPr defTabSz="914378">
              <a:buClr>
                <a:srgbClr val="B34A8C"/>
              </a:buClr>
              <a:defRPr/>
            </a:pPr>
            <a:endParaRPr lang="fr-FR" sz="1100" dirty="0">
              <a:solidFill>
                <a:srgbClr val="000000">
                  <a:lumMod val="75000"/>
                  <a:lumOff val="25000"/>
                </a:srgbClr>
              </a:solidFill>
              <a:ea typeface="+mn-ea"/>
            </a:endParaRPr>
          </a:p>
          <a:p>
            <a:pPr defTabSz="914378">
              <a:buClr>
                <a:srgbClr val="B34A8C"/>
              </a:buClr>
              <a:defRPr/>
            </a:pPr>
            <a:endParaRPr lang="fr-FR" sz="1100" dirty="0">
              <a:solidFill>
                <a:srgbClr val="000000">
                  <a:lumMod val="75000"/>
                  <a:lumOff val="25000"/>
                </a:srgbClr>
              </a:solidFill>
              <a:ea typeface="+mn-ea"/>
            </a:endParaRPr>
          </a:p>
          <a:p>
            <a:pPr marL="171446" indent="-171446" defTabSz="914378">
              <a:buClr>
                <a:srgbClr val="B34A8C"/>
              </a:buClr>
              <a:buFont typeface="Wingdings" panose="05000000000000000000" pitchFamily="2" charset="2"/>
              <a:buChar char="v"/>
              <a:defRPr/>
            </a:pPr>
            <a:r>
              <a:rPr lang="fr-FR" sz="1100" dirty="0">
                <a:solidFill>
                  <a:srgbClr val="000000">
                    <a:lumMod val="75000"/>
                    <a:lumOff val="25000"/>
                  </a:srgbClr>
                </a:solidFill>
                <a:ea typeface="+mn-ea"/>
              </a:rPr>
              <a:t>Un didacticiel étudiant aux couleurs de BPI</a:t>
            </a:r>
          </a:p>
        </p:txBody>
      </p:sp>
      <p:sp>
        <p:nvSpPr>
          <p:cNvPr id="8" name="Rectangle 7">
            <a:extLst>
              <a:ext uri="{FF2B5EF4-FFF2-40B4-BE49-F238E27FC236}">
                <a16:creationId xmlns:a16="http://schemas.microsoft.com/office/drawing/2014/main" id="{72CB6785-5C22-41CD-A3CF-4F418638D323}"/>
              </a:ext>
            </a:extLst>
          </p:cNvPr>
          <p:cNvSpPr/>
          <p:nvPr/>
        </p:nvSpPr>
        <p:spPr>
          <a:xfrm>
            <a:off x="566192" y="3928896"/>
            <a:ext cx="2554515" cy="601181"/>
          </a:xfrm>
          <a:prstGeom prst="rect">
            <a:avLst/>
          </a:prstGeom>
          <a:solidFill>
            <a:schemeClr val="bg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fr-FR" dirty="0">
                <a:solidFill>
                  <a:srgbClr val="B34A8C"/>
                </a:solidFill>
                <a:latin typeface="Arial" panose="020B0604020202020204"/>
              </a:rPr>
              <a:t>A retrouver sur </a:t>
            </a:r>
          </a:p>
          <a:p>
            <a:pPr algn="ctr" defTabSz="914378"/>
            <a:r>
              <a:rPr lang="fr-FR" dirty="0">
                <a:solidFill>
                  <a:srgbClr val="B34A8C"/>
                </a:solidFill>
                <a:latin typeface="Arial" panose="020B0604020202020204"/>
              </a:rPr>
              <a:t>l’extranet </a:t>
            </a:r>
            <a:r>
              <a:rPr lang="fr-FR" dirty="0" err="1">
                <a:solidFill>
                  <a:srgbClr val="B34A8C"/>
                </a:solidFill>
                <a:latin typeface="Arial" panose="020B0604020202020204"/>
              </a:rPr>
              <a:t>Izivente</a:t>
            </a:r>
            <a:endParaRPr lang="fr-FR" dirty="0">
              <a:solidFill>
                <a:srgbClr val="B34A8C"/>
              </a:solidFill>
              <a:latin typeface="Arial" panose="020B0604020202020204"/>
            </a:endParaRPr>
          </a:p>
        </p:txBody>
      </p:sp>
      <p:sp>
        <p:nvSpPr>
          <p:cNvPr id="17" name="Rectangle 16">
            <a:extLst>
              <a:ext uri="{FF2B5EF4-FFF2-40B4-BE49-F238E27FC236}">
                <a16:creationId xmlns:a16="http://schemas.microsoft.com/office/drawing/2014/main" id="{7DB8F192-4037-4ACA-8AA2-8AAC86FED910}"/>
              </a:ext>
            </a:extLst>
          </p:cNvPr>
          <p:cNvSpPr/>
          <p:nvPr/>
        </p:nvSpPr>
        <p:spPr>
          <a:xfrm>
            <a:off x="3609241" y="3930320"/>
            <a:ext cx="2554515" cy="601181"/>
          </a:xfrm>
          <a:prstGeom prst="rect">
            <a:avLst/>
          </a:prstGeom>
          <a:solidFill>
            <a:srgbClr val="DCDDEC"/>
          </a:solidFill>
          <a:ln>
            <a:solidFill>
              <a:srgbClr val="5557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fr-FR" dirty="0">
                <a:solidFill>
                  <a:srgbClr val="55579E"/>
                </a:solidFill>
                <a:latin typeface="Arial" panose="020B0604020202020204"/>
              </a:rPr>
              <a:t>A retrouver sur </a:t>
            </a:r>
          </a:p>
          <a:p>
            <a:pPr algn="ctr" defTabSz="914378"/>
            <a:r>
              <a:rPr lang="fr-FR" dirty="0">
                <a:solidFill>
                  <a:srgbClr val="55579E"/>
                </a:solidFill>
                <a:latin typeface="Arial" panose="020B0604020202020204"/>
              </a:rPr>
              <a:t>l’extranet </a:t>
            </a:r>
            <a:r>
              <a:rPr lang="fr-FR" dirty="0" err="1">
                <a:solidFill>
                  <a:srgbClr val="55579E"/>
                </a:solidFill>
                <a:latin typeface="Arial" panose="020B0604020202020204"/>
              </a:rPr>
              <a:t>Izivente</a:t>
            </a:r>
            <a:endParaRPr lang="fr-FR" dirty="0">
              <a:solidFill>
                <a:srgbClr val="55579E"/>
              </a:solidFill>
              <a:latin typeface="Arial" panose="020B0604020202020204"/>
            </a:endParaRPr>
          </a:p>
        </p:txBody>
      </p:sp>
      <p:sp>
        <p:nvSpPr>
          <p:cNvPr id="18" name="Rectangle 17">
            <a:extLst>
              <a:ext uri="{FF2B5EF4-FFF2-40B4-BE49-F238E27FC236}">
                <a16:creationId xmlns:a16="http://schemas.microsoft.com/office/drawing/2014/main" id="{652DDF78-4936-421F-B33E-D6391E08A32D}"/>
              </a:ext>
            </a:extLst>
          </p:cNvPr>
          <p:cNvSpPr/>
          <p:nvPr/>
        </p:nvSpPr>
        <p:spPr>
          <a:xfrm>
            <a:off x="6528364" y="1004527"/>
            <a:ext cx="2562834" cy="540000"/>
          </a:xfrm>
          <a:prstGeom prst="rect">
            <a:avLst/>
          </a:prstGeom>
          <a:solidFill>
            <a:schemeClr val="accent2">
              <a:lumMod val="20000"/>
              <a:lumOff val="80000"/>
            </a:schemeClr>
          </a:solidFill>
          <a:ln w="25400" cap="flat" cmpd="sng" algn="ctr">
            <a:noFill/>
            <a:prstDash val="solid"/>
          </a:ln>
          <a:effectLst/>
        </p:spPr>
        <p:txBody>
          <a:bodyPr rtlCol="0" anchor="ctr"/>
          <a:lstStyle/>
          <a:p>
            <a:pPr algn="ctr" defTabSz="914378">
              <a:defRPr/>
            </a:pPr>
            <a:r>
              <a:rPr lang="fr-FR" sz="1000" b="1" dirty="0">
                <a:solidFill>
                  <a:schemeClr val="accent2"/>
                </a:solidFill>
                <a:latin typeface="Montserrat SemiBold" panose="00000700000000000000" pitchFamily="2" charset="0"/>
                <a:ea typeface="+mn-ea"/>
              </a:rPr>
              <a:t>  Un communiqué réseaux</a:t>
            </a:r>
          </a:p>
        </p:txBody>
      </p:sp>
      <p:sp>
        <p:nvSpPr>
          <p:cNvPr id="19" name="Ellipse 18">
            <a:extLst>
              <a:ext uri="{FF2B5EF4-FFF2-40B4-BE49-F238E27FC236}">
                <a16:creationId xmlns:a16="http://schemas.microsoft.com/office/drawing/2014/main" id="{4E562D0A-6AA9-4970-9CEE-8C4955F5E5FC}"/>
              </a:ext>
            </a:extLst>
          </p:cNvPr>
          <p:cNvSpPr>
            <a:spLocks noChangeAspect="1"/>
          </p:cNvSpPr>
          <p:nvPr/>
        </p:nvSpPr>
        <p:spPr>
          <a:xfrm>
            <a:off x="6178270" y="1003849"/>
            <a:ext cx="539940" cy="540000"/>
          </a:xfrm>
          <a:prstGeom prst="ellipse">
            <a:avLst/>
          </a:prstGeom>
          <a:solidFill>
            <a:schemeClr val="accent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defRPr/>
            </a:pPr>
            <a:r>
              <a:rPr lang="fr-FR" sz="1800" dirty="0">
                <a:solidFill>
                  <a:srgbClr val="FFFFFF"/>
                </a:solidFill>
                <a:ea typeface="+mn-ea"/>
              </a:rPr>
              <a:t>3</a:t>
            </a:r>
          </a:p>
        </p:txBody>
      </p:sp>
      <p:cxnSp>
        <p:nvCxnSpPr>
          <p:cNvPr id="20" name="Connecteur droit 19">
            <a:extLst>
              <a:ext uri="{FF2B5EF4-FFF2-40B4-BE49-F238E27FC236}">
                <a16:creationId xmlns:a16="http://schemas.microsoft.com/office/drawing/2014/main" id="{BEB7016E-C50A-431F-B7E9-55241992650C}"/>
              </a:ext>
            </a:extLst>
          </p:cNvPr>
          <p:cNvCxnSpPr>
            <a:cxnSpLocks/>
          </p:cNvCxnSpPr>
          <p:nvPr/>
        </p:nvCxnSpPr>
        <p:spPr>
          <a:xfrm flipV="1">
            <a:off x="6439114" y="1734458"/>
            <a:ext cx="0" cy="2594647"/>
          </a:xfrm>
          <a:prstGeom prst="line">
            <a:avLst/>
          </a:prstGeom>
          <a:noFill/>
          <a:ln w="28575" cap="flat" cmpd="sng" algn="ctr">
            <a:solidFill>
              <a:schemeClr val="accent2">
                <a:lumMod val="75000"/>
              </a:schemeClr>
            </a:solidFill>
            <a:prstDash val="solid"/>
            <a:headEnd type="none"/>
            <a:tailEnd type="oval"/>
          </a:ln>
          <a:effectLst/>
        </p:spPr>
      </p:cxnSp>
      <p:sp>
        <p:nvSpPr>
          <p:cNvPr id="21" name="Espace réservé du texte 9">
            <a:extLst>
              <a:ext uri="{FF2B5EF4-FFF2-40B4-BE49-F238E27FC236}">
                <a16:creationId xmlns:a16="http://schemas.microsoft.com/office/drawing/2014/main" id="{AF156751-443A-4EF9-90DD-DC00E3014E2C}"/>
              </a:ext>
            </a:extLst>
          </p:cNvPr>
          <p:cNvSpPr txBox="1">
            <a:spLocks/>
          </p:cNvSpPr>
          <p:nvPr/>
        </p:nvSpPr>
        <p:spPr>
          <a:xfrm>
            <a:off x="6599003" y="1667962"/>
            <a:ext cx="2510560" cy="1038391"/>
          </a:xfrm>
          <a:prstGeom prst="rect">
            <a:avLst/>
          </a:prstGeom>
        </p:spPr>
        <p:txBody>
          <a:bodyPr lIns="0" tIns="0" rIns="0" bIns="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66693" indent="-266693" defTabSz="914378">
              <a:spcBef>
                <a:spcPts val="400"/>
              </a:spcBef>
              <a:spcAft>
                <a:spcPts val="400"/>
              </a:spcAft>
              <a:buClr>
                <a:srgbClr val="00A193"/>
              </a:buClr>
              <a:buFont typeface="Wingdings" panose="05000000000000000000" pitchFamily="2" charset="2"/>
              <a:buChar char="v"/>
              <a:defRPr/>
            </a:pPr>
            <a:r>
              <a:rPr lang="fr-FR" sz="1100" dirty="0">
                <a:solidFill>
                  <a:srgbClr val="404040"/>
                </a:solidFill>
                <a:latin typeface="Arial"/>
              </a:rPr>
              <a:t>Un communiqué relayé aux CE afin de leur annoncer le lancement de la campagne BPI 2024 et les nouveautés concernant les parcours conseiller et étudiant.</a:t>
            </a:r>
          </a:p>
          <a:p>
            <a:pPr marL="0" indent="0" defTabSz="914378">
              <a:spcBef>
                <a:spcPts val="400"/>
              </a:spcBef>
              <a:spcAft>
                <a:spcPts val="400"/>
              </a:spcAft>
              <a:buClr>
                <a:srgbClr val="55579E"/>
              </a:buClr>
              <a:buNone/>
              <a:defRPr/>
            </a:pPr>
            <a:endParaRPr lang="fr-FR" sz="1100" dirty="0">
              <a:solidFill>
                <a:srgbClr val="404040"/>
              </a:solidFill>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spcBef>
                <a:spcPts val="400"/>
              </a:spcBef>
              <a:spcAft>
                <a:spcPts val="400"/>
              </a:spcAft>
              <a:buClr>
                <a:srgbClr val="55579E"/>
              </a:buClr>
              <a:buFont typeface="Wingdings" panose="05000000000000000000" pitchFamily="2" charset="2"/>
              <a:buChar char="v"/>
              <a:defRPr/>
            </a:pPr>
            <a:endParaRPr lang="fr-FR" sz="1100" dirty="0">
              <a:solidFill>
                <a:srgbClr val="000000">
                  <a:lumMod val="75000"/>
                  <a:lumOff val="25000"/>
                </a:srgbClr>
              </a:solidFill>
              <a:highlight>
                <a:srgbClr val="FFFF00"/>
              </a:highlight>
              <a:latin typeface="Arial"/>
            </a:endParaRPr>
          </a:p>
          <a:p>
            <a:pPr marL="266693" indent="-266693" defTabSz="914378">
              <a:buClr>
                <a:srgbClr val="55579E"/>
              </a:buClr>
              <a:buFont typeface="Wingdings" panose="05000000000000000000" pitchFamily="2" charset="2"/>
              <a:buChar char="v"/>
              <a:defRPr/>
            </a:pPr>
            <a:endParaRPr lang="fr-FR" sz="1100" dirty="0">
              <a:solidFill>
                <a:srgbClr val="000000">
                  <a:lumMod val="75000"/>
                  <a:lumOff val="25000"/>
                </a:srgbClr>
              </a:solidFill>
              <a:latin typeface="Arial"/>
            </a:endParaRPr>
          </a:p>
          <a:p>
            <a:pPr marL="372101" indent="-171446" defTabSz="914378">
              <a:buClr>
                <a:srgbClr val="55579E"/>
              </a:buClr>
              <a:buFont typeface="Wingdings" panose="05000000000000000000" pitchFamily="2" charset="2"/>
              <a:buChar char="v"/>
              <a:defRPr/>
            </a:pPr>
            <a:endParaRPr lang="fr-FR" sz="1100" dirty="0">
              <a:solidFill>
                <a:srgbClr val="000000">
                  <a:lumMod val="75000"/>
                  <a:lumOff val="25000"/>
                </a:srgbClr>
              </a:solidFill>
              <a:latin typeface="Arial"/>
            </a:endParaRPr>
          </a:p>
        </p:txBody>
      </p:sp>
      <p:sp>
        <p:nvSpPr>
          <p:cNvPr id="22" name="Rectangle 21">
            <a:extLst>
              <a:ext uri="{FF2B5EF4-FFF2-40B4-BE49-F238E27FC236}">
                <a16:creationId xmlns:a16="http://schemas.microsoft.com/office/drawing/2014/main" id="{52DB3B96-5755-47FE-82EF-687E6FAB54DF}"/>
              </a:ext>
            </a:extLst>
          </p:cNvPr>
          <p:cNvSpPr/>
          <p:nvPr/>
        </p:nvSpPr>
        <p:spPr>
          <a:xfrm>
            <a:off x="6532523" y="3930319"/>
            <a:ext cx="2554515" cy="601181"/>
          </a:xfrm>
          <a:prstGeom prst="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fr-FR" dirty="0">
                <a:solidFill>
                  <a:schemeClr val="accent2"/>
                </a:solidFill>
                <a:latin typeface="Arial" panose="020B0604020202020204"/>
              </a:rPr>
              <a:t>Envoyé par mail à l'ensemble des caisses d’épargne</a:t>
            </a:r>
          </a:p>
        </p:txBody>
      </p:sp>
      <p:pic>
        <p:nvPicPr>
          <p:cNvPr id="24" name="Image 23">
            <a:extLst>
              <a:ext uri="{FF2B5EF4-FFF2-40B4-BE49-F238E27FC236}">
                <a16:creationId xmlns:a16="http://schemas.microsoft.com/office/drawing/2014/main" id="{9E6D9A11-978A-4AED-A828-2FB016FCDEE8}"/>
              </a:ext>
            </a:extLst>
          </p:cNvPr>
          <p:cNvPicPr>
            <a:picLocks noChangeAspect="1"/>
          </p:cNvPicPr>
          <p:nvPr/>
        </p:nvPicPr>
        <p:blipFill>
          <a:blip r:embed="rId2"/>
          <a:stretch>
            <a:fillRect/>
          </a:stretch>
        </p:blipFill>
        <p:spPr>
          <a:xfrm>
            <a:off x="4159169" y="2698572"/>
            <a:ext cx="1295024" cy="922267"/>
          </a:xfrm>
          <a:prstGeom prst="rect">
            <a:avLst/>
          </a:prstGeom>
          <a:effectLst>
            <a:outerShdw blurRad="63500" sx="102000" sy="102000" algn="ctr" rotWithShape="0">
              <a:prstClr val="black">
                <a:alpha val="40000"/>
              </a:prstClr>
            </a:outerShdw>
          </a:effectLst>
        </p:spPr>
      </p:pic>
      <p:pic>
        <p:nvPicPr>
          <p:cNvPr id="25" name="Image 24">
            <a:extLst>
              <a:ext uri="{FF2B5EF4-FFF2-40B4-BE49-F238E27FC236}">
                <a16:creationId xmlns:a16="http://schemas.microsoft.com/office/drawing/2014/main" id="{30389E74-68C3-493F-8E72-30F4930D0992}"/>
              </a:ext>
            </a:extLst>
          </p:cNvPr>
          <p:cNvPicPr>
            <a:picLocks noChangeAspect="1"/>
          </p:cNvPicPr>
          <p:nvPr/>
        </p:nvPicPr>
        <p:blipFill>
          <a:blip r:embed="rId3"/>
          <a:stretch>
            <a:fillRect/>
          </a:stretch>
        </p:blipFill>
        <p:spPr>
          <a:xfrm>
            <a:off x="1354699" y="2749722"/>
            <a:ext cx="1327227" cy="744745"/>
          </a:xfrm>
          <a:prstGeom prst="rect">
            <a:avLst/>
          </a:prstGeom>
          <a:effectLst>
            <a:outerShdw blurRad="63500" sx="102000" sy="102000" algn="ctr" rotWithShape="0">
              <a:prstClr val="black">
                <a:alpha val="40000"/>
              </a:prstClr>
            </a:outerShdw>
          </a:effectLst>
        </p:spPr>
      </p:pic>
      <p:pic>
        <p:nvPicPr>
          <p:cNvPr id="26" name="Image 25">
            <a:extLst>
              <a:ext uri="{FF2B5EF4-FFF2-40B4-BE49-F238E27FC236}">
                <a16:creationId xmlns:a16="http://schemas.microsoft.com/office/drawing/2014/main" id="{5FC7F32F-ED46-4DD5-91D3-1370E280C5BA}"/>
              </a:ext>
            </a:extLst>
          </p:cNvPr>
          <p:cNvPicPr>
            <a:picLocks noChangeAspect="1"/>
          </p:cNvPicPr>
          <p:nvPr/>
        </p:nvPicPr>
        <p:blipFill>
          <a:blip r:embed="rId4"/>
          <a:stretch>
            <a:fillRect/>
          </a:stretch>
        </p:blipFill>
        <p:spPr>
          <a:xfrm>
            <a:off x="7433712" y="2676369"/>
            <a:ext cx="752136" cy="1085692"/>
          </a:xfrm>
          <a:prstGeom prst="rect">
            <a:avLst/>
          </a:prstGeom>
        </p:spPr>
      </p:pic>
      <p:sp>
        <p:nvSpPr>
          <p:cNvPr id="13" name="Rectangle : avec coins arrondis en diagonale 12">
            <a:extLst>
              <a:ext uri="{FF2B5EF4-FFF2-40B4-BE49-F238E27FC236}">
                <a16:creationId xmlns:a16="http://schemas.microsoft.com/office/drawing/2014/main" id="{29C172CA-E835-1559-E182-42B44FA69502}"/>
              </a:ext>
            </a:extLst>
          </p:cNvPr>
          <p:cNvSpPr/>
          <p:nvPr/>
        </p:nvSpPr>
        <p:spPr>
          <a:xfrm>
            <a:off x="829747" y="4522452"/>
            <a:ext cx="1385602" cy="262601"/>
          </a:xfrm>
          <a:custGeom>
            <a:avLst/>
            <a:gdLst>
              <a:gd name="connsiteX0" fmla="*/ 131301 w 1385602"/>
              <a:gd name="connsiteY0" fmla="*/ 0 h 262601"/>
              <a:gd name="connsiteX1" fmla="*/ 733365 w 1385602"/>
              <a:gd name="connsiteY1" fmla="*/ 0 h 262601"/>
              <a:gd name="connsiteX2" fmla="*/ 1385602 w 1385602"/>
              <a:gd name="connsiteY2" fmla="*/ 0 h 262601"/>
              <a:gd name="connsiteX3" fmla="*/ 1385602 w 1385602"/>
              <a:gd name="connsiteY3" fmla="*/ 0 h 262601"/>
              <a:gd name="connsiteX4" fmla="*/ 1385602 w 1385602"/>
              <a:gd name="connsiteY4" fmla="*/ 131301 h 262601"/>
              <a:gd name="connsiteX5" fmla="*/ 1254301 w 1385602"/>
              <a:gd name="connsiteY5" fmla="*/ 262602 h 262601"/>
              <a:gd name="connsiteX6" fmla="*/ 664780 w 1385602"/>
              <a:gd name="connsiteY6" fmla="*/ 262602 h 262601"/>
              <a:gd name="connsiteX7" fmla="*/ 0 w 1385602"/>
              <a:gd name="connsiteY7" fmla="*/ 262601 h 262601"/>
              <a:gd name="connsiteX8" fmla="*/ 0 w 1385602"/>
              <a:gd name="connsiteY8" fmla="*/ 262601 h 262601"/>
              <a:gd name="connsiteX9" fmla="*/ 0 w 1385602"/>
              <a:gd name="connsiteY9" fmla="*/ 131301 h 262601"/>
              <a:gd name="connsiteX10" fmla="*/ 131301 w 1385602"/>
              <a:gd name="connsiteY10" fmla="*/ 0 h 2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5602" h="262601" fill="none" extrusionOk="0">
                <a:moveTo>
                  <a:pt x="131301" y="0"/>
                </a:moveTo>
                <a:cubicBezTo>
                  <a:pt x="268660" y="-4447"/>
                  <a:pt x="590594" y="-6810"/>
                  <a:pt x="733365" y="0"/>
                </a:cubicBezTo>
                <a:cubicBezTo>
                  <a:pt x="876136" y="6810"/>
                  <a:pt x="1156616" y="18436"/>
                  <a:pt x="1385602" y="0"/>
                </a:cubicBezTo>
                <a:lnTo>
                  <a:pt x="1385602" y="0"/>
                </a:lnTo>
                <a:cubicBezTo>
                  <a:pt x="1387948" y="48181"/>
                  <a:pt x="1391876" y="76348"/>
                  <a:pt x="1385602" y="131301"/>
                </a:cubicBezTo>
                <a:cubicBezTo>
                  <a:pt x="1391427" y="215764"/>
                  <a:pt x="1330350" y="259542"/>
                  <a:pt x="1254301" y="262602"/>
                </a:cubicBezTo>
                <a:cubicBezTo>
                  <a:pt x="1059748" y="240336"/>
                  <a:pt x="901415" y="242723"/>
                  <a:pt x="664780" y="262602"/>
                </a:cubicBezTo>
                <a:cubicBezTo>
                  <a:pt x="428144" y="282481"/>
                  <a:pt x="317211" y="267807"/>
                  <a:pt x="0" y="262601"/>
                </a:cubicBezTo>
                <a:lnTo>
                  <a:pt x="0" y="262601"/>
                </a:lnTo>
                <a:cubicBezTo>
                  <a:pt x="-4817" y="222185"/>
                  <a:pt x="-1179" y="165783"/>
                  <a:pt x="0" y="131301"/>
                </a:cubicBezTo>
                <a:cubicBezTo>
                  <a:pt x="12847" y="70245"/>
                  <a:pt x="57645" y="5069"/>
                  <a:pt x="131301" y="0"/>
                </a:cubicBezTo>
                <a:close/>
              </a:path>
              <a:path w="1385602" h="262601" stroke="0" extrusionOk="0">
                <a:moveTo>
                  <a:pt x="131301" y="0"/>
                </a:moveTo>
                <a:cubicBezTo>
                  <a:pt x="414952" y="-17066"/>
                  <a:pt x="603651" y="-20997"/>
                  <a:pt x="758452" y="0"/>
                </a:cubicBezTo>
                <a:cubicBezTo>
                  <a:pt x="913253" y="20997"/>
                  <a:pt x="1239961" y="-17855"/>
                  <a:pt x="1385602" y="0"/>
                </a:cubicBezTo>
                <a:lnTo>
                  <a:pt x="1385602" y="0"/>
                </a:lnTo>
                <a:cubicBezTo>
                  <a:pt x="1388857" y="51372"/>
                  <a:pt x="1384534" y="77149"/>
                  <a:pt x="1385602" y="131301"/>
                </a:cubicBezTo>
                <a:cubicBezTo>
                  <a:pt x="1367994" y="201485"/>
                  <a:pt x="1321966" y="263034"/>
                  <a:pt x="1254301" y="262602"/>
                </a:cubicBezTo>
                <a:cubicBezTo>
                  <a:pt x="1078057" y="232995"/>
                  <a:pt x="861124" y="276151"/>
                  <a:pt x="627151" y="262602"/>
                </a:cubicBezTo>
                <a:cubicBezTo>
                  <a:pt x="393178" y="249053"/>
                  <a:pt x="196524" y="239945"/>
                  <a:pt x="0" y="262601"/>
                </a:cubicBezTo>
                <a:lnTo>
                  <a:pt x="0" y="262601"/>
                </a:lnTo>
                <a:cubicBezTo>
                  <a:pt x="-3745" y="215563"/>
                  <a:pt x="4736" y="192023"/>
                  <a:pt x="0" y="131301"/>
                </a:cubicBezTo>
                <a:cubicBezTo>
                  <a:pt x="-3554" y="55525"/>
                  <a:pt x="50724" y="3088"/>
                  <a:pt x="131301" y="0"/>
                </a:cubicBezTo>
                <a:close/>
              </a:path>
            </a:pathLst>
          </a:custGeom>
          <a:ln>
            <a:extLst>
              <a:ext uri="{C807C97D-BFC1-408E-A445-0C87EB9F89A2}">
                <ask:lineSketchStyleProps xmlns:ask="http://schemas.microsoft.com/office/drawing/2018/sketchyshapes" sd="1617256088">
                  <a:prstGeom prst="round2DiagRect">
                    <a:avLst>
                      <a:gd name="adj1" fmla="val 50000"/>
                      <a:gd name="adj2" fmla="val 0"/>
                    </a:avLst>
                  </a:prstGeom>
                  <ask:type>
                    <ask:lineSketchFreehand/>
                  </ask:type>
                </ask:lineSketchStyleProps>
              </a:ext>
            </a:extLst>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fr-FR" sz="1000" dirty="0">
                <a:latin typeface="Montserrat ExtraBold" panose="00000900000000000000" pitchFamily="2" charset="0"/>
              </a:rPr>
              <a:t>Nouveau</a:t>
            </a:r>
          </a:p>
        </p:txBody>
      </p:sp>
      <p:sp>
        <p:nvSpPr>
          <p:cNvPr id="15" name="ZoneTexte 14">
            <a:extLst>
              <a:ext uri="{FF2B5EF4-FFF2-40B4-BE49-F238E27FC236}">
                <a16:creationId xmlns:a16="http://schemas.microsoft.com/office/drawing/2014/main" id="{90711DF9-1F12-FF79-D63A-B65A7827198D}"/>
              </a:ext>
            </a:extLst>
          </p:cNvPr>
          <p:cNvSpPr txBox="1"/>
          <p:nvPr/>
        </p:nvSpPr>
        <p:spPr>
          <a:xfrm>
            <a:off x="829746" y="4764212"/>
            <a:ext cx="4001197" cy="430887"/>
          </a:xfrm>
          <a:prstGeom prst="rect">
            <a:avLst/>
          </a:prstGeom>
          <a:noFill/>
        </p:spPr>
        <p:txBody>
          <a:bodyPr wrap="square">
            <a:spAutoFit/>
          </a:bodyPr>
          <a:lstStyle/>
          <a:p>
            <a:r>
              <a:rPr lang="fr-FR" sz="1050" dirty="0">
                <a:solidFill>
                  <a:srgbClr val="000000">
                    <a:lumMod val="75000"/>
                    <a:lumOff val="25000"/>
                  </a:srgbClr>
                </a:solidFill>
                <a:ea typeface="+mn-ea"/>
              </a:rPr>
              <a:t>Dans </a:t>
            </a:r>
            <a:r>
              <a:rPr lang="fr-FR" sz="1050" dirty="0" err="1">
                <a:solidFill>
                  <a:srgbClr val="000000">
                    <a:lumMod val="75000"/>
                    <a:lumOff val="25000"/>
                  </a:srgbClr>
                </a:solidFill>
                <a:ea typeface="+mn-ea"/>
              </a:rPr>
              <a:t>Izivente</a:t>
            </a:r>
            <a:r>
              <a:rPr lang="fr-FR" sz="1050" dirty="0">
                <a:solidFill>
                  <a:srgbClr val="000000">
                    <a:lumMod val="75000"/>
                    <a:lumOff val="25000"/>
                  </a:srgbClr>
                </a:solidFill>
                <a:ea typeface="+mn-ea"/>
              </a:rPr>
              <a:t> : ​</a:t>
            </a:r>
          </a:p>
          <a:p>
            <a:r>
              <a:rPr lang="fr-FR" sz="1050" dirty="0">
                <a:solidFill>
                  <a:srgbClr val="000000">
                    <a:lumMod val="75000"/>
                    <a:lumOff val="25000"/>
                  </a:srgbClr>
                </a:solidFill>
                <a:ea typeface="+mn-ea"/>
              </a:rPr>
              <a:t>Ajout du message​ « Rappel </a:t>
            </a:r>
            <a:r>
              <a:rPr lang="fr-FR" sz="1050" dirty="0" err="1">
                <a:solidFill>
                  <a:srgbClr val="000000">
                    <a:lumMod val="75000"/>
                    <a:lumOff val="25000"/>
                  </a:srgbClr>
                </a:solidFill>
                <a:ea typeface="+mn-ea"/>
              </a:rPr>
              <a:t>Token</a:t>
            </a:r>
            <a:r>
              <a:rPr lang="fr-FR" sz="1050" dirty="0">
                <a:solidFill>
                  <a:srgbClr val="000000">
                    <a:lumMod val="75000"/>
                    <a:lumOff val="25000"/>
                  </a:srgbClr>
                </a:solidFill>
                <a:ea typeface="+mn-ea"/>
              </a:rPr>
              <a:t> » </a:t>
            </a:r>
            <a:r>
              <a:rPr lang="fr-FR" sz="1050" dirty="0" err="1">
                <a:solidFill>
                  <a:srgbClr val="000000">
                    <a:lumMod val="75000"/>
                    <a:lumOff val="25000"/>
                  </a:srgbClr>
                </a:solidFill>
                <a:ea typeface="+mn-ea"/>
              </a:rPr>
              <a:t>cf</a:t>
            </a:r>
            <a:r>
              <a:rPr lang="fr-FR" sz="1050" dirty="0">
                <a:solidFill>
                  <a:srgbClr val="000000">
                    <a:lumMod val="75000"/>
                    <a:lumOff val="25000"/>
                  </a:srgbClr>
                </a:solidFill>
                <a:ea typeface="+mn-ea"/>
              </a:rPr>
              <a:t> slide suivante</a:t>
            </a:r>
          </a:p>
        </p:txBody>
      </p:sp>
    </p:spTree>
    <p:extLst>
      <p:ext uri="{BB962C8B-B14F-4D97-AF65-F5344CB8AC3E}">
        <p14:creationId xmlns:p14="http://schemas.microsoft.com/office/powerpoint/2010/main" val="1396302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26">
            <a:extLst>
              <a:ext uri="{FF2B5EF4-FFF2-40B4-BE49-F238E27FC236}">
                <a16:creationId xmlns:a16="http://schemas.microsoft.com/office/drawing/2014/main" id="{E53B289C-CD33-7790-F2A0-D0D61E53F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511" y="1633202"/>
            <a:ext cx="8561845" cy="308510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729ECC2B-1855-13A4-EF8B-A5A4F021031C}"/>
              </a:ext>
            </a:extLst>
          </p:cNvPr>
          <p:cNvSpPr>
            <a:spLocks noGrp="1"/>
          </p:cNvSpPr>
          <p:nvPr>
            <p:ph type="title"/>
          </p:nvPr>
        </p:nvSpPr>
        <p:spPr/>
        <p:txBody>
          <a:bodyPr/>
          <a:lstStyle/>
          <a:p>
            <a:r>
              <a:rPr lang="fr-FR" dirty="0"/>
              <a:t>Nouveauté campagne BPI 2024 </a:t>
            </a:r>
            <a:r>
              <a:rPr lang="fr-FR" dirty="0" err="1"/>
              <a:t>Izivente</a:t>
            </a:r>
            <a:endParaRPr lang="fr-FR" dirty="0"/>
          </a:p>
        </p:txBody>
      </p:sp>
      <p:sp>
        <p:nvSpPr>
          <p:cNvPr id="3" name="Espace réservé du texte 2">
            <a:extLst>
              <a:ext uri="{FF2B5EF4-FFF2-40B4-BE49-F238E27FC236}">
                <a16:creationId xmlns:a16="http://schemas.microsoft.com/office/drawing/2014/main" id="{52A9890C-A265-256A-370D-13FF3D19A884}"/>
              </a:ext>
            </a:extLst>
          </p:cNvPr>
          <p:cNvSpPr>
            <a:spLocks noGrp="1"/>
          </p:cNvSpPr>
          <p:nvPr>
            <p:ph type="body" sz="quarter" idx="12"/>
          </p:nvPr>
        </p:nvSpPr>
        <p:spPr/>
        <p:txBody>
          <a:bodyPr/>
          <a:lstStyle/>
          <a:p>
            <a:r>
              <a:rPr lang="fr-FR" dirty="0"/>
              <a:t>Ajout d’un rappel « Attestation TOKEN obligatoire »</a:t>
            </a:r>
          </a:p>
        </p:txBody>
      </p:sp>
      <p:sp>
        <p:nvSpPr>
          <p:cNvPr id="4" name="Rectangle 3">
            <a:extLst>
              <a:ext uri="{FF2B5EF4-FFF2-40B4-BE49-F238E27FC236}">
                <a16:creationId xmlns:a16="http://schemas.microsoft.com/office/drawing/2014/main" id="{AE27DCF6-ED71-CB6E-82E2-18D4E67C83A1}"/>
              </a:ext>
            </a:extLst>
          </p:cNvPr>
          <p:cNvSpPr/>
          <p:nvPr/>
        </p:nvSpPr>
        <p:spPr>
          <a:xfrm>
            <a:off x="1022694" y="2612546"/>
            <a:ext cx="5057775" cy="28803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6FE72E36-0799-E13F-7F4F-4E79B24489F3}"/>
              </a:ext>
            </a:extLst>
          </p:cNvPr>
          <p:cNvSpPr txBox="1"/>
          <p:nvPr/>
        </p:nvSpPr>
        <p:spPr>
          <a:xfrm>
            <a:off x="321350" y="1051174"/>
            <a:ext cx="9001361" cy="430887"/>
          </a:xfrm>
          <a:prstGeom prst="rect">
            <a:avLst/>
          </a:prstGeom>
          <a:noFill/>
        </p:spPr>
        <p:txBody>
          <a:bodyPr wrap="square" rtlCol="0">
            <a:spAutoFit/>
          </a:bodyPr>
          <a:lstStyle/>
          <a:p>
            <a:pPr defTabSz="1219170"/>
            <a:r>
              <a:rPr lang="fr-FR" sz="1100" kern="0" dirty="0">
                <a:solidFill>
                  <a:srgbClr val="000000"/>
                </a:solidFill>
                <a:latin typeface="+mj-lt"/>
                <a:cs typeface="Arial"/>
                <a:sym typeface="Arial"/>
              </a:rPr>
              <a:t>Dans </a:t>
            </a:r>
            <a:r>
              <a:rPr lang="fr-FR" sz="1100" kern="0" dirty="0" err="1">
                <a:solidFill>
                  <a:srgbClr val="000000"/>
                </a:solidFill>
                <a:latin typeface="+mj-lt"/>
                <a:cs typeface="Arial"/>
                <a:sym typeface="Arial"/>
              </a:rPr>
              <a:t>Izivente</a:t>
            </a:r>
            <a:r>
              <a:rPr lang="fr-FR" sz="1100" kern="0" dirty="0">
                <a:solidFill>
                  <a:srgbClr val="000000"/>
                </a:solidFill>
                <a:latin typeface="+mj-lt"/>
                <a:cs typeface="Arial"/>
                <a:sym typeface="Arial"/>
              </a:rPr>
              <a:t>, à la sélection de l’offre BPI dans le menu déroulant ‘</a:t>
            </a:r>
            <a:r>
              <a:rPr lang="fr-FR" sz="1100" b="1" kern="0" dirty="0">
                <a:solidFill>
                  <a:srgbClr val="000000"/>
                </a:solidFill>
                <a:latin typeface="+mj-lt"/>
                <a:cs typeface="Arial"/>
                <a:sym typeface="Arial"/>
              </a:rPr>
              <a:t>Univers de besoin</a:t>
            </a:r>
            <a:r>
              <a:rPr lang="fr-FR" sz="1100" kern="0" dirty="0">
                <a:solidFill>
                  <a:srgbClr val="000000"/>
                </a:solidFill>
                <a:latin typeface="+mj-lt"/>
                <a:cs typeface="Arial"/>
                <a:sym typeface="Arial"/>
              </a:rPr>
              <a:t>’ à l’étape ‘</a:t>
            </a:r>
            <a:r>
              <a:rPr lang="fr-FR" sz="1100" b="1" kern="0" dirty="0">
                <a:solidFill>
                  <a:srgbClr val="000000"/>
                </a:solidFill>
                <a:latin typeface="+mj-lt"/>
                <a:cs typeface="Arial"/>
                <a:sym typeface="Arial"/>
              </a:rPr>
              <a:t>Demande de crédit</a:t>
            </a:r>
            <a:r>
              <a:rPr lang="fr-FR" sz="1100" kern="0" dirty="0">
                <a:solidFill>
                  <a:srgbClr val="000000"/>
                </a:solidFill>
                <a:latin typeface="+mj-lt"/>
                <a:cs typeface="Arial"/>
                <a:sym typeface="Arial"/>
              </a:rPr>
              <a:t>’, </a:t>
            </a:r>
            <a:r>
              <a:rPr lang="fr-FR" sz="1100" b="1" kern="0" dirty="0">
                <a:solidFill>
                  <a:srgbClr val="FF0000"/>
                </a:solidFill>
                <a:latin typeface="+mj-lt"/>
                <a:cs typeface="Arial"/>
                <a:sym typeface="Arial"/>
              </a:rPr>
              <a:t>le message BPI s’affiche</a:t>
            </a:r>
          </a:p>
        </p:txBody>
      </p:sp>
    </p:spTree>
    <p:extLst>
      <p:ext uri="{BB962C8B-B14F-4D97-AF65-F5344CB8AC3E}">
        <p14:creationId xmlns:p14="http://schemas.microsoft.com/office/powerpoint/2010/main" val="46014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812800" y="2307525"/>
            <a:ext cx="1439923" cy="1200329"/>
          </a:xfrm>
          <a:prstGeom prst="rect">
            <a:avLst/>
          </a:prstGeom>
          <a:noFill/>
        </p:spPr>
        <p:txBody>
          <a:bodyPr wrap="square" rtlCol="0">
            <a:spAutoFit/>
          </a:bodyPr>
          <a:lstStyle/>
          <a:p>
            <a:pPr algn="r"/>
            <a:r>
              <a:rPr lang="fr-FR" sz="7200" dirty="0">
                <a:solidFill>
                  <a:schemeClr val="accent1"/>
                </a:solidFill>
                <a:latin typeface="Montserrat SemiBold" panose="00000700000000000000" pitchFamily="50" charset="0"/>
              </a:rPr>
              <a:t>04</a:t>
            </a: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LES NEXT STEPS</a:t>
            </a:r>
          </a:p>
        </p:txBody>
      </p:sp>
    </p:spTree>
    <p:extLst>
      <p:ext uri="{BB962C8B-B14F-4D97-AF65-F5344CB8AC3E}">
        <p14:creationId xmlns:p14="http://schemas.microsoft.com/office/powerpoint/2010/main" val="3305348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62CE6EB-5EE2-435F-BE62-D5AD32E67209}"/>
              </a:ext>
            </a:extLst>
          </p:cNvPr>
          <p:cNvSpPr/>
          <p:nvPr/>
        </p:nvSpPr>
        <p:spPr>
          <a:xfrm>
            <a:off x="765022" y="3611490"/>
            <a:ext cx="8378977" cy="11158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725"/>
            <a:r>
              <a:rPr lang="fr-FR" dirty="0">
                <a:solidFill>
                  <a:schemeClr val="accent1"/>
                </a:solidFill>
                <a:latin typeface="Arial" panose="020B0604020202020204"/>
              </a:rPr>
              <a:t>Le conseiller procède à la souscription des contrats</a:t>
            </a:r>
          </a:p>
        </p:txBody>
      </p:sp>
      <p:sp>
        <p:nvSpPr>
          <p:cNvPr id="33" name="Rectangle 32">
            <a:extLst>
              <a:ext uri="{FF2B5EF4-FFF2-40B4-BE49-F238E27FC236}">
                <a16:creationId xmlns:a16="http://schemas.microsoft.com/office/drawing/2014/main" id="{34010177-08A6-4B08-9CFB-9F678FA69EE8}"/>
              </a:ext>
            </a:extLst>
          </p:cNvPr>
          <p:cNvSpPr/>
          <p:nvPr/>
        </p:nvSpPr>
        <p:spPr>
          <a:xfrm>
            <a:off x="996303" y="2378869"/>
            <a:ext cx="8174542" cy="111588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725"/>
            <a:r>
              <a:rPr lang="fr-FR" dirty="0">
                <a:solidFill>
                  <a:schemeClr val="accent1"/>
                </a:solidFill>
                <a:latin typeface="Arial" panose="020B0604020202020204"/>
              </a:rPr>
              <a:t>L’établissement demande à BPCE Financement de paramétrer l’offre </a:t>
            </a:r>
          </a:p>
          <a:p>
            <a:pPr marL="720725"/>
            <a:r>
              <a:rPr lang="fr-FR" sz="1200" i="1" dirty="0">
                <a:solidFill>
                  <a:schemeClr val="accent1"/>
                </a:solidFill>
                <a:latin typeface="Arial" panose="020B0604020202020204"/>
              </a:rPr>
              <a:t>(prévoir 2 jours ouvrés de délai) </a:t>
            </a:r>
          </a:p>
        </p:txBody>
      </p:sp>
      <p:sp>
        <p:nvSpPr>
          <p:cNvPr id="32" name="Rectangle 31">
            <a:extLst>
              <a:ext uri="{FF2B5EF4-FFF2-40B4-BE49-F238E27FC236}">
                <a16:creationId xmlns:a16="http://schemas.microsoft.com/office/drawing/2014/main" id="{DD989A9F-5680-4780-BD47-62699BF02F1E}"/>
              </a:ext>
            </a:extLst>
          </p:cNvPr>
          <p:cNvSpPr/>
          <p:nvPr/>
        </p:nvSpPr>
        <p:spPr>
          <a:xfrm>
            <a:off x="897190" y="1153599"/>
            <a:ext cx="8246810" cy="10942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23888" marR="0" lvl="0" defTabSz="914400" rtl="0" eaLnBrk="1" fontAlgn="auto" latinLnBrk="0" hangingPunct="1">
              <a:lnSpc>
                <a:spcPct val="100000"/>
              </a:lnSpc>
              <a:spcBef>
                <a:spcPts val="0"/>
              </a:spcBef>
              <a:spcAft>
                <a:spcPts val="0"/>
              </a:spcAft>
              <a:buClrTx/>
              <a:buSzTx/>
              <a:buFontTx/>
              <a:buNone/>
              <a:tabLst/>
              <a:defRPr/>
            </a:pPr>
            <a:r>
              <a:rPr lang="fr-FR" dirty="0">
                <a:solidFill>
                  <a:schemeClr val="accent1"/>
                </a:solidFill>
                <a:latin typeface="Arial" panose="020B0604020202020204"/>
              </a:rPr>
              <a:t>Go de l’établissement pour reconduire la campagne BPI 2024 </a:t>
            </a:r>
          </a:p>
        </p:txBody>
      </p:sp>
      <p:sp>
        <p:nvSpPr>
          <p:cNvPr id="37" name="Arc partiel 36">
            <a:extLst>
              <a:ext uri="{FF2B5EF4-FFF2-40B4-BE49-F238E27FC236}">
                <a16:creationId xmlns:a16="http://schemas.microsoft.com/office/drawing/2014/main" id="{3DA9ABE0-D38B-4F03-AA3D-ADDE01A012BB}"/>
              </a:ext>
            </a:extLst>
          </p:cNvPr>
          <p:cNvSpPr/>
          <p:nvPr/>
        </p:nvSpPr>
        <p:spPr>
          <a:xfrm>
            <a:off x="-1268050" y="0"/>
            <a:ext cx="2240520" cy="5143500"/>
          </a:xfrm>
          <a:prstGeom prst="pie">
            <a:avLst>
              <a:gd name="adj1" fmla="val 16175144"/>
              <a:gd name="adj2" fmla="val 5420569"/>
            </a:avLst>
          </a:prstGeom>
          <a:noFill/>
          <a:ln w="190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43" name="Ellipse 42">
            <a:extLst>
              <a:ext uri="{FF2B5EF4-FFF2-40B4-BE49-F238E27FC236}">
                <a16:creationId xmlns:a16="http://schemas.microsoft.com/office/drawing/2014/main" id="{B438E9AB-DF37-4352-94BB-5E9FD1BFA765}"/>
              </a:ext>
            </a:extLst>
          </p:cNvPr>
          <p:cNvSpPr/>
          <p:nvPr/>
        </p:nvSpPr>
        <p:spPr>
          <a:xfrm>
            <a:off x="31131" y="86279"/>
            <a:ext cx="780477" cy="7294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1" name="Ellipse 30">
            <a:extLst>
              <a:ext uri="{FF2B5EF4-FFF2-40B4-BE49-F238E27FC236}">
                <a16:creationId xmlns:a16="http://schemas.microsoft.com/office/drawing/2014/main" id="{DCEDBA6F-D032-4427-8DB5-3B5425BD5DA1}"/>
              </a:ext>
            </a:extLst>
          </p:cNvPr>
          <p:cNvSpPr/>
          <p:nvPr/>
        </p:nvSpPr>
        <p:spPr>
          <a:xfrm>
            <a:off x="204434" y="3611490"/>
            <a:ext cx="1125207" cy="109834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Ellipse 29">
            <a:extLst>
              <a:ext uri="{FF2B5EF4-FFF2-40B4-BE49-F238E27FC236}">
                <a16:creationId xmlns:a16="http://schemas.microsoft.com/office/drawing/2014/main" id="{882D57CF-8AB3-4A21-AA59-34FA64CA57DA}"/>
              </a:ext>
            </a:extLst>
          </p:cNvPr>
          <p:cNvSpPr/>
          <p:nvPr/>
        </p:nvSpPr>
        <p:spPr>
          <a:xfrm>
            <a:off x="456303" y="2387935"/>
            <a:ext cx="1080000" cy="1106814"/>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9" name="Ellipse 28">
            <a:extLst>
              <a:ext uri="{FF2B5EF4-FFF2-40B4-BE49-F238E27FC236}">
                <a16:creationId xmlns:a16="http://schemas.microsoft.com/office/drawing/2014/main" id="{92F7DC00-1B4C-4AB2-999D-72886EB29E9C}"/>
              </a:ext>
            </a:extLst>
          </p:cNvPr>
          <p:cNvSpPr/>
          <p:nvPr/>
        </p:nvSpPr>
        <p:spPr>
          <a:xfrm>
            <a:off x="322773" y="1158767"/>
            <a:ext cx="1080000" cy="108000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Title 2"/>
          <p:cNvSpPr txBox="1">
            <a:spLocks/>
          </p:cNvSpPr>
          <p:nvPr/>
        </p:nvSpPr>
        <p:spPr>
          <a:xfrm>
            <a:off x="897190" y="227660"/>
            <a:ext cx="8098375" cy="415498"/>
          </a:xfrm>
          <a:prstGeom prst="rect">
            <a:avLst/>
          </a:prstGeom>
        </p:spPr>
        <p:txBody>
          <a:bodyPr wrap="square" lIns="0" tIns="0" rIns="0" bIns="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685869" rtl="0" eaLnBrk="1" fontAlgn="auto" latinLnBrk="0" hangingPunct="1">
              <a:lnSpc>
                <a:spcPct val="100000"/>
              </a:lnSpc>
              <a:spcBef>
                <a:spcPct val="0"/>
              </a:spcBef>
              <a:spcAft>
                <a:spcPts val="0"/>
              </a:spcAft>
              <a:buClrTx/>
              <a:buSzTx/>
              <a:buFontTx/>
              <a:buNone/>
              <a:tabLst/>
              <a:defRPr/>
            </a:pPr>
            <a:r>
              <a:rPr kumimoji="0" lang="fr-FR" sz="2700" b="0" i="0" u="none" strike="noStrike" kern="1200" cap="none" spc="0" normalizeH="0" baseline="0" noProof="0" dirty="0">
                <a:ln>
                  <a:noFill/>
                </a:ln>
                <a:solidFill>
                  <a:srgbClr val="000000"/>
                </a:solidFill>
                <a:effectLst/>
                <a:uLnTx/>
                <a:uFillTx/>
                <a:latin typeface="Montserrat ExtraBold" panose="00000900000000000000" pitchFamily="50" charset="0"/>
                <a:ea typeface="+mj-ea"/>
                <a:cs typeface="Arial"/>
                <a:sym typeface="Arial"/>
              </a:rPr>
              <a:t>LES NEXT STEPS</a:t>
            </a:r>
          </a:p>
        </p:txBody>
      </p:sp>
      <p:sp>
        <p:nvSpPr>
          <p:cNvPr id="8" name="Espace réservé du texte 2">
            <a:extLst>
              <a:ext uri="{FF2B5EF4-FFF2-40B4-BE49-F238E27FC236}">
                <a16:creationId xmlns:a16="http://schemas.microsoft.com/office/drawing/2014/main" id="{633C9961-FBC5-4A28-B792-547541E99855}"/>
              </a:ext>
            </a:extLst>
          </p:cNvPr>
          <p:cNvSpPr txBox="1">
            <a:spLocks/>
          </p:cNvSpPr>
          <p:nvPr/>
        </p:nvSpPr>
        <p:spPr>
          <a:xfrm>
            <a:off x="811608" y="617953"/>
            <a:ext cx="8301261" cy="415497"/>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350" b="0" i="0" u="none" strike="noStrike" cap="none">
                <a:solidFill>
                  <a:srgbClr val="505254"/>
                </a:solidFill>
                <a:latin typeface="Verdana" charset="0"/>
                <a:ea typeface="Verdana" charset="0"/>
                <a:cs typeface="Verdana" charset="0"/>
                <a:sym typeface="Arial"/>
              </a:defRPr>
            </a:lvl1pPr>
            <a:lvl2pPr marL="342935" marR="0" lvl="1" indent="0" algn="l" rtl="0" eaLnBrk="1" hangingPunct="1">
              <a:lnSpc>
                <a:spcPct val="100000"/>
              </a:lnSpc>
              <a:spcBef>
                <a:spcPts val="0"/>
              </a:spcBef>
              <a:spcAft>
                <a:spcPts val="0"/>
              </a:spcAft>
              <a:buClr>
                <a:schemeClr val="accent1"/>
              </a:buClr>
              <a:buFont typeface="Symbol" panose="05050102010706020507" pitchFamily="18" charset="2"/>
              <a:buNone/>
              <a:defRPr sz="1350" b="0" i="0" u="none" strike="noStrike" cap="none">
                <a:solidFill>
                  <a:srgbClr val="000000"/>
                </a:solidFill>
                <a:latin typeface="+mn-lt"/>
                <a:ea typeface="Arial"/>
                <a:cs typeface="Arial"/>
                <a:sym typeface="Arial"/>
              </a:defRPr>
            </a:lvl2pPr>
            <a:lvl3pPr marL="685869" marR="0" lvl="2" indent="0" algn="l" rtl="0" eaLnBrk="1" hangingPunct="1">
              <a:lnSpc>
                <a:spcPct val="100000"/>
              </a:lnSpc>
              <a:spcBef>
                <a:spcPts val="0"/>
              </a:spcBef>
              <a:spcAft>
                <a:spcPts val="0"/>
              </a:spcAft>
              <a:buClr>
                <a:srgbClr val="EC624A"/>
              </a:buClr>
              <a:buFont typeface="Courier New" panose="02070309020205020404" pitchFamily="49" charset="0"/>
              <a:buNone/>
              <a:defRPr sz="1350" b="0" i="0" u="none" strike="noStrike" cap="none">
                <a:solidFill>
                  <a:srgbClr val="000000"/>
                </a:solidFill>
                <a:latin typeface="+mn-lt"/>
                <a:ea typeface="Arial"/>
                <a:cs typeface="Arial"/>
                <a:sym typeface="Arial"/>
              </a:defRPr>
            </a:lvl3pPr>
            <a:lvl4pPr marL="1028804" marR="0" lvl="3" indent="0" algn="l" rtl="0" eaLnBrk="1" hangingPunct="1">
              <a:lnSpc>
                <a:spcPct val="100000"/>
              </a:lnSpc>
              <a:spcBef>
                <a:spcPts val="0"/>
              </a:spcBef>
              <a:spcAft>
                <a:spcPts val="0"/>
              </a:spcAft>
              <a:buClr>
                <a:schemeClr val="accent2"/>
              </a:buClr>
              <a:buFont typeface="Arial" panose="020B0604020202020204" pitchFamily="34" charset="0"/>
              <a:buNone/>
              <a:defRPr sz="1350" b="0" i="0" u="none" strike="noStrike" cap="none">
                <a:solidFill>
                  <a:srgbClr val="000000"/>
                </a:solidFill>
                <a:latin typeface="+mn-lt"/>
                <a:ea typeface="Arial"/>
                <a:cs typeface="Arial"/>
                <a:sym typeface="Arial"/>
              </a:defRPr>
            </a:lvl4pPr>
            <a:lvl5pPr marL="1371737" marR="0" lvl="4" indent="0" algn="l" rtl="0" eaLnBrk="1" hangingPunct="1">
              <a:lnSpc>
                <a:spcPct val="100000"/>
              </a:lnSpc>
              <a:spcBef>
                <a:spcPts val="0"/>
              </a:spcBef>
              <a:spcAft>
                <a:spcPts val="0"/>
              </a:spcAft>
              <a:buNone/>
              <a:defRPr sz="135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457223" rtl="0" eaLnBrk="1" fontAlgn="auto" latinLnBrk="0" hangingPunct="1">
              <a:lnSpc>
                <a:spcPct val="100000"/>
              </a:lnSpc>
              <a:spcBef>
                <a:spcPts val="0"/>
              </a:spcBef>
              <a:spcAft>
                <a:spcPts val="0"/>
              </a:spcAft>
              <a:buClr>
                <a:prstClr val="black"/>
              </a:buClr>
              <a:buSzTx/>
              <a:buFont typeface="Cambria Math" panose="02040503050406030204" pitchFamily="18" charset="0"/>
              <a:buNone/>
              <a:tabLst/>
              <a:defRPr/>
            </a:pPr>
            <a:r>
              <a:rPr lang="fr-FR" sz="1600" dirty="0">
                <a:solidFill>
                  <a:srgbClr val="B24388"/>
                </a:solidFill>
                <a:latin typeface="Montserrat SemiBold" panose="00000700000000000000" pitchFamily="50" charset="0"/>
              </a:rPr>
              <a:t>Campagne 2024 et ouverture à la souscription</a:t>
            </a:r>
            <a:endParaRPr kumimoji="0" lang="fr-FR" sz="1600" b="0" i="0" u="none" strike="noStrike" kern="0" cap="none" spc="0" normalizeH="0" baseline="0" noProof="0" dirty="0">
              <a:ln>
                <a:noFill/>
              </a:ln>
              <a:solidFill>
                <a:srgbClr val="B24388"/>
              </a:solidFill>
              <a:effectLst/>
              <a:uLnTx/>
              <a:uFillTx/>
              <a:latin typeface="Montserrat SemiBold" panose="00000700000000000000" pitchFamily="50" charset="0"/>
              <a:ea typeface="Verdana" charset="0"/>
              <a:sym typeface="Arial"/>
            </a:endParaRPr>
          </a:p>
        </p:txBody>
      </p:sp>
      <p:sp>
        <p:nvSpPr>
          <p:cNvPr id="38" name="Rectangle 37">
            <a:extLst>
              <a:ext uri="{FF2B5EF4-FFF2-40B4-BE49-F238E27FC236}">
                <a16:creationId xmlns:a16="http://schemas.microsoft.com/office/drawing/2014/main" id="{E034AFFD-6459-4E82-B34A-4665327AFEBA}"/>
              </a:ext>
            </a:extLst>
          </p:cNvPr>
          <p:cNvSpPr/>
          <p:nvPr/>
        </p:nvSpPr>
        <p:spPr>
          <a:xfrm>
            <a:off x="-225868" y="0"/>
            <a:ext cx="23894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39" name="Groupe 38">
            <a:extLst>
              <a:ext uri="{FF2B5EF4-FFF2-40B4-BE49-F238E27FC236}">
                <a16:creationId xmlns:a16="http://schemas.microsoft.com/office/drawing/2014/main" id="{F16220A2-B01D-48F8-9D65-36D808C15E60}"/>
              </a:ext>
            </a:extLst>
          </p:cNvPr>
          <p:cNvGrpSpPr/>
          <p:nvPr/>
        </p:nvGrpSpPr>
        <p:grpSpPr>
          <a:xfrm>
            <a:off x="142259" y="195486"/>
            <a:ext cx="616636" cy="439173"/>
            <a:chOff x="865188" y="493713"/>
            <a:chExt cx="546100" cy="388938"/>
          </a:xfrm>
          <a:solidFill>
            <a:schemeClr val="bg1">
              <a:lumMod val="85000"/>
            </a:schemeClr>
          </a:solidFill>
        </p:grpSpPr>
        <p:sp>
          <p:nvSpPr>
            <p:cNvPr id="40" name="Freeform 19">
              <a:extLst>
                <a:ext uri="{FF2B5EF4-FFF2-40B4-BE49-F238E27FC236}">
                  <a16:creationId xmlns:a16="http://schemas.microsoft.com/office/drawing/2014/main" id="{1EF41404-7BB7-4469-BD9E-0FAE8DC0FA0F}"/>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Freeform 20">
              <a:extLst>
                <a:ext uri="{FF2B5EF4-FFF2-40B4-BE49-F238E27FC236}">
                  <a16:creationId xmlns:a16="http://schemas.microsoft.com/office/drawing/2014/main" id="{EF3B54F0-A317-4964-9D0B-36C2E93F788A}"/>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Freeform 21">
              <a:extLst>
                <a:ext uri="{FF2B5EF4-FFF2-40B4-BE49-F238E27FC236}">
                  <a16:creationId xmlns:a16="http://schemas.microsoft.com/office/drawing/2014/main" id="{20BA3DF6-87FE-42DC-8F70-C71CA0D9CD75}"/>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3" name="Graphique 2" descr="Coche contour">
            <a:extLst>
              <a:ext uri="{FF2B5EF4-FFF2-40B4-BE49-F238E27FC236}">
                <a16:creationId xmlns:a16="http://schemas.microsoft.com/office/drawing/2014/main" id="{40CC6732-1AB2-45A2-B2F2-21B8471508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8130" y="1433713"/>
            <a:ext cx="601728" cy="601728"/>
          </a:xfrm>
          <a:prstGeom prst="rect">
            <a:avLst/>
          </a:prstGeom>
        </p:spPr>
      </p:pic>
      <p:pic>
        <p:nvPicPr>
          <p:cNvPr id="35" name="Graphique 34" descr="Signature contour">
            <a:extLst>
              <a:ext uri="{FF2B5EF4-FFF2-40B4-BE49-F238E27FC236}">
                <a16:creationId xmlns:a16="http://schemas.microsoft.com/office/drawing/2014/main" id="{5CDBF49F-B1F3-4CDD-A2E6-D26AF7285F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9503" y="2686322"/>
            <a:ext cx="519912" cy="519912"/>
          </a:xfrm>
          <a:prstGeom prst="rect">
            <a:avLst/>
          </a:prstGeom>
        </p:spPr>
      </p:pic>
      <p:pic>
        <p:nvPicPr>
          <p:cNvPr id="7" name="Graphique 6" descr="Adresse de courrier contour">
            <a:extLst>
              <a:ext uri="{FF2B5EF4-FFF2-40B4-BE49-F238E27FC236}">
                <a16:creationId xmlns:a16="http://schemas.microsoft.com/office/drawing/2014/main" id="{577BBB25-0221-4FFC-9D4D-999A522F96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1889" y="3793136"/>
            <a:ext cx="659918" cy="659918"/>
          </a:xfrm>
          <a:prstGeom prst="rect">
            <a:avLst/>
          </a:prstGeom>
        </p:spPr>
      </p:pic>
    </p:spTree>
    <p:extLst>
      <p:ext uri="{BB962C8B-B14F-4D97-AF65-F5344CB8AC3E}">
        <p14:creationId xmlns:p14="http://schemas.microsoft.com/office/powerpoint/2010/main" val="3675226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184535"/>
      </p:ext>
    </p:extLst>
  </p:cSld>
  <p:clrMapOvr>
    <a:masterClrMapping/>
  </p:clrMapOvr>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3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Interne_CommunauteBPCE-SEF-V1.pptx" id="{540E6CAF-1F8E-4B1F-986C-C58108052CED}" vid="{077C6FC8-A9D8-4314-8E52-A07453C53C10}"/>
    </a:ext>
  </a:extLst>
</a:theme>
</file>

<file path=ppt/theme/theme3.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4.xml><?xml version="1.0" encoding="utf-8"?>
<a:theme xmlns:a="http://schemas.openxmlformats.org/drawingml/2006/main" name="4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5.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6.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7.xml><?xml version="1.0" encoding="utf-8"?>
<a:theme xmlns:a="http://schemas.openxmlformats.org/drawingml/2006/main" name="2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Interne_CommunauteBPCE-SEF-V1.pptx" id="{540E6CAF-1F8E-4B1F-986C-C58108052CED}" vid="{077C6FC8-A9D8-4314-8E52-A07453C53C10}"/>
    </a:ext>
  </a:extLst>
</a:theme>
</file>

<file path=ppt/theme/theme8.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29BE168E89374AAE34EB30ECC4A036" ma:contentTypeVersion="4" ma:contentTypeDescription="Crée un document." ma:contentTypeScope="" ma:versionID="4afe7843202a4fe10df61acb8c5f5a5e">
  <xsd:schema xmlns:xsd="http://www.w3.org/2001/XMLSchema" xmlns:xs="http://www.w3.org/2001/XMLSchema" xmlns:p="http://schemas.microsoft.com/office/2006/metadata/properties" xmlns:ns2="19ae611f-cc4c-453d-9192-6316ea72bf3f" targetNamespace="http://schemas.microsoft.com/office/2006/metadata/properties" ma:root="true" ma:fieldsID="fc09768ecae64c31cf8db1ad901a32ed" ns2:_="">
    <xsd:import namespace="19ae611f-cc4c-453d-9192-6316ea72bf3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ae611f-cc4c-453d-9192-6316ea72bf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5909DD-7226-42BB-93A3-66BCD4B9CD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ae611f-cc4c-453d-9192-6316ea72bf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144FE268-7940-43D2-8021-7611A09EA5A3}">
  <ds:schemaRefs>
    <ds:schemaRef ds:uri="Microsoft.SharePoint.Taxonomy.ContentTypeSync"/>
  </ds:schemaRefs>
</ds:datastoreItem>
</file>

<file path=customXml/itemProps4.xml><?xml version="1.0" encoding="utf-8"?>
<ds:datastoreItem xmlns:ds="http://schemas.openxmlformats.org/officeDocument/2006/customXml" ds:itemID="{4604AC50-A577-46D0-8B9F-6D3C9D53AFF5}">
  <ds:schemaRefs>
    <ds:schemaRef ds:uri="http://purl.org/dc/elements/1.1/"/>
    <ds:schemaRef ds:uri="http://schemas.microsoft.com/office/2006/metadata/properties"/>
    <ds:schemaRef ds:uri="http://purl.org/dc/terms/"/>
    <ds:schemaRef ds:uri="19ae611f-cc4c-453d-9192-6316ea72bf3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7223</TotalTime>
  <Words>1375</Words>
  <Application>Microsoft Office PowerPoint</Application>
  <PresentationFormat>Affichage à l'écran (16:9)</PresentationFormat>
  <Paragraphs>209</Paragraphs>
  <Slides>16</Slides>
  <Notes>2</Notes>
  <HiddenSlides>0</HiddenSlides>
  <MMClips>0</MMClips>
  <ScaleCrop>false</ScaleCrop>
  <HeadingPairs>
    <vt:vector size="6" baseType="variant">
      <vt:variant>
        <vt:lpstr>Polices utilisées</vt:lpstr>
      </vt:variant>
      <vt:variant>
        <vt:i4>16</vt:i4>
      </vt:variant>
      <vt:variant>
        <vt:lpstr>Thème</vt:lpstr>
      </vt:variant>
      <vt:variant>
        <vt:i4>7</vt:i4>
      </vt:variant>
      <vt:variant>
        <vt:lpstr>Titres des diapositives</vt:lpstr>
      </vt:variant>
      <vt:variant>
        <vt:i4>16</vt:i4>
      </vt:variant>
    </vt:vector>
  </HeadingPairs>
  <TitlesOfParts>
    <vt:vector size="39" baseType="lpstr">
      <vt:lpstr>Montserrat</vt:lpstr>
      <vt:lpstr>Courier New</vt:lpstr>
      <vt:lpstr>Cabin Condensed</vt:lpstr>
      <vt:lpstr>Wingdings</vt:lpstr>
      <vt:lpstr>Arial Nova Light</vt:lpstr>
      <vt:lpstr>Trebuchet MS</vt:lpstr>
      <vt:lpstr>Arial Narrow</vt:lpstr>
      <vt:lpstr>Verdana</vt:lpstr>
      <vt:lpstr>Cambria Math</vt:lpstr>
      <vt:lpstr>Montserrat ExtraBold</vt:lpstr>
      <vt:lpstr>Symbol</vt:lpstr>
      <vt:lpstr>Montserrat SemiBold</vt:lpstr>
      <vt:lpstr>Arial Black</vt:lpstr>
      <vt:lpstr>Montserrat Light</vt:lpstr>
      <vt:lpstr>Wingdings 2</vt:lpstr>
      <vt:lpstr>Arial</vt:lpstr>
      <vt:lpstr>Groupe BPCE</vt:lpstr>
      <vt:lpstr>3_Groupe BPCE</vt:lpstr>
      <vt:lpstr>Caisse d'Epargne</vt:lpstr>
      <vt:lpstr>4_Groupe BPCE</vt:lpstr>
      <vt:lpstr>1_Groupe BPCE</vt:lpstr>
      <vt:lpstr>Conception personnalisée</vt:lpstr>
      <vt:lpstr>2_Groupe BPCE</vt:lpstr>
      <vt:lpstr>Le Prêt Etudiant BPI </vt:lpstr>
      <vt:lpstr>Présentation PowerPoint</vt:lpstr>
      <vt:lpstr>Présentation PowerPoint</vt:lpstr>
      <vt:lpstr>Le Prêt Etudiant garanti par BPI </vt:lpstr>
      <vt:lpstr>Un avenant signé en septembre 2023</vt:lpstr>
      <vt:lpstr>Rétrospective 2023</vt:lpstr>
      <vt:lpstr>Présentation PowerPoint</vt:lpstr>
      <vt:lpstr>La plateforme BPI Token </vt:lpstr>
      <vt:lpstr>Le parcours de souscription</vt:lpstr>
      <vt:lpstr>Présentation PowerPoint</vt:lpstr>
      <vt:lpstr>Les objectifs de la conduite du changement</vt:lpstr>
      <vt:lpstr>Une conduite du changement dédiée</vt:lpstr>
      <vt:lpstr>Nouveauté campagne BPI 2024 Izivente</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YOLLANT GAELLE</dc:creator>
  <cp:lastModifiedBy>BOULNOIS LAURIE</cp:lastModifiedBy>
  <cp:revision>24</cp:revision>
  <cp:lastPrinted>2017-11-27T10:18:19Z</cp:lastPrinted>
  <dcterms:created xsi:type="dcterms:W3CDTF">2019-06-12T14:27:27Z</dcterms:created>
  <dcterms:modified xsi:type="dcterms:W3CDTF">2024-02-27T18:50:25Z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0x010100D629BE168E89374AAE34EB30ECC4A036</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2023-01-31T17:22:16Z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ies>
</file>