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92" r:id="rId6"/>
    <p:sldId id="293"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02A"/>
    <a:srgbClr val="E3322C"/>
    <a:srgbClr val="EC1B24"/>
    <a:srgbClr val="C31632"/>
    <a:srgbClr val="F5F5F5"/>
    <a:srgbClr val="D11921"/>
    <a:srgbClr val="FF0000"/>
    <a:srgbClr val="EEEEEE"/>
    <a:srgbClr val="000000"/>
    <a:srgbClr val="E33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6" autoAdjust="0"/>
    <p:restoredTop sz="94660"/>
  </p:normalViewPr>
  <p:slideViewPr>
    <p:cSldViewPr snapToGrid="0">
      <p:cViewPr varScale="1">
        <p:scale>
          <a:sx n="106" d="100"/>
          <a:sy n="106" d="100"/>
        </p:scale>
        <p:origin x="64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515938" y="1484313"/>
            <a:ext cx="10267357" cy="449929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853166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userDrawn="1">
          <p15:clr>
            <a:srgbClr val="FBAE40"/>
          </p15:clr>
        </p15:guide>
        <p15:guide id="7" pos="70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2">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contenu 2"/>
          <p:cNvSpPr>
            <a:spLocks noGrp="1"/>
          </p:cNvSpPr>
          <p:nvPr>
            <p:ph idx="1" hasCustomPrompt="1"/>
          </p:nvPr>
        </p:nvSpPr>
        <p:spPr>
          <a:xfrm>
            <a:off x="515938" y="757756"/>
            <a:ext cx="10267357" cy="5225853"/>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73591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p15:clr>
            <a:srgbClr val="FBAE40"/>
          </p15:clr>
        </p15:guide>
        <p15:guide id="7" pos="706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15938" y="1484313"/>
            <a:ext cx="11145766"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515938" y="365126"/>
            <a:ext cx="11160125"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‹N°›</a:t>
            </a:fld>
            <a:endParaRPr lang="fr-FR" sz="1000" b="1" dirty="0">
              <a:solidFill>
                <a:schemeClr val="tx1">
                  <a:lumMod val="50000"/>
                  <a:lumOff val="50000"/>
                </a:schemeClr>
              </a:solidFill>
              <a:latin typeface="+mj-lt"/>
              <a:cs typeface="Helvetica Neue Medium"/>
            </a:endParaRPr>
          </a:p>
        </p:txBody>
      </p:sp>
      <p:sp>
        <p:nvSpPr>
          <p:cNvPr id="6" name="Espace réservé du texte 13"/>
          <p:cNvSpPr txBox="1">
            <a:spLocks/>
          </p:cNvSpPr>
          <p:nvPr userDrawn="1"/>
        </p:nvSpPr>
        <p:spPr>
          <a:xfrm>
            <a:off x="5144252" y="6490943"/>
            <a:ext cx="5844045"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bg1">
                    <a:lumMod val="50000"/>
                  </a:schemeClr>
                </a:solidFill>
              </a:rPr>
              <a:t>BRIEF</a:t>
            </a:r>
            <a:r>
              <a:rPr lang="fr-FR" baseline="0" dirty="0">
                <a:solidFill>
                  <a:schemeClr val="bg1">
                    <a:lumMod val="50000"/>
                  </a:schemeClr>
                </a:solidFill>
              </a:rPr>
              <a:t> HEBDDO</a:t>
            </a:r>
            <a:endParaRPr lang="fr-FR" dirty="0">
              <a:solidFill>
                <a:schemeClr val="bg1">
                  <a:lumMod val="50000"/>
                </a:schemeClr>
              </a:solidFill>
            </a:endParaRPr>
          </a:p>
        </p:txBody>
      </p:sp>
      <p:pic>
        <p:nvPicPr>
          <p:cNvPr id="7" name="Image 6" descr="Une image contenant texte, signe, extérieur&#10;&#10;Description générée automatiquement">
            <a:extLst>
              <a:ext uri="{FF2B5EF4-FFF2-40B4-BE49-F238E27FC236}">
                <a16:creationId xmlns:a16="http://schemas.microsoft.com/office/drawing/2014/main" id="{C54B9EB0-01DC-49F9-B8AA-4131D0594C9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0850" y="6490943"/>
            <a:ext cx="914402" cy="304801"/>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92" r:id="rId1"/>
    <p:sldLayoutId id="2147483694" r:id="rId2"/>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cegee-b-crc-support-et-web@cegee.caisse-epargne.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6"/>
          </p:nvPr>
        </p:nvSpPr>
        <p:spPr/>
        <p:txBody>
          <a:bodyPr/>
          <a:lstStyle/>
          <a:p>
            <a:r>
              <a:rPr lang="fr-FR" dirty="0" err="1"/>
              <a:t>Process</a:t>
            </a:r>
            <a:r>
              <a:rPr lang="fr-FR" dirty="0"/>
              <a:t> CRC sur le traitement des demandes web / Vente Flash 1/2</a:t>
            </a:r>
          </a:p>
        </p:txBody>
      </p:sp>
      <p:sp>
        <p:nvSpPr>
          <p:cNvPr id="4" name="Espace réservé du texte 3"/>
          <p:cNvSpPr>
            <a:spLocks noGrp="1"/>
          </p:cNvSpPr>
          <p:nvPr>
            <p:ph type="body" sz="quarter" idx="28"/>
          </p:nvPr>
        </p:nvSpPr>
        <p:spPr/>
        <p:txBody>
          <a:bodyPr/>
          <a:lstStyle/>
          <a:p>
            <a:r>
              <a:rPr lang="fr-FR" dirty="0"/>
              <a:t>CONSO</a:t>
            </a:r>
          </a:p>
        </p:txBody>
      </p:sp>
      <p:sp>
        <p:nvSpPr>
          <p:cNvPr id="5" name="Espace réservé du texte 4"/>
          <p:cNvSpPr>
            <a:spLocks noGrp="1"/>
          </p:cNvSpPr>
          <p:nvPr>
            <p:ph type="body" sz="quarter" idx="29"/>
          </p:nvPr>
        </p:nvSpPr>
        <p:spPr/>
        <p:txBody>
          <a:bodyPr/>
          <a:lstStyle/>
          <a:p>
            <a:r>
              <a:rPr lang="fr-FR" dirty="0"/>
              <a:t>CREDIT</a:t>
            </a:r>
          </a:p>
        </p:txBody>
      </p:sp>
      <p:sp>
        <p:nvSpPr>
          <p:cNvPr id="6" name="Rectangle 5"/>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1091497" y="418281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1091497" y="5571666"/>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contenu 10"/>
          <p:cNvSpPr>
            <a:spLocks noGrp="1"/>
          </p:cNvSpPr>
          <p:nvPr>
            <p:ph idx="1"/>
          </p:nvPr>
        </p:nvSpPr>
        <p:spPr/>
        <p:txBody>
          <a:bodyPr>
            <a:normAutofit fontScale="92500" lnSpcReduction="10000"/>
          </a:bodyPr>
          <a:lstStyle/>
          <a:p>
            <a:r>
              <a:rPr lang="fr-FR" sz="1600" dirty="0"/>
              <a:t>Le service Assurances/Crédit de la Banque Digitale, réceptionne les demandes internet, contacte les clients, collecte les pièces justificatives, analyse les dossiers, réalise les demandes de dérogation (sans assurances), met à jour les DRC et édite les dossiers de prêts.</a:t>
            </a:r>
          </a:p>
          <a:p>
            <a:r>
              <a:rPr lang="fr-FR" sz="1600" dirty="0"/>
              <a:t>La mise en force est réalisée par les équipes de la VAD SUPPORT.</a:t>
            </a:r>
          </a:p>
          <a:p>
            <a:r>
              <a:rPr lang="fr-FR" sz="1600" dirty="0"/>
              <a:t>Point d’alerte : le client peut éditer lui-même son dossier sur internet (ligne ZZZZZZZZZ dans « historique des états » - matricule agent sous IZIVENTE). Il peut également le signer et déposer ses pièces mais cela ne signifie pas que son dossier est accepté ou analysé.</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1600" dirty="0"/>
          </a:p>
          <a:p>
            <a:r>
              <a:rPr lang="fr-FR" sz="1600" dirty="0"/>
              <a:t>Le statut « saisie à réaliser » sous OVMC vous permet de savoir que la VAD SUPPORT va procéder à la mise en force du dossier.</a:t>
            </a:r>
          </a:p>
        </p:txBody>
      </p:sp>
      <p:pic>
        <p:nvPicPr>
          <p:cNvPr id="14" name="Image 13"/>
          <p:cNvPicPr>
            <a:picLocks noChangeAspect="1"/>
          </p:cNvPicPr>
          <p:nvPr/>
        </p:nvPicPr>
        <p:blipFill>
          <a:blip r:embed="rId2"/>
          <a:stretch>
            <a:fillRect/>
          </a:stretch>
        </p:blipFill>
        <p:spPr>
          <a:xfrm>
            <a:off x="515938" y="2599078"/>
            <a:ext cx="10017384" cy="2293048"/>
          </a:xfrm>
          <a:prstGeom prst="rect">
            <a:avLst/>
          </a:prstGeom>
        </p:spPr>
      </p:pic>
      <p:sp>
        <p:nvSpPr>
          <p:cNvPr id="15" name="Rectangle 14"/>
          <p:cNvSpPr/>
          <p:nvPr/>
        </p:nvSpPr>
        <p:spPr>
          <a:xfrm>
            <a:off x="8842075" y="4182814"/>
            <a:ext cx="1164566" cy="65560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30367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6"/>
          </p:nvPr>
        </p:nvSpPr>
        <p:spPr/>
        <p:txBody>
          <a:bodyPr/>
          <a:lstStyle/>
          <a:p>
            <a:r>
              <a:rPr lang="fr-FR" dirty="0" err="1"/>
              <a:t>Process</a:t>
            </a:r>
            <a:r>
              <a:rPr lang="fr-FR" dirty="0"/>
              <a:t> CRC sur le traitement des demandes web / Vente Flash 2/2</a:t>
            </a:r>
          </a:p>
        </p:txBody>
      </p:sp>
      <p:sp>
        <p:nvSpPr>
          <p:cNvPr id="4" name="Espace réservé du texte 3"/>
          <p:cNvSpPr>
            <a:spLocks noGrp="1"/>
          </p:cNvSpPr>
          <p:nvPr>
            <p:ph type="body" sz="quarter" idx="28"/>
          </p:nvPr>
        </p:nvSpPr>
        <p:spPr/>
        <p:txBody>
          <a:bodyPr/>
          <a:lstStyle/>
          <a:p>
            <a:r>
              <a:rPr lang="fr-FR" dirty="0"/>
              <a:t>CONSO</a:t>
            </a:r>
          </a:p>
        </p:txBody>
      </p:sp>
      <p:sp>
        <p:nvSpPr>
          <p:cNvPr id="5" name="Espace réservé du texte 4"/>
          <p:cNvSpPr>
            <a:spLocks noGrp="1"/>
          </p:cNvSpPr>
          <p:nvPr>
            <p:ph type="body" sz="quarter" idx="29"/>
          </p:nvPr>
        </p:nvSpPr>
        <p:spPr/>
        <p:txBody>
          <a:bodyPr/>
          <a:lstStyle/>
          <a:p>
            <a:r>
              <a:rPr lang="fr-FR" dirty="0"/>
              <a:t>CREDIT</a:t>
            </a:r>
          </a:p>
        </p:txBody>
      </p:sp>
      <p:sp>
        <p:nvSpPr>
          <p:cNvPr id="6" name="Rectangle 5"/>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1091497" y="418281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1091497" y="5571666"/>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contenu 10"/>
          <p:cNvSpPr>
            <a:spLocks noGrp="1"/>
          </p:cNvSpPr>
          <p:nvPr>
            <p:ph idx="1"/>
          </p:nvPr>
        </p:nvSpPr>
        <p:spPr/>
        <p:txBody>
          <a:bodyPr>
            <a:normAutofit/>
          </a:bodyPr>
          <a:lstStyle/>
          <a:p>
            <a:r>
              <a:rPr lang="fr-FR" dirty="0"/>
              <a:t>Si l’un de vos clients rencontre un dysfonctionnement technique et n’arrive pas à saisir sa demande sur internet, merci de lui demander de nous faire parvenir le message d’erreur (copie d’écran) sur l’adresse mail générique du CRC : </a:t>
            </a:r>
            <a:r>
              <a:rPr lang="fr-FR" altLang="fr-FR" dirty="0">
                <a:hlinkClick r:id="rId2"/>
              </a:rPr>
              <a:t>cegee-b-crc-support-et-web@cegee.caisse-epargne.fr</a:t>
            </a:r>
            <a:r>
              <a:rPr lang="fr-FR" altLang="fr-FR" dirty="0"/>
              <a:t>. afin que l’un de nos conseillers prenne directement contact avec lui.</a:t>
            </a:r>
          </a:p>
          <a:p>
            <a:r>
              <a:rPr lang="fr-FR" altLang="fr-FR" dirty="0"/>
              <a:t>De la prise en charge de la demande de financement jusqu’à l’édition des offres, les collaborateurs du service Assurances/Crédits du CRC réalisent des CRE (Comptes Rendus d’Entretiens), ce qui vous permet de connaitre à tout moment l’avancée du dossier.</a:t>
            </a:r>
          </a:p>
          <a:p>
            <a:r>
              <a:rPr lang="fr-FR" altLang="fr-FR" dirty="0"/>
              <a:t> Pour rappel, vous ne devez pas cliquer sur « pièces reçues » ou «</a:t>
            </a:r>
            <a:r>
              <a:rPr lang="fr-FR" altLang="fr-FR"/>
              <a:t> contrat </a:t>
            </a:r>
            <a:r>
              <a:rPr lang="fr-FR" altLang="fr-FR" dirty="0"/>
              <a:t>signé » sous OVMC. Cela signifierait que le dossier peut être mis en force par la VAD SUPPORT et engagerait votre responsabilité en terme de risque.</a:t>
            </a:r>
          </a:p>
          <a:p>
            <a:r>
              <a:rPr lang="fr-FR" altLang="fr-FR" dirty="0"/>
              <a:t>Les clients professionnels détenteurs d’un compte 08, peuvent bénéficier de l’offre promo à titre personnel sur les univers AUTO ou TRAVAUX sur présentation d’un justificatif d’utilisation des fonds. La collecte des pièces du DRC ainsi que l’analyse risques du dossier relève du GC Pro ou du DA.</a:t>
            </a:r>
          </a:p>
          <a:p>
            <a:r>
              <a:rPr lang="fr-FR" altLang="fr-FR" dirty="0"/>
              <a:t>Pendant un taux promo, le service Assurances /Crédit réceptionne un nombre conséquent de demandes sur un temps très court, ce qui rallonge les délais de traitement. Rassurez vos clients, si le dossier est initié sur internet pendant la vente Flash, ils bénéficieront de l’offre car nous disposons au CRC d’une période d’un mois après la date de fin de l’opération pour ressaisir une nouvelle ligne aux mêmes conditions tarifaires.</a:t>
            </a:r>
          </a:p>
          <a:p>
            <a:r>
              <a:rPr lang="fr-FR" altLang="fr-FR" dirty="0"/>
              <a:t>Toutes demandes d’informations, de prises en charge et de suivis, doivent être envoyées sur la boite mail du CRC et non par </a:t>
            </a:r>
            <a:r>
              <a:rPr lang="fr-FR" altLang="fr-FR" dirty="0" err="1"/>
              <a:t>skype</a:t>
            </a:r>
            <a:r>
              <a:rPr lang="fr-FR" altLang="fr-FR" dirty="0"/>
              <a:t> directement aux conseillers.</a:t>
            </a:r>
          </a:p>
          <a:p>
            <a:r>
              <a:rPr lang="fr-FR" altLang="fr-FR" dirty="0"/>
              <a:t>Les deux managers du service Assurances/Crédits sont Séverine SPINDLER et Fatima BOUKHA.</a:t>
            </a:r>
          </a:p>
          <a:p>
            <a:endParaRPr lang="fr-FR" dirty="0"/>
          </a:p>
          <a:p>
            <a:endParaRPr lang="fr-FR" dirty="0"/>
          </a:p>
        </p:txBody>
      </p:sp>
    </p:spTree>
    <p:extLst>
      <p:ext uri="{BB962C8B-B14F-4D97-AF65-F5344CB8AC3E}">
        <p14:creationId xmlns:p14="http://schemas.microsoft.com/office/powerpoint/2010/main" val="2508191401"/>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5566</TotalTime>
  <Words>488</Words>
  <Application>Microsoft Office PowerPoint</Application>
  <PresentationFormat>Grand écran</PresentationFormat>
  <Paragraphs>27</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Montserrat</vt:lpstr>
      <vt:lpstr>Montserrat Black</vt:lpstr>
      <vt:lpstr>Wingdings</vt:lpstr>
      <vt:lpstr>Thème Office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RIVIERE Alexandra [CEGEE]</cp:lastModifiedBy>
  <cp:revision>313</cp:revision>
  <dcterms:created xsi:type="dcterms:W3CDTF">2020-06-24T09:20:11Z</dcterms:created>
  <dcterms:modified xsi:type="dcterms:W3CDTF">2022-01-14T14:24:43Z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