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318" r:id="rId7"/>
    <p:sldId id="321" r:id="rId8"/>
    <p:sldId id="327" r:id="rId9"/>
    <p:sldId id="323" r:id="rId10"/>
    <p:sldId id="328" r:id="rId11"/>
    <p:sldId id="329" r:id="rId12"/>
    <p:sldId id="331" r:id="rId1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erry" initials="T" lastIdx="3" clrIdx="0">
    <p:extLst>
      <p:ext uri="{19B8F6BF-5375-455C-9EA6-DF929625EA0E}">
        <p15:presenceInfo xmlns:p15="http://schemas.microsoft.com/office/powerpoint/2012/main" userId="S::thierry.laurent@cegee.caisse-epargne.fr::25fd8ea5-8ec8-477d-a03d-3961a3cd62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0000"/>
    <a:srgbClr val="FBDCDD"/>
    <a:srgbClr val="C31632"/>
    <a:srgbClr val="EC1B24"/>
    <a:srgbClr val="E7302A"/>
    <a:srgbClr val="F5F5F5"/>
    <a:srgbClr val="D11921"/>
    <a:srgbClr val="FF0000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6" autoAdjust="0"/>
    <p:restoredTop sz="96265" autoAdjust="0"/>
  </p:normalViewPr>
  <p:slideViewPr>
    <p:cSldViewPr snapToGrid="0">
      <p:cViewPr>
        <p:scale>
          <a:sx n="120" d="100"/>
          <a:sy n="120" d="100"/>
        </p:scale>
        <p:origin x="432" y="-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6B543-27DE-4081-94B3-20F2AB9189E7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E739BE9-BE18-453B-A968-1AF994EAD64C}">
      <dgm:prSet phldrT="[Texte]" custT="1"/>
      <dgm:spPr/>
      <dgm:t>
        <a:bodyPr/>
        <a:lstStyle/>
        <a:p>
          <a:r>
            <a:rPr lang="fr-FR" sz="1600" b="0" dirty="0">
              <a:solidFill>
                <a:srgbClr val="C00000"/>
              </a:solidFill>
            </a:rPr>
            <a:t>Données SI</a:t>
          </a:r>
        </a:p>
      </dgm:t>
    </dgm:pt>
    <dgm:pt modelId="{92392111-A450-423E-B2AE-79031102AAF2}" type="parTrans" cxnId="{CFED3E01-CB48-4E44-B0A4-4A6F3FAE5EEB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7355A26-A72C-4F5C-9948-E42516526FBC}" type="sibTrans" cxnId="{CFED3E01-CB48-4E44-B0A4-4A6F3FAE5EEB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9FC6F0B-D44E-4FE2-BA40-A87C964ED4F0}">
      <dgm:prSet phldrT="[Texte]" custT="1"/>
      <dgm:spPr/>
      <dgm:t>
        <a:bodyPr/>
        <a:lstStyle/>
        <a:p>
          <a:r>
            <a:rPr lang="fr-FR" sz="1600" b="0" dirty="0">
              <a:solidFill>
                <a:srgbClr val="C00000"/>
              </a:solidFill>
            </a:rPr>
            <a:t>Potentiel conso</a:t>
          </a:r>
        </a:p>
      </dgm:t>
    </dgm:pt>
    <dgm:pt modelId="{24E8A417-38B6-4B1D-A8F1-166E21633126}" type="parTrans" cxnId="{0C026214-4A0F-42FA-BCE3-26A185E12BC6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758BB09-9086-4131-9A2D-FEB3DD679CDB}" type="sibTrans" cxnId="{0C026214-4A0F-42FA-BCE3-26A185E12BC6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07C84B7-DDFA-4297-8A8D-EE8C3DE0713D}">
      <dgm:prSet phldrT="[Texte]" custT="1"/>
      <dgm:spPr/>
      <dgm:t>
        <a:bodyPr/>
        <a:lstStyle/>
        <a:p>
          <a:r>
            <a:rPr lang="fr-FR" sz="1600" b="0" dirty="0">
              <a:solidFill>
                <a:srgbClr val="C00000"/>
              </a:solidFill>
            </a:rPr>
            <a:t>Critères scoring</a:t>
          </a:r>
        </a:p>
        <a:p>
          <a:r>
            <a:rPr lang="fr-FR" sz="1200" b="0" dirty="0">
              <a:solidFill>
                <a:srgbClr val="C00000"/>
              </a:solidFill>
            </a:rPr>
            <a:t>éligibilité &amp; risques</a:t>
          </a:r>
        </a:p>
      </dgm:t>
    </dgm:pt>
    <dgm:pt modelId="{36D9789E-53A6-49A4-83A5-5BD4FF4F9A6B}" type="parTrans" cxnId="{69584C9A-21BD-411A-9ACA-5465A219FB98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4DB4BD4-95E3-4374-AD60-B54BF285C6C2}" type="sibTrans" cxnId="{69584C9A-21BD-411A-9ACA-5465A219FB98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BE979E8-1326-49FD-8165-E2611DE9BCDB}">
      <dgm:prSet phldrT="[Texte]" custT="1"/>
      <dgm:spPr/>
      <dgm:t>
        <a:bodyPr/>
        <a:lstStyle/>
        <a:p>
          <a:r>
            <a:rPr lang="fr-FR" sz="1600" b="0" dirty="0">
              <a:solidFill>
                <a:srgbClr val="C00000"/>
              </a:solidFill>
            </a:rPr>
            <a:t>Algorithme</a:t>
          </a:r>
        </a:p>
      </dgm:t>
    </dgm:pt>
    <dgm:pt modelId="{80AF5C50-B2E4-4824-AD2E-A395E465BA38}" type="parTrans" cxnId="{76616A03-D02F-480B-8A8D-02E3C71BBFEB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2003C09-668C-4272-9E63-EFCB4C0406AD}" type="sibTrans" cxnId="{76616A03-D02F-480B-8A8D-02E3C71BBFEB}">
      <dgm:prSet/>
      <dgm:spPr/>
      <dgm:t>
        <a:bodyPr/>
        <a:lstStyle/>
        <a:p>
          <a:endParaRPr lang="fr-FR" sz="16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D4AF8E3-0218-4AD6-81B1-D07CAD154853}" type="pres">
      <dgm:prSet presAssocID="{4116B543-27DE-4081-94B3-20F2AB9189E7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06B35497-2C33-4625-9F33-05C5E4DF73FA}" type="pres">
      <dgm:prSet presAssocID="{3E739BE9-BE18-453B-A968-1AF994EAD64C}" presName="Accent1" presStyleCnt="0"/>
      <dgm:spPr/>
    </dgm:pt>
    <dgm:pt modelId="{4995B7F1-2ECB-40CF-A98B-F3FD38E3E63D}" type="pres">
      <dgm:prSet presAssocID="{3E739BE9-BE18-453B-A968-1AF994EAD64C}" presName="Accent" presStyleLbl="node1" presStyleIdx="0" presStyleCnt="4"/>
      <dgm:spPr>
        <a:solidFill>
          <a:srgbClr val="C00000">
            <a:alpha val="40000"/>
          </a:srgbClr>
        </a:solidFill>
      </dgm:spPr>
    </dgm:pt>
    <dgm:pt modelId="{F1A17064-4C7B-4A90-8F61-6749198F19B8}" type="pres">
      <dgm:prSet presAssocID="{3E739BE9-BE18-453B-A968-1AF994EAD64C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059AEFB6-DF5C-44DF-8ABC-C9E28ABA56BD}" type="pres">
      <dgm:prSet presAssocID="{807C84B7-DDFA-4297-8A8D-EE8C3DE0713D}" presName="Accent2" presStyleCnt="0"/>
      <dgm:spPr/>
    </dgm:pt>
    <dgm:pt modelId="{633F9394-2624-44C4-856D-C72F7AEA3302}" type="pres">
      <dgm:prSet presAssocID="{807C84B7-DDFA-4297-8A8D-EE8C3DE0713D}" presName="Accent" presStyleLbl="node1" presStyleIdx="1" presStyleCnt="4"/>
      <dgm:spPr>
        <a:solidFill>
          <a:srgbClr val="C00000">
            <a:alpha val="60000"/>
          </a:srgbClr>
        </a:solidFill>
      </dgm:spPr>
    </dgm:pt>
    <dgm:pt modelId="{405A4B65-8381-4300-83A2-5D9D8EF14037}" type="pres">
      <dgm:prSet presAssocID="{807C84B7-DDFA-4297-8A8D-EE8C3DE0713D}" presName="Parent2" presStyleLbl="revTx" presStyleIdx="1" presStyleCnt="4" custScaleX="153133" custScaleY="150773" custLinFactNeighborX="-1014" custLinFactNeighborY="-16218">
        <dgm:presLayoutVars>
          <dgm:chMax val="1"/>
          <dgm:chPref val="1"/>
          <dgm:bulletEnabled val="1"/>
        </dgm:presLayoutVars>
      </dgm:prSet>
      <dgm:spPr/>
    </dgm:pt>
    <dgm:pt modelId="{62107B77-6C24-42E8-9838-B268E69B90AF}" type="pres">
      <dgm:prSet presAssocID="{2BE979E8-1326-49FD-8165-E2611DE9BCDB}" presName="Accent3" presStyleCnt="0"/>
      <dgm:spPr/>
    </dgm:pt>
    <dgm:pt modelId="{924D4401-CC21-4DFA-B266-D5F23A083281}" type="pres">
      <dgm:prSet presAssocID="{2BE979E8-1326-49FD-8165-E2611DE9BCDB}" presName="Accent" presStyleLbl="node1" presStyleIdx="2" presStyleCnt="4"/>
      <dgm:spPr>
        <a:solidFill>
          <a:srgbClr val="C00000">
            <a:alpha val="80000"/>
          </a:srgbClr>
        </a:solidFill>
      </dgm:spPr>
    </dgm:pt>
    <dgm:pt modelId="{877CEFBD-3E8E-4FF2-8267-BB79AAC2450B}" type="pres">
      <dgm:prSet presAssocID="{2BE979E8-1326-49FD-8165-E2611DE9BCDB}" presName="Parent3" presStyleLbl="revTx" presStyleIdx="2" presStyleCnt="4" custScaleX="124151">
        <dgm:presLayoutVars>
          <dgm:chMax val="1"/>
          <dgm:chPref val="1"/>
          <dgm:bulletEnabled val="1"/>
        </dgm:presLayoutVars>
      </dgm:prSet>
      <dgm:spPr/>
    </dgm:pt>
    <dgm:pt modelId="{BB721D7A-6957-4131-A7CC-0EFFC960C0E8}" type="pres">
      <dgm:prSet presAssocID="{C9FC6F0B-D44E-4FE2-BA40-A87C964ED4F0}" presName="Accent4" presStyleCnt="0"/>
      <dgm:spPr/>
    </dgm:pt>
    <dgm:pt modelId="{197B3F62-2545-4E83-B6A0-2A8E26C5D6B6}" type="pres">
      <dgm:prSet presAssocID="{C9FC6F0B-D44E-4FE2-BA40-A87C964ED4F0}" presName="Accent" presStyleLbl="node1" presStyleIdx="3" presStyleCnt="4"/>
      <dgm:spPr>
        <a:solidFill>
          <a:srgbClr val="C00000"/>
        </a:solidFill>
      </dgm:spPr>
    </dgm:pt>
    <dgm:pt modelId="{01E131BD-F15C-4CCF-AC13-72E96589C9F3}" type="pres">
      <dgm:prSet presAssocID="{C9FC6F0B-D44E-4FE2-BA40-A87C964ED4F0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CFED3E01-CB48-4E44-B0A4-4A6F3FAE5EEB}" srcId="{4116B543-27DE-4081-94B3-20F2AB9189E7}" destId="{3E739BE9-BE18-453B-A968-1AF994EAD64C}" srcOrd="0" destOrd="0" parTransId="{92392111-A450-423E-B2AE-79031102AAF2}" sibTransId="{27355A26-A72C-4F5C-9948-E42516526FBC}"/>
    <dgm:cxn modelId="{76616A03-D02F-480B-8A8D-02E3C71BBFEB}" srcId="{4116B543-27DE-4081-94B3-20F2AB9189E7}" destId="{2BE979E8-1326-49FD-8165-E2611DE9BCDB}" srcOrd="2" destOrd="0" parTransId="{80AF5C50-B2E4-4824-AD2E-A395E465BA38}" sibTransId="{62003C09-668C-4272-9E63-EFCB4C0406AD}"/>
    <dgm:cxn modelId="{0C026214-4A0F-42FA-BCE3-26A185E12BC6}" srcId="{4116B543-27DE-4081-94B3-20F2AB9189E7}" destId="{C9FC6F0B-D44E-4FE2-BA40-A87C964ED4F0}" srcOrd="3" destOrd="0" parTransId="{24E8A417-38B6-4B1D-A8F1-166E21633126}" sibTransId="{F758BB09-9086-4131-9A2D-FEB3DD679CDB}"/>
    <dgm:cxn modelId="{B3322842-937F-446D-B065-312D1A241039}" type="presOf" srcId="{4116B543-27DE-4081-94B3-20F2AB9189E7}" destId="{AD4AF8E3-0218-4AD6-81B1-D07CAD154853}" srcOrd="0" destOrd="0" presId="urn:microsoft.com/office/officeart/2009/layout/CircleArrowProcess"/>
    <dgm:cxn modelId="{93048E74-A2E6-4A9E-AA78-A90D1214F84C}" type="presOf" srcId="{C9FC6F0B-D44E-4FE2-BA40-A87C964ED4F0}" destId="{01E131BD-F15C-4CCF-AC13-72E96589C9F3}" srcOrd="0" destOrd="0" presId="urn:microsoft.com/office/officeart/2009/layout/CircleArrowProcess"/>
    <dgm:cxn modelId="{69584C9A-21BD-411A-9ACA-5465A219FB98}" srcId="{4116B543-27DE-4081-94B3-20F2AB9189E7}" destId="{807C84B7-DDFA-4297-8A8D-EE8C3DE0713D}" srcOrd="1" destOrd="0" parTransId="{36D9789E-53A6-49A4-83A5-5BD4FF4F9A6B}" sibTransId="{34DB4BD4-95E3-4374-AD60-B54BF285C6C2}"/>
    <dgm:cxn modelId="{4CA58DA2-225E-40E1-AE56-B067A1CFF308}" type="presOf" srcId="{2BE979E8-1326-49FD-8165-E2611DE9BCDB}" destId="{877CEFBD-3E8E-4FF2-8267-BB79AAC2450B}" srcOrd="0" destOrd="0" presId="urn:microsoft.com/office/officeart/2009/layout/CircleArrowProcess"/>
    <dgm:cxn modelId="{8A623DC9-B317-47B8-96D8-0C81367A1D6F}" type="presOf" srcId="{3E739BE9-BE18-453B-A968-1AF994EAD64C}" destId="{F1A17064-4C7B-4A90-8F61-6749198F19B8}" srcOrd="0" destOrd="0" presId="urn:microsoft.com/office/officeart/2009/layout/CircleArrowProcess"/>
    <dgm:cxn modelId="{0BE062E5-2FC7-4FB4-A437-3D8A3E8A6361}" type="presOf" srcId="{807C84B7-DDFA-4297-8A8D-EE8C3DE0713D}" destId="{405A4B65-8381-4300-83A2-5D9D8EF14037}" srcOrd="0" destOrd="0" presId="urn:microsoft.com/office/officeart/2009/layout/CircleArrowProcess"/>
    <dgm:cxn modelId="{3CD324A0-BC69-4FC8-A91D-E1C1A57A2343}" type="presParOf" srcId="{AD4AF8E3-0218-4AD6-81B1-D07CAD154853}" destId="{06B35497-2C33-4625-9F33-05C5E4DF73FA}" srcOrd="0" destOrd="0" presId="urn:microsoft.com/office/officeart/2009/layout/CircleArrowProcess"/>
    <dgm:cxn modelId="{6F163718-8398-48FA-B5D0-2F8F311F8A6E}" type="presParOf" srcId="{06B35497-2C33-4625-9F33-05C5E4DF73FA}" destId="{4995B7F1-2ECB-40CF-A98B-F3FD38E3E63D}" srcOrd="0" destOrd="0" presId="urn:microsoft.com/office/officeart/2009/layout/CircleArrowProcess"/>
    <dgm:cxn modelId="{5A6E539C-00E5-410B-BF1E-84E19BD386FD}" type="presParOf" srcId="{AD4AF8E3-0218-4AD6-81B1-D07CAD154853}" destId="{F1A17064-4C7B-4A90-8F61-6749198F19B8}" srcOrd="1" destOrd="0" presId="urn:microsoft.com/office/officeart/2009/layout/CircleArrowProcess"/>
    <dgm:cxn modelId="{46F21EA6-3241-4E9B-84F8-F1583A37B72D}" type="presParOf" srcId="{AD4AF8E3-0218-4AD6-81B1-D07CAD154853}" destId="{059AEFB6-DF5C-44DF-8ABC-C9E28ABA56BD}" srcOrd="2" destOrd="0" presId="urn:microsoft.com/office/officeart/2009/layout/CircleArrowProcess"/>
    <dgm:cxn modelId="{BD220B90-222E-4AE2-A229-013554B90BC7}" type="presParOf" srcId="{059AEFB6-DF5C-44DF-8ABC-C9E28ABA56BD}" destId="{633F9394-2624-44C4-856D-C72F7AEA3302}" srcOrd="0" destOrd="0" presId="urn:microsoft.com/office/officeart/2009/layout/CircleArrowProcess"/>
    <dgm:cxn modelId="{38B7863B-7CA9-4F53-8F15-ACA54960A575}" type="presParOf" srcId="{AD4AF8E3-0218-4AD6-81B1-D07CAD154853}" destId="{405A4B65-8381-4300-83A2-5D9D8EF14037}" srcOrd="3" destOrd="0" presId="urn:microsoft.com/office/officeart/2009/layout/CircleArrowProcess"/>
    <dgm:cxn modelId="{3B1D4E44-1715-4561-8AF2-E4F39D11AA24}" type="presParOf" srcId="{AD4AF8E3-0218-4AD6-81B1-D07CAD154853}" destId="{62107B77-6C24-42E8-9838-B268E69B90AF}" srcOrd="4" destOrd="0" presId="urn:microsoft.com/office/officeart/2009/layout/CircleArrowProcess"/>
    <dgm:cxn modelId="{A586C088-E7AB-441D-B2AA-8A2530B9F03E}" type="presParOf" srcId="{62107B77-6C24-42E8-9838-B268E69B90AF}" destId="{924D4401-CC21-4DFA-B266-D5F23A083281}" srcOrd="0" destOrd="0" presId="urn:microsoft.com/office/officeart/2009/layout/CircleArrowProcess"/>
    <dgm:cxn modelId="{274C649E-835D-4B07-82E9-21D68B3ADA66}" type="presParOf" srcId="{AD4AF8E3-0218-4AD6-81B1-D07CAD154853}" destId="{877CEFBD-3E8E-4FF2-8267-BB79AAC2450B}" srcOrd="5" destOrd="0" presId="urn:microsoft.com/office/officeart/2009/layout/CircleArrowProcess"/>
    <dgm:cxn modelId="{6D27B497-405C-4B23-A903-4460EB87712D}" type="presParOf" srcId="{AD4AF8E3-0218-4AD6-81B1-D07CAD154853}" destId="{BB721D7A-6957-4131-A7CC-0EFFC960C0E8}" srcOrd="6" destOrd="0" presId="urn:microsoft.com/office/officeart/2009/layout/CircleArrowProcess"/>
    <dgm:cxn modelId="{0843A032-FD02-45A9-9135-AFAFBAEA9528}" type="presParOf" srcId="{BB721D7A-6957-4131-A7CC-0EFFC960C0E8}" destId="{197B3F62-2545-4E83-B6A0-2A8E26C5D6B6}" srcOrd="0" destOrd="0" presId="urn:microsoft.com/office/officeart/2009/layout/CircleArrowProcess"/>
    <dgm:cxn modelId="{C39F8279-696E-4F19-B480-C0DD2F91F2C5}" type="presParOf" srcId="{AD4AF8E3-0218-4AD6-81B1-D07CAD154853}" destId="{01E131BD-F15C-4CCF-AC13-72E96589C9F3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95B7F1-2ECB-40CF-A98B-F3FD38E3E63D}">
      <dsp:nvSpPr>
        <dsp:cNvPr id="0" name=""/>
        <dsp:cNvSpPr/>
      </dsp:nvSpPr>
      <dsp:spPr>
        <a:xfrm>
          <a:off x="1079288" y="218818"/>
          <a:ext cx="1871117" cy="187130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C00000">
            <a:alpha val="4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17064-4C7B-4A90-8F61-6749198F19B8}">
      <dsp:nvSpPr>
        <dsp:cNvPr id="0" name=""/>
        <dsp:cNvSpPr/>
      </dsp:nvSpPr>
      <dsp:spPr>
        <a:xfrm>
          <a:off x="1492400" y="896180"/>
          <a:ext cx="1044189" cy="522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>
              <a:solidFill>
                <a:srgbClr val="C00000"/>
              </a:solidFill>
            </a:rPr>
            <a:t>Données SI</a:t>
          </a:r>
        </a:p>
      </dsp:txBody>
      <dsp:txXfrm>
        <a:off x="1492400" y="896180"/>
        <a:ext cx="1044189" cy="522040"/>
      </dsp:txXfrm>
    </dsp:sp>
    <dsp:sp modelId="{633F9394-2624-44C4-856D-C72F7AEA3302}">
      <dsp:nvSpPr>
        <dsp:cNvPr id="0" name=""/>
        <dsp:cNvSpPr/>
      </dsp:nvSpPr>
      <dsp:spPr>
        <a:xfrm>
          <a:off x="559474" y="1294162"/>
          <a:ext cx="1871117" cy="187130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C00000">
            <a:alpha val="6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5A4B65-8381-4300-83A2-5D9D8EF14037}">
      <dsp:nvSpPr>
        <dsp:cNvPr id="0" name=""/>
        <dsp:cNvSpPr/>
      </dsp:nvSpPr>
      <dsp:spPr>
        <a:xfrm>
          <a:off x="682489" y="1756317"/>
          <a:ext cx="1598998" cy="787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>
              <a:solidFill>
                <a:srgbClr val="C00000"/>
              </a:solidFill>
            </a:rPr>
            <a:t>Critères scoring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>
              <a:solidFill>
                <a:srgbClr val="C00000"/>
              </a:solidFill>
            </a:rPr>
            <a:t>éligibilité &amp; risques</a:t>
          </a:r>
        </a:p>
      </dsp:txBody>
      <dsp:txXfrm>
        <a:off x="682489" y="1756317"/>
        <a:ext cx="1598998" cy="787096"/>
      </dsp:txXfrm>
    </dsp:sp>
    <dsp:sp modelId="{924D4401-CC21-4DFA-B266-D5F23A083281}">
      <dsp:nvSpPr>
        <dsp:cNvPr id="0" name=""/>
        <dsp:cNvSpPr/>
      </dsp:nvSpPr>
      <dsp:spPr>
        <a:xfrm>
          <a:off x="1079288" y="2373476"/>
          <a:ext cx="1871117" cy="1871307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C00000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7CEFBD-3E8E-4FF2-8267-BB79AAC2450B}">
      <dsp:nvSpPr>
        <dsp:cNvPr id="0" name=""/>
        <dsp:cNvSpPr/>
      </dsp:nvSpPr>
      <dsp:spPr>
        <a:xfrm>
          <a:off x="1366309" y="3050839"/>
          <a:ext cx="1296371" cy="522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>
              <a:solidFill>
                <a:srgbClr val="C00000"/>
              </a:solidFill>
            </a:rPr>
            <a:t>Algorithme</a:t>
          </a:r>
        </a:p>
      </dsp:txBody>
      <dsp:txXfrm>
        <a:off x="1366309" y="3050839"/>
        <a:ext cx="1296371" cy="522040"/>
      </dsp:txXfrm>
    </dsp:sp>
    <dsp:sp modelId="{197B3F62-2545-4E83-B6A0-2A8E26C5D6B6}">
      <dsp:nvSpPr>
        <dsp:cNvPr id="0" name=""/>
        <dsp:cNvSpPr/>
      </dsp:nvSpPr>
      <dsp:spPr>
        <a:xfrm>
          <a:off x="692850" y="3572879"/>
          <a:ext cx="1607525" cy="1608302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131BD-F15C-4CCF-AC13-72E96589C9F3}">
      <dsp:nvSpPr>
        <dsp:cNvPr id="0" name=""/>
        <dsp:cNvSpPr/>
      </dsp:nvSpPr>
      <dsp:spPr>
        <a:xfrm>
          <a:off x="970481" y="4128168"/>
          <a:ext cx="1044189" cy="522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>
              <a:solidFill>
                <a:srgbClr val="C00000"/>
              </a:solidFill>
            </a:rPr>
            <a:t>Potentiel conso</a:t>
          </a:r>
        </a:p>
      </dsp:txBody>
      <dsp:txXfrm>
        <a:off x="970481" y="4128168"/>
        <a:ext cx="1044189" cy="522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0" name="2F6EFE5F-CC89-4F50-832F-D2EA9CABACA9" descr="FAC3C8F0-0B2F-4072-89FE-B9F15A610008@home">
            <a:extLst>
              <a:ext uri="{FF2B5EF4-FFF2-40B4-BE49-F238E27FC236}">
                <a16:creationId xmlns:a16="http://schemas.microsoft.com/office/drawing/2014/main" id="{C21FB5FB-068F-4E9E-B197-54A8BF062FA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32" r="27964"/>
          <a:stretch/>
        </p:blipFill>
        <p:spPr bwMode="auto">
          <a:xfrm>
            <a:off x="0" y="1389600"/>
            <a:ext cx="1620000" cy="4665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Outil d’aide à la vente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Décembre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Crédit consommation</a:t>
            </a:r>
            <a:br>
              <a:rPr lang="fr-FR" dirty="0"/>
            </a:br>
            <a:r>
              <a:rPr lang="fr-FR" dirty="0"/>
              <a:t>Potentiel conso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/>
              <a:t>Direction Marketing et Data Performance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4ED12B3-1799-481E-BF64-7AFB00635B3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620000" y="1388669"/>
            <a:ext cx="9900000" cy="4860000"/>
          </a:xfrm>
        </p:spPr>
        <p:txBody>
          <a:bodyPr/>
          <a:lstStyle/>
          <a:p>
            <a:r>
              <a:rPr lang="fr-FR" dirty="0"/>
              <a:t>Un algorithme détermine, pour chaque client, la capacité à lui proposer un montant potentiel en crédit consommation et actualise le calcul chaque semaine :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Sur la base des </a:t>
            </a:r>
            <a:r>
              <a:rPr lang="fr-FR" dirty="0"/>
              <a:t>données clients disponibles dans notre Système d’Information ;</a:t>
            </a:r>
            <a:endParaRPr lang="fr-FR" dirty="0">
              <a:sym typeface="Wingdings" panose="05000000000000000000" pitchFamily="2" charset="2"/>
            </a:endParaRPr>
          </a:p>
          <a:p>
            <a:pPr lvl="1"/>
            <a:r>
              <a:rPr lang="fr-FR" dirty="0">
                <a:sym typeface="Wingdings" panose="05000000000000000000" pitchFamily="2" charset="2"/>
              </a:rPr>
              <a:t>En fonction de critères d’éligibilité et de critères risques (revenus/charges, reste à vivre) ;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Le montant est calculé au niveau de la personne, sur une durée fixée à 72 mois et peut aller jusqu’à 50.000€ maximum.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pPr marL="26999" indent="0">
              <a:buNone/>
            </a:pPr>
            <a:r>
              <a:rPr lang="fr-FR" dirty="0">
                <a:sym typeface="Wingdings" panose="05000000000000000000" pitchFamily="2" charset="2"/>
              </a:rPr>
              <a:t> La fiabilité et la mise à jour des </a:t>
            </a:r>
            <a:r>
              <a:rPr lang="fr-FR" dirty="0"/>
              <a:t>données clients est incontournable :</a:t>
            </a:r>
            <a:endParaRPr lang="fr-FR" dirty="0">
              <a:sym typeface="Wingdings" panose="05000000000000000000" pitchFamily="2" charset="2"/>
            </a:endParaRPr>
          </a:p>
          <a:p>
            <a:pPr lvl="1"/>
            <a:r>
              <a:rPr lang="fr-FR" dirty="0">
                <a:sym typeface="Wingdings" panose="05000000000000000000" pitchFamily="2" charset="2"/>
              </a:rPr>
              <a:t>Pour permettre de rendre éligible un client qui ne l’est pas ;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Pour ajuster/augmenter le montant potentiel conso au plus près de la situation du client.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Au-delà d’un outil ou d’un ciblage, </a:t>
            </a:r>
            <a:r>
              <a:rPr lang="fr-FR" b="1" dirty="0">
                <a:sym typeface="Wingdings" panose="05000000000000000000" pitchFamily="2" charset="2"/>
              </a:rPr>
              <a:t>‘potentiel conso’ est un nouveau service client</a:t>
            </a:r>
            <a:r>
              <a:rPr lang="fr-FR" dirty="0">
                <a:sym typeface="Wingdings" panose="05000000000000000000" pitchFamily="2" charset="2"/>
              </a:rPr>
              <a:t> :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Apportant une nouvelle démarche dans l’anticipation et la découverte des besoins client ;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Sous forme d’une enveloppe qui s’adapte à sa situation avec par exemple la capacité à lui octroyer un montant supérieur, la prise en compte du budget du couple ou le choix d’une durée plus longue.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3FE293-F794-4626-BADD-AB22834F5E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Potentiel conso repose sur un algorithme spécifiquement développé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5C6097-4759-4578-8115-B9D80ACB1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AF84562-F884-403A-85FD-0A4FE5E9B2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904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3FE293-F794-4626-BADD-AB22834F5E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L’algorithme aboutit à un score et à une proposition de montant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5C6097-4759-4578-8115-B9D80ACB1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AF84562-F884-403A-85FD-0A4FE5E9B2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9751DD39-D28E-4525-AE9D-94786A8F90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734997"/>
              </p:ext>
            </p:extLst>
          </p:nvPr>
        </p:nvGraphicFramePr>
        <p:xfrm>
          <a:off x="1440000" y="1080000"/>
          <a:ext cx="3509880" cy="54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à coins arrondis 5">
            <a:extLst>
              <a:ext uri="{FF2B5EF4-FFF2-40B4-BE49-F238E27FC236}">
                <a16:creationId xmlns:a16="http://schemas.microsoft.com/office/drawing/2014/main" id="{18FF99E3-6EDC-44F2-9448-0598A3BD08D0}"/>
              </a:ext>
            </a:extLst>
          </p:cNvPr>
          <p:cNvSpPr/>
          <p:nvPr/>
        </p:nvSpPr>
        <p:spPr>
          <a:xfrm>
            <a:off x="4680000" y="1800000"/>
            <a:ext cx="4860000" cy="10800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312749" indent="-285750">
              <a:buFont typeface="Wingdings" panose="05000000000000000000" pitchFamily="2" charset="2"/>
              <a:buChar char="è"/>
            </a:pPr>
            <a:r>
              <a:rPr lang="fr-FR" sz="1600" dirty="0">
                <a:solidFill>
                  <a:srgbClr val="00B050"/>
                </a:solidFill>
              </a:rPr>
              <a:t>Scoré OK</a:t>
            </a:r>
          </a:p>
          <a:p>
            <a:pPr marL="360000" indent="-144000">
              <a:buFontTx/>
              <a:buChar char="-"/>
            </a:pPr>
            <a:r>
              <a:rPr lang="fr-FR" sz="1200" dirty="0">
                <a:solidFill>
                  <a:srgbClr val="00B050"/>
                </a:solidFill>
              </a:rPr>
              <a:t>Client éligible à un montant compris entre 3.000€ et 50.000€</a:t>
            </a:r>
          </a:p>
          <a:p>
            <a:pPr marL="360000" indent="-144000">
              <a:buFontTx/>
              <a:buChar char="-"/>
            </a:pPr>
            <a:r>
              <a:rPr lang="fr-FR" sz="1200" dirty="0">
                <a:solidFill>
                  <a:srgbClr val="00B050"/>
                </a:solidFill>
              </a:rPr>
              <a:t>Affichage client sur application mobile et synthèse internet</a:t>
            </a:r>
          </a:p>
          <a:p>
            <a:pPr marL="360000" indent="-144000">
              <a:buFontTx/>
              <a:buChar char="-"/>
            </a:pPr>
            <a:r>
              <a:rPr lang="fr-FR" sz="1200" dirty="0">
                <a:solidFill>
                  <a:srgbClr val="00B050"/>
                </a:solidFill>
              </a:rPr>
              <a:t>Information conseiller sur synthèse client</a:t>
            </a:r>
          </a:p>
        </p:txBody>
      </p:sp>
      <p:sp>
        <p:nvSpPr>
          <p:cNvPr id="8" name="Rectangle à coins arrondis 9">
            <a:extLst>
              <a:ext uri="{FF2B5EF4-FFF2-40B4-BE49-F238E27FC236}">
                <a16:creationId xmlns:a16="http://schemas.microsoft.com/office/drawing/2014/main" id="{54B99502-013E-4C5A-BC6E-63B140724FC1}"/>
              </a:ext>
            </a:extLst>
          </p:cNvPr>
          <p:cNvSpPr/>
          <p:nvPr/>
        </p:nvSpPr>
        <p:spPr>
          <a:xfrm>
            <a:off x="4680000" y="3240000"/>
            <a:ext cx="4860000" cy="1080000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312749" indent="-285750">
              <a:buFont typeface="Wingdings" panose="05000000000000000000" pitchFamily="2" charset="2"/>
              <a:buChar char="è"/>
            </a:pPr>
            <a:r>
              <a:rPr lang="fr-FR" sz="1600" dirty="0">
                <a:solidFill>
                  <a:srgbClr val="FF6600"/>
                </a:solidFill>
              </a:rPr>
              <a:t>Scoré KO</a:t>
            </a:r>
          </a:p>
          <a:p>
            <a:pPr marL="360000" indent="-144000">
              <a:buFontTx/>
              <a:buChar char="-"/>
            </a:pPr>
            <a:r>
              <a:rPr lang="fr-FR" sz="1200" dirty="0">
                <a:solidFill>
                  <a:srgbClr val="FF6600"/>
                </a:solidFill>
              </a:rPr>
              <a:t>Client éligible à un montant compris entre 0 et 3.000€</a:t>
            </a:r>
          </a:p>
          <a:p>
            <a:pPr marL="360000" indent="-144000">
              <a:buFontTx/>
              <a:buChar char="-"/>
            </a:pPr>
            <a:r>
              <a:rPr lang="fr-FR" sz="1200" dirty="0">
                <a:solidFill>
                  <a:srgbClr val="FF6600"/>
                </a:solidFill>
              </a:rPr>
              <a:t>Aucun affichage client</a:t>
            </a:r>
          </a:p>
          <a:p>
            <a:pPr marL="360000" indent="-144000">
              <a:buFontTx/>
              <a:buChar char="-"/>
            </a:pPr>
            <a:r>
              <a:rPr lang="fr-FR" sz="1200" dirty="0">
                <a:solidFill>
                  <a:srgbClr val="FF6600"/>
                </a:solidFill>
              </a:rPr>
              <a:t>Information conseiller sur synthèse client</a:t>
            </a:r>
          </a:p>
        </p:txBody>
      </p:sp>
      <p:sp>
        <p:nvSpPr>
          <p:cNvPr id="9" name="Rectangle à coins arrondis 10">
            <a:extLst>
              <a:ext uri="{FF2B5EF4-FFF2-40B4-BE49-F238E27FC236}">
                <a16:creationId xmlns:a16="http://schemas.microsoft.com/office/drawing/2014/main" id="{FC8E1473-E446-49D2-B2F9-C8E90BB7E6CD}"/>
              </a:ext>
            </a:extLst>
          </p:cNvPr>
          <p:cNvSpPr/>
          <p:nvPr/>
        </p:nvSpPr>
        <p:spPr>
          <a:xfrm>
            <a:off x="4680000" y="4680000"/>
            <a:ext cx="4860000" cy="1080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312749" indent="-285750">
              <a:buFont typeface="Wingdings" panose="05000000000000000000" pitchFamily="2" charset="2"/>
              <a:buChar char="è"/>
            </a:pPr>
            <a:r>
              <a:rPr lang="fr-FR" sz="1600" dirty="0">
                <a:solidFill>
                  <a:srgbClr val="FF0000"/>
                </a:solidFill>
              </a:rPr>
              <a:t>Non scoré</a:t>
            </a:r>
          </a:p>
          <a:p>
            <a:pPr marL="360000" indent="-144000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Données insuffisantes, le client n’est pas éligible</a:t>
            </a:r>
          </a:p>
          <a:p>
            <a:pPr marL="360000" indent="-144000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Aucun affichage client</a:t>
            </a:r>
          </a:p>
          <a:p>
            <a:pPr marL="360000" indent="-144000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Information conseiller sur synthèse client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41A02AE6-25D9-43DF-9919-2DFCF2E056B9}"/>
              </a:ext>
            </a:extLst>
          </p:cNvPr>
          <p:cNvSpPr txBox="1">
            <a:spLocks/>
          </p:cNvSpPr>
          <p:nvPr/>
        </p:nvSpPr>
        <p:spPr>
          <a:xfrm>
            <a:off x="9630000" y="1710000"/>
            <a:ext cx="2340000" cy="12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lIns="72000" tIns="36000" rIns="72000" bIns="36000" anchor="ctr" anchorCtr="0"/>
          <a:lstStyle>
            <a:lvl1pPr marL="18899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2975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07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95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2974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Montant PP estimé : </a:t>
            </a:r>
            <a:r>
              <a:rPr lang="fr-FR" sz="750" b="1" dirty="0">
                <a:ea typeface="Calibri" panose="020F0502020204030204" pitchFamily="34" charset="0"/>
                <a:cs typeface="Times New Roman" panose="02020603050405020304" pitchFamily="18" charset="0"/>
              </a:rPr>
              <a:t>XX XXX €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Date de cette estimation : </a:t>
            </a:r>
            <a:r>
              <a:rPr lang="fr-FR" sz="750" b="1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  <a:p>
            <a:pPr marL="0" indent="0">
              <a:spcBef>
                <a:spcPts val="0"/>
              </a:spcBef>
              <a:buNone/>
            </a:pPr>
            <a:endParaRPr lang="fr-FR" sz="7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Cette estimation est affichée au client sur sa synthèse web et mobile</a:t>
            </a:r>
          </a:p>
          <a:p>
            <a:pPr marL="0" indent="0">
              <a:spcBef>
                <a:spcPts val="0"/>
              </a:spcBef>
              <a:buNone/>
            </a:pPr>
            <a:endParaRPr lang="fr-FR" sz="7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75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Merci de mettre à jour les données clients dans la base afin de valider cette estimation</a:t>
            </a: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 (mise à jour hebdomadaire)</a:t>
            </a: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54C25C16-473C-4B46-B00F-3B7E78EB95B3}"/>
              </a:ext>
            </a:extLst>
          </p:cNvPr>
          <p:cNvSpPr txBox="1">
            <a:spLocks/>
          </p:cNvSpPr>
          <p:nvPr/>
        </p:nvSpPr>
        <p:spPr>
          <a:xfrm>
            <a:off x="9630000" y="3060000"/>
            <a:ext cx="234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lIns="72000" tIns="36000" rIns="72000" bIns="36000" anchor="ctr" anchorCtr="0"/>
          <a:lstStyle>
            <a:lvl1pPr marL="18899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2975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07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95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2974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99" indent="0">
              <a:spcBef>
                <a:spcPts val="0"/>
              </a:spcBef>
              <a:buNone/>
            </a:pP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Montant PP estimé : </a:t>
            </a:r>
            <a:r>
              <a:rPr lang="fr-FR" sz="750" b="1" dirty="0">
                <a:ea typeface="Calibri" panose="020F0502020204030204" pitchFamily="34" charset="0"/>
                <a:cs typeface="Times New Roman" panose="02020603050405020304" pitchFamily="18" charset="0"/>
              </a:rPr>
              <a:t>scoré KO avec les éléments actuels</a:t>
            </a:r>
          </a:p>
          <a:p>
            <a:pPr marL="26999" indent="0">
              <a:spcBef>
                <a:spcPts val="0"/>
              </a:spcBef>
              <a:buNone/>
            </a:pP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Date de cette estimation : </a:t>
            </a:r>
            <a:r>
              <a:rPr lang="fr-FR" sz="750" b="1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  <a:p>
            <a:pPr marL="26999" indent="0">
              <a:spcBef>
                <a:spcPts val="0"/>
              </a:spcBef>
              <a:buNone/>
            </a:pPr>
            <a:endParaRPr lang="fr-FR" sz="7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999" indent="0">
              <a:spcBef>
                <a:spcPts val="0"/>
              </a:spcBef>
              <a:buNone/>
            </a:pP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Pas d’affichage sur la synthèse client web et mobile</a:t>
            </a:r>
          </a:p>
          <a:p>
            <a:pPr marL="26999" indent="0">
              <a:spcBef>
                <a:spcPts val="0"/>
              </a:spcBef>
              <a:buNone/>
            </a:pPr>
            <a:endParaRPr lang="fr-FR" sz="7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999" indent="0">
              <a:spcBef>
                <a:spcPts val="0"/>
              </a:spcBef>
              <a:buNone/>
            </a:pPr>
            <a:r>
              <a:rPr lang="fr-FR" sz="750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Merci de mettre à jour les données clients dans la base afin de calculer une nouvelle estimation </a:t>
            </a: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(mise à jour hebdomadaire)</a:t>
            </a:r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AE7BA111-9A65-4AB3-B740-9CDFD24E68FF}"/>
              </a:ext>
            </a:extLst>
          </p:cNvPr>
          <p:cNvSpPr txBox="1">
            <a:spLocks/>
          </p:cNvSpPr>
          <p:nvPr/>
        </p:nvSpPr>
        <p:spPr>
          <a:xfrm>
            <a:off x="9630000" y="4589999"/>
            <a:ext cx="234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lIns="72000" tIns="36000" rIns="72000" bIns="36000" anchor="ctr" anchorCtr="0"/>
          <a:lstStyle>
            <a:lvl1pPr marL="18899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2975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07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951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2974" indent="-161992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Montant PP non-estimé : </a:t>
            </a:r>
            <a:r>
              <a:rPr lang="fr-FR" sz="750" b="1" dirty="0">
                <a:ea typeface="Calibri" panose="020F0502020204030204" pitchFamily="34" charset="0"/>
                <a:cs typeface="Times New Roman" panose="02020603050405020304" pitchFamily="18" charset="0"/>
              </a:rPr>
              <a:t>non scoré (une ou plusieurs exclusions à la souscription d’un prêt personnel ont été détectées) avec les éléments actuels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Date de cette estimation : </a:t>
            </a:r>
            <a:r>
              <a:rPr lang="fr-FR" sz="750" b="1" dirty="0">
                <a:ea typeface="Calibri" panose="020F0502020204030204" pitchFamily="34" charset="0"/>
                <a:cs typeface="Times New Roman" panose="02020603050405020304" pitchFamily="18" charset="0"/>
              </a:rPr>
              <a:t>JJ/MM/AAAA</a:t>
            </a:r>
          </a:p>
          <a:p>
            <a:pPr marL="0" indent="0">
              <a:spcBef>
                <a:spcPts val="0"/>
              </a:spcBef>
              <a:buNone/>
            </a:pPr>
            <a:endParaRPr lang="fr-FR" sz="7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Pas d’affichage sur la synthèse client web et mobile</a:t>
            </a:r>
          </a:p>
          <a:p>
            <a:pPr marL="0" indent="0">
              <a:spcBef>
                <a:spcPts val="0"/>
              </a:spcBef>
              <a:buNone/>
            </a:pPr>
            <a:endParaRPr lang="fr-FR" sz="7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75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Merci de mettre à jour les données clients dans la base afin qu’une estimation soit réalisée </a:t>
            </a:r>
            <a:r>
              <a:rPr lang="fr-FR" sz="750" dirty="0">
                <a:ea typeface="Calibri" panose="020F0502020204030204" pitchFamily="34" charset="0"/>
                <a:cs typeface="Times New Roman" panose="02020603050405020304" pitchFamily="18" charset="0"/>
              </a:rPr>
              <a:t>(mise à jour hebdomadaire)</a:t>
            </a:r>
          </a:p>
        </p:txBody>
      </p:sp>
    </p:spTree>
    <p:extLst>
      <p:ext uri="{BB962C8B-B14F-4D97-AF65-F5344CB8AC3E}">
        <p14:creationId xmlns:p14="http://schemas.microsoft.com/office/powerpoint/2010/main" val="324180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4ED12B3-1799-481E-BF64-7AFB00635B3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620000" y="1388669"/>
            <a:ext cx="4680000" cy="2520000"/>
          </a:xfrm>
        </p:spPr>
        <p:txBody>
          <a:bodyPr/>
          <a:lstStyle/>
          <a:p>
            <a:r>
              <a:rPr lang="fr-FR" dirty="0"/>
              <a:t>En </a:t>
            </a:r>
            <a:r>
              <a:rPr lang="fr-FR" b="1" dirty="0"/>
              <a:t>préparation d’entretien </a:t>
            </a:r>
            <a:r>
              <a:rPr lang="fr-FR" dirty="0"/>
              <a:t>ou en r</a:t>
            </a:r>
            <a:r>
              <a:rPr lang="fr-FR" b="1" dirty="0"/>
              <a:t>endez-vous</a:t>
            </a:r>
            <a:r>
              <a:rPr lang="fr-FR" dirty="0"/>
              <a:t>, vérifier l’estimation PP de votre client.</a:t>
            </a:r>
          </a:p>
          <a:p>
            <a:pPr lvl="1"/>
            <a:r>
              <a:rPr lang="fr-FR" dirty="0"/>
              <a:t>Le résultat de l’estimation est restitué sur l’écran de synthèse :</a:t>
            </a:r>
          </a:p>
          <a:p>
            <a:pPr lvl="2"/>
            <a:r>
              <a:rPr lang="fr-FR" dirty="0"/>
              <a:t>Scoré OK ;</a:t>
            </a:r>
          </a:p>
          <a:p>
            <a:pPr lvl="2"/>
            <a:r>
              <a:rPr lang="fr-FR" dirty="0"/>
              <a:t>Scoré KO ;</a:t>
            </a:r>
          </a:p>
          <a:p>
            <a:pPr lvl="2"/>
            <a:r>
              <a:rPr lang="fr-FR" dirty="0"/>
              <a:t>Non scoré.</a:t>
            </a:r>
          </a:p>
          <a:p>
            <a:pPr lvl="1"/>
            <a:r>
              <a:rPr lang="fr-FR" dirty="0"/>
              <a:t>La loupe ouvre un pop-up détaillé.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3FE293-F794-4626-BADD-AB22834F5E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Vision conseiller : une opportunité pour révéler et concrétiser ce potentiel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5C6097-4759-4578-8115-B9D80ACB1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AF84562-F884-403A-85FD-0A4FE5E9B2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2" name="Espace réservé du contenu 1">
            <a:extLst>
              <a:ext uri="{FF2B5EF4-FFF2-40B4-BE49-F238E27FC236}">
                <a16:creationId xmlns:a16="http://schemas.microsoft.com/office/drawing/2014/main" id="{6859F93B-60B7-4D40-A9C4-E713C12D167A}"/>
              </a:ext>
            </a:extLst>
          </p:cNvPr>
          <p:cNvSpPr txBox="1">
            <a:spLocks/>
          </p:cNvSpPr>
          <p:nvPr/>
        </p:nvSpPr>
        <p:spPr>
          <a:xfrm>
            <a:off x="1620000" y="4140000"/>
            <a:ext cx="9900000" cy="2160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C’est un </a:t>
            </a:r>
            <a:r>
              <a:rPr lang="fr-FR" b="1" dirty="0"/>
              <a:t>excellent point d’appui</a:t>
            </a:r>
            <a:r>
              <a:rPr lang="fr-FR" dirty="0"/>
              <a:t> pour lancer l’entretien et découvrir les projets du client.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Présenter potentiel conso comme un nouveau service offert sans engagement.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Lui proposer de mettre à jour ses données pour ajuster son montant.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Concrétiser directement si le besoin est immédiat ou l</a:t>
            </a:r>
            <a:r>
              <a:rPr lang="fr-FR" dirty="0"/>
              <a:t>ui rappeler qu’il pourra visualiser ce montant, sur son application mobile ou sur internet, et l’utiliser très facilement.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Pour les clients qui ne bénéficient pas d’un score suffisant, proposer une mise à jour de leur point budget et une découverte globale de leurs besoins sur l’univers financement (découvert, débit différé, IZICARTE, potentiel conso, crédit).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33BD16-FE02-43D2-AA30-4ED74096AD31}"/>
              </a:ext>
            </a:extLst>
          </p:cNvPr>
          <p:cNvGrpSpPr/>
          <p:nvPr/>
        </p:nvGrpSpPr>
        <p:grpSpPr>
          <a:xfrm>
            <a:off x="6480000" y="1440000"/>
            <a:ext cx="5040000" cy="2135507"/>
            <a:chOff x="6480000" y="1440000"/>
            <a:chExt cx="5040000" cy="2135507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6EBAFA7F-EE49-4856-B873-45B3BA16F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80000" y="1440000"/>
              <a:ext cx="5040000" cy="2135507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55CF65F-AEE9-487D-BDE4-A9CB8DB2684D}"/>
                </a:ext>
              </a:extLst>
            </p:cNvPr>
            <p:cNvSpPr/>
            <p:nvPr/>
          </p:nvSpPr>
          <p:spPr>
            <a:xfrm>
              <a:off x="7742250" y="2232000"/>
              <a:ext cx="2520000" cy="1332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FC8312CC-8F1A-4E1D-B957-939DA1307360}"/>
                </a:ext>
              </a:extLst>
            </p:cNvPr>
            <p:cNvSpPr/>
            <p:nvPr/>
          </p:nvSpPr>
          <p:spPr>
            <a:xfrm>
              <a:off x="8280000" y="2340000"/>
              <a:ext cx="360000" cy="18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A674F75-0753-4F77-856B-928CB7D9AEFA}"/>
                </a:ext>
              </a:extLst>
            </p:cNvPr>
            <p:cNvSpPr/>
            <p:nvPr/>
          </p:nvSpPr>
          <p:spPr>
            <a:xfrm>
              <a:off x="6543645" y="1928640"/>
              <a:ext cx="1080000" cy="72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10579BA-B108-4B9F-B1B0-B06D1146DAC1}"/>
                </a:ext>
              </a:extLst>
            </p:cNvPr>
            <p:cNvSpPr/>
            <p:nvPr/>
          </p:nvSpPr>
          <p:spPr>
            <a:xfrm>
              <a:off x="6843682" y="2692463"/>
              <a:ext cx="882000" cy="9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68C3246-060F-4BAD-ACE6-6F5EB9E4FC5B}"/>
                </a:ext>
              </a:extLst>
            </p:cNvPr>
            <p:cNvSpPr/>
            <p:nvPr/>
          </p:nvSpPr>
          <p:spPr>
            <a:xfrm>
              <a:off x="10296000" y="2358000"/>
              <a:ext cx="1224000" cy="180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3F34CB5-88E5-468A-860D-11695DF0AAB4}"/>
                </a:ext>
              </a:extLst>
            </p:cNvPr>
            <p:cNvSpPr/>
            <p:nvPr/>
          </p:nvSpPr>
          <p:spPr>
            <a:xfrm>
              <a:off x="11340000" y="2358000"/>
              <a:ext cx="180000" cy="180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35578F70-A840-4EEB-A7CC-0A74583E8470}"/>
                </a:ext>
              </a:extLst>
            </p:cNvPr>
            <p:cNvCxnSpPr/>
            <p:nvPr/>
          </p:nvCxnSpPr>
          <p:spPr>
            <a:xfrm>
              <a:off x="10440000" y="2052000"/>
              <a:ext cx="288000" cy="252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60ADFC9E-BCFA-4819-A06D-5638504A7DF8}"/>
                </a:ext>
              </a:extLst>
            </p:cNvPr>
            <p:cNvCxnSpPr/>
            <p:nvPr/>
          </p:nvCxnSpPr>
          <p:spPr>
            <a:xfrm>
              <a:off x="11088000" y="2052000"/>
              <a:ext cx="288000" cy="252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DD00A11-39F3-4F11-8FAB-7AA1479C505D}"/>
                </a:ext>
              </a:extLst>
            </p:cNvPr>
            <p:cNvSpPr/>
            <p:nvPr/>
          </p:nvSpPr>
          <p:spPr>
            <a:xfrm>
              <a:off x="6549203" y="2775826"/>
              <a:ext cx="1170000" cy="50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248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4ED12B3-1799-481E-BF64-7AFB00635B3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620000" y="1388669"/>
            <a:ext cx="9900000" cy="4860000"/>
          </a:xfrm>
        </p:spPr>
        <p:txBody>
          <a:bodyPr/>
          <a:lstStyle/>
          <a:p>
            <a:r>
              <a:rPr lang="fr-FR" dirty="0"/>
              <a:t>Le client est invité à découvrir le montant du prêt personnel qui pourrait lui être proposé.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3FE293-F794-4626-BADD-AB22834F5E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Vision client : un parcours en self-care sur DEI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5C6097-4759-4578-8115-B9D80ACB1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AF84562-F884-403A-85FD-0A4FE5E9B2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AFC54C6-6CCF-41F0-B1C4-1BDE1BC58630}"/>
              </a:ext>
            </a:extLst>
          </p:cNvPr>
          <p:cNvGrpSpPr/>
          <p:nvPr/>
        </p:nvGrpSpPr>
        <p:grpSpPr>
          <a:xfrm>
            <a:off x="3240000" y="1980000"/>
            <a:ext cx="5760000" cy="4400324"/>
            <a:chOff x="3240000" y="1980000"/>
            <a:chExt cx="5760000" cy="440032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E43C19D-2CE1-4D9E-A01D-E81B0B53A3A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40000" y="1980000"/>
              <a:ext cx="5760000" cy="4400324"/>
              <a:chOff x="1774143" y="717486"/>
              <a:chExt cx="5220000" cy="398779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0495C965-97A5-451A-B20C-AB5B579848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4143" y="717486"/>
                <a:ext cx="5220000" cy="3987794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4D3622F-0556-40FF-92B4-E271D3E11F1A}"/>
                  </a:ext>
                </a:extLst>
              </p:cNvPr>
              <p:cNvSpPr/>
              <p:nvPr/>
            </p:nvSpPr>
            <p:spPr>
              <a:xfrm>
                <a:off x="2230893" y="815361"/>
                <a:ext cx="1189931" cy="1756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r>
                  <a:rPr lang="fr-FR" sz="700" dirty="0">
                    <a:solidFill>
                      <a:srgbClr val="C00000"/>
                    </a:solidFill>
                  </a:rPr>
                  <a:t>Monsieur Camille VALLOIS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00B42D8-39F5-4C5D-8670-3AE807FE78CD}"/>
                  </a:ext>
                </a:extLst>
              </p:cNvPr>
              <p:cNvSpPr/>
              <p:nvPr/>
            </p:nvSpPr>
            <p:spPr>
              <a:xfrm>
                <a:off x="3486956" y="2022486"/>
                <a:ext cx="1189931" cy="1756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r>
                  <a:rPr lang="fr-FR" sz="600" dirty="0">
                    <a:solidFill>
                      <a:schemeClr val="bg1">
                        <a:lumMod val="50000"/>
                      </a:schemeClr>
                    </a:solidFill>
                  </a:rPr>
                  <a:t>Mr Camille VALLOIS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52C494E-6F23-433F-91D2-3F81B720D1AE}"/>
                  </a:ext>
                </a:extLst>
              </p:cNvPr>
              <p:cNvSpPr/>
              <p:nvPr/>
            </p:nvSpPr>
            <p:spPr>
              <a:xfrm>
                <a:off x="3486956" y="2430299"/>
                <a:ext cx="1189931" cy="1756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r>
                  <a:rPr lang="fr-FR" sz="600" dirty="0">
                    <a:solidFill>
                      <a:schemeClr val="bg1">
                        <a:lumMod val="50000"/>
                      </a:schemeClr>
                    </a:solidFill>
                  </a:rPr>
                  <a:t>Mme Ou Mr Camille VALLOIS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75A89C8-C459-4BA2-88CC-A6ABC4B3797B}"/>
                  </a:ext>
                </a:extLst>
              </p:cNvPr>
              <p:cNvSpPr/>
              <p:nvPr/>
            </p:nvSpPr>
            <p:spPr>
              <a:xfrm>
                <a:off x="2818143" y="2022486"/>
                <a:ext cx="652500" cy="1756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r>
                  <a:rPr lang="fr-FR" sz="600" dirty="0">
                    <a:solidFill>
                      <a:schemeClr val="bg1">
                        <a:lumMod val="50000"/>
                      </a:schemeClr>
                    </a:solidFill>
                  </a:rPr>
                  <a:t>040123456789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C67CADC-D31D-434A-8F04-12D870D84EFF}"/>
                  </a:ext>
                </a:extLst>
              </p:cNvPr>
              <p:cNvSpPr/>
              <p:nvPr/>
            </p:nvSpPr>
            <p:spPr>
              <a:xfrm>
                <a:off x="2834456" y="2430299"/>
                <a:ext cx="652500" cy="1756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r>
                  <a:rPr lang="fr-FR" sz="600" dirty="0">
                    <a:solidFill>
                      <a:schemeClr val="bg1">
                        <a:lumMod val="50000"/>
                      </a:schemeClr>
                    </a:solidFill>
                  </a:rPr>
                  <a:t>04987654321</a:t>
                </a: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A1252E-B6CA-4476-AD66-CCBA741E6BED}"/>
                </a:ext>
              </a:extLst>
            </p:cNvPr>
            <p:cNvSpPr/>
            <p:nvPr/>
          </p:nvSpPr>
          <p:spPr>
            <a:xfrm>
              <a:off x="5940000" y="5472000"/>
              <a:ext cx="1224000" cy="900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AECB0B24-BDCF-4D11-AEDE-5F98080AE7DE}"/>
                </a:ext>
              </a:extLst>
            </p:cNvPr>
            <p:cNvCxnSpPr/>
            <p:nvPr/>
          </p:nvCxnSpPr>
          <p:spPr>
            <a:xfrm>
              <a:off x="6210000" y="5130000"/>
              <a:ext cx="288000" cy="252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2164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4ED12B3-1799-481E-BF64-7AFB00635B3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620000" y="1388669"/>
            <a:ext cx="9900000" cy="4860000"/>
          </a:xfrm>
        </p:spPr>
        <p:txBody>
          <a:bodyPr/>
          <a:lstStyle/>
          <a:p>
            <a:r>
              <a:rPr lang="fr-FR" dirty="0"/>
              <a:t>Le client est invité à simuler son prêt personnel.</a:t>
            </a:r>
          </a:p>
          <a:p>
            <a:r>
              <a:rPr lang="fr-FR" dirty="0"/>
              <a:t>Il atterrit directement sur le simulateur avec sa proposition personnalisée.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3FE293-F794-4626-BADD-AB22834F5E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Vision client : un parcours en self-care sur DEI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5C6097-4759-4578-8115-B9D80ACB1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AF84562-F884-403A-85FD-0A4FE5E9B2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38340E-6F40-4BB2-8D35-D235185B13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4" r="23380" b="7580"/>
          <a:stretch/>
        </p:blipFill>
        <p:spPr>
          <a:xfrm>
            <a:off x="2160000" y="2160000"/>
            <a:ext cx="3327591" cy="41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8E18C8-17F1-429C-AE27-60CFF2AAF2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62" r="14884" b="6843"/>
          <a:stretch/>
        </p:blipFill>
        <p:spPr>
          <a:xfrm>
            <a:off x="5940000" y="2160000"/>
            <a:ext cx="4252969" cy="41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7130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4ED12B3-1799-481E-BF64-7AFB00635B3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620000" y="1388669"/>
            <a:ext cx="9900000" cy="4860000"/>
          </a:xfrm>
        </p:spPr>
        <p:txBody>
          <a:bodyPr/>
          <a:lstStyle/>
          <a:p>
            <a:r>
              <a:rPr lang="fr-FR" dirty="0"/>
              <a:t>Le client visualise le montant du prêt personnel qui pourrait lui être proposé.</a:t>
            </a:r>
          </a:p>
          <a:p>
            <a:r>
              <a:rPr lang="fr-FR" dirty="0"/>
              <a:t>Il est invité à simuler son prêt personnel.</a:t>
            </a:r>
          </a:p>
          <a:p>
            <a:r>
              <a:rPr lang="fr-FR" dirty="0"/>
              <a:t>Il atterrit directement sur le simulateur avec sa proposition personnalisée.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3FE293-F794-4626-BADD-AB22834F5E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Vision client : un parcours en self-care sur application mobile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5C6097-4759-4578-8115-B9D80ACB1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AF84562-F884-403A-85FD-0A4FE5E9B2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90A9737-9C2A-42C1-89AD-4870EB39E802}"/>
              </a:ext>
            </a:extLst>
          </p:cNvPr>
          <p:cNvGrpSpPr>
            <a:grpSpLocks noChangeAspect="1"/>
          </p:cNvGrpSpPr>
          <p:nvPr/>
        </p:nvGrpSpPr>
        <p:grpSpPr>
          <a:xfrm>
            <a:off x="2880000" y="2520000"/>
            <a:ext cx="2160000" cy="3833642"/>
            <a:chOff x="6678125" y="2106410"/>
            <a:chExt cx="1619626" cy="2874568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3B71203-6D98-4170-BF13-619B6DB9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78125" y="2106410"/>
              <a:ext cx="1619626" cy="2874568"/>
            </a:xfrm>
            <a:prstGeom prst="rect">
              <a:avLst/>
            </a:prstGeom>
          </p:spPr>
        </p:pic>
        <p:pic>
          <p:nvPicPr>
            <p:cNvPr id="8" name="Image 3" descr="image002">
              <a:extLst>
                <a:ext uri="{FF2B5EF4-FFF2-40B4-BE49-F238E27FC236}">
                  <a16:creationId xmlns:a16="http://schemas.microsoft.com/office/drawing/2014/main" id="{F01E9D6D-56F2-4304-8F06-426F9525EC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3049" y="2463760"/>
              <a:ext cx="1224000" cy="2124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ECD08407-0CFB-4F8F-8715-B8104E37E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000" y="2555997"/>
            <a:ext cx="1944000" cy="381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4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4ED12B3-1799-481E-BF64-7AFB00635B3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620000" y="1388669"/>
            <a:ext cx="9900000" cy="4860000"/>
          </a:xfrm>
        </p:spPr>
        <p:txBody>
          <a:bodyPr/>
          <a:lstStyle/>
          <a:p>
            <a:endParaRPr lang="fr-FR" b="1" dirty="0"/>
          </a:p>
          <a:p>
            <a:r>
              <a:rPr lang="fr-FR" b="1" dirty="0"/>
              <a:t>Potentiel</a:t>
            </a:r>
            <a:r>
              <a:rPr lang="fr-FR" dirty="0"/>
              <a:t> ne signifie pas pré-accord !</a:t>
            </a:r>
          </a:p>
          <a:p>
            <a:endParaRPr lang="fr-FR" dirty="0"/>
          </a:p>
          <a:p>
            <a:r>
              <a:rPr lang="fr-FR" dirty="0"/>
              <a:t>Un </a:t>
            </a:r>
            <a:r>
              <a:rPr lang="fr-FR" b="1" dirty="0"/>
              <a:t>algorithme robuste</a:t>
            </a:r>
            <a:r>
              <a:rPr lang="fr-FR" dirty="0"/>
              <a:t> pour estimer un montant de crédit avec une </a:t>
            </a:r>
            <a:r>
              <a:rPr lang="fr-FR" b="1" dirty="0"/>
              <a:t>actualisation hebdomadaire</a:t>
            </a:r>
          </a:p>
          <a:p>
            <a:endParaRPr lang="fr-FR" dirty="0"/>
          </a:p>
          <a:p>
            <a:r>
              <a:rPr lang="fr-FR" dirty="0"/>
              <a:t>Une </a:t>
            </a:r>
            <a:r>
              <a:rPr lang="fr-FR" b="1" dirty="0"/>
              <a:t>relation client innovante et dynamique</a:t>
            </a:r>
            <a:r>
              <a:rPr lang="fr-FR" dirty="0"/>
              <a:t> pour ajuster et afficher un potentiel conso</a:t>
            </a:r>
          </a:p>
          <a:p>
            <a:endParaRPr lang="fr-FR" dirty="0"/>
          </a:p>
          <a:p>
            <a:r>
              <a:rPr lang="fr-FR" dirty="0"/>
              <a:t>Un nouveau </a:t>
            </a:r>
            <a:r>
              <a:rPr lang="fr-FR" b="1" dirty="0"/>
              <a:t>service client offert </a:t>
            </a:r>
            <a:r>
              <a:rPr lang="fr-FR" dirty="0"/>
              <a:t>destiné à </a:t>
            </a:r>
            <a:r>
              <a:rPr lang="fr-FR" b="1" dirty="0"/>
              <a:t>maintenir le lien </a:t>
            </a:r>
            <a:r>
              <a:rPr lang="fr-FR" dirty="0"/>
              <a:t>et à </a:t>
            </a:r>
            <a:r>
              <a:rPr lang="fr-FR" b="1" dirty="0"/>
              <a:t>améliorer la satisfaction</a:t>
            </a:r>
          </a:p>
          <a:p>
            <a:endParaRPr lang="fr-FR" dirty="0"/>
          </a:p>
          <a:p>
            <a:r>
              <a:rPr lang="fr-FR" dirty="0"/>
              <a:t>Un moyen d’</a:t>
            </a:r>
            <a:r>
              <a:rPr lang="fr-FR" b="1" dirty="0"/>
              <a:t>augmenter nos ventes</a:t>
            </a:r>
            <a:r>
              <a:rPr lang="fr-FR" dirty="0"/>
              <a:t>, principalement sur nos </a:t>
            </a:r>
            <a:r>
              <a:rPr lang="fr-FR" b="1" dirty="0"/>
              <a:t>parcours digitaux</a:t>
            </a:r>
          </a:p>
          <a:p>
            <a:endParaRPr lang="fr-FR" dirty="0"/>
          </a:p>
          <a:p>
            <a:r>
              <a:rPr lang="fr-FR" dirty="0"/>
              <a:t>Un </a:t>
            </a:r>
            <a:r>
              <a:rPr lang="fr-FR" b="1" dirty="0"/>
              <a:t>cercle vertueux </a:t>
            </a:r>
            <a:r>
              <a:rPr lang="fr-FR" dirty="0"/>
              <a:t>avec le </a:t>
            </a:r>
            <a:r>
              <a:rPr lang="fr-FR" b="1" dirty="0"/>
              <a:t>rôle central du conseiller </a:t>
            </a:r>
            <a:r>
              <a:rPr lang="fr-FR" dirty="0"/>
              <a:t>et la mise à jour des données comme principale </a:t>
            </a:r>
            <a:r>
              <a:rPr lang="fr-FR" b="1" dirty="0"/>
              <a:t>clé de la réussite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3FE293-F794-4626-BADD-AB22834F5E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L’essentiel à retenir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5C6097-4759-4578-8115-B9D80ACB1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AF84562-F884-403A-85FD-0A4FE5E9B2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71718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4864</TotalTime>
  <Words>832</Words>
  <Application>Microsoft Office PowerPoint</Application>
  <PresentationFormat>Grand écran</PresentationFormat>
  <Paragraphs>92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Montserrat Black</vt:lpstr>
      <vt:lpstr>Wingdings</vt:lpstr>
      <vt:lpstr>Thème Office</vt:lpstr>
      <vt:lpstr>Crédit consommation Potentiel conso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LAURENT Thierry [CEGEE]</cp:lastModifiedBy>
  <cp:revision>528</cp:revision>
  <cp:lastPrinted>2022-10-10T07:55:12Z</cp:lastPrinted>
  <dcterms:created xsi:type="dcterms:W3CDTF">2020-06-24T09:20:11Z</dcterms:created>
  <dcterms:modified xsi:type="dcterms:W3CDTF">2022-11-29T12:20:51Z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