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notesMasterIdLst>
    <p:notesMasterId r:id="rId22"/>
  </p:notesMasterIdLst>
  <p:handoutMasterIdLst>
    <p:handoutMasterId r:id="rId23"/>
  </p:handoutMasterIdLst>
  <p:sldIdLst>
    <p:sldId id="306" r:id="rId2"/>
    <p:sldId id="310" r:id="rId3"/>
    <p:sldId id="325" r:id="rId4"/>
    <p:sldId id="263" r:id="rId5"/>
    <p:sldId id="326" r:id="rId6"/>
    <p:sldId id="265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273" r:id="rId16"/>
    <p:sldId id="323" r:id="rId17"/>
    <p:sldId id="327" r:id="rId18"/>
    <p:sldId id="322" r:id="rId19"/>
    <p:sldId id="324" r:id="rId20"/>
    <p:sldId id="272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498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MASSON Sophie [CEGEE]" userId="1a28db71-df37-412b-81b1-6ed5122cdad4" providerId="ADAL" clId="{69DD593C-D6E2-4751-8929-664BE115BC0A}"/>
    <pc:docChg chg="modSld">
      <pc:chgData name="LEMASSON Sophie [CEGEE]" userId="1a28db71-df37-412b-81b1-6ed5122cdad4" providerId="ADAL" clId="{69DD593C-D6E2-4751-8929-664BE115BC0A}" dt="2024-03-22T10:22:42.987" v="2" actId="1076"/>
      <pc:docMkLst>
        <pc:docMk/>
      </pc:docMkLst>
      <pc:sldChg chg="modSp mod">
        <pc:chgData name="LEMASSON Sophie [CEGEE]" userId="1a28db71-df37-412b-81b1-6ed5122cdad4" providerId="ADAL" clId="{69DD593C-D6E2-4751-8929-664BE115BC0A}" dt="2024-03-22T10:22:42.987" v="2" actId="1076"/>
        <pc:sldMkLst>
          <pc:docMk/>
          <pc:sldMk cId="436617331" sldId="263"/>
        </pc:sldMkLst>
        <pc:spChg chg="mod">
          <ac:chgData name="LEMASSON Sophie [CEGEE]" userId="1a28db71-df37-412b-81b1-6ed5122cdad4" providerId="ADAL" clId="{69DD593C-D6E2-4751-8929-664BE115BC0A}" dt="2024-03-22T10:22:36.818" v="0" actId="1076"/>
          <ac:spMkLst>
            <pc:docMk/>
            <pc:sldMk cId="436617331" sldId="263"/>
            <ac:spMk id="12" creationId="{7598720C-F338-624C-4E66-2626CA9E844A}"/>
          </ac:spMkLst>
        </pc:spChg>
        <pc:spChg chg="mod">
          <ac:chgData name="LEMASSON Sophie [CEGEE]" userId="1a28db71-df37-412b-81b1-6ed5122cdad4" providerId="ADAL" clId="{69DD593C-D6E2-4751-8929-664BE115BC0A}" dt="2024-03-22T10:22:39.702" v="1" actId="1076"/>
          <ac:spMkLst>
            <pc:docMk/>
            <pc:sldMk cId="436617331" sldId="263"/>
            <ac:spMk id="13" creationId="{B0CE389F-E9D4-6250-D063-E3C0FD81D778}"/>
          </ac:spMkLst>
        </pc:spChg>
        <pc:spChg chg="mod">
          <ac:chgData name="LEMASSON Sophie [CEGEE]" userId="1a28db71-df37-412b-81b1-6ed5122cdad4" providerId="ADAL" clId="{69DD593C-D6E2-4751-8929-664BE115BC0A}" dt="2024-03-22T10:22:42.987" v="2" actId="1076"/>
          <ac:spMkLst>
            <pc:docMk/>
            <pc:sldMk cId="436617331" sldId="263"/>
            <ac:spMk id="17" creationId="{33430D9A-2FC3-7A04-F003-F98C02AF6AE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219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663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herbe, extérieur, ciel, champ&#10;&#10;Description générée automatiquement">
            <a:extLst>
              <a:ext uri="{FF2B5EF4-FFF2-40B4-BE49-F238E27FC236}">
                <a16:creationId xmlns:a16="http://schemas.microsoft.com/office/drawing/2014/main" id="{312D017E-1043-4E94-8E22-FE94FC94E5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243" y="0"/>
            <a:ext cx="6546513" cy="685800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22 mars 2024</a:t>
            </a:fld>
            <a:endParaRPr lang="fr-FR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22 mars 2024</a:t>
            </a:fld>
            <a:endParaRPr lang="fr-FR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22 mars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22 mars 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22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emf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hjs9V0eC5w&amp;list=PLK1AxSKjOiQCTe8PvXx_wBYuueCiGlsO3&amp;index=9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770DD53-50B7-443E-8733-015C15E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Lissage ECO PTZ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5A3D-6058-46E5-B3A2-A8A2926C1784}" type="datetime4">
              <a:rPr lang="fr-FR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pPr/>
              <a:t>22 mars 2024</a:t>
            </a:fld>
            <a:endParaRPr lang="fr-FR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/>
          <a:lstStyle/>
          <a:p>
            <a:r>
              <a:rPr lang="fr-FR" sz="320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2118" y="1405955"/>
            <a:ext cx="1332000" cy="576000"/>
          </a:xfrm>
        </p:spPr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10025" y="1202398"/>
            <a:ext cx="2160000" cy="1080000"/>
          </a:xfrm>
        </p:spPr>
        <p:txBody>
          <a:bodyPr/>
          <a:lstStyle/>
          <a:p>
            <a:r>
              <a:rPr lang="fr-FR"/>
              <a:t>Contexte</a:t>
            </a:r>
          </a:p>
        </p:txBody>
      </p:sp>
      <p:sp>
        <p:nvSpPr>
          <p:cNvPr id="59" name="Espace réservé du pied de page 58">
            <a:extLst>
              <a:ext uri="{FF2B5EF4-FFF2-40B4-BE49-F238E27FC236}">
                <a16:creationId xmlns:a16="http://schemas.microsoft.com/office/drawing/2014/main" id="{C13EBF97-37E3-4EA0-8AFC-C3CF61F5B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4AFCA1-C86A-47B6-AC5D-A949EFA48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2118" y="2473478"/>
            <a:ext cx="1332000" cy="576000"/>
          </a:xfrm>
        </p:spPr>
        <p:txBody>
          <a:bodyPr/>
          <a:lstStyle/>
          <a:p>
            <a:r>
              <a:rPr lang="fr-FR"/>
              <a:t>02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B884F33-15FE-4EA1-B09E-3D5115C5F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17349" y="2177024"/>
            <a:ext cx="2160000" cy="1080000"/>
          </a:xfrm>
        </p:spPr>
        <p:txBody>
          <a:bodyPr/>
          <a:lstStyle/>
          <a:p>
            <a:r>
              <a:rPr lang="fr-FR"/>
              <a:t>Périmètre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2118" y="3498069"/>
            <a:ext cx="1332000" cy="576000"/>
          </a:xfrm>
        </p:spPr>
        <p:txBody>
          <a:bodyPr/>
          <a:lstStyle/>
          <a:p>
            <a:r>
              <a:rPr lang="fr-FR"/>
              <a:t>03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FDF7B8C-6CFA-4842-BA56-7AAB4A6F80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60279" y="3169466"/>
            <a:ext cx="2160000" cy="1080000"/>
          </a:xfrm>
        </p:spPr>
        <p:txBody>
          <a:bodyPr/>
          <a:lstStyle/>
          <a:p>
            <a:r>
              <a:rPr lang="fr-FR"/>
              <a:t>Lissage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A3B7674-E629-40D0-B2C6-07B173A0B80A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553846" y="4496885"/>
            <a:ext cx="1332000" cy="576000"/>
          </a:xfrm>
        </p:spPr>
        <p:txBody>
          <a:bodyPr/>
          <a:lstStyle/>
          <a:p>
            <a:r>
              <a:rPr lang="fr-FR"/>
              <a:t>04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FFC0C4E-3880-4272-80C3-88D4B105A1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56880" y="4239665"/>
            <a:ext cx="2160000" cy="1080000"/>
          </a:xfrm>
        </p:spPr>
        <p:txBody>
          <a:bodyPr/>
          <a:lstStyle/>
          <a:p>
            <a:r>
              <a:rPr lang="fr-FR"/>
              <a:t> Impacts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9B0B1D8-0236-4C23-B572-4CDC2F2CB2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26353" y="2001252"/>
            <a:ext cx="1332000" cy="576000"/>
          </a:xfrm>
        </p:spPr>
        <p:txBody>
          <a:bodyPr/>
          <a:lstStyle/>
          <a:p>
            <a:r>
              <a:rPr lang="fr-FR"/>
              <a:t>05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FABE2AA-DFBF-455D-92DC-DA7395D1D5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18655" y="1801390"/>
            <a:ext cx="2160000" cy="1080000"/>
          </a:xfrm>
        </p:spPr>
        <p:txBody>
          <a:bodyPr/>
          <a:lstStyle/>
          <a:p>
            <a:r>
              <a:rPr lang="fr-FR"/>
              <a:t>Process Crédits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E6292F8-F0EE-F2D3-53F0-B79274563B9C}"/>
              </a:ext>
            </a:extLst>
          </p:cNvPr>
          <p:cNvSpPr txBox="1">
            <a:spLocks/>
          </p:cNvSpPr>
          <p:nvPr/>
        </p:nvSpPr>
        <p:spPr>
          <a:xfrm>
            <a:off x="6466732" y="3138575"/>
            <a:ext cx="1332000" cy="57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-288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" panose="05000000000000000000" pitchFamily="2" charset="2"/>
              <a:buChar char=""/>
              <a:defRPr sz="3500" b="0" kern="1200">
                <a:solidFill>
                  <a:schemeClr val="tx2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06</a:t>
            </a:r>
          </a:p>
        </p:txBody>
      </p:sp>
      <p:sp>
        <p:nvSpPr>
          <p:cNvPr id="16" name="Espace réservé du texte 12">
            <a:extLst>
              <a:ext uri="{FF2B5EF4-FFF2-40B4-BE49-F238E27FC236}">
                <a16:creationId xmlns:a16="http://schemas.microsoft.com/office/drawing/2014/main" id="{D4043C1E-591B-22A2-05CE-0AC2EF0E2BF8}"/>
              </a:ext>
            </a:extLst>
          </p:cNvPr>
          <p:cNvSpPr txBox="1">
            <a:spLocks/>
          </p:cNvSpPr>
          <p:nvPr/>
        </p:nvSpPr>
        <p:spPr>
          <a:xfrm>
            <a:off x="7575639" y="3888536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Aide aux montages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298746B4-F597-3BF0-9822-484CB6DE962D}"/>
              </a:ext>
            </a:extLst>
          </p:cNvPr>
          <p:cNvSpPr txBox="1">
            <a:spLocks/>
          </p:cNvSpPr>
          <p:nvPr/>
        </p:nvSpPr>
        <p:spPr>
          <a:xfrm>
            <a:off x="6466731" y="4136688"/>
            <a:ext cx="1332000" cy="57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-288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" panose="05000000000000000000" pitchFamily="2" charset="2"/>
              <a:buChar char=""/>
              <a:defRPr sz="3500" b="0" kern="1200">
                <a:solidFill>
                  <a:schemeClr val="tx2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655"/>
            <a:r>
              <a:rPr lang="fr-FR" dirty="0">
                <a:latin typeface="Arial Black"/>
              </a:rPr>
              <a:t>07</a:t>
            </a:r>
            <a:endParaRPr lang="en-US" dirty="0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2C99E041-9BAD-14EC-7C3C-F7B4A5046D97}"/>
              </a:ext>
            </a:extLst>
          </p:cNvPr>
          <p:cNvSpPr txBox="1">
            <a:spLocks/>
          </p:cNvSpPr>
          <p:nvPr/>
        </p:nvSpPr>
        <p:spPr>
          <a:xfrm>
            <a:off x="7574463" y="2887509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cs typeface="Arial"/>
              </a:rPr>
              <a:t>Digital </a:t>
            </a:r>
          </a:p>
        </p:txBody>
      </p:sp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98B638-35E2-ECE8-3445-CBFD7EE3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22 mars 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31F220-F35E-C452-08B7-893B6BEAD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E7E071-DD6D-5319-2CC2-A610EA3B4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3</a:t>
            </a:fld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F0B0DD21-8E05-FEB6-5A8D-A0A6DCCDD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0266" y="340320"/>
            <a:ext cx="1504235" cy="432000"/>
          </a:xfrm>
        </p:spPr>
        <p:txBody>
          <a:bodyPr/>
          <a:lstStyle/>
          <a:p>
            <a:r>
              <a:rPr lang="fr-FR" sz="2400" i="1"/>
              <a:t>Contexte</a:t>
            </a: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E4442C10-CE1F-DD92-1E67-2F08B2F8E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3" y="308142"/>
            <a:ext cx="1224135" cy="741883"/>
          </a:xfrm>
        </p:spPr>
        <p:txBody>
          <a:bodyPr/>
          <a:lstStyle/>
          <a:p>
            <a:r>
              <a:rPr lang="fr-FR" sz="6900"/>
              <a:t>01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6DCAA0AF-EAF8-3D0A-88BA-AC6FF6DBA1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825" y="1512888"/>
            <a:ext cx="10801350" cy="4572000"/>
          </a:xfrm>
        </p:spPr>
        <p:txBody>
          <a:bodyPr/>
          <a:lstStyle/>
          <a:p>
            <a:r>
              <a:rPr lang="fr-FR"/>
              <a:t>La rénovation énergétique</a:t>
            </a:r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AE3F33F3-142B-8C52-8A9E-9088B546C5D6}"/>
              </a:ext>
            </a:extLst>
          </p:cNvPr>
          <p:cNvSpPr txBox="1">
            <a:spLocks/>
          </p:cNvSpPr>
          <p:nvPr/>
        </p:nvSpPr>
        <p:spPr>
          <a:xfrm>
            <a:off x="1117906" y="2022977"/>
            <a:ext cx="9637611" cy="2158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75000"/>
                  </a:schemeClr>
                </a:solidFill>
              </a:rPr>
              <a:t>Au cœur des préoccupations actuelles, la rénovation énergétique génère une augmentation de la demande de prêts ECOPTZ avec toutes les variantes qui existent aujourd’hui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75000"/>
                  </a:schemeClr>
                </a:solidFill>
              </a:rPr>
              <a:t>Pour limiter les ratios d’endettement, le réseau et les clients eux-mêmes sont demandeurs de montages type lissages, aujourd’hui non pratiqués en CEGEE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75000"/>
                </a:schemeClr>
              </a:solidFill>
            </a:endParaRPr>
          </a:p>
          <a:p>
            <a:endParaRPr lang="fr-FR"/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24C20F4B-7C73-D2EC-03FF-071D3BEF1A09}"/>
              </a:ext>
            </a:extLst>
          </p:cNvPr>
          <p:cNvSpPr/>
          <p:nvPr/>
        </p:nvSpPr>
        <p:spPr>
          <a:xfrm>
            <a:off x="858989" y="4766469"/>
            <a:ext cx="1219200" cy="73342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3C53006-E390-06EF-B893-F287ED4E5DD0}"/>
              </a:ext>
            </a:extLst>
          </p:cNvPr>
          <p:cNvSpPr txBox="1"/>
          <p:nvPr/>
        </p:nvSpPr>
        <p:spPr>
          <a:xfrm>
            <a:off x="2305353" y="4667084"/>
            <a:ext cx="7606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>
                <a:solidFill>
                  <a:schemeClr val="tx1">
                    <a:lumMod val="75000"/>
                  </a:schemeClr>
                </a:solidFill>
              </a:rPr>
              <a:t>Ce module vous présente les nouveaux montages validés et fait un rappel sur la mise en place des lissages et ses impacts</a:t>
            </a:r>
            <a:endParaRPr lang="fr-FR" sz="2000" b="1">
              <a:solidFill>
                <a:srgbClr val="FF0000"/>
              </a:solidFill>
            </a:endParaRPr>
          </a:p>
          <a:p>
            <a:endParaRPr lang="fr-FR" sz="2000" b="1"/>
          </a:p>
        </p:txBody>
      </p:sp>
    </p:spTree>
    <p:extLst>
      <p:ext uri="{BB962C8B-B14F-4D97-AF65-F5344CB8AC3E}">
        <p14:creationId xmlns:p14="http://schemas.microsoft.com/office/powerpoint/2010/main" val="40637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1BC91C33-8861-8CF0-7E87-C26237A8B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820" y="1039202"/>
            <a:ext cx="10799999" cy="4320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/>
              <a:t>Dans le cadre d’une acquisition avec travaux ou travaux seuls :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3" y="276333"/>
            <a:ext cx="1250737" cy="719227"/>
          </a:xfrm>
        </p:spPr>
        <p:txBody>
          <a:bodyPr/>
          <a:lstStyle/>
          <a:p>
            <a:r>
              <a:rPr lang="fr-FR" sz="6900"/>
              <a:t>02</a:t>
            </a:r>
            <a:endParaRPr lang="fr-FR" sz="6900">
              <a:cs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B9B3F33-4E99-11EB-8BE8-070420542CC5}"/>
              </a:ext>
            </a:extLst>
          </p:cNvPr>
          <p:cNvSpPr txBox="1"/>
          <p:nvPr/>
        </p:nvSpPr>
        <p:spPr>
          <a:xfrm>
            <a:off x="632383" y="1640911"/>
            <a:ext cx="11073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/>
              <a:t>Possibilité d’associer un ECO PTZ avec d’autres produits crédits PRIMO / PRIMOLIS / PEL / PTZ dans un seul et même dossier</a:t>
            </a:r>
            <a:endParaRPr lang="fr-FR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AEF8EC-8205-D0D6-CC12-0BB8F88AF6FD}"/>
              </a:ext>
            </a:extLst>
          </p:cNvPr>
          <p:cNvSpPr txBox="1"/>
          <p:nvPr/>
        </p:nvSpPr>
        <p:spPr>
          <a:xfrm>
            <a:off x="1768147" y="385046"/>
            <a:ext cx="6097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/>
              <a:t>Périmètre </a:t>
            </a:r>
            <a:endParaRPr lang="fr-FR" sz="2400" b="1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A7EDD62-64D4-B5CA-7D45-08E9426610D4}"/>
              </a:ext>
            </a:extLst>
          </p:cNvPr>
          <p:cNvSpPr/>
          <p:nvPr/>
        </p:nvSpPr>
        <p:spPr>
          <a:xfrm>
            <a:off x="1614835" y="2723319"/>
            <a:ext cx="3600000" cy="324802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98720C-F338-624C-4E66-2626CA9E844A}"/>
              </a:ext>
            </a:extLst>
          </p:cNvPr>
          <p:cNvSpPr/>
          <p:nvPr/>
        </p:nvSpPr>
        <p:spPr>
          <a:xfrm>
            <a:off x="1987419" y="3226547"/>
            <a:ext cx="1348074" cy="995791"/>
          </a:xfrm>
          <a:prstGeom prst="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PRIMO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CE389F-E9D4-6250-D063-E3C0FD81D778}"/>
              </a:ext>
            </a:extLst>
          </p:cNvPr>
          <p:cNvSpPr/>
          <p:nvPr/>
        </p:nvSpPr>
        <p:spPr>
          <a:xfrm>
            <a:off x="3570992" y="3226547"/>
            <a:ext cx="1322783" cy="995791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ECOPTZ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839F144-1507-7924-3E6D-7FE84D8EE9C1}"/>
              </a:ext>
            </a:extLst>
          </p:cNvPr>
          <p:cNvSpPr txBox="1"/>
          <p:nvPr/>
        </p:nvSpPr>
        <p:spPr>
          <a:xfrm>
            <a:off x="1883120" y="4339483"/>
            <a:ext cx="242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 éventuellement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430D9A-2FC3-7A04-F003-F98C02AF6AEF}"/>
              </a:ext>
            </a:extLst>
          </p:cNvPr>
          <p:cNvSpPr/>
          <p:nvPr/>
        </p:nvSpPr>
        <p:spPr>
          <a:xfrm>
            <a:off x="2036304" y="4927326"/>
            <a:ext cx="1348074" cy="800823"/>
          </a:xfrm>
          <a:prstGeom prst="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ysClr val="windowText" lastClr="000000"/>
                </a:solidFill>
              </a:rPr>
              <a:t>PRÊT EL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B7F99B7-5890-C79B-4E8C-92D198E18563}"/>
              </a:ext>
            </a:extLst>
          </p:cNvPr>
          <p:cNvSpPr/>
          <p:nvPr/>
        </p:nvSpPr>
        <p:spPr>
          <a:xfrm>
            <a:off x="7058235" y="2723319"/>
            <a:ext cx="3600000" cy="324802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3E2724-C5C0-45AA-EBEE-DF02B943739F}"/>
              </a:ext>
            </a:extLst>
          </p:cNvPr>
          <p:cNvSpPr/>
          <p:nvPr/>
        </p:nvSpPr>
        <p:spPr>
          <a:xfrm>
            <a:off x="7295835" y="3226549"/>
            <a:ext cx="1348074" cy="995791"/>
          </a:xfrm>
          <a:prstGeom prst="rect">
            <a:avLst/>
          </a:prstGeom>
          <a:solidFill>
            <a:srgbClr val="0000FF"/>
          </a:solidFill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PRIMOLIS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90D2EB-90ED-9494-8A7A-5CB84259CC48}"/>
              </a:ext>
            </a:extLst>
          </p:cNvPr>
          <p:cNvSpPr/>
          <p:nvPr/>
        </p:nvSpPr>
        <p:spPr>
          <a:xfrm>
            <a:off x="9091173" y="3226549"/>
            <a:ext cx="1322783" cy="995791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ECOPTZ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54177CB-14C6-E505-25DE-F4B877AE1313}"/>
              </a:ext>
            </a:extLst>
          </p:cNvPr>
          <p:cNvSpPr txBox="1"/>
          <p:nvPr/>
        </p:nvSpPr>
        <p:spPr>
          <a:xfrm>
            <a:off x="7431709" y="4231643"/>
            <a:ext cx="242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 éventuellement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E2D3A1-AE78-62A2-9D8F-EA93D17569AB}"/>
              </a:ext>
            </a:extLst>
          </p:cNvPr>
          <p:cNvSpPr/>
          <p:nvPr/>
        </p:nvSpPr>
        <p:spPr>
          <a:xfrm>
            <a:off x="7295834" y="4808606"/>
            <a:ext cx="1348074" cy="816966"/>
          </a:xfrm>
          <a:prstGeom prst="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ysClr val="windowText" lastClr="000000"/>
                </a:solidFill>
              </a:rPr>
              <a:t>PRÊT 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89B4FF-7E73-6C97-35C5-1D384BBB3850}"/>
              </a:ext>
            </a:extLst>
          </p:cNvPr>
          <p:cNvSpPr/>
          <p:nvPr/>
        </p:nvSpPr>
        <p:spPr>
          <a:xfrm>
            <a:off x="9091173" y="4808606"/>
            <a:ext cx="1348074" cy="8169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PTZ</a:t>
            </a:r>
          </a:p>
        </p:txBody>
      </p:sp>
    </p:spTree>
    <p:extLst>
      <p:ext uri="{BB962C8B-B14F-4D97-AF65-F5344CB8AC3E}">
        <p14:creationId xmlns:p14="http://schemas.microsoft.com/office/powerpoint/2010/main" val="4366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02F1916-84C9-1DEB-05FD-2EE8CE06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8CD82AC-1D32-D0FC-2544-143C01B5A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EAE978B-E9B8-2D6D-9D4E-ADC2D8C99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5</a:t>
            </a:fld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0ED9B89-016F-D121-CD69-F57FE999678A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631824" y="1942272"/>
            <a:ext cx="10801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600">
                <a:solidFill>
                  <a:schemeClr val="tx1"/>
                </a:solidFill>
                <a:highlight>
                  <a:srgbClr val="F8F8F8"/>
                </a:highlight>
              </a:rPr>
              <a:t>Ce module porte sur le lissage d’un ECO PTZ avec un ou des autres prêts.</a:t>
            </a:r>
            <a:endParaRPr lang="fr-FR">
              <a:solidFill>
                <a:schemeClr val="tx1"/>
              </a:solidFill>
              <a:highlight>
                <a:srgbClr val="F8F8F8"/>
              </a:highlight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848012-FA8B-AB80-223C-E28C2FFCEB4C}"/>
              </a:ext>
            </a:extLst>
          </p:cNvPr>
          <p:cNvSpPr txBox="1"/>
          <p:nvPr/>
        </p:nvSpPr>
        <p:spPr>
          <a:xfrm>
            <a:off x="683116" y="2971255"/>
            <a:ext cx="10825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600" b="1">
                <a:solidFill>
                  <a:schemeClr val="tx1"/>
                </a:solidFill>
              </a:rPr>
              <a:t>L’utilisation du lissage va permettre, d’améliorer leur capacité d’emprunt et donc pour la CEGEE d’avoir des dossiers respectant les ratios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87E31C-8F70-8D4E-51D8-7968006B3E5B}"/>
              </a:ext>
            </a:extLst>
          </p:cNvPr>
          <p:cNvSpPr txBox="1"/>
          <p:nvPr/>
        </p:nvSpPr>
        <p:spPr>
          <a:xfrm>
            <a:off x="684512" y="4246459"/>
            <a:ext cx="11124907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/>
              <a:t>Certains changements de situations des clients peuvent nous amener à utiliser des paliers contraints. </a:t>
            </a:r>
          </a:p>
          <a:p>
            <a:r>
              <a:rPr lang="fr-FR" sz="1600" b="1"/>
              <a:t>     Ces montages étant exceptionnels et au cas par cas, nous n’aborderons pas ce type de montage dans ce  module. </a:t>
            </a:r>
            <a:endParaRPr lang="fr-FR" sz="1600" b="1">
              <a:cs typeface="Arial"/>
            </a:endParaRPr>
          </a:p>
          <a:p>
            <a:pPr algn="ctr"/>
            <a:r>
              <a:rPr lang="fr-FR" sz="1600" b="1">
                <a:solidFill>
                  <a:srgbClr val="00CC00"/>
                </a:solidFill>
              </a:rPr>
              <a:t>N’hésitez pas à nous appeler sur le sujet.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BD8ADB-F7FE-4BB2-9089-FAD5E4079E4C}"/>
              </a:ext>
            </a:extLst>
          </p:cNvPr>
          <p:cNvSpPr txBox="1"/>
          <p:nvPr/>
        </p:nvSpPr>
        <p:spPr>
          <a:xfrm>
            <a:off x="707258" y="433869"/>
            <a:ext cx="6097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/>
              <a:t>Périmètre </a:t>
            </a:r>
            <a:endParaRPr lang="fr-FR" sz="2400" b="1"/>
          </a:p>
        </p:txBody>
      </p:sp>
    </p:spTree>
    <p:extLst>
      <p:ext uri="{BB962C8B-B14F-4D97-AF65-F5344CB8AC3E}">
        <p14:creationId xmlns:p14="http://schemas.microsoft.com/office/powerpoint/2010/main" val="110940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7619" y="374890"/>
            <a:ext cx="2950007" cy="432000"/>
          </a:xfrm>
        </p:spPr>
        <p:txBody>
          <a:bodyPr/>
          <a:lstStyle/>
          <a:p>
            <a:r>
              <a:rPr lang="fr-FR" sz="2400" i="1"/>
              <a:t>Lissage </a:t>
            </a:r>
            <a:r>
              <a:rPr lang="fr-FR" sz="2400" i="1" err="1"/>
              <a:t>Mycrédit</a:t>
            </a:r>
            <a:endParaRPr lang="fr-FR" sz="2400" i="1"/>
          </a:p>
          <a:p>
            <a:endParaRPr lang="fr-FR" sz="1800" i="1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02" y="289206"/>
            <a:ext cx="10800000" cy="719227"/>
          </a:xfrm>
        </p:spPr>
        <p:txBody>
          <a:bodyPr/>
          <a:lstStyle/>
          <a:p>
            <a:r>
              <a:rPr lang="fr-FR" sz="6600"/>
              <a:t>03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24883D-ACBE-AC92-F8EE-DDD09CB2C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71"/>
          <a:stretch/>
        </p:blipFill>
        <p:spPr>
          <a:xfrm>
            <a:off x="923721" y="1992938"/>
            <a:ext cx="10036255" cy="42710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9E2E70-9098-CEA7-F4F9-99320758DCFD}"/>
              </a:ext>
            </a:extLst>
          </p:cNvPr>
          <p:cNvSpPr txBox="1"/>
          <p:nvPr/>
        </p:nvSpPr>
        <p:spPr>
          <a:xfrm>
            <a:off x="3872216" y="909452"/>
            <a:ext cx="7469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rgbClr val="00CC00"/>
                </a:solidFill>
              </a:rPr>
              <a:t>Attention le seul prêt qui permet le lissage est le PRET PRIMOLIS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7CBA8F-359D-82F1-FB93-9258E7C6240A}"/>
              </a:ext>
            </a:extLst>
          </p:cNvPr>
          <p:cNvSpPr txBox="1"/>
          <p:nvPr/>
        </p:nvSpPr>
        <p:spPr>
          <a:xfrm>
            <a:off x="769341" y="1299155"/>
            <a:ext cx="4752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b="1" i="1"/>
              <a:t>Après avoir saisi l’Eco prêt souhaité :</a:t>
            </a:r>
            <a:endParaRPr lang="fr-FR" b="1"/>
          </a:p>
        </p:txBody>
      </p:sp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41B1144-1DF1-9771-D49C-07950EE89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8CAF268-461F-3CD6-42B5-ACDFB2FDE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7E8E263-585D-F34D-445D-4B751E7D6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7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448D12C-009D-9C12-934E-C3987F2AA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0574" y="5677482"/>
            <a:ext cx="7114221" cy="590328"/>
          </a:xfrm>
        </p:spPr>
        <p:txBody>
          <a:bodyPr/>
          <a:lstStyle/>
          <a:p>
            <a:r>
              <a:rPr lang="fr-FR" sz="18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Pensez à sélectionner le bon mode de calcul = Optimisé / Lissage </a:t>
            </a:r>
            <a:endParaRPr lang="fr-FR">
              <a:solidFill>
                <a:srgbClr val="00CC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21A1C8-1285-7816-30B0-AD4C15ECD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388" y="1622005"/>
            <a:ext cx="8221223" cy="39692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D83452-6FD3-130F-8C48-18A33F495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2" y="5394715"/>
            <a:ext cx="831932" cy="84233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8D6455-6420-F888-A661-87B3ADA8EB59}"/>
              </a:ext>
            </a:extLst>
          </p:cNvPr>
          <p:cNvSpPr txBox="1"/>
          <p:nvPr/>
        </p:nvSpPr>
        <p:spPr>
          <a:xfrm>
            <a:off x="632384" y="481463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/>
              <a:t>Ajouter le PRIMOLIS 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525EE04-3FA3-F77E-F002-CD27A4B66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8705" y="95858"/>
            <a:ext cx="2084439" cy="114054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6EB8B20-7C29-A7D0-F64E-AAD6662844DC}"/>
              </a:ext>
            </a:extLst>
          </p:cNvPr>
          <p:cNvSpPr/>
          <p:nvPr/>
        </p:nvSpPr>
        <p:spPr>
          <a:xfrm>
            <a:off x="3793402" y="2227152"/>
            <a:ext cx="2127564" cy="443620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120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25E3991-B9B1-A3EA-4BCB-CF37C83B84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000" y="1407162"/>
            <a:ext cx="10800000" cy="4572000"/>
          </a:xfrm>
        </p:spPr>
        <p:txBody>
          <a:bodyPr/>
          <a:lstStyle/>
          <a:p>
            <a:r>
              <a:rPr lang="fr-FR" sz="18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Renseigner le taux, la durée, et privilégier une durée fixe et un mode d’optimisation totale</a:t>
            </a:r>
            <a:endParaRPr lang="fr-FR">
              <a:solidFill>
                <a:srgbClr val="00CC00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732F496-9585-BFE2-406D-2BE8E2A9B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7F01A2D-9D34-F541-B119-BD0AE1A2C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533F0A-EF58-1CC0-61DD-7B99D2973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8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FAEDB63-B05F-3965-FBCE-89A38A93E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378" y="1904101"/>
            <a:ext cx="9841117" cy="3049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6A1BAA2-1702-203D-6337-0AE09D300A6F}"/>
              </a:ext>
            </a:extLst>
          </p:cNvPr>
          <p:cNvSpPr txBox="1"/>
          <p:nvPr/>
        </p:nvSpPr>
        <p:spPr>
          <a:xfrm>
            <a:off x="632384" y="481463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/>
              <a:t>Ajouter les caractéristiques du PRIMOLIS :</a:t>
            </a:r>
          </a:p>
        </p:txBody>
      </p:sp>
    </p:spTree>
    <p:extLst>
      <p:ext uri="{BB962C8B-B14F-4D97-AF65-F5344CB8AC3E}">
        <p14:creationId xmlns:p14="http://schemas.microsoft.com/office/powerpoint/2010/main" val="1882688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4FDCD2E-09B9-2E0B-F9EC-31D2A9FE0B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18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Avant de calculer le </a:t>
            </a:r>
            <a:r>
              <a:rPr lang="fr-FR" sz="1800" b="0" i="0" u="none" strike="noStrike" baseline="0" err="1">
                <a:solidFill>
                  <a:srgbClr val="00CC00"/>
                </a:solidFill>
                <a:latin typeface="Comic Sans MS" panose="030F0702030302020204" pitchFamily="66" charset="0"/>
              </a:rPr>
              <a:t>Primolis</a:t>
            </a:r>
            <a:r>
              <a:rPr lang="fr-FR" sz="18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, il faut renseigner au choix les critères d’optimisation</a:t>
            </a:r>
            <a:endParaRPr lang="fr-FR" b="0">
              <a:solidFill>
                <a:srgbClr val="00CC00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7631639-E689-3E51-1053-7377A3837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4A5BFC-7DF5-1CA7-AA86-97F6D6550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0AF557B-4A56-9A94-1FC3-EF8D4B9A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9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A997EB4-7CD4-559A-EFF6-04101CE2F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5" y="2752725"/>
            <a:ext cx="6000750" cy="13525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E3A4BF-1D2D-02D1-FB8C-A2547F60A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682" y="257744"/>
            <a:ext cx="2084439" cy="114054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AE73C9-FAE8-5DCC-E688-BCE7270E5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26" y="5011564"/>
            <a:ext cx="2343150" cy="43815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DBF6C5B-D771-B9B5-E032-F523AF666E96}"/>
              </a:ext>
            </a:extLst>
          </p:cNvPr>
          <p:cNvSpPr txBox="1"/>
          <p:nvPr/>
        </p:nvSpPr>
        <p:spPr>
          <a:xfrm>
            <a:off x="6456000" y="4553530"/>
            <a:ext cx="336037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Pour les lissages, n’oubliez pas de cliquer sur le bouton «calculer» en bas de page      </a:t>
            </a:r>
            <a:r>
              <a:rPr lang="fr-FR" sz="14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(à faire à chaque fois qu’il y a un  «reste à financer»</a:t>
            </a:r>
            <a:endParaRPr lang="fr-FR">
              <a:solidFill>
                <a:srgbClr val="00CC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57145F1-3954-5B4B-AD92-E2685CCB0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0080" y="4259143"/>
            <a:ext cx="934913" cy="9465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96B2860-A43F-C67D-4E9C-4F41ABCD4DC8}"/>
              </a:ext>
            </a:extLst>
          </p:cNvPr>
          <p:cNvSpPr txBox="1"/>
          <p:nvPr/>
        </p:nvSpPr>
        <p:spPr>
          <a:xfrm>
            <a:off x="632384" y="481463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/>
              <a:t>Critères d’optimisation :</a:t>
            </a:r>
          </a:p>
        </p:txBody>
      </p:sp>
    </p:spTree>
    <p:extLst>
      <p:ext uri="{BB962C8B-B14F-4D97-AF65-F5344CB8AC3E}">
        <p14:creationId xmlns:p14="http://schemas.microsoft.com/office/powerpoint/2010/main" val="337321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C25DA12-CC0D-3AEF-F0D2-7196DE3A19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7240" y="1441629"/>
            <a:ext cx="10655142" cy="4572000"/>
          </a:xfrm>
        </p:spPr>
        <p:txBody>
          <a:bodyPr/>
          <a:lstStyle/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E6ECFF-B048-6F11-771F-D6E0985AC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D823FC-DEAE-53B4-74CB-4BE7FD083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3239E5B-EBCD-552B-313F-161F0B91C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10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73AE53A-31B4-F24A-77D4-E3CC667F4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Dans la synthèse de la proposition, 2 vues disponibles</a:t>
            </a:r>
            <a:endParaRPr lang="fr-FR" b="0">
              <a:solidFill>
                <a:srgbClr val="00CC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A4C7EC-6A71-8B2F-6B48-2B42CB542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81" y="1246366"/>
            <a:ext cx="2333625" cy="3905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F9DF88-F866-865A-54C4-32B5E65FC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828" y="1260015"/>
            <a:ext cx="5888280" cy="34174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03E0D5-904A-FEBD-358B-5E19A450B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81" y="4859035"/>
            <a:ext cx="9798552" cy="141396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EF63C54-CE8D-77A0-93A9-C107169E354B}"/>
              </a:ext>
            </a:extLst>
          </p:cNvPr>
          <p:cNvSpPr txBox="1"/>
          <p:nvPr/>
        </p:nvSpPr>
        <p:spPr>
          <a:xfrm>
            <a:off x="632384" y="481463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/>
              <a:t>Synthèse :</a:t>
            </a:r>
          </a:p>
        </p:txBody>
      </p:sp>
    </p:spTree>
    <p:extLst>
      <p:ext uri="{BB962C8B-B14F-4D97-AF65-F5344CB8AC3E}">
        <p14:creationId xmlns:p14="http://schemas.microsoft.com/office/powerpoint/2010/main" val="2518654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5286A6B-F6FE-3446-6646-7CF3A526D6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10799998" cy="457200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D3CB0A-D151-6A75-99B0-A777B7AD3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2187337-5921-4F85-BE91-F8D18CB3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6E7462B-1F37-CE9F-640C-94009F330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11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2B1B92B-941B-B8BF-2F19-0C73636D6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498021"/>
            <a:ext cx="2458939" cy="432000"/>
          </a:xfrm>
        </p:spPr>
        <p:txBody>
          <a:bodyPr/>
          <a:lstStyle/>
          <a:p>
            <a:r>
              <a:rPr lang="fr-FR" sz="1800" b="1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Ajouter la garantie</a:t>
            </a:r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62381A-AF75-6593-350B-84E26A3A6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0679" y="334943"/>
            <a:ext cx="2084439" cy="87475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D4A504-81BB-4FA9-5B90-05BA8A751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83" y="1268574"/>
            <a:ext cx="10799998" cy="432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63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571CE5A-6402-8DAD-BC21-4A6E386611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0313" y="1204248"/>
            <a:ext cx="7932195" cy="2678074"/>
          </a:xfrm>
        </p:spPr>
        <p:txBody>
          <a:bodyPr/>
          <a:lstStyle/>
          <a:p>
            <a:r>
              <a:rPr lang="fr-FR" sz="18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Sélectionner tous les prêts du dossier</a:t>
            </a:r>
            <a:endParaRPr lang="fr-FR">
              <a:solidFill>
                <a:srgbClr val="00CC00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28C3B7D-62DD-ADE4-E0C5-C09F9B5CA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5BD64C-0140-E96E-28E5-4C29724DC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25BCDF-AC6D-3DEE-34F0-831C767C3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12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9CD1499-CD01-10C1-EE7B-A56EF60B4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428141"/>
            <a:ext cx="2478952" cy="432000"/>
          </a:xfrm>
        </p:spPr>
        <p:txBody>
          <a:bodyPr/>
          <a:lstStyle/>
          <a:p>
            <a:r>
              <a:rPr lang="fr-FR" sz="1800" b="1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Ajouter l’assurance</a:t>
            </a:r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59E99B-DFF5-A9DF-A07F-3F98171F9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430" y="1638598"/>
            <a:ext cx="7518699" cy="190425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2D3942-A100-966C-CD37-45389F9F0E86}"/>
              </a:ext>
            </a:extLst>
          </p:cNvPr>
          <p:cNvSpPr txBox="1"/>
          <p:nvPr/>
        </p:nvSpPr>
        <p:spPr>
          <a:xfrm>
            <a:off x="8395246" y="2228671"/>
            <a:ext cx="33489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La CSP du prospect/client est nécessaire pour avoir une proposition du configurateur CNP</a:t>
            </a:r>
            <a:endParaRPr lang="fr-FR">
              <a:solidFill>
                <a:srgbClr val="00CC0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17C2633-B595-48B0-FF17-F55F11550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55" y="4321314"/>
            <a:ext cx="9976919" cy="170867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1173C13-5E59-ED19-A4A1-6B96CF77E2BA}"/>
              </a:ext>
            </a:extLst>
          </p:cNvPr>
          <p:cNvSpPr txBox="1"/>
          <p:nvPr/>
        </p:nvSpPr>
        <p:spPr>
          <a:xfrm>
            <a:off x="10348111" y="4716855"/>
            <a:ext cx="1699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solidFill>
                  <a:srgbClr val="00CC00"/>
                </a:solidFill>
                <a:latin typeface="Comic Sans MS"/>
              </a:rPr>
              <a:t>Attention si assurance Externe saisir le taux moyen</a:t>
            </a:r>
          </a:p>
        </p:txBody>
      </p:sp>
    </p:spTree>
    <p:extLst>
      <p:ext uri="{BB962C8B-B14F-4D97-AF65-F5344CB8AC3E}">
        <p14:creationId xmlns:p14="http://schemas.microsoft.com/office/powerpoint/2010/main" val="3643409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211D4E-C95C-0A28-EC8F-54CE93897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406DBE5-136A-A6B0-668A-8A5DFD82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B2A5F2-29D2-2198-91B4-190D681EB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13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62B2611-3655-F5A9-29AF-E8D5A4075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999513"/>
            <a:ext cx="10799999" cy="432000"/>
          </a:xfrm>
        </p:spPr>
        <p:txBody>
          <a:bodyPr/>
          <a:lstStyle/>
          <a:p>
            <a:r>
              <a:rPr lang="fr-FR" sz="18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Pour ajuster la proposition et le lissage</a:t>
            </a:r>
            <a:endParaRPr lang="fr-FR" b="0">
              <a:solidFill>
                <a:srgbClr val="00CC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BBCCF17-BCB2-9C1B-34D9-7C238C8E5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941" y="301114"/>
            <a:ext cx="2084439" cy="9144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906372-7FA8-E47D-1E51-A92902A12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96" y="1598816"/>
            <a:ext cx="8664166" cy="114827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5582291-15B5-3718-9380-97474B45E83C}"/>
              </a:ext>
            </a:extLst>
          </p:cNvPr>
          <p:cNvSpPr txBox="1"/>
          <p:nvPr/>
        </p:nvSpPr>
        <p:spPr>
          <a:xfrm>
            <a:off x="4559561" y="2845605"/>
            <a:ext cx="44294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Affecter le reste à financer dans l’apport, ou cliquer sur le bouton «calculer» pour intégrer le reste à financer dans le lissage</a:t>
            </a:r>
            <a:endParaRPr lang="fr-FR" sz="1400">
              <a:solidFill>
                <a:srgbClr val="00CC0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B38998-051D-1395-5CB9-5F8478FA3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76" y="2957758"/>
            <a:ext cx="2362200" cy="51435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7A075EE-AED9-B3E7-94B9-33340E6AF705}"/>
              </a:ext>
            </a:extLst>
          </p:cNvPr>
          <p:cNvSpPr txBox="1"/>
          <p:nvPr/>
        </p:nvSpPr>
        <p:spPr>
          <a:xfrm>
            <a:off x="3269264" y="4391237"/>
            <a:ext cx="3045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«Contrôler dossier» pour vérifier si il reste des anomalies</a:t>
            </a:r>
            <a:endParaRPr lang="fr-FR" sz="1400">
              <a:solidFill>
                <a:srgbClr val="00CC00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7751A0A-CCD1-80C8-E07F-00101B220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973" y="4290039"/>
            <a:ext cx="2576359" cy="154366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0174E1-4B6E-61E2-F902-CA16DB2C04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985" t="51321" r="-265" b="2468"/>
          <a:stretch/>
        </p:blipFill>
        <p:spPr>
          <a:xfrm>
            <a:off x="6456000" y="5078994"/>
            <a:ext cx="5411644" cy="81870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DA4CB1A-7EC0-1185-13B3-735F955A96A9}"/>
              </a:ext>
            </a:extLst>
          </p:cNvPr>
          <p:cNvSpPr txBox="1"/>
          <p:nvPr/>
        </p:nvSpPr>
        <p:spPr>
          <a:xfrm>
            <a:off x="530507" y="6039934"/>
            <a:ext cx="10351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0" u="none" strike="noStrike" baseline="0">
                <a:solidFill>
                  <a:srgbClr val="00CC00"/>
                </a:solidFill>
                <a:latin typeface="Comic Sans MS" panose="030F0702030302020204" pitchFamily="66" charset="0"/>
              </a:rPr>
              <a:t>C’est à cette étape (avant de retenir la proposition) qu’on pourra éditer un accord de principe</a:t>
            </a:r>
            <a:endParaRPr lang="fr-FR" sz="1600" b="1">
              <a:solidFill>
                <a:srgbClr val="00CC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2993F2-084F-2433-3D24-707B858972E4}"/>
              </a:ext>
            </a:extLst>
          </p:cNvPr>
          <p:cNvSpPr txBox="1"/>
          <p:nvPr/>
        </p:nvSpPr>
        <p:spPr>
          <a:xfrm>
            <a:off x="632384" y="481463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/>
              <a:t>Ajuster la proposition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BBD71F-DCB4-CA9D-FA8D-098BAB7D9834}"/>
              </a:ext>
            </a:extLst>
          </p:cNvPr>
          <p:cNvSpPr txBox="1"/>
          <p:nvPr/>
        </p:nvSpPr>
        <p:spPr>
          <a:xfrm>
            <a:off x="6456000" y="4387345"/>
            <a:ext cx="442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rgbClr val="00CC00"/>
                </a:solidFill>
                <a:latin typeface="Comic Sans MS" panose="030F0702030302020204" pitchFamily="66" charset="0"/>
              </a:rPr>
              <a:t>Pour avoir le détail du financement et éditer la proposition 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F1F2093-DD35-F266-5086-2DD8D21ADF67}"/>
              </a:ext>
            </a:extLst>
          </p:cNvPr>
          <p:cNvCxnSpPr>
            <a:cxnSpLocks/>
          </p:cNvCxnSpPr>
          <p:nvPr/>
        </p:nvCxnSpPr>
        <p:spPr>
          <a:xfrm flipH="1">
            <a:off x="3349782" y="3150606"/>
            <a:ext cx="1125797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9EF9238-F198-9445-4C85-828ED6C4C415}"/>
              </a:ext>
            </a:extLst>
          </p:cNvPr>
          <p:cNvCxnSpPr>
            <a:cxnSpLocks/>
          </p:cNvCxnSpPr>
          <p:nvPr/>
        </p:nvCxnSpPr>
        <p:spPr>
          <a:xfrm flipH="1">
            <a:off x="2143467" y="4543331"/>
            <a:ext cx="1125797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FC7EF94-DB09-F480-2A54-C8F986593D58}"/>
              </a:ext>
            </a:extLst>
          </p:cNvPr>
          <p:cNvCxnSpPr>
            <a:cxnSpLocks/>
          </p:cNvCxnSpPr>
          <p:nvPr/>
        </p:nvCxnSpPr>
        <p:spPr>
          <a:xfrm>
            <a:off x="7706069" y="4789283"/>
            <a:ext cx="0" cy="49794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207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82435E9-8A71-4296-A86C-C622D4775E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223158"/>
            <a:ext cx="10696676" cy="4862522"/>
          </a:xfrm>
        </p:spPr>
        <p:txBody>
          <a:bodyPr/>
          <a:lstStyle/>
          <a:p>
            <a:r>
              <a:rPr lang="fr-FR" sz="1800" u="sng">
                <a:solidFill>
                  <a:schemeClr val="tx1">
                    <a:lumMod val="50000"/>
                  </a:schemeClr>
                </a:solidFill>
              </a:rPr>
              <a:t>Lissage :</a:t>
            </a:r>
          </a:p>
          <a:p>
            <a:pPr algn="just">
              <a:spcBef>
                <a:spcPts val="600"/>
              </a:spcBef>
            </a:pP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Si le lissage est cassé car un des 2 prêts est racheté = </a:t>
            </a:r>
            <a:r>
              <a:rPr lang="fr-FR">
                <a:solidFill>
                  <a:schemeClr val="tx1">
                    <a:lumMod val="50000"/>
                  </a:schemeClr>
                </a:solidFill>
              </a:rPr>
              <a:t>aucun impact sur le Tableau d’Amortissement </a:t>
            </a: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algn="just">
              <a:spcBef>
                <a:spcPts val="600"/>
              </a:spcBef>
            </a:pP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Chaque prêt conserve son TA.</a:t>
            </a:r>
          </a:p>
          <a:p>
            <a:pPr algn="just">
              <a:spcBef>
                <a:spcPts val="600"/>
              </a:spcBef>
            </a:pPr>
            <a:r>
              <a:rPr lang="fr-FR">
                <a:solidFill>
                  <a:schemeClr val="tx2">
                    <a:lumMod val="60000"/>
                    <a:lumOff val="40000"/>
                  </a:schemeClr>
                </a:solidFill>
              </a:rPr>
              <a:t>Attention pour les futurs projets !</a:t>
            </a:r>
            <a:r>
              <a:rPr lang="fr-FR">
                <a:solidFill>
                  <a:schemeClr val="tx1">
                    <a:lumMod val="50000"/>
                  </a:schemeClr>
                </a:solidFill>
              </a:rPr>
              <a:t>  </a:t>
            </a: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: Le Taux d’effort tient compte dans les charges </a:t>
            </a:r>
            <a:r>
              <a:rPr lang="fr-FR">
                <a:solidFill>
                  <a:schemeClr val="tx1">
                    <a:lumMod val="50000"/>
                  </a:schemeClr>
                </a:solidFill>
              </a:rPr>
              <a:t>de l’échéance la plus élevée</a:t>
            </a: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pPr>
              <a:spcBef>
                <a:spcPts val="600"/>
              </a:spcBef>
            </a:pPr>
            <a:endParaRPr lang="fr-FR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fr-FR">
                <a:solidFill>
                  <a:srgbClr val="00CC00"/>
                </a:solidFill>
              </a:rPr>
              <a:t>Attention ! Le lissage ne fonctionne que si les 2 prêts sont débloqués en même temps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7758CAD-BEBB-11E7-7BF8-AB10F24B6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F52C36-1B24-9ED6-6251-771778444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7864E7-F8EB-C6F9-6D0B-B49975832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14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6C3095-11BE-8E52-B60A-07EBE98B6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1603" y="366831"/>
            <a:ext cx="934913" cy="946599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D9240F10-BE0C-FD00-D1B0-157F19DFC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549878"/>
            <a:ext cx="1410172" cy="580506"/>
          </a:xfrm>
        </p:spPr>
        <p:txBody>
          <a:bodyPr/>
          <a:lstStyle/>
          <a:p>
            <a:r>
              <a:rPr lang="fr-FR" sz="6900"/>
              <a:t>04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72160F-DF25-D6EB-776A-DEDB53216A04}"/>
              </a:ext>
            </a:extLst>
          </p:cNvPr>
          <p:cNvSpPr txBox="1"/>
          <p:nvPr/>
        </p:nvSpPr>
        <p:spPr>
          <a:xfrm>
            <a:off x="1896516" y="436147"/>
            <a:ext cx="609750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 b="1" i="1"/>
              <a:t>Impacts</a:t>
            </a:r>
            <a:endParaRPr lang="fr-FR" sz="2400" b="1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EBC2D2-BFB4-CE28-035B-E62810E1E505}"/>
              </a:ext>
            </a:extLst>
          </p:cNvPr>
          <p:cNvSpPr txBox="1"/>
          <p:nvPr/>
        </p:nvSpPr>
        <p:spPr>
          <a:xfrm>
            <a:off x="676454" y="3787017"/>
            <a:ext cx="101851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u="sng">
                <a:solidFill>
                  <a:schemeClr val="tx1">
                    <a:lumMod val="75000"/>
                  </a:schemeClr>
                </a:solidFill>
              </a:rPr>
              <a:t>Ra partiel sur PRIMOLIS :</a:t>
            </a:r>
          </a:p>
          <a:p>
            <a:endParaRPr lang="fr-FR"/>
          </a:p>
          <a:p>
            <a:r>
              <a:rPr lang="fr-FR"/>
              <a:t>Les remboursements anticipés partiels sont traités par BPCE Solutions Crédit</a:t>
            </a:r>
          </a:p>
          <a:p>
            <a:r>
              <a:rPr lang="fr-FR" b="1"/>
              <a:t>Le maintien de l’échéance </a:t>
            </a:r>
            <a:r>
              <a:rPr lang="fr-FR"/>
              <a:t>est la règle en cas de RA partiel </a:t>
            </a:r>
            <a:r>
              <a:rPr lang="fr-FR" b="1"/>
              <a:t>sur un prêt PRIMOLIS</a:t>
            </a:r>
          </a:p>
        </p:txBody>
      </p:sp>
    </p:spTree>
    <p:extLst>
      <p:ext uri="{BB962C8B-B14F-4D97-AF65-F5344CB8AC3E}">
        <p14:creationId xmlns:p14="http://schemas.microsoft.com/office/powerpoint/2010/main" val="192282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8C40B7-7C47-4543-9D1A-0790B84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820E32C-8058-369E-1E20-8C71503962F2}"/>
              </a:ext>
            </a:extLst>
          </p:cNvPr>
          <p:cNvSpPr txBox="1"/>
          <p:nvPr/>
        </p:nvSpPr>
        <p:spPr>
          <a:xfrm>
            <a:off x="786763" y="478798"/>
            <a:ext cx="609750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 b="1" i="1"/>
              <a:t>Impacts</a:t>
            </a:r>
            <a:endParaRPr lang="fr-FR" sz="2400" b="1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B712C5-8DBD-4F6F-B164-454454C70647}"/>
              </a:ext>
            </a:extLst>
          </p:cNvPr>
          <p:cNvSpPr txBox="1"/>
          <p:nvPr/>
        </p:nvSpPr>
        <p:spPr>
          <a:xfrm>
            <a:off x="786763" y="4471485"/>
            <a:ext cx="1089267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/>
              <a:t>Offre SED :</a:t>
            </a:r>
          </a:p>
          <a:p>
            <a:endParaRPr lang="fr-FR" b="1" u="sng"/>
          </a:p>
          <a:p>
            <a:pPr>
              <a:spcBef>
                <a:spcPts val="600"/>
              </a:spcBef>
            </a:pPr>
            <a:r>
              <a:rPr lang="fr-FR" sz="1600"/>
              <a:t>Si 2 prêts en loi CONSO dans un même dossier TRAVAUX SEULS (ECO + PRIMO) Hors Hypothèque :</a:t>
            </a:r>
          </a:p>
          <a:p>
            <a:pPr>
              <a:spcBef>
                <a:spcPts val="600"/>
              </a:spcBef>
            </a:pPr>
            <a:r>
              <a:rPr lang="fr-FR" sz="1600"/>
              <a:t>l’édition en SED est bloquée </a:t>
            </a:r>
          </a:p>
          <a:p>
            <a:pPr>
              <a:spcBef>
                <a:spcPts val="600"/>
              </a:spcBef>
            </a:pPr>
            <a:r>
              <a:rPr lang="fr-FR" sz="1600"/>
              <a:t>L’offre est donc éditée en format papier, externalisée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456AE9-E20D-0C8E-5170-54C5C3F9B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426" y="352859"/>
            <a:ext cx="934913" cy="9465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7CB18FC-4864-0480-C8BC-B28BBEC7D320}"/>
              </a:ext>
            </a:extLst>
          </p:cNvPr>
          <p:cNvSpPr txBox="1"/>
          <p:nvPr/>
        </p:nvSpPr>
        <p:spPr>
          <a:xfrm>
            <a:off x="786763" y="1114792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u="sng"/>
              <a:t>Modulation d’échéance d’un PRIMOLIS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7A7FF5-7651-7422-F90A-33704982A15F}"/>
              </a:ext>
            </a:extLst>
          </p:cNvPr>
          <p:cNvSpPr txBox="1"/>
          <p:nvPr/>
        </p:nvSpPr>
        <p:spPr>
          <a:xfrm>
            <a:off x="945230" y="1578601"/>
            <a:ext cx="1012965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/>
              <a:t>Le client peut moduler son échéance à la hausse ou à la baisse suivant les modalités ci-contre :</a:t>
            </a:r>
          </a:p>
          <a:p>
            <a:pPr algn="just"/>
            <a:endParaRPr lang="fr-FR" sz="1600"/>
          </a:p>
          <a:p>
            <a:pPr algn="just"/>
            <a:r>
              <a:rPr lang="fr-FR" sz="1600" b="1"/>
              <a:t>Modulation à la hausse :</a:t>
            </a:r>
          </a:p>
          <a:p>
            <a:pPr marL="285750" indent="-285750" algn="just">
              <a:buFontTx/>
              <a:buChar char="-"/>
            </a:pPr>
            <a:r>
              <a:rPr lang="fr-FR" sz="1600"/>
              <a:t>Recalculer le taux d’endettement du client, qui doit rester dans la norme.</a:t>
            </a:r>
          </a:p>
          <a:p>
            <a:pPr algn="just"/>
            <a:endParaRPr lang="fr-FR" sz="1600"/>
          </a:p>
          <a:p>
            <a:pPr algn="just"/>
            <a:r>
              <a:rPr lang="fr-FR" sz="1600" b="1"/>
              <a:t>Modulation à la baisse :</a:t>
            </a:r>
          </a:p>
          <a:p>
            <a:pPr marL="285750" indent="-285750" algn="just">
              <a:buFontTx/>
              <a:buChar char="-"/>
            </a:pPr>
            <a:r>
              <a:rPr lang="fr-FR" sz="1600"/>
              <a:t>Uniquement s’il y a déjà eu une modulation à la hausse,</a:t>
            </a:r>
          </a:p>
          <a:p>
            <a:pPr marL="285750" indent="-285750" algn="just">
              <a:buFontTx/>
              <a:buChar char="-"/>
            </a:pPr>
            <a:r>
              <a:rPr lang="fr-FR" sz="1600"/>
              <a:t>Il est possible de revenir à la mensualité plancher du palier,</a:t>
            </a:r>
          </a:p>
          <a:p>
            <a:pPr marL="285750" indent="-285750" algn="just">
              <a:buFontTx/>
              <a:buChar char="-"/>
            </a:pPr>
            <a:r>
              <a:rPr lang="fr-FR" sz="1600"/>
              <a:t>La possibilité de faire directement une prise d’option à la baisse n’est offerte que sur les Primo+ et à la condition de ne pas rallonger le prêt de + de 24 mois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4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4DCA3-EF33-0B87-19DF-3C0588CFF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2" y="1353712"/>
            <a:ext cx="1196418" cy="719227"/>
          </a:xfrm>
        </p:spPr>
        <p:txBody>
          <a:bodyPr/>
          <a:lstStyle/>
          <a:p>
            <a:r>
              <a:rPr lang="fr-FR" sz="6900"/>
              <a:t>05 </a:t>
            </a:r>
            <a:r>
              <a:rPr lang="fr-FR" sz="2400" i="1"/>
              <a:t> 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3CB75A97-E5D9-9BEB-12C7-985B841F75EA}"/>
              </a:ext>
            </a:extLst>
          </p:cNvPr>
          <p:cNvSpPr txBox="1">
            <a:spLocks/>
          </p:cNvSpPr>
          <p:nvPr/>
        </p:nvSpPr>
        <p:spPr>
          <a:xfrm>
            <a:off x="1368462" y="1603169"/>
            <a:ext cx="9162150" cy="12706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u="sng">
                <a:solidFill>
                  <a:schemeClr val="dk1"/>
                </a:solidFill>
              </a:rPr>
              <a:t>Prérequis </a:t>
            </a:r>
            <a:r>
              <a:rPr lang="fr-FR" sz="1600">
                <a:solidFill>
                  <a:schemeClr val="dk1"/>
                </a:solidFill>
              </a:rPr>
              <a:t>: </a:t>
            </a:r>
            <a:r>
              <a:rPr lang="fr-FR" sz="1600" b="0">
                <a:solidFill>
                  <a:schemeClr val="dk1"/>
                </a:solidFill>
              </a:rPr>
              <a:t>le réseau commercial </a:t>
            </a:r>
            <a:r>
              <a:rPr lang="fr-FR" sz="1600">
                <a:solidFill>
                  <a:schemeClr val="dk1"/>
                </a:solidFill>
              </a:rPr>
              <a:t>doit identifier les devis relatifs à l’ECO PTZ des autres devis </a:t>
            </a:r>
            <a:r>
              <a:rPr lang="fr-FR" sz="1600" b="0">
                <a:solidFill>
                  <a:schemeClr val="dk1"/>
                </a:solidFill>
              </a:rPr>
              <a:t>et annoter dans les commentaires du DNC les devis qui correspondent à l’ECOPTZ pour faciliter les déblocages</a:t>
            </a:r>
          </a:p>
          <a:p>
            <a:endParaRPr lang="fr-FR" sz="1600"/>
          </a:p>
          <a:p>
            <a:r>
              <a:rPr lang="fr-FR" sz="1600" u="sng"/>
              <a:t>DNC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08A8C4-452D-15F8-2FBC-D89981D1BB6F}"/>
              </a:ext>
            </a:extLst>
          </p:cNvPr>
          <p:cNvSpPr txBox="1"/>
          <p:nvPr/>
        </p:nvSpPr>
        <p:spPr>
          <a:xfrm>
            <a:off x="1834738" y="457200"/>
            <a:ext cx="7576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/>
              <a:t>Process Crédits</a:t>
            </a:r>
          </a:p>
        </p:txBody>
      </p:sp>
      <p:pic>
        <p:nvPicPr>
          <p:cNvPr id="1026" name="Image 9">
            <a:extLst>
              <a:ext uri="{FF2B5EF4-FFF2-40B4-BE49-F238E27FC236}">
                <a16:creationId xmlns:a16="http://schemas.microsoft.com/office/drawing/2014/main" id="{98306D5F-3A39-E75B-C957-9BFF22118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3395033"/>
            <a:ext cx="973455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5253C40-84FA-DD18-A973-89470C9A9D43}"/>
              </a:ext>
            </a:extLst>
          </p:cNvPr>
          <p:cNvSpPr/>
          <p:nvPr/>
        </p:nvSpPr>
        <p:spPr>
          <a:xfrm>
            <a:off x="6096000" y="4702629"/>
            <a:ext cx="1397330" cy="736270"/>
          </a:xfrm>
          <a:prstGeom prst="round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808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5F50EF-2D90-93A3-736C-5E0FEE4056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4581" y="1159510"/>
            <a:ext cx="10800000" cy="79419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err="1">
                <a:solidFill>
                  <a:schemeClr val="tx1"/>
                </a:solidFill>
                <a:latin typeface="Calibri"/>
                <a:cs typeface="Calibri"/>
              </a:rPr>
              <a:t>Pensez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 DIGITAL !</a:t>
            </a:r>
          </a:p>
          <a:p>
            <a:endParaRPr lang="en-US" sz="2400" b="0" dirty="0">
              <a:latin typeface="Calibri"/>
              <a:cs typeface="Calibri"/>
            </a:endParaRPr>
          </a:p>
          <a:p>
            <a:endParaRPr lang="en-US" sz="2400" b="0" dirty="0">
              <a:latin typeface="Calibri"/>
              <a:cs typeface="Calibri"/>
            </a:endParaRPr>
          </a:p>
          <a:p>
            <a:endParaRPr lang="en-US" sz="2400" b="0" dirty="0">
              <a:latin typeface="Calibri"/>
              <a:cs typeface="Calibri"/>
            </a:endParaRPr>
          </a:p>
          <a:p>
            <a:endParaRPr lang="en-US" sz="2400" b="0" dirty="0">
              <a:latin typeface="Calibri"/>
              <a:cs typeface="Calibri"/>
            </a:endParaRPr>
          </a:p>
          <a:p>
            <a:r>
              <a:rPr lang="en-US" sz="2400" b="0" dirty="0">
                <a:latin typeface="Calibri"/>
                <a:cs typeface="Calibri"/>
                <a:hlinkClick r:id="rId2"/>
              </a:rPr>
              <a:t>[Espace Client Web &amp; Mobile] Collecte de justificatifs en ligne pour un prêt immobilier - YouTube</a:t>
            </a:r>
            <a:r>
              <a:rPr lang="en-US" sz="2400" b="0" dirty="0">
                <a:latin typeface="Calibri"/>
                <a:cs typeface="Calibri"/>
              </a:rPr>
              <a:t>*</a:t>
            </a:r>
            <a:endParaRPr lang="en-US" sz="2400" dirty="0">
              <a:cs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092BCE-4AE3-019F-6123-3409F814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22 mars 2024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721DC2-89FE-1C8B-B7A5-DA20F2B91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038A0-23FB-C93A-9F62-05719CB9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17</a:t>
            </a:fld>
            <a:endParaRPr lang="fr-FR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608A4D-C2E2-0C5D-B03F-AB52AE6D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6900" dirty="0">
                <a:cs typeface="Arial"/>
              </a:rPr>
              <a:t>06</a:t>
            </a:r>
            <a:endParaRPr lang="en-US" dirty="0"/>
          </a:p>
        </p:txBody>
      </p:sp>
      <p:sp>
        <p:nvSpPr>
          <p:cNvPr id="9" name="ZoneTexte 7">
            <a:extLst>
              <a:ext uri="{FF2B5EF4-FFF2-40B4-BE49-F238E27FC236}">
                <a16:creationId xmlns:a16="http://schemas.microsoft.com/office/drawing/2014/main" id="{BB1BF619-580E-2CE7-ADEB-07D110474033}"/>
              </a:ext>
            </a:extLst>
          </p:cNvPr>
          <p:cNvSpPr txBox="1"/>
          <p:nvPr/>
        </p:nvSpPr>
        <p:spPr>
          <a:xfrm>
            <a:off x="1813273" y="242552"/>
            <a:ext cx="757645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i="1" dirty="0">
                <a:cs typeface="Arial"/>
              </a:rPr>
              <a:t>Digital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AAE30-694F-12B5-7FE5-1A0AD74D70CD}"/>
              </a:ext>
            </a:extLst>
          </p:cNvPr>
          <p:cNvSpPr txBox="1"/>
          <p:nvPr/>
        </p:nvSpPr>
        <p:spPr>
          <a:xfrm>
            <a:off x="633211" y="1921098"/>
            <a:ext cx="1062506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dirty="0">
                <a:cs typeface="Arial"/>
              </a:rPr>
              <a:t>le client </a:t>
            </a:r>
            <a:r>
              <a:rPr lang="en-US" dirty="0" err="1">
                <a:cs typeface="Arial"/>
              </a:rPr>
              <a:t>depuis</a:t>
            </a:r>
            <a:r>
              <a:rPr lang="en-US" dirty="0">
                <a:cs typeface="Arial"/>
              </a:rPr>
              <a:t> son </a:t>
            </a:r>
            <a:r>
              <a:rPr lang="en-US" dirty="0" err="1">
                <a:cs typeface="Arial"/>
              </a:rPr>
              <a:t>espace</a:t>
            </a:r>
            <a:r>
              <a:rPr lang="en-US" dirty="0">
                <a:cs typeface="Arial"/>
              </a:rPr>
              <a:t> WEB </a:t>
            </a:r>
            <a:r>
              <a:rPr lang="en-US" dirty="0" err="1">
                <a:cs typeface="Arial"/>
              </a:rPr>
              <a:t>ou</a:t>
            </a:r>
            <a:r>
              <a:rPr lang="en-US" dirty="0">
                <a:cs typeface="Arial"/>
              </a:rPr>
              <a:t> son Application mobile CE </a:t>
            </a:r>
            <a:r>
              <a:rPr lang="en-US" dirty="0" err="1">
                <a:cs typeface="Arial"/>
              </a:rPr>
              <a:t>peut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transmettre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directement</a:t>
            </a:r>
            <a:r>
              <a:rPr lang="en-US" dirty="0">
                <a:cs typeface="Arial"/>
              </a:rPr>
              <a:t> les </a:t>
            </a:r>
            <a:r>
              <a:rPr lang="en-US" dirty="0" err="1">
                <a:cs typeface="Arial"/>
              </a:rPr>
              <a:t>pièces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attendues</a:t>
            </a:r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pPr marL="285750" indent="-285750">
              <a:buFont typeface="Wingdings"/>
              <a:buChar char="Ø"/>
            </a:pPr>
            <a:r>
              <a:rPr lang="en-US" dirty="0">
                <a:cs typeface="Arial"/>
              </a:rPr>
              <a:t>Ci-dessous le </a:t>
            </a:r>
            <a:r>
              <a:rPr lang="en-US" dirty="0" err="1">
                <a:cs typeface="Arial"/>
              </a:rPr>
              <a:t>tuto</a:t>
            </a:r>
            <a:r>
              <a:rPr lang="en-US" dirty="0">
                <a:cs typeface="Arial"/>
              </a:rPr>
              <a:t> : </a:t>
            </a:r>
            <a:r>
              <a:rPr lang="en-US" dirty="0" err="1">
                <a:cs typeface="Arial"/>
              </a:rPr>
              <a:t>Collecte</a:t>
            </a:r>
            <a:r>
              <a:rPr lang="en-US" dirty="0">
                <a:cs typeface="Arial"/>
              </a:rPr>
              <a:t> de </a:t>
            </a:r>
            <a:r>
              <a:rPr lang="en-US" dirty="0" err="1">
                <a:cs typeface="Arial"/>
              </a:rPr>
              <a:t>justificatifs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en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ligne</a:t>
            </a:r>
            <a:r>
              <a:rPr lang="en-US" dirty="0">
                <a:cs typeface="Arial"/>
              </a:rPr>
              <a:t> pour un Crédit </a:t>
            </a:r>
            <a:r>
              <a:rPr lang="en-US" dirty="0" err="1">
                <a:cs typeface="Arial"/>
              </a:rPr>
              <a:t>Immobiler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292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E5E77E2-3E48-5F5F-6FE7-C495AB745A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Pour les collaborateurs éprouvant des difficultés lors du montage d’un dossier de prêt, l’Assistance Crédit vous consacre des RDV individuels.</a:t>
            </a:r>
          </a:p>
          <a:p>
            <a:endParaRPr lang="fr-FR" b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Les thèmes abordés avec l’Assistance Crédit lors de ces </a:t>
            </a:r>
            <a:r>
              <a:rPr lang="fr-FR">
                <a:solidFill>
                  <a:schemeClr val="tx1">
                    <a:lumMod val="50000"/>
                  </a:schemeClr>
                </a:solidFill>
              </a:rPr>
              <a:t>rendez-vous d’accompagnement individuels </a:t>
            </a: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>
              <a:spcBef>
                <a:spcPts val="0"/>
              </a:spcBef>
            </a:pP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-    Mon 1</a:t>
            </a:r>
            <a:r>
              <a:rPr lang="fr-FR" b="0" baseline="30000">
                <a:solidFill>
                  <a:schemeClr val="tx1">
                    <a:lumMod val="50000"/>
                  </a:schemeClr>
                </a:solidFill>
              </a:rPr>
              <a:t>er</a:t>
            </a: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 dossier IMMO,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Mon dossier SCI,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Mon dossier PTZ-ECO PTZ,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Mon dossier complexe : </a:t>
            </a:r>
            <a:r>
              <a:rPr lang="fr-FR">
                <a:solidFill>
                  <a:schemeClr val="tx1">
                    <a:lumMod val="50000"/>
                  </a:schemeClr>
                </a:solidFill>
              </a:rPr>
              <a:t>lissage</a:t>
            </a: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, dossiers croisés</a:t>
            </a:r>
            <a:r>
              <a:rPr lang="fr-FR">
                <a:solidFill>
                  <a:schemeClr val="tx1">
                    <a:lumMod val="50000"/>
                  </a:schemeClr>
                </a:solidFill>
              </a:rPr>
              <a:t>… </a:t>
            </a:r>
          </a:p>
          <a:p>
            <a:pPr>
              <a:spcBef>
                <a:spcPts val="0"/>
              </a:spcBef>
            </a:pPr>
            <a:endParaRPr lang="fr-FR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spcBef>
                <a:spcPts val="0"/>
              </a:spcBef>
              <a:buFontTx/>
              <a:buChar char="-"/>
            </a:pPr>
            <a:endParaRPr lang="fr-FR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u="sng">
                <a:solidFill>
                  <a:schemeClr val="tx1">
                    <a:lumMod val="50000"/>
                  </a:schemeClr>
                </a:solidFill>
              </a:rPr>
              <a:t>Pour prendre un rendez-vous :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Appeler l’assistance au numéro habituel </a:t>
            </a:r>
            <a:r>
              <a:rPr lang="fr-FR">
                <a:solidFill>
                  <a:schemeClr val="tx1">
                    <a:lumMod val="50000"/>
                  </a:schemeClr>
                </a:solidFill>
              </a:rPr>
              <a:t>03 88 40 24 24 </a:t>
            </a: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et demander un RDV d’aide au montage. Un collaborateur positionnera sur l’agenda assistance </a:t>
            </a:r>
            <a:r>
              <a:rPr lang="fr-FR">
                <a:solidFill>
                  <a:schemeClr val="tx1">
                    <a:lumMod val="50000"/>
                  </a:schemeClr>
                </a:solidFill>
              </a:rPr>
              <a:t>un RDV de 30 minutes minimum </a:t>
            </a: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le jour même ou le lendemain.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fr-FR">
                <a:solidFill>
                  <a:schemeClr val="tx1">
                    <a:lumMod val="50000"/>
                  </a:schemeClr>
                </a:solidFill>
              </a:rPr>
              <a:t>Quelques prérequis </a:t>
            </a:r>
            <a:r>
              <a:rPr lang="fr-FR" b="0">
                <a:solidFill>
                  <a:schemeClr val="tx1">
                    <a:lumMod val="50000"/>
                  </a:schemeClr>
                </a:solidFill>
              </a:rPr>
              <a:t>: avoir échangé avec le client sur son projet, le dossier doit être initié (existence du n° F…, numérisation des pièces nécessaires au montage), mise à jour de connaissance client.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A715F4-0578-974E-8B0C-C866F6BFE33F}"/>
              </a:ext>
            </a:extLst>
          </p:cNvPr>
          <p:cNvSpPr txBox="1"/>
          <p:nvPr/>
        </p:nvSpPr>
        <p:spPr>
          <a:xfrm>
            <a:off x="1831488" y="435045"/>
            <a:ext cx="7576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/>
              <a:t>Aide aux montages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9C1D6C-0463-9B21-DE48-472D3F483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01" y="568966"/>
            <a:ext cx="1196418" cy="1469853"/>
          </a:xfrm>
        </p:spPr>
        <p:txBody>
          <a:bodyPr/>
          <a:lstStyle/>
          <a:p>
            <a:r>
              <a:rPr lang="fr-FR" sz="6900" dirty="0"/>
              <a:t>07 </a:t>
            </a:r>
            <a:r>
              <a:rPr lang="fr-FR" sz="2400" i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32333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407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59</TotalTime>
  <Words>1089</Words>
  <Application>Microsoft Office PowerPoint</Application>
  <PresentationFormat>Grand écran</PresentationFormat>
  <Paragraphs>173</Paragraphs>
  <Slides>20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Calibri</vt:lpstr>
      <vt:lpstr>Comic Sans MS</vt:lpstr>
      <vt:lpstr>Wingdings</vt:lpstr>
      <vt:lpstr>Wingdings 2</vt:lpstr>
      <vt:lpstr>Caisse d'Epargne</vt:lpstr>
      <vt:lpstr>Lissage ECO PTZ</vt:lpstr>
      <vt:lpstr>Sommaire</vt:lpstr>
      <vt:lpstr>01</vt:lpstr>
      <vt:lpstr>02</vt:lpstr>
      <vt:lpstr>Présentation PowerPoint</vt:lpstr>
      <vt:lpstr>03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04</vt:lpstr>
      <vt:lpstr>Présentation PowerPoint</vt:lpstr>
      <vt:lpstr>05  </vt:lpstr>
      <vt:lpstr>06</vt:lpstr>
      <vt:lpstr>07  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LEMASSON Sophie [CEGEE]</cp:lastModifiedBy>
  <cp:revision>78</cp:revision>
  <dcterms:created xsi:type="dcterms:W3CDTF">2021-07-28T12:57:33Z</dcterms:created>
  <dcterms:modified xsi:type="dcterms:W3CDTF">2024-03-22T10:22:47Z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2024-02-29T15:36:57Z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