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5"/>
  </p:sldMasterIdLst>
  <p:notesMasterIdLst>
    <p:notesMasterId r:id="rId22"/>
  </p:notesMasterIdLst>
  <p:sldIdLst>
    <p:sldId id="311" r:id="rId6"/>
    <p:sldId id="330" r:id="rId7"/>
    <p:sldId id="337" r:id="rId8"/>
    <p:sldId id="338" r:id="rId9"/>
    <p:sldId id="339" r:id="rId10"/>
    <p:sldId id="340" r:id="rId11"/>
    <p:sldId id="341" r:id="rId12"/>
    <p:sldId id="342" r:id="rId13"/>
    <p:sldId id="1122" r:id="rId14"/>
    <p:sldId id="1064" r:id="rId15"/>
    <p:sldId id="359" r:id="rId16"/>
    <p:sldId id="1125" r:id="rId17"/>
    <p:sldId id="1129" r:id="rId18"/>
    <p:sldId id="358" r:id="rId19"/>
    <p:sldId id="1051" r:id="rId20"/>
    <p:sldId id="1126" r:id="rId21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nia SNOUSSI" initials="SS" lastIdx="15" clrIdx="0">
    <p:extLst>
      <p:ext uri="{19B8F6BF-5375-455C-9EA6-DF929625EA0E}">
        <p15:presenceInfo xmlns:p15="http://schemas.microsoft.com/office/powerpoint/2012/main" userId="S-1-5-21-173489755-1938440471-1307212239-633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6CD2D1-9572-18AA-424C-4294CBF4A5BF}" v="6" dt="2024-02-29T15:56:52.5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26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6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0A275C-60F6-4CFC-8322-0A6561A804A6}" type="datetimeFigureOut">
              <a:rPr lang="fr-FR" smtClean="0"/>
              <a:t>01/03/2024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6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6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81D5A5-FA34-4EB5-9CC9-7B6B1E98A2A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9135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1D5A5-FA34-4EB5-9CC9-7B6B1E98A2A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265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1D5A5-FA34-4EB5-9CC9-7B6B1E98A2A5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0713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1D5A5-FA34-4EB5-9CC9-7B6B1E98A2A5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6980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6C4F8-8EE3-436F-B518-3A1914C3419F}" type="datetime1">
              <a:rPr lang="fr-FR" smtClean="0"/>
              <a:t>01/03/2024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E848-D1D7-4A27-864D-10495ECCB5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8690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06E9A-6A33-4B6D-9444-049AE8E27C52}" type="datetime1">
              <a:rPr lang="fr-FR" smtClean="0"/>
              <a:t>01/03/2024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E848-D1D7-4A27-864D-10495ECCB5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236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D486-C292-4C51-AFA1-CBBA2B745F34}" type="datetime1">
              <a:rPr lang="fr-FR" smtClean="0"/>
              <a:t>01/03/2024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E848-D1D7-4A27-864D-10495ECCB5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9728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B2394-4E86-4394-A6F9-55500E28A47E}" type="datetime1">
              <a:rPr lang="fr-FR" smtClean="0"/>
              <a:t>01/03/2024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E848-D1D7-4A27-864D-10495ECCB5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5543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D722F-7B73-4904-8675-F61A76DB3692}" type="datetime1">
              <a:rPr lang="fr-FR" smtClean="0"/>
              <a:t>01/03/2024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E848-D1D7-4A27-864D-10495ECCB5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3778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0F8F-7882-451B-A76C-9FB9417F2C6C}" type="datetime1">
              <a:rPr lang="fr-FR" smtClean="0"/>
              <a:t>01/03/2024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E848-D1D7-4A27-864D-10495ECCB5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8836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3D36-E5B0-47CA-8C76-E2400B9B8063}" type="datetime1">
              <a:rPr lang="fr-FR" smtClean="0"/>
              <a:t>01/03/2024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E848-D1D7-4A27-864D-10495ECCB5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56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78B66-0F18-4C35-9DE3-3B7A814FD861}" type="datetime1">
              <a:rPr lang="fr-FR" smtClean="0"/>
              <a:t>01/03/2024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E848-D1D7-4A27-864D-10495ECCB5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8337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31C0-B36A-4E9C-AC72-814BA746D11F}" type="datetime1">
              <a:rPr lang="fr-FR" smtClean="0"/>
              <a:t>01/03/2024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E848-D1D7-4A27-864D-10495ECCB5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4952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BB314-AEB4-4249-B09D-AB28DC395659}" type="datetime1">
              <a:rPr lang="fr-FR" smtClean="0"/>
              <a:t>01/03/2024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E848-D1D7-4A27-864D-10495ECCB5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2630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0FFEC-486D-4512-B610-123243B4EA83}" type="datetime1">
              <a:rPr lang="fr-FR" smtClean="0"/>
              <a:t>01/03/2024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E848-D1D7-4A27-864D-10495ECCB5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0430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A4F99-398B-45FA-ABD1-956BB9B225BB}" type="datetime1">
              <a:rPr lang="fr-FR" smtClean="0"/>
              <a:t>01/03/2024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E848-D1D7-4A27-864D-10495ECCB5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1745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DE54D-3782-469A-A20E-5860FAD81F5C}" type="datetime1">
              <a:rPr lang="fr-FR" smtClean="0"/>
              <a:t>01/03/2024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7E848-D1D7-4A27-864D-10495ECCB5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7649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187859"/>
              </p:ext>
            </p:extLst>
          </p:nvPr>
        </p:nvGraphicFramePr>
        <p:xfrm>
          <a:off x="3397482" y="404664"/>
          <a:ext cx="2447925" cy="579120"/>
        </p:xfrm>
        <a:graphic>
          <a:graphicData uri="http://schemas.openxmlformats.org/drawingml/2006/table">
            <a:tbl>
              <a:tblPr firstRow="1" firstCol="1" bandRow="1"/>
              <a:tblGrid>
                <a:gridCol w="244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-1257300" algn="r"/>
                          <a:tab pos="2857500" algn="ctr"/>
                          <a:tab pos="4686300" algn="r"/>
                          <a:tab pos="6858000" algn="r"/>
                        </a:tabLst>
                      </a:pPr>
                      <a:r>
                        <a:rPr lang="fr-FR" sz="2000" cap="all" spc="-50" dirty="0">
                          <a:solidFill>
                            <a:srgbClr val="285078"/>
                          </a:solidFill>
                          <a:effectLst/>
                          <a:latin typeface="Verdana"/>
                          <a:ea typeface="Times New Roman"/>
                          <a:cs typeface="Calibri"/>
                        </a:rPr>
                        <a:t>S G F G A S</a:t>
                      </a:r>
                      <a:endParaRPr lang="fr-F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900" cap="all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Times New Roman"/>
                        </a:rPr>
                        <a:t>sociÉtÉ de gestion des financements et de la</a:t>
                      </a:r>
                      <a:br>
                        <a:rPr lang="fr-FR" sz="900" cap="all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Times New Roman"/>
                        </a:rPr>
                      </a:br>
                      <a:r>
                        <a:rPr lang="fr-FR" sz="900" cap="all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Times New Roman"/>
                        </a:rPr>
                        <a:t>garantie de l’accession sociale À la propriÉtÉ</a:t>
                      </a:r>
                      <a:endParaRPr lang="fr-F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Titre 1">
            <a:extLst>
              <a:ext uri="{FF2B5EF4-FFF2-40B4-BE49-F238E27FC236}">
                <a16:creationId xmlns:a16="http://schemas.microsoft.com/office/drawing/2014/main" id="{128F4856-0685-4EF2-846E-F576DBAB724D}"/>
              </a:ext>
            </a:extLst>
          </p:cNvPr>
          <p:cNvSpPr txBox="1">
            <a:spLocks/>
          </p:cNvSpPr>
          <p:nvPr/>
        </p:nvSpPr>
        <p:spPr>
          <a:xfrm>
            <a:off x="818566" y="1375872"/>
            <a:ext cx="7605757" cy="467454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600" kern="1200">
                <a:solidFill>
                  <a:srgbClr val="00478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400" dirty="0"/>
              <a:t>Les évolutions du PTZ  en 2024</a:t>
            </a:r>
            <a:endParaRPr lang="fr-FR" sz="2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algn="ctr"/>
            <a:endParaRPr lang="fr-FR" sz="2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algn="ctr"/>
            <a:endParaRPr lang="fr-FR" sz="2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algn="ctr"/>
            <a:endParaRPr lang="fr-FR" sz="2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algn="ctr"/>
            <a:endParaRPr lang="fr-FR" sz="2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endParaRPr lang="fr-FR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fr-FR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fr-FR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fr-FR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fr-FR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fr-FR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fr-FR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fr-FR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fr-FR" sz="2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Sous-titre 2">
            <a:extLst>
              <a:ext uri="{FF2B5EF4-FFF2-40B4-BE49-F238E27FC236}">
                <a16:creationId xmlns:a16="http://schemas.microsoft.com/office/drawing/2014/main" id="{00A05578-019C-4E4B-BF43-A0D465908482}"/>
              </a:ext>
            </a:extLst>
          </p:cNvPr>
          <p:cNvSpPr txBox="1">
            <a:spLocks/>
          </p:cNvSpPr>
          <p:nvPr/>
        </p:nvSpPr>
        <p:spPr>
          <a:xfrm>
            <a:off x="766280" y="5894863"/>
            <a:ext cx="7710328" cy="432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SGFGAS https://www.sgfgas.fr</a:t>
            </a:r>
          </a:p>
        </p:txBody>
      </p:sp>
    </p:spTree>
    <p:extLst>
      <p:ext uri="{BB962C8B-B14F-4D97-AF65-F5344CB8AC3E}">
        <p14:creationId xmlns:p14="http://schemas.microsoft.com/office/powerpoint/2010/main" val="1641059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D17A6A-C4B2-4C65-9424-9DF5F70F5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Division par 2 de la production de PTZ depuis 2019</a:t>
            </a:r>
          </a:p>
          <a:p>
            <a:endParaRPr lang="fr-FR" sz="2400" dirty="0"/>
          </a:p>
          <a:p>
            <a:r>
              <a:rPr lang="fr-FR" sz="2400" dirty="0"/>
              <a:t>Dispositif PTZ devant se terminer fin 2023</a:t>
            </a:r>
          </a:p>
          <a:p>
            <a:endParaRPr lang="fr-FR" sz="2400" dirty="0"/>
          </a:p>
          <a:p>
            <a:r>
              <a:rPr lang="fr-FR" sz="2400" dirty="0"/>
              <a:t>Barèmes à adapter à l’évolution des revenus/couts</a:t>
            </a:r>
          </a:p>
          <a:p>
            <a:endParaRPr lang="fr-FR" sz="2400" dirty="0"/>
          </a:p>
          <a:p>
            <a:r>
              <a:rPr lang="fr-FR" sz="2400" dirty="0"/>
              <a:t>CNR Logement de juin 2023 : </a:t>
            </a:r>
          </a:p>
          <a:p>
            <a:pPr lvl="1"/>
            <a:r>
              <a:rPr lang="fr-FR" sz="2000" dirty="0"/>
              <a:t>Prolongement du PTZ jusque fin 2027</a:t>
            </a:r>
          </a:p>
          <a:p>
            <a:pPr lvl="1"/>
            <a:r>
              <a:rPr lang="fr-FR" sz="2000" dirty="0"/>
              <a:t>Recentrage sur les opérations neuf collectifs en zone tendue et ancien + travaux en zone détendue</a:t>
            </a:r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6498A3-D925-49AD-9A1C-9EB4E75FE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E848-D1D7-4A27-864D-10495ECCB55B}" type="slidenum">
              <a:rPr lang="fr-FR" smtClean="0"/>
              <a:t>2</a:t>
            </a:fld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00E6BE9B-DA92-45E9-9E29-18FEB0C5C775}"/>
              </a:ext>
            </a:extLst>
          </p:cNvPr>
          <p:cNvSpPr txBox="1">
            <a:spLocks/>
          </p:cNvSpPr>
          <p:nvPr/>
        </p:nvSpPr>
        <p:spPr>
          <a:xfrm>
            <a:off x="450977" y="287078"/>
            <a:ext cx="8229600" cy="1143000"/>
          </a:xfrm>
          <a:prstGeom prst="rect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fr-FR" sz="4800" dirty="0">
                <a:solidFill>
                  <a:srgbClr val="004780"/>
                </a:solidFill>
              </a:rPr>
              <a:t>Contexte</a:t>
            </a:r>
          </a:p>
        </p:txBody>
      </p:sp>
    </p:spTree>
    <p:extLst>
      <p:ext uri="{BB962C8B-B14F-4D97-AF65-F5344CB8AC3E}">
        <p14:creationId xmlns:p14="http://schemas.microsoft.com/office/powerpoint/2010/main" val="3814640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D17A6A-C4B2-4C65-9424-9DF5F70F5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2"/>
            <a:ext cx="8686800" cy="5052525"/>
          </a:xfrm>
        </p:spPr>
        <p:txBody>
          <a:bodyPr>
            <a:normAutofit fontScale="85000" lnSpcReduction="20000"/>
          </a:bodyPr>
          <a:lstStyle/>
          <a:p>
            <a:pPr marL="266700" indent="-266700"/>
            <a:r>
              <a:rPr lang="fr-FR" sz="2400" dirty="0"/>
              <a:t>Pas de changement sur les règles « historiques » : </a:t>
            </a:r>
          </a:p>
          <a:p>
            <a:pPr marL="666750" lvl="1" indent="-266700"/>
            <a:r>
              <a:rPr lang="fr-FR" sz="2000" dirty="0"/>
              <a:t>Primo-accession</a:t>
            </a:r>
          </a:p>
          <a:p>
            <a:pPr marL="666750" lvl="1" indent="-266700"/>
            <a:r>
              <a:rPr lang="fr-FR" sz="2000" dirty="0"/>
              <a:t>Ménage et revenus</a:t>
            </a:r>
          </a:p>
          <a:p>
            <a:pPr marL="666750" lvl="1" indent="-266700"/>
            <a:r>
              <a:rPr lang="fr-FR" sz="2000" dirty="0"/>
              <a:t>Montant d’opération</a:t>
            </a:r>
          </a:p>
          <a:p>
            <a:pPr marL="666750" lvl="1" indent="-266700"/>
            <a:r>
              <a:rPr lang="fr-FR" sz="2000" dirty="0"/>
              <a:t>Résidence principale</a:t>
            </a:r>
          </a:p>
          <a:p>
            <a:pPr marL="666750" lvl="1" indent="-266700"/>
            <a:endParaRPr lang="fr-FR" sz="2000" dirty="0"/>
          </a:p>
          <a:p>
            <a:pPr marL="266700" indent="-266700"/>
            <a:r>
              <a:rPr lang="fr-FR" sz="2400" dirty="0"/>
              <a:t>Recentrage des opérations financées par le  PTZ : </a:t>
            </a:r>
          </a:p>
          <a:p>
            <a:pPr marL="666750" lvl="1" indent="-266700"/>
            <a:r>
              <a:rPr lang="fr-FR" sz="2000" dirty="0"/>
              <a:t>Zones tendues (A, B1) : logements neufs collectifs </a:t>
            </a:r>
          </a:p>
          <a:p>
            <a:pPr marL="666750" lvl="1" indent="-266700"/>
            <a:r>
              <a:rPr lang="fr-FR" sz="2000" dirty="0"/>
              <a:t>Zones détendues (B2, C) : </a:t>
            </a:r>
            <a:r>
              <a:rPr lang="fr-FR" sz="2000" dirty="0" err="1"/>
              <a:t>ancien+travaux</a:t>
            </a:r>
            <a:endParaRPr lang="fr-FR" sz="2000" dirty="0"/>
          </a:p>
          <a:p>
            <a:pPr marL="666750" lvl="1" indent="-266700"/>
            <a:r>
              <a:rPr lang="fr-FR" sz="2000" dirty="0"/>
              <a:t>Cas particuliers dérogatoires</a:t>
            </a:r>
            <a:endParaRPr lang="fr-FR" sz="2400" dirty="0"/>
          </a:p>
          <a:p>
            <a:pPr marL="285750" indent="-285750"/>
            <a:endParaRPr lang="fr-FR" sz="2400" dirty="0"/>
          </a:p>
          <a:p>
            <a:pPr marL="285750" indent="-285750"/>
            <a:r>
              <a:rPr lang="fr-FR" sz="2400" dirty="0" err="1"/>
              <a:t>Ancien+Travaux</a:t>
            </a:r>
            <a:r>
              <a:rPr lang="fr-FR" sz="2400" dirty="0"/>
              <a:t> : </a:t>
            </a:r>
          </a:p>
          <a:p>
            <a:pPr marL="685800" lvl="1"/>
            <a:r>
              <a:rPr lang="fr-FR" sz="2100" dirty="0"/>
              <a:t>Suppression du financement de chaudières fossiles et amélioration de l’exigence de performance énergétique (étiquette D)</a:t>
            </a:r>
          </a:p>
          <a:p>
            <a:pPr marL="285750" indent="-285750"/>
            <a:endParaRPr lang="fr-FR" sz="2400" dirty="0"/>
          </a:p>
          <a:p>
            <a:pPr marL="285750" indent="-285750"/>
            <a:r>
              <a:rPr lang="fr-FR" sz="2400" dirty="0"/>
              <a:t>Refonte du barème</a:t>
            </a:r>
          </a:p>
          <a:p>
            <a:pPr marL="285750" indent="-285750"/>
            <a:endParaRPr lang="fr-FR" sz="2400" dirty="0"/>
          </a:p>
          <a:p>
            <a:pPr marL="285750" indent="-285750"/>
            <a:r>
              <a:rPr lang="fr-FR" sz="2400" dirty="0"/>
              <a:t>Mise en œuvre au 1</a:t>
            </a:r>
            <a:r>
              <a:rPr lang="fr-FR" sz="2400" baseline="30000" dirty="0"/>
              <a:t>er</a:t>
            </a:r>
            <a:r>
              <a:rPr lang="fr-FR" sz="2400" dirty="0"/>
              <a:t> avril 2024</a:t>
            </a:r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6498A3-D925-49AD-9A1C-9EB4E75FE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E848-D1D7-4A27-864D-10495ECCB55B}" type="slidenum">
              <a:rPr lang="fr-FR" smtClean="0"/>
              <a:t>3</a:t>
            </a:fld>
            <a:endParaRPr lang="fr-FR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3CE195CD-6653-497A-9CB7-0024FF5AEFFE}"/>
              </a:ext>
            </a:extLst>
          </p:cNvPr>
          <p:cNvSpPr txBox="1">
            <a:spLocks/>
          </p:cNvSpPr>
          <p:nvPr/>
        </p:nvSpPr>
        <p:spPr>
          <a:xfrm>
            <a:off x="441648" y="277750"/>
            <a:ext cx="8229600" cy="1143000"/>
          </a:xfrm>
          <a:prstGeom prst="rect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fr-FR" sz="4800" dirty="0">
                <a:solidFill>
                  <a:srgbClr val="004780"/>
                </a:solidFill>
              </a:rPr>
              <a:t>Les points clés</a:t>
            </a:r>
          </a:p>
        </p:txBody>
      </p:sp>
    </p:spTree>
    <p:extLst>
      <p:ext uri="{BB962C8B-B14F-4D97-AF65-F5344CB8AC3E}">
        <p14:creationId xmlns:p14="http://schemas.microsoft.com/office/powerpoint/2010/main" val="3893631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4A1F2F-6B9B-43A9-9583-0CBCD51CA7AE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3175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kumimoji="1" lang="fr-FR" sz="4800" dirty="0">
                <a:solidFill>
                  <a:srgbClr val="004780"/>
                </a:solidFill>
              </a:rPr>
              <a:t>Opérations éligibles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6498A3-D925-49AD-9A1C-9EB4E75FE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E848-D1D7-4A27-864D-10495ECCB55B}" type="slidenum">
              <a:rPr lang="fr-FR" smtClean="0"/>
              <a:t>4</a:t>
            </a:fld>
            <a:endParaRPr lang="fr-FR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0BF3B62-D117-4D73-AF3F-925802B1F0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263601"/>
              </p:ext>
            </p:extLst>
          </p:nvPr>
        </p:nvGraphicFramePr>
        <p:xfrm>
          <a:off x="457200" y="1567714"/>
          <a:ext cx="8266921" cy="297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1658">
                  <a:extLst>
                    <a:ext uri="{9D8B030D-6E8A-4147-A177-3AD203B41FA5}">
                      <a16:colId xmlns:a16="http://schemas.microsoft.com/office/drawing/2014/main" val="2359267936"/>
                    </a:ext>
                  </a:extLst>
                </a:gridCol>
                <a:gridCol w="1613049">
                  <a:extLst>
                    <a:ext uri="{9D8B030D-6E8A-4147-A177-3AD203B41FA5}">
                      <a16:colId xmlns:a16="http://schemas.microsoft.com/office/drawing/2014/main" val="240258436"/>
                    </a:ext>
                  </a:extLst>
                </a:gridCol>
                <a:gridCol w="1613049">
                  <a:extLst>
                    <a:ext uri="{9D8B030D-6E8A-4147-A177-3AD203B41FA5}">
                      <a16:colId xmlns:a16="http://schemas.microsoft.com/office/drawing/2014/main" val="908790030"/>
                    </a:ext>
                  </a:extLst>
                </a:gridCol>
                <a:gridCol w="1379165">
                  <a:extLst>
                    <a:ext uri="{9D8B030D-6E8A-4147-A177-3AD203B41FA5}">
                      <a16:colId xmlns:a16="http://schemas.microsoft.com/office/drawing/2014/main" val="2158005104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r>
                        <a:rPr lang="fr-FR" sz="1400" dirty="0"/>
                        <a:t>Opérations dans le neuf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Zones tendues</a:t>
                      </a:r>
                    </a:p>
                    <a:p>
                      <a:pPr algn="ctr"/>
                      <a:r>
                        <a:rPr lang="fr-FR" sz="1400" dirty="0"/>
                        <a:t> (A B1)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Zones détendues (B2 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Zones QPV ANRU (France entière)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11496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fr-FR" sz="1400" dirty="0"/>
                        <a:t>Neuf/Construction/VEFA </a:t>
                      </a:r>
                      <a:r>
                        <a:rPr lang="fr-FR" sz="1400" u="sng" dirty="0"/>
                        <a:t>(collectif)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OUI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OUI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011073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fr-FR" sz="1400" dirty="0"/>
                        <a:t>Neuf/Construction/CCMI </a:t>
                      </a:r>
                      <a:r>
                        <a:rPr lang="fr-FR" sz="1400" u="sng" dirty="0"/>
                        <a:t>(individuel)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OUI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88780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fr-FR" sz="1400" dirty="0"/>
                        <a:t>Changement de destination de locaux en logement (collectif et individuel)</a:t>
                      </a:r>
                    </a:p>
                  </a:txBody>
                  <a:tcPr anchor="ctr"/>
                </a:tc>
                <a:tc rowSpan="3" gridSpan="3"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OUI</a:t>
                      </a:r>
                    </a:p>
                  </a:txBody>
                  <a:tcPr anchor="ctr"/>
                </a:tc>
                <a:tc rowSpan="3" h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algn="ctr"/>
                      <a:endParaRPr lang="fr-FR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063566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fr-FR" sz="1400" dirty="0"/>
                        <a:t>BRS neuf (collectif et individuel)</a:t>
                      </a:r>
                    </a:p>
                  </a:txBody>
                  <a:tcPr anchor="ctr"/>
                </a:tc>
                <a:tc gridSpan="3" v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15124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fr-FR" sz="1400" dirty="0"/>
                        <a:t>Location-accession Neuf (collectif et individuel)</a:t>
                      </a:r>
                    </a:p>
                  </a:txBody>
                  <a:tcPr anchor="ctr"/>
                </a:tc>
                <a:tc gridSpan="3" v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861332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DB9F5E0-3C90-4213-9DEF-15509EC27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692872"/>
              </p:ext>
            </p:extLst>
          </p:nvPr>
        </p:nvGraphicFramePr>
        <p:xfrm>
          <a:off x="433873" y="4661425"/>
          <a:ext cx="8266921" cy="20379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2834">
                  <a:extLst>
                    <a:ext uri="{9D8B030D-6E8A-4147-A177-3AD203B41FA5}">
                      <a16:colId xmlns:a16="http://schemas.microsoft.com/office/drawing/2014/main" val="2359267936"/>
                    </a:ext>
                  </a:extLst>
                </a:gridCol>
                <a:gridCol w="2068744">
                  <a:extLst>
                    <a:ext uri="{9D8B030D-6E8A-4147-A177-3AD203B41FA5}">
                      <a16:colId xmlns:a16="http://schemas.microsoft.com/office/drawing/2014/main" val="240258436"/>
                    </a:ext>
                  </a:extLst>
                </a:gridCol>
                <a:gridCol w="2055343">
                  <a:extLst>
                    <a:ext uri="{9D8B030D-6E8A-4147-A177-3AD203B41FA5}">
                      <a16:colId xmlns:a16="http://schemas.microsoft.com/office/drawing/2014/main" val="908790030"/>
                    </a:ext>
                  </a:extLst>
                </a:gridCol>
              </a:tblGrid>
              <a:tr h="309955">
                <a:tc>
                  <a:txBody>
                    <a:bodyPr/>
                    <a:lstStyle/>
                    <a:p>
                      <a:r>
                        <a:rPr lang="fr-FR" sz="1400" dirty="0"/>
                        <a:t>Opérations dans l’ancien (individuels et collectifs)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Zones tendues (A B1)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Zones détendues (B2 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11496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fr-FR" sz="1400" dirty="0"/>
                        <a:t>Achat Logement Anciens + Travaux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NON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OUI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453904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fr-FR" sz="1400" dirty="0"/>
                        <a:t>BRS Ancien + Travaux 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420627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fr-FR" sz="1400" dirty="0"/>
                        <a:t>Location-accession Ancien + Travaux 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15902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fr-FR" sz="1400" dirty="0"/>
                        <a:t>Rachat HLM (travaux non nécessaires mais possibles)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OUI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OUI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63622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3430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D17A6A-C4B2-4C65-9424-9DF5F70F5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2400" dirty="0"/>
              <a:t>Le bâtiment d'habitation collectif est défini comme  « un bâtiment à usage principal d'habitation regroupant </a:t>
            </a:r>
            <a:r>
              <a:rPr lang="fr-FR" sz="2400" u="sng" dirty="0"/>
              <a:t>plus de</a:t>
            </a:r>
            <a:r>
              <a:rPr lang="fr-FR" sz="2400" dirty="0"/>
              <a:t> deux logements partiellement ou totalement superposés ». (Art L111.1 du CCH)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dirty="0"/>
              <a:t>Donc bâtiment d’au moins 3 logements…</a:t>
            </a:r>
          </a:p>
          <a:p>
            <a:pPr algn="just"/>
            <a:endParaRPr lang="fr-FR" sz="2400" dirty="0"/>
          </a:p>
          <a:p>
            <a:pPr marL="285750" indent="-285750"/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6498A3-D925-49AD-9A1C-9EB4E75FE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E848-D1D7-4A27-864D-10495ECCB55B}" type="slidenum">
              <a:rPr lang="fr-FR" smtClean="0"/>
              <a:t>5</a:t>
            </a:fld>
            <a:endParaRPr lang="fr-FR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3CE195CD-6653-497A-9CB7-0024FF5AEFFE}"/>
              </a:ext>
            </a:extLst>
          </p:cNvPr>
          <p:cNvSpPr txBox="1">
            <a:spLocks/>
          </p:cNvSpPr>
          <p:nvPr/>
        </p:nvSpPr>
        <p:spPr>
          <a:xfrm>
            <a:off x="441648" y="277750"/>
            <a:ext cx="8229600" cy="1143000"/>
          </a:xfrm>
          <a:prstGeom prst="rect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fr-FR" sz="4800" dirty="0">
                <a:solidFill>
                  <a:srgbClr val="004780"/>
                </a:solidFill>
              </a:rPr>
              <a:t>Collectif ou individuel ?</a:t>
            </a:r>
          </a:p>
        </p:txBody>
      </p:sp>
    </p:spTree>
    <p:extLst>
      <p:ext uri="{BB962C8B-B14F-4D97-AF65-F5344CB8AC3E}">
        <p14:creationId xmlns:p14="http://schemas.microsoft.com/office/powerpoint/2010/main" val="3473938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D17A6A-C4B2-4C65-9424-9DF5F70F5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2400" dirty="0"/>
              <a:t>Ces opérations sont soumises à une TVA 5,5% 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dirty="0"/>
              <a:t>Les contrats de construction/achat neuf sont très explicites quant à l’application d’un taux de TVA réduit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dirty="0"/>
              <a:t>Cas particulier si pas de contrat de construction</a:t>
            </a:r>
          </a:p>
          <a:p>
            <a:pPr algn="just"/>
            <a:endParaRPr lang="fr-FR" sz="2400" dirty="0"/>
          </a:p>
          <a:p>
            <a:pPr marL="285750" indent="-285750"/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6498A3-D925-49AD-9A1C-9EB4E75FE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E848-D1D7-4A27-864D-10495ECCB55B}" type="slidenum">
              <a:rPr lang="fr-FR" smtClean="0"/>
              <a:t>6</a:t>
            </a:fld>
            <a:endParaRPr lang="fr-FR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3CE195CD-6653-497A-9CB7-0024FF5AEFFE}"/>
              </a:ext>
            </a:extLst>
          </p:cNvPr>
          <p:cNvSpPr txBox="1">
            <a:spLocks/>
          </p:cNvSpPr>
          <p:nvPr/>
        </p:nvSpPr>
        <p:spPr>
          <a:xfrm>
            <a:off x="441648" y="277750"/>
            <a:ext cx="8229600" cy="1322452"/>
          </a:xfrm>
          <a:prstGeom prst="rect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fr-FR" sz="4800" dirty="0">
                <a:solidFill>
                  <a:srgbClr val="004780"/>
                </a:solidFill>
              </a:rPr>
              <a:t>Comment identifier une opération QPV ANRU ?</a:t>
            </a:r>
          </a:p>
        </p:txBody>
      </p:sp>
    </p:spTree>
    <p:extLst>
      <p:ext uri="{BB962C8B-B14F-4D97-AF65-F5344CB8AC3E}">
        <p14:creationId xmlns:p14="http://schemas.microsoft.com/office/powerpoint/2010/main" val="4087634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D17A6A-C4B2-4C65-9424-9DF5F70F5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980048"/>
          </a:xfrm>
        </p:spPr>
        <p:txBody>
          <a:bodyPr>
            <a:noAutofit/>
          </a:bodyPr>
          <a:lstStyle/>
          <a:p>
            <a:pPr algn="just"/>
            <a:r>
              <a:rPr lang="fr-FR" sz="2400" dirty="0"/>
              <a:t>Cette restriction ne concerne que les opérations anciens + travaux (ou HLM + Travaux)</a:t>
            </a:r>
          </a:p>
          <a:p>
            <a:pPr marL="0" indent="0" algn="just">
              <a:buNone/>
            </a:pPr>
            <a:endParaRPr lang="fr-FR" sz="2400" dirty="0"/>
          </a:p>
          <a:p>
            <a:pPr algn="just"/>
            <a:r>
              <a:rPr lang="fr-FR" sz="2400" dirty="0"/>
              <a:t>Une acquisition d’un bien dans lequel une chaudière à gaz est déjà installée, mais qui ne sera pas remplacée par les travaux prévus par l’emprunteur, est éligible.</a:t>
            </a:r>
          </a:p>
          <a:p>
            <a:pPr algn="just"/>
            <a:endParaRPr lang="fr-FR" sz="2400" dirty="0"/>
          </a:p>
          <a:p>
            <a:r>
              <a:rPr lang="fr-FR" sz="2400" dirty="0"/>
              <a:t>Les travaux d’équipement en chaudière fossile peuvent être financés par un prêt libre non inclus dans le plan de financement du PTZ.</a:t>
            </a:r>
          </a:p>
          <a:p>
            <a:endParaRPr lang="fr-FR" sz="2400" dirty="0"/>
          </a:p>
          <a:p>
            <a:pPr algn="just"/>
            <a:endParaRPr lang="fr-FR" sz="2400" dirty="0"/>
          </a:p>
          <a:p>
            <a:pPr algn="just"/>
            <a:endParaRPr lang="fr-FR" sz="2400" dirty="0"/>
          </a:p>
          <a:p>
            <a:pPr algn="just"/>
            <a:endParaRPr lang="fr-FR" sz="2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6498A3-D925-49AD-9A1C-9EB4E75FE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E848-D1D7-4A27-864D-10495ECCB55B}" type="slidenum">
              <a:rPr lang="fr-FR" smtClean="0"/>
              <a:t>7</a:t>
            </a:fld>
            <a:endParaRPr lang="fr-FR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3CE195CD-6653-497A-9CB7-0024FF5AEFFE}"/>
              </a:ext>
            </a:extLst>
          </p:cNvPr>
          <p:cNvSpPr txBox="1">
            <a:spLocks/>
          </p:cNvSpPr>
          <p:nvPr/>
        </p:nvSpPr>
        <p:spPr>
          <a:xfrm>
            <a:off x="441648" y="277750"/>
            <a:ext cx="8229600" cy="1322452"/>
          </a:xfrm>
          <a:prstGeom prst="rect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fr-FR" sz="4800" dirty="0">
                <a:solidFill>
                  <a:srgbClr val="004780"/>
                </a:solidFill>
              </a:rPr>
              <a:t>Chaudières fossiles ?</a:t>
            </a:r>
          </a:p>
        </p:txBody>
      </p:sp>
    </p:spTree>
    <p:extLst>
      <p:ext uri="{BB962C8B-B14F-4D97-AF65-F5344CB8AC3E}">
        <p14:creationId xmlns:p14="http://schemas.microsoft.com/office/powerpoint/2010/main" val="4276312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D17A6A-C4B2-4C65-9424-9DF5F70F5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fr-FR" sz="2400" dirty="0"/>
          </a:p>
          <a:p>
            <a:pPr algn="just"/>
            <a:r>
              <a:rPr lang="fr-FR" sz="2400" dirty="0"/>
              <a:t>Avant : logement FG=&gt;programme de travaux pour atteindre l’étiquette E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dirty="0"/>
              <a:t>Après : logement EFG=&gt;Programme de travaux pour atteindre l’étiquette D</a:t>
            </a:r>
          </a:p>
          <a:p>
            <a:pPr algn="just"/>
            <a:endParaRPr lang="fr-FR" sz="2400" dirty="0"/>
          </a:p>
          <a:p>
            <a:pPr algn="just"/>
            <a:endParaRPr lang="fr-FR" sz="2400" dirty="0"/>
          </a:p>
          <a:p>
            <a:pPr algn="just"/>
            <a:endParaRPr lang="fr-FR" sz="2400" dirty="0"/>
          </a:p>
          <a:p>
            <a:pPr algn="just"/>
            <a:endParaRPr lang="fr-FR" sz="2400" dirty="0"/>
          </a:p>
          <a:p>
            <a:pPr algn="just"/>
            <a:endParaRPr lang="fr-FR" sz="2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6498A3-D925-49AD-9A1C-9EB4E75FE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7E848-D1D7-4A27-864D-10495ECCB55B}" type="slidenum">
              <a:rPr lang="fr-FR" smtClean="0"/>
              <a:t>8</a:t>
            </a:fld>
            <a:endParaRPr lang="fr-FR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3CE195CD-6653-497A-9CB7-0024FF5AEFFE}"/>
              </a:ext>
            </a:extLst>
          </p:cNvPr>
          <p:cNvSpPr txBox="1">
            <a:spLocks/>
          </p:cNvSpPr>
          <p:nvPr/>
        </p:nvSpPr>
        <p:spPr>
          <a:xfrm>
            <a:off x="441648" y="277750"/>
            <a:ext cx="8229600" cy="1322452"/>
          </a:xfrm>
          <a:prstGeom prst="rect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fr-FR" sz="4800" dirty="0">
                <a:solidFill>
                  <a:srgbClr val="004780"/>
                </a:solidFill>
              </a:rPr>
              <a:t>Amélioration performance énergétique après travaux ?</a:t>
            </a:r>
          </a:p>
        </p:txBody>
      </p:sp>
    </p:spTree>
    <p:extLst>
      <p:ext uri="{BB962C8B-B14F-4D97-AF65-F5344CB8AC3E}">
        <p14:creationId xmlns:p14="http://schemas.microsoft.com/office/powerpoint/2010/main" val="165112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B75CD2-37D3-4024-A292-29E192333781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3175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kumimoji="1" lang="fr-FR" sz="4800" dirty="0">
                <a:solidFill>
                  <a:srgbClr val="004780"/>
                </a:solidFill>
              </a:rPr>
              <a:t>Durée d’amortissement du PTZ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E9A3173-1009-4001-913D-CA1F30FE9EC1}"/>
              </a:ext>
            </a:extLst>
          </p:cNvPr>
          <p:cNvSpPr txBox="1"/>
          <p:nvPr/>
        </p:nvSpPr>
        <p:spPr>
          <a:xfrm>
            <a:off x="317241" y="1614196"/>
            <a:ext cx="856550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0025" indent="-200025">
              <a:buFont typeface="Arial" panose="020B0604020202020204" pitchFamily="34" charset="0"/>
              <a:buChar char="•"/>
            </a:pPr>
            <a:r>
              <a:rPr lang="fr-FR" sz="2400" dirty="0"/>
              <a:t>La durée du PTZ (=la tranche de remboursement) est fonction des revenus N-2/coefficient familial</a:t>
            </a:r>
          </a:p>
          <a:p>
            <a:pPr marL="666750" lvl="1" indent="-266700" defTabSz="9144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fr-FR" sz="2000" dirty="0"/>
              <a:t>Limité par le montant d’opération/9</a:t>
            </a:r>
          </a:p>
          <a:p>
            <a:pPr marL="666750" lvl="1" indent="-266700" defTabSz="9144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fr-FR" sz="2000" dirty="0"/>
              <a:t>Plus le ménage est modeste, plus la durée du prêt (et de son différé) est longue, plus l’avantage pour l’emprunteur est élevé</a:t>
            </a:r>
          </a:p>
          <a:p>
            <a:pPr marL="228600" indent="-34290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28600" indent="-342900">
              <a:buFont typeface="Arial" panose="020B0604020202020204" pitchFamily="34" charset="0"/>
              <a:buChar char="•"/>
            </a:pPr>
            <a:r>
              <a:rPr lang="fr-FR" sz="2400" dirty="0"/>
              <a:t>La durée est aussi limitée par celle des autres prêts complémentaires</a:t>
            </a:r>
            <a:endParaRPr lang="fr-FR" sz="2400" i="1" dirty="0"/>
          </a:p>
          <a:p>
            <a:pPr marL="600075" lvl="1" indent="-257175">
              <a:buFont typeface="Courier New" panose="02070309020205020404" pitchFamily="49" charset="0"/>
              <a:buChar char="o"/>
            </a:pPr>
            <a:endParaRPr lang="fr-FR" sz="2400" dirty="0"/>
          </a:p>
          <a:p>
            <a:pPr marL="200025" indent="-200025">
              <a:buFont typeface="Arial" panose="020B0604020202020204" pitchFamily="34" charset="0"/>
              <a:buChar char="•"/>
            </a:pPr>
            <a:endParaRPr lang="fr-FR" sz="2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83A154-597F-4420-AFE6-58A456770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</p:spPr>
        <p:txBody>
          <a:bodyPr/>
          <a:lstStyle/>
          <a:p>
            <a:fld id="{3367E848-D1D7-4A27-864D-10495ECCB55B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74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A9CAA0B4-CA02-46F5-9800-991574635A79}"/>
              </a:ext>
            </a:extLst>
          </p:cNvPr>
          <p:cNvSpPr txBox="1"/>
          <p:nvPr/>
        </p:nvSpPr>
        <p:spPr>
          <a:xfrm>
            <a:off x="385662" y="1677689"/>
            <a:ext cx="82855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Le revenu pris en compte </a:t>
            </a:r>
            <a:r>
              <a:rPr lang="fr-FR" sz="2400" i="1" dirty="0"/>
              <a:t>(RFR N-2 des futurs occupants RP ; montant opération ÷ 9) </a:t>
            </a:r>
            <a:r>
              <a:rPr lang="fr-FR" sz="2400" dirty="0"/>
              <a:t>est divisé par un coefficient familial permettant de déterminer la tranche à retenir. </a:t>
            </a:r>
          </a:p>
          <a:p>
            <a:endParaRPr lang="fr-F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Les coefficients familiaux sont modifiés pour améliorer la prise en compte des familles.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B2E8AC5-D131-4513-A356-F92AE05036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539512"/>
              </p:ext>
            </p:extLst>
          </p:nvPr>
        </p:nvGraphicFramePr>
        <p:xfrm>
          <a:off x="587829" y="4300602"/>
          <a:ext cx="8164283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6483">
                  <a:extLst>
                    <a:ext uri="{9D8B030D-6E8A-4147-A177-3AD203B41FA5}">
                      <a16:colId xmlns:a16="http://schemas.microsoft.com/office/drawing/2014/main" val="573735606"/>
                    </a:ext>
                  </a:extLst>
                </a:gridCol>
                <a:gridCol w="720975">
                  <a:extLst>
                    <a:ext uri="{9D8B030D-6E8A-4147-A177-3AD203B41FA5}">
                      <a16:colId xmlns:a16="http://schemas.microsoft.com/office/drawing/2014/main" val="2111319292"/>
                    </a:ext>
                  </a:extLst>
                </a:gridCol>
                <a:gridCol w="720975">
                  <a:extLst>
                    <a:ext uri="{9D8B030D-6E8A-4147-A177-3AD203B41FA5}">
                      <a16:colId xmlns:a16="http://schemas.microsoft.com/office/drawing/2014/main" val="1476694090"/>
                    </a:ext>
                  </a:extLst>
                </a:gridCol>
                <a:gridCol w="720975">
                  <a:extLst>
                    <a:ext uri="{9D8B030D-6E8A-4147-A177-3AD203B41FA5}">
                      <a16:colId xmlns:a16="http://schemas.microsoft.com/office/drawing/2014/main" val="2127381826"/>
                    </a:ext>
                  </a:extLst>
                </a:gridCol>
                <a:gridCol w="720975">
                  <a:extLst>
                    <a:ext uri="{9D8B030D-6E8A-4147-A177-3AD203B41FA5}">
                      <a16:colId xmlns:a16="http://schemas.microsoft.com/office/drawing/2014/main" val="4194032397"/>
                    </a:ext>
                  </a:extLst>
                </a:gridCol>
                <a:gridCol w="720975">
                  <a:extLst>
                    <a:ext uri="{9D8B030D-6E8A-4147-A177-3AD203B41FA5}">
                      <a16:colId xmlns:a16="http://schemas.microsoft.com/office/drawing/2014/main" val="567748082"/>
                    </a:ext>
                  </a:extLst>
                </a:gridCol>
                <a:gridCol w="720975">
                  <a:extLst>
                    <a:ext uri="{9D8B030D-6E8A-4147-A177-3AD203B41FA5}">
                      <a16:colId xmlns:a16="http://schemas.microsoft.com/office/drawing/2014/main" val="1533513458"/>
                    </a:ext>
                  </a:extLst>
                </a:gridCol>
                <a:gridCol w="720975">
                  <a:extLst>
                    <a:ext uri="{9D8B030D-6E8A-4147-A177-3AD203B41FA5}">
                      <a16:colId xmlns:a16="http://schemas.microsoft.com/office/drawing/2014/main" val="286713541"/>
                    </a:ext>
                  </a:extLst>
                </a:gridCol>
                <a:gridCol w="720975">
                  <a:extLst>
                    <a:ext uri="{9D8B030D-6E8A-4147-A177-3AD203B41FA5}">
                      <a16:colId xmlns:a16="http://schemas.microsoft.com/office/drawing/2014/main" val="525468411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68580" marR="68580" marT="34290" marB="34290"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Coefficients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217001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r>
                        <a:rPr lang="fr-FR" sz="1800" dirty="0"/>
                        <a:t>Nombre de personnes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8 ou +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68400340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Avant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1,4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1,7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2,3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2,6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2,9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3,2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49004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chemeClr val="tx1"/>
                          </a:solidFill>
                        </a:rPr>
                        <a:t>2024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1,5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1,8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2,1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2,4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2,7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3,3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601459725"/>
                  </a:ext>
                </a:extLst>
              </a:tr>
            </a:tbl>
          </a:graphicData>
        </a:graphic>
      </p:graphicFrame>
      <p:sp>
        <p:nvSpPr>
          <p:cNvPr id="9" name="Titre 1">
            <a:extLst>
              <a:ext uri="{FF2B5EF4-FFF2-40B4-BE49-F238E27FC236}">
                <a16:creationId xmlns:a16="http://schemas.microsoft.com/office/drawing/2014/main" id="{A1621536-9B9C-41A6-868F-2BF753C5B18A}"/>
              </a:ext>
            </a:extLst>
          </p:cNvPr>
          <p:cNvSpPr txBox="1">
            <a:spLocks/>
          </p:cNvSpPr>
          <p:nvPr/>
        </p:nvSpPr>
        <p:spPr>
          <a:xfrm>
            <a:off x="441648" y="277750"/>
            <a:ext cx="8229600" cy="1322452"/>
          </a:xfrm>
          <a:prstGeom prst="rect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fr-FR" sz="4800" dirty="0">
                <a:solidFill>
                  <a:srgbClr val="004780"/>
                </a:solidFill>
              </a:rPr>
              <a:t>Coefficient familial</a:t>
            </a:r>
          </a:p>
        </p:txBody>
      </p:sp>
      <p:sp>
        <p:nvSpPr>
          <p:cNvPr id="12" name="Espace réservé du numéro de diapositive 3">
            <a:extLst>
              <a:ext uri="{FF2B5EF4-FFF2-40B4-BE49-F238E27FC236}">
                <a16:creationId xmlns:a16="http://schemas.microsoft.com/office/drawing/2014/main" id="{E4FBFD38-05E8-4785-B65B-629E84216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</p:spPr>
        <p:txBody>
          <a:bodyPr/>
          <a:lstStyle/>
          <a:p>
            <a:fld id="{3367E848-D1D7-4A27-864D-10495ECCB55B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255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A9CAA0B4-CA02-46F5-9800-991574635A79}"/>
              </a:ext>
            </a:extLst>
          </p:cNvPr>
          <p:cNvSpPr txBox="1"/>
          <p:nvPr/>
        </p:nvSpPr>
        <p:spPr>
          <a:xfrm>
            <a:off x="345723" y="1669305"/>
            <a:ext cx="448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Avant : 3 tranches de remboursement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57892B-83C5-4924-BC5C-835C88DFEE97}"/>
              </a:ext>
            </a:extLst>
          </p:cNvPr>
          <p:cNvSpPr/>
          <p:nvPr/>
        </p:nvSpPr>
        <p:spPr>
          <a:xfrm>
            <a:off x="355052" y="3752456"/>
            <a:ext cx="56253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2024 : 4 tranches de remboursement, profils modifiés</a:t>
            </a: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2DC747B9-7BF4-4FD2-A8D4-A7C17FD7C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550006"/>
              </p:ext>
            </p:extLst>
          </p:nvPr>
        </p:nvGraphicFramePr>
        <p:xfrm>
          <a:off x="115078" y="4174060"/>
          <a:ext cx="7190796" cy="16390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4513">
                  <a:extLst>
                    <a:ext uri="{9D8B030D-6E8A-4147-A177-3AD203B41FA5}">
                      <a16:colId xmlns:a16="http://schemas.microsoft.com/office/drawing/2014/main" val="4076767888"/>
                    </a:ext>
                  </a:extLst>
                </a:gridCol>
                <a:gridCol w="982091">
                  <a:extLst>
                    <a:ext uri="{9D8B030D-6E8A-4147-A177-3AD203B41FA5}">
                      <a16:colId xmlns:a16="http://schemas.microsoft.com/office/drawing/2014/main" val="2325711046"/>
                    </a:ext>
                  </a:extLst>
                </a:gridCol>
                <a:gridCol w="982091">
                  <a:extLst>
                    <a:ext uri="{9D8B030D-6E8A-4147-A177-3AD203B41FA5}">
                      <a16:colId xmlns:a16="http://schemas.microsoft.com/office/drawing/2014/main" val="1111242868"/>
                    </a:ext>
                  </a:extLst>
                </a:gridCol>
                <a:gridCol w="982091">
                  <a:extLst>
                    <a:ext uri="{9D8B030D-6E8A-4147-A177-3AD203B41FA5}">
                      <a16:colId xmlns:a16="http://schemas.microsoft.com/office/drawing/2014/main" val="863438801"/>
                    </a:ext>
                  </a:extLst>
                </a:gridCol>
                <a:gridCol w="710072">
                  <a:extLst>
                    <a:ext uri="{9D8B030D-6E8A-4147-A177-3AD203B41FA5}">
                      <a16:colId xmlns:a16="http://schemas.microsoft.com/office/drawing/2014/main" val="3069941821"/>
                    </a:ext>
                  </a:extLst>
                </a:gridCol>
                <a:gridCol w="1110343">
                  <a:extLst>
                    <a:ext uri="{9D8B030D-6E8A-4147-A177-3AD203B41FA5}">
                      <a16:colId xmlns:a16="http://schemas.microsoft.com/office/drawing/2014/main" val="2135938319"/>
                    </a:ext>
                  </a:extLst>
                </a:gridCol>
                <a:gridCol w="1399595">
                  <a:extLst>
                    <a:ext uri="{9D8B030D-6E8A-4147-A177-3AD203B41FA5}">
                      <a16:colId xmlns:a16="http://schemas.microsoft.com/office/drawing/2014/main" val="481978034"/>
                    </a:ext>
                  </a:extLst>
                </a:gridCol>
              </a:tblGrid>
              <a:tr h="211818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Tranches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Seuils de revenu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Durée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différé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Durée amortissement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2815606715"/>
                  </a:ext>
                </a:extLst>
              </a:tr>
              <a:tr h="21181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Zone A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Zone B1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Zone B2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Zone C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068954"/>
                  </a:ext>
                </a:extLst>
              </a:tr>
              <a:tr h="2706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 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25 k€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21, 5 k€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18 k€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15 k€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10 ans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15 ans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3743017133"/>
                  </a:ext>
                </a:extLst>
              </a:tr>
              <a:tr h="2706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2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31 k€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26 k€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22, 5 k€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19, 5 k€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8 ans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12 ans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1182958369"/>
                  </a:ext>
                </a:extLst>
              </a:tr>
              <a:tr h="3167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3 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37 k€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30 k€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27 k€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24 k€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2 ans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13 ans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1109008921"/>
                  </a:ext>
                </a:extLst>
              </a:tr>
              <a:tr h="2706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4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49 k€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34, 5 k€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effectLst/>
                        </a:rPr>
                        <a:t>31, 5 k€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28, 5 k€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0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10 ans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849346343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58312CD1-D406-4E17-BF14-5DC2BC8115D7}"/>
              </a:ext>
            </a:extLst>
          </p:cNvPr>
          <p:cNvSpPr txBox="1"/>
          <p:nvPr/>
        </p:nvSpPr>
        <p:spPr>
          <a:xfrm>
            <a:off x="7388407" y="4466877"/>
            <a:ext cx="1403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Fusions </a:t>
            </a:r>
          </a:p>
          <a:p>
            <a:r>
              <a:rPr lang="fr-FR" sz="1600" dirty="0"/>
              <a:t>tranche 1 et 2</a:t>
            </a: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E1956976-7EB1-4ECB-B4A4-0DE0654B9857}"/>
              </a:ext>
            </a:extLst>
          </p:cNvPr>
          <p:cNvSpPr/>
          <p:nvPr/>
        </p:nvSpPr>
        <p:spPr>
          <a:xfrm>
            <a:off x="7332252" y="5006325"/>
            <a:ext cx="159298" cy="408771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02C9D3A-DD60-4CAF-B58E-5F295A599635}"/>
              </a:ext>
            </a:extLst>
          </p:cNvPr>
          <p:cNvSpPr txBox="1"/>
          <p:nvPr/>
        </p:nvSpPr>
        <p:spPr>
          <a:xfrm>
            <a:off x="7437104" y="4922548"/>
            <a:ext cx="16535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r-FR" sz="1600" dirty="0"/>
              <a:t>Ancienne</a:t>
            </a:r>
          </a:p>
          <a:p>
            <a:pPr algn="just"/>
            <a:r>
              <a:rPr lang="fr-FR" sz="1600" dirty="0"/>
              <a:t>tranche 3 scindée</a:t>
            </a: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251EAF1D-78A5-4B54-9662-78C66A39877D}"/>
              </a:ext>
            </a:extLst>
          </p:cNvPr>
          <p:cNvSpPr/>
          <p:nvPr/>
        </p:nvSpPr>
        <p:spPr>
          <a:xfrm>
            <a:off x="7322610" y="4732666"/>
            <a:ext cx="119269" cy="138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F5BB3ED-B3D9-4725-AF0A-CCFF9CA44989}"/>
              </a:ext>
            </a:extLst>
          </p:cNvPr>
          <p:cNvSpPr txBox="1"/>
          <p:nvPr/>
        </p:nvSpPr>
        <p:spPr>
          <a:xfrm>
            <a:off x="7388407" y="5456773"/>
            <a:ext cx="1608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Nouvelle tranche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5C618DAE-ADBA-4CE6-B433-5C1D53EFDC4D}"/>
              </a:ext>
            </a:extLst>
          </p:cNvPr>
          <p:cNvSpPr/>
          <p:nvPr/>
        </p:nvSpPr>
        <p:spPr>
          <a:xfrm>
            <a:off x="7335980" y="5563942"/>
            <a:ext cx="119269" cy="138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625D0D07-48EB-4712-8EBC-5A428A9E9263}"/>
              </a:ext>
            </a:extLst>
          </p:cNvPr>
          <p:cNvSpPr txBox="1">
            <a:spLocks/>
          </p:cNvSpPr>
          <p:nvPr/>
        </p:nvSpPr>
        <p:spPr>
          <a:xfrm>
            <a:off x="441648" y="277750"/>
            <a:ext cx="8229600" cy="1322452"/>
          </a:xfrm>
          <a:prstGeom prst="rect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fr-FR" sz="4800" dirty="0">
                <a:solidFill>
                  <a:srgbClr val="004780"/>
                </a:solidFill>
              </a:rPr>
              <a:t>Tranches de remboursement</a:t>
            </a:r>
          </a:p>
        </p:txBody>
      </p:sp>
      <p:sp>
        <p:nvSpPr>
          <p:cNvPr id="14" name="Espace réservé du numéro de diapositive 3">
            <a:extLst>
              <a:ext uri="{FF2B5EF4-FFF2-40B4-BE49-F238E27FC236}">
                <a16:creationId xmlns:a16="http://schemas.microsoft.com/office/drawing/2014/main" id="{ECC661DA-7470-41BB-BEDF-CDA00F3B8BE4}"/>
              </a:ext>
            </a:extLst>
          </p:cNvPr>
          <p:cNvSpPr txBox="1">
            <a:spLocks/>
          </p:cNvSpPr>
          <p:nvPr/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67E848-D1D7-4A27-864D-10495ECCB55B}" type="slidenum">
              <a:rPr lang="fr-FR" smtClean="0"/>
              <a:pPr/>
              <a:t>11</a:t>
            </a:fld>
            <a:endParaRPr lang="fr-FR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BAB5C5E-9A22-431D-BECE-8F75F708C4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624483"/>
              </p:ext>
            </p:extLst>
          </p:nvPr>
        </p:nvGraphicFramePr>
        <p:xfrm>
          <a:off x="603000" y="1611000"/>
          <a:ext cx="6694384" cy="15190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2111">
                  <a:extLst>
                    <a:ext uri="{9D8B030D-6E8A-4147-A177-3AD203B41FA5}">
                      <a16:colId xmlns:a16="http://schemas.microsoft.com/office/drawing/2014/main" val="2249726231"/>
                    </a:ext>
                  </a:extLst>
                </a:gridCol>
                <a:gridCol w="879519">
                  <a:extLst>
                    <a:ext uri="{9D8B030D-6E8A-4147-A177-3AD203B41FA5}">
                      <a16:colId xmlns:a16="http://schemas.microsoft.com/office/drawing/2014/main" val="176517122"/>
                    </a:ext>
                  </a:extLst>
                </a:gridCol>
                <a:gridCol w="879519">
                  <a:extLst>
                    <a:ext uri="{9D8B030D-6E8A-4147-A177-3AD203B41FA5}">
                      <a16:colId xmlns:a16="http://schemas.microsoft.com/office/drawing/2014/main" val="3808492635"/>
                    </a:ext>
                  </a:extLst>
                </a:gridCol>
                <a:gridCol w="879519">
                  <a:extLst>
                    <a:ext uri="{9D8B030D-6E8A-4147-A177-3AD203B41FA5}">
                      <a16:colId xmlns:a16="http://schemas.microsoft.com/office/drawing/2014/main" val="1943207981"/>
                    </a:ext>
                  </a:extLst>
                </a:gridCol>
                <a:gridCol w="879519">
                  <a:extLst>
                    <a:ext uri="{9D8B030D-6E8A-4147-A177-3AD203B41FA5}">
                      <a16:colId xmlns:a16="http://schemas.microsoft.com/office/drawing/2014/main" val="2808352063"/>
                    </a:ext>
                  </a:extLst>
                </a:gridCol>
                <a:gridCol w="971741">
                  <a:extLst>
                    <a:ext uri="{9D8B030D-6E8A-4147-A177-3AD203B41FA5}">
                      <a16:colId xmlns:a16="http://schemas.microsoft.com/office/drawing/2014/main" val="3368554487"/>
                    </a:ext>
                  </a:extLst>
                </a:gridCol>
                <a:gridCol w="1302456">
                  <a:extLst>
                    <a:ext uri="{9D8B030D-6E8A-4147-A177-3AD203B41FA5}">
                      <a16:colId xmlns:a16="http://schemas.microsoft.com/office/drawing/2014/main" val="1696877430"/>
                    </a:ext>
                  </a:extLst>
                </a:gridCol>
              </a:tblGrid>
              <a:tr h="23154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</a:rPr>
                        <a:t>Tranches</a:t>
                      </a:r>
                      <a:endParaRPr lang="fr-FR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</a:rPr>
                        <a:t> Seuils de revenu</a:t>
                      </a:r>
                      <a:endParaRPr lang="fr-FR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Durée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différé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effectLst/>
                        </a:rPr>
                        <a:t>Durée amortissement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0572985"/>
                  </a:ext>
                </a:extLst>
              </a:tr>
              <a:tr h="23154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Zone A</a:t>
                      </a:r>
                      <a:endParaRPr lang="fr-FR" sz="16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lumMod val="60000"/>
                        <a:lumOff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Zone B1</a:t>
                      </a:r>
                      <a:endParaRPr lang="fr-FR" sz="16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lumMod val="60000"/>
                        <a:lumOff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Zone B2</a:t>
                      </a:r>
                      <a:endParaRPr lang="fr-FR" sz="16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lumMod val="60000"/>
                        <a:lumOff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Zone C</a:t>
                      </a:r>
                      <a:endParaRPr lang="fr-FR" sz="16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lumMod val="60000"/>
                        <a:lumOff val="40000"/>
                        <a:alpha val="54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fr-FR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fr-FR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714169866"/>
                  </a:ext>
                </a:extLst>
              </a:tr>
              <a:tr h="2315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</a:rPr>
                        <a:t>1</a:t>
                      </a:r>
                      <a:endParaRPr lang="fr-FR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22 k€</a:t>
                      </a:r>
                      <a:endParaRPr lang="fr-FR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19</a:t>
                      </a:r>
                      <a:r>
                        <a:rPr lang="fr-FR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, 5 k€</a:t>
                      </a:r>
                      <a:endParaRPr lang="fr-FR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16</a:t>
                      </a:r>
                      <a:r>
                        <a:rPr lang="fr-FR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, 5 k€</a:t>
                      </a:r>
                      <a:endParaRPr lang="fr-FR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14 k€</a:t>
                      </a:r>
                      <a:endParaRPr lang="fr-FR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ans</a:t>
                      </a:r>
                      <a:endParaRPr lang="fr-FR" sz="16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ans</a:t>
                      </a:r>
                      <a:endParaRPr lang="fr-FR" sz="16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598188"/>
                  </a:ext>
                </a:extLst>
              </a:tr>
              <a:tr h="2315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</a:rPr>
                        <a:t>2</a:t>
                      </a:r>
                      <a:endParaRPr lang="fr-FR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25 k€</a:t>
                      </a:r>
                      <a:endParaRPr lang="fr-FR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21</a:t>
                      </a:r>
                      <a:r>
                        <a:rPr lang="fr-FR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, 5 k€</a:t>
                      </a:r>
                      <a:endParaRPr lang="fr-FR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18 k€</a:t>
                      </a:r>
                      <a:endParaRPr lang="fr-FR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15 k€</a:t>
                      </a:r>
                      <a:endParaRPr lang="fr-FR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ans</a:t>
                      </a:r>
                      <a:endParaRPr lang="fr-FR" sz="16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ans</a:t>
                      </a:r>
                      <a:endParaRPr lang="fr-FR" sz="16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426365"/>
                  </a:ext>
                </a:extLst>
              </a:tr>
              <a:tr h="2315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</a:rPr>
                        <a:t>3</a:t>
                      </a:r>
                      <a:endParaRPr lang="fr-FR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37 k€</a:t>
                      </a:r>
                      <a:endParaRPr lang="fr-FR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30 k€</a:t>
                      </a:r>
                      <a:endParaRPr lang="fr-FR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27 k€</a:t>
                      </a:r>
                      <a:endParaRPr lang="fr-FR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24 k€</a:t>
                      </a:r>
                      <a:endParaRPr lang="fr-FR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ans</a:t>
                      </a:r>
                      <a:endParaRPr lang="fr-FR" sz="16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ans</a:t>
                      </a:r>
                      <a:endParaRPr lang="fr-FR" sz="16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347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3069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A09829A-F1A7-4620-B277-84FE78C520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586362"/>
              </p:ext>
            </p:extLst>
          </p:nvPr>
        </p:nvGraphicFramePr>
        <p:xfrm>
          <a:off x="1110632" y="3971208"/>
          <a:ext cx="7378048" cy="19076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1483">
                  <a:extLst>
                    <a:ext uri="{9D8B030D-6E8A-4147-A177-3AD203B41FA5}">
                      <a16:colId xmlns:a16="http://schemas.microsoft.com/office/drawing/2014/main" val="4076767888"/>
                    </a:ext>
                  </a:extLst>
                </a:gridCol>
                <a:gridCol w="1611509">
                  <a:extLst>
                    <a:ext uri="{9D8B030D-6E8A-4147-A177-3AD203B41FA5}">
                      <a16:colId xmlns:a16="http://schemas.microsoft.com/office/drawing/2014/main" val="2135938319"/>
                    </a:ext>
                  </a:extLst>
                </a:gridCol>
                <a:gridCol w="2194735">
                  <a:extLst>
                    <a:ext uri="{9D8B030D-6E8A-4147-A177-3AD203B41FA5}">
                      <a16:colId xmlns:a16="http://schemas.microsoft.com/office/drawing/2014/main" val="481978034"/>
                    </a:ext>
                  </a:extLst>
                </a:gridCol>
                <a:gridCol w="2140321">
                  <a:extLst>
                    <a:ext uri="{9D8B030D-6E8A-4147-A177-3AD203B41FA5}">
                      <a16:colId xmlns:a16="http://schemas.microsoft.com/office/drawing/2014/main" val="3323358294"/>
                    </a:ext>
                  </a:extLst>
                </a:gridCol>
              </a:tblGrid>
              <a:tr h="4236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Tranches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Durée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différé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Durée amortissement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Taux de crédit d’impôt (T1 2024)</a:t>
                      </a: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2815606715"/>
                  </a:ext>
                </a:extLst>
              </a:tr>
              <a:tr h="2118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1 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10 ans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15 ans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51%</a:t>
                      </a: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3743017133"/>
                  </a:ext>
                </a:extLst>
              </a:tr>
              <a:tr h="2118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2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8 ans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12 ans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42%</a:t>
                      </a: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1182958369"/>
                  </a:ext>
                </a:extLst>
              </a:tr>
              <a:tr h="2118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</a:rPr>
                        <a:t>3 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2 ans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13 ans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28%</a:t>
                      </a: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1109008921"/>
                  </a:ext>
                </a:extLst>
              </a:tr>
              <a:tr h="3348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4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Pas de différé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10 ans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17%</a:t>
                      </a: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849346343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11C5F97-079E-4940-8ADE-0801F9D60E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930759"/>
              </p:ext>
            </p:extLst>
          </p:nvPr>
        </p:nvGraphicFramePr>
        <p:xfrm>
          <a:off x="1110632" y="1756459"/>
          <a:ext cx="7378048" cy="15727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6370">
                  <a:extLst>
                    <a:ext uri="{9D8B030D-6E8A-4147-A177-3AD203B41FA5}">
                      <a16:colId xmlns:a16="http://schemas.microsoft.com/office/drawing/2014/main" val="2249726231"/>
                    </a:ext>
                  </a:extLst>
                </a:gridCol>
                <a:gridCol w="1566098">
                  <a:extLst>
                    <a:ext uri="{9D8B030D-6E8A-4147-A177-3AD203B41FA5}">
                      <a16:colId xmlns:a16="http://schemas.microsoft.com/office/drawing/2014/main" val="3368554487"/>
                    </a:ext>
                  </a:extLst>
                </a:gridCol>
                <a:gridCol w="2182790">
                  <a:extLst>
                    <a:ext uri="{9D8B030D-6E8A-4147-A177-3AD203B41FA5}">
                      <a16:colId xmlns:a16="http://schemas.microsoft.com/office/drawing/2014/main" val="1696877430"/>
                    </a:ext>
                  </a:extLst>
                </a:gridCol>
                <a:gridCol w="2182790">
                  <a:extLst>
                    <a:ext uri="{9D8B030D-6E8A-4147-A177-3AD203B41FA5}">
                      <a16:colId xmlns:a16="http://schemas.microsoft.com/office/drawing/2014/main" val="3564677034"/>
                    </a:ext>
                  </a:extLst>
                </a:gridCol>
              </a:tblGrid>
              <a:tr h="4802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</a:rPr>
                        <a:t>Tranches</a:t>
                      </a:r>
                      <a:endParaRPr lang="fr-FR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Durée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différé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effectLst/>
                        </a:rPr>
                        <a:t>Durée amortissement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Taux de crédit d’impôt (T1 2024)</a:t>
                      </a:r>
                    </a:p>
                  </a:txBody>
                  <a:tcPr marL="33338" marR="33338" marT="0" marB="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0572985"/>
                  </a:ext>
                </a:extLst>
              </a:tr>
              <a:tr h="218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</a:rPr>
                        <a:t>1</a:t>
                      </a:r>
                      <a:endParaRPr lang="fr-FR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ans</a:t>
                      </a:r>
                      <a:endParaRPr lang="fr-FR" sz="20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ans</a:t>
                      </a:r>
                      <a:endParaRPr lang="fr-FR" sz="20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56%</a:t>
                      </a:r>
                    </a:p>
                  </a:txBody>
                  <a:tcPr marL="33338" marR="33338" marT="0" marB="0" anchor="ctr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598188"/>
                  </a:ext>
                </a:extLst>
              </a:tr>
              <a:tr h="218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</a:rPr>
                        <a:t>2</a:t>
                      </a:r>
                      <a:endParaRPr lang="fr-FR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ans</a:t>
                      </a:r>
                      <a:endParaRPr lang="fr-FR" sz="20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ans</a:t>
                      </a:r>
                      <a:endParaRPr lang="fr-FR" sz="20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46%</a:t>
                      </a:r>
                    </a:p>
                  </a:txBody>
                  <a:tcPr marL="33338" marR="33338" marT="0" marB="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426365"/>
                  </a:ext>
                </a:extLst>
              </a:tr>
              <a:tr h="218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2000">
                          <a:effectLst/>
                          <a:latin typeface="+mn-lt"/>
                        </a:rPr>
                        <a:t>3</a:t>
                      </a:r>
                      <a:endParaRPr lang="fr-FR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ans</a:t>
                      </a:r>
                      <a:endParaRPr lang="fr-FR" sz="20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ans</a:t>
                      </a:r>
                      <a:endParaRPr lang="fr-FR" sz="20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38%</a:t>
                      </a:r>
                    </a:p>
                  </a:txBody>
                  <a:tcPr marL="33338" marR="33338" marT="0" marB="0" anchor="ctr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347247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9482CB4-872C-467A-885A-42E18CABCA05}"/>
              </a:ext>
            </a:extLst>
          </p:cNvPr>
          <p:cNvSpPr/>
          <p:nvPr/>
        </p:nvSpPr>
        <p:spPr>
          <a:xfrm>
            <a:off x="25640" y="4593118"/>
            <a:ext cx="13618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/>
              <a:t>Réforme 2024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9C4B83-C1C3-41A1-B23C-7F2BCF76BC35}"/>
              </a:ext>
            </a:extLst>
          </p:cNvPr>
          <p:cNvSpPr/>
          <p:nvPr/>
        </p:nvSpPr>
        <p:spPr>
          <a:xfrm>
            <a:off x="25640" y="2302563"/>
            <a:ext cx="13618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chemeClr val="bg1">
                    <a:lumMod val="50000"/>
                  </a:schemeClr>
                </a:solidFill>
              </a:rPr>
              <a:t>Avant</a:t>
            </a:r>
          </a:p>
        </p:txBody>
      </p:sp>
      <p:sp>
        <p:nvSpPr>
          <p:cNvPr id="8" name="Espace réservé du numéro de diapositive 3">
            <a:extLst>
              <a:ext uri="{FF2B5EF4-FFF2-40B4-BE49-F238E27FC236}">
                <a16:creationId xmlns:a16="http://schemas.microsoft.com/office/drawing/2014/main" id="{518C2B2C-B771-487E-8AF7-47E5C120E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</p:spPr>
        <p:txBody>
          <a:bodyPr/>
          <a:lstStyle/>
          <a:p>
            <a:fld id="{3367E848-D1D7-4A27-864D-10495ECCB55B}" type="slidenum">
              <a:rPr lang="fr-FR" smtClean="0"/>
              <a:t>12</a:t>
            </a:fld>
            <a:endParaRPr lang="fr-FR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3105CE9C-BA4D-45EE-81D1-AE86139B50F3}"/>
              </a:ext>
            </a:extLst>
          </p:cNvPr>
          <p:cNvSpPr txBox="1">
            <a:spLocks/>
          </p:cNvSpPr>
          <p:nvPr/>
        </p:nvSpPr>
        <p:spPr>
          <a:xfrm>
            <a:off x="441648" y="277750"/>
            <a:ext cx="8229600" cy="1322452"/>
          </a:xfrm>
          <a:prstGeom prst="rect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fr-FR" sz="4800" dirty="0">
                <a:solidFill>
                  <a:srgbClr val="004780"/>
                </a:solidFill>
              </a:rPr>
              <a:t>Impact sur les taux de crédit d’impôt</a:t>
            </a:r>
          </a:p>
        </p:txBody>
      </p:sp>
    </p:spTree>
    <p:extLst>
      <p:ext uri="{BB962C8B-B14F-4D97-AF65-F5344CB8AC3E}">
        <p14:creationId xmlns:p14="http://schemas.microsoft.com/office/powerpoint/2010/main" val="414599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B75CD2-37D3-4024-A292-29E192333781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3175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kumimoji="1" lang="fr-FR" sz="4800" dirty="0">
                <a:solidFill>
                  <a:srgbClr val="004780"/>
                </a:solidFill>
              </a:rPr>
              <a:t>Le montant du PTZ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E9A3173-1009-4001-913D-CA1F30FE9EC1}"/>
              </a:ext>
            </a:extLst>
          </p:cNvPr>
          <p:cNvSpPr txBox="1"/>
          <p:nvPr/>
        </p:nvSpPr>
        <p:spPr>
          <a:xfrm>
            <a:off x="233265" y="1614196"/>
            <a:ext cx="891073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0025" indent="-200025">
              <a:buFont typeface="Arial" panose="020B0604020202020204" pitchFamily="34" charset="0"/>
              <a:buChar char="•"/>
            </a:pPr>
            <a:r>
              <a:rPr lang="fr-FR" sz="2400" dirty="0"/>
              <a:t>Le montant du PTZ est fonction du montant d’opération * quotité </a:t>
            </a:r>
          </a:p>
          <a:p>
            <a:pPr marL="666750" lvl="1" indent="-266700" defTabSz="9144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fr-FR" sz="2000" dirty="0"/>
              <a:t>La quotité dépend du type d’opération et (nouveauté) de la tranche de remboursement</a:t>
            </a:r>
          </a:p>
          <a:p>
            <a:pPr marL="666750" lvl="1" indent="-266700" defTabSz="9144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fr-FR" sz="2000" dirty="0"/>
              <a:t>Le montant d’opération à prendre en compte est plafonné en fonction de la zone et de la taille du ménage</a:t>
            </a:r>
          </a:p>
          <a:p>
            <a:pPr marL="666750" lvl="1" indent="-266700" defTabSz="9144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fr-FR" sz="2000" dirty="0"/>
              <a:t>Le montant du prêt est aussi plafonné par le montant des autres prêts (avec 1 exception quand la quotité du PTZ est de 50%)</a:t>
            </a:r>
          </a:p>
          <a:p>
            <a:pPr marL="200025" indent="-200025">
              <a:buFont typeface="Arial" panose="020B0604020202020204" pitchFamily="34" charset="0"/>
              <a:buChar char="•"/>
            </a:pPr>
            <a:endParaRPr lang="fr-FR" sz="2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83A154-597F-4420-AFE6-58A456770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</p:spPr>
        <p:txBody>
          <a:bodyPr/>
          <a:lstStyle/>
          <a:p>
            <a:fld id="{3367E848-D1D7-4A27-864D-10495ECCB55B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7138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A9CAA0B4-CA02-46F5-9800-991574635A79}"/>
              </a:ext>
            </a:extLst>
          </p:cNvPr>
          <p:cNvSpPr txBox="1"/>
          <p:nvPr/>
        </p:nvSpPr>
        <p:spPr>
          <a:xfrm>
            <a:off x="0" y="5649467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5775" indent="-285750">
              <a:buFont typeface="Arial" panose="020B0604020202020204" pitchFamily="34" charset="0"/>
              <a:buChar char="•"/>
            </a:pPr>
            <a:r>
              <a:rPr lang="fr-FR" dirty="0"/>
              <a:t>Conséquence de la quotité de 50% : En tranche 1, le montant du PTZ peut dépasser de 25% le montant des autres prêts- Permet de mobiliser un apport sans limiter le montant du PTZ. Dans les autres tranches, le montant du PTZ doit être inférieur ou égal au montant des autres prêts. </a:t>
            </a:r>
          </a:p>
          <a:p>
            <a:pPr marL="485775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485775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70FE0FC-F3AD-4C3C-9BAD-FB131CD27E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723668"/>
              </p:ext>
            </p:extLst>
          </p:nvPr>
        </p:nvGraphicFramePr>
        <p:xfrm>
          <a:off x="1903659" y="3358467"/>
          <a:ext cx="5462754" cy="2171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0918">
                  <a:extLst>
                    <a:ext uri="{9D8B030D-6E8A-4147-A177-3AD203B41FA5}">
                      <a16:colId xmlns:a16="http://schemas.microsoft.com/office/drawing/2014/main" val="2867120253"/>
                    </a:ext>
                  </a:extLst>
                </a:gridCol>
                <a:gridCol w="1820918">
                  <a:extLst>
                    <a:ext uri="{9D8B030D-6E8A-4147-A177-3AD203B41FA5}">
                      <a16:colId xmlns:a16="http://schemas.microsoft.com/office/drawing/2014/main" val="3764444900"/>
                    </a:ext>
                  </a:extLst>
                </a:gridCol>
                <a:gridCol w="1820918">
                  <a:extLst>
                    <a:ext uri="{9D8B030D-6E8A-4147-A177-3AD203B41FA5}">
                      <a16:colId xmlns:a16="http://schemas.microsoft.com/office/drawing/2014/main" val="3522296626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Tranche de revenus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Ttes Opération hors achat  HLM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Achat HLM </a:t>
                      </a:r>
                      <a:br>
                        <a:rPr lang="fr-FR" sz="1800" dirty="0"/>
                      </a:br>
                      <a:endParaRPr lang="fr-FR" sz="1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9115288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50%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20%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33585868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40%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20%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34921900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40%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20%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058319819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20%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20%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686154083"/>
                  </a:ext>
                </a:extLst>
              </a:tr>
            </a:tbl>
          </a:graphicData>
        </a:graphic>
      </p:graphicFrame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A29305B3-9659-4BA7-987B-2458C24C5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09598" y="6356352"/>
            <a:ext cx="2133600" cy="365125"/>
          </a:xfrm>
        </p:spPr>
        <p:txBody>
          <a:bodyPr/>
          <a:lstStyle/>
          <a:p>
            <a:fld id="{3367E848-D1D7-4A27-864D-10495ECCB55B}" type="slidenum">
              <a:rPr lang="fr-FR" smtClean="0"/>
              <a:t>14</a:t>
            </a:fld>
            <a:endParaRPr lang="fr-FR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CBC3B7B7-2067-440B-8917-AF0A4A430E0B}"/>
              </a:ext>
            </a:extLst>
          </p:cNvPr>
          <p:cNvSpPr txBox="1">
            <a:spLocks/>
          </p:cNvSpPr>
          <p:nvPr/>
        </p:nvSpPr>
        <p:spPr>
          <a:xfrm>
            <a:off x="441648" y="277750"/>
            <a:ext cx="8229600" cy="1322452"/>
          </a:xfrm>
          <a:prstGeom prst="rect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fr-FR" sz="4800" dirty="0">
                <a:solidFill>
                  <a:srgbClr val="004780"/>
                </a:solidFill>
              </a:rPr>
              <a:t>Quotité sur opération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8585323-D8E2-4CB4-83ED-82C890A97A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695403"/>
              </p:ext>
            </p:extLst>
          </p:nvPr>
        </p:nvGraphicFramePr>
        <p:xfrm>
          <a:off x="1903660" y="1692925"/>
          <a:ext cx="5462756" cy="1485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5689">
                  <a:extLst>
                    <a:ext uri="{9D8B030D-6E8A-4147-A177-3AD203B41FA5}">
                      <a16:colId xmlns:a16="http://schemas.microsoft.com/office/drawing/2014/main" val="2867120253"/>
                    </a:ext>
                  </a:extLst>
                </a:gridCol>
                <a:gridCol w="1365689">
                  <a:extLst>
                    <a:ext uri="{9D8B030D-6E8A-4147-A177-3AD203B41FA5}">
                      <a16:colId xmlns:a16="http://schemas.microsoft.com/office/drawing/2014/main" val="3764444900"/>
                    </a:ext>
                  </a:extLst>
                </a:gridCol>
                <a:gridCol w="1365689">
                  <a:extLst>
                    <a:ext uri="{9D8B030D-6E8A-4147-A177-3AD203B41FA5}">
                      <a16:colId xmlns:a16="http://schemas.microsoft.com/office/drawing/2014/main" val="1628814837"/>
                    </a:ext>
                  </a:extLst>
                </a:gridCol>
                <a:gridCol w="1365689">
                  <a:extLst>
                    <a:ext uri="{9D8B030D-6E8A-4147-A177-3AD203B41FA5}">
                      <a16:colId xmlns:a16="http://schemas.microsoft.com/office/drawing/2014/main" val="3522296626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Zones 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Neuf 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/>
                        <a:t>Ancien+Travaux</a:t>
                      </a:r>
                      <a:endParaRPr lang="fr-FR" sz="1800" dirty="0"/>
                    </a:p>
                  </a:txBody>
                  <a:tcPr marL="68580" marR="68580" marT="34290" marB="3429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Achat HLM </a:t>
                      </a:r>
                      <a:br>
                        <a:rPr lang="fr-FR" sz="1800" dirty="0"/>
                      </a:br>
                      <a:endParaRPr lang="fr-FR" sz="1800" dirty="0"/>
                    </a:p>
                  </a:txBody>
                  <a:tcPr marL="68580" marR="68580" marT="34290" marB="3429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5288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AB1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40%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Non éligible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10%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58586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B2C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20%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40%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10%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219004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426B41AF-C3E3-4F26-8E9B-25B349333C8D}"/>
              </a:ext>
            </a:extLst>
          </p:cNvPr>
          <p:cNvSpPr/>
          <p:nvPr/>
        </p:nvSpPr>
        <p:spPr>
          <a:xfrm>
            <a:off x="859019" y="4192013"/>
            <a:ext cx="13618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/>
              <a:t>Réforme 2024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212757-57CA-4C0C-928F-CF101A462061}"/>
              </a:ext>
            </a:extLst>
          </p:cNvPr>
          <p:cNvSpPr/>
          <p:nvPr/>
        </p:nvSpPr>
        <p:spPr>
          <a:xfrm>
            <a:off x="859019" y="2237360"/>
            <a:ext cx="13618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chemeClr val="bg1">
                    <a:lumMod val="50000"/>
                  </a:schemeClr>
                </a:solidFill>
              </a:rPr>
              <a:t>Avant</a:t>
            </a:r>
          </a:p>
        </p:txBody>
      </p:sp>
    </p:spTree>
    <p:extLst>
      <p:ext uri="{BB962C8B-B14F-4D97-AF65-F5344CB8AC3E}">
        <p14:creationId xmlns:p14="http://schemas.microsoft.com/office/powerpoint/2010/main" val="913343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5DFAC50-C494-4D88-A9DD-8306D35C6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Propriété SGFGAS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308FAAA-C925-4BD2-BDCB-E8C4E15E6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/>
          </a:p>
          <a:p>
            <a:fld id="{875B0FCA-3EDB-45DB-8FD8-17CEE8CC7EA7}" type="slidenum">
              <a:rPr lang="fr-FR" smtClean="0"/>
              <a:pPr/>
              <a:t>15</a:t>
            </a:fld>
            <a:endParaRPr lang="fr-FR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F687E86-596A-4DE4-9E6E-61B8AE257C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23284"/>
              </p:ext>
            </p:extLst>
          </p:nvPr>
        </p:nvGraphicFramePr>
        <p:xfrm>
          <a:off x="1066800" y="4717298"/>
          <a:ext cx="7117079" cy="1859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1371133796"/>
                    </a:ext>
                  </a:extLst>
                </a:gridCol>
                <a:gridCol w="1344122">
                  <a:extLst>
                    <a:ext uri="{9D8B030D-6E8A-4147-A177-3AD203B41FA5}">
                      <a16:colId xmlns:a16="http://schemas.microsoft.com/office/drawing/2014/main" val="2435489800"/>
                    </a:ext>
                  </a:extLst>
                </a:gridCol>
                <a:gridCol w="1390919">
                  <a:extLst>
                    <a:ext uri="{9D8B030D-6E8A-4147-A177-3AD203B41FA5}">
                      <a16:colId xmlns:a16="http://schemas.microsoft.com/office/drawing/2014/main" val="2974227449"/>
                    </a:ext>
                  </a:extLst>
                </a:gridCol>
                <a:gridCol w="1390919">
                  <a:extLst>
                    <a:ext uri="{9D8B030D-6E8A-4147-A177-3AD203B41FA5}">
                      <a16:colId xmlns:a16="http://schemas.microsoft.com/office/drawing/2014/main" val="1434953512"/>
                    </a:ext>
                  </a:extLst>
                </a:gridCol>
                <a:gridCol w="1390919">
                  <a:extLst>
                    <a:ext uri="{9D8B030D-6E8A-4147-A177-3AD203B41FA5}">
                      <a16:colId xmlns:a16="http://schemas.microsoft.com/office/drawing/2014/main" val="3695218098"/>
                    </a:ext>
                  </a:extLst>
                </a:gridCol>
              </a:tblGrid>
              <a:tr h="345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NOMBRE DE PERSONNES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ZONE A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ZONE B1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ZONE B2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ZONE C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9864586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1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150 k€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135 k€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110 k€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100 k€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5538719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2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225 k€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202, 5 k</a:t>
                      </a:r>
                      <a:r>
                        <a:rPr lang="fr-FR" sz="1400" dirty="0">
                          <a:effectLst/>
                        </a:rPr>
                        <a:t>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165 k€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150 k€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7647472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3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270 k€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243 k€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198 k€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180 k€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203886900"/>
                  </a:ext>
                </a:extLst>
              </a:tr>
              <a:tr h="202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4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315 k€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283, 5 k</a:t>
                      </a:r>
                      <a:r>
                        <a:rPr lang="fr-FR" sz="1400" dirty="0">
                          <a:effectLst/>
                        </a:rPr>
                        <a:t>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231 k€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210 k€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604751813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5 et plus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360 k€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324 k€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264 k€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240 k€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664317027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B30DD216-BCCE-42C4-B143-3C59D2E23148}"/>
              </a:ext>
            </a:extLst>
          </p:cNvPr>
          <p:cNvSpPr txBox="1"/>
          <p:nvPr/>
        </p:nvSpPr>
        <p:spPr>
          <a:xfrm>
            <a:off x="457200" y="1714427"/>
            <a:ext cx="822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Le montant d’opération à prendre en compte est plafonné 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3E432924-0886-4B43-BC4A-8B05A3169A6F}"/>
              </a:ext>
            </a:extLst>
          </p:cNvPr>
          <p:cNvSpPr txBox="1">
            <a:spLocks/>
          </p:cNvSpPr>
          <p:nvPr/>
        </p:nvSpPr>
        <p:spPr>
          <a:xfrm>
            <a:off x="441648" y="277750"/>
            <a:ext cx="8229600" cy="1322452"/>
          </a:xfrm>
          <a:prstGeom prst="rect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fr-FR" sz="4800" dirty="0">
                <a:solidFill>
                  <a:srgbClr val="004780"/>
                </a:solidFill>
              </a:rPr>
              <a:t>Plafond d’opération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E74F62-CA2B-4523-AE64-4AE48E21E822}"/>
              </a:ext>
            </a:extLst>
          </p:cNvPr>
          <p:cNvSpPr/>
          <p:nvPr/>
        </p:nvSpPr>
        <p:spPr>
          <a:xfrm>
            <a:off x="25640" y="5477038"/>
            <a:ext cx="13618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/>
              <a:t>Réforme 2024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233AB2-85DF-449C-B3FB-D8A052E22016}"/>
              </a:ext>
            </a:extLst>
          </p:cNvPr>
          <p:cNvSpPr/>
          <p:nvPr/>
        </p:nvSpPr>
        <p:spPr>
          <a:xfrm>
            <a:off x="25640" y="3186483"/>
            <a:ext cx="13618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chemeClr val="bg1">
                    <a:lumMod val="50000"/>
                  </a:schemeClr>
                </a:solidFill>
              </a:rPr>
              <a:t>Avant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AED5C87D-29BD-4683-9BC2-EA3F934D1F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408070"/>
              </p:ext>
            </p:extLst>
          </p:nvPr>
        </p:nvGraphicFramePr>
        <p:xfrm>
          <a:off x="997908" y="2499360"/>
          <a:ext cx="7117079" cy="1859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1371133796"/>
                    </a:ext>
                  </a:extLst>
                </a:gridCol>
                <a:gridCol w="1344122">
                  <a:extLst>
                    <a:ext uri="{9D8B030D-6E8A-4147-A177-3AD203B41FA5}">
                      <a16:colId xmlns:a16="http://schemas.microsoft.com/office/drawing/2014/main" val="2435489800"/>
                    </a:ext>
                  </a:extLst>
                </a:gridCol>
                <a:gridCol w="1390919">
                  <a:extLst>
                    <a:ext uri="{9D8B030D-6E8A-4147-A177-3AD203B41FA5}">
                      <a16:colId xmlns:a16="http://schemas.microsoft.com/office/drawing/2014/main" val="2974227449"/>
                    </a:ext>
                  </a:extLst>
                </a:gridCol>
                <a:gridCol w="1390919">
                  <a:extLst>
                    <a:ext uri="{9D8B030D-6E8A-4147-A177-3AD203B41FA5}">
                      <a16:colId xmlns:a16="http://schemas.microsoft.com/office/drawing/2014/main" val="1434953512"/>
                    </a:ext>
                  </a:extLst>
                </a:gridCol>
                <a:gridCol w="1390919">
                  <a:extLst>
                    <a:ext uri="{9D8B030D-6E8A-4147-A177-3AD203B41FA5}">
                      <a16:colId xmlns:a16="http://schemas.microsoft.com/office/drawing/2014/main" val="3695218098"/>
                    </a:ext>
                  </a:extLst>
                </a:gridCol>
              </a:tblGrid>
              <a:tr h="345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NOMBRE DE PERSONNES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ZONE A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ZONE B1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ZONE B2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ZONE C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>
                        <a:alpha val="5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64586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1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 k€</a:t>
                      </a:r>
                    </a:p>
                  </a:txBody>
                  <a:tcPr marL="33338" marR="33338" marT="0" marB="0" anchor="b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135 k€</a:t>
                      </a:r>
                    </a:p>
                  </a:txBody>
                  <a:tcPr marL="33338" marR="33338" marT="0" marB="0" anchor="b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 k€</a:t>
                      </a:r>
                    </a:p>
                  </a:txBody>
                  <a:tcPr marL="33338" marR="33338" marT="0" marB="0" anchor="b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 k€</a:t>
                      </a:r>
                    </a:p>
                  </a:txBody>
                  <a:tcPr marL="33338" marR="33338" marT="0" marB="0" anchor="b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38719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2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210 k€</a:t>
                      </a:r>
                    </a:p>
                  </a:txBody>
                  <a:tcPr marL="33338" marR="33338" marT="0" marB="0" anchor="b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189 k€</a:t>
                      </a:r>
                    </a:p>
                  </a:txBody>
                  <a:tcPr marL="33338" marR="33338" marT="0" marB="0" anchor="b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154 k€</a:t>
                      </a:r>
                    </a:p>
                  </a:txBody>
                  <a:tcPr marL="33338" marR="33338" marT="0" marB="0" anchor="b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140 k€</a:t>
                      </a:r>
                    </a:p>
                  </a:txBody>
                  <a:tcPr marL="33338" marR="33338" marT="0" marB="0" anchor="b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7472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3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255 k€</a:t>
                      </a:r>
                    </a:p>
                  </a:txBody>
                  <a:tcPr marL="33338" marR="33338" marT="0" marB="0" anchor="b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230 k€</a:t>
                      </a:r>
                    </a:p>
                  </a:txBody>
                  <a:tcPr marL="33338" marR="33338" marT="0" marB="0" anchor="b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187 k€</a:t>
                      </a:r>
                    </a:p>
                  </a:txBody>
                  <a:tcPr marL="33338" marR="33338" marT="0" marB="0" anchor="b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170 k€</a:t>
                      </a:r>
                    </a:p>
                  </a:txBody>
                  <a:tcPr marL="33338" marR="33338" marT="0" marB="0" anchor="b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886900"/>
                  </a:ext>
                </a:extLst>
              </a:tr>
              <a:tr h="202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4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 k€</a:t>
                      </a:r>
                    </a:p>
                  </a:txBody>
                  <a:tcPr marL="33338" marR="33338" marT="0" marB="0" anchor="b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270 k€</a:t>
                      </a:r>
                    </a:p>
                  </a:txBody>
                  <a:tcPr marL="33338" marR="33338" marT="0" marB="0" anchor="b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220 k€</a:t>
                      </a:r>
                    </a:p>
                  </a:txBody>
                  <a:tcPr marL="33338" marR="33338" marT="0" marB="0" anchor="b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 k€</a:t>
                      </a:r>
                    </a:p>
                  </a:txBody>
                  <a:tcPr marL="33338" marR="33338" marT="0" marB="0" anchor="b">
                    <a:solidFill>
                      <a:schemeClr val="accent1">
                        <a:tint val="20000"/>
                        <a:alpha val="5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751813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5 et plus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345 k€</a:t>
                      </a:r>
                    </a:p>
                  </a:txBody>
                  <a:tcPr marL="33338" marR="33338" marT="0" marB="0" anchor="b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311 k€</a:t>
                      </a:r>
                    </a:p>
                  </a:txBody>
                  <a:tcPr marL="33338" marR="33338" marT="0" marB="0" anchor="b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253 k€</a:t>
                      </a:r>
                    </a:p>
                  </a:txBody>
                  <a:tcPr marL="33338" marR="33338" marT="0" marB="0" anchor="b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230 k€</a:t>
                      </a:r>
                    </a:p>
                  </a:txBody>
                  <a:tcPr marL="33338" marR="33338" marT="0" marB="0" anchor="b">
                    <a:solidFill>
                      <a:schemeClr val="accent1">
                        <a:tint val="40000"/>
                        <a:alpha val="5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317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8122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E9A3173-1009-4001-913D-CA1F30FE9EC1}"/>
              </a:ext>
            </a:extLst>
          </p:cNvPr>
          <p:cNvSpPr txBox="1"/>
          <p:nvPr/>
        </p:nvSpPr>
        <p:spPr>
          <a:xfrm>
            <a:off x="441648" y="2192433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r>
              <a:rPr lang="fr-FR" sz="6600" dirty="0"/>
              <a:t>Support@sgfgas.fr</a:t>
            </a:r>
            <a:endParaRPr lang="fr-FR" sz="60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92E895D-CC98-4B7D-8C5A-75FDAAC15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47021"/>
            <a:ext cx="2133600" cy="365125"/>
          </a:xfrm>
        </p:spPr>
        <p:txBody>
          <a:bodyPr/>
          <a:lstStyle/>
          <a:p>
            <a:fld id="{3367E848-D1D7-4A27-864D-10495ECCB55B}" type="slidenum">
              <a:rPr lang="fr-FR" smtClean="0"/>
              <a:t>16</a:t>
            </a:fld>
            <a:endParaRPr lang="fr-FR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FCFACD36-7CE9-482C-884C-AE03C293F9AD}"/>
              </a:ext>
            </a:extLst>
          </p:cNvPr>
          <p:cNvSpPr txBox="1">
            <a:spLocks/>
          </p:cNvSpPr>
          <p:nvPr/>
        </p:nvSpPr>
        <p:spPr>
          <a:xfrm>
            <a:off x="441648" y="277750"/>
            <a:ext cx="8229600" cy="1322452"/>
          </a:xfrm>
          <a:prstGeom prst="rect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fr-FR" sz="4800" dirty="0">
                <a:solidFill>
                  <a:srgbClr val="004780"/>
                </a:solidFill>
              </a:rPr>
              <a:t>Merci de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237769985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14" ma:contentTypeDescription="Create a new document." ma:contentTypeScope="" ma:versionID="b0e46f653570b08c5b4ba3e2f1fa8ab7">
  <xsd:schema xmlns:xsd="http://www.w3.org/2001/XMLSchema" xmlns:xs="http://www.w3.org/2001/XMLSchema" xmlns:p="http://schemas.microsoft.com/office/2006/metadata/properties" xmlns:ns2="402bd0e2-1d78-4f7d-9dde-91cd55d66e87" xmlns:ns3="585fd280-9185-45c0-b77b-9ec2e44da108" targetNamespace="http://schemas.microsoft.com/office/2006/metadata/properties" ma:root="true" ma:fieldsID="7167408b3a2753c89b54ff445a205b46" ns2:_="" ns3:_="">
    <xsd:import namespace="402bd0e2-1d78-4f7d-9dde-91cd55d66e87"/>
    <xsd:import namespace="585fd280-9185-45c0-b77b-9ec2e44da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5fd280-9185-45c0-b77b-9ec2e44da10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5F6BF63-E63D-45A2-9C79-480C6F5115AB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9A9D811-5809-47A2-95D2-1F26336C6C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585fd280-9185-45c0-b77b-9ec2e44da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7B60304-A85A-4906-8FC0-1D91D7FACFA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365A439F-6C19-4601-9328-8DC3CB97F1A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5561</TotalTime>
  <Words>1333</Words>
  <Application>Microsoft Office PowerPoint</Application>
  <PresentationFormat>On-screen Show (4:3)</PresentationFormat>
  <Paragraphs>391</Paragraphs>
  <Slides>16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Thème Office</vt:lpstr>
      <vt:lpstr>PowerPoint Presentation</vt:lpstr>
      <vt:lpstr>PowerPoint Presentation</vt:lpstr>
      <vt:lpstr>PowerPoint Presentation</vt:lpstr>
      <vt:lpstr>Opérations éligibles</vt:lpstr>
      <vt:lpstr>PowerPoint Presentation</vt:lpstr>
      <vt:lpstr>PowerPoint Presentation</vt:lpstr>
      <vt:lpstr>PowerPoint Presentation</vt:lpstr>
      <vt:lpstr>PowerPoint Presentation</vt:lpstr>
      <vt:lpstr>Durée d’amortissement du PTZ</vt:lpstr>
      <vt:lpstr>PowerPoint Presentation</vt:lpstr>
      <vt:lpstr>PowerPoint Presentation</vt:lpstr>
      <vt:lpstr>PowerPoint Presentation</vt:lpstr>
      <vt:lpstr>Le montant du PTZ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Réunion Cour des comptes septembre 2021.pptx</dc:title>
  <dc:creator>Christophe Viprey</dc:creator>
  <cp:lastModifiedBy>Brice WELTI</cp:lastModifiedBy>
  <cp:revision>341</cp:revision>
  <cp:lastPrinted>2024-01-18T09:33:29Z</cp:lastPrinted>
  <dcterms:created xsi:type="dcterms:W3CDTF">2021-06-02T12:35:45Z</dcterms:created>
  <dcterms:modified xsi:type="dcterms:W3CDTF">2024-03-01T08:12:57Z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2024-02-29T13:40:26Z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ActionId">
    <vt:lpwstr>128aed3f-5ee7-48c3-8381-50a74673de28</vt:lpwstr>
  </property>
  <property fmtid="{D5CDD505-2E9C-101B-9397-08002B2CF9AE}" pid="9" name="MSIP_Label_48a19f0c-bea1-442e-a475-ed109d9ec508_ContentBits">
    <vt:lpwstr>0</vt:lpwstr>
  </property>
</Properties>
</file>