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28"/>
  </p:notesMasterIdLst>
  <p:handoutMasterIdLst>
    <p:handoutMasterId r:id="rId29"/>
  </p:handoutMasterIdLst>
  <p:sldIdLst>
    <p:sldId id="306" r:id="rId2"/>
    <p:sldId id="263" r:id="rId3"/>
    <p:sldId id="312" r:id="rId4"/>
    <p:sldId id="2146847338" r:id="rId5"/>
    <p:sldId id="265" r:id="rId6"/>
    <p:sldId id="273" r:id="rId7"/>
    <p:sldId id="2146847334" r:id="rId8"/>
    <p:sldId id="2146847335" r:id="rId9"/>
    <p:sldId id="313" r:id="rId10"/>
    <p:sldId id="268" r:id="rId11"/>
    <p:sldId id="266" r:id="rId12"/>
    <p:sldId id="338" r:id="rId13"/>
    <p:sldId id="289" r:id="rId14"/>
    <p:sldId id="2146847330" r:id="rId15"/>
    <p:sldId id="2146847325" r:id="rId16"/>
    <p:sldId id="305" r:id="rId17"/>
    <p:sldId id="2146847327" r:id="rId18"/>
    <p:sldId id="2146847328" r:id="rId19"/>
    <p:sldId id="2146847329" r:id="rId20"/>
    <p:sldId id="2146847331" r:id="rId21"/>
    <p:sldId id="2146847340" r:id="rId22"/>
    <p:sldId id="304" r:id="rId23"/>
    <p:sldId id="298" r:id="rId24"/>
    <p:sldId id="271" r:id="rId25"/>
    <p:sldId id="2146847339" r:id="rId26"/>
    <p:sldId id="272"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4238" autoAdjust="0"/>
  </p:normalViewPr>
  <p:slideViewPr>
    <p:cSldViewPr snapToGrid="0" showGuides="1">
      <p:cViewPr varScale="1">
        <p:scale>
          <a:sx n="86" d="100"/>
          <a:sy n="86" d="100"/>
        </p:scale>
        <p:origin x="444" y="78"/>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ASSON Sophie [CEGEE]" userId="1a28db71-df37-412b-81b1-6ed5122cdad4" providerId="ADAL" clId="{C7BA3C86-9915-4451-B1CD-532449CC9472}"/>
    <pc:docChg chg="modSld">
      <pc:chgData name="LEMASSON Sophie [CEGEE]" userId="1a28db71-df37-412b-81b1-6ed5122cdad4" providerId="ADAL" clId="{C7BA3C86-9915-4451-B1CD-532449CC9472}" dt="2024-04-08T08:36:50.536" v="84" actId="14100"/>
      <pc:docMkLst>
        <pc:docMk/>
      </pc:docMkLst>
      <pc:sldChg chg="modSp mod">
        <pc:chgData name="LEMASSON Sophie [CEGEE]" userId="1a28db71-df37-412b-81b1-6ed5122cdad4" providerId="ADAL" clId="{C7BA3C86-9915-4451-B1CD-532449CC9472}" dt="2024-04-08T08:36:50.536" v="84" actId="14100"/>
        <pc:sldMkLst>
          <pc:docMk/>
          <pc:sldMk cId="480371342" sldId="271"/>
        </pc:sldMkLst>
        <pc:spChg chg="mod">
          <ac:chgData name="LEMASSON Sophie [CEGEE]" userId="1a28db71-df37-412b-81b1-6ed5122cdad4" providerId="ADAL" clId="{C7BA3C86-9915-4451-B1CD-532449CC9472}" dt="2024-04-08T08:36:50.536" v="84" actId="14100"/>
          <ac:spMkLst>
            <pc:docMk/>
            <pc:sldMk cId="480371342" sldId="271"/>
            <ac:spMk id="4" creationId="{5D0A5524-8D77-68CD-3F87-BED7A85D2CCE}"/>
          </ac:spMkLst>
        </pc:spChg>
      </pc:sldChg>
      <pc:sldChg chg="modSp mod">
        <pc:chgData name="LEMASSON Sophie [CEGEE]" userId="1a28db71-df37-412b-81b1-6ed5122cdad4" providerId="ADAL" clId="{C7BA3C86-9915-4451-B1CD-532449CC9472}" dt="2024-04-05T12:35:24.470" v="27" actId="5793"/>
        <pc:sldMkLst>
          <pc:docMk/>
          <pc:sldMk cId="172090082" sldId="312"/>
        </pc:sldMkLst>
        <pc:spChg chg="mod">
          <ac:chgData name="LEMASSON Sophie [CEGEE]" userId="1a28db71-df37-412b-81b1-6ed5122cdad4" providerId="ADAL" clId="{C7BA3C86-9915-4451-B1CD-532449CC9472}" dt="2024-04-05T12:35:24.470" v="27" actId="5793"/>
          <ac:spMkLst>
            <pc:docMk/>
            <pc:sldMk cId="172090082" sldId="312"/>
            <ac:spMk id="10" creationId="{22638A60-E4CC-5215-E0A0-11EF43BF527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08/04/2024</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08/04/2024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2793735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2244326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1119377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323866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1034582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1165443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734026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cs typeface="Arial"/>
            </a:endParaRP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10</a:t>
            </a:fld>
            <a:endParaRPr lang="fr-FR"/>
          </a:p>
        </p:txBody>
      </p:sp>
    </p:spTree>
    <p:extLst>
      <p:ext uri="{BB962C8B-B14F-4D97-AF65-F5344CB8AC3E}">
        <p14:creationId xmlns:p14="http://schemas.microsoft.com/office/powerpoint/2010/main" val="2970906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cs typeface="Arial"/>
            </a:endParaRP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11</a:t>
            </a:fld>
            <a:endParaRPr lang="fr-FR"/>
          </a:p>
        </p:txBody>
      </p:sp>
    </p:spTree>
    <p:extLst>
      <p:ext uri="{BB962C8B-B14F-4D97-AF65-F5344CB8AC3E}">
        <p14:creationId xmlns:p14="http://schemas.microsoft.com/office/powerpoint/2010/main" val="3362416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5898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3104945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2489808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2322650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Sophie</a:t>
            </a:r>
          </a:p>
        </p:txBody>
      </p:sp>
      <p:sp>
        <p:nvSpPr>
          <p:cNvPr id="4" name="Slide Number Placeholder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4054953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17</a:t>
            </a:fld>
            <a:endParaRPr lang="fr-FR"/>
          </a:p>
        </p:txBody>
      </p:sp>
    </p:spTree>
    <p:extLst>
      <p:ext uri="{BB962C8B-B14F-4D97-AF65-F5344CB8AC3E}">
        <p14:creationId xmlns:p14="http://schemas.microsoft.com/office/powerpoint/2010/main" val="84162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Sophie</a:t>
            </a:r>
          </a:p>
        </p:txBody>
      </p:sp>
      <p:sp>
        <p:nvSpPr>
          <p:cNvPr id="4" name="Slide Number Placeholder 3"/>
          <p:cNvSpPr>
            <a:spLocks noGrp="1"/>
          </p:cNvSpPr>
          <p:nvPr>
            <p:ph type="sldNum" sz="quarter" idx="5"/>
          </p:nvPr>
        </p:nvSpPr>
        <p:spPr/>
        <p:txBody>
          <a:bodyPr/>
          <a:lstStyle/>
          <a:p>
            <a:fld id="{541A4440-8984-420A-82EA-536835DC729E}" type="slidenum">
              <a:rPr lang="fr-FR" smtClean="0"/>
              <a:t>18</a:t>
            </a:fld>
            <a:endParaRPr lang="fr-FR"/>
          </a:p>
        </p:txBody>
      </p:sp>
    </p:spTree>
    <p:extLst>
      <p:ext uri="{BB962C8B-B14F-4D97-AF65-F5344CB8AC3E}">
        <p14:creationId xmlns:p14="http://schemas.microsoft.com/office/powerpoint/2010/main" val="2564686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19</a:t>
            </a:fld>
            <a:endParaRPr lang="fr-FR"/>
          </a:p>
        </p:txBody>
      </p:sp>
    </p:spTree>
    <p:extLst>
      <p:ext uri="{BB962C8B-B14F-4D97-AF65-F5344CB8AC3E}">
        <p14:creationId xmlns:p14="http://schemas.microsoft.com/office/powerpoint/2010/main" val="34113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20</a:t>
            </a:fld>
            <a:endParaRPr lang="fr-FR"/>
          </a:p>
        </p:txBody>
      </p:sp>
    </p:spTree>
    <p:extLst>
      <p:ext uri="{BB962C8B-B14F-4D97-AF65-F5344CB8AC3E}">
        <p14:creationId xmlns:p14="http://schemas.microsoft.com/office/powerpoint/2010/main" val="3556629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A4440-8984-420A-82EA-536835DC729E}" type="slidenum">
              <a:rPr lang="fr-FR" smtClean="0"/>
              <a:t>21</a:t>
            </a:fld>
            <a:endParaRPr lang="fr-FR"/>
          </a:p>
        </p:txBody>
      </p:sp>
    </p:spTree>
    <p:extLst>
      <p:ext uri="{BB962C8B-B14F-4D97-AF65-F5344CB8AC3E}">
        <p14:creationId xmlns:p14="http://schemas.microsoft.com/office/powerpoint/2010/main" val="1010776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22</a:t>
            </a:fld>
            <a:endParaRPr lang="fr-FR"/>
          </a:p>
        </p:txBody>
      </p:sp>
    </p:spTree>
    <p:extLst>
      <p:ext uri="{BB962C8B-B14F-4D97-AF65-F5344CB8AC3E}">
        <p14:creationId xmlns:p14="http://schemas.microsoft.com/office/powerpoint/2010/main" val="302342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541A4440-8984-420A-82EA-536835DC729E}" type="slidenum">
              <a:rPr lang="fr-FR" smtClean="0"/>
              <a:t>23</a:t>
            </a:fld>
            <a:endParaRPr lang="fr-FR"/>
          </a:p>
        </p:txBody>
      </p:sp>
    </p:spTree>
    <p:extLst>
      <p:ext uri="{BB962C8B-B14F-4D97-AF65-F5344CB8AC3E}">
        <p14:creationId xmlns:p14="http://schemas.microsoft.com/office/powerpoint/2010/main" val="3935202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cs typeface="Arial"/>
            </a:endParaRP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24</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A4440-8984-420A-82EA-536835DC729E}" type="slidenum">
              <a:rPr lang="fr-FR" smtClean="0"/>
              <a:t>25</a:t>
            </a:fld>
            <a:endParaRPr lang="fr-FR"/>
          </a:p>
        </p:txBody>
      </p:sp>
    </p:spTree>
    <p:extLst>
      <p:ext uri="{BB962C8B-B14F-4D97-AF65-F5344CB8AC3E}">
        <p14:creationId xmlns:p14="http://schemas.microsoft.com/office/powerpoint/2010/main" val="4117549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26</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6" name="Image 5" descr="Une image contenant herbe, extérieur, ciel, champ&#10;&#10;Description générée automatiquement">
            <a:extLst>
              <a:ext uri="{FF2B5EF4-FFF2-40B4-BE49-F238E27FC236}">
                <a16:creationId xmlns:a16="http://schemas.microsoft.com/office/drawing/2014/main" id="{312D017E-1043-4E94-8E22-FE94FC94E5DA}"/>
              </a:ext>
            </a:extLst>
          </p:cNvPr>
          <p:cNvPicPr>
            <a:picLocks noChangeAspect="1"/>
          </p:cNvPicPr>
          <p:nvPr userDrawn="1"/>
        </p:nvPicPr>
        <p:blipFill>
          <a:blip r:embed="rId2"/>
          <a:stretch>
            <a:fillRect/>
          </a:stretch>
        </p:blipFill>
        <p:spPr>
          <a:xfrm>
            <a:off x="-8243" y="0"/>
            <a:ext cx="6546513" cy="685800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8 avril 2024</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8 avril 2024</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8 avril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8 avril 2024</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8 avril 2024</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8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959430" y="1508786"/>
            <a:ext cx="10273141"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cxnSp>
        <p:nvCxnSpPr>
          <p:cNvPr id="9" name="Connecteur droit 8">
            <a:extLst>
              <a:ext uri="{FF2B5EF4-FFF2-40B4-BE49-F238E27FC236}">
                <a16:creationId xmlns:a16="http://schemas.microsoft.com/office/drawing/2014/main" id="{058EADCC-5693-6288-8205-81E367AE0C7B}"/>
              </a:ext>
            </a:extLst>
          </p:cNvPr>
          <p:cNvCxnSpPr>
            <a:cxnSpLocks/>
          </p:cNvCxnSpPr>
          <p:nvPr userDrawn="1"/>
        </p:nvCxnSpPr>
        <p:spPr>
          <a:xfrm>
            <a:off x="5850117" y="740701"/>
            <a:ext cx="4917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Espace réservé de la date 3">
            <a:extLst>
              <a:ext uri="{FF2B5EF4-FFF2-40B4-BE49-F238E27FC236}">
                <a16:creationId xmlns:a16="http://schemas.microsoft.com/office/drawing/2014/main" id="{5667C748-8DB2-AADC-D96E-F0F844C3E4B8}"/>
              </a:ext>
            </a:extLst>
          </p:cNvPr>
          <p:cNvSpPr>
            <a:spLocks noGrp="1"/>
          </p:cNvSpPr>
          <p:nvPr>
            <p:ph type="dt" sz="half" idx="14"/>
          </p:nvPr>
        </p:nvSpPr>
        <p:spPr>
          <a:xfrm>
            <a:off x="4724400" y="6591085"/>
            <a:ext cx="2743200" cy="206700"/>
          </a:xfrm>
          <a:prstGeom prst="rect">
            <a:avLst/>
          </a:prstGeom>
        </p:spPr>
        <p:txBody>
          <a:bodyPr/>
          <a:lstStyle/>
          <a:p>
            <a:pPr algn="ctr">
              <a:lnSpc>
                <a:spcPct val="90000"/>
              </a:lnSpc>
              <a:spcBef>
                <a:spcPts val="1333"/>
              </a:spcBef>
              <a:buClr>
                <a:schemeClr val="tx2"/>
              </a:buClr>
            </a:pPr>
            <a:fld id="{8973EB11-FAFD-3346-9912-5E2EFDE6E8AF}" type="datetime6">
              <a:rPr lang="fr-FR" smtClean="0"/>
              <a:pPr algn="ctr">
                <a:lnSpc>
                  <a:spcPct val="90000"/>
                </a:lnSpc>
                <a:spcBef>
                  <a:spcPts val="1333"/>
                </a:spcBef>
                <a:buClr>
                  <a:schemeClr val="tx2"/>
                </a:buClr>
              </a:pPr>
              <a:t>avril 24</a:t>
            </a:fld>
            <a:endParaRPr lang="fr-FR"/>
          </a:p>
        </p:txBody>
      </p:sp>
      <p:sp>
        <p:nvSpPr>
          <p:cNvPr id="6" name="Espace réservé du pied de page 5">
            <a:extLst>
              <a:ext uri="{FF2B5EF4-FFF2-40B4-BE49-F238E27FC236}">
                <a16:creationId xmlns:a16="http://schemas.microsoft.com/office/drawing/2014/main" id="{D94EAEC3-26CE-146F-1A4C-9AFE2E18CFB4}"/>
              </a:ext>
            </a:extLst>
          </p:cNvPr>
          <p:cNvSpPr>
            <a:spLocks noGrp="1"/>
          </p:cNvSpPr>
          <p:nvPr>
            <p:ph type="ftr" sz="quarter" idx="15"/>
          </p:nvPr>
        </p:nvSpPr>
        <p:spPr>
          <a:xfrm>
            <a:off x="906329" y="6602102"/>
            <a:ext cx="4114800" cy="184665"/>
          </a:xfrm>
          <a:prstGeom prst="rect">
            <a:avLst/>
          </a:prstGeom>
        </p:spPr>
        <p:txBody>
          <a:bodyPr/>
          <a:lstStyle/>
          <a:p>
            <a:pPr>
              <a:lnSpc>
                <a:spcPct val="90000"/>
              </a:lnSpc>
              <a:spcBef>
                <a:spcPts val="1333"/>
              </a:spcBef>
              <a:buClr>
                <a:schemeClr val="tx2"/>
              </a:buClr>
            </a:pPr>
            <a:r>
              <a:rPr lang="fr-FR"/>
              <a:t>Titre du document</a:t>
            </a:r>
          </a:p>
        </p:txBody>
      </p:sp>
      <p:sp>
        <p:nvSpPr>
          <p:cNvPr id="12" name="Espace réservé du numéro de diapositive 11">
            <a:extLst>
              <a:ext uri="{FF2B5EF4-FFF2-40B4-BE49-F238E27FC236}">
                <a16:creationId xmlns:a16="http://schemas.microsoft.com/office/drawing/2014/main" id="{39C5823C-A942-DA11-45A6-441DF89BBFE2}"/>
              </a:ext>
            </a:extLst>
          </p:cNvPr>
          <p:cNvSpPr>
            <a:spLocks noGrp="1"/>
          </p:cNvSpPr>
          <p:nvPr>
            <p:ph type="sldNum" sz="quarter" idx="16"/>
          </p:nvPr>
        </p:nvSpPr>
        <p:spPr>
          <a:xfrm>
            <a:off x="9448800" y="6618197"/>
            <a:ext cx="2743200" cy="152472"/>
          </a:xfrm>
          <a:prstGeom prst="rect">
            <a:avLst/>
          </a:prstGeom>
        </p:spPr>
        <p:txBody>
          <a:bodyPr/>
          <a:lstStyle/>
          <a:p>
            <a:fld id="{66469C9F-7F3F-9D4E-A312-E2F09886DF08}" type="slidenum">
              <a:rPr lang="fr-FR" smtClean="0"/>
              <a:pPr/>
              <a:t>‹N°›</a:t>
            </a:fld>
            <a:endParaRPr lang="fr-FR"/>
          </a:p>
        </p:txBody>
      </p:sp>
    </p:spTree>
    <p:extLst>
      <p:ext uri="{BB962C8B-B14F-4D97-AF65-F5344CB8AC3E}">
        <p14:creationId xmlns:p14="http://schemas.microsoft.com/office/powerpoint/2010/main" val="2884301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4144429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1906E9A-6A33-4B6D-9444-049AE8E27C52}" type="datetime1">
              <a:rPr lang="fr-FR" smtClean="0"/>
              <a:t>08/04/2024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367E848-D1D7-4A27-864D-10495ECCB55B}" type="slidenum">
              <a:rPr lang="fr-FR" smtClean="0"/>
              <a:t>‹N°›</a:t>
            </a:fld>
            <a:endParaRPr lang="fr-FR"/>
          </a:p>
        </p:txBody>
      </p:sp>
    </p:spTree>
    <p:extLst>
      <p:ext uri="{BB962C8B-B14F-4D97-AF65-F5344CB8AC3E}">
        <p14:creationId xmlns:p14="http://schemas.microsoft.com/office/powerpoint/2010/main" val="3179266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A9A3D36-E5B0-47CA-8C76-E2400B9B8063}" type="datetime1">
              <a:rPr lang="fr-FR" smtClean="0"/>
              <a:t>08/04/2024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367E848-D1D7-4A27-864D-10495ECCB55B}" type="slidenum">
              <a:rPr lang="fr-FR" smtClean="0"/>
              <a:t>‹N°›</a:t>
            </a:fld>
            <a:endParaRPr lang="fr-FR"/>
          </a:p>
        </p:txBody>
      </p:sp>
    </p:spTree>
    <p:extLst>
      <p:ext uri="{BB962C8B-B14F-4D97-AF65-F5344CB8AC3E}">
        <p14:creationId xmlns:p14="http://schemas.microsoft.com/office/powerpoint/2010/main" val="178034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8 avril 2024</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1" r:id="rId17"/>
    <p:sldLayoutId id="2147483742" r:id="rId18"/>
    <p:sldLayoutId id="2147483743" r:id="rId19"/>
    <p:sldLayoutId id="2147483744" r:id="rId20"/>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4770DD53-50B7-443E-8733-015C15E443FD}"/>
              </a:ext>
            </a:extLst>
          </p:cNvPr>
          <p:cNvSpPr>
            <a:spLocks noGrp="1"/>
          </p:cNvSpPr>
          <p:nvPr>
            <p:ph type="body" sz="quarter" idx="14"/>
          </p:nvPr>
        </p:nvSpPr>
        <p:spPr>
          <a:solidFill>
            <a:srgbClr val="FFFFFF">
              <a:alpha val="60000"/>
            </a:srgbClr>
          </a:solidFill>
        </p:spPr>
        <p:txBody>
          <a:bodyPr/>
          <a:lstStyle/>
          <a:p>
            <a:endParaRPr lang="fr-FR" dirty="0"/>
          </a:p>
        </p:txBody>
      </p:sp>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p:txBody>
          <a:bodyPr/>
          <a:lstStyle/>
          <a:p>
            <a:r>
              <a:rPr lang="fr-FR" dirty="0">
                <a:effectLst>
                  <a:outerShdw blurRad="50800" dist="38100" dir="2700000" algn="tl" rotWithShape="0">
                    <a:prstClr val="black">
                      <a:alpha val="40000"/>
                    </a:prstClr>
                  </a:outerShdw>
                </a:effectLst>
              </a:rPr>
              <a:t>PTZ 2024</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p:txBody>
          <a:bodyPr/>
          <a:lstStyle/>
          <a:p>
            <a:r>
              <a:rPr lang="fr-FR" dirty="0">
                <a:effectLst>
                  <a:outerShdw blurRad="50800" dist="38100" dir="2700000" algn="tl" rotWithShape="0">
                    <a:prstClr val="black">
                      <a:alpha val="40000"/>
                    </a:prstClr>
                  </a:outerShdw>
                </a:effectLst>
              </a:rPr>
              <a:t>1</a:t>
            </a:r>
            <a:r>
              <a:rPr lang="fr-FR" baseline="30000" dirty="0">
                <a:effectLst>
                  <a:outerShdw blurRad="50800" dist="38100" dir="2700000" algn="tl" rotWithShape="0">
                    <a:prstClr val="black">
                      <a:alpha val="40000"/>
                    </a:prstClr>
                  </a:outerShdw>
                </a:effectLst>
              </a:rPr>
              <a:t>er</a:t>
            </a:r>
            <a:r>
              <a:rPr lang="fr-FR" dirty="0">
                <a:effectLst>
                  <a:outerShdw blurRad="50800" dist="38100" dir="2700000" algn="tl" rotWithShape="0">
                    <a:prstClr val="black">
                      <a:alpha val="40000"/>
                    </a:prstClr>
                  </a:outerShdw>
                </a:effectLst>
              </a:rPr>
              <a:t> avril 2024</a:t>
            </a:r>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p:txBody>
          <a:bodyPr/>
          <a:lstStyle/>
          <a:p>
            <a:fld id="{FE025A3D-6058-46E5-B3A2-A8A2926C1784}" type="datetime4">
              <a:rPr lang="fr-FR" smtClean="0">
                <a:effectLst>
                  <a:outerShdw blurRad="50800" dist="38100" dir="2700000" algn="tl" rotWithShape="0">
                    <a:prstClr val="black">
                      <a:alpha val="40000"/>
                    </a:prstClr>
                  </a:outerShdw>
                </a:effectLst>
              </a:rPr>
              <a:pPr/>
              <a:t>8 avril 2024</a:t>
            </a:fld>
            <a:endParaRPr lang="fr-FR"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57764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2306768" y="2583444"/>
            <a:ext cx="7920000" cy="1477215"/>
          </a:xfrm>
        </p:spPr>
        <p:txBody>
          <a:bodyPr/>
          <a:lstStyle/>
          <a:p>
            <a:r>
              <a:rPr lang="fr-FR" sz="2800" b="1" i="1" dirty="0">
                <a:solidFill>
                  <a:schemeClr val="tx2"/>
                </a:solidFill>
                <a:latin typeface="Arial Black"/>
                <a:cs typeface="Arial"/>
              </a:rPr>
              <a:t>NOUVEAU PTZ 2024 </a:t>
            </a:r>
            <a:endParaRPr lang="en-US" sz="2800" i="1">
              <a:solidFill>
                <a:schemeClr val="tx2"/>
              </a:solidFill>
              <a:latin typeface="Arial Black"/>
              <a:cs typeface="Arial"/>
            </a:endParaRPr>
          </a:p>
          <a:p>
            <a:r>
              <a:rPr lang="fr-FR" sz="2800" b="1" i="1" dirty="0">
                <a:solidFill>
                  <a:schemeClr val="tx2"/>
                </a:solidFill>
                <a:latin typeface="Arial Black"/>
                <a:cs typeface="Arial"/>
              </a:rPr>
              <a:t>CE QU'IL FAUT RETENIR </a:t>
            </a:r>
            <a:endParaRPr lang="fr-FR" sz="2800" i="1">
              <a:solidFill>
                <a:schemeClr val="tx2"/>
              </a:solidFill>
              <a:latin typeface="Arial Black"/>
              <a:cs typeface="Arial"/>
            </a:endParaRP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22638A60-E4CC-5215-E0A0-11EF43BF527E}"/>
              </a:ext>
            </a:extLst>
          </p:cNvPr>
          <p:cNvSpPr>
            <a:spLocks noGrp="1"/>
          </p:cNvSpPr>
          <p:nvPr>
            <p:ph type="body" sz="quarter" idx="13"/>
          </p:nvPr>
        </p:nvSpPr>
        <p:spPr/>
        <p:txBody>
          <a:bodyPr/>
          <a:lstStyle/>
          <a:p>
            <a:pPr marL="285750" indent="-285750">
              <a:buFont typeface="Arial" panose="020B0604020202020204" pitchFamily="34" charset="0"/>
              <a:buChar char="•"/>
            </a:pPr>
            <a:r>
              <a:rPr lang="fr-FR" dirty="0">
                <a:solidFill>
                  <a:schemeClr val="tx1">
                    <a:lumMod val="50000"/>
                  </a:schemeClr>
                </a:solidFill>
              </a:rPr>
              <a:t>La LOI DE FINANCE 2024 proroge le PTZ jusqu’en 2027</a:t>
            </a:r>
          </a:p>
          <a:p>
            <a:endParaRPr lang="fr-FR" dirty="0">
              <a:solidFill>
                <a:schemeClr val="tx1">
                  <a:lumMod val="50000"/>
                </a:schemeClr>
              </a:solidFill>
            </a:endParaRPr>
          </a:p>
          <a:p>
            <a:pPr marL="285750" indent="-285750">
              <a:buFont typeface="Arial" panose="020B0604020202020204" pitchFamily="34" charset="0"/>
              <a:buChar char="•"/>
            </a:pPr>
            <a:r>
              <a:rPr lang="fr-FR" b="0" dirty="0">
                <a:solidFill>
                  <a:schemeClr val="tx1">
                    <a:lumMod val="50000"/>
                  </a:schemeClr>
                </a:solidFill>
              </a:rPr>
              <a:t>Les nouveautés du PTZ s’appliquent aux offres émises </a:t>
            </a:r>
            <a:r>
              <a:rPr lang="fr-FR" b="1" u="sng" dirty="0">
                <a:solidFill>
                  <a:schemeClr val="tx1">
                    <a:lumMod val="50000"/>
                  </a:schemeClr>
                </a:solidFill>
              </a:rPr>
              <a:t>à compter du 1</a:t>
            </a:r>
            <a:r>
              <a:rPr lang="fr-FR" b="1" u="sng" baseline="30000" dirty="0">
                <a:solidFill>
                  <a:schemeClr val="tx1">
                    <a:lumMod val="50000"/>
                  </a:schemeClr>
                </a:solidFill>
              </a:rPr>
              <a:t>er</a:t>
            </a:r>
            <a:r>
              <a:rPr lang="fr-FR" b="1" u="sng" dirty="0">
                <a:solidFill>
                  <a:schemeClr val="tx1">
                    <a:lumMod val="50000"/>
                  </a:schemeClr>
                </a:solidFill>
              </a:rPr>
              <a:t> avril 2024</a:t>
            </a:r>
          </a:p>
          <a:p>
            <a:pPr marL="285750" indent="-285750">
              <a:buFont typeface="Arial" panose="020B0604020202020204" pitchFamily="34" charset="0"/>
              <a:buChar char="•"/>
            </a:pPr>
            <a:endParaRPr lang="fr-FR" dirty="0">
              <a:solidFill>
                <a:schemeClr val="tx1">
                  <a:lumMod val="50000"/>
                </a:schemeClr>
              </a:solidFill>
            </a:endParaRPr>
          </a:p>
          <a:p>
            <a:pPr marL="285750" indent="-285750">
              <a:buFont typeface="Arial" panose="020B0604020202020204" pitchFamily="34" charset="0"/>
              <a:buChar char="•"/>
            </a:pPr>
            <a:r>
              <a:rPr lang="fr-FR" b="1" dirty="0">
                <a:solidFill>
                  <a:schemeClr val="tx1">
                    <a:lumMod val="50000"/>
                  </a:schemeClr>
                </a:solidFill>
              </a:rPr>
              <a:t>Le PTZ est recentré autour du </a:t>
            </a:r>
            <a:r>
              <a:rPr lang="fr-FR" b="1" u="sng" dirty="0">
                <a:solidFill>
                  <a:schemeClr val="tx1">
                    <a:lumMod val="50000"/>
                  </a:schemeClr>
                </a:solidFill>
              </a:rPr>
              <a:t>NEUF en collectif</a:t>
            </a:r>
            <a:r>
              <a:rPr lang="fr-FR" b="0" dirty="0">
                <a:solidFill>
                  <a:schemeClr val="tx1">
                    <a:lumMod val="50000"/>
                  </a:schemeClr>
                </a:solidFill>
              </a:rPr>
              <a:t>, impliquant l’arrêt du PTZ sur la construction de maison individuelle, sauf </a:t>
            </a:r>
            <a:r>
              <a:rPr lang="fr-FR" b="0">
                <a:solidFill>
                  <a:schemeClr val="tx1">
                    <a:lumMod val="50000"/>
                  </a:schemeClr>
                </a:solidFill>
              </a:rPr>
              <a:t>cas dérogatoires.</a:t>
            </a:r>
            <a:endParaRPr lang="fr-FR" b="0" dirty="0">
              <a:solidFill>
                <a:schemeClr val="tx1">
                  <a:lumMod val="50000"/>
                </a:schemeClr>
              </a:solidFill>
            </a:endParaRPr>
          </a:p>
          <a:p>
            <a:endParaRPr lang="fr-FR" dirty="0">
              <a:solidFill>
                <a:schemeClr val="tx1">
                  <a:lumMod val="50000"/>
                </a:schemeClr>
              </a:solidFill>
            </a:endParaRPr>
          </a:p>
          <a:p>
            <a:pPr marL="285750" indent="-285750">
              <a:buFont typeface="Arial" panose="020B0604020202020204" pitchFamily="34" charset="0"/>
              <a:buChar char="•"/>
            </a:pPr>
            <a:r>
              <a:rPr lang="fr-FR" b="0" dirty="0">
                <a:solidFill>
                  <a:schemeClr val="tx1">
                    <a:lumMod val="50000"/>
                  </a:schemeClr>
                </a:solidFill>
              </a:rPr>
              <a:t>En contrepartie, les barèmes sont adaptés afin d’assouplir les conditions d’accès</a:t>
            </a:r>
          </a:p>
          <a:p>
            <a:pPr marL="285750" indent="-285750">
              <a:buFont typeface="Arial" panose="020B0604020202020204" pitchFamily="34" charset="0"/>
              <a:buChar char="•"/>
            </a:pPr>
            <a:endParaRPr lang="fr-FR" b="0" dirty="0">
              <a:solidFill>
                <a:schemeClr val="tx1">
                  <a:lumMod val="50000"/>
                </a:schemeClr>
              </a:solidFill>
            </a:endParaRPr>
          </a:p>
          <a:p>
            <a:pPr marL="285750" indent="-285750">
              <a:buFont typeface="Arial" panose="020B0604020202020204" pitchFamily="34" charset="0"/>
              <a:buChar char="•"/>
            </a:pPr>
            <a:r>
              <a:rPr lang="fr-FR" b="0" dirty="0">
                <a:solidFill>
                  <a:schemeClr val="tx1">
                    <a:lumMod val="50000"/>
                  </a:schemeClr>
                </a:solidFill>
              </a:rPr>
              <a:t>Les Pouvoirs Publics visent un objectif de 40 000 opérations éligibles sur 2024 (VS 62 000 opérations en 2022)</a:t>
            </a:r>
          </a:p>
          <a:p>
            <a:endParaRPr lang="fr-FR" dirty="0">
              <a:latin typeface="Avenir Next LT Pro" panose="020B0504020202020204" pitchFamily="34" charset="0"/>
            </a:endParaRPr>
          </a:p>
          <a:p>
            <a:endParaRPr lang="fr-FR" dirty="0"/>
          </a:p>
        </p:txBody>
      </p:sp>
      <p:sp>
        <p:nvSpPr>
          <p:cNvPr id="5" name="Espace réservé de la date 4"/>
          <p:cNvSpPr>
            <a:spLocks noGrp="1"/>
          </p:cNvSpPr>
          <p:nvPr>
            <p:ph type="dt" sz="half" idx="10"/>
          </p:nvPr>
        </p:nvSpPr>
        <p:spPr/>
        <p:txBody>
          <a:bodyPr/>
          <a:lstStyle/>
          <a:p>
            <a:fld id="{04708BF8-992F-4F23-AA16-AB03FA41F6EE}" type="datetime4">
              <a:rPr lang="fr-FR" smtClean="0"/>
              <a:t>8 avril 2024</a:t>
            </a:fld>
            <a:endParaRPr lang="fr-FR" dirty="0"/>
          </a:p>
        </p:txBody>
      </p:sp>
      <p:sp>
        <p:nvSpPr>
          <p:cNvPr id="6" name="Espace réservé du pied de page 5"/>
          <p:cNvSpPr>
            <a:spLocks noGrp="1"/>
          </p:cNvSpPr>
          <p:nvPr>
            <p:ph type="ftr" sz="quarter" idx="11"/>
          </p:nvPr>
        </p:nvSpPr>
        <p:spPr/>
        <p:txBody>
          <a:bodyPr/>
          <a:lstStyle/>
          <a:p>
            <a:r>
              <a:rPr lang="fr-FR" dirty="0"/>
              <a:t>Pied de page de votre présentation - Date</a:t>
            </a:r>
          </a:p>
        </p:txBody>
      </p:sp>
      <p:sp>
        <p:nvSpPr>
          <p:cNvPr id="7" name="Espace réservé du numéro de diapositive 6"/>
          <p:cNvSpPr>
            <a:spLocks noGrp="1"/>
          </p:cNvSpPr>
          <p:nvPr>
            <p:ph type="sldNum" sz="quarter" idx="12"/>
          </p:nvPr>
        </p:nvSpPr>
        <p:spPr/>
        <p:txBody>
          <a:bodyPr/>
          <a:lstStyle/>
          <a:p>
            <a:fld id="{975A587B-5814-4D9B-9598-FE9CB954CB01}" type="slidenum">
              <a:rPr lang="fr-FR" smtClean="0"/>
              <a:pPr/>
              <a:t>3</a:t>
            </a:fld>
            <a:endParaRPr lang="fr-FR" dirty="0"/>
          </a:p>
        </p:txBody>
      </p:sp>
      <p:sp>
        <p:nvSpPr>
          <p:cNvPr id="8" name="Titre 7">
            <a:extLst>
              <a:ext uri="{FF2B5EF4-FFF2-40B4-BE49-F238E27FC236}">
                <a16:creationId xmlns:a16="http://schemas.microsoft.com/office/drawing/2014/main" id="{852A3706-C7B4-0644-AA69-A337DBD80F65}"/>
              </a:ext>
            </a:extLst>
          </p:cNvPr>
          <p:cNvSpPr>
            <a:spLocks noGrp="1"/>
          </p:cNvSpPr>
          <p:nvPr>
            <p:ph type="title"/>
          </p:nvPr>
        </p:nvSpPr>
        <p:spPr/>
        <p:txBody>
          <a:bodyPr/>
          <a:lstStyle/>
          <a:p>
            <a:r>
              <a:rPr lang="fr-FR" dirty="0">
                <a:solidFill>
                  <a:srgbClr val="FF0000"/>
                </a:solidFill>
                <a:latin typeface="Arial" panose="020B0604020202020204" pitchFamily="34" charset="0"/>
                <a:cs typeface="Arial" panose="020B0604020202020204" pitchFamily="34" charset="0"/>
              </a:rPr>
              <a:t>Le Contexte</a:t>
            </a:r>
          </a:p>
        </p:txBody>
      </p:sp>
    </p:spTree>
    <p:extLst>
      <p:ext uri="{BB962C8B-B14F-4D97-AF65-F5344CB8AC3E}">
        <p14:creationId xmlns:p14="http://schemas.microsoft.com/office/powerpoint/2010/main" val="172090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6569B0C-C3F6-CF95-865C-946C1D93B493}"/>
              </a:ext>
            </a:extLst>
          </p:cNvPr>
          <p:cNvSpPr>
            <a:spLocks noGrp="1"/>
          </p:cNvSpPr>
          <p:nvPr>
            <p:ph type="dt" sz="half" idx="10"/>
          </p:nvPr>
        </p:nvSpPr>
        <p:spPr/>
        <p:txBody>
          <a:bodyPr/>
          <a:lstStyle/>
          <a:p>
            <a:fld id="{1BAF3030-210E-4F95-B01F-6A5FA5AEE3F1}" type="datetime4">
              <a:rPr lang="fr-FR" smtClean="0"/>
              <a:t>8 avril 2024</a:t>
            </a:fld>
            <a:endParaRPr lang="fr-FR"/>
          </a:p>
        </p:txBody>
      </p:sp>
      <p:sp>
        <p:nvSpPr>
          <p:cNvPr id="4" name="Footer Placeholder 3">
            <a:extLst>
              <a:ext uri="{FF2B5EF4-FFF2-40B4-BE49-F238E27FC236}">
                <a16:creationId xmlns:a16="http://schemas.microsoft.com/office/drawing/2014/main" id="{B3E89075-ACF7-D878-1668-5E2E38F858AC}"/>
              </a:ext>
            </a:extLst>
          </p:cNvPr>
          <p:cNvSpPr>
            <a:spLocks noGrp="1"/>
          </p:cNvSpPr>
          <p:nvPr>
            <p:ph type="ftr" sz="quarter" idx="11"/>
          </p:nvPr>
        </p:nvSpPr>
        <p:spPr/>
        <p:txBody>
          <a:bodyPr/>
          <a:lstStyle/>
          <a:p>
            <a:r>
              <a:rPr lang="fr-FR"/>
              <a:t>Pied de page de votre présentation - Date</a:t>
            </a:r>
          </a:p>
        </p:txBody>
      </p:sp>
      <p:sp>
        <p:nvSpPr>
          <p:cNvPr id="5" name="Slide Number Placeholder 4">
            <a:extLst>
              <a:ext uri="{FF2B5EF4-FFF2-40B4-BE49-F238E27FC236}">
                <a16:creationId xmlns:a16="http://schemas.microsoft.com/office/drawing/2014/main" id="{D0FED877-7AA8-5B0A-6585-3CAF2B61FDBA}"/>
              </a:ext>
            </a:extLst>
          </p:cNvPr>
          <p:cNvSpPr>
            <a:spLocks noGrp="1"/>
          </p:cNvSpPr>
          <p:nvPr>
            <p:ph type="sldNum" sz="quarter" idx="12"/>
          </p:nvPr>
        </p:nvSpPr>
        <p:spPr/>
        <p:txBody>
          <a:bodyPr/>
          <a:lstStyle/>
          <a:p>
            <a:fld id="{975A587B-5814-4D9B-9598-FE9CB954CB01}" type="slidenum">
              <a:rPr lang="fr-FR" smtClean="0"/>
              <a:t>4</a:t>
            </a:fld>
            <a:endParaRPr lang="fr-FR"/>
          </a:p>
        </p:txBody>
      </p:sp>
      <p:pic>
        <p:nvPicPr>
          <p:cNvPr id="8" name="Picture 7">
            <a:extLst>
              <a:ext uri="{FF2B5EF4-FFF2-40B4-BE49-F238E27FC236}">
                <a16:creationId xmlns:a16="http://schemas.microsoft.com/office/drawing/2014/main" id="{F4CB031E-12FB-0C24-ECA9-0A685F34A03E}"/>
              </a:ext>
            </a:extLst>
          </p:cNvPr>
          <p:cNvPicPr>
            <a:picLocks noChangeAspect="1"/>
          </p:cNvPicPr>
          <p:nvPr/>
        </p:nvPicPr>
        <p:blipFill>
          <a:blip r:embed="rId3"/>
          <a:stretch>
            <a:fillRect/>
          </a:stretch>
        </p:blipFill>
        <p:spPr>
          <a:xfrm>
            <a:off x="438981" y="418571"/>
            <a:ext cx="10757656" cy="4908097"/>
          </a:xfrm>
          <a:prstGeom prst="rect">
            <a:avLst/>
          </a:prstGeom>
        </p:spPr>
      </p:pic>
    </p:spTree>
    <p:extLst>
      <p:ext uri="{BB962C8B-B14F-4D97-AF65-F5344CB8AC3E}">
        <p14:creationId xmlns:p14="http://schemas.microsoft.com/office/powerpoint/2010/main" val="772510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p:txBody>
          <a:bodyPr/>
          <a:lstStyle/>
          <a:p>
            <a:fld id="{975A587B-5814-4D9B-9598-FE9CB954CB01}" type="slidenum">
              <a:rPr lang="fr-FR" smtClean="0"/>
              <a:pPr/>
              <a:t>5</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dirty="0">
                <a:solidFill>
                  <a:srgbClr val="FF0000"/>
                </a:solidFill>
                <a:latin typeface="Arial" panose="020B0604020202020204" pitchFamily="34" charset="0"/>
                <a:cs typeface="Arial" panose="020B0604020202020204" pitchFamily="34" charset="0"/>
              </a:rPr>
              <a:t>RAPPEL DES CONDITIONS d’</a:t>
            </a:r>
            <a:r>
              <a:rPr lang="fr-FR" dirty="0" err="1">
                <a:solidFill>
                  <a:srgbClr val="FF0000"/>
                </a:solidFill>
                <a:latin typeface="Arial" panose="020B0604020202020204" pitchFamily="34" charset="0"/>
                <a:cs typeface="Arial" panose="020B0604020202020204" pitchFamily="34" charset="0"/>
              </a:rPr>
              <a:t>Eligibilite</a:t>
            </a:r>
            <a:endParaRPr lang="fr-FR" dirty="0">
              <a:solidFill>
                <a:srgbClr val="FF0000"/>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A70552FA-82E7-B3FC-57B7-DFDAC6E2C922}"/>
              </a:ext>
            </a:extLst>
          </p:cNvPr>
          <p:cNvSpPr txBox="1"/>
          <p:nvPr/>
        </p:nvSpPr>
        <p:spPr>
          <a:xfrm>
            <a:off x="830656" y="1030847"/>
            <a:ext cx="6097508" cy="369332"/>
          </a:xfrm>
          <a:prstGeom prst="rect">
            <a:avLst/>
          </a:prstGeom>
          <a:noFill/>
        </p:spPr>
        <p:txBody>
          <a:bodyPr wrap="square">
            <a:spAutoFit/>
          </a:bodyPr>
          <a:lstStyle/>
          <a:p>
            <a:pPr marL="285750" indent="-285750">
              <a:buFont typeface="Wingdings" panose="05000000000000000000" pitchFamily="2" charset="2"/>
              <a:buChar char="Ø"/>
            </a:pPr>
            <a:r>
              <a:rPr lang="fr-FR" b="1" dirty="0">
                <a:latin typeface="Avenir Next LT Pro" panose="020B0504020202020204" pitchFamily="34" charset="0"/>
              </a:rPr>
              <a:t>3 grands principes à respecter sur le PTZ</a:t>
            </a:r>
            <a:endParaRPr lang="fr-FR" dirty="0">
              <a:latin typeface="Avenir Next LT Pro" panose="020B0504020202020204" pitchFamily="34" charset="0"/>
            </a:endParaRPr>
          </a:p>
        </p:txBody>
      </p:sp>
      <p:sp>
        <p:nvSpPr>
          <p:cNvPr id="6" name="Espace réservé du texte 5">
            <a:extLst>
              <a:ext uri="{FF2B5EF4-FFF2-40B4-BE49-F238E27FC236}">
                <a16:creationId xmlns:a16="http://schemas.microsoft.com/office/drawing/2014/main" id="{33FCABFD-2286-9705-801C-9B999AAB8BCA}"/>
              </a:ext>
            </a:extLst>
          </p:cNvPr>
          <p:cNvSpPr txBox="1">
            <a:spLocks noGrp="1"/>
          </p:cNvSpPr>
          <p:nvPr>
            <p:ph type="body" sz="quarter" idx="13"/>
          </p:nvPr>
        </p:nvSpPr>
        <p:spPr>
          <a:xfrm>
            <a:off x="631825" y="1512888"/>
            <a:ext cx="10801350" cy="4360168"/>
          </a:xfrm>
          <a:prstGeom prst="rect">
            <a:avLst/>
          </a:prstGeom>
          <a:noFill/>
        </p:spPr>
        <p:txBody>
          <a:bodyPr vert="horz" wrap="square" lIns="91440" tIns="45720" rIns="91440" bIns="45720" rtlCol="0" anchor="t">
            <a:spAutoFit/>
          </a:bodyPr>
          <a:lstStyle/>
          <a:p>
            <a:pPr marL="715645" lvl="7" indent="0">
              <a:buNone/>
            </a:pPr>
            <a:endParaRPr lang="fr-FR" dirty="0">
              <a:latin typeface="Avenir Next LT Pro" panose="020B0504020202020204" pitchFamily="34" charset="0"/>
            </a:endParaRPr>
          </a:p>
          <a:p>
            <a:pPr marL="463550" lvl="4" indent="-285750" algn="just">
              <a:buFont typeface="Wingdings" panose="05000000000000000000" pitchFamily="2" charset="2"/>
              <a:buChar char="§"/>
            </a:pPr>
            <a:r>
              <a:rPr lang="fr-FR" sz="1600" b="1" dirty="0">
                <a:latin typeface="Arial" panose="020B0604020202020204" pitchFamily="34" charset="0"/>
                <a:cs typeface="Arial" panose="020B0604020202020204" pitchFamily="34" charset="0"/>
              </a:rPr>
              <a:t>Primo-accession d’une résidence principale ;</a:t>
            </a:r>
            <a:r>
              <a:rPr lang="fr-FR" sz="1600" dirty="0">
                <a:latin typeface="Arial" panose="020B0604020202020204" pitchFamily="34" charset="0"/>
                <a:cs typeface="Arial" panose="020B0604020202020204" pitchFamily="34" charset="0"/>
              </a:rPr>
              <a:t> </a:t>
            </a:r>
          </a:p>
          <a:p>
            <a:pPr marL="804545" lvl="6" indent="-177800" algn="just">
              <a:buFont typeface="Wingdings" panose="05000000000000000000" pitchFamily="2" charset="2"/>
              <a:buChar char="§"/>
            </a:pPr>
            <a:r>
              <a:rPr lang="fr-FR" sz="1600" dirty="0">
                <a:latin typeface="Arial" panose="020B0604020202020204" pitchFamily="34" charset="0"/>
                <a:cs typeface="Arial" panose="020B0604020202020204" pitchFamily="34" charset="0"/>
              </a:rPr>
              <a:t>L’emprunteur et co-emprunteur ne doivent pas avoir été propriétaires de leur résidence principale au cours des 2 dernières années qui précèdent l’émission de l’offre de prêt</a:t>
            </a:r>
          </a:p>
          <a:p>
            <a:pPr marL="804545" lvl="4" indent="-177800" algn="just">
              <a:buFont typeface="Wingdings" panose="05000000000000000000" pitchFamily="2" charset="2"/>
              <a:buChar char="§"/>
            </a:pPr>
            <a:r>
              <a:rPr lang="fr-FR" sz="1600" dirty="0">
                <a:latin typeface="Arial" panose="020B0604020202020204" pitchFamily="34" charset="0"/>
                <a:cs typeface="Arial" panose="020B0604020202020204" pitchFamily="34" charset="0"/>
              </a:rPr>
              <a:t>Le logement doit être la résidence principale du ménage (occupation au moins 8 mois dans l’année)</a:t>
            </a:r>
          </a:p>
          <a:p>
            <a:pPr marL="463550" lvl="4" indent="-285750" algn="just">
              <a:buFont typeface="Wingdings" panose="05000000000000000000" pitchFamily="2" charset="2"/>
              <a:buChar char="§"/>
            </a:pPr>
            <a:endParaRPr lang="fr-FR" sz="1600" dirty="0">
              <a:latin typeface="Arial" panose="020B0604020202020204" pitchFamily="34" charset="0"/>
              <a:cs typeface="Arial" panose="020B0604020202020204" pitchFamily="34" charset="0"/>
            </a:endParaRPr>
          </a:p>
          <a:p>
            <a:pPr marL="463550" lvl="4" indent="-285750" algn="just">
              <a:buFont typeface="Wingdings" panose="05000000000000000000" pitchFamily="2" charset="2"/>
              <a:buChar char="§"/>
            </a:pPr>
            <a:r>
              <a:rPr lang="fr-FR" sz="1600" b="1" dirty="0">
                <a:latin typeface="Arial" panose="020B0604020202020204" pitchFamily="34" charset="0"/>
                <a:cs typeface="Arial" panose="020B0604020202020204" pitchFamily="34" charset="0"/>
              </a:rPr>
              <a:t>Sous plafonds de ressources ;</a:t>
            </a:r>
            <a:r>
              <a:rPr lang="fr-FR" sz="1600" dirty="0">
                <a:latin typeface="Arial" panose="020B0604020202020204" pitchFamily="34" charset="0"/>
                <a:cs typeface="Arial" panose="020B0604020202020204" pitchFamily="34" charset="0"/>
              </a:rPr>
              <a:t> </a:t>
            </a:r>
          </a:p>
          <a:p>
            <a:pPr marL="804545" lvl="4" indent="-177800" algn="just">
              <a:buFont typeface="Wingdings" panose="05000000000000000000" pitchFamily="2" charset="2"/>
              <a:buChar char="§"/>
            </a:pPr>
            <a:r>
              <a:rPr lang="fr-FR" sz="1600" dirty="0">
                <a:latin typeface="Arial" panose="020B0604020202020204" pitchFamily="34" charset="0"/>
                <a:cs typeface="Arial" panose="020B0604020202020204" pitchFamily="34" charset="0"/>
              </a:rPr>
              <a:t>sur la base du RFR N-2 </a:t>
            </a:r>
          </a:p>
          <a:p>
            <a:pPr marL="463550" lvl="4" indent="-285750" algn="just">
              <a:buFont typeface="Wingdings" panose="05000000000000000000" pitchFamily="2" charset="2"/>
              <a:buChar char="§"/>
            </a:pPr>
            <a:endParaRPr lang="fr-FR" dirty="0">
              <a:latin typeface="Arial" panose="020B0604020202020204" pitchFamily="34" charset="0"/>
              <a:cs typeface="Arial" panose="020B0604020202020204" pitchFamily="34" charset="0"/>
            </a:endParaRPr>
          </a:p>
          <a:p>
            <a:pPr marL="463550" lvl="4" indent="-285750" algn="just">
              <a:buFont typeface="Wingdings" panose="05000000000000000000" pitchFamily="2" charset="2"/>
              <a:buChar char="§"/>
            </a:pPr>
            <a:r>
              <a:rPr lang="fr-FR" sz="1600" b="1" dirty="0">
                <a:latin typeface="Arial"/>
                <a:cs typeface="Arial"/>
              </a:rPr>
              <a:t>Objet financé </a:t>
            </a:r>
            <a:r>
              <a:rPr lang="fr-FR" sz="1600" dirty="0">
                <a:latin typeface="Arial"/>
                <a:cs typeface="Arial"/>
              </a:rPr>
              <a:t>en France métropolitaine et DROM ( Département et Région d’Outre Mer)</a:t>
            </a:r>
            <a:r>
              <a:rPr lang="fr-FR" sz="1600" b="1" dirty="0">
                <a:latin typeface="Arial"/>
                <a:cs typeface="Arial"/>
              </a:rPr>
              <a:t> ;</a:t>
            </a:r>
          </a:p>
          <a:p>
            <a:pPr marL="626745" lvl="5" indent="163195" algn="just">
              <a:buFont typeface="Wingdings" panose="05000000000000000000" pitchFamily="2" charset="2"/>
              <a:buChar char="§"/>
            </a:pPr>
            <a:r>
              <a:rPr lang="fr-FR" dirty="0">
                <a:latin typeface="Arial"/>
                <a:cs typeface="Arial"/>
              </a:rPr>
              <a:t>de type construction de logement, centré sur le collectif à compter de 2024</a:t>
            </a:r>
          </a:p>
          <a:p>
            <a:pPr marL="626745" lvl="5" indent="163195" algn="just">
              <a:buFont typeface="Wingdings" panose="05000000000000000000" pitchFamily="2" charset="2"/>
              <a:buChar char="§"/>
            </a:pPr>
            <a:r>
              <a:rPr lang="fr-FR" dirty="0">
                <a:latin typeface="Arial"/>
                <a:cs typeface="Arial"/>
              </a:rPr>
              <a:t>ou achat dans l’ancien sous condition de travaux </a:t>
            </a:r>
            <a:r>
              <a:rPr lang="fr-FR" dirty="0">
                <a:solidFill>
                  <a:srgbClr val="FFC000"/>
                </a:solidFill>
                <a:latin typeface="Arial"/>
                <a:cs typeface="Arial"/>
              </a:rPr>
              <a:t>(appartement ou maison)</a:t>
            </a:r>
            <a:endParaRPr lang="fr-FR">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dirty="0"/>
              <a:t>Pied de page de votre présentation - Date</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1042663"/>
            <a:ext cx="10799999" cy="432000"/>
          </a:xfrm>
        </p:spPr>
        <p:txBody>
          <a:bodyPr/>
          <a:lstStyle/>
          <a:p>
            <a:pPr marL="342900" indent="-342900">
              <a:buFont typeface="Wingdings" panose="05000000000000000000" pitchFamily="2" charset="2"/>
              <a:buChar char="Ø"/>
            </a:pPr>
            <a:r>
              <a:rPr lang="fr-FR" b="1" dirty="0">
                <a:latin typeface="Avenir Next LT Pro" panose="020B0504020202020204" pitchFamily="34" charset="0"/>
              </a:rPr>
              <a:t>A compter du 1</a:t>
            </a:r>
            <a:r>
              <a:rPr lang="fr-FR" b="1" baseline="30000" dirty="0">
                <a:latin typeface="Avenir Next LT Pro" panose="020B0504020202020204" pitchFamily="34" charset="0"/>
              </a:rPr>
              <a:t>er</a:t>
            </a:r>
            <a:r>
              <a:rPr lang="fr-FR" b="1" dirty="0">
                <a:latin typeface="Avenir Next LT Pro" panose="020B0504020202020204" pitchFamily="34" charset="0"/>
              </a:rPr>
              <a:t> avril 2024</a:t>
            </a:r>
            <a:endParaRPr lang="fr-FR" dirty="0">
              <a:latin typeface="Avenir Next LT Pro" panose="020B0504020202020204" pitchFamily="34" charset="0"/>
            </a:endParaRPr>
          </a:p>
          <a:p>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solidFill>
                  <a:srgbClr val="FF0000"/>
                </a:solidFill>
                <a:latin typeface="Arial" panose="020B0604020202020204" pitchFamily="34" charset="0"/>
                <a:cs typeface="Arial" panose="020B0604020202020204" pitchFamily="34" charset="0"/>
              </a:rPr>
              <a:t>Les Evolutions sur le </a:t>
            </a:r>
            <a:r>
              <a:rPr lang="fr-FR" sz="2400" b="1" dirty="0">
                <a:solidFill>
                  <a:srgbClr val="FF0000"/>
                </a:solidFill>
                <a:latin typeface="Arial" panose="020B0604020202020204" pitchFamily="34" charset="0"/>
                <a:cs typeface="Arial" panose="020B0604020202020204" pitchFamily="34" charset="0"/>
              </a:rPr>
              <a:t>PTZ 2024</a:t>
            </a:r>
            <a:endParaRPr lang="fr-FR" dirty="0">
              <a:solidFill>
                <a:srgbClr val="FF0000"/>
              </a:solidFill>
              <a:latin typeface="Arial" panose="020B0604020202020204" pitchFamily="34" charset="0"/>
              <a:cs typeface="Arial" panose="020B0604020202020204" pitchFamily="34" charset="0"/>
            </a:endParaRPr>
          </a:p>
        </p:txBody>
      </p:sp>
      <p:sp>
        <p:nvSpPr>
          <p:cNvPr id="4" name="Espace réservé du texte 3">
            <a:extLst>
              <a:ext uri="{FF2B5EF4-FFF2-40B4-BE49-F238E27FC236}">
                <a16:creationId xmlns:a16="http://schemas.microsoft.com/office/drawing/2014/main" id="{75BCD18C-32C1-2312-9C08-6CCB34B3A5FF}"/>
              </a:ext>
            </a:extLst>
          </p:cNvPr>
          <p:cNvSpPr txBox="1">
            <a:spLocks noGrp="1"/>
          </p:cNvSpPr>
          <p:nvPr>
            <p:ph type="body" sz="quarter" idx="13"/>
          </p:nvPr>
        </p:nvSpPr>
        <p:spPr>
          <a:xfrm>
            <a:off x="632383" y="1253847"/>
            <a:ext cx="9952741" cy="4534575"/>
          </a:xfrm>
          <a:prstGeom prst="rect">
            <a:avLst/>
          </a:prstGeom>
          <a:noFill/>
        </p:spPr>
        <p:txBody>
          <a:bodyPr vert="horz" wrap="square" lIns="91440" tIns="45720" rIns="91440" bIns="45720" rtlCol="0" anchor="t">
            <a:spAutoFit/>
          </a:bodyPr>
          <a:lstStyle/>
          <a:p>
            <a:endParaRPr lang="fr-FR" b="1" dirty="0">
              <a:latin typeface="Avenir Next LT Pro" panose="020B0504020202020204" pitchFamily="34" charset="0"/>
            </a:endParaRPr>
          </a:p>
          <a:p>
            <a:pPr marL="285750" indent="-285750" algn="just">
              <a:buFont typeface="Arial" panose="020B0604020202020204" pitchFamily="34" charset="0"/>
              <a:buChar char="•"/>
            </a:pPr>
            <a:r>
              <a:rPr lang="fr-FR" b="1" dirty="0">
                <a:solidFill>
                  <a:schemeClr val="tx1">
                    <a:lumMod val="50000"/>
                  </a:schemeClr>
                </a:solidFill>
                <a:latin typeface="Arial"/>
                <a:cs typeface="Arial"/>
              </a:rPr>
              <a:t>Recentrage</a:t>
            </a:r>
            <a:r>
              <a:rPr lang="fr-FR" dirty="0">
                <a:solidFill>
                  <a:schemeClr val="tx1">
                    <a:lumMod val="50000"/>
                  </a:schemeClr>
                </a:solidFill>
                <a:latin typeface="Arial"/>
                <a:cs typeface="Arial"/>
              </a:rPr>
              <a:t> du PTZ sur les acquisitions : </a:t>
            </a:r>
            <a:endParaRPr lang="fr-FR" dirty="0">
              <a:solidFill>
                <a:schemeClr val="tx1">
                  <a:lumMod val="50000"/>
                </a:schemeClr>
              </a:solidFill>
              <a:latin typeface="Arial" panose="020B0604020202020204" pitchFamily="34" charset="0"/>
              <a:cs typeface="Arial" panose="020B0604020202020204" pitchFamily="34" charset="0"/>
            </a:endParaRPr>
          </a:p>
          <a:p>
            <a:pPr marL="285750" lvl="3" indent="165100" algn="just">
              <a:buFont typeface="Arial" panose="020B0604020202020204" pitchFamily="34" charset="0"/>
              <a:buChar char="•"/>
            </a:pPr>
            <a:r>
              <a:rPr lang="fr-FR" sz="1600" dirty="0">
                <a:solidFill>
                  <a:schemeClr val="tx1">
                    <a:lumMod val="50000"/>
                  </a:schemeClr>
                </a:solidFill>
                <a:latin typeface="Arial" panose="020B0604020202020204" pitchFamily="34" charset="0"/>
                <a:cs typeface="Arial" panose="020B0604020202020204" pitchFamily="34" charset="0"/>
              </a:rPr>
              <a:t>En </a:t>
            </a:r>
            <a:r>
              <a:rPr lang="fr-FR" sz="1600" b="1" dirty="0">
                <a:solidFill>
                  <a:schemeClr val="tx1">
                    <a:lumMod val="50000"/>
                  </a:schemeClr>
                </a:solidFill>
                <a:latin typeface="Arial" panose="020B0604020202020204" pitchFamily="34" charset="0"/>
                <a:cs typeface="Arial" panose="020B0604020202020204" pitchFamily="34" charset="0"/>
              </a:rPr>
              <a:t>NEUF</a:t>
            </a:r>
            <a:r>
              <a:rPr lang="fr-FR" sz="1600" dirty="0">
                <a:solidFill>
                  <a:schemeClr val="tx1">
                    <a:lumMod val="50000"/>
                  </a:schemeClr>
                </a:solidFill>
                <a:latin typeface="Arial" panose="020B0604020202020204" pitchFamily="34" charset="0"/>
                <a:cs typeface="Arial" panose="020B0604020202020204" pitchFamily="34" charset="0"/>
              </a:rPr>
              <a:t> en collectif en </a:t>
            </a:r>
            <a:r>
              <a:rPr lang="fr-FR" sz="1600" b="1" dirty="0">
                <a:solidFill>
                  <a:schemeClr val="tx1">
                    <a:lumMod val="50000"/>
                  </a:schemeClr>
                </a:solidFill>
                <a:latin typeface="Arial" panose="020B0604020202020204" pitchFamily="34" charset="0"/>
                <a:cs typeface="Arial" panose="020B0604020202020204" pitchFamily="34" charset="0"/>
              </a:rPr>
              <a:t>zone tendue </a:t>
            </a:r>
            <a:r>
              <a:rPr lang="fr-FR" sz="1600" dirty="0">
                <a:solidFill>
                  <a:schemeClr val="tx1">
                    <a:lumMod val="50000"/>
                  </a:schemeClr>
                </a:solidFill>
                <a:latin typeface="Arial" panose="020B0604020202020204" pitchFamily="34" charset="0"/>
                <a:cs typeface="Arial" panose="020B0604020202020204" pitchFamily="34" charset="0"/>
              </a:rPr>
              <a:t>A et B1</a:t>
            </a:r>
          </a:p>
          <a:p>
            <a:pPr marL="285750" lvl="3" indent="165100" algn="just">
              <a:buFont typeface="Arial" panose="020B0604020202020204" pitchFamily="34" charset="0"/>
              <a:buChar char="•"/>
            </a:pPr>
            <a:r>
              <a:rPr lang="fr-FR" sz="1600" dirty="0">
                <a:solidFill>
                  <a:schemeClr val="tx1">
                    <a:lumMod val="50000"/>
                  </a:schemeClr>
                </a:solidFill>
                <a:latin typeface="Arial" panose="020B0604020202020204" pitchFamily="34" charset="0"/>
                <a:cs typeface="Arial" panose="020B0604020202020204" pitchFamily="34" charset="0"/>
              </a:rPr>
              <a:t>En </a:t>
            </a:r>
            <a:r>
              <a:rPr lang="fr-FR" sz="1600" b="1" dirty="0">
                <a:solidFill>
                  <a:schemeClr val="tx1">
                    <a:lumMod val="50000"/>
                  </a:schemeClr>
                </a:solidFill>
                <a:latin typeface="Arial" panose="020B0604020202020204" pitchFamily="34" charset="0"/>
                <a:cs typeface="Arial" panose="020B0604020202020204" pitchFamily="34" charset="0"/>
              </a:rPr>
              <a:t>ANCIEN</a:t>
            </a:r>
            <a:r>
              <a:rPr lang="fr-FR" sz="1600" dirty="0">
                <a:solidFill>
                  <a:schemeClr val="tx1">
                    <a:lumMod val="50000"/>
                  </a:schemeClr>
                </a:solidFill>
                <a:latin typeface="Arial" panose="020B0604020202020204" pitchFamily="34" charset="0"/>
                <a:cs typeface="Arial" panose="020B0604020202020204" pitchFamily="34" charset="0"/>
              </a:rPr>
              <a:t> + </a:t>
            </a:r>
            <a:r>
              <a:rPr lang="fr-FR" sz="1600" b="1" dirty="0">
                <a:solidFill>
                  <a:schemeClr val="tx1">
                    <a:lumMod val="50000"/>
                  </a:schemeClr>
                </a:solidFill>
                <a:latin typeface="Arial" panose="020B0604020202020204" pitchFamily="34" charset="0"/>
                <a:cs typeface="Arial" panose="020B0604020202020204" pitchFamily="34" charset="0"/>
              </a:rPr>
              <a:t>TRAVAUX</a:t>
            </a:r>
            <a:r>
              <a:rPr lang="fr-FR" sz="1600" dirty="0">
                <a:solidFill>
                  <a:schemeClr val="tx1">
                    <a:lumMod val="50000"/>
                  </a:schemeClr>
                </a:solidFill>
                <a:latin typeface="Arial" panose="020B0604020202020204" pitchFamily="34" charset="0"/>
                <a:cs typeface="Arial" panose="020B0604020202020204" pitchFamily="34" charset="0"/>
              </a:rPr>
              <a:t> en zone détendue B2 et C pour limiter l’artificialisation des sols. En compensation de l’arrêt du neuf sur ces deux zones, 154 nouvelles communes passent en zone A ou B1 (applicable dès le 23 octobre 2023)</a:t>
            </a:r>
          </a:p>
          <a:p>
            <a:pPr marL="285750" indent="-285750" algn="just">
              <a:buFont typeface="Arial" panose="020B0604020202020204" pitchFamily="34" charset="0"/>
              <a:buChar char="•"/>
            </a:pPr>
            <a:r>
              <a:rPr lang="fr-FR" dirty="0">
                <a:solidFill>
                  <a:schemeClr val="tx1">
                    <a:lumMod val="50000"/>
                  </a:schemeClr>
                </a:solidFill>
                <a:latin typeface="Arial"/>
                <a:cs typeface="Arial"/>
              </a:rPr>
              <a:t>Quotité</a:t>
            </a:r>
            <a:r>
              <a:rPr lang="fr-FR" b="1" dirty="0">
                <a:solidFill>
                  <a:schemeClr val="tx1">
                    <a:lumMod val="50000"/>
                  </a:schemeClr>
                </a:solidFill>
                <a:latin typeface="Arial"/>
                <a:cs typeface="Arial"/>
              </a:rPr>
              <a:t> </a:t>
            </a:r>
            <a:r>
              <a:rPr lang="fr-FR" dirty="0">
                <a:solidFill>
                  <a:schemeClr val="tx1">
                    <a:lumMod val="50000"/>
                  </a:schemeClr>
                </a:solidFill>
                <a:latin typeface="Arial"/>
                <a:cs typeface="Arial"/>
              </a:rPr>
              <a:t>de financement</a:t>
            </a:r>
            <a:endParaRPr lang="fr-FR" b="0" dirty="0">
              <a:solidFill>
                <a:schemeClr val="tx1">
                  <a:lumMod val="50000"/>
                </a:schemeClr>
              </a:solidFill>
              <a:latin typeface="Arial"/>
              <a:cs typeface="Arial"/>
            </a:endParaRPr>
          </a:p>
          <a:p>
            <a:pPr marL="285750" indent="-285750" algn="just">
              <a:buFont typeface="Arial" panose="020B0604020202020204" pitchFamily="34" charset="0"/>
              <a:buChar char="•"/>
            </a:pPr>
            <a:r>
              <a:rPr lang="fr-FR" b="1" dirty="0">
                <a:solidFill>
                  <a:schemeClr val="tx1">
                    <a:lumMod val="50000"/>
                  </a:schemeClr>
                </a:solidFill>
                <a:latin typeface="Arial"/>
                <a:cs typeface="Arial"/>
              </a:rPr>
              <a:t>Création d’une 4</a:t>
            </a:r>
            <a:r>
              <a:rPr lang="fr-FR" b="1" baseline="30000" dirty="0">
                <a:solidFill>
                  <a:schemeClr val="tx1">
                    <a:lumMod val="50000"/>
                  </a:schemeClr>
                </a:solidFill>
                <a:latin typeface="Arial"/>
                <a:cs typeface="Arial"/>
              </a:rPr>
              <a:t>e</a:t>
            </a:r>
            <a:r>
              <a:rPr lang="fr-FR" b="1" dirty="0">
                <a:solidFill>
                  <a:schemeClr val="tx1">
                    <a:lumMod val="50000"/>
                  </a:schemeClr>
                </a:solidFill>
                <a:latin typeface="Arial"/>
                <a:cs typeface="Arial"/>
              </a:rPr>
              <a:t> tranche de revenus</a:t>
            </a:r>
            <a:r>
              <a:rPr lang="fr-FR" dirty="0">
                <a:solidFill>
                  <a:schemeClr val="tx1">
                    <a:lumMod val="50000"/>
                  </a:schemeClr>
                </a:solidFill>
                <a:latin typeface="Arial"/>
                <a:cs typeface="Arial"/>
              </a:rPr>
              <a:t> et augmentation des plafonds </a:t>
            </a:r>
            <a:endParaRPr lang="fr-FR" b="0" dirty="0">
              <a:solidFill>
                <a:schemeClr val="tx1">
                  <a:lumMod val="50000"/>
                </a:scheme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dirty="0">
                <a:solidFill>
                  <a:schemeClr val="tx1">
                    <a:lumMod val="50000"/>
                  </a:schemeClr>
                </a:solidFill>
                <a:latin typeface="Arial"/>
                <a:cs typeface="Arial"/>
              </a:rPr>
              <a:t>Modification des périodes de différés et d’amortissements </a:t>
            </a:r>
          </a:p>
          <a:p>
            <a:pPr marL="285750" indent="-285750" algn="just">
              <a:buFont typeface="Arial" panose="020B0604020202020204" pitchFamily="34" charset="0"/>
              <a:buChar char="•"/>
            </a:pPr>
            <a:r>
              <a:rPr lang="fr-FR" dirty="0">
                <a:solidFill>
                  <a:schemeClr val="tx1">
                    <a:lumMod val="50000"/>
                  </a:schemeClr>
                </a:solidFill>
                <a:latin typeface="Arial"/>
                <a:cs typeface="Arial"/>
              </a:rPr>
              <a:t>Plafonnement du PTZ au regard des autres prêts</a:t>
            </a:r>
          </a:p>
          <a:p>
            <a:pPr marL="285750" indent="-285750" algn="just">
              <a:buFont typeface="Arial" panose="020B0604020202020204" pitchFamily="34" charset="0"/>
              <a:buChar char="•"/>
            </a:pPr>
            <a:r>
              <a:rPr lang="fr-FR" dirty="0">
                <a:solidFill>
                  <a:schemeClr val="tx1">
                    <a:lumMod val="50000"/>
                  </a:schemeClr>
                </a:solidFill>
                <a:latin typeface="Arial"/>
                <a:cs typeface="Arial"/>
              </a:rPr>
              <a:t>PTZ Ancien + Travaux = Atteinte de l'étiquette D  (contre E actuellement) et exclusion du chauffage à énergie fossile </a:t>
            </a:r>
            <a:endParaRPr lang="fr-FR"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84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A8AF9B2-A90A-1B0F-1392-3D929AD2229B}"/>
              </a:ext>
            </a:extLst>
          </p:cNvPr>
          <p:cNvSpPr>
            <a:spLocks noGrp="1"/>
          </p:cNvSpPr>
          <p:nvPr>
            <p:ph type="dt" sz="half" idx="10"/>
          </p:nvPr>
        </p:nvSpPr>
        <p:spPr/>
        <p:txBody>
          <a:bodyPr/>
          <a:lstStyle/>
          <a:p>
            <a:fld id="{A43FFD05-87AB-4452-8462-E40CE5E2E73C}" type="datetime4">
              <a:rPr lang="fr-FR" smtClean="0"/>
              <a:t>8 avril 2024</a:t>
            </a:fld>
            <a:endParaRPr lang="fr-FR"/>
          </a:p>
        </p:txBody>
      </p:sp>
      <p:sp>
        <p:nvSpPr>
          <p:cNvPr id="4" name="Footer Placeholder 3">
            <a:extLst>
              <a:ext uri="{FF2B5EF4-FFF2-40B4-BE49-F238E27FC236}">
                <a16:creationId xmlns:a16="http://schemas.microsoft.com/office/drawing/2014/main" id="{9E60B98F-6F21-9F45-66BB-0533DCC86709}"/>
              </a:ext>
            </a:extLst>
          </p:cNvPr>
          <p:cNvSpPr>
            <a:spLocks noGrp="1"/>
          </p:cNvSpPr>
          <p:nvPr>
            <p:ph type="ftr" sz="quarter" idx="11"/>
          </p:nvPr>
        </p:nvSpPr>
        <p:spPr/>
        <p:txBody>
          <a:bodyPr/>
          <a:lstStyle/>
          <a:p>
            <a:r>
              <a:rPr lang="fr-FR"/>
              <a:t>Pied de page de votre présentation - Date</a:t>
            </a:r>
          </a:p>
        </p:txBody>
      </p:sp>
      <p:sp>
        <p:nvSpPr>
          <p:cNvPr id="5" name="Slide Number Placeholder 4">
            <a:extLst>
              <a:ext uri="{FF2B5EF4-FFF2-40B4-BE49-F238E27FC236}">
                <a16:creationId xmlns:a16="http://schemas.microsoft.com/office/drawing/2014/main" id="{816103BD-390D-51A3-1815-E8831CDB4AEB}"/>
              </a:ext>
            </a:extLst>
          </p:cNvPr>
          <p:cNvSpPr>
            <a:spLocks noGrp="1"/>
          </p:cNvSpPr>
          <p:nvPr>
            <p:ph type="sldNum" sz="quarter" idx="12"/>
          </p:nvPr>
        </p:nvSpPr>
        <p:spPr/>
        <p:txBody>
          <a:bodyPr/>
          <a:lstStyle/>
          <a:p>
            <a:fld id="{975A587B-5814-4D9B-9598-FE9CB954CB01}" type="slidenum">
              <a:rPr lang="fr-FR" smtClean="0"/>
              <a:t>7</a:t>
            </a:fld>
            <a:endParaRPr lang="fr-FR"/>
          </a:p>
        </p:txBody>
      </p:sp>
      <p:pic>
        <p:nvPicPr>
          <p:cNvPr id="13" name="Picture 12">
            <a:extLst>
              <a:ext uri="{FF2B5EF4-FFF2-40B4-BE49-F238E27FC236}">
                <a16:creationId xmlns:a16="http://schemas.microsoft.com/office/drawing/2014/main" id="{1560E526-3C55-66CE-6DF4-0C80A04D15DD}"/>
              </a:ext>
            </a:extLst>
          </p:cNvPr>
          <p:cNvPicPr>
            <a:picLocks noChangeAspect="1"/>
          </p:cNvPicPr>
          <p:nvPr/>
        </p:nvPicPr>
        <p:blipFill>
          <a:blip r:embed="rId3"/>
          <a:stretch>
            <a:fillRect/>
          </a:stretch>
        </p:blipFill>
        <p:spPr>
          <a:xfrm>
            <a:off x="1330977" y="0"/>
            <a:ext cx="8719666" cy="6277429"/>
          </a:xfrm>
          <a:prstGeom prst="rect">
            <a:avLst/>
          </a:prstGeom>
        </p:spPr>
      </p:pic>
    </p:spTree>
    <p:extLst>
      <p:ext uri="{BB962C8B-B14F-4D97-AF65-F5344CB8AC3E}">
        <p14:creationId xmlns:p14="http://schemas.microsoft.com/office/powerpoint/2010/main" val="3102915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6E044AB-DEE6-244E-FCD8-1964BD99A2DD}"/>
              </a:ext>
            </a:extLst>
          </p:cNvPr>
          <p:cNvSpPr>
            <a:spLocks noGrp="1"/>
          </p:cNvSpPr>
          <p:nvPr>
            <p:ph type="dt" sz="half" idx="10"/>
          </p:nvPr>
        </p:nvSpPr>
        <p:spPr/>
        <p:txBody>
          <a:bodyPr/>
          <a:lstStyle/>
          <a:p>
            <a:fld id="{A43FFD05-87AB-4452-8462-E40CE5E2E73C}" type="datetime4">
              <a:rPr lang="fr-FR" smtClean="0"/>
              <a:t>8 avril 2024</a:t>
            </a:fld>
            <a:endParaRPr lang="fr-FR"/>
          </a:p>
        </p:txBody>
      </p:sp>
      <p:sp>
        <p:nvSpPr>
          <p:cNvPr id="4" name="Footer Placeholder 3">
            <a:extLst>
              <a:ext uri="{FF2B5EF4-FFF2-40B4-BE49-F238E27FC236}">
                <a16:creationId xmlns:a16="http://schemas.microsoft.com/office/drawing/2014/main" id="{A99DCA1D-2977-581E-CDD3-C15755F73737}"/>
              </a:ext>
            </a:extLst>
          </p:cNvPr>
          <p:cNvSpPr>
            <a:spLocks noGrp="1"/>
          </p:cNvSpPr>
          <p:nvPr>
            <p:ph type="ftr" sz="quarter" idx="11"/>
          </p:nvPr>
        </p:nvSpPr>
        <p:spPr/>
        <p:txBody>
          <a:bodyPr/>
          <a:lstStyle/>
          <a:p>
            <a:r>
              <a:rPr lang="fr-FR"/>
              <a:t>Pied de page de votre présentation - Date</a:t>
            </a:r>
          </a:p>
        </p:txBody>
      </p:sp>
      <p:sp>
        <p:nvSpPr>
          <p:cNvPr id="5" name="Slide Number Placeholder 4">
            <a:extLst>
              <a:ext uri="{FF2B5EF4-FFF2-40B4-BE49-F238E27FC236}">
                <a16:creationId xmlns:a16="http://schemas.microsoft.com/office/drawing/2014/main" id="{B5EE9F29-E670-AA4F-4724-F3A8AB80B9C6}"/>
              </a:ext>
            </a:extLst>
          </p:cNvPr>
          <p:cNvSpPr>
            <a:spLocks noGrp="1"/>
          </p:cNvSpPr>
          <p:nvPr>
            <p:ph type="sldNum" sz="quarter" idx="12"/>
          </p:nvPr>
        </p:nvSpPr>
        <p:spPr/>
        <p:txBody>
          <a:bodyPr/>
          <a:lstStyle/>
          <a:p>
            <a:fld id="{975A587B-5814-4D9B-9598-FE9CB954CB01}" type="slidenum">
              <a:rPr lang="fr-FR" smtClean="0"/>
              <a:t>8</a:t>
            </a:fld>
            <a:endParaRPr lang="fr-FR"/>
          </a:p>
        </p:txBody>
      </p:sp>
      <p:pic>
        <p:nvPicPr>
          <p:cNvPr id="9" name="Picture 8">
            <a:extLst>
              <a:ext uri="{FF2B5EF4-FFF2-40B4-BE49-F238E27FC236}">
                <a16:creationId xmlns:a16="http://schemas.microsoft.com/office/drawing/2014/main" id="{AA5B0BF6-8225-DCDA-D588-E2288C2B5F80}"/>
              </a:ext>
            </a:extLst>
          </p:cNvPr>
          <p:cNvPicPr>
            <a:picLocks noChangeAspect="1"/>
          </p:cNvPicPr>
          <p:nvPr/>
        </p:nvPicPr>
        <p:blipFill>
          <a:blip r:embed="rId3"/>
          <a:stretch>
            <a:fillRect/>
          </a:stretch>
        </p:blipFill>
        <p:spPr>
          <a:xfrm>
            <a:off x="1720122" y="133048"/>
            <a:ext cx="9162995" cy="6083905"/>
          </a:xfrm>
          <a:prstGeom prst="rect">
            <a:avLst/>
          </a:prstGeom>
        </p:spPr>
      </p:pic>
    </p:spTree>
    <p:extLst>
      <p:ext uri="{BB962C8B-B14F-4D97-AF65-F5344CB8AC3E}">
        <p14:creationId xmlns:p14="http://schemas.microsoft.com/office/powerpoint/2010/main" val="2726450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632383" y="2445013"/>
            <a:ext cx="10974159" cy="2552096"/>
          </a:xfrm>
        </p:spPr>
        <p:txBody>
          <a:bodyPr vert="horz" lIns="91440" tIns="45720" rIns="91440" bIns="45720" rtlCol="0" anchor="t">
            <a:noAutofit/>
          </a:bodyPr>
          <a:lstStyle/>
          <a:p>
            <a:pPr marL="285750" indent="-285750">
              <a:buFont typeface="Arial" panose="020B0604020202020204" pitchFamily="34" charset="0"/>
              <a:buChar char="•"/>
            </a:pPr>
            <a:r>
              <a:rPr lang="fr-FR" b="1" dirty="0"/>
              <a:t>Plafonnement du PTZ au regard des autres prêts : </a:t>
            </a:r>
          </a:p>
          <a:p>
            <a:pPr marL="626745" lvl="4" indent="165100">
              <a:buFont typeface="Arial" panose="020B0604020202020204" pitchFamily="34" charset="0"/>
              <a:buChar char="•"/>
            </a:pPr>
            <a:r>
              <a:rPr lang="fr-FR" sz="1600" dirty="0"/>
              <a:t>Actuellement, le montant du PTZ ne peut excéder le montant des autres prêts (= max 100% du montant des autres prêts concourant au financement de l’opération) ;</a:t>
            </a:r>
            <a:endParaRPr lang="fr-FR" sz="1600" dirty="0">
              <a:cs typeface="Arial" panose="020B0604020202020204"/>
            </a:endParaRPr>
          </a:p>
          <a:p>
            <a:pPr marL="626745" lvl="4" indent="165100">
              <a:buFont typeface="Arial" panose="020B0604020202020204" pitchFamily="34" charset="0"/>
              <a:buChar char="•"/>
            </a:pPr>
            <a:r>
              <a:rPr lang="fr-FR" sz="1600" dirty="0"/>
              <a:t>En 2024 sur la Tranche 1 ; avec une quotité maximale qui passe à 50% du coût d’opération, le montant du PTZ pourra être supérieur « du quart des autres prêts (= max 125% du montant des autres prêts pour la Tranche 1) </a:t>
            </a:r>
            <a:r>
              <a:rPr lang="fr-FR" sz="1600" baseline="30000" dirty="0"/>
              <a:t>(1). </a:t>
            </a:r>
            <a:r>
              <a:rPr lang="fr-FR" sz="1600" dirty="0"/>
              <a:t>Cette mesure vise à ne pas pénaliser les ménages mobilisant de l’apport dans l’opération. </a:t>
            </a:r>
            <a:endParaRPr lang="fr-FR" sz="1600" dirty="0">
              <a:cs typeface="Arial"/>
            </a:endParaRPr>
          </a:p>
          <a:p>
            <a:pPr marL="177800"/>
            <a:endParaRPr lang="fr-FR" b="1" dirty="0"/>
          </a:p>
          <a:p>
            <a:pPr marL="804545" lvl="2" indent="-177800">
              <a:buFont typeface="Arial" panose="020B0604020202020204" pitchFamily="34" charset="0"/>
              <a:buChar char="•"/>
            </a:pPr>
            <a:endParaRPr lang="fr-FR" sz="1100" dirty="0">
              <a:latin typeface="Avenir Next LT Pro" panose="020B0504020202020204" pitchFamily="34" charset="0"/>
            </a:endParaRPr>
          </a:p>
          <a:p>
            <a:pPr marL="285750" lvl="3" indent="-143510"/>
            <a:endParaRPr lang="fr-FR" sz="1100" dirty="0">
              <a:latin typeface="Avenir Next LT Pro" panose="020B0504020202020204" pitchFamily="34" charset="0"/>
            </a:endParaRPr>
          </a:p>
          <a:p>
            <a:pPr marL="285750" lvl="3" indent="-143510"/>
            <a:r>
              <a:rPr lang="fr-FR" sz="1100" baseline="30000" dirty="0">
                <a:latin typeface="Avenir Next LT Pro" panose="020B0504020202020204" pitchFamily="34" charset="0"/>
              </a:rPr>
              <a:t>(1) article L31-10-8 du CCH</a:t>
            </a:r>
          </a:p>
          <a:p>
            <a:endParaRPr lang="fr-FR" dirty="0"/>
          </a:p>
        </p:txBody>
      </p:sp>
      <p:sp>
        <p:nvSpPr>
          <p:cNvPr id="3" name="Espace réservé de la date 2"/>
          <p:cNvSpPr>
            <a:spLocks noGrp="1"/>
          </p:cNvSpPr>
          <p:nvPr>
            <p:ph type="dt" sz="half" idx="10"/>
          </p:nvPr>
        </p:nvSpPr>
        <p:spPr/>
        <p:txBody>
          <a:bodyPr/>
          <a:lstStyle/>
          <a:p>
            <a:fld id="{A43FFD05-87AB-4452-8462-E40CE5E2E73C}" type="datetime4">
              <a:rPr lang="fr-FR" smtClean="0"/>
              <a:t>8 avril 2024</a:t>
            </a:fld>
            <a:endParaRPr lang="fr-FR"/>
          </a:p>
        </p:txBody>
      </p:sp>
      <p:sp>
        <p:nvSpPr>
          <p:cNvPr id="4" name="Espace réservé du pied de page 3"/>
          <p:cNvSpPr>
            <a:spLocks noGrp="1"/>
          </p:cNvSpPr>
          <p:nvPr>
            <p:ph type="ftr" sz="quarter" idx="11"/>
          </p:nvPr>
        </p:nvSpPr>
        <p:spPr/>
        <p:txBody>
          <a:bodyPr/>
          <a:lstStyle/>
          <a:p>
            <a:r>
              <a:rPr lang="fr-FR"/>
              <a:t>Pied de page de votre présentation - Date</a:t>
            </a:r>
          </a:p>
        </p:txBody>
      </p:sp>
      <p:sp>
        <p:nvSpPr>
          <p:cNvPr id="5" name="Espace réservé du numéro de diapositive 4"/>
          <p:cNvSpPr>
            <a:spLocks noGrp="1"/>
          </p:cNvSpPr>
          <p:nvPr>
            <p:ph type="sldNum" sz="quarter" idx="12"/>
          </p:nvPr>
        </p:nvSpPr>
        <p:spPr/>
        <p:txBody>
          <a:bodyPr/>
          <a:lstStyle/>
          <a:p>
            <a:fld id="{975A587B-5814-4D9B-9598-FE9CB954CB01}" type="slidenum">
              <a:rPr lang="fr-FR" smtClean="0"/>
              <a:t>9</a:t>
            </a:fld>
            <a:endParaRPr lang="fr-FR"/>
          </a:p>
        </p:txBody>
      </p:sp>
      <p:sp>
        <p:nvSpPr>
          <p:cNvPr id="6" name="Espace réservé du texte 5"/>
          <p:cNvSpPr>
            <a:spLocks noGrp="1"/>
          </p:cNvSpPr>
          <p:nvPr>
            <p:ph type="body" idx="1"/>
          </p:nvPr>
        </p:nvSpPr>
        <p:spPr/>
        <p:txBody>
          <a:bodyPr/>
          <a:lstStyle/>
          <a:p>
            <a:r>
              <a:rPr lang="fr-FR" b="1" dirty="0"/>
              <a:t>AUTRES </a:t>
            </a:r>
            <a:r>
              <a:rPr lang="fr-FR" b="1" cap="all" dirty="0"/>
              <a:t>évolutions</a:t>
            </a:r>
            <a:endParaRPr lang="fr-FR" cap="all" dirty="0"/>
          </a:p>
          <a:p>
            <a:endParaRPr lang="fr-FR" dirty="0"/>
          </a:p>
        </p:txBody>
      </p:sp>
      <p:sp>
        <p:nvSpPr>
          <p:cNvPr id="8" name="Titre 7"/>
          <p:cNvSpPr>
            <a:spLocks noGrp="1"/>
          </p:cNvSpPr>
          <p:nvPr>
            <p:ph type="title"/>
          </p:nvPr>
        </p:nvSpPr>
        <p:spPr/>
        <p:txBody>
          <a:bodyPr/>
          <a:lstStyle/>
          <a:p>
            <a:r>
              <a:rPr lang="fr-FR" b="1" dirty="0">
                <a:solidFill>
                  <a:srgbClr val="FF0000"/>
                </a:solidFill>
                <a:latin typeface="+mn-lt"/>
              </a:rPr>
              <a:t>Caractéristiques du PTZ 2024</a:t>
            </a:r>
            <a:endParaRPr lang="fr-FR" dirty="0">
              <a:solidFill>
                <a:srgbClr val="FF0000"/>
              </a:solidFill>
              <a:latin typeface="+mn-lt"/>
            </a:endParaRPr>
          </a:p>
        </p:txBody>
      </p:sp>
      <p:sp>
        <p:nvSpPr>
          <p:cNvPr id="10" name="ZoneTexte 9">
            <a:extLst>
              <a:ext uri="{FF2B5EF4-FFF2-40B4-BE49-F238E27FC236}">
                <a16:creationId xmlns:a16="http://schemas.microsoft.com/office/drawing/2014/main" id="{BB58FC73-60D2-3202-CBBF-EC6A1134AAAF}"/>
              </a:ext>
            </a:extLst>
          </p:cNvPr>
          <p:cNvSpPr txBox="1"/>
          <p:nvPr/>
        </p:nvSpPr>
        <p:spPr>
          <a:xfrm>
            <a:off x="3236540" y="1583436"/>
            <a:ext cx="6097508" cy="646331"/>
          </a:xfrm>
          <a:prstGeom prst="rect">
            <a:avLst/>
          </a:prstGeom>
          <a:noFill/>
        </p:spPr>
        <p:txBody>
          <a:bodyPr wrap="square">
            <a:spAutoFit/>
          </a:bodyPr>
          <a:lstStyle/>
          <a:p>
            <a:r>
              <a:rPr lang="fr-FR" dirty="0">
                <a:solidFill>
                  <a:srgbClr val="0070C0"/>
                </a:solidFill>
                <a:latin typeface="Avenir Next LT Pro" panose="020B0504020202020204" pitchFamily="34" charset="0"/>
              </a:rPr>
              <a:t> </a:t>
            </a:r>
            <a:r>
              <a:rPr lang="fr-FR" b="1" dirty="0">
                <a:solidFill>
                  <a:srgbClr val="0070C0"/>
                </a:solidFill>
                <a:latin typeface="Avenir Next LT Pro" panose="020B0504020202020204" pitchFamily="34" charset="0"/>
              </a:rPr>
              <a:t>Plafonnement du PTZ au regard des autres prêts </a:t>
            </a:r>
            <a:br>
              <a:rPr lang="fr-FR" strike="sngStrike" dirty="0">
                <a:latin typeface="Avenir Next LT Pro" panose="020B0504020202020204" pitchFamily="34" charset="0"/>
              </a:rPr>
            </a:br>
            <a:endParaRPr lang="fr-FR" strike="sngStrike" dirty="0"/>
          </a:p>
        </p:txBody>
      </p:sp>
    </p:spTree>
    <p:extLst>
      <p:ext uri="{BB962C8B-B14F-4D97-AF65-F5344CB8AC3E}">
        <p14:creationId xmlns:p14="http://schemas.microsoft.com/office/powerpoint/2010/main" val="3915506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2105486C-5044-443A-B559-3E05EF1A1403}"/>
              </a:ext>
            </a:extLst>
          </p:cNvPr>
          <p:cNvSpPr>
            <a:spLocks noGrp="1"/>
          </p:cNvSpPr>
          <p:nvPr>
            <p:ph type="body" sz="quarter" idx="13"/>
          </p:nvPr>
        </p:nvSpPr>
        <p:spPr>
          <a:xfrm>
            <a:off x="632384" y="1175014"/>
            <a:ext cx="10800000" cy="2165715"/>
          </a:xfrm>
        </p:spPr>
        <p:txBody>
          <a:bodyPr vert="horz" lIns="91440" tIns="45720" rIns="91440" bIns="45720" rtlCol="0" anchor="t">
            <a:noAutofit/>
          </a:bodyPr>
          <a:lstStyle/>
          <a:p>
            <a:pPr marL="171450" indent="-171450" algn="just">
              <a:spcBef>
                <a:spcPts val="0"/>
              </a:spcBef>
              <a:buFont typeface="Arial" panose="020B0604020202020204" pitchFamily="34" charset="0"/>
              <a:buChar char="•"/>
            </a:pPr>
            <a:r>
              <a:rPr lang="fr-FR" b="0" dirty="0">
                <a:solidFill>
                  <a:schemeClr val="tx1">
                    <a:lumMod val="50000"/>
                  </a:schemeClr>
                </a:solidFill>
              </a:rPr>
              <a:t>Ces opérations sont soumises à une TVA de 5,5%.</a:t>
            </a:r>
          </a:p>
          <a:p>
            <a:pPr marL="171450" indent="-171450" algn="just">
              <a:spcBef>
                <a:spcPts val="0"/>
              </a:spcBef>
              <a:buFont typeface="Arial" panose="020B0604020202020204" pitchFamily="34" charset="0"/>
              <a:buChar char="•"/>
            </a:pPr>
            <a:r>
              <a:rPr lang="fr-FR" b="0" u="sng" dirty="0">
                <a:solidFill>
                  <a:schemeClr val="tx1">
                    <a:lumMod val="50000"/>
                  </a:schemeClr>
                </a:solidFill>
              </a:rPr>
              <a:t>Cette mention de TVA, à contrôler, est indiquée dans Les contrats de construction/achat neuf.</a:t>
            </a:r>
          </a:p>
          <a:p>
            <a:pPr algn="just">
              <a:spcBef>
                <a:spcPts val="0"/>
              </a:spcBef>
            </a:pPr>
            <a:endParaRPr lang="fr-FR" u="sng" dirty="0">
              <a:solidFill>
                <a:schemeClr val="tx1">
                  <a:lumMod val="50000"/>
                </a:schemeClr>
              </a:solidFill>
            </a:endParaRPr>
          </a:p>
          <a:p>
            <a:pPr marL="171450" indent="-171450" algn="just">
              <a:spcBef>
                <a:spcPts val="0"/>
              </a:spcBef>
              <a:buFont typeface="Arial" panose="020B0604020202020204" pitchFamily="34" charset="0"/>
              <a:buChar char="•"/>
            </a:pPr>
            <a:r>
              <a:rPr lang="fr-FR" dirty="0">
                <a:solidFill>
                  <a:schemeClr val="tx1">
                    <a:lumMod val="50000"/>
                  </a:schemeClr>
                </a:solidFill>
              </a:rPr>
              <a:t> </a:t>
            </a:r>
            <a:r>
              <a:rPr lang="fr-FR" b="1" dirty="0" err="1">
                <a:solidFill>
                  <a:schemeClr val="tx1">
                    <a:lumMod val="50000"/>
                  </a:schemeClr>
                </a:solidFill>
              </a:rPr>
              <a:t>Mycredimmo</a:t>
            </a:r>
            <a:r>
              <a:rPr lang="fr-FR" dirty="0">
                <a:solidFill>
                  <a:schemeClr val="tx1">
                    <a:lumMod val="50000"/>
                  </a:schemeClr>
                </a:solidFill>
              </a:rPr>
              <a:t> : </a:t>
            </a:r>
            <a:r>
              <a:rPr lang="fr-FR" b="0" dirty="0">
                <a:solidFill>
                  <a:schemeClr val="tx1">
                    <a:lumMod val="50000"/>
                  </a:schemeClr>
                </a:solidFill>
              </a:rPr>
              <a:t>Pour bénéficier du PTZ dans cette zone, une nouvelle case à cocher, « Bien situé en zone QPV/ANRU » est présente dans la page Projet.</a:t>
            </a:r>
          </a:p>
          <a:p>
            <a:pPr algn="just">
              <a:spcBef>
                <a:spcPts val="0"/>
              </a:spcBef>
            </a:pPr>
            <a:endParaRPr lang="fr-FR" dirty="0">
              <a:solidFill>
                <a:schemeClr val="tx1">
                  <a:lumMod val="50000"/>
                </a:schemeClr>
              </a:solidFill>
            </a:endParaRPr>
          </a:p>
          <a:p>
            <a:pPr marL="171450" indent="-171450" algn="just">
              <a:spcBef>
                <a:spcPts val="0"/>
              </a:spcBef>
              <a:buFont typeface="Arial" panose="020B0604020202020204" pitchFamily="34" charset="0"/>
              <a:buChar char="•"/>
            </a:pPr>
            <a:r>
              <a:rPr lang="fr-FR" b="1" dirty="0">
                <a:solidFill>
                  <a:schemeClr val="tx1">
                    <a:lumMod val="50000"/>
                  </a:schemeClr>
                </a:solidFill>
              </a:rPr>
              <a:t>PIECO</a:t>
            </a:r>
            <a:r>
              <a:rPr lang="fr-FR" dirty="0">
                <a:solidFill>
                  <a:schemeClr val="tx1">
                    <a:lumMod val="50000"/>
                  </a:schemeClr>
                </a:solidFill>
              </a:rPr>
              <a:t> : </a:t>
            </a:r>
            <a:r>
              <a:rPr lang="fr-FR" b="0" dirty="0">
                <a:solidFill>
                  <a:schemeClr val="tx1">
                    <a:lumMod val="50000"/>
                  </a:schemeClr>
                </a:solidFill>
              </a:rPr>
              <a:t>proposition d’ un nouveau contrôle communautaire « Vérifier la présence du document justifiant du taux de TVA à 5,5% sur le bien financé ( permettant de justifier la localisation du bien en zone QPV/ANRU »</a:t>
            </a:r>
          </a:p>
          <a:p>
            <a:pPr algn="just"/>
            <a:endParaRPr lang="fr-FR" dirty="0">
              <a:cs typeface="Arial" panose="020B0604020202020204"/>
            </a:endParaRPr>
          </a:p>
        </p:txBody>
      </p:sp>
      <p:sp>
        <p:nvSpPr>
          <p:cNvPr id="14" name="Espace réservé du pied de page 13">
            <a:extLst>
              <a:ext uri="{FF2B5EF4-FFF2-40B4-BE49-F238E27FC236}">
                <a16:creationId xmlns:a16="http://schemas.microsoft.com/office/drawing/2014/main" id="{271D9398-6777-4706-B543-9453BB686EA3}"/>
              </a:ext>
            </a:extLst>
          </p:cNvPr>
          <p:cNvSpPr>
            <a:spLocks noGrp="1"/>
          </p:cNvSpPr>
          <p:nvPr>
            <p:ph type="ftr" sz="quarter" idx="11"/>
          </p:nvPr>
        </p:nvSpPr>
        <p:spPr/>
        <p:txBody>
          <a:bodyPr/>
          <a:lstStyle/>
          <a:p>
            <a:r>
              <a:rPr lang="fr-FR"/>
              <a:t>Pied de page de votre présentation - Date</a:t>
            </a:r>
          </a:p>
        </p:txBody>
      </p:sp>
      <p:sp>
        <p:nvSpPr>
          <p:cNvPr id="15" name="Espace réservé du numéro de diapositive 14">
            <a:extLst>
              <a:ext uri="{FF2B5EF4-FFF2-40B4-BE49-F238E27FC236}">
                <a16:creationId xmlns:a16="http://schemas.microsoft.com/office/drawing/2014/main" id="{063DE6B7-1DAB-4FB9-B1BE-099621B650AD}"/>
              </a:ext>
            </a:extLst>
          </p:cNvPr>
          <p:cNvSpPr>
            <a:spLocks noGrp="1"/>
          </p:cNvSpPr>
          <p:nvPr>
            <p:ph type="sldNum" sz="quarter" idx="12"/>
          </p:nvPr>
        </p:nvSpPr>
        <p:spPr/>
        <p:txBody>
          <a:bodyPr/>
          <a:lstStyle/>
          <a:p>
            <a:fld id="{975A587B-5814-4D9B-9598-FE9CB954CB01}" type="slidenum">
              <a:rPr lang="fr-FR" smtClean="0"/>
              <a:pPr/>
              <a:t>10</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dirty="0">
                <a:solidFill>
                  <a:srgbClr val="FF0000"/>
                </a:solidFill>
                <a:latin typeface="Arial" panose="020B0604020202020204" pitchFamily="34" charset="0"/>
                <a:cs typeface="Arial" panose="020B0604020202020204" pitchFamily="34" charset="0"/>
              </a:rPr>
              <a:t>Nouveauté : cas dérogatoire en Zone QPV/ANRU</a:t>
            </a:r>
          </a:p>
        </p:txBody>
      </p:sp>
      <p:pic>
        <p:nvPicPr>
          <p:cNvPr id="3" name="Image 2">
            <a:extLst>
              <a:ext uri="{FF2B5EF4-FFF2-40B4-BE49-F238E27FC236}">
                <a16:creationId xmlns:a16="http://schemas.microsoft.com/office/drawing/2014/main" id="{C53AD990-D041-1372-1983-5D3B8A0DC2EA}"/>
              </a:ext>
            </a:extLst>
          </p:cNvPr>
          <p:cNvPicPr>
            <a:picLocks noChangeAspect="1"/>
          </p:cNvPicPr>
          <p:nvPr/>
        </p:nvPicPr>
        <p:blipFill>
          <a:blip r:embed="rId3"/>
          <a:stretch>
            <a:fillRect/>
          </a:stretch>
        </p:blipFill>
        <p:spPr>
          <a:xfrm>
            <a:off x="1256070" y="3431992"/>
            <a:ext cx="9548935" cy="2834708"/>
          </a:xfrm>
          <a:prstGeom prst="rect">
            <a:avLst/>
          </a:prstGeom>
        </p:spPr>
      </p:pic>
    </p:spTree>
    <p:extLst>
      <p:ext uri="{BB962C8B-B14F-4D97-AF65-F5344CB8AC3E}">
        <p14:creationId xmlns:p14="http://schemas.microsoft.com/office/powerpoint/2010/main" val="120138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a:extLst>
              <a:ext uri="{FF2B5EF4-FFF2-40B4-BE49-F238E27FC236}">
                <a16:creationId xmlns:a16="http://schemas.microsoft.com/office/drawing/2014/main" id="{FA2497B2-0FD6-47AB-8399-013ED85DD944}"/>
              </a:ext>
            </a:extLst>
          </p:cNvPr>
          <p:cNvSpPr>
            <a:spLocks noGrp="1"/>
          </p:cNvSpPr>
          <p:nvPr>
            <p:ph type="ftr" sz="quarter" idx="11"/>
          </p:nvPr>
        </p:nvSpPr>
        <p:spPr>
          <a:xfrm>
            <a:off x="632384" y="6468977"/>
            <a:ext cx="3600000" cy="252000"/>
          </a:xfrm>
        </p:spPr>
        <p:txBody>
          <a:bodyPr/>
          <a:lstStyle/>
          <a:p>
            <a:r>
              <a:rPr lang="fr-FR"/>
              <a:t>Pied de page de votre présentation - Date</a:t>
            </a:r>
          </a:p>
        </p:txBody>
      </p:sp>
      <p:sp>
        <p:nvSpPr>
          <p:cNvPr id="10" name="Espace réservé du numéro de diapositive 9">
            <a:extLst>
              <a:ext uri="{FF2B5EF4-FFF2-40B4-BE49-F238E27FC236}">
                <a16:creationId xmlns:a16="http://schemas.microsoft.com/office/drawing/2014/main" id="{5D3184CB-BCA8-413D-A2B4-CA85A551BD63}"/>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11</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b="1" dirty="0">
                <a:solidFill>
                  <a:srgbClr val="FF0000"/>
                </a:solidFill>
                <a:latin typeface="+mn-lt"/>
              </a:rPr>
              <a:t>Périmètre du PTZ 2024</a:t>
            </a:r>
            <a:r>
              <a:rPr lang="fr-FR" dirty="0">
                <a:solidFill>
                  <a:srgbClr val="FF0000"/>
                </a:solidFill>
                <a:latin typeface="+mn-lt"/>
              </a:rPr>
              <a:t> = les </a:t>
            </a:r>
            <a:r>
              <a:rPr lang="fr-FR" dirty="0" err="1">
                <a:solidFill>
                  <a:srgbClr val="FF0000"/>
                </a:solidFill>
                <a:latin typeface="+mn-lt"/>
              </a:rPr>
              <a:t>derogations</a:t>
            </a:r>
          </a:p>
        </p:txBody>
      </p:sp>
      <p:sp>
        <p:nvSpPr>
          <p:cNvPr id="5" name="Espace réservé du texte 4">
            <a:extLst>
              <a:ext uri="{FF2B5EF4-FFF2-40B4-BE49-F238E27FC236}">
                <a16:creationId xmlns:a16="http://schemas.microsoft.com/office/drawing/2014/main" id="{F04FF5F8-5379-157F-6932-3573F4C91E16}"/>
              </a:ext>
            </a:extLst>
          </p:cNvPr>
          <p:cNvSpPr txBox="1">
            <a:spLocks noGrp="1"/>
          </p:cNvSpPr>
          <p:nvPr>
            <p:ph type="body" sz="quarter" idx="13"/>
          </p:nvPr>
        </p:nvSpPr>
        <p:spPr>
          <a:xfrm>
            <a:off x="632383" y="1260015"/>
            <a:ext cx="11019985" cy="3734356"/>
          </a:xfrm>
          <a:prstGeom prst="rect">
            <a:avLst/>
          </a:prstGeom>
          <a:noFill/>
        </p:spPr>
        <p:txBody>
          <a:bodyPr vert="horz" wrap="square" lIns="91440" tIns="45720" rIns="91440" bIns="45720" rtlCol="0" anchor="t">
            <a:spAutoFit/>
          </a:bodyPr>
          <a:lstStyle/>
          <a:p>
            <a:pPr marL="285750" indent="-285750">
              <a:buFont typeface="Wingdings" panose="05000000000000000000" pitchFamily="2" charset="2"/>
              <a:buChar char="è"/>
            </a:pPr>
            <a:endParaRPr lang="fr-FR" b="1" dirty="0">
              <a:latin typeface="Avenir Next LT Pro" panose="020B0504020202020204" pitchFamily="34" charset="0"/>
            </a:endParaRPr>
          </a:p>
          <a:p>
            <a:pPr marL="285750" indent="-285750">
              <a:buFont typeface="Arial" panose="020B0604020202020204" pitchFamily="34" charset="0"/>
              <a:buChar char="•"/>
            </a:pPr>
            <a:r>
              <a:rPr lang="fr-FR" b="1" dirty="0">
                <a:solidFill>
                  <a:schemeClr val="tx1">
                    <a:lumMod val="50000"/>
                  </a:schemeClr>
                </a:solidFill>
              </a:rPr>
              <a:t>Ajout de dérogations pour : </a:t>
            </a:r>
          </a:p>
          <a:p>
            <a:pPr marL="626745" lvl="2" indent="165100">
              <a:spcBef>
                <a:spcPts val="0"/>
              </a:spcBef>
              <a:buFont typeface="Arial" panose="020B0604020202020204" pitchFamily="34" charset="0"/>
              <a:buChar char="•"/>
            </a:pPr>
            <a:r>
              <a:rPr lang="fr-FR" sz="1600" dirty="0"/>
              <a:t>l’acquisition d’un logement neuf PSLA;</a:t>
            </a:r>
            <a:endParaRPr lang="fr-FR" sz="1600" dirty="0">
              <a:cs typeface="Arial" panose="020B0604020202020204"/>
            </a:endParaRPr>
          </a:p>
          <a:p>
            <a:pPr marL="626745" lvl="4" indent="165100">
              <a:spcBef>
                <a:spcPts val="0"/>
              </a:spcBef>
              <a:buFont typeface="Arial" panose="020B0604020202020204" pitchFamily="34" charset="0"/>
              <a:buChar char="•"/>
            </a:pPr>
            <a:r>
              <a:rPr lang="fr-FR" sz="1600" dirty="0"/>
              <a:t>l’acquisition d’un logement neuf BRS ;</a:t>
            </a:r>
            <a:endParaRPr lang="fr-FR" sz="1600" dirty="0">
              <a:cs typeface="Arial" panose="020B0604020202020204"/>
            </a:endParaRPr>
          </a:p>
          <a:p>
            <a:pPr marL="626745" lvl="4" indent="165100">
              <a:spcBef>
                <a:spcPts val="0"/>
              </a:spcBef>
              <a:buFont typeface="Arial" panose="020B0604020202020204" pitchFamily="34" charset="0"/>
              <a:buChar char="•"/>
            </a:pPr>
            <a:r>
              <a:rPr lang="fr-FR" sz="1600" dirty="0"/>
              <a:t>l’acquisition d’un logement neuf en zones QPV-ANRU </a:t>
            </a:r>
            <a:r>
              <a:rPr lang="fr-FR" sz="1600" baseline="30000" dirty="0"/>
              <a:t>(3)</a:t>
            </a:r>
            <a:r>
              <a:rPr lang="fr-FR" sz="1600" dirty="0"/>
              <a:t> ; </a:t>
            </a:r>
            <a:endParaRPr lang="fr-FR" sz="1600" dirty="0">
              <a:cs typeface="Arial" panose="020B0604020202020204"/>
            </a:endParaRPr>
          </a:p>
          <a:p>
            <a:pPr marL="626745" lvl="4" indent="165100">
              <a:spcBef>
                <a:spcPts val="0"/>
              </a:spcBef>
              <a:buFont typeface="Arial" panose="020B0604020202020204" pitchFamily="34" charset="0"/>
              <a:buChar char="•"/>
            </a:pPr>
            <a:r>
              <a:rPr lang="fr-FR" sz="1600" dirty="0"/>
              <a:t>la transformation des locaux non-habitables en logement (« changement de destination »)</a:t>
            </a:r>
            <a:endParaRPr lang="fr-FR" sz="1600" dirty="0">
              <a:cs typeface="Arial" panose="020B0604020202020204"/>
            </a:endParaRPr>
          </a:p>
          <a:p>
            <a:pPr marL="626745" lvl="4" indent="-143510">
              <a:spcBef>
                <a:spcPts val="0"/>
              </a:spcBef>
            </a:pPr>
            <a:r>
              <a:rPr lang="fr-FR" sz="1600" dirty="0"/>
              <a:t>&gt;&gt; pour tous ces cas, la dérogation permet d’instruire un PTZ en NEUF sans restriction : </a:t>
            </a:r>
            <a:endParaRPr lang="fr-FR" sz="1600" dirty="0">
              <a:cs typeface="Arial" panose="020B0604020202020204"/>
            </a:endParaRPr>
          </a:p>
          <a:p>
            <a:pPr marL="798195" lvl="4" indent="6350">
              <a:spcBef>
                <a:spcPts val="0"/>
              </a:spcBef>
              <a:buFont typeface="Arial" panose="020B0604020202020204" pitchFamily="34" charset="0"/>
              <a:buChar char="•"/>
            </a:pPr>
            <a:r>
              <a:rPr lang="fr-FR" sz="1600" dirty="0"/>
              <a:t>	la construction d’un logement en collectif ou maison individuelle est possible</a:t>
            </a:r>
            <a:endParaRPr lang="fr-FR" sz="1600" dirty="0">
              <a:cs typeface="Arial" panose="020B0604020202020204"/>
            </a:endParaRPr>
          </a:p>
          <a:p>
            <a:pPr marL="798195" lvl="4" indent="6350">
              <a:spcBef>
                <a:spcPts val="0"/>
              </a:spcBef>
              <a:buFont typeface="Arial" panose="020B0604020202020204" pitchFamily="34" charset="0"/>
              <a:buChar char="•"/>
            </a:pPr>
            <a:r>
              <a:rPr lang="fr-FR" sz="1600" dirty="0"/>
              <a:t> et ce sur l’ensemble des zones, y compris en B2 et C.</a:t>
            </a:r>
            <a:endParaRPr lang="fr-FR" sz="1600" dirty="0">
              <a:cs typeface="Arial" panose="020B0604020202020204"/>
            </a:endParaRPr>
          </a:p>
          <a:p>
            <a:pPr marL="141605" lvl="3" indent="0">
              <a:buNone/>
            </a:pPr>
            <a:endParaRPr lang="fr-FR" sz="1100" dirty="0">
              <a:latin typeface="Avenir Next LT Pro" panose="020B0504020202020204" pitchFamily="34" charset="0"/>
            </a:endParaRPr>
          </a:p>
          <a:p>
            <a:pPr marL="285750" lvl="3" indent="-143510">
              <a:spcBef>
                <a:spcPts val="0"/>
              </a:spcBef>
            </a:pPr>
            <a:r>
              <a:rPr lang="fr-FR" sz="1100" baseline="30000" dirty="0">
                <a:latin typeface="Avenir Next LT Pro" panose="020B0504020202020204" pitchFamily="34" charset="0"/>
              </a:rPr>
              <a:t>(1) article L31-10-2 du CCH</a:t>
            </a:r>
          </a:p>
          <a:p>
            <a:pPr marL="285750" lvl="3" indent="-143510">
              <a:spcBef>
                <a:spcPts val="0"/>
              </a:spcBef>
            </a:pPr>
            <a:r>
              <a:rPr lang="fr-FR" sz="1100" baseline="30000" dirty="0">
                <a:latin typeface="Avenir Next LT Pro" panose="020B0504020202020204" pitchFamily="34" charset="0"/>
              </a:rPr>
              <a:t>(2) Concerne également « l’ acquisition d’un logement avec travaux de remise à neuf TVA » (Rénovation lourde) qui reste assimilée à du Neuf. </a:t>
            </a:r>
          </a:p>
          <a:p>
            <a:pPr marL="285750" lvl="3" indent="-143510">
              <a:spcBef>
                <a:spcPts val="0"/>
              </a:spcBef>
            </a:pPr>
            <a:r>
              <a:rPr lang="fr-FR" sz="1100" baseline="30000" dirty="0">
                <a:latin typeface="Avenir Next LT Pro" panose="020B0504020202020204" pitchFamily="34" charset="0"/>
              </a:rPr>
              <a:t>(3) Justification de la localisation incombant à l’emprunteur à travers la documentation à sa disposition au stade du contrat de réservation. Pas de contrôle IT sur la localisation</a:t>
            </a:r>
          </a:p>
          <a:p>
            <a:pPr marL="141605" lvl="3" indent="0">
              <a:buNone/>
            </a:pPr>
            <a:endParaRPr lang="fr-FR" sz="1100" baseline="30000" dirty="0">
              <a:latin typeface="Avenir Next LT Pro" panose="020B0504020202020204" pitchFamily="34" charset="0"/>
            </a:endParaRPr>
          </a:p>
          <a:p>
            <a:pPr marL="285750" lvl="3" indent="-143510"/>
            <a:endParaRPr lang="fr-FR" sz="1100" baseline="30000" dirty="0">
              <a:latin typeface="Avenir Next LT Pro" panose="020B0504020202020204" pitchFamily="34" charset="0"/>
            </a:endParaRPr>
          </a:p>
        </p:txBody>
      </p:sp>
    </p:spTree>
    <p:extLst>
      <p:ext uri="{BB962C8B-B14F-4D97-AF65-F5344CB8AC3E}">
        <p14:creationId xmlns:p14="http://schemas.microsoft.com/office/powerpoint/2010/main" val="29561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F6498A3-D925-49AD-9A1C-9EB4E75FEF96}"/>
              </a:ext>
            </a:extLst>
          </p:cNvPr>
          <p:cNvSpPr>
            <a:spLocks noGrp="1"/>
          </p:cNvSpPr>
          <p:nvPr>
            <p:ph type="sldNum" sz="quarter" idx="12"/>
          </p:nvPr>
        </p:nvSpPr>
        <p:spPr/>
        <p:txBody>
          <a:bodyPr/>
          <a:lstStyle/>
          <a:p>
            <a:fld id="{3367E848-D1D7-4A27-864D-10495ECCB55B}" type="slidenum">
              <a:rPr lang="fr-FR" smtClean="0"/>
              <a:t>12</a:t>
            </a:fld>
            <a:endParaRPr lang="fr-FR"/>
          </a:p>
        </p:txBody>
      </p:sp>
      <p:graphicFrame>
        <p:nvGraphicFramePr>
          <p:cNvPr id="7" name="Tableau 6">
            <a:extLst>
              <a:ext uri="{FF2B5EF4-FFF2-40B4-BE49-F238E27FC236}">
                <a16:creationId xmlns:a16="http://schemas.microsoft.com/office/drawing/2014/main" id="{20BF3B62-D117-4D73-AF3F-925802B1F071}"/>
              </a:ext>
            </a:extLst>
          </p:cNvPr>
          <p:cNvGraphicFramePr>
            <a:graphicFrameLocks noGrp="1"/>
          </p:cNvGraphicFramePr>
          <p:nvPr>
            <p:extLst>
              <p:ext uri="{D42A27DB-BD31-4B8C-83A1-F6EECF244321}">
                <p14:modId xmlns:p14="http://schemas.microsoft.com/office/powerpoint/2010/main" val="3029744611"/>
              </p:ext>
            </p:extLst>
          </p:nvPr>
        </p:nvGraphicFramePr>
        <p:xfrm>
          <a:off x="1957874" y="1150786"/>
          <a:ext cx="8061295" cy="3244752"/>
        </p:xfrm>
        <a:graphic>
          <a:graphicData uri="http://schemas.openxmlformats.org/drawingml/2006/table">
            <a:tbl>
              <a:tblPr firstRow="1" bandRow="1">
                <a:tableStyleId>{5C22544A-7EE6-4342-B048-85BDC9FD1C3A}</a:tableStyleId>
              </a:tblPr>
              <a:tblGrid>
                <a:gridCol w="3570581">
                  <a:extLst>
                    <a:ext uri="{9D8B030D-6E8A-4147-A177-3AD203B41FA5}">
                      <a16:colId xmlns:a16="http://schemas.microsoft.com/office/drawing/2014/main" val="2359267936"/>
                    </a:ext>
                  </a:extLst>
                </a:gridCol>
                <a:gridCol w="1572927">
                  <a:extLst>
                    <a:ext uri="{9D8B030D-6E8A-4147-A177-3AD203B41FA5}">
                      <a16:colId xmlns:a16="http://schemas.microsoft.com/office/drawing/2014/main" val="240258436"/>
                    </a:ext>
                  </a:extLst>
                </a:gridCol>
                <a:gridCol w="1572927">
                  <a:extLst>
                    <a:ext uri="{9D8B030D-6E8A-4147-A177-3AD203B41FA5}">
                      <a16:colId xmlns:a16="http://schemas.microsoft.com/office/drawing/2014/main" val="908790030"/>
                    </a:ext>
                  </a:extLst>
                </a:gridCol>
                <a:gridCol w="1344860">
                  <a:extLst>
                    <a:ext uri="{9D8B030D-6E8A-4147-A177-3AD203B41FA5}">
                      <a16:colId xmlns:a16="http://schemas.microsoft.com/office/drawing/2014/main" val="2158005104"/>
                    </a:ext>
                  </a:extLst>
                </a:gridCol>
              </a:tblGrid>
              <a:tr h="935964">
                <a:tc>
                  <a:txBody>
                    <a:bodyPr/>
                    <a:lstStyle/>
                    <a:p>
                      <a:r>
                        <a:rPr lang="fr-FR" sz="1400" dirty="0"/>
                        <a:t>Opérations dans le neuf</a:t>
                      </a:r>
                    </a:p>
                  </a:txBody>
                  <a:tcPr/>
                </a:tc>
                <a:tc>
                  <a:txBody>
                    <a:bodyPr/>
                    <a:lstStyle/>
                    <a:p>
                      <a:pPr algn="ctr"/>
                      <a:r>
                        <a:rPr lang="fr-FR" sz="1400" dirty="0"/>
                        <a:t>Zones tendues</a:t>
                      </a:r>
                    </a:p>
                    <a:p>
                      <a:pPr algn="ctr"/>
                      <a:r>
                        <a:rPr lang="fr-FR" sz="1400" dirty="0"/>
                        <a:t> (A B1)</a:t>
                      </a:r>
                    </a:p>
                  </a:txBody>
                  <a:tcPr/>
                </a:tc>
                <a:tc>
                  <a:txBody>
                    <a:bodyPr/>
                    <a:lstStyle/>
                    <a:p>
                      <a:pPr algn="ctr"/>
                      <a:r>
                        <a:rPr lang="fr-FR" sz="1400" dirty="0"/>
                        <a:t>Zones détendues (B2 C)</a:t>
                      </a:r>
                    </a:p>
                  </a:txBody>
                  <a:tcPr/>
                </a:tc>
                <a:tc>
                  <a:txBody>
                    <a:bodyPr/>
                    <a:lstStyle/>
                    <a:p>
                      <a:pPr algn="ctr"/>
                      <a:r>
                        <a:rPr lang="fr-FR" sz="1400" dirty="0"/>
                        <a:t>Zones QPV ANRU (France entière)</a:t>
                      </a:r>
                    </a:p>
                  </a:txBody>
                  <a:tcPr/>
                </a:tc>
                <a:extLst>
                  <a:ext uri="{0D108BD9-81ED-4DB2-BD59-A6C34878D82A}">
                    <a16:rowId xmlns:a16="http://schemas.microsoft.com/office/drawing/2014/main" val="3118114962"/>
                  </a:ext>
                </a:extLst>
              </a:tr>
              <a:tr h="421184">
                <a:tc>
                  <a:txBody>
                    <a:bodyPr/>
                    <a:lstStyle/>
                    <a:p>
                      <a:r>
                        <a:rPr lang="fr-FR" sz="1400" dirty="0"/>
                        <a:t>Neuf/Construction/VEFA </a:t>
                      </a:r>
                      <a:r>
                        <a:rPr lang="fr-FR" sz="1400" u="sng" dirty="0"/>
                        <a:t>(collectif)</a:t>
                      </a:r>
                    </a:p>
                  </a:txBody>
                  <a:tcPr anchor="ctr"/>
                </a:tc>
                <a:tc>
                  <a:txBody>
                    <a:bodyPr/>
                    <a:lstStyle/>
                    <a:p>
                      <a:pPr algn="ctr"/>
                      <a:r>
                        <a:rPr lang="fr-FR" sz="1400" b="1" dirty="0"/>
                        <a:t>OUI</a:t>
                      </a:r>
                    </a:p>
                  </a:txBody>
                  <a:tcPr anchor="ctr"/>
                </a:tc>
                <a:tc>
                  <a:txBody>
                    <a:bodyPr/>
                    <a:lstStyle/>
                    <a:p>
                      <a:pPr algn="ctr"/>
                      <a:r>
                        <a:rPr lang="fr-FR" sz="1400" dirty="0"/>
                        <a:t>NON</a:t>
                      </a:r>
                    </a:p>
                  </a:txBody>
                  <a:tcPr anchor="ctr"/>
                </a:tc>
                <a:tc>
                  <a:txBody>
                    <a:bodyPr/>
                    <a:lstStyle/>
                    <a:p>
                      <a:pPr algn="ctr"/>
                      <a:r>
                        <a:rPr lang="fr-FR" sz="1400" b="1" dirty="0"/>
                        <a:t>OUI</a:t>
                      </a:r>
                    </a:p>
                  </a:txBody>
                  <a:tcPr anchor="ctr"/>
                </a:tc>
                <a:extLst>
                  <a:ext uri="{0D108BD9-81ED-4DB2-BD59-A6C34878D82A}">
                    <a16:rowId xmlns:a16="http://schemas.microsoft.com/office/drawing/2014/main" val="2080110735"/>
                  </a:ext>
                </a:extLst>
              </a:tr>
              <a:tr h="421184">
                <a:tc>
                  <a:txBody>
                    <a:bodyPr/>
                    <a:lstStyle/>
                    <a:p>
                      <a:r>
                        <a:rPr lang="fr-FR" sz="1400" dirty="0"/>
                        <a:t>Neuf/Construction/CCMI </a:t>
                      </a:r>
                      <a:r>
                        <a:rPr lang="fr-FR" sz="1400" u="sng" dirty="0"/>
                        <a:t>(individuel)</a:t>
                      </a:r>
                    </a:p>
                  </a:txBody>
                  <a:tcPr anchor="ctr"/>
                </a:tc>
                <a:tc>
                  <a:txBody>
                    <a:bodyPr/>
                    <a:lstStyle/>
                    <a:p>
                      <a:pPr algn="ctr"/>
                      <a:r>
                        <a:rPr lang="fr-FR" sz="1400" dirty="0"/>
                        <a:t>NON</a:t>
                      </a:r>
                    </a:p>
                  </a:txBody>
                  <a:tcPr anchor="ctr"/>
                </a:tc>
                <a:tc>
                  <a:txBody>
                    <a:bodyPr/>
                    <a:lstStyle/>
                    <a:p>
                      <a:pPr algn="ctr"/>
                      <a:r>
                        <a:rPr lang="fr-FR" sz="1400" dirty="0"/>
                        <a:t>NON</a:t>
                      </a:r>
                    </a:p>
                  </a:txBody>
                  <a:tcPr anchor="ctr"/>
                </a:tc>
                <a:tc>
                  <a:txBody>
                    <a:bodyPr/>
                    <a:lstStyle/>
                    <a:p>
                      <a:pPr algn="ctr"/>
                      <a:r>
                        <a:rPr lang="fr-FR" sz="1400" b="1" dirty="0"/>
                        <a:t>OUI</a:t>
                      </a:r>
                    </a:p>
                  </a:txBody>
                  <a:tcPr anchor="ctr"/>
                </a:tc>
                <a:extLst>
                  <a:ext uri="{0D108BD9-81ED-4DB2-BD59-A6C34878D82A}">
                    <a16:rowId xmlns:a16="http://schemas.microsoft.com/office/drawing/2014/main" val="126887808"/>
                  </a:ext>
                </a:extLst>
              </a:tr>
              <a:tr h="514780">
                <a:tc>
                  <a:txBody>
                    <a:bodyPr/>
                    <a:lstStyle/>
                    <a:p>
                      <a:r>
                        <a:rPr lang="fr-FR" sz="1400" dirty="0"/>
                        <a:t>Transfo. de locaux - remise à neuf (collectif et individuel)</a:t>
                      </a:r>
                    </a:p>
                  </a:txBody>
                  <a:tcPr anchor="ctr"/>
                </a:tc>
                <a:tc rowSpan="3" gridSpan="3">
                  <a:txBody>
                    <a:bodyPr/>
                    <a:lstStyle/>
                    <a:p>
                      <a:pPr algn="ctr"/>
                      <a:r>
                        <a:rPr lang="fr-FR" sz="1400" b="1" dirty="0"/>
                        <a:t>OUI</a:t>
                      </a:r>
                    </a:p>
                  </a:txBody>
                  <a:tcPr anchor="ctr"/>
                </a:tc>
                <a:tc rowSpan="3" hMerge="1">
                  <a:txBody>
                    <a:bodyPr/>
                    <a:lstStyle/>
                    <a:p>
                      <a:endParaRPr lang="fr-FR" sz="1600" dirty="0"/>
                    </a:p>
                  </a:txBody>
                  <a:tcPr/>
                </a:tc>
                <a:tc rowSpan="3" hMerge="1">
                  <a:txBody>
                    <a:bodyPr/>
                    <a:lstStyle/>
                    <a:p>
                      <a:pPr algn="ctr"/>
                      <a:endParaRPr lang="fr-FR" sz="1400" b="1" dirty="0"/>
                    </a:p>
                  </a:txBody>
                  <a:tcPr anchor="ctr"/>
                </a:tc>
                <a:extLst>
                  <a:ext uri="{0D108BD9-81ED-4DB2-BD59-A6C34878D82A}">
                    <a16:rowId xmlns:a16="http://schemas.microsoft.com/office/drawing/2014/main" val="2170635665"/>
                  </a:ext>
                </a:extLst>
              </a:tr>
              <a:tr h="421184">
                <a:tc>
                  <a:txBody>
                    <a:bodyPr/>
                    <a:lstStyle/>
                    <a:p>
                      <a:r>
                        <a:rPr lang="fr-FR" sz="1400" dirty="0"/>
                        <a:t>BRS neuf (collectif et individuel)</a:t>
                      </a:r>
                    </a:p>
                  </a:txBody>
                  <a:tcPr anchor="ctr"/>
                </a:tc>
                <a:tc gridSpan="3" vMerge="1">
                  <a:txBody>
                    <a:bodyPr/>
                    <a:lstStyle/>
                    <a:p>
                      <a:endParaRPr lang="fr-FR" sz="1600" dirty="0"/>
                    </a:p>
                  </a:txBody>
                  <a:tcPr/>
                </a:tc>
                <a:tc hMerge="1" vMerge="1">
                  <a:txBody>
                    <a:bodyPr/>
                    <a:lstStyle/>
                    <a:p>
                      <a:endParaRPr lang="fr-FR" sz="1600" dirty="0"/>
                    </a:p>
                  </a:txBody>
                  <a:tcPr/>
                </a:tc>
                <a:tc hMerge="1" vMerge="1">
                  <a:txBody>
                    <a:bodyPr/>
                    <a:lstStyle/>
                    <a:p>
                      <a:endParaRPr lang="fr-FR"/>
                    </a:p>
                  </a:txBody>
                  <a:tcPr/>
                </a:tc>
                <a:extLst>
                  <a:ext uri="{0D108BD9-81ED-4DB2-BD59-A6C34878D82A}">
                    <a16:rowId xmlns:a16="http://schemas.microsoft.com/office/drawing/2014/main" val="3875151244"/>
                  </a:ext>
                </a:extLst>
              </a:tr>
              <a:tr h="514780">
                <a:tc>
                  <a:txBody>
                    <a:bodyPr/>
                    <a:lstStyle/>
                    <a:p>
                      <a:r>
                        <a:rPr lang="fr-FR" sz="1400" dirty="0"/>
                        <a:t>Location-accession Neuf (collectif et individuel)</a:t>
                      </a:r>
                    </a:p>
                  </a:txBody>
                  <a:tcPr anchor="ctr"/>
                </a:tc>
                <a:tc gridSpan="3" vMerge="1">
                  <a:txBody>
                    <a:bodyPr/>
                    <a:lstStyle/>
                    <a:p>
                      <a:endParaRPr lang="fr-FR" sz="1600" dirty="0"/>
                    </a:p>
                  </a:txBody>
                  <a:tcPr/>
                </a:tc>
                <a:tc hMerge="1" vMerge="1">
                  <a:txBody>
                    <a:bodyPr/>
                    <a:lstStyle/>
                    <a:p>
                      <a:endParaRPr lang="fr-FR" sz="1600" dirty="0"/>
                    </a:p>
                  </a:txBody>
                  <a:tcPr/>
                </a:tc>
                <a:tc hMerge="1" vMerge="1">
                  <a:txBody>
                    <a:bodyPr/>
                    <a:lstStyle/>
                    <a:p>
                      <a:endParaRPr lang="fr-FR"/>
                    </a:p>
                  </a:txBody>
                  <a:tcPr/>
                </a:tc>
                <a:extLst>
                  <a:ext uri="{0D108BD9-81ED-4DB2-BD59-A6C34878D82A}">
                    <a16:rowId xmlns:a16="http://schemas.microsoft.com/office/drawing/2014/main" val="3008861332"/>
                  </a:ext>
                </a:extLst>
              </a:tr>
            </a:tbl>
          </a:graphicData>
        </a:graphic>
      </p:graphicFrame>
      <p:graphicFrame>
        <p:nvGraphicFramePr>
          <p:cNvPr id="5" name="Tableau 4">
            <a:extLst>
              <a:ext uri="{FF2B5EF4-FFF2-40B4-BE49-F238E27FC236}">
                <a16:creationId xmlns:a16="http://schemas.microsoft.com/office/drawing/2014/main" id="{8DB9F5E0-3C90-4213-9DEF-15509EC2706B}"/>
              </a:ext>
            </a:extLst>
          </p:cNvPr>
          <p:cNvGraphicFramePr>
            <a:graphicFrameLocks noGrp="1"/>
          </p:cNvGraphicFramePr>
          <p:nvPr>
            <p:extLst>
              <p:ext uri="{D42A27DB-BD31-4B8C-83A1-F6EECF244321}">
                <p14:modId xmlns:p14="http://schemas.microsoft.com/office/powerpoint/2010/main" val="14884022"/>
              </p:ext>
            </p:extLst>
          </p:nvPr>
        </p:nvGraphicFramePr>
        <p:xfrm>
          <a:off x="1957874" y="4529549"/>
          <a:ext cx="8049200" cy="1969326"/>
        </p:xfrm>
        <a:graphic>
          <a:graphicData uri="http://schemas.openxmlformats.org/drawingml/2006/table">
            <a:tbl>
              <a:tblPr firstRow="1" bandRow="1">
                <a:tableStyleId>{5C22544A-7EE6-4342-B048-85BDC9FD1C3A}</a:tableStyleId>
              </a:tblPr>
              <a:tblGrid>
                <a:gridCol w="4033727">
                  <a:extLst>
                    <a:ext uri="{9D8B030D-6E8A-4147-A177-3AD203B41FA5}">
                      <a16:colId xmlns:a16="http://schemas.microsoft.com/office/drawing/2014/main" val="2359267936"/>
                    </a:ext>
                  </a:extLst>
                </a:gridCol>
                <a:gridCol w="2014261">
                  <a:extLst>
                    <a:ext uri="{9D8B030D-6E8A-4147-A177-3AD203B41FA5}">
                      <a16:colId xmlns:a16="http://schemas.microsoft.com/office/drawing/2014/main" val="240258436"/>
                    </a:ext>
                  </a:extLst>
                </a:gridCol>
                <a:gridCol w="2001212">
                  <a:extLst>
                    <a:ext uri="{9D8B030D-6E8A-4147-A177-3AD203B41FA5}">
                      <a16:colId xmlns:a16="http://schemas.microsoft.com/office/drawing/2014/main" val="908790030"/>
                    </a:ext>
                  </a:extLst>
                </a:gridCol>
              </a:tblGrid>
              <a:tr h="488718">
                <a:tc>
                  <a:txBody>
                    <a:bodyPr/>
                    <a:lstStyle/>
                    <a:p>
                      <a:r>
                        <a:rPr lang="fr-FR" sz="1400" dirty="0"/>
                        <a:t>Opérations dans l’ancien (individuels et collectifs)</a:t>
                      </a:r>
                    </a:p>
                  </a:txBody>
                  <a:tcPr/>
                </a:tc>
                <a:tc>
                  <a:txBody>
                    <a:bodyPr/>
                    <a:lstStyle/>
                    <a:p>
                      <a:r>
                        <a:rPr lang="fr-FR" sz="1400" dirty="0"/>
                        <a:t>Zones tendues (A B1)</a:t>
                      </a:r>
                    </a:p>
                  </a:txBody>
                  <a:tcPr/>
                </a:tc>
                <a:tc>
                  <a:txBody>
                    <a:bodyPr/>
                    <a:lstStyle/>
                    <a:p>
                      <a:r>
                        <a:rPr lang="fr-FR" sz="1400" dirty="0"/>
                        <a:t>Zones détendues (B2 C)</a:t>
                      </a:r>
                    </a:p>
                  </a:txBody>
                  <a:tcPr/>
                </a:tc>
                <a:extLst>
                  <a:ext uri="{0D108BD9-81ED-4DB2-BD59-A6C34878D82A}">
                    <a16:rowId xmlns:a16="http://schemas.microsoft.com/office/drawing/2014/main" val="3118114962"/>
                  </a:ext>
                </a:extLst>
              </a:tr>
              <a:tr h="311002">
                <a:tc>
                  <a:txBody>
                    <a:bodyPr/>
                    <a:lstStyle/>
                    <a:p>
                      <a:r>
                        <a:rPr lang="fr-FR" sz="1400" dirty="0"/>
                        <a:t>Achat Logement Anciens + Travaux</a:t>
                      </a:r>
                    </a:p>
                  </a:txBody>
                  <a:tcPr anchor="ctr"/>
                </a:tc>
                <a:tc rowSpan="3">
                  <a:txBody>
                    <a:bodyPr/>
                    <a:lstStyle/>
                    <a:p>
                      <a:pPr algn="ctr"/>
                      <a:r>
                        <a:rPr lang="fr-FR" sz="1400" dirty="0"/>
                        <a:t>NON</a:t>
                      </a:r>
                    </a:p>
                  </a:txBody>
                  <a:tcPr anchor="ctr"/>
                </a:tc>
                <a:tc rowSpan="3">
                  <a:txBody>
                    <a:bodyPr/>
                    <a:lstStyle/>
                    <a:p>
                      <a:pPr algn="ctr"/>
                      <a:r>
                        <a:rPr lang="fr-FR" sz="1400" b="1" dirty="0"/>
                        <a:t>OUI</a:t>
                      </a:r>
                    </a:p>
                  </a:txBody>
                  <a:tcPr anchor="ctr"/>
                </a:tc>
                <a:extLst>
                  <a:ext uri="{0D108BD9-81ED-4DB2-BD59-A6C34878D82A}">
                    <a16:rowId xmlns:a16="http://schemas.microsoft.com/office/drawing/2014/main" val="4074539043"/>
                  </a:ext>
                </a:extLst>
              </a:tr>
              <a:tr h="311002">
                <a:tc>
                  <a:txBody>
                    <a:bodyPr/>
                    <a:lstStyle/>
                    <a:p>
                      <a:r>
                        <a:rPr lang="fr-FR" sz="1400" dirty="0"/>
                        <a:t>BRS Ancien + Travaux </a:t>
                      </a:r>
                    </a:p>
                  </a:txBody>
                  <a:tcPr anchor="ctr"/>
                </a:tc>
                <a:tc vMerge="1">
                  <a:txBody>
                    <a:bodyPr/>
                    <a:lstStyle/>
                    <a:p>
                      <a:pPr algn="ctr"/>
                      <a:endParaRPr lang="fr-FR" sz="1400" dirty="0"/>
                    </a:p>
                  </a:txBody>
                  <a:tcPr anchor="ctr"/>
                </a:tc>
                <a:tc vMerge="1">
                  <a:txBody>
                    <a:bodyPr/>
                    <a:lstStyle/>
                    <a:p>
                      <a:pPr algn="ctr"/>
                      <a:endParaRPr lang="fr-FR" sz="1400" dirty="0"/>
                    </a:p>
                  </a:txBody>
                  <a:tcPr anchor="ctr"/>
                </a:tc>
                <a:extLst>
                  <a:ext uri="{0D108BD9-81ED-4DB2-BD59-A6C34878D82A}">
                    <a16:rowId xmlns:a16="http://schemas.microsoft.com/office/drawing/2014/main" val="4204206272"/>
                  </a:ext>
                </a:extLst>
              </a:tr>
              <a:tr h="311002">
                <a:tc>
                  <a:txBody>
                    <a:bodyPr/>
                    <a:lstStyle/>
                    <a:p>
                      <a:r>
                        <a:rPr lang="fr-FR" sz="1400" dirty="0"/>
                        <a:t>Location-accession Ancien + Travaux </a:t>
                      </a:r>
                    </a:p>
                  </a:txBody>
                  <a:tcPr anchor="ctr"/>
                </a:tc>
                <a:tc vMerge="1">
                  <a:txBody>
                    <a:bodyPr/>
                    <a:lstStyle/>
                    <a:p>
                      <a:pPr algn="ctr"/>
                      <a:endParaRPr lang="fr-FR" sz="1400" dirty="0"/>
                    </a:p>
                  </a:txBody>
                  <a:tcPr anchor="ctr"/>
                </a:tc>
                <a:tc vMerge="1">
                  <a:txBody>
                    <a:bodyPr/>
                    <a:lstStyle/>
                    <a:p>
                      <a:pPr algn="ctr"/>
                      <a:endParaRPr lang="fr-FR" sz="1400" dirty="0"/>
                    </a:p>
                  </a:txBody>
                  <a:tcPr anchor="ctr"/>
                </a:tc>
                <a:extLst>
                  <a:ext uri="{0D108BD9-81ED-4DB2-BD59-A6C34878D82A}">
                    <a16:rowId xmlns:a16="http://schemas.microsoft.com/office/drawing/2014/main" val="227159022"/>
                  </a:ext>
                </a:extLst>
              </a:tr>
              <a:tr h="488718">
                <a:tc>
                  <a:txBody>
                    <a:bodyPr/>
                    <a:lstStyle/>
                    <a:p>
                      <a:r>
                        <a:rPr lang="fr-FR" sz="1400" dirty="0"/>
                        <a:t>Rachat HLM (travaux non nécessaires mais possibles)</a:t>
                      </a:r>
                    </a:p>
                  </a:txBody>
                  <a:tcPr anchor="ctr"/>
                </a:tc>
                <a:tc>
                  <a:txBody>
                    <a:bodyPr/>
                    <a:lstStyle/>
                    <a:p>
                      <a:pPr algn="ctr"/>
                      <a:r>
                        <a:rPr lang="fr-FR" sz="1400" b="1" dirty="0"/>
                        <a:t>OUI</a:t>
                      </a:r>
                    </a:p>
                  </a:txBody>
                  <a:tcPr anchor="ctr"/>
                </a:tc>
                <a:tc>
                  <a:txBody>
                    <a:bodyPr/>
                    <a:lstStyle/>
                    <a:p>
                      <a:pPr algn="ctr"/>
                      <a:r>
                        <a:rPr lang="fr-FR" sz="1400" b="1" dirty="0"/>
                        <a:t>OUI</a:t>
                      </a:r>
                    </a:p>
                  </a:txBody>
                  <a:tcPr anchor="ctr"/>
                </a:tc>
                <a:extLst>
                  <a:ext uri="{0D108BD9-81ED-4DB2-BD59-A6C34878D82A}">
                    <a16:rowId xmlns:a16="http://schemas.microsoft.com/office/drawing/2014/main" val="1796362249"/>
                  </a:ext>
                </a:extLst>
              </a:tr>
            </a:tbl>
          </a:graphicData>
        </a:graphic>
      </p:graphicFrame>
      <p:sp>
        <p:nvSpPr>
          <p:cNvPr id="6" name="Titre 5">
            <a:extLst>
              <a:ext uri="{FF2B5EF4-FFF2-40B4-BE49-F238E27FC236}">
                <a16:creationId xmlns:a16="http://schemas.microsoft.com/office/drawing/2014/main" id="{FA1A4CDF-DB27-7108-BAB8-298CC3F70AB1}"/>
              </a:ext>
            </a:extLst>
          </p:cNvPr>
          <p:cNvSpPr>
            <a:spLocks noGrp="1"/>
          </p:cNvSpPr>
          <p:nvPr>
            <p:ph type="title"/>
          </p:nvPr>
        </p:nvSpPr>
        <p:spPr/>
        <p:txBody>
          <a:bodyPr/>
          <a:lstStyle/>
          <a:p>
            <a:r>
              <a:rPr lang="fr-FR" dirty="0"/>
              <a:t>Opération </a:t>
            </a:r>
            <a:r>
              <a:rPr lang="fr-FR" dirty="0" err="1"/>
              <a:t>eligibles</a:t>
            </a:r>
            <a:endParaRPr lang="fr-FR" dirty="0"/>
          </a:p>
        </p:txBody>
      </p:sp>
    </p:spTree>
    <p:extLst>
      <p:ext uri="{BB962C8B-B14F-4D97-AF65-F5344CB8AC3E}">
        <p14:creationId xmlns:p14="http://schemas.microsoft.com/office/powerpoint/2010/main" val="3763430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err="1">
                <a:solidFill>
                  <a:srgbClr val="FF0000"/>
                </a:solidFill>
                <a:latin typeface="Avenir Next LT Pro"/>
              </a:rPr>
              <a:t>Nouveaute</a:t>
            </a:r>
            <a:r>
              <a:rPr lang="fr-FR" dirty="0">
                <a:solidFill>
                  <a:srgbClr val="FF0000"/>
                </a:solidFill>
                <a:latin typeface="Avenir Next LT Pro"/>
              </a:rPr>
              <a:t> PTZ</a:t>
            </a:r>
            <a:r>
              <a:rPr lang="fr-FR" b="1" dirty="0">
                <a:solidFill>
                  <a:srgbClr val="FF0000"/>
                </a:solidFill>
                <a:latin typeface="Avenir Next LT Pro"/>
              </a:rPr>
              <a:t> 2024</a:t>
            </a:r>
            <a:r>
              <a:rPr lang="fr-FR" dirty="0">
                <a:solidFill>
                  <a:srgbClr val="FF0000"/>
                </a:solidFill>
                <a:latin typeface="Avenir Next LT Pro"/>
              </a:rPr>
              <a:t> ancien + travaux</a:t>
            </a:r>
            <a:endParaRPr lang="fr-FR" sz="2667" dirty="0">
              <a:solidFill>
                <a:srgbClr val="FF0000"/>
              </a:solidFill>
              <a:latin typeface="Avenir Next LT Pro"/>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200513" y="816000"/>
            <a:ext cx="10272131" cy="243255"/>
          </a:xfrm>
        </p:spPr>
        <p:txBody>
          <a:bodyPr>
            <a:normAutofit fontScale="92500" lnSpcReduction="10000"/>
          </a:bodyPr>
          <a:lstStyle/>
          <a:p>
            <a:r>
              <a:rPr lang="fr-FR" b="1" dirty="0">
                <a:solidFill>
                  <a:schemeClr val="tx1">
                    <a:lumMod val="50000"/>
                  </a:schemeClr>
                </a:solidFill>
                <a:latin typeface="Avenir Next LT Pro" panose="020B0504020202020204" pitchFamily="34" charset="0"/>
              </a:rPr>
              <a:t>AUTRES </a:t>
            </a:r>
            <a:r>
              <a:rPr lang="fr-FR" b="1" cap="all" dirty="0">
                <a:solidFill>
                  <a:schemeClr val="tx1">
                    <a:lumMod val="50000"/>
                  </a:schemeClr>
                </a:solidFill>
                <a:latin typeface="Avenir Next LT Pro" panose="020B0504020202020204" pitchFamily="34" charset="0"/>
              </a:rPr>
              <a:t>évolutions</a:t>
            </a:r>
            <a:endParaRPr lang="fr-FR" cap="all" dirty="0">
              <a:solidFill>
                <a:schemeClr val="tx1">
                  <a:lumMod val="50000"/>
                </a:schemeClr>
              </a:solidFill>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653836" y="944149"/>
            <a:ext cx="11137237" cy="1149097"/>
          </a:xfrm>
          <a:prstGeom prst="rect">
            <a:avLst/>
          </a:prstGeom>
          <a:noFill/>
        </p:spPr>
        <p:txBody>
          <a:bodyPr wrap="square">
            <a:spAutoFit/>
          </a:bodyPr>
          <a:lstStyle/>
          <a:p>
            <a:r>
              <a:rPr lang="fr-FR" b="1" dirty="0">
                <a:solidFill>
                  <a:schemeClr val="tx1">
                    <a:lumMod val="50000"/>
                  </a:schemeClr>
                </a:solidFill>
                <a:latin typeface="Arial" panose="020B0604020202020204" pitchFamily="34" charset="0"/>
                <a:cs typeface="Arial" panose="020B0604020202020204" pitchFamily="34" charset="0"/>
              </a:rPr>
              <a:t>PTZ Ancien + Travaux (zone B2 et C) : </a:t>
            </a:r>
          </a:p>
          <a:p>
            <a:endParaRPr lang="fr-FR" b="1" dirty="0">
              <a:latin typeface="Arial" panose="020B0604020202020204" pitchFamily="34" charset="0"/>
              <a:cs typeface="Arial" panose="020B0604020202020204" pitchFamily="34" charset="0"/>
            </a:endParaRPr>
          </a:p>
          <a:p>
            <a:pPr marL="355591" indent="126997">
              <a:buFont typeface="Arial" panose="020B0604020202020204" pitchFamily="34" charset="0"/>
              <a:buChar char="•"/>
            </a:pPr>
            <a:r>
              <a:rPr lang="fr-FR" b="1" dirty="0">
                <a:latin typeface="Arial" panose="020B0604020202020204" pitchFamily="34" charset="0"/>
                <a:cs typeface="Arial" panose="020B0604020202020204" pitchFamily="34" charset="0"/>
              </a:rPr>
              <a:t>    L’atteinte de performance « après travaux » passe à </a:t>
            </a:r>
            <a:r>
              <a:rPr lang="fr-FR" b="1" u="sng" dirty="0">
                <a:latin typeface="Arial" panose="020B0604020202020204" pitchFamily="34" charset="0"/>
                <a:cs typeface="Arial" panose="020B0604020202020204" pitchFamily="34" charset="0"/>
              </a:rPr>
              <a:t>l’étiquette D (contre E actuellement)</a:t>
            </a:r>
            <a:endParaRPr lang="fr-FR" u="sng" dirty="0">
              <a:latin typeface="Arial" panose="020B0604020202020204" pitchFamily="34" charset="0"/>
              <a:cs typeface="Arial" panose="020B0604020202020204" pitchFamily="34" charset="0"/>
            </a:endParaRPr>
          </a:p>
          <a:p>
            <a:pPr marL="1073124" lvl="2" indent="-237061">
              <a:buFont typeface="Arial" panose="020B0604020202020204" pitchFamily="34" charset="0"/>
              <a:buChar char="•"/>
            </a:pPr>
            <a:endParaRPr lang="fr-FR" sz="1467" dirty="0">
              <a:latin typeface="Avenir Next LT Pro" panose="020B0504020202020204" pitchFamily="34" charset="0"/>
            </a:endParaRPr>
          </a:p>
        </p:txBody>
      </p:sp>
      <p:pic>
        <p:nvPicPr>
          <p:cNvPr id="1026" name="Picture 2">
            <a:extLst>
              <a:ext uri="{FF2B5EF4-FFF2-40B4-BE49-F238E27FC236}">
                <a16:creationId xmlns:a16="http://schemas.microsoft.com/office/drawing/2014/main" id="{E45CCF47-21C4-A8B3-CF31-665A929D0D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1" r="7440" b="-1"/>
          <a:stretch/>
        </p:blipFill>
        <p:spPr bwMode="auto">
          <a:xfrm>
            <a:off x="5039883" y="3046886"/>
            <a:ext cx="6753888" cy="286704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182A677F-9FE3-FA1D-5EA6-7933225A6E4D}"/>
              </a:ext>
            </a:extLst>
          </p:cNvPr>
          <p:cNvSpPr txBox="1"/>
          <p:nvPr/>
        </p:nvSpPr>
        <p:spPr>
          <a:xfrm>
            <a:off x="111940" y="2353901"/>
            <a:ext cx="4536355" cy="4011611"/>
          </a:xfrm>
          <a:prstGeom prst="rect">
            <a:avLst/>
          </a:prstGeom>
          <a:noFill/>
        </p:spPr>
        <p:txBody>
          <a:bodyPr wrap="square" lIns="91440" tIns="45720" rIns="91440" bIns="45720" anchor="t">
            <a:spAutoFit/>
          </a:bodyPr>
          <a:lstStyle/>
          <a:p>
            <a:pPr marL="735965" indent="-380365">
              <a:buFont typeface="Arial" panose="020B0604020202020204" pitchFamily="34" charset="0"/>
              <a:buChar char="•"/>
            </a:pPr>
            <a:r>
              <a:rPr lang="fr-FR" sz="1400" b="1" u="sng" dirty="0">
                <a:latin typeface="Avenir Next LT Pro" panose="020B0504020202020204" pitchFamily="34" charset="0"/>
              </a:rPr>
              <a:t>Exclusion du chauffage à énergie fossile du coût d’opération éligible pour le calcul du PTZ</a:t>
            </a:r>
            <a:endParaRPr lang="en-US"/>
          </a:p>
          <a:p>
            <a:pPr marL="1072515" lvl="2" indent="-236855">
              <a:buFont typeface="Arial" panose="020B0604020202020204" pitchFamily="34" charset="0"/>
              <a:buChar char="•"/>
            </a:pPr>
            <a:r>
              <a:rPr lang="fr-FR" sz="1400" dirty="0">
                <a:latin typeface="Avenir Next LT Pro"/>
              </a:rPr>
              <a:t>Le coût des travaux d’installation (ou remplacement)</a:t>
            </a:r>
            <a:r>
              <a:rPr lang="fr-FR" sz="1400" dirty="0">
                <a:highlight>
                  <a:srgbClr val="BABADA"/>
                </a:highlight>
                <a:latin typeface="Avenir Next LT Pro"/>
              </a:rPr>
              <a:t> </a:t>
            </a:r>
            <a:r>
              <a:rPr lang="fr-FR" sz="1400" dirty="0">
                <a:latin typeface="Avenir Next LT Pro"/>
              </a:rPr>
              <a:t>d’un dispositif de chauffage fonctionnant aux énergies fossiles devra être exclu du coût total de l’opération </a:t>
            </a:r>
            <a:r>
              <a:rPr lang="fr-FR" sz="1400" baseline="30000" dirty="0">
                <a:latin typeface="Avenir Next LT Pro"/>
              </a:rPr>
              <a:t>(1)</a:t>
            </a:r>
            <a:r>
              <a:rPr lang="fr-FR" sz="1400" baseline="30000" dirty="0">
                <a:solidFill>
                  <a:srgbClr val="FFC000"/>
                </a:solidFill>
                <a:latin typeface="Avenir Next LT Pro"/>
              </a:rPr>
              <a:t> </a:t>
            </a:r>
            <a:r>
              <a:rPr lang="fr-FR" sz="1400" dirty="0">
                <a:latin typeface="Avenir Next LT Pro"/>
              </a:rPr>
              <a:t>pris en compte pour le calcul du PTZ.</a:t>
            </a:r>
          </a:p>
          <a:p>
            <a:pPr marL="1072515" lvl="2" indent="-236855">
              <a:buFont typeface="Arial" panose="020B0604020202020204" pitchFamily="34" charset="0"/>
              <a:buChar char="•"/>
            </a:pPr>
            <a:r>
              <a:rPr lang="fr-FR" sz="1400" dirty="0">
                <a:latin typeface="Avenir Next LT Pro"/>
              </a:rPr>
              <a:t>Ces travaux restent finançables en prêt immo classique </a:t>
            </a:r>
            <a:r>
              <a:rPr lang="fr-FR" sz="1400" u="sng" dirty="0">
                <a:latin typeface="Avenir Next LT Pro"/>
              </a:rPr>
              <a:t>(Hors prêts PC /PAS)</a:t>
            </a:r>
          </a:p>
          <a:p>
            <a:pPr marL="1072515" lvl="2" indent="-236855">
              <a:buFont typeface="Arial" panose="020B0604020202020204" pitchFamily="34" charset="0"/>
              <a:buChar char="•"/>
            </a:pPr>
            <a:r>
              <a:rPr lang="fr-FR" sz="1400" dirty="0">
                <a:latin typeface="Avenir Next LT Pro" panose="020B0504020202020204" pitchFamily="34" charset="0"/>
              </a:rPr>
              <a:t>Il convient de saisir le montant de ces travaux dans un champ dédié dans Mycredimmo.</a:t>
            </a:r>
          </a:p>
          <a:p>
            <a:pPr marL="835660" lvl="2"/>
            <a:endParaRPr lang="fr-FR" sz="1467" dirty="0">
              <a:latin typeface="Avenir Next LT Pro" panose="020B0504020202020204" pitchFamily="34" charset="0"/>
            </a:endParaRPr>
          </a:p>
          <a:p>
            <a:pPr marL="835660" lvl="2"/>
            <a:r>
              <a:rPr lang="fr-FR" sz="1467" baseline="30000" dirty="0">
                <a:latin typeface="Avenir Next LT Pro" panose="020B0504020202020204" pitchFamily="34" charset="0"/>
              </a:rPr>
              <a:t>(1) article L31-10-10 du CCH </a:t>
            </a:r>
            <a:endParaRPr lang="fr-FR" sz="1467" dirty="0">
              <a:latin typeface="Avenir Next LT Pro" panose="020B0504020202020204" pitchFamily="34" charset="0"/>
            </a:endParaRPr>
          </a:p>
          <a:p>
            <a:pPr marL="1072515" lvl="2" indent="-236855">
              <a:buFont typeface="Arial" panose="020B0604020202020204" pitchFamily="34" charset="0"/>
              <a:buChar char="•"/>
            </a:pPr>
            <a:endParaRPr lang="fr-FR" sz="1467" dirty="0">
              <a:latin typeface="Avenir Next LT Pro" panose="020B0504020202020204" pitchFamily="34" charset="0"/>
            </a:endParaRPr>
          </a:p>
          <a:p>
            <a:pPr marL="835660" lvl="2"/>
            <a:endParaRPr lang="fr-FR" sz="1467" dirty="0">
              <a:latin typeface="Avenir Next LT Pro" panose="020B0504020202020204" pitchFamily="34" charset="0"/>
            </a:endParaRPr>
          </a:p>
        </p:txBody>
      </p:sp>
      <p:sp>
        <p:nvSpPr>
          <p:cNvPr id="6" name="Rectangle : coins arrondis 5">
            <a:extLst>
              <a:ext uri="{FF2B5EF4-FFF2-40B4-BE49-F238E27FC236}">
                <a16:creationId xmlns:a16="http://schemas.microsoft.com/office/drawing/2014/main" id="{504D5909-F225-EF3E-5DDB-07B75633A29D}"/>
              </a:ext>
            </a:extLst>
          </p:cNvPr>
          <p:cNvSpPr/>
          <p:nvPr/>
        </p:nvSpPr>
        <p:spPr>
          <a:xfrm>
            <a:off x="5372840" y="4811117"/>
            <a:ext cx="3072341" cy="301279"/>
          </a:xfrm>
          <a:prstGeom prst="roundRect">
            <a:avLst/>
          </a:prstGeom>
          <a:solidFill>
            <a:srgbClr val="FFFF00">
              <a:alpha val="46000"/>
            </a:srgb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Tree>
    <p:extLst>
      <p:ext uri="{BB962C8B-B14F-4D97-AF65-F5344CB8AC3E}">
        <p14:creationId xmlns:p14="http://schemas.microsoft.com/office/powerpoint/2010/main" val="2248917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1C16C5B-B56B-8568-6AC5-25B749859D55}"/>
              </a:ext>
            </a:extLst>
          </p:cNvPr>
          <p:cNvPicPr>
            <a:picLocks noChangeAspect="1"/>
          </p:cNvPicPr>
          <p:nvPr/>
        </p:nvPicPr>
        <p:blipFill rotWithShape="1">
          <a:blip r:embed="rId3"/>
          <a:srcRect b="3456"/>
          <a:stretch/>
        </p:blipFill>
        <p:spPr>
          <a:xfrm>
            <a:off x="4943871" y="2084840"/>
            <a:ext cx="6965943" cy="2688309"/>
          </a:xfrm>
          <a:prstGeom prst="rect">
            <a:avLst/>
          </a:prstGeom>
          <a:ln w="9525">
            <a:solidFill>
              <a:schemeClr val="tx1"/>
            </a:solidFill>
          </a:ln>
        </p:spPr>
      </p:pic>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a:solidFill>
                  <a:srgbClr val="FF0000"/>
                </a:solidFill>
                <a:latin typeface="Arial"/>
                <a:cs typeface="Arial"/>
              </a:rPr>
              <a:t>Point d'attention </a:t>
            </a:r>
            <a:endParaRPr lang="fr-FR" dirty="0">
              <a:solidFill>
                <a:srgbClr val="FF0000"/>
              </a:solidFill>
              <a:latin typeface="Arial" panose="020B0604020202020204" pitchFamily="34" charset="0"/>
              <a:cs typeface="Arial" panose="020B0604020202020204" pitchFamily="34" charset="0"/>
            </a:endParaRP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81075" y="828122"/>
            <a:ext cx="11642752" cy="761837"/>
          </a:xfrm>
        </p:spPr>
        <p:txBody>
          <a:bodyPr>
            <a:normAutofit/>
          </a:bodyPr>
          <a:lstStyle/>
          <a:p>
            <a:r>
              <a:rPr lang="fr-FR" b="1" dirty="0">
                <a:solidFill>
                  <a:schemeClr val="tx1">
                    <a:lumMod val="50000"/>
                  </a:schemeClr>
                </a:solidFill>
                <a:latin typeface="Avenir Next LT Pro" panose="020B0504020202020204" pitchFamily="34" charset="0"/>
              </a:rPr>
              <a:t>Acquisition Logement avec travaux dont travaux éligibles à l ECOPTZ  </a:t>
            </a:r>
          </a:p>
          <a:p>
            <a:r>
              <a:rPr lang="fr-FR" b="1" dirty="0">
                <a:solidFill>
                  <a:schemeClr val="tx1">
                    <a:lumMod val="50000"/>
                  </a:schemeClr>
                </a:solidFill>
                <a:latin typeface="Avenir Next LT Pro" panose="020B0504020202020204" pitchFamily="34" charset="0"/>
              </a:rPr>
              <a:t>PTZ + ECOPTZ = 1 SEUL DOSSIER </a:t>
            </a:r>
            <a:endParaRPr lang="fr-FR" cap="all" dirty="0">
              <a:solidFill>
                <a:schemeClr val="tx1">
                  <a:lumMod val="50000"/>
                </a:schemeClr>
              </a:solidFill>
              <a:latin typeface="Avenir Next LT Pro" panose="020B0504020202020204" pitchFamily="34" charset="0"/>
            </a:endParaRPr>
          </a:p>
        </p:txBody>
      </p:sp>
      <p:sp>
        <p:nvSpPr>
          <p:cNvPr id="4" name="ZoneTexte 3">
            <a:extLst>
              <a:ext uri="{FF2B5EF4-FFF2-40B4-BE49-F238E27FC236}">
                <a16:creationId xmlns:a16="http://schemas.microsoft.com/office/drawing/2014/main" id="{182A677F-9FE3-FA1D-5EA6-7933225A6E4D}"/>
              </a:ext>
            </a:extLst>
          </p:cNvPr>
          <p:cNvSpPr txBox="1"/>
          <p:nvPr/>
        </p:nvSpPr>
        <p:spPr>
          <a:xfrm>
            <a:off x="181074" y="1774166"/>
            <a:ext cx="3918513" cy="4257640"/>
          </a:xfrm>
          <a:prstGeom prst="rect">
            <a:avLst/>
          </a:prstGeom>
          <a:noFill/>
        </p:spPr>
        <p:txBody>
          <a:bodyPr wrap="square">
            <a:spAutoFit/>
          </a:bodyPr>
          <a:lstStyle/>
          <a:p>
            <a:r>
              <a:rPr lang="fr-FR" sz="1600" b="1" u="sng" dirty="0">
                <a:latin typeface="Arial" panose="020B0604020202020204" pitchFamily="34" charset="0"/>
                <a:cs typeface="Arial" panose="020B0604020202020204" pitchFamily="34" charset="0"/>
              </a:rPr>
              <a:t>Il est impératif d’instruire 1 seul dossier pour une acquisition d’un logement avec travaux dont travaux éligibles à l ECOPTZ.</a:t>
            </a:r>
          </a:p>
          <a:p>
            <a:endParaRPr lang="fr-FR" sz="1600" b="1" u="sng"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rPr>
              <a:t>Les travaux qui sont financés par un ECOPTZ ne sont pas finançables par le PTZ. De ce fait, les travaux financés par l’ ECOPTZ ne sont pas pris en compte pour la vérification du respect des 25% de travaux permettant l’éligibilité au PTZ.</a:t>
            </a:r>
          </a:p>
          <a:p>
            <a:pPr marL="380990" indent="-380990">
              <a:buFont typeface="Arial" panose="020B0604020202020204" pitchFamily="34" charset="0"/>
              <a:buChar char="•"/>
            </a:pPr>
            <a:endParaRPr lang="fr-FR" sz="1600" dirty="0">
              <a:latin typeface="Arial" panose="020B0604020202020204" pitchFamily="34" charset="0"/>
              <a:cs typeface="Arial" panose="020B0604020202020204" pitchFamily="34" charset="0"/>
            </a:endParaRPr>
          </a:p>
          <a:p>
            <a:r>
              <a:rPr lang="fr-FR" sz="1600" u="sng" dirty="0">
                <a:latin typeface="Arial" panose="020B0604020202020204" pitchFamily="34" charset="0"/>
                <a:cs typeface="Arial" panose="020B0604020202020204" pitchFamily="34" charset="0"/>
              </a:rPr>
              <a:t>Si on fait deux dossiers, il y a un risque de financer 2 fois les mêmes travaux , par un </a:t>
            </a:r>
            <a:r>
              <a:rPr lang="fr-FR" sz="1600" u="sng" dirty="0" err="1">
                <a:latin typeface="Arial" panose="020B0604020202020204" pitchFamily="34" charset="0"/>
                <a:cs typeface="Arial" panose="020B0604020202020204" pitchFamily="34" charset="0"/>
              </a:rPr>
              <a:t>Ecoptz</a:t>
            </a:r>
            <a:r>
              <a:rPr lang="fr-FR" sz="1600" u="sng" dirty="0">
                <a:latin typeface="Arial" panose="020B0604020202020204" pitchFamily="34" charset="0"/>
                <a:cs typeface="Arial" panose="020B0604020202020204" pitchFamily="34" charset="0"/>
              </a:rPr>
              <a:t> et un PTZ sur 2 dossiers différents.</a:t>
            </a:r>
          </a:p>
          <a:p>
            <a:pPr marL="836063" lvl="2"/>
            <a:endParaRPr lang="fr-FR" sz="1467" dirty="0">
              <a:latin typeface="Avenir Next LT Pro" panose="020B0504020202020204" pitchFamily="34" charset="0"/>
            </a:endParaRPr>
          </a:p>
        </p:txBody>
      </p:sp>
      <p:sp>
        <p:nvSpPr>
          <p:cNvPr id="6" name="Rectangle : coins arrondis 5">
            <a:extLst>
              <a:ext uri="{FF2B5EF4-FFF2-40B4-BE49-F238E27FC236}">
                <a16:creationId xmlns:a16="http://schemas.microsoft.com/office/drawing/2014/main" id="{CCDC0B3A-5D41-0EE8-2FE2-CC31F8937CEA}"/>
              </a:ext>
            </a:extLst>
          </p:cNvPr>
          <p:cNvSpPr/>
          <p:nvPr/>
        </p:nvSpPr>
        <p:spPr>
          <a:xfrm>
            <a:off x="5135893" y="3525011"/>
            <a:ext cx="3456384" cy="205269"/>
          </a:xfrm>
          <a:prstGeom prst="roundRect">
            <a:avLst/>
          </a:prstGeom>
          <a:solidFill>
            <a:srgbClr val="FFFF00">
              <a:alpha val="46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10" name="ZoneTexte 9">
            <a:extLst>
              <a:ext uri="{FF2B5EF4-FFF2-40B4-BE49-F238E27FC236}">
                <a16:creationId xmlns:a16="http://schemas.microsoft.com/office/drawing/2014/main" id="{BA6B9942-E659-6F8F-6F5F-71ED19AC24AA}"/>
              </a:ext>
            </a:extLst>
          </p:cNvPr>
          <p:cNvSpPr txBox="1"/>
          <p:nvPr/>
        </p:nvSpPr>
        <p:spPr>
          <a:xfrm>
            <a:off x="4624949" y="4957356"/>
            <a:ext cx="7567052" cy="1561453"/>
          </a:xfrm>
          <a:prstGeom prst="rect">
            <a:avLst/>
          </a:prstGeom>
          <a:noFill/>
        </p:spPr>
        <p:txBody>
          <a:bodyPr wrap="square" rtlCol="0">
            <a:spAutoFit/>
          </a:bodyPr>
          <a:lstStyle/>
          <a:p>
            <a:pPr marL="228594" indent="-228594">
              <a:lnSpc>
                <a:spcPct val="85000"/>
              </a:lnSpc>
              <a:spcAft>
                <a:spcPts val="800"/>
              </a:spcAft>
              <a:buFont typeface="Arial" panose="020B0604020202020204" pitchFamily="34" charset="0"/>
              <a:buChar char="•"/>
            </a:pPr>
            <a:r>
              <a:rPr lang="fr-FR" sz="1600" b="1" u="sng" dirty="0"/>
              <a:t>Le montant des « travaux éligibles à l’ </a:t>
            </a:r>
            <a:r>
              <a:rPr lang="fr-FR" sz="1600" b="1" u="sng" dirty="0" err="1"/>
              <a:t>Ecoptz</a:t>
            </a:r>
            <a:r>
              <a:rPr lang="fr-FR" sz="1600" b="1" u="sng" dirty="0"/>
              <a:t> </a:t>
            </a:r>
            <a:r>
              <a:rPr lang="fr-FR" sz="1600" u="sng" dirty="0"/>
              <a:t>» </a:t>
            </a:r>
            <a:r>
              <a:rPr lang="fr-FR" sz="1600" dirty="0"/>
              <a:t>est à renseigner via « Détailler les travaux » et se rapatrie automatiquement sur la ligne dédiée ci-dessus.</a:t>
            </a:r>
          </a:p>
          <a:p>
            <a:pPr marL="228594" indent="-228594">
              <a:buFont typeface="Arial" panose="020B0604020202020204" pitchFamily="34" charset="0"/>
              <a:buChar char="•"/>
            </a:pPr>
            <a:r>
              <a:rPr lang="fr-FR" sz="1600" b="1" dirty="0"/>
              <a:t>Le </a:t>
            </a:r>
            <a:r>
              <a:rPr lang="fr-FR" sz="1600" b="1" u="sng" dirty="0"/>
              <a:t>"Montant des travaux", </a:t>
            </a:r>
            <a:r>
              <a:rPr lang="fr-FR" sz="1600" dirty="0"/>
              <a:t>à renseigner manuellement, doit intégrer le coût des travaux éligibles à l'Eco-PTZ et le coût des travaux de chauffage à énergie fossile.</a:t>
            </a:r>
          </a:p>
        </p:txBody>
      </p:sp>
      <p:pic>
        <p:nvPicPr>
          <p:cNvPr id="14" name="Image 13">
            <a:extLst>
              <a:ext uri="{FF2B5EF4-FFF2-40B4-BE49-F238E27FC236}">
                <a16:creationId xmlns:a16="http://schemas.microsoft.com/office/drawing/2014/main" id="{A2FCCA36-A905-BBEE-EF32-10FF75885E90}"/>
              </a:ext>
            </a:extLst>
          </p:cNvPr>
          <p:cNvPicPr>
            <a:picLocks noChangeAspect="1"/>
          </p:cNvPicPr>
          <p:nvPr/>
        </p:nvPicPr>
        <p:blipFill>
          <a:blip r:embed="rId4"/>
          <a:stretch>
            <a:fillRect/>
          </a:stretch>
        </p:blipFill>
        <p:spPr>
          <a:xfrm>
            <a:off x="4051998" y="4957355"/>
            <a:ext cx="764041" cy="668536"/>
          </a:xfrm>
          <a:prstGeom prst="rect">
            <a:avLst/>
          </a:prstGeom>
        </p:spPr>
      </p:pic>
    </p:spTree>
    <p:extLst>
      <p:ext uri="{BB962C8B-B14F-4D97-AF65-F5344CB8AC3E}">
        <p14:creationId xmlns:p14="http://schemas.microsoft.com/office/powerpoint/2010/main" val="2868582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709557" y="2829229"/>
            <a:ext cx="5881964" cy="1400073"/>
          </a:xfrm>
        </p:spPr>
        <p:txBody>
          <a:bodyPr/>
          <a:lstStyle/>
          <a:p>
            <a:r>
              <a:rPr lang="fr-FR" sz="2800" i="1" dirty="0">
                <a:solidFill>
                  <a:schemeClr val="tx2"/>
                </a:solidFill>
                <a:latin typeface="Arial Black"/>
                <a:cs typeface="Arial"/>
              </a:rPr>
              <a:t>Evolutions Mycredimmo</a:t>
            </a:r>
          </a:p>
        </p:txBody>
      </p:sp>
    </p:spTree>
    <p:extLst>
      <p:ext uri="{BB962C8B-B14F-4D97-AF65-F5344CB8AC3E}">
        <p14:creationId xmlns:p14="http://schemas.microsoft.com/office/powerpoint/2010/main" val="3245202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335360" y="816000"/>
            <a:ext cx="11329259" cy="308744"/>
          </a:xfrm>
        </p:spPr>
        <p:txBody>
          <a:bodyPr>
            <a:normAutofit/>
          </a:bodyPr>
          <a:lstStyle/>
          <a:p>
            <a:r>
              <a:rPr lang="fr-FR" sz="2000" b="1" u="sng"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Accès : via le bas de page client ou projet </a:t>
            </a:r>
            <a:r>
              <a:rPr lang="fr-FR" u="sng"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ou</a:t>
            </a:r>
            <a:r>
              <a:rPr lang="fr-FR" b="1" u="sng"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a:t>
            </a:r>
            <a:r>
              <a:rPr lang="fr-FR" sz="2000" b="1" u="sng"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via « plus d’action » dans la page financement </a:t>
            </a:r>
            <a:endParaRPr lang="fr-FR" sz="2000" dirty="0">
              <a:solidFill>
                <a:schemeClr val="tx1">
                  <a:lumMod val="50000"/>
                </a:schemeClr>
              </a:solidFill>
              <a:latin typeface="Arial" panose="020B0604020202020204" pitchFamily="34" charset="0"/>
              <a:cs typeface="Arial" panose="020B06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623392" y="366184"/>
            <a:ext cx="10273141" cy="449816"/>
          </a:xfrm>
          <a:prstGeom prst="rect">
            <a:avLst/>
          </a:prstGeom>
        </p:spPr>
        <p:txBody>
          <a:bodyPr vert="horz" lIns="0" tIns="60960" rIns="0" bIns="6096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sz="2667" cap="none" dirty="0">
                <a:solidFill>
                  <a:srgbClr val="FF0000"/>
                </a:solidFill>
                <a:latin typeface="Arial" panose="020B0604020202020204" pitchFamily="34" charset="0"/>
              </a:rPr>
              <a:t>Ecran « vérifier éligibilité » </a:t>
            </a:r>
          </a:p>
        </p:txBody>
      </p:sp>
      <p:pic>
        <p:nvPicPr>
          <p:cNvPr id="12" name="Image 11">
            <a:extLst>
              <a:ext uri="{FF2B5EF4-FFF2-40B4-BE49-F238E27FC236}">
                <a16:creationId xmlns:a16="http://schemas.microsoft.com/office/drawing/2014/main" id="{FC8DB5B9-7F12-83CD-4146-6BF9004E3BA8}"/>
              </a:ext>
            </a:extLst>
          </p:cNvPr>
          <p:cNvPicPr>
            <a:picLocks noChangeAspect="1"/>
          </p:cNvPicPr>
          <p:nvPr/>
        </p:nvPicPr>
        <p:blipFill>
          <a:blip r:embed="rId3"/>
          <a:stretch>
            <a:fillRect/>
          </a:stretch>
        </p:blipFill>
        <p:spPr>
          <a:xfrm>
            <a:off x="192021" y="2276873"/>
            <a:ext cx="5903979" cy="2748404"/>
          </a:xfrm>
          <a:prstGeom prst="rect">
            <a:avLst/>
          </a:prstGeom>
          <a:ln w="9525">
            <a:solidFill>
              <a:schemeClr val="tx1">
                <a:lumMod val="50000"/>
                <a:lumOff val="50000"/>
              </a:schemeClr>
            </a:solidFill>
          </a:ln>
        </p:spPr>
      </p:pic>
      <p:pic>
        <p:nvPicPr>
          <p:cNvPr id="14" name="Image 13">
            <a:extLst>
              <a:ext uri="{FF2B5EF4-FFF2-40B4-BE49-F238E27FC236}">
                <a16:creationId xmlns:a16="http://schemas.microsoft.com/office/drawing/2014/main" id="{05A3FC46-BDCF-4E63-0AEF-D0371E418173}"/>
              </a:ext>
            </a:extLst>
          </p:cNvPr>
          <p:cNvPicPr>
            <a:picLocks noChangeAspect="1"/>
          </p:cNvPicPr>
          <p:nvPr/>
        </p:nvPicPr>
        <p:blipFill>
          <a:blip r:embed="rId4"/>
          <a:stretch>
            <a:fillRect/>
          </a:stretch>
        </p:blipFill>
        <p:spPr>
          <a:xfrm>
            <a:off x="6192012" y="2276873"/>
            <a:ext cx="5884929" cy="2676921"/>
          </a:xfrm>
          <a:prstGeom prst="rect">
            <a:avLst/>
          </a:prstGeom>
          <a:ln>
            <a:solidFill>
              <a:schemeClr val="tx1">
                <a:lumMod val="50000"/>
                <a:lumOff val="50000"/>
              </a:schemeClr>
            </a:solidFill>
          </a:ln>
        </p:spPr>
      </p:pic>
      <p:cxnSp>
        <p:nvCxnSpPr>
          <p:cNvPr id="16" name="Connecteur droit avec flèche 15">
            <a:extLst>
              <a:ext uri="{FF2B5EF4-FFF2-40B4-BE49-F238E27FC236}">
                <a16:creationId xmlns:a16="http://schemas.microsoft.com/office/drawing/2014/main" id="{E1A3CCB9-5D1F-7680-DA4F-1FFB4C766C62}"/>
              </a:ext>
            </a:extLst>
          </p:cNvPr>
          <p:cNvCxnSpPr>
            <a:cxnSpLocks/>
          </p:cNvCxnSpPr>
          <p:nvPr/>
        </p:nvCxnSpPr>
        <p:spPr>
          <a:xfrm flipH="1">
            <a:off x="3695734" y="1265816"/>
            <a:ext cx="1344149" cy="81903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8" name="Connecteur droit avec flèche 17">
            <a:extLst>
              <a:ext uri="{FF2B5EF4-FFF2-40B4-BE49-F238E27FC236}">
                <a16:creationId xmlns:a16="http://schemas.microsoft.com/office/drawing/2014/main" id="{02457EC3-31D5-EB8E-1C01-3D427067A0D1}"/>
              </a:ext>
            </a:extLst>
          </p:cNvPr>
          <p:cNvCxnSpPr>
            <a:cxnSpLocks/>
          </p:cNvCxnSpPr>
          <p:nvPr/>
        </p:nvCxnSpPr>
        <p:spPr>
          <a:xfrm>
            <a:off x="6960096" y="1296880"/>
            <a:ext cx="852917" cy="80785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0" name="Rectangle : coins arrondis 19">
            <a:extLst>
              <a:ext uri="{FF2B5EF4-FFF2-40B4-BE49-F238E27FC236}">
                <a16:creationId xmlns:a16="http://schemas.microsoft.com/office/drawing/2014/main" id="{BD42A437-C626-8B5F-6651-1954443649D1}"/>
              </a:ext>
            </a:extLst>
          </p:cNvPr>
          <p:cNvSpPr/>
          <p:nvPr/>
        </p:nvSpPr>
        <p:spPr>
          <a:xfrm>
            <a:off x="3887755" y="4773150"/>
            <a:ext cx="768085" cy="252127"/>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21" name="Rectangle : coins arrondis 20">
            <a:extLst>
              <a:ext uri="{FF2B5EF4-FFF2-40B4-BE49-F238E27FC236}">
                <a16:creationId xmlns:a16="http://schemas.microsoft.com/office/drawing/2014/main" id="{2D9C6C4B-F57C-95E6-55D8-774953366C43}"/>
              </a:ext>
            </a:extLst>
          </p:cNvPr>
          <p:cNvSpPr/>
          <p:nvPr/>
        </p:nvSpPr>
        <p:spPr>
          <a:xfrm>
            <a:off x="8208235" y="4293097"/>
            <a:ext cx="768085" cy="252127"/>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8112224" y="2276874"/>
            <a:ext cx="948928" cy="19202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23" name="Rectangle : coins arrondis 22">
            <a:extLst>
              <a:ext uri="{FF2B5EF4-FFF2-40B4-BE49-F238E27FC236}">
                <a16:creationId xmlns:a16="http://schemas.microsoft.com/office/drawing/2014/main" id="{DB40C059-6FA8-62FA-07B1-4D1C075BBCDB}"/>
              </a:ext>
            </a:extLst>
          </p:cNvPr>
          <p:cNvSpPr/>
          <p:nvPr/>
        </p:nvSpPr>
        <p:spPr>
          <a:xfrm>
            <a:off x="148928" y="2283544"/>
            <a:ext cx="948928" cy="19202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Tree>
    <p:extLst>
      <p:ext uri="{BB962C8B-B14F-4D97-AF65-F5344CB8AC3E}">
        <p14:creationId xmlns:p14="http://schemas.microsoft.com/office/powerpoint/2010/main" val="765736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AEA2830-A566-EC84-D843-482B960347C3}"/>
              </a:ext>
            </a:extLst>
          </p:cNvPr>
          <p:cNvPicPr>
            <a:picLocks noChangeAspect="1"/>
          </p:cNvPicPr>
          <p:nvPr/>
        </p:nvPicPr>
        <p:blipFill>
          <a:blip r:embed="rId3"/>
          <a:stretch>
            <a:fillRect/>
          </a:stretch>
        </p:blipFill>
        <p:spPr>
          <a:xfrm>
            <a:off x="1613838" y="1279909"/>
            <a:ext cx="7650513" cy="4318660"/>
          </a:xfrm>
          <a:prstGeom prst="rect">
            <a:avLst/>
          </a:prstGeom>
        </p:spPr>
      </p:pic>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200513" y="816000"/>
            <a:ext cx="10272131" cy="308744"/>
          </a:xfrm>
        </p:spPr>
        <p:txBody>
          <a:bodyPr>
            <a:normAutofit/>
          </a:bodyPr>
          <a:lstStyle/>
          <a:p>
            <a:r>
              <a:rPr lang="fr-FR" b="1" u="sng" dirty="0">
                <a:solidFill>
                  <a:schemeClr val="tx1">
                    <a:lumMod val="50000"/>
                  </a:schemeClr>
                </a:solidFill>
                <a:latin typeface="Avenir Next LT Pro" panose="020B0504020202020204" pitchFamily="34" charset="0"/>
                <a:cs typeface="Times New Roman" panose="02020603050405020304" pitchFamily="18" charset="0"/>
              </a:rPr>
              <a:t>Ecran en </a:t>
            </a:r>
            <a:r>
              <a:rPr lang="fr-FR" b="1" u="sng" dirty="0" err="1">
                <a:solidFill>
                  <a:schemeClr val="tx1">
                    <a:lumMod val="50000"/>
                  </a:schemeClr>
                </a:solidFill>
                <a:latin typeface="Avenir Next LT Pro" panose="020B0504020202020204" pitchFamily="34" charset="0"/>
                <a:cs typeface="Times New Roman" panose="02020603050405020304" pitchFamily="18" charset="0"/>
              </a:rPr>
              <a:t>multiproposition</a:t>
            </a:r>
            <a:endParaRPr lang="fr-FR" dirty="0">
              <a:solidFill>
                <a:schemeClr val="tx1">
                  <a:lumMod val="50000"/>
                </a:schemeClr>
              </a:solidFill>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623392" y="366184"/>
            <a:ext cx="10273141" cy="449816"/>
          </a:xfrm>
          <a:prstGeom prst="rect">
            <a:avLst/>
          </a:prstGeom>
        </p:spPr>
        <p:txBody>
          <a:bodyPr vert="horz" lIns="0" tIns="60960" rIns="0" bIns="6096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sz="2667" cap="none" dirty="0">
                <a:solidFill>
                  <a:srgbClr val="FF0000"/>
                </a:solidFill>
                <a:latin typeface="Avenir Next LT Pro" panose="020B0504020202020204" pitchFamily="34" charset="0"/>
              </a:rPr>
              <a:t>Ecran « vérifier éligibilité » </a:t>
            </a: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1583499" y="1604798"/>
            <a:ext cx="948928" cy="19202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7" name="ZoneTexte 6">
            <a:extLst>
              <a:ext uri="{FF2B5EF4-FFF2-40B4-BE49-F238E27FC236}">
                <a16:creationId xmlns:a16="http://schemas.microsoft.com/office/drawing/2014/main" id="{7F731316-1285-F4AB-9A4D-7503A8A17E6B}"/>
              </a:ext>
            </a:extLst>
          </p:cNvPr>
          <p:cNvSpPr txBox="1"/>
          <p:nvPr/>
        </p:nvSpPr>
        <p:spPr>
          <a:xfrm>
            <a:off x="47328" y="5907312"/>
            <a:ext cx="11233248" cy="920124"/>
          </a:xfrm>
          <a:prstGeom prst="rect">
            <a:avLst/>
          </a:prstGeom>
          <a:noFill/>
        </p:spPr>
        <p:txBody>
          <a:bodyPr wrap="square">
            <a:spAutoFit/>
          </a:bodyPr>
          <a:lstStyle/>
          <a:p>
            <a:pPr marL="836063" lvl="4" indent="220128">
              <a:buFont typeface="Arial" panose="020B0604020202020204" pitchFamily="34" charset="0"/>
              <a:buChar char="•"/>
            </a:pPr>
            <a:r>
              <a:rPr lang="fr-FR" sz="1467" b="1" u="sng" dirty="0">
                <a:latin typeface="Avenir Next LT Pro" panose="020B0504020202020204" pitchFamily="34" charset="0"/>
              </a:rPr>
              <a:t>Evolution à venir </a:t>
            </a:r>
            <a:r>
              <a:rPr lang="fr-FR" sz="1467" dirty="0">
                <a:latin typeface="Avenir Next LT Pro" panose="020B0504020202020204" pitchFamily="34" charset="0"/>
              </a:rPr>
              <a:t>: présence d’ un marqueur d’ éligibilité pour chaque proposition.</a:t>
            </a:r>
            <a:endParaRPr lang="fr-FR" sz="2400" b="1" dirty="0">
              <a:latin typeface="Avenir Next LT Pro" panose="020B0504020202020204" pitchFamily="34" charset="0"/>
            </a:endParaRPr>
          </a:p>
          <a:p>
            <a:pPr marL="1073124" lvl="2" indent="-237061">
              <a:buFont typeface="Arial" panose="020B0604020202020204" pitchFamily="34" charset="0"/>
              <a:buChar char="•"/>
            </a:pPr>
            <a:endParaRPr lang="fr-FR" sz="1467" dirty="0">
              <a:latin typeface="Avenir Next LT Pro" panose="020B0504020202020204" pitchFamily="34" charset="0"/>
            </a:endParaRPr>
          </a:p>
          <a:p>
            <a:pPr marL="380990" lvl="3"/>
            <a:endParaRPr lang="fr-FR" sz="1467" dirty="0">
              <a:latin typeface="Avenir Next LT Pro" panose="020B0504020202020204" pitchFamily="34" charset="0"/>
            </a:endParaRPr>
          </a:p>
          <a:p>
            <a:pPr marL="380990" lvl="3"/>
            <a:r>
              <a:rPr lang="fr-FR" sz="1467" baseline="30000" dirty="0">
                <a:latin typeface="Avenir Next LT Pro" panose="020B0504020202020204" pitchFamily="34" charset="0"/>
              </a:rPr>
              <a:t>(1) article L31-10-8 du CCH</a:t>
            </a:r>
          </a:p>
        </p:txBody>
      </p:sp>
    </p:spTree>
    <p:extLst>
      <p:ext uri="{BB962C8B-B14F-4D97-AF65-F5344CB8AC3E}">
        <p14:creationId xmlns:p14="http://schemas.microsoft.com/office/powerpoint/2010/main" val="3664078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DB4EB2F-05CD-9386-2268-2CD3353256E4}"/>
              </a:ext>
            </a:extLst>
          </p:cNvPr>
          <p:cNvPicPr>
            <a:picLocks noChangeAspect="1"/>
          </p:cNvPicPr>
          <p:nvPr/>
        </p:nvPicPr>
        <p:blipFill>
          <a:blip r:embed="rId3"/>
          <a:stretch>
            <a:fillRect/>
          </a:stretch>
        </p:blipFill>
        <p:spPr>
          <a:xfrm>
            <a:off x="1391477" y="1697273"/>
            <a:ext cx="9192683" cy="4229497"/>
          </a:xfrm>
          <a:prstGeom prst="rect">
            <a:avLst/>
          </a:prstGeom>
          <a:ln>
            <a:solidFill>
              <a:schemeClr val="tx1">
                <a:lumMod val="50000"/>
                <a:lumOff val="50000"/>
              </a:schemeClr>
            </a:solidFill>
          </a:ln>
        </p:spPr>
      </p:pic>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200513" y="816000"/>
            <a:ext cx="10272131" cy="308744"/>
          </a:xfrm>
        </p:spPr>
        <p:txBody>
          <a:bodyPr>
            <a:normAutofit/>
          </a:bodyPr>
          <a:lstStyle/>
          <a:p>
            <a:r>
              <a:rPr lang="fr-FR" b="1" u="sng" dirty="0">
                <a:solidFill>
                  <a:schemeClr val="tx1">
                    <a:lumMod val="50000"/>
                  </a:schemeClr>
                </a:solidFill>
                <a:latin typeface="Avenir Next LT Pro" panose="020B0504020202020204" pitchFamily="34" charset="0"/>
                <a:ea typeface="Calibri" panose="020F0502020204030204" pitchFamily="34" charset="0"/>
                <a:cs typeface="Times New Roman" panose="02020603050405020304" pitchFamily="18" charset="0"/>
              </a:rPr>
              <a:t>Accès : via la page financement </a:t>
            </a:r>
            <a:endParaRPr lang="fr-FR" dirty="0">
              <a:solidFill>
                <a:schemeClr val="tx1">
                  <a:lumMod val="50000"/>
                </a:schemeClr>
              </a:solidFill>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623392" y="366184"/>
            <a:ext cx="10273141" cy="449816"/>
          </a:xfrm>
          <a:prstGeom prst="rect">
            <a:avLst/>
          </a:prstGeom>
        </p:spPr>
        <p:txBody>
          <a:bodyPr vert="horz" lIns="0" tIns="60960" rIns="0" bIns="6096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sz="2667" cap="none" dirty="0">
                <a:solidFill>
                  <a:srgbClr val="FF0000"/>
                </a:solidFill>
                <a:latin typeface="Avenir Next LT Pro" panose="020B0504020202020204" pitchFamily="34" charset="0"/>
              </a:rPr>
              <a:t>Ecran « Consulter infos PTZ » </a:t>
            </a: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4463819" y="5253203"/>
            <a:ext cx="1344149" cy="19202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6" name="Flèche : courbe vers la droite 5">
            <a:extLst>
              <a:ext uri="{FF2B5EF4-FFF2-40B4-BE49-F238E27FC236}">
                <a16:creationId xmlns:a16="http://schemas.microsoft.com/office/drawing/2014/main" id="{2B4C3700-C779-2571-FE15-875C45E1B61D}"/>
              </a:ext>
            </a:extLst>
          </p:cNvPr>
          <p:cNvSpPr/>
          <p:nvPr/>
        </p:nvSpPr>
        <p:spPr>
          <a:xfrm rot="10800000" flipH="1">
            <a:off x="4079776" y="5349213"/>
            <a:ext cx="288032" cy="449816"/>
          </a:xfrm>
          <a:prstGeom prst="curved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Tree>
    <p:extLst>
      <p:ext uri="{BB962C8B-B14F-4D97-AF65-F5344CB8AC3E}">
        <p14:creationId xmlns:p14="http://schemas.microsoft.com/office/powerpoint/2010/main" val="2797658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16BA332-68B4-917E-8689-6323AA2DB779}"/>
              </a:ext>
            </a:extLst>
          </p:cNvPr>
          <p:cNvPicPr>
            <a:picLocks noChangeAspect="1"/>
          </p:cNvPicPr>
          <p:nvPr/>
        </p:nvPicPr>
        <p:blipFill>
          <a:blip r:embed="rId3"/>
          <a:stretch>
            <a:fillRect/>
          </a:stretch>
        </p:blipFill>
        <p:spPr>
          <a:xfrm>
            <a:off x="750256" y="1044376"/>
            <a:ext cx="10608501" cy="5447441"/>
          </a:xfrm>
          <a:prstGeom prst="rect">
            <a:avLst/>
          </a:prstGeom>
        </p:spPr>
      </p:pic>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200513" y="816000"/>
            <a:ext cx="10272131" cy="308744"/>
          </a:xfrm>
        </p:spPr>
        <p:txBody>
          <a:bodyPr>
            <a:normAutofit/>
          </a:bodyPr>
          <a:lstStyle/>
          <a:p>
            <a:endParaRPr lang="fr-FR" dirty="0">
              <a:latin typeface="Avenir Next LT Pro" panose="020B0504020202020204" pitchFamily="34" charset="0"/>
            </a:endParaRPr>
          </a:p>
          <a:p>
            <a:endParaRPr lang="fr-FR" cap="all" dirty="0">
              <a:latin typeface="Avenir Next LT Pro" panose="020B0504020202020204" pitchFamily="34" charset="0"/>
            </a:endParaRPr>
          </a:p>
        </p:txBody>
      </p:sp>
      <p:sp>
        <p:nvSpPr>
          <p:cNvPr id="4" name="Titre 1">
            <a:extLst>
              <a:ext uri="{FF2B5EF4-FFF2-40B4-BE49-F238E27FC236}">
                <a16:creationId xmlns:a16="http://schemas.microsoft.com/office/drawing/2014/main" id="{D2F242E8-2CD7-3B30-F20E-EDF2BAEE1E56}"/>
              </a:ext>
            </a:extLst>
          </p:cNvPr>
          <p:cNvSpPr txBox="1">
            <a:spLocks/>
          </p:cNvSpPr>
          <p:nvPr/>
        </p:nvSpPr>
        <p:spPr>
          <a:xfrm>
            <a:off x="623392" y="366184"/>
            <a:ext cx="10273141" cy="449816"/>
          </a:xfrm>
          <a:prstGeom prst="rect">
            <a:avLst/>
          </a:prstGeom>
        </p:spPr>
        <p:txBody>
          <a:bodyPr vert="horz" lIns="0" tIns="60960" rIns="0" bIns="60960" rtlCol="0" anchor="t" anchorCtr="0">
            <a:noAutofit/>
          </a:bodyPr>
          <a:lstStyle>
            <a:lvl1pPr algn="ctr" defTabSz="914400" rtl="0" eaLnBrk="1" latinLnBrk="0" hangingPunct="1">
              <a:lnSpc>
                <a:spcPct val="90000"/>
              </a:lnSpc>
              <a:spcBef>
                <a:spcPct val="0"/>
              </a:spcBef>
              <a:buNone/>
              <a:defRPr sz="2000" b="1" i="0" kern="1200" cap="all" baseline="0">
                <a:solidFill>
                  <a:schemeClr val="tx1"/>
                </a:solidFill>
                <a:latin typeface="Montserrat ExtraBold" pitchFamily="2" charset="77"/>
                <a:ea typeface="+mj-ea"/>
                <a:cs typeface="Arial" panose="020B0604020202020204" pitchFamily="34" charset="0"/>
              </a:defRPr>
            </a:lvl1pPr>
          </a:lstStyle>
          <a:p>
            <a:r>
              <a:rPr lang="fr-FR" sz="2667" cap="none" dirty="0">
                <a:solidFill>
                  <a:srgbClr val="FF0000"/>
                </a:solidFill>
                <a:latin typeface="Avenir Next LT Pro" panose="020B0504020202020204" pitchFamily="34" charset="0"/>
              </a:rPr>
              <a:t>Ecran « Consulter infos PTZ » </a:t>
            </a:r>
          </a:p>
        </p:txBody>
      </p:sp>
      <p:sp>
        <p:nvSpPr>
          <p:cNvPr id="22" name="Rectangle : coins arrondis 21">
            <a:extLst>
              <a:ext uri="{FF2B5EF4-FFF2-40B4-BE49-F238E27FC236}">
                <a16:creationId xmlns:a16="http://schemas.microsoft.com/office/drawing/2014/main" id="{09F8F101-D59E-F9E7-FF66-20F1435B5C80}"/>
              </a:ext>
            </a:extLst>
          </p:cNvPr>
          <p:cNvSpPr/>
          <p:nvPr/>
        </p:nvSpPr>
        <p:spPr>
          <a:xfrm>
            <a:off x="911424" y="1700807"/>
            <a:ext cx="750256" cy="25817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7" name="Rectangle : coins arrondis 6">
            <a:extLst>
              <a:ext uri="{FF2B5EF4-FFF2-40B4-BE49-F238E27FC236}">
                <a16:creationId xmlns:a16="http://schemas.microsoft.com/office/drawing/2014/main" id="{DF180ED2-ADB1-B665-7D0E-856594C23A00}"/>
              </a:ext>
            </a:extLst>
          </p:cNvPr>
          <p:cNvSpPr/>
          <p:nvPr/>
        </p:nvSpPr>
        <p:spPr>
          <a:xfrm>
            <a:off x="6054507" y="1700808"/>
            <a:ext cx="750256" cy="239035"/>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
        <p:nvSpPr>
          <p:cNvPr id="8" name="Rectangle : coins arrondis 7">
            <a:extLst>
              <a:ext uri="{FF2B5EF4-FFF2-40B4-BE49-F238E27FC236}">
                <a16:creationId xmlns:a16="http://schemas.microsoft.com/office/drawing/2014/main" id="{2CD5B2B4-03EF-E424-F2E3-9541482D7AD0}"/>
              </a:ext>
            </a:extLst>
          </p:cNvPr>
          <p:cNvSpPr/>
          <p:nvPr/>
        </p:nvSpPr>
        <p:spPr>
          <a:xfrm>
            <a:off x="833243" y="3458861"/>
            <a:ext cx="750256" cy="25817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err="1">
              <a:solidFill>
                <a:schemeClr val="bg1"/>
              </a:solidFill>
            </a:endParaRPr>
          </a:p>
        </p:txBody>
      </p:sp>
    </p:spTree>
    <p:extLst>
      <p:ext uri="{BB962C8B-B14F-4D97-AF65-F5344CB8AC3E}">
        <p14:creationId xmlns:p14="http://schemas.microsoft.com/office/powerpoint/2010/main" val="2469443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a:solidFill>
                  <a:srgbClr val="FF0000"/>
                </a:solidFill>
                <a:latin typeface="Arial" panose="020B0604020202020204" pitchFamily="34" charset="0"/>
                <a:cs typeface="Arial" panose="020B0604020202020204" pitchFamily="34" charset="0"/>
              </a:rPr>
              <a:t>Améliorations</a:t>
            </a:r>
          </a:p>
        </p:txBody>
      </p:sp>
      <p:sp>
        <p:nvSpPr>
          <p:cNvPr id="4" name="ZoneTexte 3">
            <a:extLst>
              <a:ext uri="{FF2B5EF4-FFF2-40B4-BE49-F238E27FC236}">
                <a16:creationId xmlns:a16="http://schemas.microsoft.com/office/drawing/2014/main" id="{9CEE7204-4782-F1D4-B1C6-D86CAB26B16E}"/>
              </a:ext>
            </a:extLst>
          </p:cNvPr>
          <p:cNvSpPr txBox="1"/>
          <p:nvPr/>
        </p:nvSpPr>
        <p:spPr>
          <a:xfrm>
            <a:off x="755689" y="867739"/>
            <a:ext cx="11233248" cy="2474908"/>
          </a:xfrm>
          <a:prstGeom prst="rect">
            <a:avLst/>
          </a:prstGeom>
          <a:noFill/>
        </p:spPr>
        <p:txBody>
          <a:bodyPr wrap="square">
            <a:spAutoFit/>
          </a:bodyPr>
          <a:lstStyle/>
          <a:p>
            <a:pPr defTabSz="1219140">
              <a:lnSpc>
                <a:spcPct val="107000"/>
              </a:lnSpc>
              <a:spcAft>
                <a:spcPts val="1067"/>
              </a:spcAft>
            </a:pPr>
            <a:r>
              <a:rPr lang="fr-FR" sz="2400" b="1" dirty="0">
                <a:latin typeface="Avenir Next LT Pro" panose="020B0504020202020204" pitchFamily="34" charset="0"/>
                <a:ea typeface="Calibri" panose="020F0502020204030204" pitchFamily="34" charset="0"/>
                <a:cs typeface="Times New Roman" panose="02020603050405020304" pitchFamily="18" charset="0"/>
              </a:rPr>
              <a:t>- </a:t>
            </a:r>
            <a:r>
              <a:rPr lang="fr-FR" sz="1600" dirty="0">
                <a:latin typeface="Arial" panose="020B0604020202020204" pitchFamily="34" charset="0"/>
                <a:ea typeface="Calibri" panose="020F0502020204030204" pitchFamily="34" charset="0"/>
                <a:cs typeface="Arial" panose="020B0604020202020204" pitchFamily="34" charset="0"/>
              </a:rPr>
              <a:t>Amélioration de la clarté des </a:t>
            </a:r>
            <a:r>
              <a:rPr lang="fr-FR" sz="1600" b="1" u="sng" dirty="0">
                <a:latin typeface="Arial" panose="020B0604020202020204" pitchFamily="34" charset="0"/>
                <a:ea typeface="Calibri" panose="020F0502020204030204" pitchFamily="34" charset="0"/>
                <a:cs typeface="Arial" panose="020B0604020202020204" pitchFamily="34" charset="0"/>
              </a:rPr>
              <a:t>messages d’ anomalies </a:t>
            </a:r>
            <a:r>
              <a:rPr lang="fr-FR" sz="1600" dirty="0">
                <a:latin typeface="Arial" panose="020B0604020202020204" pitchFamily="34" charset="0"/>
                <a:ea typeface="Calibri" panose="020F0502020204030204" pitchFamily="34" charset="0"/>
                <a:cs typeface="Arial" panose="020B0604020202020204" pitchFamily="34" charset="0"/>
              </a:rPr>
              <a:t>liés au PTZ </a:t>
            </a:r>
          </a:p>
          <a:p>
            <a:pPr defTabSz="1219140">
              <a:lnSpc>
                <a:spcPct val="107000"/>
              </a:lnSpc>
              <a:spcAft>
                <a:spcPts val="1067"/>
              </a:spcAft>
            </a:pPr>
            <a:r>
              <a:rPr lang="fr-FR" sz="1600" b="1" u="sng" dirty="0">
                <a:latin typeface="Arial" panose="020B0604020202020204" pitchFamily="34" charset="0"/>
                <a:cs typeface="Arial" panose="020B0604020202020204" pitchFamily="34" charset="0"/>
              </a:rPr>
              <a:t>- Ajustement automatique du montant du PTZ </a:t>
            </a:r>
            <a:r>
              <a:rPr lang="fr-FR" sz="1600" dirty="0">
                <a:latin typeface="Arial" panose="020B0604020202020204" pitchFamily="34" charset="0"/>
                <a:cs typeface="Arial" panose="020B0604020202020204" pitchFamily="34" charset="0"/>
              </a:rPr>
              <a:t>en cas de modification de l’apport personnel</a:t>
            </a:r>
          </a:p>
          <a:p>
            <a:pPr defTabSz="1219140">
              <a:lnSpc>
                <a:spcPct val="107000"/>
              </a:lnSpc>
              <a:spcAft>
                <a:spcPts val="1067"/>
              </a:spcAft>
            </a:pPr>
            <a:endParaRPr lang="fr-FR" sz="2400" dirty="0">
              <a:latin typeface="Avenir Next LT Pro" panose="020B0504020202020204" pitchFamily="34" charset="0"/>
              <a:cs typeface="Times New Roman" panose="02020603050405020304" pitchFamily="18" charset="0"/>
            </a:endParaRPr>
          </a:p>
          <a:p>
            <a:pPr defTabSz="1219140">
              <a:lnSpc>
                <a:spcPct val="107000"/>
              </a:lnSpc>
              <a:spcAft>
                <a:spcPts val="1067"/>
              </a:spcAft>
            </a:pPr>
            <a:endParaRPr lang="fr-FR" sz="2400" dirty="0">
              <a:latin typeface="Avenir Next LT Pro" panose="020B0504020202020204" pitchFamily="34" charset="0"/>
            </a:endParaRPr>
          </a:p>
          <a:p>
            <a:pPr defTabSz="1219140"/>
            <a:endParaRPr lang="fr-FR" sz="2400" dirty="0">
              <a:latin typeface="Avenir Next LT Pro" panose="020B0504020202020204" pitchFamily="34" charset="0"/>
              <a:ea typeface="Calibri" panose="020F0502020204030204" pitchFamily="34" charset="0"/>
              <a:cs typeface="Times New Roman" panose="02020603050405020304" pitchFamily="18" charset="0"/>
            </a:endParaRPr>
          </a:p>
        </p:txBody>
      </p:sp>
      <p:pic>
        <p:nvPicPr>
          <p:cNvPr id="11" name="Image 10">
            <a:extLst>
              <a:ext uri="{FF2B5EF4-FFF2-40B4-BE49-F238E27FC236}">
                <a16:creationId xmlns:a16="http://schemas.microsoft.com/office/drawing/2014/main" id="{0B255E13-AAF0-0B61-ED9D-A852FE0E7D3B}"/>
              </a:ext>
            </a:extLst>
          </p:cNvPr>
          <p:cNvPicPr>
            <a:picLocks noChangeAspect="1"/>
          </p:cNvPicPr>
          <p:nvPr/>
        </p:nvPicPr>
        <p:blipFill>
          <a:blip r:embed="rId3"/>
          <a:stretch>
            <a:fillRect/>
          </a:stretch>
        </p:blipFill>
        <p:spPr>
          <a:xfrm>
            <a:off x="1055065" y="1874184"/>
            <a:ext cx="9714053" cy="4141934"/>
          </a:xfrm>
          <a:prstGeom prst="rect">
            <a:avLst/>
          </a:prstGeom>
        </p:spPr>
      </p:pic>
    </p:spTree>
    <p:extLst>
      <p:ext uri="{BB962C8B-B14F-4D97-AF65-F5344CB8AC3E}">
        <p14:creationId xmlns:p14="http://schemas.microsoft.com/office/powerpoint/2010/main" val="1373773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7AEDE2-58FE-72B4-6B67-7F01A270F331}"/>
              </a:ext>
            </a:extLst>
          </p:cNvPr>
          <p:cNvSpPr>
            <a:spLocks noGrp="1"/>
          </p:cNvSpPr>
          <p:nvPr>
            <p:ph sz="quarter" idx="13"/>
          </p:nvPr>
        </p:nvSpPr>
        <p:spPr>
          <a:xfrm>
            <a:off x="1056023" y="2657152"/>
            <a:ext cx="6377281" cy="775184"/>
          </a:xfrm>
        </p:spPr>
        <p:txBody>
          <a:bodyPr vert="horz" lIns="91440" tIns="45720" rIns="91440" bIns="45720" rtlCol="0" anchor="t">
            <a:normAutofit/>
          </a:bodyPr>
          <a:lstStyle/>
          <a:p>
            <a:r>
              <a:rPr lang="en-US" sz="2800" i="1" dirty="0" err="1">
                <a:latin typeface="Arial Black"/>
              </a:rPr>
              <a:t>Informations</a:t>
            </a:r>
            <a:r>
              <a:rPr lang="en-US" sz="2800" i="1" dirty="0">
                <a:latin typeface="Arial Black"/>
              </a:rPr>
              <a:t> </a:t>
            </a:r>
            <a:r>
              <a:rPr lang="en-US" sz="2800" i="1" dirty="0" err="1">
                <a:latin typeface="Arial Black"/>
              </a:rPr>
              <a:t>complémentaires</a:t>
            </a:r>
            <a:endParaRPr lang="en-US" dirty="0" err="1"/>
          </a:p>
        </p:txBody>
      </p:sp>
      <p:sp>
        <p:nvSpPr>
          <p:cNvPr id="5" name="Date Placeholder 4">
            <a:extLst>
              <a:ext uri="{FF2B5EF4-FFF2-40B4-BE49-F238E27FC236}">
                <a16:creationId xmlns:a16="http://schemas.microsoft.com/office/drawing/2014/main" id="{B65D5981-FC57-CF5C-2D21-7F52D18CFCB4}"/>
              </a:ext>
            </a:extLst>
          </p:cNvPr>
          <p:cNvSpPr>
            <a:spLocks noGrp="1"/>
          </p:cNvSpPr>
          <p:nvPr>
            <p:ph type="dt" sz="half" idx="14"/>
          </p:nvPr>
        </p:nvSpPr>
        <p:spPr/>
        <p:txBody>
          <a:bodyPr/>
          <a:lstStyle/>
          <a:p>
            <a:pPr algn="ctr">
              <a:lnSpc>
                <a:spcPct val="90000"/>
              </a:lnSpc>
              <a:spcBef>
                <a:spcPts val="1333"/>
              </a:spcBef>
              <a:buClr>
                <a:schemeClr val="tx2"/>
              </a:buClr>
            </a:pPr>
            <a:fld id="{8973EB11-FAFD-3346-9912-5E2EFDE6E8AF}" type="datetime6">
              <a:rPr lang="fr-FR" smtClean="0"/>
              <a:pPr algn="ctr">
                <a:lnSpc>
                  <a:spcPct val="90000"/>
                </a:lnSpc>
                <a:spcBef>
                  <a:spcPts val="1333"/>
                </a:spcBef>
                <a:buClr>
                  <a:schemeClr val="tx2"/>
                </a:buClr>
              </a:pPr>
              <a:t>avril 24</a:t>
            </a:fld>
            <a:endParaRPr lang="fr-FR"/>
          </a:p>
        </p:txBody>
      </p:sp>
      <p:sp>
        <p:nvSpPr>
          <p:cNvPr id="6" name="Footer Placeholder 5">
            <a:extLst>
              <a:ext uri="{FF2B5EF4-FFF2-40B4-BE49-F238E27FC236}">
                <a16:creationId xmlns:a16="http://schemas.microsoft.com/office/drawing/2014/main" id="{9EECB43A-0637-AE37-B792-AE3AA2DEAB1C}"/>
              </a:ext>
            </a:extLst>
          </p:cNvPr>
          <p:cNvSpPr>
            <a:spLocks noGrp="1"/>
          </p:cNvSpPr>
          <p:nvPr>
            <p:ph type="ftr" sz="quarter" idx="15"/>
          </p:nvPr>
        </p:nvSpPr>
        <p:spPr/>
        <p:txBody>
          <a:bodyPr/>
          <a:lstStyle/>
          <a:p>
            <a:pPr>
              <a:lnSpc>
                <a:spcPct val="90000"/>
              </a:lnSpc>
              <a:spcBef>
                <a:spcPts val="1333"/>
              </a:spcBef>
              <a:buClr>
                <a:schemeClr val="tx2"/>
              </a:buClr>
            </a:pPr>
            <a:r>
              <a:rPr lang="fr-FR"/>
              <a:t>Titre du document</a:t>
            </a:r>
          </a:p>
        </p:txBody>
      </p:sp>
      <p:sp>
        <p:nvSpPr>
          <p:cNvPr id="7" name="Slide Number Placeholder 6">
            <a:extLst>
              <a:ext uri="{FF2B5EF4-FFF2-40B4-BE49-F238E27FC236}">
                <a16:creationId xmlns:a16="http://schemas.microsoft.com/office/drawing/2014/main" id="{AEC82F40-9034-E7C8-F19E-F81F28A8A52D}"/>
              </a:ext>
            </a:extLst>
          </p:cNvPr>
          <p:cNvSpPr>
            <a:spLocks noGrp="1"/>
          </p:cNvSpPr>
          <p:nvPr>
            <p:ph type="sldNum" sz="quarter" idx="16"/>
          </p:nvPr>
        </p:nvSpPr>
        <p:spPr/>
        <p:txBody>
          <a:bodyPr/>
          <a:lstStyle/>
          <a:p>
            <a:fld id="{66469C9F-7F3F-9D4E-A312-E2F09886DF08}" type="slidenum">
              <a:rPr lang="fr-FR" smtClean="0"/>
              <a:pPr/>
              <a:t>21</a:t>
            </a:fld>
            <a:endParaRPr lang="fr-FR"/>
          </a:p>
        </p:txBody>
      </p:sp>
    </p:spTree>
    <p:extLst>
      <p:ext uri="{BB962C8B-B14F-4D97-AF65-F5344CB8AC3E}">
        <p14:creationId xmlns:p14="http://schemas.microsoft.com/office/powerpoint/2010/main" val="2413495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C094B-D541-102B-43C9-D92E0BB67E2A}"/>
              </a:ext>
            </a:extLst>
          </p:cNvPr>
          <p:cNvSpPr>
            <a:spLocks noGrp="1"/>
          </p:cNvSpPr>
          <p:nvPr>
            <p:ph type="title"/>
          </p:nvPr>
        </p:nvSpPr>
        <p:spPr/>
        <p:txBody>
          <a:bodyPr/>
          <a:lstStyle/>
          <a:p>
            <a:r>
              <a:rPr lang="fr-FR" dirty="0" err="1">
                <a:solidFill>
                  <a:srgbClr val="FF0000"/>
                </a:solidFill>
                <a:latin typeface="Arial"/>
                <a:cs typeface="Arial"/>
              </a:rPr>
              <a:t>Nouveautes</a:t>
            </a:r>
            <a:r>
              <a:rPr lang="fr-FR" dirty="0">
                <a:solidFill>
                  <a:srgbClr val="FF0000"/>
                </a:solidFill>
                <a:latin typeface="Arial"/>
                <a:cs typeface="Arial"/>
              </a:rPr>
              <a:t> PIECO</a:t>
            </a:r>
          </a:p>
        </p:txBody>
      </p:sp>
      <p:sp>
        <p:nvSpPr>
          <p:cNvPr id="3" name="Espace réservé du texte 2">
            <a:extLst>
              <a:ext uri="{FF2B5EF4-FFF2-40B4-BE49-F238E27FC236}">
                <a16:creationId xmlns:a16="http://schemas.microsoft.com/office/drawing/2014/main" id="{5E28E4F6-6918-7697-79DF-9D19E44EE253}"/>
              </a:ext>
            </a:extLst>
          </p:cNvPr>
          <p:cNvSpPr>
            <a:spLocks noGrp="1"/>
          </p:cNvSpPr>
          <p:nvPr>
            <p:ph type="body" sz="quarter" idx="12"/>
          </p:nvPr>
        </p:nvSpPr>
        <p:spPr>
          <a:xfrm>
            <a:off x="1200513" y="816000"/>
            <a:ext cx="10272131" cy="308744"/>
          </a:xfrm>
        </p:spPr>
        <p:txBody>
          <a:bodyPr>
            <a:normAutofit/>
          </a:bodyPr>
          <a:lstStyle/>
          <a:p>
            <a:r>
              <a:rPr lang="fr-FR" b="1" dirty="0">
                <a:solidFill>
                  <a:schemeClr val="tx1">
                    <a:lumMod val="50000"/>
                  </a:schemeClr>
                </a:solidFill>
                <a:latin typeface="Avenir Next LT Pro" panose="020B0504020202020204" pitchFamily="34" charset="0"/>
              </a:rPr>
              <a:t>Contrôles agence et BO/MO</a:t>
            </a:r>
            <a:endParaRPr lang="fr-FR" cap="all" dirty="0">
              <a:solidFill>
                <a:schemeClr val="tx1">
                  <a:lumMod val="50000"/>
                </a:schemeClr>
              </a:solidFill>
              <a:latin typeface="Avenir Next LT Pro" panose="020B0504020202020204" pitchFamily="34" charset="0"/>
            </a:endParaRPr>
          </a:p>
        </p:txBody>
      </p:sp>
      <p:sp>
        <p:nvSpPr>
          <p:cNvPr id="8" name="ZoneTexte 7">
            <a:extLst>
              <a:ext uri="{FF2B5EF4-FFF2-40B4-BE49-F238E27FC236}">
                <a16:creationId xmlns:a16="http://schemas.microsoft.com/office/drawing/2014/main" id="{BCE4D159-01D5-E2DA-CF11-597B78A5C23D}"/>
              </a:ext>
            </a:extLst>
          </p:cNvPr>
          <p:cNvSpPr txBox="1"/>
          <p:nvPr/>
        </p:nvSpPr>
        <p:spPr>
          <a:xfrm>
            <a:off x="479376" y="1231728"/>
            <a:ext cx="11233248" cy="4681666"/>
          </a:xfrm>
          <a:prstGeom prst="rect">
            <a:avLst/>
          </a:prstGeom>
          <a:noFill/>
        </p:spPr>
        <p:txBody>
          <a:bodyPr wrap="square" lIns="91440" tIns="45720" rIns="91440" bIns="45720" anchor="t">
            <a:spAutoFit/>
          </a:bodyPr>
          <a:lstStyle/>
          <a:p>
            <a:pPr defTabSz="1219140">
              <a:lnSpc>
                <a:spcPct val="107000"/>
              </a:lnSpc>
              <a:spcAft>
                <a:spcPts val="1067"/>
              </a:spcAft>
            </a:pPr>
            <a:r>
              <a:rPr lang="fr-FR" sz="1600" b="1" u="sng" dirty="0">
                <a:latin typeface="Arial"/>
                <a:ea typeface="Calibri" panose="020F0502020204030204" pitchFamily="34" charset="0"/>
                <a:cs typeface="Times New Roman"/>
              </a:rPr>
              <a:t>Annexe XVIII PTZ </a:t>
            </a:r>
            <a:r>
              <a:rPr lang="fr-FR" sz="1600" dirty="0">
                <a:latin typeface="Arial"/>
                <a:ea typeface="Calibri" panose="020F0502020204030204" pitchFamily="34" charset="0"/>
                <a:cs typeface="Times New Roman"/>
              </a:rPr>
              <a:t>: Relative à la justification par l’emprunteur de </a:t>
            </a:r>
            <a:r>
              <a:rPr lang="fr-FR" sz="1600">
                <a:latin typeface="Arial"/>
                <a:ea typeface="Calibri" panose="020F0502020204030204" pitchFamily="34" charset="0"/>
                <a:cs typeface="Times New Roman"/>
              </a:rPr>
              <a:t>l’exclusion du </a:t>
            </a:r>
            <a:r>
              <a:rPr lang="fr-FR" sz="1600" dirty="0">
                <a:latin typeface="Arial"/>
                <a:ea typeface="Calibri" panose="020F0502020204030204" pitchFamily="34" charset="0"/>
                <a:cs typeface="Times New Roman"/>
              </a:rPr>
              <a:t>financement de l’installation d’un chauffage à énergie fossile dans le cadre d’une acquisition d’un </a:t>
            </a:r>
            <a:r>
              <a:rPr lang="fr-FR" sz="1600" b="1" u="sng" dirty="0">
                <a:latin typeface="Arial"/>
                <a:ea typeface="Calibri" panose="020F0502020204030204" pitchFamily="34" charset="0"/>
                <a:cs typeface="Times New Roman"/>
              </a:rPr>
              <a:t>logement du parc social (HLM) </a:t>
            </a:r>
            <a:r>
              <a:rPr lang="fr-FR" sz="1600" dirty="0">
                <a:latin typeface="Arial"/>
                <a:ea typeface="Calibri" panose="020F0502020204030204" pitchFamily="34" charset="0"/>
                <a:cs typeface="Times New Roman"/>
              </a:rPr>
              <a:t>: vérifier la présence et la complétude du document (dont signature).</a:t>
            </a:r>
          </a:p>
          <a:p>
            <a:pPr defTabSz="1219140">
              <a:lnSpc>
                <a:spcPct val="107000"/>
              </a:lnSpc>
              <a:spcAft>
                <a:spcPts val="1067"/>
              </a:spcAft>
            </a:pPr>
            <a:r>
              <a:rPr lang="fr-FR" sz="1600" dirty="0">
                <a:latin typeface="Arial"/>
                <a:ea typeface="Calibri" panose="020F0502020204030204" pitchFamily="34" charset="0"/>
                <a:cs typeface="Times New Roman"/>
              </a:rPr>
              <a:t>&gt;&gt; éligible à la Signature électronique</a:t>
            </a:r>
          </a:p>
          <a:p>
            <a:pPr defTabSz="1219140">
              <a:lnSpc>
                <a:spcPct val="107000"/>
              </a:lnSpc>
              <a:spcAft>
                <a:spcPts val="1067"/>
              </a:spcAft>
            </a:pPr>
            <a:r>
              <a:rPr lang="fr-FR" sz="1600" b="1" u="sng" dirty="0">
                <a:latin typeface="Arial"/>
                <a:cs typeface="Times New Roman"/>
              </a:rPr>
              <a:t>Annexe XIV :</a:t>
            </a:r>
            <a:r>
              <a:rPr lang="fr-FR" sz="1600" dirty="0">
                <a:latin typeface="Arial"/>
                <a:cs typeface="Times New Roman"/>
              </a:rPr>
              <a:t> étiquette énergétique après travaux doit être à D au minimum + exclusion des travaux liés à l'installation d'une chaudière à énergie fossile </a:t>
            </a:r>
          </a:p>
          <a:p>
            <a:pPr defTabSz="1219140"/>
            <a:endParaRPr lang="fr-FR" sz="1600" dirty="0">
              <a:latin typeface="Arial"/>
              <a:ea typeface="Calibri" panose="020F0502020204030204" pitchFamily="34" charset="0"/>
              <a:cs typeface="Arial"/>
            </a:endParaRPr>
          </a:p>
          <a:p>
            <a:pPr defTabSz="1219140"/>
            <a:r>
              <a:rPr lang="fr-FR" sz="1600" b="1" u="sng" dirty="0">
                <a:latin typeface="Arial"/>
                <a:ea typeface="Calibri" panose="020F0502020204030204" pitchFamily="34" charset="0"/>
                <a:cs typeface="Times New Roman"/>
              </a:rPr>
              <a:t>Instruction</a:t>
            </a:r>
            <a:r>
              <a:rPr lang="fr-FR" sz="1600" b="1" dirty="0">
                <a:latin typeface="Arial"/>
                <a:ea typeface="Calibri" panose="020F0502020204030204" pitchFamily="34" charset="0"/>
                <a:cs typeface="Times New Roman"/>
              </a:rPr>
              <a:t> </a:t>
            </a:r>
            <a:r>
              <a:rPr lang="fr-FR" sz="1600" dirty="0">
                <a:latin typeface="Arial"/>
                <a:ea typeface="Calibri" panose="020F0502020204030204" pitchFamily="34" charset="0"/>
                <a:cs typeface="Times New Roman"/>
              </a:rPr>
              <a:t>: Vérifier la présence du document justifiant le taux TVA à 5.5% sur le bien financé (permettant de justifier la localisation du bien en zone QPV/ANRU)</a:t>
            </a:r>
          </a:p>
          <a:p>
            <a:pPr defTabSz="1219140"/>
            <a:endParaRPr lang="fr-FR" sz="1600" dirty="0">
              <a:latin typeface="Arial"/>
              <a:ea typeface="Calibri" panose="020F0502020204030204" pitchFamily="34" charset="0"/>
              <a:cs typeface="Times New Roman" panose="02020603050405020304" pitchFamily="18" charset="0"/>
            </a:endParaRPr>
          </a:p>
          <a:p>
            <a:pPr defTabSz="1219140"/>
            <a:endParaRPr lang="fr-FR" sz="1600" dirty="0">
              <a:latin typeface="Arial"/>
              <a:ea typeface="Calibri" panose="020F0502020204030204" pitchFamily="34" charset="0"/>
              <a:cs typeface="Times New Roman"/>
            </a:endParaRPr>
          </a:p>
          <a:p>
            <a:pPr defTabSz="1219140"/>
            <a:r>
              <a:rPr lang="fr-FR" sz="1600" b="1" u="sng" dirty="0">
                <a:latin typeface="Arial"/>
                <a:ea typeface="Calibri" panose="020F0502020204030204" pitchFamily="34" charset="0"/>
                <a:cs typeface="Times New Roman"/>
              </a:rPr>
              <a:t>Instruction</a:t>
            </a:r>
            <a:r>
              <a:rPr lang="fr-FR" sz="1600" b="1" dirty="0">
                <a:latin typeface="Arial"/>
                <a:ea typeface="Calibri" panose="020F0502020204030204" pitchFamily="34" charset="0"/>
                <a:cs typeface="Times New Roman"/>
              </a:rPr>
              <a:t> </a:t>
            </a:r>
            <a:r>
              <a:rPr lang="fr-FR" sz="1600" dirty="0">
                <a:latin typeface="Arial"/>
                <a:ea typeface="Calibri" panose="020F0502020204030204" pitchFamily="34" charset="0"/>
                <a:cs typeface="Times New Roman"/>
              </a:rPr>
              <a:t>: Vérifier que les coûts de travaux de chauffage à énergies fossiles sont correctement saisis dans la case dédiée « dont travaux de chauffage à énergie fossile » dans le Montant du Projet, le cas échéant. </a:t>
            </a:r>
            <a:endParaRPr lang="fr-FR" sz="1600" dirty="0">
              <a:latin typeface="Arial"/>
              <a:ea typeface="Calibri" panose="020F0502020204030204" pitchFamily="34" charset="0"/>
              <a:cs typeface="Times New Roman" panose="02020603050405020304" pitchFamily="18" charset="0"/>
            </a:endParaRPr>
          </a:p>
          <a:p>
            <a:pPr defTabSz="1219140"/>
            <a:endParaRPr lang="fr-FR" sz="1600" dirty="0">
              <a:latin typeface="Arial"/>
              <a:ea typeface="Calibri" panose="020F0502020204030204" pitchFamily="34" charset="0"/>
              <a:cs typeface="Times New Roman" panose="02020603050405020304" pitchFamily="18" charset="0"/>
            </a:endParaRPr>
          </a:p>
          <a:p>
            <a:pPr defTabSz="1219140"/>
            <a:endParaRPr lang="fr-FR" sz="1600" dirty="0">
              <a:latin typeface="Arial"/>
              <a:cs typeface="Arial"/>
            </a:endParaRPr>
          </a:p>
          <a:p>
            <a:pPr defTabSz="1219140"/>
            <a:endParaRPr lang="fr-FR" sz="2400" dirty="0">
              <a:latin typeface="Avenir Next LT Pro" panose="020B0504020202020204" pitchFamily="34" charset="0"/>
            </a:endParaRPr>
          </a:p>
        </p:txBody>
      </p:sp>
    </p:spTree>
    <p:extLst>
      <p:ext uri="{BB962C8B-B14F-4D97-AF65-F5344CB8AC3E}">
        <p14:creationId xmlns:p14="http://schemas.microsoft.com/office/powerpoint/2010/main" val="4271331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4072A-AEF9-A0C2-713C-EDE7A768DE69}"/>
              </a:ext>
            </a:extLst>
          </p:cNvPr>
          <p:cNvSpPr>
            <a:spLocks noGrp="1"/>
          </p:cNvSpPr>
          <p:nvPr>
            <p:ph type="title"/>
          </p:nvPr>
        </p:nvSpPr>
        <p:spPr/>
        <p:txBody>
          <a:bodyPr/>
          <a:lstStyle/>
          <a:p>
            <a:r>
              <a:rPr lang="fr-FR" dirty="0">
                <a:solidFill>
                  <a:srgbClr val="FF0000"/>
                </a:solidFill>
              </a:rPr>
              <a:t>RAPPEL COEFFICIENTS ET TRANCHES DE </a:t>
            </a:r>
            <a:r>
              <a:rPr lang="fr-FR" err="1">
                <a:solidFill>
                  <a:srgbClr val="FF0000"/>
                </a:solidFill>
              </a:rPr>
              <a:t>ptz</a:t>
            </a:r>
            <a:endParaRPr lang="fr-FR">
              <a:solidFill>
                <a:srgbClr val="FF0000"/>
              </a:solidFill>
              <a:cs typeface="Arial"/>
            </a:endParaRPr>
          </a:p>
        </p:txBody>
      </p:sp>
      <p:sp>
        <p:nvSpPr>
          <p:cNvPr id="3" name="Espace réservé du texte 2">
            <a:extLst>
              <a:ext uri="{FF2B5EF4-FFF2-40B4-BE49-F238E27FC236}">
                <a16:creationId xmlns:a16="http://schemas.microsoft.com/office/drawing/2014/main" id="{B87934DB-858A-A6A4-1499-75DB2EDEEB6C}"/>
              </a:ext>
            </a:extLst>
          </p:cNvPr>
          <p:cNvSpPr>
            <a:spLocks noGrp="1"/>
          </p:cNvSpPr>
          <p:nvPr>
            <p:ph type="body" sz="quarter" idx="12"/>
          </p:nvPr>
        </p:nvSpPr>
        <p:spPr/>
        <p:txBody>
          <a:bodyPr vert="horz" lIns="0" tIns="0" rIns="0" bIns="0" rtlCol="0" anchor="t">
            <a:normAutofit/>
          </a:bodyPr>
          <a:lstStyle/>
          <a:p>
            <a:r>
              <a:rPr lang="fr-FR" sz="1850" b="1" dirty="0">
                <a:solidFill>
                  <a:srgbClr val="FF0000"/>
                </a:solidFill>
                <a:latin typeface="Montserrat"/>
              </a:rPr>
              <a:t>Comparaison avant / après</a:t>
            </a:r>
          </a:p>
        </p:txBody>
      </p:sp>
      <p:sp>
        <p:nvSpPr>
          <p:cNvPr id="11" name="Espace réservé du texte 2">
            <a:extLst>
              <a:ext uri="{FF2B5EF4-FFF2-40B4-BE49-F238E27FC236}">
                <a16:creationId xmlns:a16="http://schemas.microsoft.com/office/drawing/2014/main" id="{55714449-95A5-0CE6-1F16-1104C197B828}"/>
              </a:ext>
            </a:extLst>
          </p:cNvPr>
          <p:cNvSpPr txBox="1">
            <a:spLocks/>
          </p:cNvSpPr>
          <p:nvPr/>
        </p:nvSpPr>
        <p:spPr>
          <a:xfrm>
            <a:off x="3607516" y="1893449"/>
            <a:ext cx="3936437" cy="384043"/>
          </a:xfrm>
          <a:prstGeom prst="rect">
            <a:avLst/>
          </a:prstGeom>
        </p:spPr>
        <p:txBody>
          <a:bodyPr vert="horz" lIns="0" tIns="0" rIns="0" bIns="0" rtlCol="0" anchor="t">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50" b="1" dirty="0">
                <a:solidFill>
                  <a:srgbClr val="FF0000"/>
                </a:solidFill>
                <a:latin typeface="Montserrat"/>
                <a:cs typeface="Arial"/>
              </a:rPr>
              <a:t>2016 - 2023</a:t>
            </a:r>
          </a:p>
        </p:txBody>
      </p:sp>
      <p:sp>
        <p:nvSpPr>
          <p:cNvPr id="12" name="Espace réservé du texte 2">
            <a:extLst>
              <a:ext uri="{FF2B5EF4-FFF2-40B4-BE49-F238E27FC236}">
                <a16:creationId xmlns:a16="http://schemas.microsoft.com/office/drawing/2014/main" id="{0AF41684-DEED-AEA5-45C1-DCFA52A70B57}"/>
              </a:ext>
            </a:extLst>
          </p:cNvPr>
          <p:cNvSpPr txBox="1">
            <a:spLocks/>
          </p:cNvSpPr>
          <p:nvPr/>
        </p:nvSpPr>
        <p:spPr>
          <a:xfrm>
            <a:off x="3791744" y="4191892"/>
            <a:ext cx="3936437" cy="384043"/>
          </a:xfrm>
          <a:prstGeom prst="rect">
            <a:avLst/>
          </a:prstGeom>
        </p:spPr>
        <p:txBody>
          <a:bodyPr vert="horz" lIns="0" tIns="0" rIns="0" bIns="0" rtlCol="0" anchor="t">
            <a:normAutofit/>
          </a:bodyPr>
          <a:lstStyle>
            <a:lvl1pPr marL="0" indent="0" algn="ctr" defTabSz="914400" rtl="0" eaLnBrk="1" latinLnBrk="0" hangingPunct="1">
              <a:lnSpc>
                <a:spcPct val="90000"/>
              </a:lnSpc>
              <a:spcBef>
                <a:spcPts val="1000"/>
              </a:spcBef>
              <a:buClr>
                <a:schemeClr val="tx2"/>
              </a:buClr>
              <a:buFont typeface="Cambria Math" panose="02040503050406030204" pitchFamily="18" charset="0"/>
              <a:buNone/>
              <a:tabLst/>
              <a:defRPr sz="1400" b="0" i="0" kern="1200" baseline="0">
                <a:solidFill>
                  <a:srgbClr val="B24388"/>
                </a:solidFill>
                <a:latin typeface="Montserrat"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Wingdings" pitchFamily="2" charset="2"/>
              <a:buNone/>
              <a:tabLst/>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50" b="1" dirty="0">
                <a:solidFill>
                  <a:srgbClr val="FF0000"/>
                </a:solidFill>
                <a:latin typeface="Montserrat"/>
                <a:cs typeface="Arial"/>
              </a:rPr>
              <a:t>2024</a:t>
            </a:r>
          </a:p>
        </p:txBody>
      </p:sp>
      <p:graphicFrame>
        <p:nvGraphicFramePr>
          <p:cNvPr id="4" name="Tableau 3">
            <a:extLst>
              <a:ext uri="{FF2B5EF4-FFF2-40B4-BE49-F238E27FC236}">
                <a16:creationId xmlns:a16="http://schemas.microsoft.com/office/drawing/2014/main" id="{CDAC623B-FAD9-D207-6469-92590CEEE4A8}"/>
              </a:ext>
            </a:extLst>
          </p:cNvPr>
          <p:cNvGraphicFramePr>
            <a:graphicFrameLocks noGrp="1"/>
          </p:cNvGraphicFramePr>
          <p:nvPr/>
        </p:nvGraphicFramePr>
        <p:xfrm>
          <a:off x="6292263" y="2268731"/>
          <a:ext cx="5297895" cy="1330819"/>
        </p:xfrm>
        <a:graphic>
          <a:graphicData uri="http://schemas.openxmlformats.org/drawingml/2006/table">
            <a:tbl>
              <a:tblPr>
                <a:tableStyleId>{3B4B98B0-60AC-42C2-AFA5-B58CD77FA1E5}</a:tableStyleId>
              </a:tblPr>
              <a:tblGrid>
                <a:gridCol w="1059579">
                  <a:extLst>
                    <a:ext uri="{9D8B030D-6E8A-4147-A177-3AD203B41FA5}">
                      <a16:colId xmlns:a16="http://schemas.microsoft.com/office/drawing/2014/main" val="529185680"/>
                    </a:ext>
                  </a:extLst>
                </a:gridCol>
                <a:gridCol w="1059579">
                  <a:extLst>
                    <a:ext uri="{9D8B030D-6E8A-4147-A177-3AD203B41FA5}">
                      <a16:colId xmlns:a16="http://schemas.microsoft.com/office/drawing/2014/main" val="1273663551"/>
                    </a:ext>
                  </a:extLst>
                </a:gridCol>
                <a:gridCol w="1059579">
                  <a:extLst>
                    <a:ext uri="{9D8B030D-6E8A-4147-A177-3AD203B41FA5}">
                      <a16:colId xmlns:a16="http://schemas.microsoft.com/office/drawing/2014/main" val="739593449"/>
                    </a:ext>
                  </a:extLst>
                </a:gridCol>
                <a:gridCol w="1059579">
                  <a:extLst>
                    <a:ext uri="{9D8B030D-6E8A-4147-A177-3AD203B41FA5}">
                      <a16:colId xmlns:a16="http://schemas.microsoft.com/office/drawing/2014/main" val="3752843979"/>
                    </a:ext>
                  </a:extLst>
                </a:gridCol>
                <a:gridCol w="1059579">
                  <a:extLst>
                    <a:ext uri="{9D8B030D-6E8A-4147-A177-3AD203B41FA5}">
                      <a16:colId xmlns:a16="http://schemas.microsoft.com/office/drawing/2014/main" val="3130138765"/>
                    </a:ext>
                  </a:extLst>
                </a:gridCol>
              </a:tblGrid>
              <a:tr h="392184">
                <a:tc rowSpan="2">
                  <a:txBody>
                    <a:bodyPr/>
                    <a:lstStyle/>
                    <a:p>
                      <a:pPr marL="0" algn="ctr" defTabSz="914400" rtl="0" eaLnBrk="1" fontAlgn="ctr" latinLnBrk="0" hangingPunct="1"/>
                      <a:r>
                        <a:rPr lang="fr-FR" sz="1100" i="0" u="none" strike="noStrike" kern="1200" dirty="0">
                          <a:solidFill>
                            <a:schemeClr val="tx1"/>
                          </a:solidFill>
                          <a:effectLst/>
                        </a:rPr>
                        <a:t>TRANCHE</a:t>
                      </a:r>
                      <a:endParaRPr lang="fr-FR" sz="1100" i="0" u="none" strike="noStrike" kern="1200" dirty="0">
                        <a:solidFill>
                          <a:schemeClr val="tx1"/>
                        </a:solidFill>
                        <a:effectLst/>
                        <a:latin typeface="+mn-lt"/>
                        <a:ea typeface="+mn-ea"/>
                        <a:cs typeface="+mn-cs"/>
                      </a:endParaRPr>
                    </a:p>
                  </a:txBody>
                  <a:tcPr marL="8467" marR="8467" marT="8467" marB="0" anchor="ctr"/>
                </a:tc>
                <a:tc gridSpan="3">
                  <a:txBody>
                    <a:bodyPr/>
                    <a:lstStyle/>
                    <a:p>
                      <a:pPr marL="0" algn="ctr" defTabSz="914400" rtl="0" eaLnBrk="1" fontAlgn="ctr" latinLnBrk="0" hangingPunct="1"/>
                      <a:r>
                        <a:rPr lang="fr-FR" sz="1200" b="1" u="none" strike="noStrike" kern="1200" cap="all" baseline="0" dirty="0">
                          <a:solidFill>
                            <a:schemeClr val="tx1"/>
                          </a:solidFill>
                          <a:effectLst/>
                          <a:latin typeface="+mn-lt"/>
                          <a:ea typeface="+mn-ea"/>
                          <a:cs typeface="+mn-cs"/>
                        </a:rPr>
                        <a:t>TRANCHES DE revenus</a:t>
                      </a:r>
                    </a:p>
                  </a:txBody>
                  <a:tcPr marL="8467" marR="8467" marT="8467"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endParaRPr lang="fr-FR" sz="1200" b="1" u="none" strike="noStrike" kern="1200" cap="all" baseline="0" dirty="0">
                        <a:solidFill>
                          <a:schemeClr val="tx1"/>
                        </a:solidFill>
                        <a:effectLst/>
                        <a:latin typeface="+mn-lt"/>
                        <a:ea typeface="+mn-ea"/>
                        <a:cs typeface="+mn-cs"/>
                      </a:endParaRPr>
                    </a:p>
                  </a:txBody>
                  <a:tcPr marL="8467" marR="8467" marT="8467" marB="0" anchor="ctr"/>
                </a:tc>
                <a:extLst>
                  <a:ext uri="{0D108BD9-81ED-4DB2-BD59-A6C34878D82A}">
                    <a16:rowId xmlns:a16="http://schemas.microsoft.com/office/drawing/2014/main" val="809519781"/>
                  </a:ext>
                </a:extLst>
              </a:tr>
              <a:tr h="332959">
                <a:tc vMerge="1">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A</a:t>
                      </a:r>
                    </a:p>
                  </a:txBody>
                  <a:tcPr marL="8467" marR="8467" marT="8467"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B1</a:t>
                      </a:r>
                    </a:p>
                  </a:txBody>
                  <a:tcPr marL="8467" marR="8467" marT="8467"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B2</a:t>
                      </a:r>
                    </a:p>
                  </a:txBody>
                  <a:tcPr marL="8467" marR="8467" marT="8467"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C</a:t>
                      </a:r>
                    </a:p>
                  </a:txBody>
                  <a:tcPr marL="8467" marR="8467" marT="8467" marB="0" anchor="ctr"/>
                </a:tc>
                <a:extLst>
                  <a:ext uri="{0D108BD9-81ED-4DB2-BD59-A6C34878D82A}">
                    <a16:rowId xmlns:a16="http://schemas.microsoft.com/office/drawing/2014/main" val="1950934777"/>
                  </a:ext>
                </a:extLst>
              </a:tr>
              <a:tr h="201892">
                <a:tc>
                  <a:txBody>
                    <a:bodyPr/>
                    <a:lstStyle/>
                    <a:p>
                      <a:pPr marL="0" algn="ctr" defTabSz="914400" rtl="0" eaLnBrk="1" fontAlgn="ctr" latinLnBrk="0" hangingPunct="1"/>
                      <a:r>
                        <a:rPr lang="fr-FR" sz="1200" u="none" strike="noStrike" kern="1200">
                          <a:solidFill>
                            <a:schemeClr val="tx1"/>
                          </a:solidFill>
                          <a:effectLst/>
                        </a:rPr>
                        <a:t>1</a:t>
                      </a:r>
                      <a:endParaRPr lang="fr-FR" sz="1200" u="none" strike="noStrike" kern="1200">
                        <a:solidFill>
                          <a:schemeClr val="tx1"/>
                        </a:solidFill>
                        <a:effectLst/>
                        <a:latin typeface="+mn-lt"/>
                        <a:ea typeface="+mn-ea"/>
                        <a:cs typeface="+mn-cs"/>
                      </a:endParaRPr>
                    </a:p>
                  </a:txBody>
                  <a:tcPr marL="8467" marR="8467" marT="8467" marB="0" anchor="ctr"/>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22 000 €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19 500 €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16 500 €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a:effectLst/>
                          <a:latin typeface="+mj-lt"/>
                          <a:ea typeface="Times New Roman" panose="02020603050405020304" pitchFamily="18" charset="0"/>
                          <a:cs typeface="Calibri" panose="020F0502020204030204" pitchFamily="34" charset="0"/>
                        </a:rPr>
                        <a:t>≤ 14 000 €</a:t>
                      </a:r>
                      <a:endParaRPr lang="fr-FR" sz="1100">
                        <a:effectLst/>
                        <a:latin typeface="+mj-lt"/>
                        <a:ea typeface="Calibri" panose="020F0502020204030204" pitchFamily="34" charset="0"/>
                        <a:cs typeface="Times New Roman" panose="02020603050405020304" pitchFamily="18" charset="0"/>
                      </a:endParaRPr>
                    </a:p>
                  </a:txBody>
                  <a:tcPr marL="59267" marR="59267" marT="0" marB="0" anchor="b"/>
                </a:tc>
                <a:extLst>
                  <a:ext uri="{0D108BD9-81ED-4DB2-BD59-A6C34878D82A}">
                    <a16:rowId xmlns:a16="http://schemas.microsoft.com/office/drawing/2014/main" val="3848347843"/>
                  </a:ext>
                </a:extLst>
              </a:tr>
              <a:tr h="201892">
                <a:tc>
                  <a:txBody>
                    <a:bodyPr/>
                    <a:lstStyle/>
                    <a:p>
                      <a:pPr marL="0" algn="ctr" defTabSz="914400" rtl="0" eaLnBrk="1" fontAlgn="ctr" latinLnBrk="0" hangingPunct="1"/>
                      <a:r>
                        <a:rPr lang="fr-FR" sz="1200" u="none" strike="noStrike" kern="1200">
                          <a:solidFill>
                            <a:schemeClr val="tx1"/>
                          </a:solidFill>
                          <a:effectLst/>
                        </a:rPr>
                        <a:t>2</a:t>
                      </a:r>
                      <a:endParaRPr lang="fr-FR" sz="1200" u="none" strike="noStrike" kern="1200">
                        <a:solidFill>
                          <a:schemeClr val="tx1"/>
                        </a:solidFill>
                        <a:effectLst/>
                        <a:latin typeface="+mn-lt"/>
                        <a:ea typeface="+mn-ea"/>
                        <a:cs typeface="+mn-cs"/>
                      </a:endParaRPr>
                    </a:p>
                  </a:txBody>
                  <a:tcPr marL="8467" marR="8467" marT="8467" marB="0" anchor="ctr"/>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25 000 €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21 500 €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18 000 €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15 000 €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extLst>
                  <a:ext uri="{0D108BD9-81ED-4DB2-BD59-A6C34878D82A}">
                    <a16:rowId xmlns:a16="http://schemas.microsoft.com/office/drawing/2014/main" val="2042615581"/>
                  </a:ext>
                </a:extLst>
              </a:tr>
              <a:tr h="201892">
                <a:tc>
                  <a:txBody>
                    <a:bodyPr/>
                    <a:lstStyle/>
                    <a:p>
                      <a:pPr marL="0" algn="ctr" defTabSz="914400" rtl="0" eaLnBrk="1" fontAlgn="ctr" latinLnBrk="0" hangingPunct="1"/>
                      <a:r>
                        <a:rPr lang="fr-FR" sz="1200" u="none" strike="noStrike" kern="1200">
                          <a:solidFill>
                            <a:schemeClr val="tx1"/>
                          </a:solidFill>
                          <a:effectLst/>
                        </a:rPr>
                        <a:t>3</a:t>
                      </a:r>
                      <a:endParaRPr lang="fr-FR" sz="1200" u="none" strike="noStrike" kern="1200">
                        <a:solidFill>
                          <a:schemeClr val="tx1"/>
                        </a:solidFill>
                        <a:effectLst/>
                        <a:latin typeface="+mn-lt"/>
                        <a:ea typeface="+mn-ea"/>
                        <a:cs typeface="+mn-cs"/>
                      </a:endParaRPr>
                    </a:p>
                  </a:txBody>
                  <a:tcPr marL="8467" marR="8467" marT="8467" marB="0" anchor="ctr"/>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37 000 €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30 000 €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27 000 €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tc>
                  <a:txBody>
                    <a:bodyPr/>
                    <a:lstStyle/>
                    <a:p>
                      <a:pPr algn="r">
                        <a:lnSpc>
                          <a:spcPct val="107000"/>
                        </a:lnSpc>
                        <a:spcBef>
                          <a:spcPts val="200"/>
                        </a:spcBef>
                        <a:spcAft>
                          <a:spcPts val="200"/>
                        </a:spcAft>
                      </a:pPr>
                      <a:r>
                        <a:rPr lang="fr-FR" sz="1100" dirty="0">
                          <a:effectLst/>
                          <a:latin typeface="+mj-lt"/>
                          <a:ea typeface="Times New Roman" panose="02020603050405020304" pitchFamily="18" charset="0"/>
                          <a:cs typeface="Calibri" panose="020F0502020204030204" pitchFamily="34" charset="0"/>
                        </a:rPr>
                        <a:t>≤ 24 000 €</a:t>
                      </a:r>
                      <a:endParaRPr lang="fr-FR" sz="1100" dirty="0">
                        <a:effectLst/>
                        <a:latin typeface="+mj-lt"/>
                        <a:ea typeface="Calibri" panose="020F0502020204030204" pitchFamily="34" charset="0"/>
                        <a:cs typeface="Times New Roman" panose="02020603050405020304" pitchFamily="18" charset="0"/>
                      </a:endParaRPr>
                    </a:p>
                  </a:txBody>
                  <a:tcPr marL="59267" marR="59267" marT="0" marB="0" anchor="b"/>
                </a:tc>
                <a:extLst>
                  <a:ext uri="{0D108BD9-81ED-4DB2-BD59-A6C34878D82A}">
                    <a16:rowId xmlns:a16="http://schemas.microsoft.com/office/drawing/2014/main" val="3361029505"/>
                  </a:ext>
                </a:extLst>
              </a:tr>
            </a:tbl>
          </a:graphicData>
        </a:graphic>
      </p:graphicFrame>
      <p:graphicFrame>
        <p:nvGraphicFramePr>
          <p:cNvPr id="7" name="Tableau 6">
            <a:extLst>
              <a:ext uri="{FF2B5EF4-FFF2-40B4-BE49-F238E27FC236}">
                <a16:creationId xmlns:a16="http://schemas.microsoft.com/office/drawing/2014/main" id="{1D37D7B9-4707-DDC3-1BCA-ED8E83B979B5}"/>
              </a:ext>
            </a:extLst>
          </p:cNvPr>
          <p:cNvGraphicFramePr>
            <a:graphicFrameLocks noGrp="1"/>
          </p:cNvGraphicFramePr>
          <p:nvPr/>
        </p:nvGraphicFramePr>
        <p:xfrm>
          <a:off x="6332919" y="4532289"/>
          <a:ext cx="5297895" cy="1508224"/>
        </p:xfrm>
        <a:graphic>
          <a:graphicData uri="http://schemas.openxmlformats.org/drawingml/2006/table">
            <a:tbl>
              <a:tblPr>
                <a:tableStyleId>{3B4B98B0-60AC-42C2-AFA5-B58CD77FA1E5}</a:tableStyleId>
              </a:tblPr>
              <a:tblGrid>
                <a:gridCol w="1059579">
                  <a:extLst>
                    <a:ext uri="{9D8B030D-6E8A-4147-A177-3AD203B41FA5}">
                      <a16:colId xmlns:a16="http://schemas.microsoft.com/office/drawing/2014/main" val="529185680"/>
                    </a:ext>
                  </a:extLst>
                </a:gridCol>
                <a:gridCol w="1059579">
                  <a:extLst>
                    <a:ext uri="{9D8B030D-6E8A-4147-A177-3AD203B41FA5}">
                      <a16:colId xmlns:a16="http://schemas.microsoft.com/office/drawing/2014/main" val="2169572261"/>
                    </a:ext>
                  </a:extLst>
                </a:gridCol>
                <a:gridCol w="1059579">
                  <a:extLst>
                    <a:ext uri="{9D8B030D-6E8A-4147-A177-3AD203B41FA5}">
                      <a16:colId xmlns:a16="http://schemas.microsoft.com/office/drawing/2014/main" val="4252722741"/>
                    </a:ext>
                  </a:extLst>
                </a:gridCol>
                <a:gridCol w="1059579">
                  <a:extLst>
                    <a:ext uri="{9D8B030D-6E8A-4147-A177-3AD203B41FA5}">
                      <a16:colId xmlns:a16="http://schemas.microsoft.com/office/drawing/2014/main" val="2641327756"/>
                    </a:ext>
                  </a:extLst>
                </a:gridCol>
                <a:gridCol w="1059579">
                  <a:extLst>
                    <a:ext uri="{9D8B030D-6E8A-4147-A177-3AD203B41FA5}">
                      <a16:colId xmlns:a16="http://schemas.microsoft.com/office/drawing/2014/main" val="1979313046"/>
                    </a:ext>
                  </a:extLst>
                </a:gridCol>
              </a:tblGrid>
              <a:tr h="336871">
                <a:tc rowSpan="2">
                  <a:txBody>
                    <a:bodyPr/>
                    <a:lstStyle/>
                    <a:p>
                      <a:pPr marL="0" algn="ctr" defTabSz="914400" rtl="0" eaLnBrk="1" fontAlgn="ctr" latinLnBrk="0" hangingPunct="1"/>
                      <a:r>
                        <a:rPr lang="fr-FR" sz="1100" i="0" u="none" strike="noStrike" kern="1200" dirty="0">
                          <a:solidFill>
                            <a:schemeClr val="tx1"/>
                          </a:solidFill>
                          <a:effectLst/>
                        </a:rPr>
                        <a:t>TRANCHE</a:t>
                      </a:r>
                      <a:endParaRPr lang="fr-FR" sz="1100" i="0" u="none" strike="noStrike" kern="1200" dirty="0">
                        <a:solidFill>
                          <a:schemeClr val="tx1"/>
                        </a:solidFill>
                        <a:effectLst/>
                        <a:latin typeface="+mn-lt"/>
                        <a:ea typeface="+mn-ea"/>
                        <a:cs typeface="+mn-cs"/>
                      </a:endParaRPr>
                    </a:p>
                  </a:txBody>
                  <a:tcPr marL="8467" marR="8467" marT="8467" marB="0" anchor="ctr"/>
                </a:tc>
                <a:tc gridSpan="3">
                  <a:txBody>
                    <a:bodyPr/>
                    <a:lstStyle/>
                    <a:p>
                      <a:pPr marL="0" algn="ctr" defTabSz="914400" rtl="0" eaLnBrk="1" fontAlgn="ctr" latinLnBrk="0" hangingPunct="1"/>
                      <a:r>
                        <a:rPr lang="fr-FR" sz="1200" b="1" u="none" strike="noStrike" kern="1200" cap="all" baseline="0" dirty="0">
                          <a:solidFill>
                            <a:schemeClr val="tx1"/>
                          </a:solidFill>
                          <a:effectLst/>
                          <a:latin typeface="+mn-lt"/>
                          <a:ea typeface="+mn-ea"/>
                          <a:cs typeface="+mn-cs"/>
                        </a:rPr>
                        <a:t>TRANCHES DE REVENUS</a:t>
                      </a:r>
                    </a:p>
                  </a:txBody>
                  <a:tcPr marL="8467" marR="8467" marT="8467"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hMerge="1">
                  <a:txBody>
                    <a:bodyPr/>
                    <a:lstStyle/>
                    <a:p>
                      <a:pPr marL="0" algn="ctr" defTabSz="914400" rtl="0" eaLnBrk="1" fontAlgn="ctr" latinLnBrk="0" hangingPunct="1"/>
                      <a:endParaRPr lang="fr-FR" sz="900" b="1" u="none" strike="noStrike" kern="1200" cap="all" baseline="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endParaRPr lang="fr-FR" sz="1200" b="1" u="none" strike="noStrike" kern="1200" cap="all" baseline="0" dirty="0">
                        <a:solidFill>
                          <a:schemeClr val="tx1"/>
                        </a:solidFill>
                        <a:effectLst/>
                        <a:latin typeface="+mn-lt"/>
                        <a:ea typeface="+mn-ea"/>
                        <a:cs typeface="+mn-cs"/>
                      </a:endParaRPr>
                    </a:p>
                  </a:txBody>
                  <a:tcPr marL="8467" marR="8467" marT="8467" marB="0" anchor="ctr"/>
                </a:tc>
                <a:extLst>
                  <a:ext uri="{0D108BD9-81ED-4DB2-BD59-A6C34878D82A}">
                    <a16:rowId xmlns:a16="http://schemas.microsoft.com/office/drawing/2014/main" val="838458188"/>
                  </a:ext>
                </a:extLst>
              </a:tr>
              <a:tr h="363785">
                <a:tc vMerge="1">
                  <a:txBody>
                    <a:bodyPr/>
                    <a:lstStyle/>
                    <a:p>
                      <a:pPr marL="0" algn="ctr" defTabSz="914400" rtl="0" eaLnBrk="1" fontAlgn="ctr" latinLnBrk="0" hangingPunct="1"/>
                      <a:r>
                        <a:rPr lang="fr-FR" sz="800" i="0" u="none" strike="noStrike" kern="1200" dirty="0">
                          <a:solidFill>
                            <a:schemeClr val="tx1"/>
                          </a:solidFill>
                          <a:effectLst/>
                        </a:rPr>
                        <a:t>TRANCHE</a:t>
                      </a:r>
                      <a:endParaRPr lang="fr-FR" sz="800" i="0" u="none" strike="noStrike" kern="1200" dirty="0">
                        <a:solidFill>
                          <a:schemeClr val="tx1"/>
                        </a:solidFill>
                        <a:effectLst/>
                        <a:latin typeface="+mn-lt"/>
                        <a:ea typeface="+mn-ea"/>
                        <a:cs typeface="+mn-cs"/>
                      </a:endParaRPr>
                    </a:p>
                  </a:txBody>
                  <a:tcPr marL="6350" marR="6350" marT="6350"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A</a:t>
                      </a:r>
                    </a:p>
                  </a:txBody>
                  <a:tcPr marL="8467" marR="8467" marT="8467"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B1</a:t>
                      </a:r>
                    </a:p>
                  </a:txBody>
                  <a:tcPr marL="8467" marR="8467" marT="8467"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B2</a:t>
                      </a:r>
                    </a:p>
                  </a:txBody>
                  <a:tcPr marL="8467" marR="8467" marT="8467" marB="0" anchor="ctr"/>
                </a:tc>
                <a:tc>
                  <a:txBody>
                    <a:bodyPr/>
                    <a:lstStyle/>
                    <a:p>
                      <a:pPr marL="0" algn="ctr" defTabSz="914400" rtl="0" eaLnBrk="1" fontAlgn="ctr" latinLnBrk="0" hangingPunct="1"/>
                      <a:r>
                        <a:rPr lang="fr-FR" sz="1100" b="1" u="none" strike="noStrike" kern="1200" cap="all" baseline="0" dirty="0">
                          <a:solidFill>
                            <a:schemeClr val="tx1"/>
                          </a:solidFill>
                          <a:effectLst/>
                          <a:latin typeface="+mn-lt"/>
                          <a:ea typeface="+mn-ea"/>
                          <a:cs typeface="+mn-cs"/>
                        </a:rPr>
                        <a:t>ZONE C</a:t>
                      </a:r>
                    </a:p>
                  </a:txBody>
                  <a:tcPr marL="8467" marR="8467" marT="8467" marB="0" anchor="ctr"/>
                </a:tc>
                <a:extLst>
                  <a:ext uri="{0D108BD9-81ED-4DB2-BD59-A6C34878D82A}">
                    <a16:rowId xmlns:a16="http://schemas.microsoft.com/office/drawing/2014/main" val="1950934777"/>
                  </a:ext>
                </a:extLst>
              </a:tr>
              <a:tr h="201892">
                <a:tc>
                  <a:txBody>
                    <a:bodyPr/>
                    <a:lstStyle/>
                    <a:p>
                      <a:pPr marL="0" algn="ctr" defTabSz="914400" rtl="0" eaLnBrk="1" fontAlgn="ctr" latinLnBrk="0" hangingPunct="1"/>
                      <a:r>
                        <a:rPr lang="fr-FR" sz="1200" u="none" strike="noStrike" kern="1200">
                          <a:solidFill>
                            <a:schemeClr val="tx1"/>
                          </a:solidFill>
                          <a:effectLst/>
                        </a:rPr>
                        <a:t>1</a:t>
                      </a:r>
                      <a:endParaRPr lang="fr-FR" sz="1200" u="none" strike="noStrike" kern="1200">
                        <a:solidFill>
                          <a:schemeClr val="tx1"/>
                        </a:solidFill>
                        <a:effectLst/>
                        <a:latin typeface="+mn-lt"/>
                        <a:ea typeface="+mn-ea"/>
                        <a:cs typeface="+mn-cs"/>
                      </a:endParaRPr>
                    </a:p>
                  </a:txBody>
                  <a:tcPr marL="8467" marR="8467" marT="8467"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25 000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21 500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18 000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15 000 €</a:t>
                      </a:r>
                    </a:p>
                  </a:txBody>
                  <a:tcPr marT="0" marB="0" anchor="ctr"/>
                </a:tc>
                <a:extLst>
                  <a:ext uri="{0D108BD9-81ED-4DB2-BD59-A6C34878D82A}">
                    <a16:rowId xmlns:a16="http://schemas.microsoft.com/office/drawing/2014/main" val="3848347843"/>
                  </a:ext>
                </a:extLst>
              </a:tr>
              <a:tr h="201892">
                <a:tc>
                  <a:txBody>
                    <a:bodyPr/>
                    <a:lstStyle/>
                    <a:p>
                      <a:pPr marL="0" algn="ctr" defTabSz="914400" rtl="0" eaLnBrk="1" fontAlgn="ctr" latinLnBrk="0" hangingPunct="1"/>
                      <a:r>
                        <a:rPr lang="fr-FR" sz="1200" u="none" strike="noStrike" kern="1200">
                          <a:solidFill>
                            <a:schemeClr val="tx1"/>
                          </a:solidFill>
                          <a:effectLst/>
                        </a:rPr>
                        <a:t>2</a:t>
                      </a:r>
                      <a:endParaRPr lang="fr-FR" sz="1200" u="none" strike="noStrike" kern="1200">
                        <a:solidFill>
                          <a:schemeClr val="tx1"/>
                        </a:solidFill>
                        <a:effectLst/>
                        <a:latin typeface="+mn-lt"/>
                        <a:ea typeface="+mn-ea"/>
                        <a:cs typeface="+mn-cs"/>
                      </a:endParaRPr>
                    </a:p>
                  </a:txBody>
                  <a:tcPr marL="8467" marR="8467" marT="8467"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31 000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26 000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22 500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19 500 </a:t>
                      </a:r>
                      <a:r>
                        <a:rPr lang="fr-FR" sz="1100" kern="1200" dirty="0">
                          <a:solidFill>
                            <a:schemeClr val="tx1"/>
                          </a:solidFill>
                          <a:effectLst/>
                          <a:latin typeface="+mn-lt"/>
                          <a:ea typeface="Calibri" panose="020F0502020204030204" pitchFamily="34" charset="0"/>
                          <a:cs typeface="Times New Roman" panose="02020603050405020304" pitchFamily="18" charset="0"/>
                        </a:rPr>
                        <a:t>€</a:t>
                      </a:r>
                      <a:endParaRPr lang="fr-FR" sz="1100" dirty="0">
                        <a:effectLst/>
                        <a:latin typeface="+mj-lt"/>
                        <a:ea typeface="Calibri" panose="020F0502020204030204" pitchFamily="34" charset="0"/>
                        <a:cs typeface="Times New Roman" panose="02020603050405020304" pitchFamily="18" charset="0"/>
                      </a:endParaRPr>
                    </a:p>
                  </a:txBody>
                  <a:tcPr marT="0" marB="0" anchor="ctr"/>
                </a:tc>
                <a:extLst>
                  <a:ext uri="{0D108BD9-81ED-4DB2-BD59-A6C34878D82A}">
                    <a16:rowId xmlns:a16="http://schemas.microsoft.com/office/drawing/2014/main" val="2042615581"/>
                  </a:ext>
                </a:extLst>
              </a:tr>
              <a:tr h="201892">
                <a:tc>
                  <a:txBody>
                    <a:bodyPr/>
                    <a:lstStyle/>
                    <a:p>
                      <a:pPr marL="0" algn="ctr" defTabSz="914400" rtl="0" eaLnBrk="1" fontAlgn="ctr" latinLnBrk="0" hangingPunct="1"/>
                      <a:r>
                        <a:rPr lang="fr-FR" sz="1200" u="none" strike="noStrike" kern="1200">
                          <a:solidFill>
                            <a:schemeClr val="tx1"/>
                          </a:solidFill>
                          <a:effectLst/>
                        </a:rPr>
                        <a:t>3</a:t>
                      </a:r>
                      <a:endParaRPr lang="fr-FR" sz="1200" u="none" strike="noStrike" kern="1200">
                        <a:solidFill>
                          <a:schemeClr val="tx1"/>
                        </a:solidFill>
                        <a:effectLst/>
                        <a:latin typeface="+mn-lt"/>
                        <a:ea typeface="+mn-ea"/>
                        <a:cs typeface="+mn-cs"/>
                      </a:endParaRPr>
                    </a:p>
                  </a:txBody>
                  <a:tcPr marL="8467" marR="8467" marT="8467"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37 000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30 000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27 000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24 000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extLst>
                  <a:ext uri="{0D108BD9-81ED-4DB2-BD59-A6C34878D82A}">
                    <a16:rowId xmlns:a16="http://schemas.microsoft.com/office/drawing/2014/main" val="3361029505"/>
                  </a:ext>
                </a:extLst>
              </a:tr>
              <a:tr h="201892">
                <a:tc>
                  <a:txBody>
                    <a:bodyPr/>
                    <a:lstStyle/>
                    <a:p>
                      <a:pPr marL="0" algn="ctr" defTabSz="914400" rtl="0" eaLnBrk="1" fontAlgn="ctr" latinLnBrk="0" hangingPunct="1"/>
                      <a:r>
                        <a:rPr lang="fr-FR" sz="1200" u="none" strike="noStrike" kern="1200" dirty="0">
                          <a:solidFill>
                            <a:schemeClr val="tx1"/>
                          </a:solidFill>
                          <a:effectLst/>
                          <a:latin typeface="+mn-lt"/>
                          <a:ea typeface="+mn-ea"/>
                          <a:cs typeface="+mn-cs"/>
                        </a:rPr>
                        <a:t>4</a:t>
                      </a:r>
                    </a:p>
                  </a:txBody>
                  <a:tcPr marL="8467" marR="8467" marT="8467"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49 000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34 500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31 500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tc>
                  <a:txBody>
                    <a:bodyPr/>
                    <a:lstStyle/>
                    <a:p>
                      <a:pPr>
                        <a:lnSpc>
                          <a:spcPct val="107000"/>
                        </a:lnSpc>
                        <a:spcAft>
                          <a:spcPts val="800"/>
                        </a:spcAft>
                      </a:pPr>
                      <a:r>
                        <a:rPr lang="fr-FR" sz="1100" dirty="0">
                          <a:effectLst/>
                          <a:latin typeface="+mj-lt"/>
                          <a:ea typeface="Times New Roman" panose="02020603050405020304" pitchFamily="18" charset="0"/>
                          <a:cs typeface="Calibri" panose="020F0502020204030204" pitchFamily="34" charset="0"/>
                        </a:rPr>
                        <a:t>≤  </a:t>
                      </a:r>
                      <a:r>
                        <a:rPr lang="fr-FR" sz="1100" dirty="0">
                          <a:effectLst/>
                          <a:latin typeface="+mj-lt"/>
                          <a:ea typeface="Calibri" panose="020F0502020204030204" pitchFamily="34" charset="0"/>
                          <a:cs typeface="Times New Roman" panose="02020603050405020304" pitchFamily="18" charset="0"/>
                        </a:rPr>
                        <a:t>28 500</a:t>
                      </a:r>
                      <a:r>
                        <a:rPr lang="fr-FR" sz="1100" kern="1200" dirty="0">
                          <a:solidFill>
                            <a:schemeClr val="tx1"/>
                          </a:solidFill>
                          <a:effectLst/>
                          <a:latin typeface="+mn-lt"/>
                          <a:ea typeface="Calibri" panose="020F0502020204030204" pitchFamily="34" charset="0"/>
                          <a:cs typeface="Times New Roman" panose="02020603050405020304" pitchFamily="18" charset="0"/>
                        </a:rPr>
                        <a:t> €</a:t>
                      </a:r>
                      <a:endParaRPr lang="fr-FR" sz="1100" dirty="0">
                        <a:effectLst/>
                        <a:latin typeface="+mj-lt"/>
                        <a:ea typeface="Calibri" panose="020F0502020204030204" pitchFamily="34" charset="0"/>
                        <a:cs typeface="Times New Roman" panose="02020603050405020304" pitchFamily="18" charset="0"/>
                      </a:endParaRPr>
                    </a:p>
                  </a:txBody>
                  <a:tcPr marT="0" marB="0" anchor="ctr"/>
                </a:tc>
                <a:extLst>
                  <a:ext uri="{0D108BD9-81ED-4DB2-BD59-A6C34878D82A}">
                    <a16:rowId xmlns:a16="http://schemas.microsoft.com/office/drawing/2014/main" val="3629088096"/>
                  </a:ext>
                </a:extLst>
              </a:tr>
            </a:tbl>
          </a:graphicData>
        </a:graphic>
      </p:graphicFrame>
      <p:sp>
        <p:nvSpPr>
          <p:cNvPr id="9" name="ZoneTexte 8">
            <a:extLst>
              <a:ext uri="{FF2B5EF4-FFF2-40B4-BE49-F238E27FC236}">
                <a16:creationId xmlns:a16="http://schemas.microsoft.com/office/drawing/2014/main" id="{AC298BFB-9BBB-BD92-7C63-F7129702320D}"/>
              </a:ext>
            </a:extLst>
          </p:cNvPr>
          <p:cNvSpPr txBox="1"/>
          <p:nvPr/>
        </p:nvSpPr>
        <p:spPr>
          <a:xfrm>
            <a:off x="11258187" y="5803355"/>
            <a:ext cx="1073096" cy="443711"/>
          </a:xfrm>
          <a:prstGeom prst="rect">
            <a:avLst/>
          </a:prstGeom>
          <a:noFill/>
        </p:spPr>
        <p:txBody>
          <a:bodyPr wrap="square">
            <a:spAutoFit/>
          </a:bodyPr>
          <a:lstStyle/>
          <a:p>
            <a:pPr algn="ctr" fontAlgn="ctr">
              <a:lnSpc>
                <a:spcPct val="107000"/>
              </a:lnSpc>
              <a:spcAft>
                <a:spcPts val="1067"/>
              </a:spcAft>
            </a:pPr>
            <a:r>
              <a:rPr lang="fr-FR" sz="1067" dirty="0"/>
              <a:t>&gt;&gt; nouvelle tranche</a:t>
            </a:r>
          </a:p>
        </p:txBody>
      </p:sp>
      <p:graphicFrame>
        <p:nvGraphicFramePr>
          <p:cNvPr id="14" name="Tableau 13">
            <a:extLst>
              <a:ext uri="{FF2B5EF4-FFF2-40B4-BE49-F238E27FC236}">
                <a16:creationId xmlns:a16="http://schemas.microsoft.com/office/drawing/2014/main" id="{81FBDB12-424B-3A73-3802-6DD115A64DA2}"/>
              </a:ext>
            </a:extLst>
          </p:cNvPr>
          <p:cNvGraphicFramePr>
            <a:graphicFrameLocks noGrp="1"/>
          </p:cNvGraphicFramePr>
          <p:nvPr/>
        </p:nvGraphicFramePr>
        <p:xfrm>
          <a:off x="650083" y="2721078"/>
          <a:ext cx="4786472" cy="577448"/>
        </p:xfrm>
        <a:graphic>
          <a:graphicData uri="http://schemas.openxmlformats.org/drawingml/2006/table">
            <a:tbl>
              <a:tblPr>
                <a:tableStyleId>{3B4B98B0-60AC-42C2-AFA5-B58CD77FA1E5}</a:tableStyleId>
              </a:tblPr>
              <a:tblGrid>
                <a:gridCol w="957296">
                  <a:extLst>
                    <a:ext uri="{9D8B030D-6E8A-4147-A177-3AD203B41FA5}">
                      <a16:colId xmlns:a16="http://schemas.microsoft.com/office/drawing/2014/main" val="529185680"/>
                    </a:ext>
                  </a:extLst>
                </a:gridCol>
                <a:gridCol w="478647">
                  <a:extLst>
                    <a:ext uri="{9D8B030D-6E8A-4147-A177-3AD203B41FA5}">
                      <a16:colId xmlns:a16="http://schemas.microsoft.com/office/drawing/2014/main" val="1261181612"/>
                    </a:ext>
                  </a:extLst>
                </a:gridCol>
                <a:gridCol w="478647">
                  <a:extLst>
                    <a:ext uri="{9D8B030D-6E8A-4147-A177-3AD203B41FA5}">
                      <a16:colId xmlns:a16="http://schemas.microsoft.com/office/drawing/2014/main" val="2777644827"/>
                    </a:ext>
                  </a:extLst>
                </a:gridCol>
                <a:gridCol w="478647">
                  <a:extLst>
                    <a:ext uri="{9D8B030D-6E8A-4147-A177-3AD203B41FA5}">
                      <a16:colId xmlns:a16="http://schemas.microsoft.com/office/drawing/2014/main" val="3138707163"/>
                    </a:ext>
                  </a:extLst>
                </a:gridCol>
                <a:gridCol w="478647">
                  <a:extLst>
                    <a:ext uri="{9D8B030D-6E8A-4147-A177-3AD203B41FA5}">
                      <a16:colId xmlns:a16="http://schemas.microsoft.com/office/drawing/2014/main" val="2293427796"/>
                    </a:ext>
                  </a:extLst>
                </a:gridCol>
                <a:gridCol w="478647">
                  <a:extLst>
                    <a:ext uri="{9D8B030D-6E8A-4147-A177-3AD203B41FA5}">
                      <a16:colId xmlns:a16="http://schemas.microsoft.com/office/drawing/2014/main" val="101890410"/>
                    </a:ext>
                  </a:extLst>
                </a:gridCol>
                <a:gridCol w="478647">
                  <a:extLst>
                    <a:ext uri="{9D8B030D-6E8A-4147-A177-3AD203B41FA5}">
                      <a16:colId xmlns:a16="http://schemas.microsoft.com/office/drawing/2014/main" val="3235943612"/>
                    </a:ext>
                  </a:extLst>
                </a:gridCol>
                <a:gridCol w="478647">
                  <a:extLst>
                    <a:ext uri="{9D8B030D-6E8A-4147-A177-3AD203B41FA5}">
                      <a16:colId xmlns:a16="http://schemas.microsoft.com/office/drawing/2014/main" val="2683389769"/>
                    </a:ext>
                  </a:extLst>
                </a:gridCol>
                <a:gridCol w="478647">
                  <a:extLst>
                    <a:ext uri="{9D8B030D-6E8A-4147-A177-3AD203B41FA5}">
                      <a16:colId xmlns:a16="http://schemas.microsoft.com/office/drawing/2014/main" val="2930835170"/>
                    </a:ext>
                  </a:extLst>
                </a:gridCol>
              </a:tblGrid>
              <a:tr h="381741">
                <a:tc>
                  <a:txBody>
                    <a:bodyPr/>
                    <a:lstStyle/>
                    <a:p>
                      <a:pPr marL="0" algn="ctr" defTabSz="914400" rtl="0" eaLnBrk="1" fontAlgn="ctr" latinLnBrk="0" hangingPunct="1"/>
                      <a:r>
                        <a:rPr lang="fr-FR" sz="1100" i="0" u="none" strike="noStrike" kern="1200" dirty="0">
                          <a:solidFill>
                            <a:schemeClr val="tx1"/>
                          </a:solidFill>
                          <a:effectLst/>
                        </a:rPr>
                        <a:t>NOMBRE DE PERSONNES</a:t>
                      </a:r>
                      <a:endParaRPr lang="fr-FR" sz="1100" i="0" u="none" strike="noStrike" kern="1200" dirty="0">
                        <a:solidFill>
                          <a:schemeClr val="tx1"/>
                        </a:solidFill>
                        <a:effectLst/>
                        <a:latin typeface="+mn-lt"/>
                        <a:ea typeface="+mn-ea"/>
                        <a:cs typeface="+mn-cs"/>
                      </a:endParaRP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1</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2</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3</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4</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5</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6</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7</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8 et +</a:t>
                      </a:r>
                    </a:p>
                  </a:txBody>
                  <a:tcPr marL="8467" marR="8467" marT="8467" marB="0" anchor="ctr"/>
                </a:tc>
                <a:extLst>
                  <a:ext uri="{0D108BD9-81ED-4DB2-BD59-A6C34878D82A}">
                    <a16:rowId xmlns:a16="http://schemas.microsoft.com/office/drawing/2014/main" val="1950934777"/>
                  </a:ext>
                </a:extLst>
              </a:tr>
              <a:tr h="195665">
                <a:tc>
                  <a:txBody>
                    <a:bodyPr/>
                    <a:lstStyle/>
                    <a:p>
                      <a:pPr marL="0" algn="ctr" defTabSz="914400" rtl="0" eaLnBrk="1" fontAlgn="ctr" latinLnBrk="0" hangingPunct="1"/>
                      <a:r>
                        <a:rPr lang="fr-FR" sz="1200" u="none" strike="noStrike" kern="1200" dirty="0">
                          <a:solidFill>
                            <a:schemeClr val="tx1"/>
                          </a:solidFill>
                          <a:effectLst/>
                        </a:rPr>
                        <a:t>Coeff</a:t>
                      </a:r>
                      <a:endParaRPr lang="fr-FR" sz="1200" u="none" strike="noStrike" kern="1200" dirty="0">
                        <a:solidFill>
                          <a:schemeClr val="tx1"/>
                        </a:solidFill>
                        <a:effectLst/>
                        <a:latin typeface="+mn-lt"/>
                        <a:ea typeface="+mn-ea"/>
                        <a:cs typeface="+mn-cs"/>
                      </a:endParaRPr>
                    </a:p>
                  </a:txBody>
                  <a:tcPr marL="8467" marR="8467" marT="8467" marB="0" anchor="ctr"/>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1</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1,4</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1,7</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2</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2,3</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3,6</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2,9</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3,2</a:t>
                      </a:r>
                    </a:p>
                  </a:txBody>
                  <a:tcPr marT="0" marB="0"/>
                </a:tc>
                <a:extLst>
                  <a:ext uri="{0D108BD9-81ED-4DB2-BD59-A6C34878D82A}">
                    <a16:rowId xmlns:a16="http://schemas.microsoft.com/office/drawing/2014/main" val="3848347843"/>
                  </a:ext>
                </a:extLst>
              </a:tr>
            </a:tbl>
          </a:graphicData>
        </a:graphic>
      </p:graphicFrame>
      <p:graphicFrame>
        <p:nvGraphicFramePr>
          <p:cNvPr id="15" name="Tableau 14">
            <a:extLst>
              <a:ext uri="{FF2B5EF4-FFF2-40B4-BE49-F238E27FC236}">
                <a16:creationId xmlns:a16="http://schemas.microsoft.com/office/drawing/2014/main" id="{4EC54C93-9135-EBD0-6F43-1AF170C7E5E2}"/>
              </a:ext>
            </a:extLst>
          </p:cNvPr>
          <p:cNvGraphicFramePr>
            <a:graphicFrameLocks noGrp="1"/>
          </p:cNvGraphicFramePr>
          <p:nvPr/>
        </p:nvGraphicFramePr>
        <p:xfrm>
          <a:off x="650083" y="4930332"/>
          <a:ext cx="4786472" cy="565146"/>
        </p:xfrm>
        <a:graphic>
          <a:graphicData uri="http://schemas.openxmlformats.org/drawingml/2006/table">
            <a:tbl>
              <a:tblPr>
                <a:tableStyleId>{3B4B98B0-60AC-42C2-AFA5-B58CD77FA1E5}</a:tableStyleId>
              </a:tblPr>
              <a:tblGrid>
                <a:gridCol w="957296">
                  <a:extLst>
                    <a:ext uri="{9D8B030D-6E8A-4147-A177-3AD203B41FA5}">
                      <a16:colId xmlns:a16="http://schemas.microsoft.com/office/drawing/2014/main" val="529185680"/>
                    </a:ext>
                  </a:extLst>
                </a:gridCol>
                <a:gridCol w="478647">
                  <a:extLst>
                    <a:ext uri="{9D8B030D-6E8A-4147-A177-3AD203B41FA5}">
                      <a16:colId xmlns:a16="http://schemas.microsoft.com/office/drawing/2014/main" val="1261181612"/>
                    </a:ext>
                  </a:extLst>
                </a:gridCol>
                <a:gridCol w="478647">
                  <a:extLst>
                    <a:ext uri="{9D8B030D-6E8A-4147-A177-3AD203B41FA5}">
                      <a16:colId xmlns:a16="http://schemas.microsoft.com/office/drawing/2014/main" val="2777644827"/>
                    </a:ext>
                  </a:extLst>
                </a:gridCol>
                <a:gridCol w="478647">
                  <a:extLst>
                    <a:ext uri="{9D8B030D-6E8A-4147-A177-3AD203B41FA5}">
                      <a16:colId xmlns:a16="http://schemas.microsoft.com/office/drawing/2014/main" val="3138707163"/>
                    </a:ext>
                  </a:extLst>
                </a:gridCol>
                <a:gridCol w="478647">
                  <a:extLst>
                    <a:ext uri="{9D8B030D-6E8A-4147-A177-3AD203B41FA5}">
                      <a16:colId xmlns:a16="http://schemas.microsoft.com/office/drawing/2014/main" val="2293427796"/>
                    </a:ext>
                  </a:extLst>
                </a:gridCol>
                <a:gridCol w="478647">
                  <a:extLst>
                    <a:ext uri="{9D8B030D-6E8A-4147-A177-3AD203B41FA5}">
                      <a16:colId xmlns:a16="http://schemas.microsoft.com/office/drawing/2014/main" val="101890410"/>
                    </a:ext>
                  </a:extLst>
                </a:gridCol>
                <a:gridCol w="478647">
                  <a:extLst>
                    <a:ext uri="{9D8B030D-6E8A-4147-A177-3AD203B41FA5}">
                      <a16:colId xmlns:a16="http://schemas.microsoft.com/office/drawing/2014/main" val="3235943612"/>
                    </a:ext>
                  </a:extLst>
                </a:gridCol>
                <a:gridCol w="478647">
                  <a:extLst>
                    <a:ext uri="{9D8B030D-6E8A-4147-A177-3AD203B41FA5}">
                      <a16:colId xmlns:a16="http://schemas.microsoft.com/office/drawing/2014/main" val="2683389769"/>
                    </a:ext>
                  </a:extLst>
                </a:gridCol>
                <a:gridCol w="478647">
                  <a:extLst>
                    <a:ext uri="{9D8B030D-6E8A-4147-A177-3AD203B41FA5}">
                      <a16:colId xmlns:a16="http://schemas.microsoft.com/office/drawing/2014/main" val="2930835170"/>
                    </a:ext>
                  </a:extLst>
                </a:gridCol>
              </a:tblGrid>
              <a:tr h="369439">
                <a:tc>
                  <a:txBody>
                    <a:bodyPr/>
                    <a:lstStyle/>
                    <a:p>
                      <a:pPr marL="0" algn="ctr" defTabSz="914400" rtl="0" eaLnBrk="1" fontAlgn="ctr" latinLnBrk="0" hangingPunct="1"/>
                      <a:r>
                        <a:rPr lang="fr-FR" sz="1100" i="0" u="none" strike="noStrike" kern="1200" dirty="0">
                          <a:solidFill>
                            <a:schemeClr val="tx1"/>
                          </a:solidFill>
                          <a:effectLst/>
                        </a:rPr>
                        <a:t>NOMBRE DE PERSONNES</a:t>
                      </a:r>
                      <a:endParaRPr lang="fr-FR" sz="1100" i="0" u="none" strike="noStrike" kern="1200" dirty="0">
                        <a:solidFill>
                          <a:schemeClr val="tx1"/>
                        </a:solidFill>
                        <a:effectLst/>
                        <a:latin typeface="+mn-lt"/>
                        <a:ea typeface="+mn-ea"/>
                        <a:cs typeface="+mn-cs"/>
                      </a:endParaRP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1</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2</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3</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4</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5</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6</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7</a:t>
                      </a:r>
                    </a:p>
                  </a:txBody>
                  <a:tcPr marL="8467" marR="8467" marT="8467" marB="0" anchor="ctr"/>
                </a:tc>
                <a:tc>
                  <a:txBody>
                    <a:bodyPr/>
                    <a:lstStyle/>
                    <a:p>
                      <a:pPr marL="0" algn="ctr" defTabSz="914400" rtl="0" eaLnBrk="1" fontAlgn="ctr" latinLnBrk="0" hangingPunct="1"/>
                      <a:r>
                        <a:rPr lang="fr-FR" sz="1200" b="1" u="none" strike="noStrike" kern="1200" dirty="0">
                          <a:solidFill>
                            <a:schemeClr val="tx1"/>
                          </a:solidFill>
                          <a:effectLst/>
                          <a:latin typeface="+mn-lt"/>
                          <a:ea typeface="+mn-ea"/>
                          <a:cs typeface="+mn-cs"/>
                        </a:rPr>
                        <a:t>8 et +</a:t>
                      </a:r>
                    </a:p>
                  </a:txBody>
                  <a:tcPr marL="8467" marR="8467" marT="8467" marB="0" anchor="ctr"/>
                </a:tc>
                <a:extLst>
                  <a:ext uri="{0D108BD9-81ED-4DB2-BD59-A6C34878D82A}">
                    <a16:rowId xmlns:a16="http://schemas.microsoft.com/office/drawing/2014/main" val="1950934777"/>
                  </a:ext>
                </a:extLst>
              </a:tr>
              <a:tr h="195665">
                <a:tc>
                  <a:txBody>
                    <a:bodyPr/>
                    <a:lstStyle/>
                    <a:p>
                      <a:pPr marL="0" algn="ctr" defTabSz="914400" rtl="0" eaLnBrk="1" fontAlgn="ctr" latinLnBrk="0" hangingPunct="1"/>
                      <a:r>
                        <a:rPr lang="fr-FR" sz="1200" u="none" strike="noStrike" kern="1200" dirty="0">
                          <a:solidFill>
                            <a:schemeClr val="tx1"/>
                          </a:solidFill>
                          <a:effectLst/>
                        </a:rPr>
                        <a:t>Coeff</a:t>
                      </a:r>
                      <a:endParaRPr lang="fr-FR" sz="1200" u="none" strike="noStrike" kern="1200" dirty="0">
                        <a:solidFill>
                          <a:schemeClr val="tx1"/>
                        </a:solidFill>
                        <a:effectLst/>
                        <a:latin typeface="+mn-lt"/>
                        <a:ea typeface="+mn-ea"/>
                        <a:cs typeface="+mn-cs"/>
                      </a:endParaRPr>
                    </a:p>
                  </a:txBody>
                  <a:tcPr marL="8467" marR="8467" marT="8467" marB="0" anchor="ctr"/>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1</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1,5</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1,8</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2,1</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2,4</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3,7</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3</a:t>
                      </a:r>
                    </a:p>
                  </a:txBody>
                  <a:tcPr marT="0" marB="0"/>
                </a:tc>
                <a:tc>
                  <a:txBody>
                    <a:bodyPr/>
                    <a:lstStyle/>
                    <a:p>
                      <a:pPr marL="0" algn="ctr" defTabSz="914400" rtl="0" eaLnBrk="1" fontAlgn="ctr" latinLnBrk="0" hangingPunct="1">
                        <a:lnSpc>
                          <a:spcPct val="107000"/>
                        </a:lnSpc>
                        <a:spcAft>
                          <a:spcPts val="800"/>
                        </a:spcAft>
                      </a:pPr>
                      <a:r>
                        <a:rPr lang="fr-FR" sz="1200" u="none" strike="noStrike" kern="1200" dirty="0">
                          <a:solidFill>
                            <a:schemeClr val="tx1"/>
                          </a:solidFill>
                          <a:effectLst/>
                          <a:latin typeface="+mn-lt"/>
                          <a:ea typeface="+mn-ea"/>
                          <a:cs typeface="+mn-cs"/>
                        </a:rPr>
                        <a:t>3,3</a:t>
                      </a:r>
                    </a:p>
                  </a:txBody>
                  <a:tcPr marT="0" marB="0"/>
                </a:tc>
                <a:extLst>
                  <a:ext uri="{0D108BD9-81ED-4DB2-BD59-A6C34878D82A}">
                    <a16:rowId xmlns:a16="http://schemas.microsoft.com/office/drawing/2014/main" val="3848347843"/>
                  </a:ext>
                </a:extLst>
              </a:tr>
            </a:tbl>
          </a:graphicData>
        </a:graphic>
      </p:graphicFrame>
      <p:sp>
        <p:nvSpPr>
          <p:cNvPr id="16" name="ZoneTexte 15">
            <a:extLst>
              <a:ext uri="{FF2B5EF4-FFF2-40B4-BE49-F238E27FC236}">
                <a16:creationId xmlns:a16="http://schemas.microsoft.com/office/drawing/2014/main" id="{00F2E70C-81B1-A742-083D-5A2A5A483645}"/>
              </a:ext>
            </a:extLst>
          </p:cNvPr>
          <p:cNvSpPr txBox="1"/>
          <p:nvPr/>
        </p:nvSpPr>
        <p:spPr>
          <a:xfrm>
            <a:off x="201533" y="1225640"/>
            <a:ext cx="11847128" cy="256545"/>
          </a:xfrm>
          <a:prstGeom prst="rect">
            <a:avLst/>
          </a:prstGeom>
          <a:noFill/>
        </p:spPr>
        <p:txBody>
          <a:bodyPr wrap="square">
            <a:spAutoFit/>
          </a:bodyPr>
          <a:lstStyle/>
          <a:p>
            <a:r>
              <a:rPr lang="fr-FR" sz="1067" b="1" dirty="0"/>
              <a:t>Rappel ; </a:t>
            </a:r>
            <a:r>
              <a:rPr lang="fr-FR" sz="1067" dirty="0"/>
              <a:t>les conditions de remboursement du PTZ sont déterminées en divisant </a:t>
            </a:r>
            <a:r>
              <a:rPr lang="fr-FR" sz="1067" u="sng" dirty="0"/>
              <a:t>le RFR du ménage</a:t>
            </a:r>
            <a:r>
              <a:rPr lang="fr-FR" sz="1067" dirty="0"/>
              <a:t> par le </a:t>
            </a:r>
            <a:r>
              <a:rPr lang="fr-FR" sz="1067" u="sng" dirty="0"/>
              <a:t>Coefficient familial</a:t>
            </a:r>
            <a:r>
              <a:rPr lang="fr-FR" sz="1067" dirty="0"/>
              <a:t>. Ce coefficient est fonction du nombre d’occupants du logement</a:t>
            </a:r>
          </a:p>
        </p:txBody>
      </p:sp>
      <p:sp>
        <p:nvSpPr>
          <p:cNvPr id="17" name="ZoneTexte 16">
            <a:extLst>
              <a:ext uri="{FF2B5EF4-FFF2-40B4-BE49-F238E27FC236}">
                <a16:creationId xmlns:a16="http://schemas.microsoft.com/office/drawing/2014/main" id="{B97AAFDC-0054-CB9B-76F3-58DEDC977043}"/>
              </a:ext>
            </a:extLst>
          </p:cNvPr>
          <p:cNvSpPr txBox="1"/>
          <p:nvPr/>
        </p:nvSpPr>
        <p:spPr>
          <a:xfrm>
            <a:off x="4045502" y="6203076"/>
            <a:ext cx="4574833" cy="256545"/>
          </a:xfrm>
          <a:prstGeom prst="rect">
            <a:avLst/>
          </a:prstGeom>
          <a:noFill/>
        </p:spPr>
        <p:txBody>
          <a:bodyPr wrap="square">
            <a:spAutoFit/>
          </a:bodyPr>
          <a:lstStyle/>
          <a:p>
            <a:r>
              <a:rPr lang="fr-FR" sz="1067" b="1" dirty="0">
                <a:highlight>
                  <a:srgbClr val="B4E6CD"/>
                </a:highlight>
              </a:rPr>
              <a:t>Nouveauté ; refonte du barème avec la création d’une 4</a:t>
            </a:r>
            <a:r>
              <a:rPr lang="fr-FR" sz="1067" b="1" baseline="30000" dirty="0">
                <a:highlight>
                  <a:srgbClr val="B4E6CD"/>
                </a:highlight>
              </a:rPr>
              <a:t>e</a:t>
            </a:r>
            <a:r>
              <a:rPr lang="fr-FR" sz="1067" b="1" dirty="0">
                <a:highlight>
                  <a:srgbClr val="B4E6CD"/>
                </a:highlight>
              </a:rPr>
              <a:t> tranche </a:t>
            </a:r>
            <a:endParaRPr lang="fr-FR" sz="1067" dirty="0">
              <a:highlight>
                <a:srgbClr val="B4E6CD"/>
              </a:highlight>
            </a:endParaRPr>
          </a:p>
        </p:txBody>
      </p:sp>
    </p:spTree>
    <p:extLst>
      <p:ext uri="{BB962C8B-B14F-4D97-AF65-F5344CB8AC3E}">
        <p14:creationId xmlns:p14="http://schemas.microsoft.com/office/powerpoint/2010/main" val="2817280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F0B2-1980-887E-F7C1-BD99E667A9E1}"/>
              </a:ext>
            </a:extLst>
          </p:cNvPr>
          <p:cNvSpPr>
            <a:spLocks noGrp="1"/>
          </p:cNvSpPr>
          <p:nvPr>
            <p:ph type="title"/>
          </p:nvPr>
        </p:nvSpPr>
        <p:spPr/>
        <p:txBody>
          <a:bodyPr/>
          <a:lstStyle/>
          <a:p>
            <a:r>
              <a:rPr lang="en-US" dirty="0">
                <a:solidFill>
                  <a:srgbClr val="FF0000"/>
                </a:solidFill>
                <a:cs typeface="Arial"/>
              </a:rPr>
              <a:t>INFORMATIONS ESSENTIELLES AVANT TOUTES PROPOSITIONS !</a:t>
            </a:r>
            <a:endParaRPr lang="en-US">
              <a:solidFill>
                <a:srgbClr val="FF0000"/>
              </a:solidFill>
              <a:cs typeface="Arial"/>
            </a:endParaRPr>
          </a:p>
        </p:txBody>
      </p:sp>
      <p:sp>
        <p:nvSpPr>
          <p:cNvPr id="4" name="Text Placeholder 3">
            <a:extLst>
              <a:ext uri="{FF2B5EF4-FFF2-40B4-BE49-F238E27FC236}">
                <a16:creationId xmlns:a16="http://schemas.microsoft.com/office/drawing/2014/main" id="{5D0A5524-8D77-68CD-3F87-BED7A85D2CCE}"/>
              </a:ext>
            </a:extLst>
          </p:cNvPr>
          <p:cNvSpPr>
            <a:spLocks noGrp="1"/>
          </p:cNvSpPr>
          <p:nvPr>
            <p:ph type="body" sz="quarter" idx="13"/>
          </p:nvPr>
        </p:nvSpPr>
        <p:spPr>
          <a:xfrm>
            <a:off x="236563" y="1117348"/>
            <a:ext cx="9611643" cy="4993520"/>
          </a:xfrm>
        </p:spPr>
        <p:txBody>
          <a:bodyPr vert="horz" lIns="91440" tIns="45720" rIns="91440" bIns="45720" rtlCol="0" anchor="t">
            <a:noAutofit/>
          </a:bodyPr>
          <a:lstStyle/>
          <a:p>
            <a:pPr marL="285750" indent="-285750">
              <a:buFont typeface="Wingdings" panose="020B0604020202020204" pitchFamily="34" charset="0"/>
              <a:buChar char="Ø"/>
            </a:pPr>
            <a:r>
              <a:rPr lang="en-US" dirty="0">
                <a:solidFill>
                  <a:schemeClr val="tx1"/>
                </a:solidFill>
                <a:cs typeface="Arial" panose="020B0604020202020204"/>
              </a:rPr>
              <a:t>Primo accession </a:t>
            </a:r>
          </a:p>
          <a:p>
            <a:pPr marL="285750" indent="-285750">
              <a:buFont typeface="Wingdings" panose="020B0604020202020204" pitchFamily="34" charset="0"/>
              <a:buChar char="Ø"/>
            </a:pPr>
            <a:r>
              <a:rPr lang="en-US" dirty="0" err="1">
                <a:solidFill>
                  <a:schemeClr val="tx1"/>
                </a:solidFill>
                <a:cs typeface="Arial" panose="020B0604020202020204"/>
              </a:rPr>
              <a:t>Résidence</a:t>
            </a:r>
            <a:r>
              <a:rPr lang="en-US" dirty="0">
                <a:solidFill>
                  <a:schemeClr val="tx1"/>
                </a:solidFill>
                <a:cs typeface="Arial" panose="020B0604020202020204"/>
              </a:rPr>
              <a:t> </a:t>
            </a:r>
            <a:r>
              <a:rPr lang="en-US" dirty="0" err="1">
                <a:solidFill>
                  <a:schemeClr val="tx1"/>
                </a:solidFill>
                <a:cs typeface="Arial" panose="020B0604020202020204"/>
              </a:rPr>
              <a:t>Principale</a:t>
            </a:r>
            <a:r>
              <a:rPr lang="en-US" dirty="0">
                <a:solidFill>
                  <a:schemeClr val="tx1"/>
                </a:solidFill>
                <a:cs typeface="Arial" panose="020B0604020202020204"/>
              </a:rPr>
              <a:t> </a:t>
            </a:r>
          </a:p>
          <a:p>
            <a:pPr marL="285750" indent="-285750">
              <a:buFont typeface="Wingdings" panose="020B0604020202020204" pitchFamily="34" charset="0"/>
              <a:buChar char="Ø"/>
            </a:pPr>
            <a:r>
              <a:rPr lang="en-US" dirty="0">
                <a:solidFill>
                  <a:schemeClr val="tx1"/>
                </a:solidFill>
                <a:cs typeface="Arial" panose="020B0604020202020204"/>
              </a:rPr>
              <a:t>Avis </a:t>
            </a:r>
            <a:r>
              <a:rPr lang="en-US" dirty="0" err="1">
                <a:solidFill>
                  <a:schemeClr val="tx1"/>
                </a:solidFill>
                <a:cs typeface="Arial" panose="020B0604020202020204"/>
              </a:rPr>
              <a:t>d'imposition</a:t>
            </a:r>
            <a:r>
              <a:rPr lang="en-US" dirty="0">
                <a:solidFill>
                  <a:schemeClr val="tx1"/>
                </a:solidFill>
                <a:cs typeface="Arial" panose="020B0604020202020204"/>
              </a:rPr>
              <a:t> N-2 de </a:t>
            </a:r>
            <a:r>
              <a:rPr lang="en-US" dirty="0" err="1">
                <a:solidFill>
                  <a:schemeClr val="tx1"/>
                </a:solidFill>
                <a:cs typeface="Arial" panose="020B0604020202020204"/>
              </a:rPr>
              <a:t>tous</a:t>
            </a:r>
            <a:r>
              <a:rPr lang="en-US" dirty="0">
                <a:solidFill>
                  <a:schemeClr val="tx1"/>
                </a:solidFill>
                <a:cs typeface="Arial" panose="020B0604020202020204"/>
              </a:rPr>
              <a:t> les </a:t>
            </a:r>
            <a:r>
              <a:rPr lang="en-US" dirty="0" err="1">
                <a:solidFill>
                  <a:schemeClr val="tx1"/>
                </a:solidFill>
                <a:cs typeface="Arial" panose="020B0604020202020204"/>
              </a:rPr>
              <a:t>emprunteurs</a:t>
            </a:r>
            <a:r>
              <a:rPr lang="en-US" dirty="0">
                <a:solidFill>
                  <a:schemeClr val="tx1"/>
                </a:solidFill>
                <a:cs typeface="Arial" panose="020B0604020202020204"/>
              </a:rPr>
              <a:t>,</a:t>
            </a:r>
          </a:p>
          <a:p>
            <a:pPr marL="285750" indent="-285750">
              <a:buFont typeface="Wingdings" panose="020B0604020202020204" pitchFamily="34" charset="0"/>
              <a:buChar char="Ø"/>
            </a:pPr>
            <a:r>
              <a:rPr lang="en-US" dirty="0">
                <a:solidFill>
                  <a:schemeClr val="tx1"/>
                </a:solidFill>
                <a:cs typeface="Arial" panose="020B0604020202020204"/>
              </a:rPr>
              <a:t>Composition du foyer (</a:t>
            </a:r>
            <a:r>
              <a:rPr lang="en-US" dirty="0" err="1">
                <a:solidFill>
                  <a:schemeClr val="tx1"/>
                </a:solidFill>
                <a:cs typeface="Arial" panose="020B0604020202020204"/>
              </a:rPr>
              <a:t>nombre</a:t>
            </a:r>
            <a:r>
              <a:rPr lang="en-US" dirty="0">
                <a:solidFill>
                  <a:schemeClr val="tx1"/>
                </a:solidFill>
                <a:cs typeface="Arial" panose="020B0604020202020204"/>
              </a:rPr>
              <a:t> de </a:t>
            </a:r>
            <a:r>
              <a:rPr lang="en-US" dirty="0" err="1">
                <a:solidFill>
                  <a:schemeClr val="tx1"/>
                </a:solidFill>
                <a:cs typeface="Arial" panose="020B0604020202020204"/>
              </a:rPr>
              <a:t>personnes</a:t>
            </a:r>
            <a:r>
              <a:rPr lang="en-US" dirty="0">
                <a:solidFill>
                  <a:schemeClr val="tx1"/>
                </a:solidFill>
                <a:cs typeface="Arial" panose="020B0604020202020204"/>
              </a:rPr>
              <a:t> vivant sous le </a:t>
            </a:r>
            <a:r>
              <a:rPr lang="en-US" dirty="0" err="1">
                <a:solidFill>
                  <a:schemeClr val="tx1"/>
                </a:solidFill>
                <a:cs typeface="Arial" panose="020B0604020202020204"/>
              </a:rPr>
              <a:t>même</a:t>
            </a:r>
            <a:r>
              <a:rPr lang="en-US" dirty="0">
                <a:solidFill>
                  <a:schemeClr val="tx1"/>
                </a:solidFill>
                <a:cs typeface="Arial" panose="020B0604020202020204"/>
              </a:rPr>
              <a:t> </a:t>
            </a:r>
            <a:r>
              <a:rPr lang="en-US" dirty="0" err="1">
                <a:solidFill>
                  <a:schemeClr val="tx1"/>
                </a:solidFill>
                <a:cs typeface="Arial" panose="020B0604020202020204"/>
              </a:rPr>
              <a:t>toit</a:t>
            </a:r>
            <a:r>
              <a:rPr lang="en-US" dirty="0">
                <a:solidFill>
                  <a:schemeClr val="tx1"/>
                </a:solidFill>
                <a:cs typeface="Arial" panose="020B0604020202020204"/>
              </a:rPr>
              <a:t>, (coefficient),</a:t>
            </a:r>
          </a:p>
          <a:p>
            <a:pPr marL="285750" indent="-285750">
              <a:buFont typeface="Wingdings" panose="020B0604020202020204" pitchFamily="34" charset="0"/>
              <a:buChar char="Ø"/>
            </a:pPr>
            <a:r>
              <a:rPr lang="en-US" dirty="0" err="1">
                <a:solidFill>
                  <a:schemeClr val="tx1"/>
                </a:solidFill>
                <a:cs typeface="Arial" panose="020B0604020202020204"/>
              </a:rPr>
              <a:t>Adresse</a:t>
            </a:r>
            <a:r>
              <a:rPr lang="en-US" dirty="0">
                <a:solidFill>
                  <a:schemeClr val="tx1"/>
                </a:solidFill>
                <a:cs typeface="Arial" panose="020B0604020202020204"/>
              </a:rPr>
              <a:t> </a:t>
            </a:r>
            <a:r>
              <a:rPr lang="en-US" dirty="0" err="1">
                <a:solidFill>
                  <a:schemeClr val="tx1"/>
                </a:solidFill>
                <a:cs typeface="Arial" panose="020B0604020202020204"/>
              </a:rPr>
              <a:t>précise</a:t>
            </a:r>
            <a:r>
              <a:rPr lang="en-US" dirty="0">
                <a:solidFill>
                  <a:schemeClr val="tx1"/>
                </a:solidFill>
                <a:cs typeface="Arial" panose="020B0604020202020204"/>
              </a:rPr>
              <a:t> du bien (zone),</a:t>
            </a:r>
          </a:p>
          <a:p>
            <a:pPr marL="285750" indent="-285750">
              <a:buFont typeface="Wingdings" panose="020B0604020202020204" pitchFamily="34" charset="0"/>
              <a:buChar char="Ø"/>
            </a:pPr>
            <a:r>
              <a:rPr lang="en-US" dirty="0">
                <a:solidFill>
                  <a:schemeClr val="tx1"/>
                </a:solidFill>
                <a:cs typeface="Arial" panose="020B0604020202020204"/>
              </a:rPr>
              <a:t>Neuf </a:t>
            </a:r>
            <a:r>
              <a:rPr lang="en-US" dirty="0" err="1">
                <a:solidFill>
                  <a:schemeClr val="tx1"/>
                </a:solidFill>
                <a:cs typeface="Arial" panose="020B0604020202020204"/>
              </a:rPr>
              <a:t>ou</a:t>
            </a:r>
            <a:r>
              <a:rPr lang="en-US" dirty="0">
                <a:solidFill>
                  <a:schemeClr val="tx1"/>
                </a:solidFill>
                <a:cs typeface="Arial" panose="020B0604020202020204"/>
              </a:rPr>
              <a:t> </a:t>
            </a:r>
            <a:r>
              <a:rPr lang="en-US" dirty="0" err="1">
                <a:solidFill>
                  <a:schemeClr val="tx1"/>
                </a:solidFill>
                <a:cs typeface="Arial" panose="020B0604020202020204"/>
              </a:rPr>
              <a:t>ancien</a:t>
            </a:r>
            <a:r>
              <a:rPr lang="en-US" dirty="0">
                <a:solidFill>
                  <a:schemeClr val="tx1"/>
                </a:solidFill>
                <a:cs typeface="Arial" panose="020B0604020202020204"/>
              </a:rPr>
              <a:t>,</a:t>
            </a:r>
          </a:p>
          <a:p>
            <a:pPr marL="285750" indent="-285750">
              <a:buFont typeface="Wingdings" panose="020B0604020202020204" pitchFamily="34" charset="0"/>
              <a:buChar char="Ø"/>
            </a:pPr>
            <a:r>
              <a:rPr lang="en-US" dirty="0" err="1">
                <a:solidFill>
                  <a:schemeClr val="tx1"/>
                </a:solidFill>
                <a:cs typeface="Arial" panose="020B0604020202020204"/>
              </a:rPr>
              <a:t>Logement</a:t>
            </a:r>
            <a:r>
              <a:rPr lang="en-US" dirty="0">
                <a:solidFill>
                  <a:schemeClr val="tx1"/>
                </a:solidFill>
                <a:cs typeface="Arial" panose="020B0604020202020204"/>
              </a:rPr>
              <a:t> HLM</a:t>
            </a:r>
          </a:p>
          <a:p>
            <a:pPr marL="285750" indent="-285750">
              <a:buFont typeface="Wingdings" panose="020B0604020202020204" pitchFamily="34" charset="0"/>
              <a:buChar char="Ø"/>
            </a:pPr>
            <a:r>
              <a:rPr lang="en-US" dirty="0" err="1">
                <a:solidFill>
                  <a:schemeClr val="tx1"/>
                </a:solidFill>
                <a:cs typeface="Arial" panose="020B0604020202020204"/>
              </a:rPr>
              <a:t>Individuel</a:t>
            </a:r>
            <a:r>
              <a:rPr lang="en-US" dirty="0">
                <a:solidFill>
                  <a:schemeClr val="tx1"/>
                </a:solidFill>
                <a:cs typeface="Arial" panose="020B0604020202020204"/>
              </a:rPr>
              <a:t> </a:t>
            </a:r>
            <a:r>
              <a:rPr lang="en-US" dirty="0" err="1">
                <a:solidFill>
                  <a:schemeClr val="tx1"/>
                </a:solidFill>
                <a:cs typeface="Arial" panose="020B0604020202020204"/>
              </a:rPr>
              <a:t>ou</a:t>
            </a:r>
            <a:r>
              <a:rPr lang="en-US" dirty="0">
                <a:solidFill>
                  <a:schemeClr val="tx1"/>
                </a:solidFill>
                <a:cs typeface="Arial" panose="020B0604020202020204"/>
              </a:rPr>
              <a:t> </a:t>
            </a:r>
            <a:r>
              <a:rPr lang="en-US" dirty="0" err="1">
                <a:solidFill>
                  <a:schemeClr val="tx1"/>
                </a:solidFill>
                <a:cs typeface="Arial" panose="020B0604020202020204"/>
              </a:rPr>
              <a:t>collectif</a:t>
            </a:r>
            <a:r>
              <a:rPr lang="en-US" dirty="0">
                <a:solidFill>
                  <a:schemeClr val="tx1"/>
                </a:solidFill>
                <a:cs typeface="Arial" panose="020B0604020202020204"/>
              </a:rPr>
              <a:t>,</a:t>
            </a:r>
          </a:p>
          <a:p>
            <a:pPr marL="285750" indent="-285750">
              <a:buFont typeface="Wingdings" panose="020B0604020202020204" pitchFamily="34" charset="0"/>
              <a:buChar char="Ø"/>
            </a:pPr>
            <a:r>
              <a:rPr lang="en-US" dirty="0">
                <a:solidFill>
                  <a:schemeClr val="tx1"/>
                </a:solidFill>
                <a:cs typeface="Arial" panose="020B0604020202020204"/>
              </a:rPr>
              <a:t>DPE,</a:t>
            </a:r>
          </a:p>
          <a:p>
            <a:pPr marL="285750" indent="-285750">
              <a:buFont typeface="Wingdings" panose="020B0604020202020204" pitchFamily="34" charset="0"/>
              <a:buChar char="Ø"/>
            </a:pPr>
            <a:r>
              <a:rPr lang="en-US" dirty="0">
                <a:solidFill>
                  <a:schemeClr val="tx1"/>
                </a:solidFill>
                <a:cs typeface="Arial" panose="020B0604020202020204"/>
              </a:rPr>
              <a:t>QPV / ANRU</a:t>
            </a:r>
          </a:p>
          <a:p>
            <a:pPr marL="285750" indent="-285750">
              <a:buFont typeface="Wingdings" panose="020B0604020202020204" pitchFamily="34" charset="0"/>
              <a:buChar char="Ø"/>
            </a:pPr>
            <a:r>
              <a:rPr lang="en-US" dirty="0" err="1">
                <a:solidFill>
                  <a:schemeClr val="tx1"/>
                </a:solidFill>
                <a:cs typeface="Arial" panose="020B0604020202020204"/>
              </a:rPr>
              <a:t>Achat</a:t>
            </a:r>
            <a:r>
              <a:rPr lang="en-US" dirty="0">
                <a:solidFill>
                  <a:schemeClr val="tx1"/>
                </a:solidFill>
                <a:cs typeface="Arial" panose="020B0604020202020204"/>
              </a:rPr>
              <a:t> </a:t>
            </a:r>
            <a:r>
              <a:rPr lang="en-US" dirty="0" err="1">
                <a:solidFill>
                  <a:schemeClr val="tx1"/>
                </a:solidFill>
                <a:cs typeface="Arial" panose="020B0604020202020204"/>
              </a:rPr>
              <a:t>ancien</a:t>
            </a:r>
            <a:r>
              <a:rPr lang="en-US" dirty="0">
                <a:solidFill>
                  <a:schemeClr val="tx1"/>
                </a:solidFill>
                <a:cs typeface="Arial" panose="020B0604020202020204"/>
              </a:rPr>
              <a:t> : </a:t>
            </a:r>
            <a:r>
              <a:rPr lang="en-US" dirty="0" err="1">
                <a:solidFill>
                  <a:schemeClr val="tx1"/>
                </a:solidFill>
                <a:cs typeface="Arial" panose="020B0604020202020204"/>
              </a:rPr>
              <a:t>connaître</a:t>
            </a:r>
            <a:r>
              <a:rPr lang="en-US" dirty="0">
                <a:solidFill>
                  <a:schemeClr val="tx1"/>
                </a:solidFill>
                <a:cs typeface="Arial" panose="020B0604020202020204"/>
              </a:rPr>
              <a:t> le </a:t>
            </a:r>
            <a:r>
              <a:rPr lang="en-US" dirty="0" err="1">
                <a:solidFill>
                  <a:schemeClr val="tx1"/>
                </a:solidFill>
                <a:cs typeface="Arial" panose="020B0604020202020204"/>
              </a:rPr>
              <a:t>montant</a:t>
            </a:r>
            <a:r>
              <a:rPr lang="en-US" dirty="0">
                <a:solidFill>
                  <a:schemeClr val="tx1"/>
                </a:solidFill>
                <a:cs typeface="Arial" panose="020B0604020202020204"/>
              </a:rPr>
              <a:t> précis des travaux (y </a:t>
            </a:r>
            <a:r>
              <a:rPr lang="en-US" dirty="0" err="1">
                <a:solidFill>
                  <a:schemeClr val="tx1"/>
                </a:solidFill>
                <a:cs typeface="Arial" panose="020B0604020202020204"/>
              </a:rPr>
              <a:t>compris</a:t>
            </a:r>
            <a:r>
              <a:rPr lang="en-US" dirty="0">
                <a:solidFill>
                  <a:schemeClr val="tx1"/>
                </a:solidFill>
                <a:cs typeface="Arial" panose="020B0604020202020204"/>
              </a:rPr>
              <a:t> </a:t>
            </a:r>
            <a:r>
              <a:rPr lang="en-US" dirty="0" err="1">
                <a:solidFill>
                  <a:schemeClr val="tx1"/>
                </a:solidFill>
                <a:cs typeface="Arial" panose="020B0604020202020204"/>
              </a:rPr>
              <a:t>chauffage</a:t>
            </a:r>
            <a:r>
              <a:rPr lang="en-US" dirty="0">
                <a:solidFill>
                  <a:schemeClr val="tx1"/>
                </a:solidFill>
                <a:cs typeface="Arial" panose="020B0604020202020204"/>
              </a:rPr>
              <a:t> à </a:t>
            </a:r>
            <a:r>
              <a:rPr lang="en-US" dirty="0" err="1">
                <a:solidFill>
                  <a:schemeClr val="tx1"/>
                </a:solidFill>
                <a:cs typeface="Arial" panose="020B0604020202020204"/>
              </a:rPr>
              <a:t>énergie</a:t>
            </a:r>
            <a:r>
              <a:rPr lang="en-US" dirty="0">
                <a:solidFill>
                  <a:schemeClr val="tx1"/>
                </a:solidFill>
                <a:cs typeface="Arial" panose="020B0604020202020204"/>
              </a:rPr>
              <a:t> </a:t>
            </a:r>
            <a:r>
              <a:rPr lang="en-US" dirty="0" err="1">
                <a:solidFill>
                  <a:schemeClr val="tx1"/>
                </a:solidFill>
                <a:cs typeface="Arial" panose="020B0604020202020204"/>
              </a:rPr>
              <a:t>fossile</a:t>
            </a:r>
            <a:r>
              <a:rPr lang="en-US" dirty="0">
                <a:solidFill>
                  <a:schemeClr val="tx1"/>
                </a:solidFill>
                <a:cs typeface="Arial" panose="020B0604020202020204"/>
              </a:rPr>
              <a:t>)</a:t>
            </a:r>
          </a:p>
          <a:p>
            <a:pPr marL="285750" indent="-285750">
              <a:buFont typeface="Wingdings" panose="020B0604020202020204" pitchFamily="34" charset="0"/>
              <a:buChar char="Ø"/>
            </a:pPr>
            <a:endParaRPr lang="en-US" dirty="0">
              <a:cs typeface="Arial" panose="020B0604020202020204"/>
            </a:endParaRPr>
          </a:p>
        </p:txBody>
      </p:sp>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873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CAISSE DEPARGNE Template PowerPoint v5</Template>
  <TotalTime>1356</TotalTime>
  <Words>1867</Words>
  <Application>Microsoft Office PowerPoint</Application>
  <PresentationFormat>Grand écran</PresentationFormat>
  <Paragraphs>307</Paragraphs>
  <Slides>26</Slides>
  <Notes>26</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26</vt:i4>
      </vt:variant>
    </vt:vector>
  </HeadingPairs>
  <TitlesOfParts>
    <vt:vector size="35" baseType="lpstr">
      <vt:lpstr>Arial</vt:lpstr>
      <vt:lpstr>Arial Black</vt:lpstr>
      <vt:lpstr>Avenir Next LT Pro</vt:lpstr>
      <vt:lpstr>Calibri</vt:lpstr>
      <vt:lpstr>Cambria Math</vt:lpstr>
      <vt:lpstr>Montserrat</vt:lpstr>
      <vt:lpstr>Wingdings</vt:lpstr>
      <vt:lpstr>Wingdings 2</vt:lpstr>
      <vt:lpstr>Caisse d'Epargne</vt:lpstr>
      <vt:lpstr>PTZ 2024</vt:lpstr>
      <vt:lpstr>Présentation PowerPoint</vt:lpstr>
      <vt:lpstr>Le Contexte</vt:lpstr>
      <vt:lpstr>Présentation PowerPoint</vt:lpstr>
      <vt:lpstr>RAPPEL DES CONDITIONS d’Eligibilite</vt:lpstr>
      <vt:lpstr>Les Evolutions sur le PTZ 2024</vt:lpstr>
      <vt:lpstr>Présentation PowerPoint</vt:lpstr>
      <vt:lpstr>Présentation PowerPoint</vt:lpstr>
      <vt:lpstr>Caractéristiques du PTZ 2024</vt:lpstr>
      <vt:lpstr>Nouveauté : cas dérogatoire en Zone QPV/ANRU</vt:lpstr>
      <vt:lpstr>Périmètre du PTZ 2024 = les derogations</vt:lpstr>
      <vt:lpstr>Opération eligibles</vt:lpstr>
      <vt:lpstr>Nouveaute PTZ 2024 ancien + travaux</vt:lpstr>
      <vt:lpstr>Point d'attention </vt:lpstr>
      <vt:lpstr>Présentation PowerPoint</vt:lpstr>
      <vt:lpstr>Présentation PowerPoint</vt:lpstr>
      <vt:lpstr>Présentation PowerPoint</vt:lpstr>
      <vt:lpstr>Présentation PowerPoint</vt:lpstr>
      <vt:lpstr>Présentation PowerPoint</vt:lpstr>
      <vt:lpstr>Améliorations</vt:lpstr>
      <vt:lpstr>Présentation PowerPoint</vt:lpstr>
      <vt:lpstr>Nouveautes PIECO</vt:lpstr>
      <vt:lpstr>RAPPEL COEFFICIENTS ET TRANCHES DE ptz</vt:lpstr>
      <vt:lpstr>INFORMATIONS ESSENTIELLES AVANT TOUTES PROPOSITIONS !</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LEMASSON Sophie [CEGEE]</cp:lastModifiedBy>
  <cp:revision>430</cp:revision>
  <dcterms:created xsi:type="dcterms:W3CDTF">2021-07-28T12:57:33Z</dcterms:created>
  <dcterms:modified xsi:type="dcterms:W3CDTF">2024-04-08T08:37:00Z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2024-03-27T09:51:43Z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ies>
</file>