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66" r:id="rId2"/>
    <p:sldId id="306" r:id="rId3"/>
    <p:sldId id="267" r:id="rId4"/>
    <p:sldId id="257" r:id="rId5"/>
    <p:sldId id="258" r:id="rId6"/>
    <p:sldId id="259" r:id="rId7"/>
    <p:sldId id="262" r:id="rId8"/>
    <p:sldId id="261" r:id="rId9"/>
    <p:sldId id="264" r:id="rId10"/>
    <p:sldId id="265" r:id="rId11"/>
    <p:sldId id="268" r:id="rId1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97CA37C-C111-452C-B6DB-D6FDF8FE9BC5}" v="26" dt="2024-04-11T07:26:04.3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5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5FDF35-8ABE-4FAB-90B2-E5C2C12F8D51}" type="datetimeFigureOut">
              <a:rPr lang="fr-FR" smtClean="0"/>
              <a:t>06/05/2024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1929B7-4A46-46C1-83FE-D5118551A36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0921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37354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477F757-EE14-237F-6F14-60F81CA8B9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F7A053D-E722-A2C8-F970-5D766EA7A6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5DD3439-F579-E653-A4DC-8C29BE68FA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E50EC-4EEF-46AE-8035-76A7E6333243}" type="datetimeFigureOut">
              <a:rPr lang="fr-FR" smtClean="0"/>
              <a:t>06/05/2024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A50F2F0-916C-A3E2-9ACE-EA944BF7D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2D9D93F-6BFD-61AF-A369-E7BF2A5EC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EAED2-8720-4AE8-82C1-5990CED8C6A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35647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171059-E84B-8F95-0855-3920838D1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06AA4CD-D36C-20C6-2E8A-A1504F687A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AE9237B-3929-42D6-473D-C6173A1AE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E50EC-4EEF-46AE-8035-76A7E6333243}" type="datetimeFigureOut">
              <a:rPr lang="fr-FR" smtClean="0"/>
              <a:t>06/05/2024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9B44352-1C6A-62A5-4477-0DCFC44F7A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48FE08E-27B3-29AD-DC6B-474098639E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EAED2-8720-4AE8-82C1-5990CED8C6A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98939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A85C19-3117-FD96-7562-98149AF9F2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CE239F9-CA68-054A-7068-6D4197805E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3675582-46EB-C42A-02CB-43ADC3DE9D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E50EC-4EEF-46AE-8035-76A7E6333243}" type="datetimeFigureOut">
              <a:rPr lang="fr-FR" smtClean="0"/>
              <a:t>06/05/2024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A9E9EF7-89B5-7A5E-1735-B84ECCDFF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EBB55F5-DB73-DFCA-D6CB-F7E06074A1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EAED2-8720-4AE8-82C1-5990CED8C6A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78162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5E2B9B-979C-0B54-1837-0D84F58F81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C53A53E-0A06-D5E7-3749-05380B1B3C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EB5BC16-3140-D5F3-E8A4-E47BB12442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89847E7-4C07-844F-8E99-B01CCEA50A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E50EC-4EEF-46AE-8035-76A7E6333243}" type="datetimeFigureOut">
              <a:rPr lang="fr-FR" smtClean="0"/>
              <a:t>06/05/2024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0D91D9F-A122-96CE-9F06-481CDD937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EB6E3B2-16CD-B7DF-F2C7-497382723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EAED2-8720-4AE8-82C1-5990CED8C6A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9624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6E3417-DD24-87EC-5E2F-5DD6D1064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9568D3B-65E0-1A62-D3BD-A059CEAEB5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39B14BC-34DA-4F5C-B0A9-6AA017FE7C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E30E40C-D9CD-B212-F96E-C473CFD26D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5198CB9-641E-25D0-D98B-40E70058D4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FBB352D-8042-78DD-E91A-1F35B114E4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E50EC-4EEF-46AE-8035-76A7E6333243}" type="datetimeFigureOut">
              <a:rPr lang="fr-FR" smtClean="0"/>
              <a:t>06/05/2024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D27F9360-F8E2-F6AD-8011-A6C3CFD9E5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D56C2DB-0C63-C9DA-2539-40FA55365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EAED2-8720-4AE8-82C1-5990CED8C6A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8460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17EE5A-DCF0-0050-DD51-389A86556E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B631D3E-9F7B-6715-B87C-85AD1D7E7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E50EC-4EEF-46AE-8035-76A7E6333243}" type="datetimeFigureOut">
              <a:rPr lang="fr-FR" smtClean="0"/>
              <a:t>06/05/2024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A97BED3-097A-3959-7491-B44DE98AB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820244C-0A90-4C09-5501-ABBE924E3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EAED2-8720-4AE8-82C1-5990CED8C6A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10074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3512AE17-5A0D-A4EC-D233-06728B2E5F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E50EC-4EEF-46AE-8035-76A7E6333243}" type="datetimeFigureOut">
              <a:rPr lang="fr-FR" smtClean="0"/>
              <a:t>06/05/2024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F5C824E-3C46-DE7A-4763-471042F9AD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ED108BF-7098-A1C4-528D-EE1C53489F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EAED2-8720-4AE8-82C1-5990CED8C6A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76941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E501A7-BCA5-F514-9A62-9FD02383D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9589C64-59C9-03CB-B6B7-DCA5FB9554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A88615E-1938-AA1A-5480-A7FC202EF3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947CC53-934E-67FA-9035-4AAB87FCEE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E50EC-4EEF-46AE-8035-76A7E6333243}" type="datetimeFigureOut">
              <a:rPr lang="fr-FR" smtClean="0"/>
              <a:t>06/05/2024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EFC794B-4ABA-1C5A-E543-45811F171C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8E0DA83-1C7E-EEE4-11B0-1611781CD9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EAED2-8720-4AE8-82C1-5990CED8C6A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2967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CA8B13-C9C3-F08D-29DC-90C9AECF66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069C18D0-E155-9DF2-0ED4-17B9326A79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2B99292-F0F4-4F98-95F9-FA03B103B9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42EBEAD-5B50-E815-6272-15A8FD3C6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E50EC-4EEF-46AE-8035-76A7E6333243}" type="datetimeFigureOut">
              <a:rPr lang="fr-FR" smtClean="0"/>
              <a:t>06/05/2024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718C8D8-4D4B-55FE-B663-4CBCF8481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A2406A7-337F-7F63-8C2B-26E96E6E2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EAED2-8720-4AE8-82C1-5990CED8C6A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65369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4BAED1-7BA1-6048-42B7-01159D6F6B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252AF39-F26D-AB4A-524E-C1FD3C2676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B41D992-79C3-C193-CE8F-660C18D726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E50EC-4EEF-46AE-8035-76A7E6333243}" type="datetimeFigureOut">
              <a:rPr lang="fr-FR" smtClean="0"/>
              <a:t>06/05/2024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456CDF6-75B7-7C3D-5778-B6635C34D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58CC02-E4AA-E2F1-843B-0FC6A892A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EAED2-8720-4AE8-82C1-5990CED8C6A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38088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17DD2935-AE66-3C95-9E52-305BA6C101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C8FC09D-3A2E-4ED8-A011-59ED1F8C6F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BF18530-906D-EB18-A08C-E49674ABC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E50EC-4EEF-46AE-8035-76A7E6333243}" type="datetimeFigureOut">
              <a:rPr lang="fr-FR" smtClean="0"/>
              <a:t>06/05/2024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E40925D-0F33-417F-EDAD-EF86BB7C62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599A4DD-FBD8-AD54-CF73-E267989CE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EAED2-8720-4AE8-82C1-5990CED8C6A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04134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uverture avec photo et logos Paris 20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herbe, extérieur, ciel, champ&#10;&#10;Description générée automatiquement">
            <a:extLst>
              <a:ext uri="{FF2B5EF4-FFF2-40B4-BE49-F238E27FC236}">
                <a16:creationId xmlns:a16="http://schemas.microsoft.com/office/drawing/2014/main" id="{312D017E-1043-4E94-8E22-FE94FC94E5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8243" y="0"/>
            <a:ext cx="6546513" cy="6858000"/>
          </a:xfrm>
          <a:prstGeom prst="rect">
            <a:avLst/>
          </a:prstGeom>
        </p:spPr>
      </p:pic>
      <p:grpSp>
        <p:nvGrpSpPr>
          <p:cNvPr id="27" name="Groupe 26"/>
          <p:cNvGrpSpPr/>
          <p:nvPr userDrawn="1"/>
        </p:nvGrpSpPr>
        <p:grpSpPr>
          <a:xfrm>
            <a:off x="8913018" y="4973733"/>
            <a:ext cx="2804665" cy="1160354"/>
            <a:chOff x="8913018" y="4973733"/>
            <a:chExt cx="2804665" cy="1160354"/>
          </a:xfrm>
        </p:grpSpPr>
        <p:sp>
          <p:nvSpPr>
            <p:cNvPr id="26" name="Rectangle 25"/>
            <p:cNvSpPr/>
            <p:nvPr userDrawn="1"/>
          </p:nvSpPr>
          <p:spPr>
            <a:xfrm>
              <a:off x="8913018" y="4973733"/>
              <a:ext cx="2804665" cy="11603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5" name="Image 24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26987" y="4988106"/>
              <a:ext cx="2771078" cy="1145981"/>
            </a:xfrm>
            <a:prstGeom prst="rect">
              <a:avLst/>
            </a:prstGeom>
          </p:spPr>
        </p:pic>
      </p:grp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95D0BFA2-1C41-49BD-812E-3DA0944DDB0F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4272866" y="1098933"/>
            <a:ext cx="7444817" cy="3874800"/>
          </a:xfrm>
          <a:custGeom>
            <a:avLst/>
            <a:gdLst>
              <a:gd name="connsiteX0" fmla="*/ 0 w 7444817"/>
              <a:gd name="connsiteY0" fmla="*/ 0 h 3874800"/>
              <a:gd name="connsiteX1" fmla="*/ 7442616 w 7444817"/>
              <a:gd name="connsiteY1" fmla="*/ 0 h 3874800"/>
              <a:gd name="connsiteX2" fmla="*/ 7442616 w 7444817"/>
              <a:gd name="connsiteY2" fmla="*/ 3768874 h 3874800"/>
              <a:gd name="connsiteX3" fmla="*/ 4538674 w 7444817"/>
              <a:gd name="connsiteY3" fmla="*/ 3768874 h 3874800"/>
              <a:gd name="connsiteX4" fmla="*/ 4538674 w 7444817"/>
              <a:gd name="connsiteY4" fmla="*/ 3874800 h 3874800"/>
              <a:gd name="connsiteX5" fmla="*/ 0 w 7444817"/>
              <a:gd name="connsiteY5" fmla="*/ 3874800 h 38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44817" h="3874800">
                <a:moveTo>
                  <a:pt x="0" y="0"/>
                </a:moveTo>
                <a:lnTo>
                  <a:pt x="7442616" y="0"/>
                </a:lnTo>
                <a:cubicBezTo>
                  <a:pt x="7447569" y="263418"/>
                  <a:pt x="7442616" y="3768874"/>
                  <a:pt x="7442616" y="3768874"/>
                </a:cubicBezTo>
                <a:lnTo>
                  <a:pt x="4538674" y="3768874"/>
                </a:lnTo>
                <a:lnTo>
                  <a:pt x="4538674" y="3874800"/>
                </a:lnTo>
                <a:lnTo>
                  <a:pt x="0" y="3874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17088" y="1507017"/>
            <a:ext cx="684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17088" y="3280884"/>
            <a:ext cx="684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17088" y="4211638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17BD7F9C-D61F-45C4-9950-66826F7AC354}" type="datetime4">
              <a:rPr lang="fr-FR" smtClean="0"/>
              <a:pPr/>
              <a:t>6 mai 2024</a:t>
            </a:fld>
            <a:endParaRPr lang="fr-FR" dirty="0"/>
          </a:p>
        </p:txBody>
      </p:sp>
      <p:pic>
        <p:nvPicPr>
          <p:cNvPr id="24" name="Image 23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3184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713EFAD-5164-7306-65E0-3D5514A4F6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06DF751-DAC9-AB82-3586-4FEDEDB3AA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E0D2ECA-8BED-DD4B-D0DF-C21C6DBAD1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CE50EC-4EEF-46AE-8035-76A7E6333243}" type="datetimeFigureOut">
              <a:rPr lang="fr-FR" smtClean="0"/>
              <a:t>06/05/2024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AA04B4E-5E82-80A0-CDC6-29E43182F5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6F851B4-C6DF-928F-35EB-4939356053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EEAED2-8720-4AE8-82C1-5990CED8C6A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0065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278ADA9-6383-4BDD-80D2-8899A40268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84B7147-B0F6-40ED-B5A2-FF72BC8198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36D2DE0-0628-4A9A-A59D-7BA8B5EB30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8E405C9-94BE-41DA-928C-DEC9A8550E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815929" y="148929"/>
            <a:ext cx="6560142" cy="656014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D5961E2-076C-C44F-145A-707D913C08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15031" y="1380754"/>
            <a:ext cx="5561938" cy="2513516"/>
          </a:xfrm>
        </p:spPr>
        <p:txBody>
          <a:bodyPr>
            <a:normAutofit/>
          </a:bodyPr>
          <a:lstStyle/>
          <a:p>
            <a:r>
              <a:rPr lang="fr-FR" sz="4400" dirty="0">
                <a:latin typeface="Comic Sans MS" panose="030F0702030302020204" pitchFamily="66" charset="0"/>
              </a:rPr>
              <a:t>PTZ saisie de l’éligibilité sur MYC</a:t>
            </a:r>
          </a:p>
        </p:txBody>
      </p:sp>
      <p:sp>
        <p:nvSpPr>
          <p:cNvPr id="16" name="Arc 15">
            <a:extLst>
              <a:ext uri="{FF2B5EF4-FFF2-40B4-BE49-F238E27FC236}">
                <a16:creationId xmlns:a16="http://schemas.microsoft.com/office/drawing/2014/main" id="{D2091A72-D5BB-42AC-8FD3-F7747D9086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9222429" flipV="1">
            <a:off x="2494119" y="6170"/>
            <a:ext cx="6816262" cy="6816262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6ED12BFC-A737-46AF-8411-481112D54B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00995" y="5310973"/>
            <a:ext cx="705948" cy="68679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3569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4770DD53-50B7-443E-8733-015C15E443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60191" y="1065402"/>
            <a:ext cx="5174270" cy="3916720"/>
          </a:xfrm>
          <a:solidFill>
            <a:srgbClr val="FFFFFF">
              <a:alpha val="60000"/>
            </a:srgbClr>
          </a:solidFill>
        </p:spPr>
        <p:txBody>
          <a:bodyPr/>
          <a:lstStyle/>
          <a:p>
            <a:pPr marL="0" indent="0">
              <a:buNone/>
            </a:pPr>
            <a:endParaRPr lang="fr-FR" dirty="0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AC9E5945-562A-4F86-8939-9137C0B5A1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60190" y="2038525"/>
            <a:ext cx="5064677" cy="1721498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fr-FR" sz="4800" b="1" dirty="0">
                <a:latin typeface="Comic Sans MS" panose="030F0702030302020204" pitchFamily="66" charset="0"/>
              </a:rPr>
              <a:t>PTZ 2024</a:t>
            </a:r>
            <a:br>
              <a:rPr lang="fr-FR" sz="4800" dirty="0">
                <a:latin typeface="Comic Sans MS" panose="030F0702030302020204" pitchFamily="66" charset="0"/>
              </a:rPr>
            </a:br>
            <a:r>
              <a:rPr lang="fr-FR" sz="4800" dirty="0">
                <a:latin typeface="Comic Sans MS" panose="030F0702030302020204" pitchFamily="66" charset="0"/>
              </a:rPr>
              <a:t> saisie de l’éligibilité sur MYC</a:t>
            </a:r>
            <a:r>
              <a:rPr lang="fr-FR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031044F-DF51-400A-95A2-6A90D290AD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705946" y="6057216"/>
            <a:ext cx="2520000" cy="540000"/>
          </a:xfrm>
        </p:spPr>
        <p:txBody>
          <a:bodyPr/>
          <a:lstStyle/>
          <a:p>
            <a:fld id="{FE025A3D-6058-46E5-B3A2-A8A2926C1784}" type="datetime4">
              <a:rPr lang="fr-FR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pPr/>
              <a:t>6 mai 2024</a:t>
            </a:fld>
            <a:endParaRPr lang="fr-FR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77643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89575E1-3389-451A-A5F7-27854C25C5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4293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3CCC5C-D88E-40FB-B30B-23DCDBD01D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"/>
            <a:ext cx="4167268" cy="685800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ABFFC86-5C0A-467F-25D5-AA8A61B748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65237" y="690283"/>
            <a:ext cx="6906491" cy="5755622"/>
          </a:xfrm>
        </p:spPr>
        <p:txBody>
          <a:bodyPr anchor="ctr">
            <a:normAutofit/>
          </a:bodyPr>
          <a:lstStyle/>
          <a:p>
            <a:r>
              <a:rPr lang="fr-FR" sz="1800" dirty="0">
                <a:latin typeface="Comic Sans MS" panose="030F0702030302020204" pitchFamily="66" charset="0"/>
              </a:rPr>
              <a:t>Pour être éligible à un PTZ, plusieurs informations doivent être saisies dans MYC en fonction du profil du client, et avant de saisir le financement</a:t>
            </a:r>
          </a:p>
          <a:p>
            <a:endParaRPr lang="fr-FR" sz="1800" dirty="0">
              <a:latin typeface="Comic Sans MS" panose="030F0702030302020204" pitchFamily="66" charset="0"/>
            </a:endParaRPr>
          </a:p>
          <a:p>
            <a:r>
              <a:rPr lang="fr-FR" sz="1800" dirty="0">
                <a:latin typeface="Comic Sans MS" panose="030F0702030302020204" pitchFamily="66" charset="0"/>
              </a:rPr>
              <a:t>L’oubli ou la saisie de </a:t>
            </a:r>
            <a:r>
              <a:rPr lang="fr-FR" sz="1800">
                <a:latin typeface="Comic Sans MS" panose="030F0702030302020204" pitchFamily="66" charset="0"/>
              </a:rPr>
              <a:t>mauvaises informations </a:t>
            </a:r>
            <a:r>
              <a:rPr lang="fr-FR" sz="1800" dirty="0">
                <a:latin typeface="Comic Sans MS" panose="030F0702030302020204" pitchFamily="66" charset="0"/>
              </a:rPr>
              <a:t>engendre un PTZ erroné</a:t>
            </a:r>
          </a:p>
          <a:p>
            <a:endParaRPr lang="fr-FR" sz="1800" dirty="0">
              <a:latin typeface="Comic Sans MS" panose="030F0702030302020204" pitchFamily="66" charset="0"/>
            </a:endParaRPr>
          </a:p>
          <a:p>
            <a:r>
              <a:rPr lang="fr-FR" sz="1800" dirty="0">
                <a:latin typeface="Comic Sans MS" panose="030F0702030302020204" pitchFamily="66" charset="0"/>
              </a:rPr>
              <a:t>Les écrans suivants reprennent toutes les infos nécessaires à saisir sur MYC pour que le dossier soit éligible au PTZ 2024.</a:t>
            </a:r>
          </a:p>
          <a:p>
            <a:pPr marL="0" indent="0">
              <a:buNone/>
            </a:pPr>
            <a:endParaRPr lang="fr-FR" sz="1800" dirty="0"/>
          </a:p>
          <a:p>
            <a:pPr marL="0" indent="0">
              <a:buNone/>
            </a:pPr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805909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BB986D1-D78F-84F1-ACD9-F7B44372B9B4}"/>
              </a:ext>
            </a:extLst>
          </p:cNvPr>
          <p:cNvSpPr/>
          <p:nvPr/>
        </p:nvSpPr>
        <p:spPr>
          <a:xfrm>
            <a:off x="10670796" y="310394"/>
            <a:ext cx="1367406" cy="6237214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4A4789A-7CB9-4D17-1E52-9A50FA0493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62" y="1702965"/>
            <a:ext cx="9748007" cy="472682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CCA5AB7-8BDA-8818-2267-C14F5F2A4189}"/>
              </a:ext>
            </a:extLst>
          </p:cNvPr>
          <p:cNvSpPr/>
          <p:nvPr/>
        </p:nvSpPr>
        <p:spPr>
          <a:xfrm>
            <a:off x="637563" y="2331765"/>
            <a:ext cx="2382473" cy="679509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92D05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1495A13-F642-64E8-755A-8AB6144C4E9F}"/>
              </a:ext>
            </a:extLst>
          </p:cNvPr>
          <p:cNvSpPr/>
          <p:nvPr/>
        </p:nvSpPr>
        <p:spPr>
          <a:xfrm>
            <a:off x="3074564" y="2341927"/>
            <a:ext cx="2382473" cy="1342239"/>
          </a:xfrm>
          <a:prstGeom prst="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Nuage 5">
            <a:extLst>
              <a:ext uri="{FF2B5EF4-FFF2-40B4-BE49-F238E27FC236}">
                <a16:creationId xmlns:a16="http://schemas.microsoft.com/office/drawing/2014/main" id="{183CE963-4E9D-1801-A3E4-66DE93F0C6F8}"/>
              </a:ext>
            </a:extLst>
          </p:cNvPr>
          <p:cNvSpPr/>
          <p:nvPr/>
        </p:nvSpPr>
        <p:spPr>
          <a:xfrm>
            <a:off x="536896" y="1623456"/>
            <a:ext cx="1392573" cy="368742"/>
          </a:xfrm>
          <a:prstGeom prst="cloud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0892670-64B1-0819-9138-7CBC1F6D7907}"/>
              </a:ext>
            </a:extLst>
          </p:cNvPr>
          <p:cNvSpPr/>
          <p:nvPr/>
        </p:nvSpPr>
        <p:spPr>
          <a:xfrm>
            <a:off x="704676" y="310393"/>
            <a:ext cx="9680893" cy="1149291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4 informations </a:t>
            </a:r>
            <a:r>
              <a:rPr lang="fr-FR" sz="1400" b="1" dirty="0">
                <a:solidFill>
                  <a:srgbClr val="00B0F0"/>
                </a:solidFill>
                <a:latin typeface="Comic Sans MS" panose="030F0702030302020204" pitchFamily="66" charset="0"/>
              </a:rPr>
              <a:t>CLIENT</a:t>
            </a:r>
            <a:r>
              <a:rPr lang="fr-FR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 obligatoires :</a:t>
            </a:r>
          </a:p>
          <a:p>
            <a:r>
              <a:rPr lang="fr-FR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- </a:t>
            </a:r>
            <a:r>
              <a:rPr lang="fr-FR" sz="1400" dirty="0">
                <a:solidFill>
                  <a:srgbClr val="00B050"/>
                </a:solidFill>
                <a:latin typeface="Comic Sans MS" panose="030F0702030302020204" pitchFamily="66" charset="0"/>
              </a:rPr>
              <a:t>la primo accession (non-propriétaire de la résidence principale pendant les 2 dernières années) </a:t>
            </a:r>
          </a:p>
          <a:p>
            <a:r>
              <a:rPr lang="fr-FR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- </a:t>
            </a:r>
            <a:r>
              <a:rPr lang="fr-FR" sz="1400" dirty="0">
                <a:solidFill>
                  <a:srgbClr val="FFC000"/>
                </a:solidFill>
                <a:latin typeface="Comic Sans MS" panose="030F0702030302020204" pitchFamily="66" charset="0"/>
              </a:rPr>
              <a:t>le statut d’occupation du logement</a:t>
            </a:r>
          </a:p>
          <a:p>
            <a:r>
              <a:rPr lang="fr-FR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- </a:t>
            </a:r>
            <a:r>
              <a:rPr lang="fr-FR" sz="1400" dirty="0">
                <a:solidFill>
                  <a:srgbClr val="C00000"/>
                </a:solidFill>
                <a:latin typeface="Comic Sans MS" panose="030F0702030302020204" pitchFamily="66" charset="0"/>
              </a:rPr>
              <a:t>le RFR (revenus N-2)</a:t>
            </a:r>
          </a:p>
          <a:p>
            <a:r>
              <a:rPr lang="fr-FR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- </a:t>
            </a:r>
            <a:r>
              <a:rPr lang="fr-FR" sz="1400" dirty="0">
                <a:solidFill>
                  <a:schemeClr val="accent1"/>
                </a:solidFill>
                <a:latin typeface="Comic Sans MS" panose="030F0702030302020204" pitchFamily="66" charset="0"/>
              </a:rPr>
              <a:t>la composition du ménage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F6CDFF4-FF93-30D5-C3C6-7E6E195C32EE}"/>
              </a:ext>
            </a:extLst>
          </p:cNvPr>
          <p:cNvSpPr/>
          <p:nvPr/>
        </p:nvSpPr>
        <p:spPr>
          <a:xfrm>
            <a:off x="637563" y="3089294"/>
            <a:ext cx="2382473" cy="78819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9B2E2FA-7DF5-81F1-D9DA-DDE810E75C6B}"/>
              </a:ext>
            </a:extLst>
          </p:cNvPr>
          <p:cNvSpPr/>
          <p:nvPr/>
        </p:nvSpPr>
        <p:spPr>
          <a:xfrm>
            <a:off x="5511566" y="2341927"/>
            <a:ext cx="3735199" cy="986031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2187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8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DF4DB7A-FF3A-F2DD-5F1F-0EDC38DD85A8}"/>
              </a:ext>
            </a:extLst>
          </p:cNvPr>
          <p:cNvSpPr/>
          <p:nvPr/>
        </p:nvSpPr>
        <p:spPr>
          <a:xfrm>
            <a:off x="10645629" y="310394"/>
            <a:ext cx="1392573" cy="6237214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7A058E7-385D-9712-2FEB-7968AC71A6C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4606"/>
          <a:stretch/>
        </p:blipFill>
        <p:spPr>
          <a:xfrm>
            <a:off x="285226" y="2593362"/>
            <a:ext cx="9924176" cy="3158061"/>
          </a:xfrm>
          <a:prstGeom prst="rect">
            <a:avLst/>
          </a:prstGeom>
        </p:spPr>
      </p:pic>
      <p:sp>
        <p:nvSpPr>
          <p:cNvPr id="2" name="Nuage 1">
            <a:extLst>
              <a:ext uri="{FF2B5EF4-FFF2-40B4-BE49-F238E27FC236}">
                <a16:creationId xmlns:a16="http://schemas.microsoft.com/office/drawing/2014/main" id="{BC8AB133-540E-777B-E589-76D5B98271B7}"/>
              </a:ext>
            </a:extLst>
          </p:cNvPr>
          <p:cNvSpPr/>
          <p:nvPr/>
        </p:nvSpPr>
        <p:spPr>
          <a:xfrm>
            <a:off x="1702965" y="2533475"/>
            <a:ext cx="1392573" cy="368742"/>
          </a:xfrm>
          <a:prstGeom prst="cloud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D3503AF-7793-8BE0-B408-E5653C799269}"/>
              </a:ext>
            </a:extLst>
          </p:cNvPr>
          <p:cNvSpPr/>
          <p:nvPr/>
        </p:nvSpPr>
        <p:spPr>
          <a:xfrm>
            <a:off x="838899" y="453006"/>
            <a:ext cx="9300183" cy="1224792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Certains </a:t>
            </a:r>
            <a:r>
              <a:rPr lang="fr-FR" sz="1600" dirty="0">
                <a:solidFill>
                  <a:srgbClr val="00B0F0"/>
                </a:solidFill>
                <a:latin typeface="Comic Sans MS" panose="030F0702030302020204" pitchFamily="66" charset="0"/>
              </a:rPr>
              <a:t>objets</a:t>
            </a:r>
            <a:r>
              <a:rPr lang="fr-FR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ne sont pas éligibles au PTZ : il faut bien le définir </a:t>
            </a:r>
          </a:p>
          <a:p>
            <a:pPr algn="ctr"/>
            <a:r>
              <a:rPr lang="fr-FR" sz="1600" u="sng" dirty="0">
                <a:solidFill>
                  <a:schemeClr val="tx1"/>
                </a:solidFill>
                <a:latin typeface="Comic Sans MS" panose="030F0702030302020204" pitchFamily="66" charset="0"/>
              </a:rPr>
              <a:t>dès l’ouverture du dossier</a:t>
            </a:r>
            <a:r>
              <a:rPr lang="fr-FR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,      </a:t>
            </a:r>
          </a:p>
          <a:p>
            <a:pPr algn="ctr"/>
            <a:r>
              <a:rPr lang="fr-FR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y compris pour les logements HLM (cocher ou décocher la case)</a:t>
            </a:r>
          </a:p>
          <a:p>
            <a:pPr algn="ctr"/>
            <a:endParaRPr lang="fr-FR" sz="16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fr-FR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L’usage du bien sera toujours « Principal »</a:t>
            </a:r>
          </a:p>
        </p:txBody>
      </p:sp>
    </p:spTree>
    <p:extLst>
      <p:ext uri="{BB962C8B-B14F-4D97-AF65-F5344CB8AC3E}">
        <p14:creationId xmlns:p14="http://schemas.microsoft.com/office/powerpoint/2010/main" val="27546105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5486735-B5DD-FC74-64ED-AD7D63573693}"/>
              </a:ext>
            </a:extLst>
          </p:cNvPr>
          <p:cNvSpPr/>
          <p:nvPr/>
        </p:nvSpPr>
        <p:spPr>
          <a:xfrm>
            <a:off x="10645628" y="325624"/>
            <a:ext cx="1392573" cy="6221984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EF341F5-D2C1-F1C0-BF85-71BFDC2E078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1054"/>
          <a:stretch/>
        </p:blipFill>
        <p:spPr>
          <a:xfrm>
            <a:off x="318782" y="1811468"/>
            <a:ext cx="10153475" cy="4720908"/>
          </a:xfrm>
          <a:prstGeom prst="rect">
            <a:avLst/>
          </a:prstGeom>
        </p:spPr>
      </p:pic>
      <p:sp>
        <p:nvSpPr>
          <p:cNvPr id="2" name="Nuage 1">
            <a:extLst>
              <a:ext uri="{FF2B5EF4-FFF2-40B4-BE49-F238E27FC236}">
                <a16:creationId xmlns:a16="http://schemas.microsoft.com/office/drawing/2014/main" id="{018D5598-B26E-B48C-08A7-BFBCA9EBF3F1}"/>
              </a:ext>
            </a:extLst>
          </p:cNvPr>
          <p:cNvSpPr/>
          <p:nvPr/>
        </p:nvSpPr>
        <p:spPr>
          <a:xfrm>
            <a:off x="1719743" y="1728132"/>
            <a:ext cx="1392573" cy="368742"/>
          </a:xfrm>
          <a:prstGeom prst="cloud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6D26B8B-0F72-3F93-450C-D26AA26C3562}"/>
              </a:ext>
            </a:extLst>
          </p:cNvPr>
          <p:cNvSpPr/>
          <p:nvPr/>
        </p:nvSpPr>
        <p:spPr>
          <a:xfrm>
            <a:off x="830510" y="494950"/>
            <a:ext cx="9641747" cy="1048624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L’adresse du bien est obligatoire : elle détermine la zone géographique</a:t>
            </a:r>
          </a:p>
          <a:p>
            <a:pPr algn="ctr"/>
            <a:endParaRPr lang="fr-FR" sz="16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fr-FR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Bien situé en zone QPV/ANRU : à cocher uniquement pour les biens dans le neuf uniquement et soumis à une TVA à 5,5%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424BEF7-B558-F4FF-43E5-BD5896EB56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4258" y="5925455"/>
            <a:ext cx="3003481" cy="60692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B100136-9C99-169B-DC53-B3A934847CD6}"/>
              </a:ext>
            </a:extLst>
          </p:cNvPr>
          <p:cNvSpPr/>
          <p:nvPr/>
        </p:nvSpPr>
        <p:spPr>
          <a:xfrm>
            <a:off x="2944536" y="6210861"/>
            <a:ext cx="2181137" cy="32151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 descr="Une image contenant texte, Police, logo, conception&#10;&#10;Description générée automatiquement">
            <a:extLst>
              <a:ext uri="{FF2B5EF4-FFF2-40B4-BE49-F238E27FC236}">
                <a16:creationId xmlns:a16="http://schemas.microsoft.com/office/drawing/2014/main" id="{2D576FB2-341D-65E4-FFED-2F6BD36874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665"/>
            <a:ext cx="1187782" cy="838345"/>
          </a:xfrm>
          <a:prstGeom prst="rect">
            <a:avLst/>
          </a:prstGeom>
        </p:spPr>
      </p:pic>
      <p:pic>
        <p:nvPicPr>
          <p:cNvPr id="10" name="Image 9" descr="Une image contenant clipart&#10;&#10;Description générée automatiquement">
            <a:extLst>
              <a:ext uri="{FF2B5EF4-FFF2-40B4-BE49-F238E27FC236}">
                <a16:creationId xmlns:a16="http://schemas.microsoft.com/office/drawing/2014/main" id="{9103CD48-C082-CD34-34EB-0C32334884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2290" y="5960876"/>
            <a:ext cx="481123" cy="49020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A676D4F-40F0-1823-3FE0-200134A22543}"/>
              </a:ext>
            </a:extLst>
          </p:cNvPr>
          <p:cNvSpPr/>
          <p:nvPr/>
        </p:nvSpPr>
        <p:spPr>
          <a:xfrm>
            <a:off x="6543413" y="6021447"/>
            <a:ext cx="2046914" cy="4149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900" i="1" dirty="0">
                <a:solidFill>
                  <a:schemeClr val="tx1"/>
                </a:solidFill>
              </a:rPr>
              <a:t>QPV : Quartier Prioritaire de la politique de la Ville</a:t>
            </a:r>
          </a:p>
          <a:p>
            <a:r>
              <a:rPr lang="fr-FR" sz="900" i="1" dirty="0">
                <a:solidFill>
                  <a:schemeClr val="tx1"/>
                </a:solidFill>
              </a:rPr>
              <a:t>ANRU : Agence Nationale pour la Rénovation Urbaine</a:t>
            </a:r>
          </a:p>
        </p:txBody>
      </p:sp>
    </p:spTree>
    <p:extLst>
      <p:ext uri="{BB962C8B-B14F-4D97-AF65-F5344CB8AC3E}">
        <p14:creationId xmlns:p14="http://schemas.microsoft.com/office/powerpoint/2010/main" val="11011141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10A24A3-DE00-B4F2-482B-8F91416E879D}"/>
              </a:ext>
            </a:extLst>
          </p:cNvPr>
          <p:cNvSpPr/>
          <p:nvPr/>
        </p:nvSpPr>
        <p:spPr>
          <a:xfrm>
            <a:off x="10503017" y="176169"/>
            <a:ext cx="1535185" cy="6371439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A668756-1267-0B80-F68A-940F96E208D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1357"/>
          <a:stretch/>
        </p:blipFill>
        <p:spPr>
          <a:xfrm>
            <a:off x="726357" y="2743199"/>
            <a:ext cx="9570439" cy="3547373"/>
          </a:xfrm>
          <a:prstGeom prst="rect">
            <a:avLst/>
          </a:prstGeom>
        </p:spPr>
      </p:pic>
      <p:sp>
        <p:nvSpPr>
          <p:cNvPr id="2" name="Nuage 1">
            <a:extLst>
              <a:ext uri="{FF2B5EF4-FFF2-40B4-BE49-F238E27FC236}">
                <a16:creationId xmlns:a16="http://schemas.microsoft.com/office/drawing/2014/main" id="{8FAB5E65-EB8D-BA13-0521-B3F9DAF810D3}"/>
              </a:ext>
            </a:extLst>
          </p:cNvPr>
          <p:cNvSpPr/>
          <p:nvPr/>
        </p:nvSpPr>
        <p:spPr>
          <a:xfrm>
            <a:off x="2021747" y="2658594"/>
            <a:ext cx="1392573" cy="368742"/>
          </a:xfrm>
          <a:prstGeom prst="cloud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CCB712A-C301-A534-C676-9CDB67F977ED}"/>
              </a:ext>
            </a:extLst>
          </p:cNvPr>
          <p:cNvSpPr/>
          <p:nvPr/>
        </p:nvSpPr>
        <p:spPr>
          <a:xfrm>
            <a:off x="1824606" y="4714613"/>
            <a:ext cx="7034168" cy="293614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B05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2EE8257-C5AF-EF0A-5BF4-9C516D0F012F}"/>
              </a:ext>
            </a:extLst>
          </p:cNvPr>
          <p:cNvSpPr/>
          <p:nvPr/>
        </p:nvSpPr>
        <p:spPr>
          <a:xfrm>
            <a:off x="1824604" y="5038806"/>
            <a:ext cx="4271395" cy="293614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BABB170-00D1-75F6-C805-5E3F14AC117A}"/>
              </a:ext>
            </a:extLst>
          </p:cNvPr>
          <p:cNvSpPr/>
          <p:nvPr/>
        </p:nvSpPr>
        <p:spPr>
          <a:xfrm>
            <a:off x="921391" y="624930"/>
            <a:ext cx="9446004" cy="1772515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- Il est possible d’intégrer un </a:t>
            </a:r>
            <a:r>
              <a:rPr lang="fr-FR" sz="1600" b="1" dirty="0">
                <a:solidFill>
                  <a:schemeClr val="tx1"/>
                </a:solidFill>
                <a:latin typeface="Comic Sans MS" panose="030F0702030302020204" pitchFamily="66" charset="0"/>
              </a:rPr>
              <a:t>EcoPTZ</a:t>
            </a:r>
            <a:r>
              <a:rPr lang="fr-FR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dans le financement : détailler les travaux et le type d’EcoPTZ</a:t>
            </a:r>
          </a:p>
          <a:p>
            <a:r>
              <a:rPr lang="fr-FR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- Le financement de travaux de </a:t>
            </a:r>
            <a:r>
              <a:rPr lang="fr-FR" sz="1600" b="1" dirty="0">
                <a:solidFill>
                  <a:schemeClr val="tx1"/>
                </a:solidFill>
                <a:latin typeface="Comic Sans MS" panose="030F0702030302020204" pitchFamily="66" charset="0"/>
              </a:rPr>
              <a:t>chauffage à énergie fossile </a:t>
            </a:r>
            <a:r>
              <a:rPr lang="fr-FR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avec un PTZ n’est plus possible</a:t>
            </a:r>
          </a:p>
          <a:p>
            <a:endParaRPr lang="fr-FR" sz="16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r>
              <a:rPr lang="fr-FR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 </a:t>
            </a:r>
            <a:r>
              <a:rPr lang="fr-FR" sz="1600" i="1" dirty="0">
                <a:solidFill>
                  <a:srgbClr val="00B050"/>
                </a:solidFill>
                <a:latin typeface="Comic Sans MS" panose="030F0702030302020204" pitchFamily="66" charset="0"/>
              </a:rPr>
              <a:t>il est toujours possible de les financer mais il faut les isoler dans le détail de l’opération</a:t>
            </a:r>
          </a:p>
          <a:p>
            <a:pPr algn="ctr"/>
            <a:r>
              <a:rPr lang="fr-FR" sz="1600" i="1" dirty="0">
                <a:solidFill>
                  <a:srgbClr val="00B050"/>
                </a:solidFill>
                <a:latin typeface="Comic Sans MS" panose="030F0702030302020204" pitchFamily="66" charset="0"/>
              </a:rPr>
              <a:t>ces montants n’entrent pas dans le calcul du minimum de travaux obligatoires du PTZ </a:t>
            </a:r>
          </a:p>
          <a:p>
            <a:pPr algn="ctr"/>
            <a:r>
              <a:rPr lang="fr-FR" sz="1600" i="1" dirty="0">
                <a:solidFill>
                  <a:srgbClr val="00B050"/>
                </a:solidFill>
                <a:latin typeface="Comic Sans MS" panose="030F0702030302020204" pitchFamily="66" charset="0"/>
              </a:rPr>
              <a:t>(25% min du coût d’opération)  : </a:t>
            </a:r>
          </a:p>
        </p:txBody>
      </p:sp>
      <p:pic>
        <p:nvPicPr>
          <p:cNvPr id="7" name="Image 6" descr="Une image contenant texte, Police, logo, conception&#10;&#10;Description générée automatiquement">
            <a:extLst>
              <a:ext uri="{FF2B5EF4-FFF2-40B4-BE49-F238E27FC236}">
                <a16:creationId xmlns:a16="http://schemas.microsoft.com/office/drawing/2014/main" id="{DA1E8841-B6FF-9711-0EF0-9F794B6E2D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96" y="1863295"/>
            <a:ext cx="1269523" cy="846349"/>
          </a:xfrm>
          <a:prstGeom prst="rect">
            <a:avLst/>
          </a:prstGeom>
        </p:spPr>
      </p:pic>
      <p:sp>
        <p:nvSpPr>
          <p:cNvPr id="6" name="Bulle narrative : ronde 5">
            <a:extLst>
              <a:ext uri="{FF2B5EF4-FFF2-40B4-BE49-F238E27FC236}">
                <a16:creationId xmlns:a16="http://schemas.microsoft.com/office/drawing/2014/main" id="{FACE3AC7-DA2D-5D05-A5E5-BC323804BC54}"/>
              </a:ext>
            </a:extLst>
          </p:cNvPr>
          <p:cNvSpPr/>
          <p:nvPr/>
        </p:nvSpPr>
        <p:spPr>
          <a:xfrm>
            <a:off x="726357" y="3390585"/>
            <a:ext cx="1426129" cy="880844"/>
          </a:xfrm>
          <a:prstGeom prst="wedgeEllipseCallout">
            <a:avLst>
              <a:gd name="adj1" fmla="val 82181"/>
              <a:gd name="adj2" fmla="val 81605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dirty="0">
                <a:solidFill>
                  <a:schemeClr val="tx1"/>
                </a:solidFill>
                <a:latin typeface="Comic Sans MS" panose="030F0702030302020204" pitchFamily="66" charset="0"/>
              </a:rPr>
              <a:t>Saisir le montant total des travaux manuellement</a:t>
            </a:r>
          </a:p>
        </p:txBody>
      </p:sp>
    </p:spTree>
    <p:extLst>
      <p:ext uri="{BB962C8B-B14F-4D97-AF65-F5344CB8AC3E}">
        <p14:creationId xmlns:p14="http://schemas.microsoft.com/office/powerpoint/2010/main" val="37384941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C9531CE-2FC0-C22E-AB84-530F02406245}"/>
              </a:ext>
            </a:extLst>
          </p:cNvPr>
          <p:cNvSpPr/>
          <p:nvPr/>
        </p:nvSpPr>
        <p:spPr>
          <a:xfrm>
            <a:off x="10670796" y="268448"/>
            <a:ext cx="1367405" cy="6279160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41FE9CA-AACA-9741-46BB-DF0311EBF2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2848" y="1989639"/>
            <a:ext cx="9034943" cy="452806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B253EF5-8A54-491A-3013-585C3335890F}"/>
              </a:ext>
            </a:extLst>
          </p:cNvPr>
          <p:cNvSpPr/>
          <p:nvPr/>
        </p:nvSpPr>
        <p:spPr>
          <a:xfrm>
            <a:off x="830510" y="340298"/>
            <a:ext cx="9697673" cy="109422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rgbClr val="FF0000"/>
                </a:solidFill>
                <a:latin typeface="Comic Sans MS" panose="030F0702030302020204" pitchFamily="66" charset="0"/>
              </a:rPr>
              <a:t>Toutes les informations sur le DPE sont obligatoires.</a:t>
            </a:r>
          </a:p>
          <a:p>
            <a:pPr algn="ctr"/>
            <a:endParaRPr lang="fr-FR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fr-FR" sz="1600" i="1" dirty="0">
                <a:solidFill>
                  <a:schemeClr val="tx1"/>
                </a:solidFill>
                <a:latin typeface="Comic Sans MS" panose="030F0702030302020204" pitchFamily="66" charset="0"/>
              </a:rPr>
              <a:t>Pour le PTZ 2024, la lettre minimum à atteindre </a:t>
            </a:r>
            <a:r>
              <a:rPr lang="fr-FR" sz="1600" i="1" u="sng" dirty="0">
                <a:solidFill>
                  <a:schemeClr val="tx1"/>
                </a:solidFill>
                <a:latin typeface="Comic Sans MS" panose="030F0702030302020204" pitchFamily="66" charset="0"/>
              </a:rPr>
              <a:t>après</a:t>
            </a:r>
            <a:r>
              <a:rPr lang="fr-FR" sz="1600" i="1" dirty="0">
                <a:solidFill>
                  <a:schemeClr val="tx1"/>
                </a:solidFill>
                <a:latin typeface="Comic Sans MS" panose="030F0702030302020204" pitchFamily="66" charset="0"/>
              </a:rPr>
              <a:t> travaux pour les logements en E – F ou G est </a:t>
            </a:r>
            <a:r>
              <a:rPr lang="fr-FR" sz="1600" b="1" i="1" u="sng" dirty="0">
                <a:solidFill>
                  <a:schemeClr val="tx1"/>
                </a:solidFill>
                <a:latin typeface="Comic Sans MS" panose="030F0702030302020204" pitchFamily="66" charset="0"/>
              </a:rPr>
              <a:t>l’indice D</a:t>
            </a:r>
          </a:p>
        </p:txBody>
      </p:sp>
      <p:pic>
        <p:nvPicPr>
          <p:cNvPr id="4" name="Image 3" descr="Une image contenant texte, Police, logo, conception&#10;&#10;Description générée automatiquement">
            <a:extLst>
              <a:ext uri="{FF2B5EF4-FFF2-40B4-BE49-F238E27FC236}">
                <a16:creationId xmlns:a16="http://schemas.microsoft.com/office/drawing/2014/main" id="{EC6ED132-2D95-638F-5499-6AD88C132D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49" y="1093545"/>
            <a:ext cx="1022917" cy="68194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56CBFF7-3AA9-638B-E659-CFE5E3FAADAE}"/>
              </a:ext>
            </a:extLst>
          </p:cNvPr>
          <p:cNvSpPr/>
          <p:nvPr/>
        </p:nvSpPr>
        <p:spPr>
          <a:xfrm>
            <a:off x="2592199" y="4035105"/>
            <a:ext cx="4605556" cy="219791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51483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ADBAC22-658D-4BE5-3010-5D4C773B6F3B}"/>
              </a:ext>
            </a:extLst>
          </p:cNvPr>
          <p:cNvSpPr/>
          <p:nvPr/>
        </p:nvSpPr>
        <p:spPr>
          <a:xfrm>
            <a:off x="10595294" y="310394"/>
            <a:ext cx="1442907" cy="6237214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AEDE6D6-3F73-2329-01B0-945E1C8B0B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620" y="1870743"/>
            <a:ext cx="9076888" cy="475139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0DEC54E-7FD5-E32E-3E5E-512C6997916D}"/>
              </a:ext>
            </a:extLst>
          </p:cNvPr>
          <p:cNvSpPr/>
          <p:nvPr/>
        </p:nvSpPr>
        <p:spPr>
          <a:xfrm>
            <a:off x="830510" y="494950"/>
            <a:ext cx="9076889" cy="1191237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Tous les champs sont à renseigner</a:t>
            </a:r>
          </a:p>
          <a:p>
            <a:pPr algn="ctr"/>
            <a:r>
              <a:rPr lang="fr-FR" sz="1600" u="sng" dirty="0">
                <a:solidFill>
                  <a:schemeClr val="tx1"/>
                </a:solidFill>
                <a:latin typeface="Comic Sans MS" panose="030F0702030302020204" pitchFamily="66" charset="0"/>
              </a:rPr>
              <a:t>Points d’attention </a:t>
            </a:r>
            <a:r>
              <a:rPr lang="fr-FR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:</a:t>
            </a:r>
          </a:p>
          <a:p>
            <a:pPr algn="ctr"/>
            <a:r>
              <a:rPr lang="fr-FR" sz="1600" dirty="0">
                <a:solidFill>
                  <a:srgbClr val="C00000"/>
                </a:solidFill>
                <a:latin typeface="Comic Sans MS" panose="030F0702030302020204" pitchFamily="66" charset="0"/>
              </a:rPr>
              <a:t>- type d’acquisition : à préciser</a:t>
            </a:r>
          </a:p>
          <a:p>
            <a:pPr algn="ctr"/>
            <a:r>
              <a:rPr lang="fr-FR" sz="1600" dirty="0">
                <a:solidFill>
                  <a:srgbClr val="00B0F0"/>
                </a:solidFill>
                <a:latin typeface="Comic Sans MS" panose="030F0702030302020204" pitchFamily="66" charset="0"/>
              </a:rPr>
              <a:t>- date de fin de construction : obligatoire si EcoPTZ dans le dossier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7AD0787-3922-B320-9D44-3378F86762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674" y="494950"/>
            <a:ext cx="3041737" cy="42792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13D1CC2-250D-A8D2-10F3-02E4B44F8B17}"/>
              </a:ext>
            </a:extLst>
          </p:cNvPr>
          <p:cNvSpPr/>
          <p:nvPr/>
        </p:nvSpPr>
        <p:spPr>
          <a:xfrm>
            <a:off x="3042408" y="2927758"/>
            <a:ext cx="3053592" cy="251669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718488-A66D-2413-975E-0C739FBB3980}"/>
              </a:ext>
            </a:extLst>
          </p:cNvPr>
          <p:cNvSpPr/>
          <p:nvPr/>
        </p:nvSpPr>
        <p:spPr>
          <a:xfrm>
            <a:off x="2761376" y="5236128"/>
            <a:ext cx="2596393" cy="251669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47084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DC035EF-1612-EAC3-0949-47796B37D4EB}"/>
              </a:ext>
            </a:extLst>
          </p:cNvPr>
          <p:cNvSpPr/>
          <p:nvPr/>
        </p:nvSpPr>
        <p:spPr>
          <a:xfrm>
            <a:off x="10595294" y="310394"/>
            <a:ext cx="1442907" cy="6237214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92B48FA-4E61-50DE-81CA-C6C8DA57AE8A}"/>
              </a:ext>
            </a:extLst>
          </p:cNvPr>
          <p:cNvSpPr txBox="1"/>
          <p:nvPr/>
        </p:nvSpPr>
        <p:spPr>
          <a:xfrm>
            <a:off x="1098958" y="1174459"/>
            <a:ext cx="72229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>
                <a:latin typeface="Comic Sans MS" panose="030F0702030302020204" pitchFamily="66" charset="0"/>
              </a:rPr>
              <a:t>Avant de saisir le financement </a:t>
            </a:r>
            <a:r>
              <a:rPr lang="fr-FR" dirty="0">
                <a:latin typeface="Comic Sans MS" panose="030F0702030302020204" pitchFamily="66" charset="0"/>
              </a:rPr>
              <a:t>: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6983A0B-7187-9EE1-AC5E-C36E86DE79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0418" y="1011462"/>
            <a:ext cx="2447925" cy="69532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EFD3A50-B8A5-1077-CB6E-25A4E39BB4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339" y="2139198"/>
            <a:ext cx="7380028" cy="184690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6F48CAF-2B04-A07D-EE87-E3A7595F52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157" y="4111624"/>
            <a:ext cx="7287210" cy="1571917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9F3F78FA-3A72-41B0-4F30-0335D6621D2E}"/>
              </a:ext>
            </a:extLst>
          </p:cNvPr>
          <p:cNvSpPr txBox="1"/>
          <p:nvPr/>
        </p:nvSpPr>
        <p:spPr>
          <a:xfrm>
            <a:off x="8150398" y="2231654"/>
            <a:ext cx="23233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00B050"/>
                </a:solidFill>
                <a:latin typeface="Comic Sans MS" panose="030F0702030302020204" pitchFamily="66" charset="0"/>
              </a:rPr>
              <a:t>Le PTZ 2024 s’affiche automatiquement sur le financement</a:t>
            </a:r>
          </a:p>
        </p:txBody>
      </p:sp>
      <p:pic>
        <p:nvPicPr>
          <p:cNvPr id="11" name="Image 10" descr="Une image contenant dessin humoristique, clipart, smiley, émoticône&#10;&#10;Description générée automatiquement">
            <a:extLst>
              <a:ext uri="{FF2B5EF4-FFF2-40B4-BE49-F238E27FC236}">
                <a16:creationId xmlns:a16="http://schemas.microsoft.com/office/drawing/2014/main" id="{63787289-8006-7832-536F-30154DA671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9805" y="2197573"/>
            <a:ext cx="904400" cy="865078"/>
          </a:xfrm>
          <a:prstGeom prst="rect">
            <a:avLst/>
          </a:prstGeom>
        </p:spPr>
      </p:pic>
      <p:pic>
        <p:nvPicPr>
          <p:cNvPr id="13" name="Image 12" descr="Une image contenant clipart, jaune, émoticône, smiley&#10;&#10;Description générée automatiquement">
            <a:extLst>
              <a:ext uri="{FF2B5EF4-FFF2-40B4-BE49-F238E27FC236}">
                <a16:creationId xmlns:a16="http://schemas.microsoft.com/office/drawing/2014/main" id="{6EF88A7E-D1D8-FBD4-E2DB-F3A626C8165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0143" y="4660427"/>
            <a:ext cx="689857" cy="689857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2D0F1AF7-D482-A4DA-8130-1B0C70BF90E1}"/>
              </a:ext>
            </a:extLst>
          </p:cNvPr>
          <p:cNvSpPr txBox="1"/>
          <p:nvPr/>
        </p:nvSpPr>
        <p:spPr>
          <a:xfrm>
            <a:off x="8286496" y="4300633"/>
            <a:ext cx="218722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Le motif de non-éligibilité est indiqué : infos non saisies, données à vérifier, ou profil client/projet non éligible</a:t>
            </a:r>
          </a:p>
        </p:txBody>
      </p:sp>
    </p:spTree>
    <p:extLst>
      <p:ext uri="{BB962C8B-B14F-4D97-AF65-F5344CB8AC3E}">
        <p14:creationId xmlns:p14="http://schemas.microsoft.com/office/powerpoint/2010/main" val="40845092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48AD68-F128-51BD-6D62-75B3188FC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1600" dirty="0">
                <a:latin typeface="Comic Sans MS" panose="030F0702030302020204" pitchFamily="66" charset="0"/>
              </a:rPr>
              <a:t>Toutes les données sont correctement saisies</a:t>
            </a:r>
            <a:br>
              <a:rPr lang="fr-FR" sz="1600" dirty="0">
                <a:latin typeface="Comic Sans MS" panose="030F0702030302020204" pitchFamily="66" charset="0"/>
              </a:rPr>
            </a:br>
            <a:br>
              <a:rPr lang="fr-FR" sz="1600" dirty="0">
                <a:latin typeface="Comic Sans MS" panose="030F0702030302020204" pitchFamily="66" charset="0"/>
              </a:rPr>
            </a:br>
            <a:r>
              <a:rPr lang="fr-FR" sz="1600" dirty="0">
                <a:latin typeface="Comic Sans MS" panose="030F0702030302020204" pitchFamily="66" charset="0"/>
              </a:rPr>
              <a:t>Le client est éligible au PTZ 2024</a:t>
            </a:r>
            <a:br>
              <a:rPr lang="fr-FR" sz="1600" dirty="0">
                <a:latin typeface="Comic Sans MS" panose="030F0702030302020204" pitchFamily="66" charset="0"/>
              </a:rPr>
            </a:br>
            <a:br>
              <a:rPr lang="fr-FR" sz="1600" dirty="0">
                <a:latin typeface="Comic Sans MS" panose="030F0702030302020204" pitchFamily="66" charset="0"/>
              </a:rPr>
            </a:br>
            <a:r>
              <a:rPr lang="fr-FR" sz="1600" dirty="0">
                <a:latin typeface="Comic Sans MS" panose="030F0702030302020204" pitchFamily="66" charset="0"/>
              </a:rPr>
              <a:t>Le PTZ remonte automatiquement dans le financement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62E27051-9BBD-F250-029A-4896F92F21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29050" y="2519596"/>
            <a:ext cx="4533900" cy="2524125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5016F72-FDCE-224C-94D5-09E3C5A419DF}"/>
              </a:ext>
            </a:extLst>
          </p:cNvPr>
          <p:cNvSpPr/>
          <p:nvPr/>
        </p:nvSpPr>
        <p:spPr>
          <a:xfrm>
            <a:off x="10595294" y="310394"/>
            <a:ext cx="1442907" cy="6237214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865654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331</TotalTime>
  <Words>414</Words>
  <Application>Microsoft Office PowerPoint</Application>
  <PresentationFormat>Grand écran</PresentationFormat>
  <Paragraphs>42</Paragraphs>
  <Slides>11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Comic Sans MS</vt:lpstr>
      <vt:lpstr>Thème Office</vt:lpstr>
      <vt:lpstr>PTZ saisie de l’éligibilité sur MYC</vt:lpstr>
      <vt:lpstr>PTZ 2024  saisie de l’éligibilité sur MYC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Toutes les données sont correctement saisies  Le client est éligible au PTZ 2024  Le PTZ remonte automatiquement dans le financement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KUPET Thierry [CEGEE]</dc:creator>
  <cp:lastModifiedBy>ARMANT Valerie [CEGEE]</cp:lastModifiedBy>
  <cp:revision>3</cp:revision>
  <dcterms:created xsi:type="dcterms:W3CDTF">2024-04-09T08:55:18Z</dcterms:created>
  <dcterms:modified xsi:type="dcterms:W3CDTF">2024-05-06T13:24:57Z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etDate">
    <vt:lpwstr>2024-04-09T09:27:44Z</vt:lpwstr>
  </property>
  <property fmtid="{D5CDD505-2E9C-101B-9397-08002B2CF9AE}" pid="4" name="MSIP_Label_48a19f0c-bea1-442e-a475-ed109d9ec508_Method">
    <vt:lpwstr>Standard</vt:lpwstr>
  </property>
  <property fmtid="{D5CDD505-2E9C-101B-9397-08002B2CF9AE}" pid="5" name="MSIP_Label_48a19f0c-bea1-442e-a475-ed109d9ec508_Name">
    <vt:lpwstr>48a19f0c-bea1-442e-a475-ed109d9ec508</vt:lpwstr>
  </property>
  <property fmtid="{D5CDD505-2E9C-101B-9397-08002B2CF9AE}" pid="6" name="MSIP_Label_48a19f0c-bea1-442e-a475-ed109d9ec508_SiteId">
    <vt:lpwstr>d5bb6d35-8a82-4329-b49a-5030bd6497ab</vt:lpwstr>
  </property>
  <property fmtid="{D5CDD505-2E9C-101B-9397-08002B2CF9AE}" pid="7" name="MSIP_Label_48a19f0c-bea1-442e-a475-ed109d9ec508_ActionId">
    <vt:lpwstr>d47f828a-1f7c-4db7-8e09-32970d45a26e</vt:lpwstr>
  </property>
  <property fmtid="{D5CDD505-2E9C-101B-9397-08002B2CF9AE}" pid="8" name="MSIP_Label_48a19f0c-bea1-442e-a475-ed109d9ec508_ContentBits">
    <vt:lpwstr>0</vt:lpwstr>
  </property>
</Properties>
</file>