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7" r:id="rId2"/>
    <p:sldId id="286" r:id="rId3"/>
    <p:sldId id="288" r:id="rId4"/>
    <p:sldId id="289" r:id="rId5"/>
    <p:sldId id="261" r:id="rId6"/>
    <p:sldId id="263" r:id="rId7"/>
    <p:sldId id="259" r:id="rId8"/>
    <p:sldId id="274" r:id="rId9"/>
    <p:sldId id="267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000F"/>
    <a:srgbClr val="A70F0F"/>
    <a:srgbClr val="A0A2A5"/>
    <a:srgbClr val="FF0000"/>
    <a:srgbClr val="F9894E"/>
    <a:srgbClr val="8ABD61"/>
    <a:srgbClr val="EB0F0F"/>
    <a:srgbClr val="00A9CF"/>
    <a:srgbClr val="E0E0E0"/>
    <a:srgbClr val="0042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05" autoAdjust="0"/>
    <p:restoredTop sz="96327"/>
  </p:normalViewPr>
  <p:slideViewPr>
    <p:cSldViewPr snapToGrid="0">
      <p:cViewPr varScale="1">
        <p:scale>
          <a:sx n="106" d="100"/>
          <a:sy n="106" d="100"/>
        </p:scale>
        <p:origin x="6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7F48D0-81A0-C40E-E33D-2EEDA10BE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A67BECF-468D-476C-1BF0-7E350E0F5A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DC405C-0C9D-A536-9228-BE99DC426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9D6D-5D8A-994F-A0C1-2C0AAD6CE95F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EC3BA6-29E5-4BBC-823B-3A9B1F251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C5A8D6-E94E-36C8-FB85-8CCFBD740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8BDE-FBE1-B94C-98D0-9882C41C98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4601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8763E7-805E-BD00-CD4B-116CB41E7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E21C5A-2361-30F3-0F16-379321DC2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ED81D6-D7C9-1CA6-A128-7154D724D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9D6D-5D8A-994F-A0C1-2C0AAD6CE95F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02F56A-B825-95A3-16F8-45E53FA91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BFE2CD-1E80-20F0-F77D-FF5D43E7D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8BDE-FBE1-B94C-98D0-9882C41C98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1484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0091A0-31CF-B11E-CD75-238D4E6E1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7067F75-3C3D-8E45-DFA9-B0B10E7E5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66AB3B-061B-9F13-EBDC-39472C0D5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9D6D-5D8A-994F-A0C1-2C0AAD6CE95F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76DD53-9B8D-CA7C-70AD-ACDA94489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2386EC-337C-0918-BB2E-760DE248F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8BDE-FBE1-B94C-98D0-9882C41C98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75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EE5020-8117-BE5A-A0B5-C32A7EDFA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3A0A09-33E3-68AD-B38B-ACB3A617F7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25B682-0291-5C60-5AB3-D0A64FFD19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0F0422-A191-3243-E0AC-FBE6E6E91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9D6D-5D8A-994F-A0C1-2C0AAD6CE95F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F701B56-2FA8-1764-752B-105C3D1B5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6E08D5-1ECE-328C-53BE-06CA81416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8BDE-FBE1-B94C-98D0-9882C41C98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825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626FD-E2A5-E826-BE7B-8F2D013E2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0C8E29-D5D7-BBD2-8D01-46C8544BE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E153E09-CF1D-7D38-AC85-F9B3FF7509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AE6054E-2288-71E0-629C-1E7537ACC8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A90A6ED-7261-657D-B924-0C79C794BB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023F76F-2FBD-4675-39DF-58D1CE73D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9D6D-5D8A-994F-A0C1-2C0AAD6CE95F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445FC63-E12C-8266-F69D-33F91C7CF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C86F88B-1C8C-4BD1-DDDC-E34241B33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8BDE-FBE1-B94C-98D0-9882C41C98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122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3EBDEE-6FAF-9443-E569-5A21E6E33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77DA915-21E9-1A5A-B0BA-22371BF40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9D6D-5D8A-994F-A0C1-2C0AAD6CE95F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C9B3339-B864-807E-9096-B7FFAEBF0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04B1E1E-4014-5239-9F3B-48D998DC9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8BDE-FBE1-B94C-98D0-9882C41C98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9357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4D8C3D0-C884-06E0-8D57-67581805B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9D6D-5D8A-994F-A0C1-2C0AAD6CE95F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A27024-990C-6EF0-D009-0BA8B4AA7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A6B37C-8CA4-D61F-5FFF-56970B89D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8BDE-FBE1-B94C-98D0-9882C41C98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399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2FEAA8-74A2-0E1F-F6E2-AC1BB8260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84769A-2D07-65C7-9B9D-8EECD42FC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941B80F-7E96-C994-4634-9CD0A2F79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17BD38F-E045-795E-D973-89B7A8795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9D6D-5D8A-994F-A0C1-2C0AAD6CE95F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50BBF5A-7C2F-7B09-1164-6B239E68C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6DE37F4-3381-7CBD-AAE8-E9C4067F5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8BDE-FBE1-B94C-98D0-9882C41C98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4202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103FB0-E7F3-C114-0315-29347A69C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FA280EE-BCE0-C0E0-3432-A884F135AD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589F8EA-8191-F46E-ED5B-EC63FE27D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79916D7-184C-3E1A-5C65-5E9F99AA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9D6D-5D8A-994F-A0C1-2C0AAD6CE95F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A6E281-8B05-75BF-4CAD-A23D208C9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CDD2F04-3AF3-17AB-A813-D6B39C251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8BDE-FBE1-B94C-98D0-9882C41C98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965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75C1B3-15C7-48A5-763A-44046B7B3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E483CCA-8C50-6AD4-B80D-B485E410C2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D2E94C-7460-9421-C0FC-E517A9B2E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9D6D-5D8A-994F-A0C1-2C0AAD6CE95F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3EF2B3-6338-0616-F80E-6F5B66510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B92387-234A-8BC9-3FA8-86FB776CE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8BDE-FBE1-B94C-98D0-9882C41C98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023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2235848-94A8-3967-065D-EDD9BEA9CB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E93BA8B-2BC3-002D-DCD3-83789A533D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93FBE0-C863-7DFD-FDF9-C1C60ACDC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9D6D-5D8A-994F-A0C1-2C0AAD6CE95F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246341-E41F-7BB1-3D15-11A193FCC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BC5CCA-C398-8128-9A7D-4A0E21B62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8BDE-FBE1-B94C-98D0-9882C41C98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5765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C33E3FE-37C9-D9BD-CFF9-927C5BBA1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3D5268-D384-870C-2119-38C7B6071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CA64B1-777E-F649-960B-4876080472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29D6D-5D8A-994F-A0C1-2C0AAD6CE95F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D92A79-BA3D-0986-C429-7D8C791652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D7A0F2-4FC8-36D6-E419-CB6F0027E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88BDE-FBE1-B94C-98D0-9882C41C98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52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B5F542A-1F44-C96C-9836-A913860AC1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79" t="21027" b="27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EEEE122-8F2F-9CA5-F060-922D16839D82}"/>
              </a:ext>
            </a:extLst>
          </p:cNvPr>
          <p:cNvGrpSpPr/>
          <p:nvPr/>
        </p:nvGrpSpPr>
        <p:grpSpPr>
          <a:xfrm>
            <a:off x="5264664" y="3992991"/>
            <a:ext cx="5992004" cy="2046211"/>
            <a:chOff x="5552296" y="4159607"/>
            <a:chExt cx="5992004" cy="204621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6102FE5-84A8-BC98-ACAF-9603E65F6615}"/>
                </a:ext>
              </a:extLst>
            </p:cNvPr>
            <p:cNvSpPr/>
            <p:nvPr/>
          </p:nvSpPr>
          <p:spPr>
            <a:xfrm>
              <a:off x="5556578" y="4159607"/>
              <a:ext cx="5987722" cy="10421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AA025F4-CF62-22BB-1B90-7C1C94EB63EA}"/>
                </a:ext>
              </a:extLst>
            </p:cNvPr>
            <p:cNvSpPr/>
            <p:nvPr/>
          </p:nvSpPr>
          <p:spPr>
            <a:xfrm>
              <a:off x="9291918" y="5284695"/>
              <a:ext cx="2252382" cy="9211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7206F22-1433-8D9B-CB92-CED803714E19}"/>
                </a:ext>
              </a:extLst>
            </p:cNvPr>
            <p:cNvSpPr/>
            <p:nvPr/>
          </p:nvSpPr>
          <p:spPr>
            <a:xfrm>
              <a:off x="5552296" y="4159607"/>
              <a:ext cx="3665663" cy="11250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D89D3AA-9FD2-2055-699F-0EF803AD8BDF}"/>
                </a:ext>
              </a:extLst>
            </p:cNvPr>
            <p:cNvSpPr txBox="1"/>
            <p:nvPr/>
          </p:nvSpPr>
          <p:spPr>
            <a:xfrm>
              <a:off x="5700512" y="4317310"/>
              <a:ext cx="5695572" cy="677108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r>
                <a:rPr lang="fr-FR" sz="3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Prêt PRIMO JEUNES 0%</a:t>
              </a:r>
              <a:endParaRPr lang="fr-FR" sz="3800" b="1" dirty="0">
                <a:solidFill>
                  <a:srgbClr val="3E454A"/>
                </a:solidFill>
                <a:effectLst/>
                <a:latin typeface="Arial" panose="020B0604020202020204" pitchFamily="34" charset="0"/>
                <a:ea typeface="Times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F310DB61-28FA-8031-86CD-A29D359805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15435" t="27426" r="15405" b="28130"/>
            <a:stretch/>
          </p:blipFill>
          <p:spPr>
            <a:xfrm>
              <a:off x="9369527" y="5355857"/>
              <a:ext cx="2053749" cy="742381"/>
            </a:xfrm>
            <a:prstGeom prst="rect">
              <a:avLst/>
            </a:prstGeom>
          </p:spPr>
        </p:pic>
      </p:grpSp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2E3EEEDF-DC8F-1156-8B8A-E29FB759D3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8199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937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B46E976A-4555-65B5-8861-FA9852DD7341}"/>
              </a:ext>
            </a:extLst>
          </p:cNvPr>
          <p:cNvSpPr/>
          <p:nvPr/>
        </p:nvSpPr>
        <p:spPr>
          <a:xfrm>
            <a:off x="381312" y="598180"/>
            <a:ext cx="9278503" cy="8791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72000" rtlCol="0" anchor="ctr"/>
          <a:lstStyle/>
          <a:p>
            <a:r>
              <a:rPr lang="fr-FR" sz="19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Caisses d’Epargne s’engagent à </a:t>
            </a:r>
            <a:r>
              <a:rPr lang="fr-FR" sz="19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soutenir l’accès à la propriété des jeunes de moins de 35 ans </a:t>
            </a:r>
            <a:r>
              <a:rPr lang="fr-FR" sz="19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travers deux dispositifs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3E40B8-6705-9C60-F01A-D2F46977DE35}"/>
              </a:ext>
            </a:extLst>
          </p:cNvPr>
          <p:cNvSpPr/>
          <p:nvPr/>
        </p:nvSpPr>
        <p:spPr>
          <a:xfrm>
            <a:off x="11859904" y="6455392"/>
            <a:ext cx="332096" cy="2301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/>
          <a:lstStyle/>
          <a:p>
            <a:r>
              <a:rPr lang="fr-F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F0F4117-3160-0C7A-550E-6AB873FD2F66}"/>
              </a:ext>
            </a:extLst>
          </p:cNvPr>
          <p:cNvSpPr/>
          <p:nvPr/>
        </p:nvSpPr>
        <p:spPr>
          <a:xfrm>
            <a:off x="0" y="237890"/>
            <a:ext cx="8440615" cy="490655"/>
          </a:xfrm>
          <a:prstGeom prst="rect">
            <a:avLst/>
          </a:prstGeom>
          <a:solidFill>
            <a:srgbClr val="A0A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bIns="108000" rtlCol="0" anchor="ctr"/>
          <a:lstStyle/>
          <a:p>
            <a:r>
              <a:rPr lang="fr-FR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Mesures autour de l’accession à la propriété des jeunes</a:t>
            </a:r>
            <a:endParaRPr lang="fr-FR" sz="2400" b="1" i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01C24F0A-004B-33A3-6C46-EFC9C6E18383}"/>
              </a:ext>
            </a:extLst>
          </p:cNvPr>
          <p:cNvGrpSpPr/>
          <p:nvPr/>
        </p:nvGrpSpPr>
        <p:grpSpPr>
          <a:xfrm>
            <a:off x="735352" y="1926022"/>
            <a:ext cx="10721297" cy="4431317"/>
            <a:chOff x="665246" y="1926022"/>
            <a:chExt cx="10721297" cy="4431317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B722E66F-BBEA-AC69-631C-52401304974F}"/>
                </a:ext>
              </a:extLst>
            </p:cNvPr>
            <p:cNvGrpSpPr/>
            <p:nvPr/>
          </p:nvGrpSpPr>
          <p:grpSpPr>
            <a:xfrm>
              <a:off x="665247" y="1926022"/>
              <a:ext cx="9807368" cy="2086702"/>
              <a:chOff x="665247" y="1926022"/>
              <a:chExt cx="9807368" cy="2086702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D8C0460-E701-84DC-17BF-4F96714E4384}"/>
                  </a:ext>
                </a:extLst>
              </p:cNvPr>
              <p:cNvSpPr/>
              <p:nvPr/>
            </p:nvSpPr>
            <p:spPr>
              <a:xfrm>
                <a:off x="1453661" y="1926022"/>
                <a:ext cx="9018953" cy="7847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A70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 b="1" dirty="0">
                  <a:solidFill>
                    <a:srgbClr val="71BB7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B279940-AB14-51DA-46CA-D18D12DEC66E}"/>
                  </a:ext>
                </a:extLst>
              </p:cNvPr>
              <p:cNvSpPr txBox="1"/>
              <p:nvPr/>
            </p:nvSpPr>
            <p:spPr>
              <a:xfrm>
                <a:off x="1531816" y="1981754"/>
                <a:ext cx="884701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fr-FR" b="1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Un prêt évolutif à l’accession qui permet aux jeunes de démarrer leur financement immobilier avec des échéances allégées </a:t>
                </a:r>
                <a:endPara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0A75DBC-C658-AB1E-6632-DC827CE28860}"/>
                  </a:ext>
                </a:extLst>
              </p:cNvPr>
              <p:cNvSpPr/>
              <p:nvPr/>
            </p:nvSpPr>
            <p:spPr>
              <a:xfrm>
                <a:off x="668900" y="1926022"/>
                <a:ext cx="784760" cy="784760"/>
              </a:xfrm>
              <a:prstGeom prst="rect">
                <a:avLst/>
              </a:prstGeom>
              <a:solidFill>
                <a:srgbClr val="A70F0F"/>
              </a:solidFill>
              <a:ln>
                <a:solidFill>
                  <a:srgbClr val="A70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BCE6A13-8842-2C80-F5F9-29EC7FCDD097}"/>
                  </a:ext>
                </a:extLst>
              </p:cNvPr>
              <p:cNvSpPr/>
              <p:nvPr/>
            </p:nvSpPr>
            <p:spPr>
              <a:xfrm>
                <a:off x="665247" y="2713003"/>
                <a:ext cx="9807368" cy="1299721"/>
              </a:xfrm>
              <a:prstGeom prst="rect">
                <a:avLst/>
              </a:prstGeom>
              <a:solidFill>
                <a:srgbClr val="A70F0F">
                  <a:alpha val="1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 b="1" dirty="0">
                  <a:solidFill>
                    <a:srgbClr val="00749C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6FC6851E-2705-2377-570D-F5468C4B3F52}"/>
                  </a:ext>
                </a:extLst>
              </p:cNvPr>
              <p:cNvSpPr txBox="1"/>
              <p:nvPr/>
            </p:nvSpPr>
            <p:spPr>
              <a:xfrm>
                <a:off x="741356" y="2818340"/>
                <a:ext cx="9409677" cy="1046885"/>
              </a:xfrm>
              <a:prstGeom prst="rect">
                <a:avLst/>
              </a:prstGeom>
              <a:noFill/>
            </p:spPr>
            <p:txBody>
              <a:bodyPr wrap="square" lIns="108000" bIns="36000" rtlCol="0">
                <a:spAutoFit/>
              </a:bodyPr>
              <a:lstStyle/>
              <a:p>
                <a:pPr marL="285750" indent="-285750" algn="just">
                  <a:spcBef>
                    <a:spcPts val="400"/>
                  </a:spcBef>
                  <a:buClr>
                    <a:srgbClr val="A70F0F"/>
                  </a:buClr>
                  <a:buFont typeface="Wingdings" pitchFamily="2" charset="2"/>
                  <a:buChar char="§"/>
                </a:pPr>
                <a:r>
                  <a:rPr lang="fr-F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</a:rPr>
                  <a:t>R</a:t>
                </a:r>
                <a:r>
                  <a:rPr lang="fr-FR" sz="1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emise en avant du « prêt évolutif accession» (</a:t>
                </a:r>
                <a:r>
                  <a:rPr lang="fr-FR" sz="1400" b="1" kern="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Grandioz</a:t>
                </a:r>
                <a:r>
                  <a:rPr lang="fr-FR" sz="1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) sans condition d’éligibilité PTZ.</a:t>
                </a:r>
              </a:p>
              <a:p>
                <a:pPr marL="285750" indent="-285750" algn="just">
                  <a:spcBef>
                    <a:spcPts val="400"/>
                  </a:spcBef>
                  <a:buClr>
                    <a:srgbClr val="A70F0F"/>
                  </a:buClr>
                  <a:buFont typeface="Wingdings" pitchFamily="2" charset="2"/>
                  <a:buChar char="§"/>
                </a:pPr>
                <a:r>
                  <a:rPr lang="fr-FR" sz="1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Ce prêt évolutif est à </a:t>
                </a:r>
                <a:r>
                  <a:rPr lang="fr-FR" sz="1400" b="1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taux fixe</a:t>
                </a:r>
                <a:r>
                  <a:rPr lang="fr-FR" sz="1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 et sa durée </a:t>
                </a:r>
                <a:r>
                  <a:rPr lang="fr-FR" sz="1400" b="1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peut aller jusqu’à 25 ans</a:t>
                </a:r>
                <a:r>
                  <a:rPr lang="fr-FR" sz="1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.</a:t>
                </a:r>
              </a:p>
              <a:p>
                <a:pPr marL="285750" indent="-285750" algn="just">
                  <a:spcBef>
                    <a:spcPts val="400"/>
                  </a:spcBef>
                  <a:buClr>
                    <a:srgbClr val="A70F0F"/>
                  </a:buClr>
                  <a:buFont typeface="Wingdings" pitchFamily="2" charset="2"/>
                  <a:buChar char="§"/>
                </a:pPr>
                <a:r>
                  <a:rPr lang="fr-FR" sz="1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Il constitue pour les jeunes un </a:t>
                </a:r>
                <a:r>
                  <a:rPr lang="fr-FR" sz="1400" b="1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bon moyen de devenir propriétaire de leur logement</a:t>
                </a:r>
                <a:r>
                  <a:rPr lang="fr-FR" sz="1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 tout en leur permettant</a:t>
                </a:r>
                <a:br>
                  <a:rPr lang="fr-FR" sz="1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</a:br>
                <a:r>
                  <a:rPr lang="fr-FR" sz="1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de </a:t>
                </a:r>
                <a:r>
                  <a:rPr lang="fr-FR" sz="1400" b="1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préserver leur pouvoir d’achat</a:t>
                </a:r>
                <a:r>
                  <a:rPr lang="fr-FR" sz="1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.</a:t>
                </a:r>
                <a:endParaRPr lang="fr-FR" sz="14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05E87140-C45E-A6E2-30E2-B8769DE9A0BF}"/>
                </a:ext>
              </a:extLst>
            </p:cNvPr>
            <p:cNvGrpSpPr/>
            <p:nvPr/>
          </p:nvGrpSpPr>
          <p:grpSpPr>
            <a:xfrm>
              <a:off x="665246" y="4270637"/>
              <a:ext cx="9807368" cy="2086702"/>
              <a:chOff x="665246" y="4270637"/>
              <a:chExt cx="9807368" cy="2086702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8DC34AD-6C85-E3AC-FCDD-AE8852A86C31}"/>
                  </a:ext>
                </a:extLst>
              </p:cNvPr>
              <p:cNvSpPr/>
              <p:nvPr/>
            </p:nvSpPr>
            <p:spPr>
              <a:xfrm>
                <a:off x="1453661" y="4270637"/>
                <a:ext cx="9018953" cy="7847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D700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 b="1" dirty="0">
                  <a:solidFill>
                    <a:srgbClr val="71BB7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32AB056-6A97-2EB7-9AAF-84F2D06A9F48}"/>
                  </a:ext>
                </a:extLst>
              </p:cNvPr>
              <p:cNvSpPr txBox="1"/>
              <p:nvPr/>
            </p:nvSpPr>
            <p:spPr>
              <a:xfrm>
                <a:off x="1531815" y="4466582"/>
                <a:ext cx="46464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fr-FR" b="1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Un nouveau « Prêt PRIMO JEUNES 0% »</a:t>
                </a:r>
                <a:endPara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6D4EB51-86EE-8206-F956-A7BC5C70983D}"/>
                  </a:ext>
                </a:extLst>
              </p:cNvPr>
              <p:cNvSpPr/>
              <p:nvPr/>
            </p:nvSpPr>
            <p:spPr>
              <a:xfrm>
                <a:off x="668900" y="4270637"/>
                <a:ext cx="784760" cy="784760"/>
              </a:xfrm>
              <a:prstGeom prst="rect">
                <a:avLst/>
              </a:prstGeom>
              <a:solidFill>
                <a:srgbClr val="D7000F"/>
              </a:solidFill>
              <a:ln>
                <a:solidFill>
                  <a:srgbClr val="D700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36E575C-8A41-C089-56C4-192A409958DF}"/>
                  </a:ext>
                </a:extLst>
              </p:cNvPr>
              <p:cNvSpPr/>
              <p:nvPr/>
            </p:nvSpPr>
            <p:spPr>
              <a:xfrm>
                <a:off x="665246" y="5057619"/>
                <a:ext cx="9807368" cy="1299720"/>
              </a:xfrm>
              <a:prstGeom prst="rect">
                <a:avLst/>
              </a:prstGeom>
              <a:solidFill>
                <a:srgbClr val="D7000F">
                  <a:alpha val="1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200" b="1" dirty="0">
                  <a:solidFill>
                    <a:srgbClr val="00749C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593456E-AE38-A383-7FB2-96F44FD2BA86}"/>
                  </a:ext>
                </a:extLst>
              </p:cNvPr>
              <p:cNvSpPr txBox="1"/>
              <p:nvPr/>
            </p:nvSpPr>
            <p:spPr>
              <a:xfrm>
                <a:off x="741355" y="5162955"/>
                <a:ext cx="9465451" cy="1046885"/>
              </a:xfrm>
              <a:prstGeom prst="rect">
                <a:avLst/>
              </a:prstGeom>
              <a:noFill/>
            </p:spPr>
            <p:txBody>
              <a:bodyPr wrap="square" lIns="108000" bIns="36000" rtlCol="0">
                <a:spAutoFit/>
              </a:bodyPr>
              <a:lstStyle/>
              <a:p>
                <a:pPr marL="285750" indent="-285750" defTabSz="1625519">
                  <a:spcBef>
                    <a:spcPts val="400"/>
                  </a:spcBef>
                  <a:buClr>
                    <a:srgbClr val="D7000F"/>
                  </a:buClr>
                  <a:buFont typeface="Wingdings" pitchFamily="2" charset="2"/>
                  <a:buChar char="§"/>
                </a:pPr>
                <a:r>
                  <a:rPr lang="fr-FR" sz="1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Ce dispositif exceptionnel s’adresse aux </a:t>
                </a:r>
                <a:r>
                  <a:rPr lang="fr-FR" sz="1400" b="1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moins de 35 ans</a:t>
                </a:r>
                <a:r>
                  <a:rPr lang="fr-FR" sz="1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, avec condition d’éligibilité PTZ.</a:t>
                </a:r>
              </a:p>
              <a:p>
                <a:pPr marL="285750" indent="-285750" defTabSz="1625519">
                  <a:spcBef>
                    <a:spcPts val="400"/>
                  </a:spcBef>
                  <a:buClr>
                    <a:srgbClr val="D7000F"/>
                  </a:buClr>
                  <a:buFont typeface="Wingdings" pitchFamily="2" charset="2"/>
                  <a:buChar char="§"/>
                </a:pPr>
                <a:r>
                  <a:rPr lang="fr-FR" sz="1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Son </a:t>
                </a:r>
                <a:r>
                  <a:rPr lang="fr-FR" sz="1400" b="1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montant maximum est de 20 000 euros à taux 0 %</a:t>
                </a:r>
                <a:r>
                  <a:rPr lang="fr-FR" sz="1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 dans la limite de 10 % du montant du financement immobilier.</a:t>
                </a:r>
              </a:p>
              <a:p>
                <a:pPr marL="285750" indent="-285750" defTabSz="1625519">
                  <a:spcBef>
                    <a:spcPts val="400"/>
                  </a:spcBef>
                  <a:buClr>
                    <a:srgbClr val="D7000F"/>
                  </a:buClr>
                  <a:buFont typeface="Wingdings" pitchFamily="2" charset="2"/>
                  <a:buChar char="§"/>
                </a:pPr>
                <a:r>
                  <a:rPr lang="fr-FR" sz="1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Sa durée </a:t>
                </a:r>
                <a:r>
                  <a:rPr lang="fr-FR" sz="1400" b="1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peut aller jusqu’à 20 ans</a:t>
                </a:r>
                <a:r>
                  <a:rPr lang="fr-FR" sz="1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/>
                    <a:sym typeface="Arial"/>
                  </a:rPr>
                  <a:t>, avec une gratuité des frais de dossier.</a:t>
                </a:r>
              </a:p>
            </p:txBody>
          </p:sp>
        </p:grp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99D5E63F-6A9F-4001-1A20-12AF53FDA148}"/>
                </a:ext>
              </a:extLst>
            </p:cNvPr>
            <p:cNvSpPr/>
            <p:nvPr/>
          </p:nvSpPr>
          <p:spPr>
            <a:xfrm>
              <a:off x="10090133" y="2321169"/>
              <a:ext cx="1296409" cy="1296409"/>
            </a:xfrm>
            <a:prstGeom prst="ellipse">
              <a:avLst/>
            </a:prstGeom>
            <a:solidFill>
              <a:srgbClr val="A70F0F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/>
              <a:r>
                <a:rPr lang="fr-F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Déjà</a:t>
              </a:r>
            </a:p>
            <a:p>
              <a:pPr algn="ctr"/>
              <a:r>
                <a:rPr lang="fr-F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disponible</a:t>
              </a:r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C58A2C49-3E65-729F-65EE-1BBE74A9F8EE}"/>
                </a:ext>
              </a:extLst>
            </p:cNvPr>
            <p:cNvSpPr/>
            <p:nvPr/>
          </p:nvSpPr>
          <p:spPr>
            <a:xfrm>
              <a:off x="10090134" y="4665784"/>
              <a:ext cx="1296409" cy="1296409"/>
            </a:xfrm>
            <a:prstGeom prst="ellipse">
              <a:avLst/>
            </a:prstGeom>
            <a:solidFill>
              <a:srgbClr val="D7000F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/>
            <a:lstStyle/>
            <a:p>
              <a:pPr algn="ctr"/>
              <a:r>
                <a:rPr lang="fr-F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</a:p>
            <a:p>
              <a:pPr algn="ctr"/>
              <a:r>
                <a:rPr lang="fr-F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Novembre</a:t>
              </a:r>
            </a:p>
            <a:p>
              <a:pPr algn="ctr"/>
              <a:r>
                <a:rPr lang="fr-F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9166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502DC92-54F9-6B43-5BB7-AE67793123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37" r="16381"/>
          <a:stretch/>
        </p:blipFill>
        <p:spPr>
          <a:xfrm>
            <a:off x="-1" y="0"/>
            <a:ext cx="6096000" cy="6858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BE1B02B-4772-D494-2778-9B9257A1A03B}"/>
              </a:ext>
            </a:extLst>
          </p:cNvPr>
          <p:cNvGrpSpPr/>
          <p:nvPr/>
        </p:nvGrpSpPr>
        <p:grpSpPr>
          <a:xfrm>
            <a:off x="5305056" y="575731"/>
            <a:ext cx="1967977" cy="616255"/>
            <a:chOff x="3731949" y="493070"/>
            <a:chExt cx="1967977" cy="61625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6D31C09-3AEC-E4EE-4101-223E631FE1F8}"/>
                </a:ext>
              </a:extLst>
            </p:cNvPr>
            <p:cNvSpPr/>
            <p:nvPr/>
          </p:nvSpPr>
          <p:spPr>
            <a:xfrm>
              <a:off x="3731949" y="493070"/>
              <a:ext cx="790943" cy="616255"/>
            </a:xfrm>
            <a:prstGeom prst="rect">
              <a:avLst/>
            </a:prstGeom>
            <a:solidFill>
              <a:srgbClr val="A0A2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9D820A7-565B-3772-812F-22501625EF3C}"/>
                </a:ext>
              </a:extLst>
            </p:cNvPr>
            <p:cNvSpPr/>
            <p:nvPr/>
          </p:nvSpPr>
          <p:spPr>
            <a:xfrm>
              <a:off x="3731951" y="493070"/>
              <a:ext cx="1967975" cy="522270"/>
            </a:xfrm>
            <a:prstGeom prst="rect">
              <a:avLst/>
            </a:prstGeom>
            <a:solidFill>
              <a:srgbClr val="A0A2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bIns="108000" rtlCol="0" anchor="ctr"/>
            <a:lstStyle/>
            <a:p>
              <a:r>
                <a:rPr lang="fr-FR" sz="2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Sommaire</a:t>
              </a:r>
              <a:endParaRPr lang="fr-FR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2CBA0570-1910-34D6-39C9-E0BAC3ED305C}"/>
              </a:ext>
            </a:extLst>
          </p:cNvPr>
          <p:cNvGrpSpPr/>
          <p:nvPr/>
        </p:nvGrpSpPr>
        <p:grpSpPr>
          <a:xfrm>
            <a:off x="7691774" y="2144627"/>
            <a:ext cx="3089391" cy="2568746"/>
            <a:chOff x="7251507" y="2292830"/>
            <a:chExt cx="3089391" cy="2568746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9AE405C6-A55C-89C2-4A47-3EAF053AD2E7}"/>
                </a:ext>
              </a:extLst>
            </p:cNvPr>
            <p:cNvGrpSpPr/>
            <p:nvPr/>
          </p:nvGrpSpPr>
          <p:grpSpPr>
            <a:xfrm>
              <a:off x="7251507" y="2292830"/>
              <a:ext cx="2152689" cy="988277"/>
              <a:chOff x="6516892" y="1991351"/>
              <a:chExt cx="2152689" cy="988277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DEC26BF-B076-0DA7-2A4B-A858485273B9}"/>
                  </a:ext>
                </a:extLst>
              </p:cNvPr>
              <p:cNvSpPr txBox="1"/>
              <p:nvPr/>
            </p:nvSpPr>
            <p:spPr>
              <a:xfrm>
                <a:off x="6528275" y="2579518"/>
                <a:ext cx="214130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000" b="1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L’offre</a:t>
                </a:r>
                <a:endParaRPr lang="fr-FR" sz="20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E60139D-15C8-534A-BFE0-78A38661E5F8}"/>
                  </a:ext>
                </a:extLst>
              </p:cNvPr>
              <p:cNvSpPr txBox="1"/>
              <p:nvPr/>
            </p:nvSpPr>
            <p:spPr>
              <a:xfrm>
                <a:off x="6516892" y="1991351"/>
                <a:ext cx="1032387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45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01.</a:t>
                </a:r>
              </a:p>
            </p:txBody>
          </p: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9F56C10B-B132-67C1-2959-6C65E36C7F36}"/>
                </a:ext>
              </a:extLst>
            </p:cNvPr>
            <p:cNvGrpSpPr/>
            <p:nvPr/>
          </p:nvGrpSpPr>
          <p:grpSpPr>
            <a:xfrm>
              <a:off x="7251507" y="3869274"/>
              <a:ext cx="3089391" cy="992302"/>
              <a:chOff x="6516892" y="2957150"/>
              <a:chExt cx="3089391" cy="992302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BA03F57-86F8-3E62-7E48-EE2305BD2CB2}"/>
                  </a:ext>
                </a:extLst>
              </p:cNvPr>
              <p:cNvSpPr txBox="1"/>
              <p:nvPr/>
            </p:nvSpPr>
            <p:spPr>
              <a:xfrm>
                <a:off x="6528274" y="3549342"/>
                <a:ext cx="307800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000" b="1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Démarche commerciale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3A85D0-E55C-6973-5327-881E4FFD4854}"/>
                  </a:ext>
                </a:extLst>
              </p:cNvPr>
              <p:cNvSpPr txBox="1"/>
              <p:nvPr/>
            </p:nvSpPr>
            <p:spPr>
              <a:xfrm>
                <a:off x="6516892" y="2957150"/>
                <a:ext cx="1032387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45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02.</a:t>
                </a:r>
              </a:p>
            </p:txBody>
          </p:sp>
        </p:grp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C555220A-BC00-D272-0317-0B1E15774CF5}"/>
              </a:ext>
            </a:extLst>
          </p:cNvPr>
          <p:cNvSpPr/>
          <p:nvPr/>
        </p:nvSpPr>
        <p:spPr>
          <a:xfrm>
            <a:off x="11859904" y="6455392"/>
            <a:ext cx="332096" cy="2301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/>
          <a:lstStyle/>
          <a:p>
            <a:r>
              <a:rPr lang="fr-F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69488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7F69DD2-A336-195E-6DB3-C2B157E027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145" r="13573"/>
          <a:stretch/>
        </p:blipFill>
        <p:spPr>
          <a:xfrm flipH="1">
            <a:off x="0" y="0"/>
            <a:ext cx="6096000" cy="6858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421E331-5F4C-E661-5E8B-18C19810A499}"/>
              </a:ext>
            </a:extLst>
          </p:cNvPr>
          <p:cNvGrpSpPr/>
          <p:nvPr/>
        </p:nvGrpSpPr>
        <p:grpSpPr>
          <a:xfrm>
            <a:off x="4460102" y="1091726"/>
            <a:ext cx="2683159" cy="809470"/>
            <a:chOff x="2973037" y="493070"/>
            <a:chExt cx="2046078" cy="61727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8F0ECCF-B1B1-A2FA-B393-5CDBFB8EFAFE}"/>
                </a:ext>
              </a:extLst>
            </p:cNvPr>
            <p:cNvSpPr/>
            <p:nvPr/>
          </p:nvSpPr>
          <p:spPr>
            <a:xfrm>
              <a:off x="3895433" y="493070"/>
              <a:ext cx="325079" cy="617273"/>
            </a:xfrm>
            <a:prstGeom prst="rect">
              <a:avLst/>
            </a:prstGeom>
            <a:solidFill>
              <a:srgbClr val="A0A2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E159B5-420D-3845-5213-5DBEBC8A03AD}"/>
                </a:ext>
              </a:extLst>
            </p:cNvPr>
            <p:cNvSpPr/>
            <p:nvPr/>
          </p:nvSpPr>
          <p:spPr>
            <a:xfrm>
              <a:off x="3895435" y="493070"/>
              <a:ext cx="1123680" cy="488571"/>
            </a:xfrm>
            <a:prstGeom prst="rect">
              <a:avLst/>
            </a:prstGeom>
            <a:solidFill>
              <a:srgbClr val="A0A2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bIns="108000" rtlCol="0" anchor="ctr"/>
            <a:lstStyle/>
            <a:p>
              <a:r>
                <a:rPr lang="fr-FR" sz="2800" b="1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L’offre</a:t>
              </a:r>
              <a:endParaRPr lang="fr-FR" sz="2800" b="1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46F76FC-DFB9-BE7C-BD10-CCB5B89BAB10}"/>
                </a:ext>
              </a:extLst>
            </p:cNvPr>
            <p:cNvSpPr/>
            <p:nvPr/>
          </p:nvSpPr>
          <p:spPr>
            <a:xfrm>
              <a:off x="2973037" y="493070"/>
              <a:ext cx="922396" cy="61727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000" b="1" dirty="0">
                  <a:latin typeface="Arial" panose="020B0604020202020204" pitchFamily="34" charset="0"/>
                  <a:cs typeface="Arial" panose="020B0604020202020204" pitchFamily="34" charset="0"/>
                </a:rPr>
                <a:t>01.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8537664A-B9F1-BD4B-E1C0-A78C942E1A38}"/>
              </a:ext>
            </a:extLst>
          </p:cNvPr>
          <p:cNvSpPr/>
          <p:nvPr/>
        </p:nvSpPr>
        <p:spPr>
          <a:xfrm>
            <a:off x="11859904" y="6455392"/>
            <a:ext cx="332096" cy="2301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/>
          <a:lstStyle/>
          <a:p>
            <a:r>
              <a:rPr lang="fr-F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54309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3C1C129-6577-8D2B-6393-1ECE2C44379D}"/>
              </a:ext>
            </a:extLst>
          </p:cNvPr>
          <p:cNvSpPr/>
          <p:nvPr/>
        </p:nvSpPr>
        <p:spPr>
          <a:xfrm>
            <a:off x="368491" y="598180"/>
            <a:ext cx="10197910" cy="609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72000" rtlCol="0" anchor="ctr"/>
          <a:lstStyle/>
          <a:p>
            <a:r>
              <a:rPr lang="fr-FR" sz="19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Accompagner l’accès à la propriété des jeunes primo accédants </a:t>
            </a:r>
            <a:r>
              <a:rPr lang="fr-FR" sz="19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éligibles au PTZ à 0%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5C242E-F3F4-3485-87C9-BFE78E8C14E9}"/>
              </a:ext>
            </a:extLst>
          </p:cNvPr>
          <p:cNvSpPr/>
          <p:nvPr/>
        </p:nvSpPr>
        <p:spPr>
          <a:xfrm>
            <a:off x="1" y="237890"/>
            <a:ext cx="5516136" cy="490655"/>
          </a:xfrm>
          <a:prstGeom prst="rect">
            <a:avLst/>
          </a:prstGeom>
          <a:solidFill>
            <a:srgbClr val="A0A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bIns="108000" rtlCol="0" anchor="ctr"/>
          <a:lstStyle/>
          <a:p>
            <a:r>
              <a:rPr lang="fr-FR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L’offre CE : </a:t>
            </a:r>
            <a:r>
              <a:rPr lang="fr-FR" sz="2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Prêt PRIMO JEUNES 0% </a:t>
            </a:r>
            <a:endParaRPr lang="fr-FR" sz="2400" b="1" i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A0996A-82C5-1223-973F-0F499C60211F}"/>
              </a:ext>
            </a:extLst>
          </p:cNvPr>
          <p:cNvSpPr/>
          <p:nvPr/>
        </p:nvSpPr>
        <p:spPr>
          <a:xfrm>
            <a:off x="11859904" y="6455392"/>
            <a:ext cx="332096" cy="2301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/>
          <a:lstStyle/>
          <a:p>
            <a:r>
              <a:rPr lang="fr-F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9AFDB0-7118-BE21-4840-8AE1540556C8}"/>
              </a:ext>
            </a:extLst>
          </p:cNvPr>
          <p:cNvSpPr/>
          <p:nvPr/>
        </p:nvSpPr>
        <p:spPr>
          <a:xfrm>
            <a:off x="11599467" y="0"/>
            <a:ext cx="592533" cy="39652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01.</a:t>
            </a: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E0CAF6EF-56D6-5BEB-BB70-8F6D34213F03}"/>
              </a:ext>
            </a:extLst>
          </p:cNvPr>
          <p:cNvGrpSpPr/>
          <p:nvPr/>
        </p:nvGrpSpPr>
        <p:grpSpPr>
          <a:xfrm>
            <a:off x="659385" y="2243001"/>
            <a:ext cx="10873231" cy="4086912"/>
            <a:chOff x="416092" y="1926405"/>
            <a:chExt cx="10873231" cy="4086912"/>
          </a:xfrm>
        </p:grpSpPr>
        <p:sp>
          <p:nvSpPr>
            <p:cNvPr id="11" name="Signalisation droite 10">
              <a:extLst>
                <a:ext uri="{FF2B5EF4-FFF2-40B4-BE49-F238E27FC236}">
                  <a16:creationId xmlns:a16="http://schemas.microsoft.com/office/drawing/2014/main" id="{E2BB5A04-9DB1-4210-7A7B-E55173E7DEB6}"/>
                </a:ext>
              </a:extLst>
            </p:cNvPr>
            <p:cNvSpPr/>
            <p:nvPr/>
          </p:nvSpPr>
          <p:spPr>
            <a:xfrm>
              <a:off x="425134" y="1927105"/>
              <a:ext cx="2685389" cy="61200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15" name="Chevron 14">
              <a:extLst>
                <a:ext uri="{FF2B5EF4-FFF2-40B4-BE49-F238E27FC236}">
                  <a16:creationId xmlns:a16="http://schemas.microsoft.com/office/drawing/2014/main" id="{34B30172-8F68-A33E-737E-2CC0DDD920AB}"/>
                </a:ext>
              </a:extLst>
            </p:cNvPr>
            <p:cNvSpPr/>
            <p:nvPr/>
          </p:nvSpPr>
          <p:spPr>
            <a:xfrm>
              <a:off x="2907176" y="1926405"/>
              <a:ext cx="3485954" cy="612000"/>
            </a:xfrm>
            <a:prstGeom prst="chevron">
              <a:avLst/>
            </a:prstGeom>
            <a:solidFill>
              <a:srgbClr val="A7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9894E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BFDFB2C-BB5C-D836-095A-3102FFBC687D}"/>
                </a:ext>
              </a:extLst>
            </p:cNvPr>
            <p:cNvSpPr/>
            <p:nvPr/>
          </p:nvSpPr>
          <p:spPr>
            <a:xfrm>
              <a:off x="4413549" y="1926405"/>
              <a:ext cx="6875774" cy="612000"/>
            </a:xfrm>
            <a:prstGeom prst="rect">
              <a:avLst/>
            </a:prstGeom>
            <a:solidFill>
              <a:srgbClr val="A7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9894E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89657D7A-6174-42A5-993C-7987AF830140}"/>
                </a:ext>
              </a:extLst>
            </p:cNvPr>
            <p:cNvSpPr txBox="1"/>
            <p:nvPr/>
          </p:nvSpPr>
          <p:spPr>
            <a:xfrm>
              <a:off x="981392" y="2041005"/>
              <a:ext cx="14413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i="1" dirty="0">
                  <a:solidFill>
                    <a:srgbClr val="A70F0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Cible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A37D81A-793A-7EF1-9D8D-FDB0D80E2895}"/>
                </a:ext>
              </a:extLst>
            </p:cNvPr>
            <p:cNvSpPr txBox="1"/>
            <p:nvPr/>
          </p:nvSpPr>
          <p:spPr>
            <a:xfrm>
              <a:off x="3391877" y="2079217"/>
              <a:ext cx="71537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70C0"/>
                </a:buClr>
                <a:buSzPct val="130000"/>
              </a:pPr>
              <a:r>
                <a:rPr lang="fr-FR" sz="1400" b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Clients éligibles au PTZ, avec l’un des emprunteurs ayant moins de 35 ans</a:t>
              </a:r>
              <a:r>
                <a:rPr lang="fr-FR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37" name="Signalisation droite 36">
              <a:extLst>
                <a:ext uri="{FF2B5EF4-FFF2-40B4-BE49-F238E27FC236}">
                  <a16:creationId xmlns:a16="http://schemas.microsoft.com/office/drawing/2014/main" id="{19314F21-9D8C-559B-D957-BD13D5E24AA6}"/>
                </a:ext>
              </a:extLst>
            </p:cNvPr>
            <p:cNvSpPr/>
            <p:nvPr/>
          </p:nvSpPr>
          <p:spPr>
            <a:xfrm>
              <a:off x="425134" y="2621719"/>
              <a:ext cx="2685389" cy="61200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38" name="Chevron 37">
              <a:extLst>
                <a:ext uri="{FF2B5EF4-FFF2-40B4-BE49-F238E27FC236}">
                  <a16:creationId xmlns:a16="http://schemas.microsoft.com/office/drawing/2014/main" id="{84DED45E-4761-D38F-6494-7965F584681F}"/>
                </a:ext>
              </a:extLst>
            </p:cNvPr>
            <p:cNvSpPr/>
            <p:nvPr/>
          </p:nvSpPr>
          <p:spPr>
            <a:xfrm>
              <a:off x="2907176" y="2621006"/>
              <a:ext cx="3485954" cy="612000"/>
            </a:xfrm>
            <a:prstGeom prst="chevron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9894E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2477D63-CFF8-B962-2E7A-D181859F0B63}"/>
                </a:ext>
              </a:extLst>
            </p:cNvPr>
            <p:cNvSpPr/>
            <p:nvPr/>
          </p:nvSpPr>
          <p:spPr>
            <a:xfrm>
              <a:off x="4413549" y="2621036"/>
              <a:ext cx="6875774" cy="61200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9894E"/>
                </a:solidFill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272E654D-C8DA-07F3-AC82-2C223838C274}"/>
                </a:ext>
              </a:extLst>
            </p:cNvPr>
            <p:cNvSpPr txBox="1"/>
            <p:nvPr/>
          </p:nvSpPr>
          <p:spPr>
            <a:xfrm>
              <a:off x="514153" y="2720751"/>
              <a:ext cx="23758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i="1" dirty="0">
                  <a:solidFill>
                    <a:srgbClr val="D7000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Commercialisation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8BA87B09-852C-B6DD-1885-28E3E2F2509A}"/>
                </a:ext>
              </a:extLst>
            </p:cNvPr>
            <p:cNvSpPr txBox="1"/>
            <p:nvPr/>
          </p:nvSpPr>
          <p:spPr>
            <a:xfrm>
              <a:off x="3391877" y="2666109"/>
              <a:ext cx="7153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Mise en place le 2 novembre pour une durée limitée (réévaluation de l’impact et de la pertinence permettant une décision d’arrêt ou de poursuite).</a:t>
              </a:r>
            </a:p>
          </p:txBody>
        </p:sp>
        <p:sp>
          <p:nvSpPr>
            <p:cNvPr id="42" name="Signalisation droite 41">
              <a:extLst>
                <a:ext uri="{FF2B5EF4-FFF2-40B4-BE49-F238E27FC236}">
                  <a16:creationId xmlns:a16="http://schemas.microsoft.com/office/drawing/2014/main" id="{02FC5603-519F-0BF6-6160-7121E51C97C7}"/>
                </a:ext>
              </a:extLst>
            </p:cNvPr>
            <p:cNvSpPr/>
            <p:nvPr/>
          </p:nvSpPr>
          <p:spPr>
            <a:xfrm>
              <a:off x="425134" y="3320801"/>
              <a:ext cx="2685389" cy="61200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43" name="Chevron 42">
              <a:extLst>
                <a:ext uri="{FF2B5EF4-FFF2-40B4-BE49-F238E27FC236}">
                  <a16:creationId xmlns:a16="http://schemas.microsoft.com/office/drawing/2014/main" id="{8E04A91B-C08D-B996-38F5-EC19FA267CC9}"/>
                </a:ext>
              </a:extLst>
            </p:cNvPr>
            <p:cNvSpPr/>
            <p:nvPr/>
          </p:nvSpPr>
          <p:spPr>
            <a:xfrm>
              <a:off x="2907176" y="3320099"/>
              <a:ext cx="3485954" cy="612000"/>
            </a:xfrm>
            <a:prstGeom prst="chevron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00A9CF"/>
                </a:solidFill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403B454-8038-6C50-FE77-1A67351CE5D2}"/>
                </a:ext>
              </a:extLst>
            </p:cNvPr>
            <p:cNvSpPr/>
            <p:nvPr/>
          </p:nvSpPr>
          <p:spPr>
            <a:xfrm>
              <a:off x="4413549" y="3320100"/>
              <a:ext cx="6875774" cy="612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00A9CF"/>
                </a:solidFill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9BAA5E39-140C-86FA-D1B1-74E6DFAEF461}"/>
                </a:ext>
              </a:extLst>
            </p:cNvPr>
            <p:cNvSpPr txBox="1"/>
            <p:nvPr/>
          </p:nvSpPr>
          <p:spPr>
            <a:xfrm>
              <a:off x="514153" y="3427267"/>
              <a:ext cx="23758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Canal de vente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28A4F518-90A5-A7EA-4C1C-D8D01DF59830}"/>
                </a:ext>
              </a:extLst>
            </p:cNvPr>
            <p:cNvSpPr txBox="1"/>
            <p:nvPr/>
          </p:nvSpPr>
          <p:spPr>
            <a:xfrm>
              <a:off x="3391877" y="3472913"/>
              <a:ext cx="71537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70C0"/>
                </a:buClr>
                <a:buSzPct val="130000"/>
              </a:pPr>
              <a:r>
                <a:rPr lang="fr-FR" sz="1400" b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Face à face en agence uniquement (</a:t>
              </a:r>
              <a:r>
                <a:rPr lang="fr-FR" sz="1400" b="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Mycreditimmo</a:t>
              </a:r>
              <a:r>
                <a:rPr lang="fr-FR" sz="1400" b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).</a:t>
              </a:r>
              <a:endPara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Signalisation droite 46">
              <a:extLst>
                <a:ext uri="{FF2B5EF4-FFF2-40B4-BE49-F238E27FC236}">
                  <a16:creationId xmlns:a16="http://schemas.microsoft.com/office/drawing/2014/main" id="{1879C1D7-377B-01B9-7EAF-53A3C0012349}"/>
                </a:ext>
              </a:extLst>
            </p:cNvPr>
            <p:cNvSpPr/>
            <p:nvPr/>
          </p:nvSpPr>
          <p:spPr>
            <a:xfrm>
              <a:off x="425134" y="4016645"/>
              <a:ext cx="2685389" cy="61200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48" name="Chevron 47">
              <a:extLst>
                <a:ext uri="{FF2B5EF4-FFF2-40B4-BE49-F238E27FC236}">
                  <a16:creationId xmlns:a16="http://schemas.microsoft.com/office/drawing/2014/main" id="{B75A95A5-4DE0-9650-E2E3-984F33508D18}"/>
                </a:ext>
              </a:extLst>
            </p:cNvPr>
            <p:cNvSpPr/>
            <p:nvPr/>
          </p:nvSpPr>
          <p:spPr>
            <a:xfrm>
              <a:off x="2907176" y="4015943"/>
              <a:ext cx="3485954" cy="612000"/>
            </a:xfrm>
            <a:prstGeom prst="chevron">
              <a:avLst/>
            </a:prstGeom>
            <a:solidFill>
              <a:srgbClr val="A7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9894E"/>
                </a:solidFill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859499A-7DDA-FB87-8395-F9B0B6F0E4B0}"/>
                </a:ext>
              </a:extLst>
            </p:cNvPr>
            <p:cNvSpPr/>
            <p:nvPr/>
          </p:nvSpPr>
          <p:spPr>
            <a:xfrm>
              <a:off x="4413549" y="4015944"/>
              <a:ext cx="6875774" cy="612000"/>
            </a:xfrm>
            <a:prstGeom prst="rect">
              <a:avLst/>
            </a:prstGeom>
            <a:solidFill>
              <a:srgbClr val="A7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9894E"/>
                </a:solidFill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1430BE98-4D9A-1C48-9C6E-81CB719A4062}"/>
                </a:ext>
              </a:extLst>
            </p:cNvPr>
            <p:cNvSpPr txBox="1"/>
            <p:nvPr/>
          </p:nvSpPr>
          <p:spPr>
            <a:xfrm>
              <a:off x="514153" y="4123111"/>
              <a:ext cx="23758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i="1" dirty="0">
                  <a:solidFill>
                    <a:srgbClr val="A70F0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Caractéristiques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6616D6C0-2F40-53D9-927F-02DE93D696EB}"/>
                </a:ext>
              </a:extLst>
            </p:cNvPr>
            <p:cNvSpPr txBox="1"/>
            <p:nvPr/>
          </p:nvSpPr>
          <p:spPr>
            <a:xfrm>
              <a:off x="3391877" y="4061035"/>
              <a:ext cx="7153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70C0"/>
                </a:buClr>
                <a:buSzPct val="130000"/>
              </a:pPr>
              <a:r>
                <a:rPr lang="fr-FR" sz="1400" b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Prêt immobilier allant jusqu’à 20K€ limité à 10% du montant global des financements et durée maxi 20 ans</a:t>
              </a:r>
              <a:endPara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Signalisation droite 51">
              <a:extLst>
                <a:ext uri="{FF2B5EF4-FFF2-40B4-BE49-F238E27FC236}">
                  <a16:creationId xmlns:a16="http://schemas.microsoft.com/office/drawing/2014/main" id="{8C39AA2B-D240-764C-2868-CE4E51C71A4E}"/>
                </a:ext>
              </a:extLst>
            </p:cNvPr>
            <p:cNvSpPr/>
            <p:nvPr/>
          </p:nvSpPr>
          <p:spPr>
            <a:xfrm>
              <a:off x="416092" y="4710926"/>
              <a:ext cx="2811663" cy="61200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53" name="Chevron 52">
              <a:extLst>
                <a:ext uri="{FF2B5EF4-FFF2-40B4-BE49-F238E27FC236}">
                  <a16:creationId xmlns:a16="http://schemas.microsoft.com/office/drawing/2014/main" id="{0C6A448F-8957-DD0D-175C-AE9406D8ABBB}"/>
                </a:ext>
              </a:extLst>
            </p:cNvPr>
            <p:cNvSpPr/>
            <p:nvPr/>
          </p:nvSpPr>
          <p:spPr>
            <a:xfrm>
              <a:off x="2907176" y="4710224"/>
              <a:ext cx="3485954" cy="612000"/>
            </a:xfrm>
            <a:prstGeom prst="chevron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9894E"/>
                </a:solidFill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75D35D1-A5EB-7F0B-92E9-7943AFB44073}"/>
                </a:ext>
              </a:extLst>
            </p:cNvPr>
            <p:cNvSpPr/>
            <p:nvPr/>
          </p:nvSpPr>
          <p:spPr>
            <a:xfrm>
              <a:off x="4413549" y="4710225"/>
              <a:ext cx="6875774" cy="61200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9894E"/>
                </a:solidFill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3B197EE0-9CA9-7210-80EA-30E9BF1D8F99}"/>
                </a:ext>
              </a:extLst>
            </p:cNvPr>
            <p:cNvSpPr txBox="1"/>
            <p:nvPr/>
          </p:nvSpPr>
          <p:spPr>
            <a:xfrm>
              <a:off x="981392" y="4810445"/>
              <a:ext cx="14413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i="1" dirty="0">
                  <a:solidFill>
                    <a:srgbClr val="D7000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Tarification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BC8D6E2A-3F29-7EED-A7A1-F00769178547}"/>
                </a:ext>
              </a:extLst>
            </p:cNvPr>
            <p:cNvSpPr txBox="1"/>
            <p:nvPr/>
          </p:nvSpPr>
          <p:spPr>
            <a:xfrm>
              <a:off x="3593352" y="4871652"/>
              <a:ext cx="76434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fr-FR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0% TAEG              Sans frais de dossier             Sans Indemnités de remboursement anticipé</a:t>
              </a:r>
            </a:p>
          </p:txBody>
        </p:sp>
        <p:sp>
          <p:nvSpPr>
            <p:cNvPr id="57" name="Signalisation droite 56">
              <a:extLst>
                <a:ext uri="{FF2B5EF4-FFF2-40B4-BE49-F238E27FC236}">
                  <a16:creationId xmlns:a16="http://schemas.microsoft.com/office/drawing/2014/main" id="{85AA881A-FA57-7E3E-7645-FEE53FB4CE7F}"/>
                </a:ext>
              </a:extLst>
            </p:cNvPr>
            <p:cNvSpPr/>
            <p:nvPr/>
          </p:nvSpPr>
          <p:spPr>
            <a:xfrm>
              <a:off x="425134" y="5401317"/>
              <a:ext cx="2685389" cy="61200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58" name="Chevron 57">
              <a:extLst>
                <a:ext uri="{FF2B5EF4-FFF2-40B4-BE49-F238E27FC236}">
                  <a16:creationId xmlns:a16="http://schemas.microsoft.com/office/drawing/2014/main" id="{5A956A5C-865B-90D4-6949-5C71A58913D4}"/>
                </a:ext>
              </a:extLst>
            </p:cNvPr>
            <p:cNvSpPr/>
            <p:nvPr/>
          </p:nvSpPr>
          <p:spPr>
            <a:xfrm>
              <a:off x="2907176" y="5401317"/>
              <a:ext cx="3485954" cy="612000"/>
            </a:xfrm>
            <a:prstGeom prst="chevron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9894E"/>
                </a:solidFill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0D19050-29C2-BFD7-58E5-7D64603944E5}"/>
                </a:ext>
              </a:extLst>
            </p:cNvPr>
            <p:cNvSpPr/>
            <p:nvPr/>
          </p:nvSpPr>
          <p:spPr>
            <a:xfrm>
              <a:off x="4413549" y="5401317"/>
              <a:ext cx="6875774" cy="612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9894E"/>
                </a:solidFill>
              </a:endParaRP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016AE20D-1661-A49B-A9B1-150F841D1E43}"/>
                </a:ext>
              </a:extLst>
            </p:cNvPr>
            <p:cNvSpPr txBox="1"/>
            <p:nvPr/>
          </p:nvSpPr>
          <p:spPr>
            <a:xfrm>
              <a:off x="981392" y="5448773"/>
              <a:ext cx="1441399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60"/>
                </a:lnSpc>
              </a:pPr>
              <a:r>
                <a:rPr lang="fr-FR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Assurance&amp; garantie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09FF0B6-FA03-8ED6-F136-D74D09A4B17B}"/>
                </a:ext>
              </a:extLst>
            </p:cNvPr>
            <p:cNvSpPr txBox="1"/>
            <p:nvPr/>
          </p:nvSpPr>
          <p:spPr>
            <a:xfrm>
              <a:off x="3391877" y="5553428"/>
              <a:ext cx="70521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70C0"/>
                </a:buClr>
                <a:buSzPct val="130000"/>
              </a:pPr>
              <a:r>
                <a:rPr lang="fr-FR" sz="1400" b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Conditions d’assurance (</a:t>
              </a:r>
              <a:r>
                <a:rPr lang="fr-FR" sz="1400" b="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Crd</a:t>
              </a:r>
              <a:r>
                <a:rPr lang="fr-FR" sz="1400" b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In) et de garanties similaires au prêt primo.</a:t>
              </a:r>
              <a:endPara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1CCA2DC-E487-6A8C-9615-FDDCB3833C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93529" y="4975781"/>
              <a:ext cx="108000" cy="1068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80647F5-A3B5-5312-1E6F-F041F0552E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56685" y="4974649"/>
              <a:ext cx="109145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EC2F859-60C3-D389-218C-E6CC0B6A35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1242" y="4974649"/>
              <a:ext cx="109145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</p:grpSp>
      <p:sp>
        <p:nvSpPr>
          <p:cNvPr id="66" name="ZoneTexte 65">
            <a:extLst>
              <a:ext uri="{FF2B5EF4-FFF2-40B4-BE49-F238E27FC236}">
                <a16:creationId xmlns:a16="http://schemas.microsoft.com/office/drawing/2014/main" id="{C869E679-DD96-5797-3A5D-B81EA2ED4682}"/>
              </a:ext>
            </a:extLst>
          </p:cNvPr>
          <p:cNvSpPr txBox="1"/>
          <p:nvPr/>
        </p:nvSpPr>
        <p:spPr>
          <a:xfrm>
            <a:off x="36321" y="6588062"/>
            <a:ext cx="44612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 dirty="0">
                <a:solidFill>
                  <a:srgbClr val="EB0F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fr-FR" sz="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fiche technique détaille le produit : validation direction produit et solution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B47E1015-5BBB-54C9-B667-0ACCB3494E45}"/>
              </a:ext>
            </a:extLst>
          </p:cNvPr>
          <p:cNvSpPr txBox="1"/>
          <p:nvPr/>
        </p:nvSpPr>
        <p:spPr>
          <a:xfrm>
            <a:off x="492369" y="1405940"/>
            <a:ext cx="11213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caisses d’épargne souhaitent </a:t>
            </a:r>
            <a:r>
              <a:rPr lang="fr-FR" sz="1600" b="1" dirty="0">
                <a:solidFill>
                  <a:srgbClr val="EB0F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renforcer le dispositif gouvernemental</a:t>
            </a:r>
            <a:r>
              <a:rPr lang="fr-FR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amplifiant les capacités d’emprunt</a:t>
            </a:r>
          </a:p>
          <a:p>
            <a:pPr algn="ctr"/>
            <a:r>
              <a:rPr lang="fr-FR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nos jeunes clients éligibles au PTZ  avec un crédit à 0% dont les caractéristiques</a:t>
            </a:r>
            <a:r>
              <a:rPr lang="fr-FR" sz="1600" b="0" dirty="0">
                <a:solidFill>
                  <a:srgbClr val="EB0F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fr-FR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principales sont :</a:t>
            </a:r>
          </a:p>
        </p:txBody>
      </p:sp>
    </p:spTree>
    <p:extLst>
      <p:ext uri="{BB962C8B-B14F-4D97-AF65-F5344CB8AC3E}">
        <p14:creationId xmlns:p14="http://schemas.microsoft.com/office/powerpoint/2010/main" val="2720043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2846AD-A9B8-01BD-EB17-B7BD6ABA3919}"/>
              </a:ext>
            </a:extLst>
          </p:cNvPr>
          <p:cNvSpPr/>
          <p:nvPr/>
        </p:nvSpPr>
        <p:spPr>
          <a:xfrm>
            <a:off x="4290578" y="598180"/>
            <a:ext cx="5270309" cy="609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72000" rtlCol="0" anchor="ctr"/>
          <a:lstStyle/>
          <a:p>
            <a:r>
              <a:rPr lang="fr-FR" sz="19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solution immédiate </a:t>
            </a:r>
            <a:r>
              <a:rPr lang="fr-FR" sz="19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sans attendre 2024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5C242E-F3F4-3485-87C9-BFE78E8C14E9}"/>
              </a:ext>
            </a:extLst>
          </p:cNvPr>
          <p:cNvSpPr/>
          <p:nvPr/>
        </p:nvSpPr>
        <p:spPr>
          <a:xfrm>
            <a:off x="0" y="237890"/>
            <a:ext cx="8229599" cy="490655"/>
          </a:xfrm>
          <a:prstGeom prst="rect">
            <a:avLst/>
          </a:prstGeom>
          <a:solidFill>
            <a:srgbClr val="A0A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bIns="108000" rtlCol="0" anchor="ctr"/>
          <a:lstStyle/>
          <a:p>
            <a:r>
              <a:rPr lang="fr-FR" sz="2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Prêt PRIMO JEUNES 0%</a:t>
            </a:r>
            <a:r>
              <a:rPr lang="fr-F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application avec le PTZ 2023</a:t>
            </a:r>
            <a:endParaRPr lang="fr-FR" sz="2400" b="1" i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860C4F-DAD3-14AC-2884-DDEC2C5DCA8B}"/>
              </a:ext>
            </a:extLst>
          </p:cNvPr>
          <p:cNvSpPr/>
          <p:nvPr/>
        </p:nvSpPr>
        <p:spPr>
          <a:xfrm>
            <a:off x="11859904" y="6455392"/>
            <a:ext cx="332096" cy="2301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/>
          <a:lstStyle/>
          <a:p>
            <a:r>
              <a:rPr lang="fr-F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E6DD68-E93D-60B8-27A5-7AD09B5EEE20}"/>
              </a:ext>
            </a:extLst>
          </p:cNvPr>
          <p:cNvSpPr/>
          <p:nvPr/>
        </p:nvSpPr>
        <p:spPr>
          <a:xfrm>
            <a:off x="11599467" y="0"/>
            <a:ext cx="592533" cy="39652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0A5DF1-BA7A-D5F3-E32B-CA7AD790B685}"/>
              </a:ext>
            </a:extLst>
          </p:cNvPr>
          <p:cNvSpPr/>
          <p:nvPr/>
        </p:nvSpPr>
        <p:spPr>
          <a:xfrm>
            <a:off x="1403522" y="1474980"/>
            <a:ext cx="8995444" cy="311607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bIns="108000" rtlCol="0" anchor="ctr"/>
          <a:lstStyle/>
          <a:p>
            <a:endParaRPr lang="fr-FR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4C98D93-A20E-15EA-DB29-88F2DB951607}"/>
              </a:ext>
            </a:extLst>
          </p:cNvPr>
          <p:cNvSpPr/>
          <p:nvPr/>
        </p:nvSpPr>
        <p:spPr>
          <a:xfrm>
            <a:off x="647700" y="1474980"/>
            <a:ext cx="4766732" cy="3197277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E0F0D1"/>
              </a:solidFill>
            </a:endParaRPr>
          </a:p>
        </p:txBody>
      </p:sp>
      <p:sp>
        <p:nvSpPr>
          <p:cNvPr id="13" name="Espace réservé du texte 1">
            <a:extLst>
              <a:ext uri="{FF2B5EF4-FFF2-40B4-BE49-F238E27FC236}">
                <a16:creationId xmlns:a16="http://schemas.microsoft.com/office/drawing/2014/main" id="{E9204C54-6A07-F99B-4A46-089959083BBA}"/>
              </a:ext>
            </a:extLst>
          </p:cNvPr>
          <p:cNvSpPr txBox="1">
            <a:spLocks/>
          </p:cNvSpPr>
          <p:nvPr/>
        </p:nvSpPr>
        <p:spPr>
          <a:xfrm>
            <a:off x="808562" y="1640669"/>
            <a:ext cx="9589273" cy="2848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Notre offre de prêt PRIMO JEUNES 0% sera utilisable dès sa mise en place,</a:t>
            </a:r>
            <a:br>
              <a:rPr lang="fr-F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novembre 2023 </a:t>
            </a:r>
            <a:r>
              <a:rPr lang="fr-F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prenant en compte les caractéristiques </a:t>
            </a:r>
            <a:r>
              <a:rPr lang="fr-F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d’éligibilité du PTZ 2023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6EF4A8-824F-3A6E-5390-A81E2C4D7139}"/>
              </a:ext>
            </a:extLst>
          </p:cNvPr>
          <p:cNvSpPr/>
          <p:nvPr/>
        </p:nvSpPr>
        <p:spPr>
          <a:xfrm>
            <a:off x="5492751" y="4674269"/>
            <a:ext cx="6106716" cy="1083026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bIns="108000" rtlCol="0" anchor="ctr"/>
          <a:lstStyle/>
          <a:p>
            <a:endParaRPr lang="fr-FR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A9DBB7A-AD04-76B2-E904-B00A3D74BCBA}"/>
              </a:ext>
            </a:extLst>
          </p:cNvPr>
          <p:cNvSpPr txBox="1"/>
          <p:nvPr/>
        </p:nvSpPr>
        <p:spPr>
          <a:xfrm>
            <a:off x="6645648" y="4792095"/>
            <a:ext cx="4898651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calcul du droit ne sera pas automatisé en 2023,</a:t>
            </a:r>
            <a:b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10% doivent être calculés manuellement par</a:t>
            </a:r>
            <a:b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conseiller à chaque plan de financement </a:t>
            </a: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3150FE12-BF23-0F42-6A51-48436946D41B}"/>
              </a:ext>
            </a:extLst>
          </p:cNvPr>
          <p:cNvGrpSpPr/>
          <p:nvPr/>
        </p:nvGrpSpPr>
        <p:grpSpPr>
          <a:xfrm>
            <a:off x="1794165" y="6022082"/>
            <a:ext cx="8603670" cy="555693"/>
            <a:chOff x="1866899" y="6129867"/>
            <a:chExt cx="8603670" cy="555693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4CBF22C-D0EF-891C-F69E-5192E006A491}"/>
                </a:ext>
              </a:extLst>
            </p:cNvPr>
            <p:cNvSpPr/>
            <p:nvPr/>
          </p:nvSpPr>
          <p:spPr>
            <a:xfrm>
              <a:off x="1866899" y="6129867"/>
              <a:ext cx="8603670" cy="555693"/>
            </a:xfrm>
            <a:prstGeom prst="rect">
              <a:avLst/>
            </a:prstGeom>
            <a:noFill/>
            <a:ln>
              <a:solidFill>
                <a:srgbClr val="A0A2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bIns="108000" rtlCol="0" anchor="ctr"/>
            <a:lstStyle/>
            <a:p>
              <a:endParaRPr lang="fr-FR" sz="2000" b="1" i="1" dirty="0">
                <a:solidFill>
                  <a:srgbClr val="A0A2A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8A6BCDDB-0583-DC20-7289-366FE907AA28}"/>
                </a:ext>
              </a:extLst>
            </p:cNvPr>
            <p:cNvGrpSpPr/>
            <p:nvPr/>
          </p:nvGrpSpPr>
          <p:grpSpPr>
            <a:xfrm>
              <a:off x="2033159" y="6225952"/>
              <a:ext cx="8354859" cy="341645"/>
              <a:chOff x="2389919" y="6225952"/>
              <a:chExt cx="8354859" cy="341645"/>
            </a:xfrm>
          </p:grpSpPr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934156A2-3C68-F218-18F1-0538E4709885}"/>
                  </a:ext>
                </a:extLst>
              </p:cNvPr>
              <p:cNvSpPr txBox="1"/>
              <p:nvPr/>
            </p:nvSpPr>
            <p:spPr>
              <a:xfrm>
                <a:off x="2922331" y="6225952"/>
                <a:ext cx="7822447" cy="338554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fr-FR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Notre offre restera identique en 2024, elle s’appuiera sur l’éligibilité au PTZ 2024</a:t>
                </a:r>
              </a:p>
            </p:txBody>
          </p:sp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10FFCEF0-6720-176D-8A3E-3FC4DDEA97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89919" y="6230074"/>
                <a:ext cx="431586" cy="337523"/>
              </a:xfrm>
              <a:prstGeom prst="rect">
                <a:avLst/>
              </a:prstGeom>
            </p:spPr>
          </p:pic>
        </p:grpSp>
      </p:grpSp>
      <p:pic>
        <p:nvPicPr>
          <p:cNvPr id="12" name="Graphique 11">
            <a:extLst>
              <a:ext uri="{FF2B5EF4-FFF2-40B4-BE49-F238E27FC236}">
                <a16:creationId xmlns:a16="http://schemas.microsoft.com/office/drawing/2014/main" id="{5B46AAB1-8C67-6291-ABB2-D73B9C2C33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78364" y="4703244"/>
            <a:ext cx="995998" cy="99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7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4848D5C-67EF-23B5-4CFA-7D711A879F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96" t="8958" r="21493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421E331-5F4C-E661-5E8B-18C19810A499}"/>
              </a:ext>
            </a:extLst>
          </p:cNvPr>
          <p:cNvGrpSpPr/>
          <p:nvPr/>
        </p:nvGrpSpPr>
        <p:grpSpPr>
          <a:xfrm>
            <a:off x="4104560" y="490394"/>
            <a:ext cx="5580487" cy="809470"/>
            <a:chOff x="2973037" y="493070"/>
            <a:chExt cx="4255473" cy="61727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8F0ECCF-B1B1-A2FA-B393-5CDBFB8EFAFE}"/>
                </a:ext>
              </a:extLst>
            </p:cNvPr>
            <p:cNvSpPr/>
            <p:nvPr/>
          </p:nvSpPr>
          <p:spPr>
            <a:xfrm>
              <a:off x="3895433" y="493070"/>
              <a:ext cx="596202" cy="617273"/>
            </a:xfrm>
            <a:prstGeom prst="rect">
              <a:avLst/>
            </a:prstGeom>
            <a:solidFill>
              <a:srgbClr val="A0A2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E159B5-420D-3845-5213-5DBEBC8A03AD}"/>
                </a:ext>
              </a:extLst>
            </p:cNvPr>
            <p:cNvSpPr/>
            <p:nvPr/>
          </p:nvSpPr>
          <p:spPr>
            <a:xfrm>
              <a:off x="3895435" y="493070"/>
              <a:ext cx="3333075" cy="488571"/>
            </a:xfrm>
            <a:prstGeom prst="rect">
              <a:avLst/>
            </a:prstGeom>
            <a:solidFill>
              <a:srgbClr val="A0A2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bIns="108000" rtlCol="0" anchor="ctr"/>
            <a:lstStyle/>
            <a:p>
              <a:r>
                <a:rPr lang="fr-FR" sz="2800" b="1" i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Démarche commerciale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46F76FC-DFB9-BE7C-BD10-CCB5B89BAB10}"/>
                </a:ext>
              </a:extLst>
            </p:cNvPr>
            <p:cNvSpPr/>
            <p:nvPr/>
          </p:nvSpPr>
          <p:spPr>
            <a:xfrm>
              <a:off x="2973037" y="493070"/>
              <a:ext cx="922396" cy="61727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000" b="1" dirty="0">
                  <a:latin typeface="Arial" panose="020B0604020202020204" pitchFamily="34" charset="0"/>
                  <a:cs typeface="Arial" panose="020B0604020202020204" pitchFamily="34" charset="0"/>
                </a:rPr>
                <a:t>02.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3E9F6729-652D-F44A-FBE6-CC2FC64BF07D}"/>
              </a:ext>
            </a:extLst>
          </p:cNvPr>
          <p:cNvSpPr/>
          <p:nvPr/>
        </p:nvSpPr>
        <p:spPr>
          <a:xfrm>
            <a:off x="11859904" y="6455392"/>
            <a:ext cx="332096" cy="2301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/>
          <a:lstStyle/>
          <a:p>
            <a:r>
              <a:rPr lang="fr-F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23362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EAB79ED-F3BE-9752-62BC-A91B8E92AD34}"/>
              </a:ext>
            </a:extLst>
          </p:cNvPr>
          <p:cNvSpPr/>
          <p:nvPr/>
        </p:nvSpPr>
        <p:spPr>
          <a:xfrm>
            <a:off x="411700" y="598180"/>
            <a:ext cx="7991322" cy="609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72000" rtlCol="0" anchor="ctr"/>
          <a:lstStyle/>
          <a:p>
            <a:r>
              <a:rPr lang="fr-FR" sz="19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solution proposée </a:t>
            </a:r>
            <a:r>
              <a:rPr lang="fr-FR" sz="19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après une validation des critères de ciblage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7892C7-3362-90F8-7755-70885FE3629D}"/>
              </a:ext>
            </a:extLst>
          </p:cNvPr>
          <p:cNvSpPr/>
          <p:nvPr/>
        </p:nvSpPr>
        <p:spPr>
          <a:xfrm>
            <a:off x="0" y="237890"/>
            <a:ext cx="7526867" cy="490655"/>
          </a:xfrm>
          <a:prstGeom prst="rect">
            <a:avLst/>
          </a:prstGeom>
          <a:solidFill>
            <a:srgbClr val="A0A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bIns="108000" rtlCol="0" anchor="ctr"/>
          <a:lstStyle/>
          <a:p>
            <a:r>
              <a:rPr lang="fr-FR" sz="24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Démarche Commerciale : découverte projet client</a:t>
            </a:r>
            <a:endParaRPr lang="fr-FR" sz="2400" b="1" i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12C2C67-67AF-1208-E445-815EF20568BA}"/>
              </a:ext>
            </a:extLst>
          </p:cNvPr>
          <p:cNvSpPr/>
          <p:nvPr/>
        </p:nvSpPr>
        <p:spPr>
          <a:xfrm>
            <a:off x="11859904" y="6455392"/>
            <a:ext cx="332096" cy="2301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/>
          <a:lstStyle/>
          <a:p>
            <a:r>
              <a:rPr lang="fr-F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798F879-1A84-9858-17E2-AA47A97D3A02}"/>
              </a:ext>
            </a:extLst>
          </p:cNvPr>
          <p:cNvGrpSpPr/>
          <p:nvPr/>
        </p:nvGrpSpPr>
        <p:grpSpPr>
          <a:xfrm>
            <a:off x="1206288" y="1838825"/>
            <a:ext cx="9779425" cy="4334389"/>
            <a:chOff x="1348917" y="1767107"/>
            <a:chExt cx="9779425" cy="4334389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1F2FFA4C-23BA-46C4-CB1C-8A7E0217EB00}"/>
                </a:ext>
              </a:extLst>
            </p:cNvPr>
            <p:cNvSpPr/>
            <p:nvPr/>
          </p:nvSpPr>
          <p:spPr>
            <a:xfrm>
              <a:off x="4446991" y="1767107"/>
              <a:ext cx="6079904" cy="1239557"/>
            </a:xfrm>
            <a:prstGeom prst="rect">
              <a:avLst/>
            </a:prstGeom>
            <a:solidFill>
              <a:srgbClr val="A70F0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2BD1C4FF-713F-56B0-87FE-55F964CF6690}"/>
                </a:ext>
              </a:extLst>
            </p:cNvPr>
            <p:cNvSpPr/>
            <p:nvPr/>
          </p:nvSpPr>
          <p:spPr>
            <a:xfrm>
              <a:off x="1348918" y="3082864"/>
              <a:ext cx="3098072" cy="11243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17EA7126-ECFE-9CB0-0B3B-6CC42CA0DF35}"/>
                </a:ext>
              </a:extLst>
            </p:cNvPr>
            <p:cNvSpPr/>
            <p:nvPr/>
          </p:nvSpPr>
          <p:spPr>
            <a:xfrm>
              <a:off x="1348918" y="1767108"/>
              <a:ext cx="3019244" cy="244014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B5A947E-92C6-3FB6-469F-46F150E62368}"/>
                </a:ext>
              </a:extLst>
            </p:cNvPr>
            <p:cNvSpPr/>
            <p:nvPr/>
          </p:nvSpPr>
          <p:spPr>
            <a:xfrm>
              <a:off x="4525817" y="1767108"/>
              <a:ext cx="6602371" cy="2440148"/>
            </a:xfrm>
            <a:prstGeom prst="rect">
              <a:avLst/>
            </a:prstGeom>
            <a:solidFill>
              <a:srgbClr val="A70F0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EDF30DEE-9226-46B1-B95E-158FB22633F2}"/>
                </a:ext>
              </a:extLst>
            </p:cNvPr>
            <p:cNvSpPr txBox="1"/>
            <p:nvPr/>
          </p:nvSpPr>
          <p:spPr>
            <a:xfrm>
              <a:off x="1446554" y="2651625"/>
              <a:ext cx="28239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i="1" dirty="0">
                  <a:solidFill>
                    <a:srgbClr val="A70F0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Découverte</a:t>
              </a:r>
              <a:br>
                <a:rPr lang="fr-FR" sz="1600" b="1" i="1" dirty="0">
                  <a:solidFill>
                    <a:srgbClr val="A70F0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1600" b="1" i="1" dirty="0">
                  <a:solidFill>
                    <a:srgbClr val="A70F0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 besoin du client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7B9B113D-34BC-F6BE-AD27-F9FC65190540}"/>
                </a:ext>
              </a:extLst>
            </p:cNvPr>
            <p:cNvSpPr txBox="1"/>
            <p:nvPr/>
          </p:nvSpPr>
          <p:spPr>
            <a:xfrm>
              <a:off x="4958823" y="1941827"/>
              <a:ext cx="5662325" cy="218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buClr>
                  <a:srgbClr val="0070C0"/>
                </a:buClr>
                <a:buSzPct val="130000"/>
              </a:pPr>
              <a:r>
                <a:rPr lang="fr-FR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Etude du projet du client</a:t>
              </a:r>
            </a:p>
            <a:p>
              <a:pPr marL="0" lvl="1">
                <a:buClr>
                  <a:srgbClr val="0070C0"/>
                </a:buClr>
                <a:buSzPct val="130000"/>
              </a:pPr>
              <a:endPara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buClr>
                  <a:schemeClr val="bg1"/>
                </a:buClr>
                <a:buSzPct val="100000"/>
              </a:pPr>
              <a:r>
                <a:rPr lang="fr-FR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critères de ciblage à valider</a:t>
              </a:r>
            </a:p>
            <a:p>
              <a:pPr>
                <a:buClr>
                  <a:schemeClr val="bg1"/>
                </a:buClr>
                <a:buSzPct val="100000"/>
              </a:pPr>
              <a:endParaRPr lang="fr-FR" sz="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4400" lvl="8" indent="-284400">
                <a:buSzPct val="100000"/>
                <a:buFont typeface="Arial" panose="020B0604020202020204" pitchFamily="34" charset="0"/>
                <a:buChar char="•"/>
              </a:pPr>
              <a:r>
                <a:rPr lang="fr-FR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Jeunes primo-accédants </a:t>
              </a:r>
            </a:p>
            <a:p>
              <a:pPr marL="284400" lvl="8" indent="-284400">
                <a:buSzPct val="100000"/>
                <a:buFont typeface="Arial" panose="020B0604020202020204" pitchFamily="34" charset="0"/>
                <a:buChar char="•"/>
              </a:pPr>
              <a:r>
                <a:rPr lang="fr-FR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L’un des emprunteurs a moins de 35 ans</a:t>
              </a:r>
            </a:p>
            <a:p>
              <a:pPr marL="284400" lvl="8" indent="-284400">
                <a:buSzPct val="100000"/>
                <a:buFont typeface="Arial" panose="020B0604020202020204" pitchFamily="34" charset="0"/>
                <a:buChar char="•"/>
              </a:pPr>
              <a:r>
                <a:rPr lang="fr-FR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Objet financé : acquisition avec ou sans travaux, construction collectif / VEFA </a:t>
              </a:r>
            </a:p>
            <a:p>
              <a:pPr marL="284400" lvl="8" indent="-284400">
                <a:buSzPct val="100000"/>
                <a:buFont typeface="Arial" panose="020B0604020202020204" pitchFamily="34" charset="0"/>
                <a:buChar char="•"/>
              </a:pPr>
              <a:r>
                <a:rPr lang="fr-FR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Éligible au PTZ </a:t>
              </a:r>
              <a:endParaRPr lang="fr-FR" sz="1200" strike="sngStrike" dirty="0">
                <a:solidFill>
                  <a:schemeClr val="bg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4400" lvl="8" indent="-284400">
                <a:buSzPct val="100000"/>
                <a:buFont typeface="Arial" panose="020B0604020202020204" pitchFamily="34" charset="0"/>
                <a:buChar char="•"/>
              </a:pPr>
              <a:r>
                <a:rPr lang="fr-FR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Revenus selon le zonage de l’acquisition </a:t>
              </a:r>
            </a:p>
            <a:p>
              <a:pPr marL="284400" lvl="8" indent="-284400">
                <a:buSzPct val="100000"/>
                <a:buFont typeface="Arial" panose="020B0604020202020204" pitchFamily="34" charset="0"/>
                <a:buChar char="•"/>
              </a:pPr>
              <a:r>
                <a:rPr lang="fr-FR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Lieu d’acquisition </a:t>
              </a:r>
            </a:p>
            <a:p>
              <a:pPr marL="284400" lvl="8" indent="-284400">
                <a:buSzPct val="100000"/>
                <a:buFont typeface="Arial" panose="020B0604020202020204" pitchFamily="34" charset="0"/>
                <a:buChar char="•"/>
              </a:pPr>
              <a:r>
                <a:rPr lang="fr-FR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Solvabilité</a:t>
              </a:r>
            </a:p>
            <a:p>
              <a:pPr marL="284400" lvl="8" indent="-284400">
                <a:buSzPct val="100000"/>
                <a:buFont typeface="Arial" panose="020B0604020202020204" pitchFamily="34" charset="0"/>
                <a:buChar char="•"/>
              </a:pPr>
              <a:r>
                <a:rPr lang="fr-FR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2DC954F-DF0C-82AF-828F-6C2C99C38645}"/>
                </a:ext>
              </a:extLst>
            </p:cNvPr>
            <p:cNvSpPr/>
            <p:nvPr/>
          </p:nvSpPr>
          <p:spPr>
            <a:xfrm>
              <a:off x="4862068" y="2025807"/>
              <a:ext cx="113057" cy="1122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417653D-D0B5-DA3B-26B3-E5E90A105AE9}"/>
                </a:ext>
              </a:extLst>
            </p:cNvPr>
            <p:cNvSpPr/>
            <p:nvPr/>
          </p:nvSpPr>
          <p:spPr>
            <a:xfrm>
              <a:off x="4862068" y="2388877"/>
              <a:ext cx="113057" cy="1122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3BC24A26-6F5F-A12D-D041-2ECFFDC67DD3}"/>
                </a:ext>
              </a:extLst>
            </p:cNvPr>
            <p:cNvSpPr/>
            <p:nvPr/>
          </p:nvSpPr>
          <p:spPr>
            <a:xfrm>
              <a:off x="1348917" y="4826786"/>
              <a:ext cx="3019245" cy="12747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580021F2-61DF-2CB4-CDD8-F2108422506E}"/>
                </a:ext>
              </a:extLst>
            </p:cNvPr>
            <p:cNvSpPr/>
            <p:nvPr/>
          </p:nvSpPr>
          <p:spPr>
            <a:xfrm>
              <a:off x="1348917" y="5502445"/>
              <a:ext cx="3098072" cy="5962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FAFB2C8C-9D57-2629-7CE9-E64F85E146CB}"/>
                </a:ext>
              </a:extLst>
            </p:cNvPr>
            <p:cNvSpPr/>
            <p:nvPr/>
          </p:nvSpPr>
          <p:spPr>
            <a:xfrm>
              <a:off x="4522422" y="4826786"/>
              <a:ext cx="6605920" cy="127471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0768E7C0-821E-56F1-1360-DD4A2E7E55C7}"/>
                </a:ext>
              </a:extLst>
            </p:cNvPr>
            <p:cNvSpPr/>
            <p:nvPr/>
          </p:nvSpPr>
          <p:spPr>
            <a:xfrm>
              <a:off x="4446989" y="4826958"/>
              <a:ext cx="6396095" cy="596227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3F95595-B18C-1402-A033-E34347877AE0}"/>
                </a:ext>
              </a:extLst>
            </p:cNvPr>
            <p:cNvSpPr txBox="1"/>
            <p:nvPr/>
          </p:nvSpPr>
          <p:spPr>
            <a:xfrm>
              <a:off x="1591641" y="5017979"/>
              <a:ext cx="261262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i="1" dirty="0">
                  <a:solidFill>
                    <a:srgbClr val="D7000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 argumentaire</a:t>
              </a:r>
              <a:br>
                <a:rPr lang="fr-FR" sz="1600" b="1" i="1" dirty="0">
                  <a:solidFill>
                    <a:srgbClr val="D7000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1600" b="1" i="1" dirty="0">
                  <a:solidFill>
                    <a:srgbClr val="D7000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construire autour</a:t>
              </a:r>
              <a:br>
                <a:rPr lang="fr-FR" sz="1600" b="1" i="1" dirty="0">
                  <a:solidFill>
                    <a:srgbClr val="D7000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1600" b="1" i="1" dirty="0">
                  <a:solidFill>
                    <a:srgbClr val="D7000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 points forts suivants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897D7B6D-3137-1A38-5F71-63B4D54F4F24}"/>
                </a:ext>
              </a:extLst>
            </p:cNvPr>
            <p:cNvSpPr txBox="1"/>
            <p:nvPr/>
          </p:nvSpPr>
          <p:spPr>
            <a:xfrm>
              <a:off x="4958824" y="5051657"/>
              <a:ext cx="597851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130000"/>
              </a:pPr>
              <a:r>
                <a:rPr lang="fr-FR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Une solution CE améliorant le plan de financement et permettant un cout total minoré</a:t>
              </a:r>
            </a:p>
            <a:p>
              <a:pPr>
                <a:buSzPct val="130000"/>
              </a:pPr>
              <a:endParaRPr lang="fr-FR" sz="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buSzPct val="130000"/>
              </a:pPr>
              <a:r>
                <a:rPr lang="fr-FR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 de Frais de Dossier , pas d’IRA , pas d’intérêt</a:t>
              </a:r>
            </a:p>
            <a:p>
              <a:pPr>
                <a:buSzPct val="130000"/>
              </a:pPr>
              <a:endParaRPr lang="fr-FR" sz="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buSzPct val="130000"/>
              </a:pPr>
              <a:r>
                <a:rPr lang="fr-FR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Optimisation du plan de financement grâce au prêt bonifié de la CE 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81F3849C-EE9A-C71C-B3F7-BAC7F6A10B63}"/>
                </a:ext>
              </a:extLst>
            </p:cNvPr>
            <p:cNvSpPr/>
            <p:nvPr/>
          </p:nvSpPr>
          <p:spPr>
            <a:xfrm>
              <a:off x="4862068" y="5129817"/>
              <a:ext cx="113057" cy="1122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64B2A10C-EEE2-3892-E0AB-89152111FB37}"/>
                </a:ext>
              </a:extLst>
            </p:cNvPr>
            <p:cNvSpPr/>
            <p:nvPr/>
          </p:nvSpPr>
          <p:spPr>
            <a:xfrm>
              <a:off x="4862068" y="5371356"/>
              <a:ext cx="113057" cy="1122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E3BE1B18-47DF-469B-8ABA-6B13D3BAFCB1}"/>
                </a:ext>
              </a:extLst>
            </p:cNvPr>
            <p:cNvSpPr/>
            <p:nvPr/>
          </p:nvSpPr>
          <p:spPr>
            <a:xfrm>
              <a:off x="4862068" y="5624397"/>
              <a:ext cx="113057" cy="1122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39200BB-79AC-E683-668D-49C531EF0884}"/>
                </a:ext>
              </a:extLst>
            </p:cNvPr>
            <p:cNvSpPr/>
            <p:nvPr/>
          </p:nvSpPr>
          <p:spPr>
            <a:xfrm>
              <a:off x="1348917" y="4363455"/>
              <a:ext cx="9779272" cy="307132"/>
            </a:xfrm>
            <a:prstGeom prst="rect">
              <a:avLst/>
            </a:prstGeom>
            <a:solidFill>
              <a:srgbClr val="A7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36000" rIns="108000" rtlCol="0" anchor="ctr">
              <a:noAutofit/>
            </a:bodyPr>
            <a:lstStyle/>
            <a:p>
              <a:pPr marL="171450" indent="-171450" algn="ctr">
                <a:buClr>
                  <a:schemeClr val="bg1"/>
                </a:buClr>
                <a:buFont typeface="Police système Courant"/>
                <a:buChar char="►"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Proposition </a:t>
              </a:r>
              <a:r>
                <a:rPr lang="fr-FR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 Prêt PRIMO JEUNE 0%</a:t>
              </a:r>
              <a:r>
                <a:rPr lang="fr-FR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 complément des prêt PTZ et </a:t>
              </a:r>
              <a:r>
                <a:rPr lang="fr-FR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Primolis</a:t>
              </a:r>
              <a:r>
                <a:rPr lang="fr-FR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F701BFFC-9B21-0FA7-9D25-32DF53809C7F}"/>
              </a:ext>
            </a:extLst>
          </p:cNvPr>
          <p:cNvSpPr/>
          <p:nvPr/>
        </p:nvSpPr>
        <p:spPr>
          <a:xfrm>
            <a:off x="11599467" y="0"/>
            <a:ext cx="592533" cy="39652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02.</a:t>
            </a:r>
          </a:p>
        </p:txBody>
      </p:sp>
    </p:spTree>
    <p:extLst>
      <p:ext uri="{BB962C8B-B14F-4D97-AF65-F5344CB8AC3E}">
        <p14:creationId xmlns:p14="http://schemas.microsoft.com/office/powerpoint/2010/main" val="1097715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41574AD8-E5CE-4365-6014-A1E3F63946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5435" t="27426" r="15405" b="28130"/>
          <a:stretch/>
        </p:blipFill>
        <p:spPr>
          <a:xfrm>
            <a:off x="3681047" y="2524791"/>
            <a:ext cx="4829906" cy="174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242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2277</TotalTime>
  <Words>606</Words>
  <Application>Microsoft Office PowerPoint</Application>
  <PresentationFormat>Grand écran</PresentationFormat>
  <Paragraphs>81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Police système Courant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Nicolas LEONARD</dc:creator>
  <cp:lastModifiedBy>GERARD Alexandre [CEGEE]</cp:lastModifiedBy>
  <cp:revision>78</cp:revision>
  <dcterms:created xsi:type="dcterms:W3CDTF">2023-10-26T12:00:58Z</dcterms:created>
  <dcterms:modified xsi:type="dcterms:W3CDTF">2023-11-20T15:06:12Z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2023-11-06T08:50:00Z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bb6f1cc8-1dc5-4dbc-a82d-e63d4994ff9e</vt:lpwstr>
  </property>
  <property fmtid="{D5CDD505-2E9C-101B-9397-08002B2CF9AE}" pid="8" name="MSIP_Label_48a19f0c-bea1-442e-a475-ed109d9ec508_ContentBits">
    <vt:lpwstr>0</vt:lpwstr>
  </property>
</Properties>
</file>