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  <p:sldMasterId id="2147483700" r:id="rId3"/>
  </p:sldMasterIdLst>
  <p:notesMasterIdLst>
    <p:notesMasterId r:id="rId13"/>
  </p:notesMasterIdLst>
  <p:sldIdLst>
    <p:sldId id="348" r:id="rId4"/>
    <p:sldId id="363" r:id="rId5"/>
    <p:sldId id="371" r:id="rId6"/>
    <p:sldId id="364" r:id="rId7"/>
    <p:sldId id="365" r:id="rId8"/>
    <p:sldId id="366" r:id="rId9"/>
    <p:sldId id="367" r:id="rId10"/>
    <p:sldId id="368" r:id="rId11"/>
    <p:sldId id="369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CCFF"/>
    <a:srgbClr val="CCFFCC"/>
    <a:srgbClr val="FFFFCC"/>
    <a:srgbClr val="FFCC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01" autoAdjust="0"/>
    <p:restoredTop sz="99886" autoAdjust="0"/>
  </p:normalViewPr>
  <p:slideViewPr>
    <p:cSldViewPr>
      <p:cViewPr>
        <p:scale>
          <a:sx n="100" d="100"/>
          <a:sy n="100" d="100"/>
        </p:scale>
        <p:origin x="-2334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F09F4-A9A5-4FAA-A8DF-28D1148B18EC}" type="datetimeFigureOut">
              <a:rPr lang="fr-FR" smtClean="0"/>
              <a:t>29/05/2019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46AEF-A6E0-402C-A186-BD253891130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80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50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5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8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6256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3542276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29387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9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4205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3037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6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423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43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03864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26" y="3429018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22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915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74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95" y="860143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8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4443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3191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7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8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99092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7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1665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6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6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6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2775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9850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61" y="6298534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8605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61" y="6298534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7" y="226917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5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5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5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5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9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61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62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94487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78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48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09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6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2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60298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9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8786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84757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9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8278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42090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4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660825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42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919749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24" y="3429017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21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30792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73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93" y="860142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5770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22692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7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6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7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83392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73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07278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4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4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4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41597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9598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9" y="6298533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9293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9" y="6298533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85" y="226916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4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4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8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59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60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063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499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"/>
            <a:ext cx="9143998" cy="6857656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42" y="6218176"/>
            <a:ext cx="3938587" cy="44359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5237177"/>
            <a:ext cx="1430338" cy="3556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790412"/>
            <a:ext cx="6400800" cy="71192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3698704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4662201"/>
            <a:ext cx="2755900" cy="39962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91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"/>
            <a:ext cx="9144000" cy="6857656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2597151"/>
            <a:ext cx="4806950" cy="16637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70" y="3080808"/>
            <a:ext cx="881063" cy="696384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2522249"/>
            <a:ext cx="0" cy="1813507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865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7"/>
            <a:ext cx="8070634" cy="4423833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799472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97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67291091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9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4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0045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9" y="1966397"/>
            <a:ext cx="5098065" cy="4423833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822210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488668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46523" y="1476250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655244"/>
            <a:ext cx="5143708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902375"/>
            <a:ext cx="5143500" cy="4813812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58769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932647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342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860138"/>
            <a:ext cx="4571474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7302698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46018" y="3429013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32" y="2321017"/>
            <a:ext cx="3028731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4" y="2133315"/>
            <a:ext cx="4568299" cy="33644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086903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63942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6458" y="1971669"/>
            <a:ext cx="188149" cy="250865"/>
          </a:xfrm>
          <a:prstGeom prst="rect">
            <a:avLst/>
          </a:prstGeom>
          <a:solidFill>
            <a:srgbClr val="C7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883608"/>
            <a:ext cx="3651784" cy="50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883608"/>
            <a:ext cx="3651782" cy="5098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87" y="860138"/>
            <a:ext cx="3817665" cy="12297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3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17154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40976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3804" y="3077841"/>
            <a:ext cx="3651784" cy="2877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3077841"/>
            <a:ext cx="3651782" cy="28779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863660"/>
            <a:ext cx="3817664" cy="52498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55245"/>
            <a:ext cx="3279228" cy="119457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74255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0976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2339612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2339613"/>
            <a:ext cx="3817664" cy="377388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2567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676458" y="1971669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2" y="849540"/>
            <a:ext cx="3917731" cy="96569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2491345"/>
            <a:ext cx="3917950" cy="3851651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66208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3442447"/>
            <a:ext cx="9006838" cy="32419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6615489"/>
            <a:ext cx="5753098" cy="2421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73" y="3672430"/>
            <a:ext cx="2143125" cy="26555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73" y="573315"/>
            <a:ext cx="2143125" cy="2647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1769331"/>
            <a:ext cx="751417" cy="25047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8" y="4849376"/>
            <a:ext cx="751417" cy="250472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3672430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3672430"/>
            <a:ext cx="2143124" cy="26555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73" y="573319"/>
            <a:ext cx="2143125" cy="264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573315"/>
            <a:ext cx="2143124" cy="26479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4" y="1375491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4" y="4451407"/>
            <a:ext cx="4568299" cy="10464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80005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"/>
            <a:ext cx="9143998" cy="6857655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28373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3" y="6298529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1235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"/>
            <a:ext cx="9144000" cy="6857657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53" y="6298529"/>
            <a:ext cx="626473" cy="37410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79" y="226912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932910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4743850"/>
            <a:ext cx="0" cy="1291951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3677720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3677720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3674604"/>
            <a:ext cx="1631950" cy="1132417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53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54" y="2305424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202" y="2297268"/>
            <a:ext cx="2196079" cy="1545397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4080801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71"/>
            <a:ext cx="9144000" cy="68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2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61" y="6298534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3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9" y="6298533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2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685765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5244"/>
            <a:ext cx="8229600" cy="965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69583"/>
            <a:ext cx="8229600" cy="425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53" y="6298529"/>
            <a:ext cx="626473" cy="3741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1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206444" y="2597151"/>
            <a:ext cx="5173867" cy="1663700"/>
          </a:xfrm>
        </p:spPr>
        <p:txBody>
          <a:bodyPr/>
          <a:lstStyle/>
          <a:p>
            <a:r>
              <a:rPr lang="fr-FR" sz="3200" dirty="0" smtClean="0"/>
              <a:t>Signature électronique client</a:t>
            </a:r>
            <a:endParaRPr lang="fr-FR" sz="3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201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687229"/>
            <a:ext cx="8496944" cy="605413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Mail reçu par </a:t>
            </a:r>
            <a:r>
              <a:rPr lang="fr-FR" sz="14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</a:t>
            </a:r>
            <a:r>
              <a:rPr lang="fr-FR" sz="1400" b="1" u="sng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client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dans sa MSI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avec lien pour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signature</a:t>
            </a:r>
          </a:p>
          <a:p>
            <a:pPr marL="0" indent="0">
              <a:spcBef>
                <a:spcPts val="0"/>
              </a:spcBef>
              <a:buNone/>
            </a:pPr>
            <a:endParaRPr lang="fr-FR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sz="1000" dirty="0" smtClean="0"/>
              <a:t>&lt;Civilité&gt; &lt;Prénom&gt; &lt;Nom&gt;,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Au cours de notre conversation du &lt;Date de conversation&gt;, vous nous avez communiqué les informations nécessaires pour remplir une auto-certification de résidence fiscale et avez souhaité signer ce document par voie électronique. Nous vous rappelons que cette validation est nécessaire afin de répondre à une obligation légale.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b="1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b="1" dirty="0" smtClean="0"/>
              <a:t>Pour signer électroniquement votre document : </a:t>
            </a:r>
            <a:r>
              <a:rPr lang="fr-FR" sz="1000" b="1" u="sng" dirty="0" smtClean="0">
                <a:solidFill>
                  <a:srgbClr val="FF0000"/>
                </a:solidFill>
              </a:rPr>
              <a:t>cliquez ici </a:t>
            </a:r>
          </a:p>
          <a:p>
            <a:pPr marL="0" lvl="1" indent="0">
              <a:lnSpc>
                <a:spcPct val="80000"/>
              </a:lnSpc>
              <a:buNone/>
              <a:tabLst>
                <a:tab pos="541338" algn="l"/>
              </a:tabLst>
            </a:pPr>
            <a:r>
              <a:rPr lang="fr-FR" sz="1000" dirty="0" smtClean="0"/>
              <a:t>Vous disposez de 30 jours à compter de la date de l'opération pour signer électroniquement votre document. Passé ce délai, le lien de signature sera désactivé, et nous vous recontacterons.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Si vous souhaitez des informations complémentaires, n'hésitez pas à contacter votre conseiller.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Nous vous remercions de votre fidélité.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&lt;</a:t>
            </a:r>
            <a:r>
              <a:rPr lang="fr-FR" sz="1000" dirty="0" err="1" smtClean="0"/>
              <a:t>Bloc_Signature_Caisse</a:t>
            </a:r>
            <a:r>
              <a:rPr lang="fr-FR" sz="1000" dirty="0" smtClean="0"/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Mail reçu par le client dans sa messagerie personnelle pour information </a:t>
            </a:r>
            <a:endParaRPr lang="fr-FR" sz="1400" b="1" dirty="0" smtClean="0"/>
          </a:p>
          <a:p>
            <a:pPr marL="0" indent="1588">
              <a:lnSpc>
                <a:spcPct val="80000"/>
              </a:lnSpc>
              <a:spcBef>
                <a:spcPts val="300"/>
              </a:spcBef>
              <a:buNone/>
              <a:tabLst>
                <a:tab pos="628650" algn="l"/>
              </a:tabLst>
              <a:defRPr/>
            </a:pPr>
            <a:endParaRPr lang="fr-FR" sz="1000" dirty="0" smtClean="0"/>
          </a:p>
          <a:p>
            <a:pPr marL="0" indent="1588">
              <a:lnSpc>
                <a:spcPct val="80000"/>
              </a:lnSpc>
              <a:spcBef>
                <a:spcPts val="300"/>
              </a:spcBef>
              <a:buNone/>
              <a:tabLst>
                <a:tab pos="628650" algn="l"/>
              </a:tabLst>
              <a:defRPr/>
            </a:pPr>
            <a:r>
              <a:rPr lang="fr-FR" sz="1000" dirty="0" smtClean="0"/>
              <a:t>&lt;Civilité&gt; &lt;Prénom&gt; &lt;Nom&gt;,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Au cours de notre conversation du &lt;Date de conversation&gt;, vous nous avez communiqué les informations nécessaires pour remplir une auto-certification de résidence fiscale et avez souhaité signer ce document par voie électronique. Nous vous rappelons que cette validation est nécessaire afin de répondre à une obligation légale.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Un message vous attend dans votre messagerie sécurisée &lt;</a:t>
            </a:r>
            <a:r>
              <a:rPr lang="fr-FR" sz="1000" dirty="0" err="1" smtClean="0"/>
              <a:t>Nom_Etablissement</a:t>
            </a:r>
            <a:r>
              <a:rPr lang="fr-FR" sz="1000" dirty="0" smtClean="0"/>
              <a:t>&gt; pour vous permettre de signer vos documents. Consultez-le en vous connectant à votre service &lt;</a:t>
            </a:r>
            <a:r>
              <a:rPr lang="fr-FR" sz="1000" dirty="0" err="1" smtClean="0"/>
              <a:t>Service_Internet</a:t>
            </a:r>
            <a:r>
              <a:rPr lang="fr-FR" sz="1000" dirty="0" smtClean="0"/>
              <a:t>&gt;.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Vous disposez de 30 jours à compter de la date de l'opération pour signer électroniquement votre document. Passé ce délai, le lien de signature sera désactivé, et nous vous recontacterons.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Si vous souhaitez des informations complémentaires, n'hésitez pas à contacter votre conseiller.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Nous vous remercions de votre fidélité.</a:t>
            </a:r>
          </a:p>
          <a:p>
            <a:pPr marL="0" lvl="1" indent="0">
              <a:lnSpc>
                <a:spcPct val="80000"/>
              </a:lnSpc>
              <a:buNone/>
            </a:pPr>
            <a:endParaRPr lang="fr-FR" sz="1000" dirty="0" smtClean="0"/>
          </a:p>
          <a:p>
            <a:pPr marL="0" lvl="1" indent="0">
              <a:lnSpc>
                <a:spcPct val="80000"/>
              </a:lnSpc>
              <a:buNone/>
            </a:pPr>
            <a:r>
              <a:rPr lang="fr-FR" sz="1000" dirty="0" smtClean="0"/>
              <a:t>&lt;</a:t>
            </a:r>
            <a:r>
              <a:rPr lang="fr-FR" sz="1000" dirty="0" err="1" smtClean="0"/>
              <a:t>Bloc_Signature_Caisse</a:t>
            </a:r>
            <a:r>
              <a:rPr lang="fr-FR" sz="1000" dirty="0" smtClean="0"/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5436096" y="332656"/>
            <a:ext cx="3024336" cy="738664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La signature électronique de l’EAI est disponible uniquement sur 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ordinateur</a:t>
            </a:r>
            <a:r>
              <a:rPr lang="fr-FR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(pas sur </a:t>
            </a:r>
            <a:r>
              <a:rPr lang="fr-FR" sz="1400" b="1" dirty="0" err="1" smtClean="0">
                <a:solidFill>
                  <a:schemeClr val="bg1"/>
                </a:solidFill>
                <a:latin typeface="Calibri"/>
                <a:cs typeface="Calibri"/>
              </a:rPr>
              <a:t>smartphone</a:t>
            </a:r>
            <a:r>
              <a:rPr lang="fr-FR" sz="1400" b="1" dirty="0" smtClean="0">
                <a:solidFill>
                  <a:schemeClr val="bg1"/>
                </a:solidFill>
                <a:latin typeface="Calibri"/>
                <a:cs typeface="Calibri"/>
              </a:rPr>
              <a:t>)</a:t>
            </a:r>
            <a:endParaRPr lang="fr-FR" sz="1400" b="1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339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908719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Après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clic sur lien « cliquez ici » le client est dirigé dans sa MSI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client clic sur « 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démarrer 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4" name="Imag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1628800"/>
            <a:ext cx="5472608" cy="2088232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>
            <a:off x="2025652" y="1603524"/>
            <a:ext cx="2402332" cy="1537443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838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908719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client reçoit un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SMS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sur son portable avec un code à 8 chiffres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client doit saisir les 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8 chiffres et valider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dirty="0" smtClean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1196752"/>
            <a:ext cx="4896544" cy="2592287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907704" y="4209754"/>
            <a:ext cx="4914073" cy="2173679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>
            <a:off x="2699792" y="4149080"/>
            <a:ext cx="1888633" cy="1471516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348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908719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client arrive sur l’espace de signature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électronique</a:t>
            </a:r>
          </a:p>
          <a:p>
            <a:pPr marL="0" indent="0">
              <a:buNone/>
            </a:pP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Clic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sur «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commencer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Visualiser le document CGSE (conditions générales d’utilisation de la SED) et «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accepter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611754" y="1491932"/>
            <a:ext cx="5004294" cy="2297108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>
            <a:off x="1337616" y="1491932"/>
            <a:ext cx="3958775" cy="1706748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pic>
        <p:nvPicPr>
          <p:cNvPr id="16" name="Imag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1397395" y="4293096"/>
            <a:ext cx="5218653" cy="2160240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H="1">
            <a:off x="5220072" y="4149080"/>
            <a:ext cx="1080120" cy="1872208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4351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836712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Visualiser l’Auto Certification puis « </a:t>
            </a:r>
            <a:r>
              <a:rPr lang="fr-FR" sz="14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Accepter 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client 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Clic sur case « 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je reconnais avoir pris connaissance…….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1268761"/>
            <a:ext cx="4680520" cy="2448272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 flipH="1">
            <a:off x="5372472" y="4301480"/>
            <a:ext cx="1080120" cy="1872208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cxnSp>
        <p:nvCxnSpPr>
          <p:cNvPr id="15" name="Connecteur droit avec flèche 14"/>
          <p:cNvCxnSpPr/>
          <p:nvPr/>
        </p:nvCxnSpPr>
        <p:spPr>
          <a:xfrm>
            <a:off x="3275856" y="1052736"/>
            <a:ext cx="1872208" cy="2160240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  <p:pic>
        <p:nvPicPr>
          <p:cNvPr id="17" name="Imag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1763688" y="4077072"/>
            <a:ext cx="4703691" cy="2376264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>
            <a:off x="3340899" y="3943356"/>
            <a:ext cx="839677" cy="1473755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320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836712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Etape finale : Cliquer sur « </a:t>
            </a:r>
            <a:r>
              <a:rPr lang="fr-FR" sz="1400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signer </a:t>
            </a: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" name="Image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207726" y="908720"/>
            <a:ext cx="5106021" cy="2232248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264953" y="3789040"/>
            <a:ext cx="5048794" cy="2622908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>
            <a:off x="2627784" y="3645024"/>
            <a:ext cx="2304256" cy="2096218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606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836712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Ecran de </a:t>
            </a:r>
            <a:r>
              <a:rPr lang="fr-FR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confirmation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764705"/>
            <a:ext cx="4536504" cy="2448272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3"/>
          <a:stretch>
            <a:fillRect/>
          </a:stretch>
        </p:blipFill>
        <p:spPr>
          <a:xfrm>
            <a:off x="1691680" y="3789040"/>
            <a:ext cx="453650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223284"/>
            <a:ext cx="8142890" cy="541420"/>
          </a:xfrm>
        </p:spPr>
        <p:txBody>
          <a:bodyPr>
            <a:norm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fr-FR" sz="2700" b="1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Process signature EAI en SED </a:t>
            </a:r>
            <a:endParaRPr lang="fr-FR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79512" y="836712"/>
            <a:ext cx="8496944" cy="56940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Possibilité pour le client de télécharger les 2 documents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400" b="1" u="sng" dirty="0" smtClean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475656" y="1124745"/>
            <a:ext cx="5040560" cy="2376264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521700" y="3814156"/>
            <a:ext cx="49945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0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>
          <a:defRPr sz="1400" dirty="0" err="1" smtClean="0">
            <a:latin typeface="Calibri"/>
            <a:cs typeface="Calibri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11978</TotalTime>
  <Words>413</Words>
  <Application>Microsoft Office PowerPoint</Application>
  <PresentationFormat>Affichage à l'écran (4:3)</PresentationFormat>
  <Paragraphs>122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Office Theme</vt:lpstr>
      <vt:lpstr>1_Office Theme</vt:lpstr>
      <vt:lpstr>2_Office Theme</vt:lpstr>
      <vt:lpstr>Présentation PowerPoint</vt:lpstr>
      <vt:lpstr>Process signature EAI en SED </vt:lpstr>
      <vt:lpstr>Process signature EAI en SED </vt:lpstr>
      <vt:lpstr>Process signature EAI en SED </vt:lpstr>
      <vt:lpstr>Process signature EAI en SED </vt:lpstr>
      <vt:lpstr>Process signature EAI en SED </vt:lpstr>
      <vt:lpstr>Process signature EAI en SED </vt:lpstr>
      <vt:lpstr>Process signature EAI en SED </vt:lpstr>
      <vt:lpstr>Process signature EAI en SED 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S0019159</dc:creator>
  <cp:lastModifiedBy>A6706425</cp:lastModifiedBy>
  <cp:revision>325</cp:revision>
  <cp:lastPrinted>2019-01-10T13:58:40Z</cp:lastPrinted>
  <dcterms:created xsi:type="dcterms:W3CDTF">2018-10-03T10:11:56Z</dcterms:created>
  <dcterms:modified xsi:type="dcterms:W3CDTF">2019-05-29T13:40:41Z</dcterms:modified>
</cp:coreProperties>
</file>