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  <p:sldMasterId id="2147483700" r:id="rId3"/>
  </p:sldMasterIdLst>
  <p:notesMasterIdLst>
    <p:notesMasterId r:id="rId13"/>
  </p:notesMasterIdLst>
  <p:sldIdLst>
    <p:sldId id="348" r:id="rId4"/>
    <p:sldId id="364" r:id="rId5"/>
    <p:sldId id="365" r:id="rId6"/>
    <p:sldId id="358" r:id="rId7"/>
    <p:sldId id="359" r:id="rId8"/>
    <p:sldId id="360" r:id="rId9"/>
    <p:sldId id="361" r:id="rId10"/>
    <p:sldId id="362" r:id="rId11"/>
    <p:sldId id="363" r:id="rId1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CCFF"/>
    <a:srgbClr val="CCFFCC"/>
    <a:srgbClr val="FFFFCC"/>
    <a:srgbClr val="FFCC66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01" autoAdjust="0"/>
    <p:restoredTop sz="99886" autoAdjust="0"/>
  </p:normalViewPr>
  <p:slideViewPr>
    <p:cSldViewPr>
      <p:cViewPr>
        <p:scale>
          <a:sx n="100" d="100"/>
          <a:sy n="100" d="100"/>
        </p:scale>
        <p:origin x="-2334" y="-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F09F4-A9A5-4FAA-A8DF-28D1148B18EC}" type="datetimeFigureOut">
              <a:rPr lang="fr-FR" smtClean="0"/>
              <a:t>29/05/2019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46AEF-A6E0-402C-A186-BD253891130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880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"/>
            <a:ext cx="9143998" cy="6857656"/>
          </a:xfrm>
          <a:prstGeom prst="rect">
            <a:avLst/>
          </a:prstGeom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7550" y="6218176"/>
            <a:ext cx="3938587" cy="44359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r-FR" dirty="0"/>
              <a:t>AUTEUR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843768" y="5237177"/>
            <a:ext cx="1430338" cy="355600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00/00/0000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790412"/>
            <a:ext cx="6400800" cy="711920"/>
          </a:xfrm>
        </p:spPr>
        <p:txBody>
          <a:bodyPr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TITRE DE PRÉSENTATION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 flipH="1">
            <a:off x="3017281" y="3698704"/>
            <a:ext cx="3130494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3180987" y="4662201"/>
            <a:ext cx="2755900" cy="399627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z="1200" dirty="0"/>
              <a:t>Sous-titre de la présentation</a:t>
            </a:r>
            <a:endParaRPr lang="fr-FR" dirty="0"/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61" y="6298534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5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"/>
            <a:ext cx="9144000" cy="6857656"/>
          </a:xfrm>
          <a:prstGeom prst="rect">
            <a:avLst/>
          </a:prstGeom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206445" y="2597151"/>
            <a:ext cx="4806950" cy="1663700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200" indent="0">
              <a:buNone/>
              <a:defRPr sz="3000"/>
            </a:lvl2pPr>
            <a:lvl3pPr marL="914400" indent="0">
              <a:buNone/>
              <a:defRPr sz="3000"/>
            </a:lvl3pPr>
            <a:lvl4pPr marL="1371600" indent="0">
              <a:buNone/>
              <a:defRPr sz="3000"/>
            </a:lvl4pPr>
            <a:lvl5pPr marL="1828800" indent="0">
              <a:buNone/>
              <a:defRPr sz="3000"/>
            </a:lvl5pPr>
          </a:lstStyle>
          <a:p>
            <a:pPr lvl="0"/>
            <a:r>
              <a:rPr lang="fr-FR" dirty="0"/>
              <a:t>Titre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694878" y="3080808"/>
            <a:ext cx="881063" cy="696384"/>
          </a:xfrm>
        </p:spPr>
        <p:txBody>
          <a:bodyPr anchor="ctr">
            <a:noAutofit/>
          </a:bodyPr>
          <a:lstStyle>
            <a:lvl1pPr marL="0" indent="0" algn="r">
              <a:buNone/>
              <a:defRPr sz="3000" b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fr-FR" dirty="0"/>
              <a:t>XX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891179" y="2522249"/>
            <a:ext cx="0" cy="1813507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16"/>
          <p:cNvSpPr txBox="1">
            <a:spLocks/>
          </p:cNvSpPr>
          <p:nvPr userDrawn="1"/>
        </p:nvSpPr>
        <p:spPr>
          <a:xfrm>
            <a:off x="8396161" y="6298534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34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6256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3542276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6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29387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6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515719" y="1966399"/>
            <a:ext cx="5098065" cy="4423833"/>
          </a:xfrm>
        </p:spPr>
        <p:txBody>
          <a:bodyPr/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42056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6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3037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6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543300" y="1902375"/>
            <a:ext cx="5143500" cy="4813812"/>
          </a:xfrm>
        </p:spPr>
        <p:txBody>
          <a:bodyPr/>
          <a:lstStyle>
            <a:lvl1pPr marL="180975" indent="-180975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630238" indent="-173038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423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932647" y="197167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342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824660" y="860143"/>
            <a:ext cx="4571474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03864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46026" y="3429018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48032" y="2321022"/>
            <a:ext cx="3028731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133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086903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29159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6458" y="1971674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883608"/>
            <a:ext cx="3651784" cy="509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8495" y="860143"/>
            <a:ext cx="3817665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8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4443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40977" y="197167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3077841"/>
            <a:ext cx="3651784" cy="2877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863660"/>
            <a:ext cx="3817664" cy="524982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55245"/>
            <a:ext cx="3279228" cy="119457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63191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0977" y="197167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7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442977" y="2339618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99092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676458" y="197167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2" y="849540"/>
            <a:ext cx="3917731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72000" y="2491345"/>
            <a:ext cx="3917950" cy="3851651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200"/>
            </a:lvl1pPr>
            <a:lvl2pPr marL="457200" indent="0">
              <a:spcAft>
                <a:spcPts val="0"/>
              </a:spcAft>
              <a:buFontTx/>
              <a:buNone/>
              <a:defRPr sz="1200"/>
            </a:lvl2pPr>
            <a:lvl3pPr marL="914400" indent="0">
              <a:spcAft>
                <a:spcPts val="0"/>
              </a:spcAft>
              <a:buFontTx/>
              <a:buNone/>
              <a:defRPr sz="1200"/>
            </a:lvl3pPr>
            <a:lvl4pPr marL="1371600" indent="0">
              <a:spcAft>
                <a:spcPts val="0"/>
              </a:spcAft>
              <a:buFontTx/>
              <a:buNone/>
              <a:defRPr sz="1200"/>
            </a:lvl4pPr>
            <a:lvl5pPr marL="1828800" indent="0">
              <a:spcAft>
                <a:spcPts val="0"/>
              </a:spcAft>
              <a:buFontTx/>
              <a:buNone/>
              <a:defRPr sz="12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1665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37160" y="3442447"/>
            <a:ext cx="9006838" cy="32419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3390900" y="6615489"/>
            <a:ext cx="5753098" cy="2421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6573" y="3672436"/>
            <a:ext cx="2143125" cy="26555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6573" y="573315"/>
            <a:ext cx="2143125" cy="26479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1769331"/>
            <a:ext cx="751417" cy="25047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4849376"/>
            <a:ext cx="751417" cy="250472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 flipV="1">
            <a:off x="436564" y="3672436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 flipV="1">
            <a:off x="436564" y="3672436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 flipV="1">
            <a:off x="436573" y="573319"/>
            <a:ext cx="2143125" cy="26479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 flipH="1" flipV="1">
            <a:off x="436564" y="573315"/>
            <a:ext cx="2143124" cy="26479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375491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3827844" y="4451407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32775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rgbClr val="C00000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9850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61" y="6298534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16091FF0-F52E-4A32-A344-5AD08BFA5AE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8605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61" y="6298534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DB1DDE2E-06CA-45ED-B4DB-158098E82B6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4572000" y="932915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4573881" y="4743855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1500126" y="3677725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764437" y="3677725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6049496" y="3674609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1216761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3449662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5711202" y="2297268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94487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71"/>
            <a:ext cx="9144000" cy="68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78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"/>
            <a:ext cx="9143998" cy="6857656"/>
          </a:xfrm>
          <a:prstGeom prst="rect">
            <a:avLst/>
          </a:prstGeom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7548" y="6218176"/>
            <a:ext cx="3938587" cy="44359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r-FR" dirty="0"/>
              <a:t>AUTEUR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843768" y="5237177"/>
            <a:ext cx="1430338" cy="355600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00/00/0000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790412"/>
            <a:ext cx="6400800" cy="711920"/>
          </a:xfrm>
        </p:spPr>
        <p:txBody>
          <a:bodyPr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TITRE DE PRÉSENTATION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 flipH="1">
            <a:off x="3017281" y="3698704"/>
            <a:ext cx="3130494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3180987" y="4662201"/>
            <a:ext cx="2755900" cy="399627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z="1200" dirty="0"/>
              <a:t>Sous-titre de la présentation</a:t>
            </a:r>
            <a:endParaRPr lang="fr-FR" dirty="0"/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59" y="6298533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6096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"/>
            <a:ext cx="9144000" cy="6857656"/>
          </a:xfrm>
          <a:prstGeom prst="rect">
            <a:avLst/>
          </a:prstGeom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206445" y="2597151"/>
            <a:ext cx="4806950" cy="1663700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200" indent="0">
              <a:buNone/>
              <a:defRPr sz="3000"/>
            </a:lvl2pPr>
            <a:lvl3pPr marL="914400" indent="0">
              <a:buNone/>
              <a:defRPr sz="3000"/>
            </a:lvl3pPr>
            <a:lvl4pPr marL="1371600" indent="0">
              <a:buNone/>
              <a:defRPr sz="3000"/>
            </a:lvl4pPr>
            <a:lvl5pPr marL="1828800" indent="0">
              <a:buNone/>
              <a:defRPr sz="3000"/>
            </a:lvl5pPr>
          </a:lstStyle>
          <a:p>
            <a:pPr lvl="0"/>
            <a:r>
              <a:rPr lang="fr-FR" dirty="0"/>
              <a:t>Titre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694876" y="3080808"/>
            <a:ext cx="881063" cy="696384"/>
          </a:xfrm>
        </p:spPr>
        <p:txBody>
          <a:bodyPr anchor="ctr">
            <a:noAutofit/>
          </a:bodyPr>
          <a:lstStyle>
            <a:lvl1pPr marL="0" indent="0" algn="r">
              <a:buNone/>
              <a:defRPr sz="3000" b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fr-FR" dirty="0"/>
              <a:t>XX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891179" y="2522249"/>
            <a:ext cx="0" cy="1813507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16"/>
          <p:cNvSpPr txBox="1">
            <a:spLocks/>
          </p:cNvSpPr>
          <p:nvPr userDrawn="1"/>
        </p:nvSpPr>
        <p:spPr>
          <a:xfrm>
            <a:off x="8396159" y="6298533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26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60298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878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84757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515719" y="1966399"/>
            <a:ext cx="5098065" cy="4423833"/>
          </a:xfrm>
        </p:spPr>
        <p:txBody>
          <a:bodyPr/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18278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42090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543300" y="1902375"/>
            <a:ext cx="5143500" cy="4813812"/>
          </a:xfrm>
        </p:spPr>
        <p:txBody>
          <a:bodyPr/>
          <a:lstStyle>
            <a:lvl1pPr marL="180975" indent="-180975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630238" indent="-173038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660825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932647" y="1971673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342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824660" y="860142"/>
            <a:ext cx="4571474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919749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46024" y="3429017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48032" y="2321021"/>
            <a:ext cx="3028731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133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086903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307923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6458" y="1971673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883608"/>
            <a:ext cx="3651784" cy="509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8493" y="860142"/>
            <a:ext cx="3817665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7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5770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40977" y="1971673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3077841"/>
            <a:ext cx="3651784" cy="2877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863660"/>
            <a:ext cx="3817664" cy="524982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55245"/>
            <a:ext cx="3279228" cy="119457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226922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0977" y="1971673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6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442977" y="2339617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83392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676458" y="1971673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2" y="849540"/>
            <a:ext cx="3917731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72000" y="2491345"/>
            <a:ext cx="3917950" cy="3851651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200"/>
            </a:lvl1pPr>
            <a:lvl2pPr marL="457200" indent="0">
              <a:spcAft>
                <a:spcPts val="0"/>
              </a:spcAft>
              <a:buFontTx/>
              <a:buNone/>
              <a:defRPr sz="1200"/>
            </a:lvl2pPr>
            <a:lvl3pPr marL="914400" indent="0">
              <a:spcAft>
                <a:spcPts val="0"/>
              </a:spcAft>
              <a:buFontTx/>
              <a:buNone/>
              <a:defRPr sz="1200"/>
            </a:lvl3pPr>
            <a:lvl4pPr marL="1371600" indent="0">
              <a:spcAft>
                <a:spcPts val="0"/>
              </a:spcAft>
              <a:buFontTx/>
              <a:buNone/>
              <a:defRPr sz="1200"/>
            </a:lvl4pPr>
            <a:lvl5pPr marL="1828800" indent="0">
              <a:spcAft>
                <a:spcPts val="0"/>
              </a:spcAft>
              <a:buFontTx/>
              <a:buNone/>
              <a:defRPr sz="12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07278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37160" y="3442447"/>
            <a:ext cx="9006838" cy="32419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3390900" y="6615489"/>
            <a:ext cx="5753098" cy="2421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6573" y="3672434"/>
            <a:ext cx="2143125" cy="26555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6573" y="573315"/>
            <a:ext cx="2143125" cy="26479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1769331"/>
            <a:ext cx="751417" cy="25047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4849376"/>
            <a:ext cx="751417" cy="250472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 flipV="1">
            <a:off x="436564" y="3672434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 flipV="1">
            <a:off x="436564" y="3672434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 flipV="1">
            <a:off x="436573" y="573319"/>
            <a:ext cx="2143125" cy="26479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 flipH="1" flipV="1">
            <a:off x="436564" y="573315"/>
            <a:ext cx="2143124" cy="26479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375491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3827844" y="4451407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415978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rgbClr val="C00000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9598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59" y="6298533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16091FF0-F52E-4A32-A344-5AD08BFA5AE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92935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59" y="6298533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DB1DDE2E-06CA-45ED-B4DB-158098E82B6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4572000" y="932914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4573881" y="4743854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1500126" y="3677724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764437" y="3677724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6049496" y="3674608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1216759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3449660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5711202" y="2297268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00639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71"/>
            <a:ext cx="9144000" cy="68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499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"/>
            <a:ext cx="9143998" cy="6857656"/>
          </a:xfrm>
          <a:prstGeom prst="rect">
            <a:avLst/>
          </a:prstGeom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7542" y="6218176"/>
            <a:ext cx="3938587" cy="44359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r-FR" dirty="0"/>
              <a:t>AUTEUR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843768" y="5237177"/>
            <a:ext cx="1430338" cy="355600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00/00/0000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790412"/>
            <a:ext cx="6400800" cy="711920"/>
          </a:xfrm>
        </p:spPr>
        <p:txBody>
          <a:bodyPr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TITRE DE PRÉSENTATION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 flipH="1">
            <a:off x="3017281" y="3698704"/>
            <a:ext cx="3130494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3180987" y="4662201"/>
            <a:ext cx="2755900" cy="399627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z="1200" dirty="0"/>
              <a:t>Sous-titre de la présentation</a:t>
            </a:r>
            <a:endParaRPr lang="fr-FR" dirty="0"/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53" y="6298529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91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"/>
            <a:ext cx="9144000" cy="6857656"/>
          </a:xfrm>
          <a:prstGeom prst="rect">
            <a:avLst/>
          </a:prstGeom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206445" y="2597151"/>
            <a:ext cx="4806950" cy="1663700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200" indent="0">
              <a:buNone/>
              <a:defRPr sz="3000"/>
            </a:lvl2pPr>
            <a:lvl3pPr marL="914400" indent="0">
              <a:buNone/>
              <a:defRPr sz="3000"/>
            </a:lvl3pPr>
            <a:lvl4pPr marL="1371600" indent="0">
              <a:buNone/>
              <a:defRPr sz="3000"/>
            </a:lvl4pPr>
            <a:lvl5pPr marL="1828800" indent="0">
              <a:buNone/>
              <a:defRPr sz="3000"/>
            </a:lvl5pPr>
          </a:lstStyle>
          <a:p>
            <a:pPr lvl="0"/>
            <a:r>
              <a:rPr lang="fr-FR" dirty="0"/>
              <a:t>Titre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694870" y="3080808"/>
            <a:ext cx="881063" cy="696384"/>
          </a:xfrm>
        </p:spPr>
        <p:txBody>
          <a:bodyPr anchor="ctr">
            <a:noAutofit/>
          </a:bodyPr>
          <a:lstStyle>
            <a:lvl1pPr marL="0" indent="0" algn="r">
              <a:buNone/>
              <a:defRPr sz="3000" b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fr-FR" dirty="0"/>
              <a:t>XX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891179" y="2522249"/>
            <a:ext cx="0" cy="1813507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16"/>
          <p:cNvSpPr txBox="1">
            <a:spLocks/>
          </p:cNvSpPr>
          <p:nvPr userDrawn="1"/>
        </p:nvSpPr>
        <p:spPr>
          <a:xfrm>
            <a:off x="8396153" y="6298529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865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7"/>
            <a:ext cx="8070634" cy="4423833"/>
          </a:xfrm>
        </p:spPr>
        <p:txBody>
          <a:bodyPr>
            <a:normAutofit/>
          </a:bodyPr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799472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7"/>
            <a:ext cx="8070634" cy="4423833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67291091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0045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515719" y="1966397"/>
            <a:ext cx="5098065" cy="4423833"/>
          </a:xfrm>
        </p:spPr>
        <p:txBody>
          <a:bodyPr/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822210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488668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543300" y="1902375"/>
            <a:ext cx="5143500" cy="4813812"/>
          </a:xfrm>
        </p:spPr>
        <p:txBody>
          <a:bodyPr/>
          <a:lstStyle>
            <a:lvl1pPr marL="180975" indent="-180975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630238" indent="-173038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587690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932647" y="1971669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342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824660" y="860138"/>
            <a:ext cx="4571474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7302698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46018" y="3429013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48032" y="2321017"/>
            <a:ext cx="3028731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133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086903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163942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6458" y="1971669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883608"/>
            <a:ext cx="3651784" cy="509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8487" y="860138"/>
            <a:ext cx="3817665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3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17154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40976" y="1971669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3077841"/>
            <a:ext cx="3651784" cy="2877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863660"/>
            <a:ext cx="3817664" cy="524982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55245"/>
            <a:ext cx="3279228" cy="119457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742554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0976" y="1971669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2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442977" y="2339613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225677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676458" y="1971669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2" y="849540"/>
            <a:ext cx="3917731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72000" y="2491345"/>
            <a:ext cx="3917950" cy="3851651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200"/>
            </a:lvl1pPr>
            <a:lvl2pPr marL="457200" indent="0">
              <a:spcAft>
                <a:spcPts val="0"/>
              </a:spcAft>
              <a:buFontTx/>
              <a:buNone/>
              <a:defRPr sz="1200"/>
            </a:lvl2pPr>
            <a:lvl3pPr marL="914400" indent="0">
              <a:spcAft>
                <a:spcPts val="0"/>
              </a:spcAft>
              <a:buFontTx/>
              <a:buNone/>
              <a:defRPr sz="1200"/>
            </a:lvl3pPr>
            <a:lvl4pPr marL="1371600" indent="0">
              <a:spcAft>
                <a:spcPts val="0"/>
              </a:spcAft>
              <a:buFontTx/>
              <a:buNone/>
              <a:defRPr sz="1200"/>
            </a:lvl4pPr>
            <a:lvl5pPr marL="1828800" indent="0">
              <a:spcAft>
                <a:spcPts val="0"/>
              </a:spcAft>
              <a:buFontTx/>
              <a:buNone/>
              <a:defRPr sz="12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662081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37160" y="3442447"/>
            <a:ext cx="9006838" cy="32419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3390900" y="6615489"/>
            <a:ext cx="5753098" cy="2421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6573" y="3672430"/>
            <a:ext cx="2143125" cy="26555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6573" y="573315"/>
            <a:ext cx="2143125" cy="26479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1769331"/>
            <a:ext cx="751417" cy="25047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4849376"/>
            <a:ext cx="751417" cy="250472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 flipV="1">
            <a:off x="436564" y="3672430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 flipV="1">
            <a:off x="436564" y="3672430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 flipV="1">
            <a:off x="436573" y="573319"/>
            <a:ext cx="2143125" cy="26479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 flipH="1" flipV="1">
            <a:off x="436564" y="573315"/>
            <a:ext cx="2143124" cy="26479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375491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3827844" y="4451407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280005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rgbClr val="C00000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28373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53" y="6298529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16091FF0-F52E-4A32-A344-5AD08BFA5AE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11235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53" y="6298529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DB1DDE2E-06CA-45ED-B4DB-158098E82B6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4572000" y="932910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4573881" y="4743850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1500126" y="3677720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764437" y="3677720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6049496" y="3674604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1216753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3449654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5711202" y="2297268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4080801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71"/>
            <a:ext cx="9144000" cy="68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2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55244"/>
            <a:ext cx="8229600" cy="965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69583"/>
            <a:ext cx="8229600" cy="4256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61" y="6298534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3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73038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–"/>
        <a:defRPr sz="12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55244"/>
            <a:ext cx="8229600" cy="965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69583"/>
            <a:ext cx="8229600" cy="4256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59" y="6298533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2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73038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–"/>
        <a:defRPr sz="12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55244"/>
            <a:ext cx="8229600" cy="965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69583"/>
            <a:ext cx="8229600" cy="4256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53" y="6298529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11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73038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–"/>
        <a:defRPr sz="12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206444" y="2564904"/>
            <a:ext cx="5173867" cy="1695947"/>
          </a:xfrm>
        </p:spPr>
        <p:txBody>
          <a:bodyPr/>
          <a:lstStyle/>
          <a:p>
            <a:r>
              <a:rPr lang="fr-FR" sz="3200" dirty="0" smtClean="0"/>
              <a:t>BLOCAGE EAI EN VAD + </a:t>
            </a:r>
          </a:p>
          <a:p>
            <a:r>
              <a:rPr lang="fr-FR" sz="3200" dirty="0" smtClean="0"/>
              <a:t>SAISIE DE L’EAI </a:t>
            </a:r>
            <a:r>
              <a:rPr lang="fr-FR" sz="3200" dirty="0" smtClean="0"/>
              <a:t>AVEC SED</a:t>
            </a:r>
            <a:endParaRPr lang="fr-FR" sz="32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201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95536" y="1340767"/>
            <a:ext cx="8496944" cy="36004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Exemple : Client non classifié, ouverture  d’un livret B en VAD (choix du canal téléphone)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BLOCAGE EAI EN VAD</a:t>
            </a:r>
            <a:endParaRPr lang="fr-FR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436096" y="332656"/>
            <a:ext cx="3024336" cy="738664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chemeClr val="bg1"/>
                </a:solidFill>
                <a:latin typeface="Calibri"/>
                <a:cs typeface="Calibri"/>
              </a:rPr>
              <a:t>La signature électronique de l’EAI est disponible uniquement sur </a:t>
            </a:r>
            <a:r>
              <a:rPr lang="fr-FR" sz="1400" b="1" dirty="0" smtClean="0">
                <a:solidFill>
                  <a:schemeClr val="bg1"/>
                </a:solidFill>
                <a:latin typeface="Calibri"/>
                <a:cs typeface="Calibri"/>
              </a:rPr>
              <a:t>ordinateur</a:t>
            </a:r>
            <a:r>
              <a:rPr lang="fr-FR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fr-FR" sz="1400" b="1" dirty="0" smtClean="0">
                <a:solidFill>
                  <a:schemeClr val="bg1"/>
                </a:solidFill>
                <a:latin typeface="Calibri"/>
                <a:cs typeface="Calibri"/>
              </a:rPr>
              <a:t>(pas sur </a:t>
            </a:r>
            <a:r>
              <a:rPr lang="fr-FR" sz="1400" b="1" dirty="0" err="1" smtClean="0">
                <a:solidFill>
                  <a:schemeClr val="bg1"/>
                </a:solidFill>
                <a:latin typeface="Calibri"/>
                <a:cs typeface="Calibri"/>
              </a:rPr>
              <a:t>smartphone</a:t>
            </a:r>
            <a:r>
              <a:rPr lang="fr-FR" sz="1400" b="1" dirty="0" smtClean="0">
                <a:solidFill>
                  <a:schemeClr val="bg1"/>
                </a:solidFill>
                <a:latin typeface="Calibri"/>
                <a:cs typeface="Calibri"/>
              </a:rPr>
              <a:t>)</a:t>
            </a:r>
            <a:endParaRPr lang="fr-FR" sz="1400" b="1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691640" y="1916832"/>
            <a:ext cx="5760720" cy="3592830"/>
            <a:chOff x="1691640" y="1916832"/>
            <a:chExt cx="5760720" cy="3592830"/>
          </a:xfrm>
        </p:grpSpPr>
        <p:pic>
          <p:nvPicPr>
            <p:cNvPr id="14" name="Image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691640" y="1916832"/>
              <a:ext cx="5760720" cy="359283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707904" y="3212976"/>
              <a:ext cx="1080120" cy="72008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395536" y="566124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solidFill>
                  <a:srgbClr val="FF0000"/>
                </a:solidFill>
              </a:rPr>
              <a:t>Point d’attention</a:t>
            </a:r>
            <a:r>
              <a:rPr lang="fr-FR" dirty="0" smtClean="0">
                <a:solidFill>
                  <a:srgbClr val="FF0000"/>
                </a:solidFill>
              </a:rPr>
              <a:t> : La vente ne pourra se poursuivre que lorsque le client aura signé l’EAI (si signature papier, poursuite de la vente une fois l’auto-certification numérisée)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02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BLOCAGE EAI EN VAD</a:t>
            </a:r>
            <a:endParaRPr lang="fr-FR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" name="Image 5"/>
          <p:cNvPicPr/>
          <p:nvPr/>
        </p:nvPicPr>
        <p:blipFill rotWithShape="1">
          <a:blip r:embed="rId2"/>
          <a:srcRect l="27191" t="16257" r="5885"/>
          <a:stretch/>
        </p:blipFill>
        <p:spPr>
          <a:xfrm>
            <a:off x="1475656" y="1988840"/>
            <a:ext cx="6192688" cy="4248472"/>
          </a:xfrm>
          <a:prstGeom prst="rect">
            <a:avLst/>
          </a:prstGeom>
        </p:spPr>
      </p:pic>
      <p:sp>
        <p:nvSpPr>
          <p:cNvPr id="8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95536" y="980728"/>
            <a:ext cx="8496944" cy="86409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POP UP OUVERTURE </a:t>
            </a:r>
            <a:r>
              <a:rPr lang="fr-FR" dirty="0">
                <a:solidFill>
                  <a:schemeClr val="tx1"/>
                </a:solidFill>
              </a:rPr>
              <a:t>VAD client avec EAI non </a:t>
            </a:r>
            <a:r>
              <a:rPr lang="fr-FR" dirty="0" smtClean="0">
                <a:solidFill>
                  <a:schemeClr val="tx1"/>
                </a:solidFill>
              </a:rPr>
              <a:t>valide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  <a:sym typeface="Wingdings 3"/>
              </a:rPr>
              <a:t> </a:t>
            </a:r>
            <a:r>
              <a:rPr lang="fr-FR" dirty="0" smtClean="0">
                <a:solidFill>
                  <a:schemeClr val="tx1"/>
                </a:solidFill>
              </a:rPr>
              <a:t>Préconisation </a:t>
            </a:r>
            <a:r>
              <a:rPr lang="fr-FR" dirty="0">
                <a:solidFill>
                  <a:schemeClr val="tx1"/>
                </a:solidFill>
              </a:rPr>
              <a:t>de l’envoi de l’AC en SED </a:t>
            </a:r>
            <a:r>
              <a:rPr lang="fr-FR" b="1" dirty="0">
                <a:solidFill>
                  <a:schemeClr val="tx1"/>
                </a:solidFill>
              </a:rPr>
              <a:t>si client éligible </a:t>
            </a:r>
            <a:r>
              <a:rPr lang="fr-FR" dirty="0">
                <a:solidFill>
                  <a:schemeClr val="tx1"/>
                </a:solidFill>
              </a:rPr>
              <a:t>(MSI </a:t>
            </a:r>
            <a:r>
              <a:rPr lang="fr-FR" dirty="0" smtClean="0">
                <a:solidFill>
                  <a:schemeClr val="tx1"/>
                </a:solidFill>
              </a:rPr>
              <a:t>active + num. port. &amp; adresse mail valide renseignés dans le SI)</a:t>
            </a: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94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SAISIE DE L’</a:t>
            </a: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EAI </a:t>
            </a: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908719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alt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Gestion Personne </a:t>
            </a:r>
            <a:r>
              <a:rPr lang="fr-FR" alt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/ </a:t>
            </a:r>
            <a:r>
              <a:rPr lang="fr-FR" alt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Gestion EAI / </a:t>
            </a:r>
            <a:r>
              <a:rPr lang="fr-FR" altLang="fr-FR" sz="1400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AUTO </a:t>
            </a:r>
            <a:r>
              <a:rPr lang="fr-FR" altLang="fr-FR" sz="1400" u="sng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CERTIFICATION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Cliquer sur « SAISIR »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dirty="0" smtClean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/>
          <p:nvPr/>
        </p:nvPicPr>
        <p:blipFill rotWithShape="1">
          <a:blip r:embed="rId2"/>
          <a:srcRect l="19641" b="4395"/>
          <a:stretch/>
        </p:blipFill>
        <p:spPr>
          <a:xfrm>
            <a:off x="2517791" y="1196752"/>
            <a:ext cx="4108418" cy="2753719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>
          <a:xfrm>
            <a:off x="3554672" y="1124744"/>
            <a:ext cx="303505" cy="206363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/>
          <p:nvPr/>
        </p:nvPicPr>
        <p:blipFill rotWithShape="1">
          <a:blip r:embed="rId3"/>
          <a:srcRect l="18976" r="665" b="4438"/>
          <a:stretch/>
        </p:blipFill>
        <p:spPr>
          <a:xfrm>
            <a:off x="2517790" y="4149080"/>
            <a:ext cx="4108419" cy="2453739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>
            <a:off x="1625101" y="4164954"/>
            <a:ext cx="1512168" cy="2088232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0790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836712"/>
            <a:ext cx="8496944" cy="583264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OUI PAR TELEPHONE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RENSEIGNER Auto certification  PUIS « ETAPE SUIVANTE »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" name="Image 8"/>
          <p:cNvPicPr/>
          <p:nvPr/>
        </p:nvPicPr>
        <p:blipFill rotWithShape="1">
          <a:blip r:embed="rId2"/>
          <a:srcRect l="19911" b="4215"/>
          <a:stretch/>
        </p:blipFill>
        <p:spPr>
          <a:xfrm>
            <a:off x="1903412" y="1051382"/>
            <a:ext cx="4783581" cy="2737658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>
            <a:off x="1691680" y="1051382"/>
            <a:ext cx="2515569" cy="1513522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  <p:pic>
        <p:nvPicPr>
          <p:cNvPr id="18" name="Image 17"/>
          <p:cNvPicPr/>
          <p:nvPr/>
        </p:nvPicPr>
        <p:blipFill rotWithShape="1">
          <a:blip r:embed="rId3"/>
          <a:srcRect l="19579" t="2460" b="4815"/>
          <a:stretch/>
        </p:blipFill>
        <p:spPr>
          <a:xfrm>
            <a:off x="1903413" y="4220575"/>
            <a:ext cx="4783580" cy="2448785"/>
          </a:xfrm>
          <a:prstGeom prst="rect">
            <a:avLst/>
          </a:prstGeom>
        </p:spPr>
      </p:pic>
      <p:cxnSp>
        <p:nvCxnSpPr>
          <p:cNvPr id="22" name="Connecteur droit avec flèche 21"/>
          <p:cNvCxnSpPr/>
          <p:nvPr/>
        </p:nvCxnSpPr>
        <p:spPr>
          <a:xfrm flipH="1">
            <a:off x="2736605" y="4077072"/>
            <a:ext cx="778346" cy="2155190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9854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908719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CLIC SUR « Envoyer AC en SED »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Cliquer 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sur « envoyer 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lang="fr-FR" sz="1400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dirty="0" smtClean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" name="Image 8"/>
          <p:cNvPicPr/>
          <p:nvPr/>
        </p:nvPicPr>
        <p:blipFill rotWithShape="1">
          <a:blip r:embed="rId2"/>
          <a:srcRect l="20032" b="4531"/>
          <a:stretch/>
        </p:blipFill>
        <p:spPr>
          <a:xfrm>
            <a:off x="2456121" y="1268761"/>
            <a:ext cx="4492144" cy="2232248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>
            <a:off x="2195736" y="1196752"/>
            <a:ext cx="2952328" cy="1944216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2339752" y="3786247"/>
            <a:ext cx="4536504" cy="2811105"/>
          </a:xfrm>
          <a:prstGeom prst="rect">
            <a:avLst/>
          </a:prstGeom>
        </p:spPr>
      </p:pic>
      <p:cxnSp>
        <p:nvCxnSpPr>
          <p:cNvPr id="16" name="Connecteur droit avec flèche 15"/>
          <p:cNvCxnSpPr/>
          <p:nvPr/>
        </p:nvCxnSpPr>
        <p:spPr>
          <a:xfrm>
            <a:off x="1403648" y="3970457"/>
            <a:ext cx="1872208" cy="1258743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223873" y="1557640"/>
            <a:ext cx="2232248" cy="1160596"/>
          </a:xfrm>
          <a:prstGeom prst="rect">
            <a:avLst/>
          </a:prstGeom>
          <a:gradFill flip="none" rotWithShape="1">
            <a:gsLst>
              <a:gs pos="4000">
                <a:schemeClr val="accent2"/>
              </a:gs>
              <a:gs pos="100000">
                <a:schemeClr val="accent4"/>
              </a:gs>
            </a:gsLst>
            <a:lin ang="8100000" scaled="1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Solution </a:t>
            </a:r>
            <a:r>
              <a:rPr lang="fr-FR" sz="1200" dirty="0">
                <a:solidFill>
                  <a:prstClr val="white"/>
                </a:solidFill>
              </a:rPr>
              <a:t>temporaire pour permettre un envoi l’AC en signature électronique sur la MSI du client </a:t>
            </a:r>
          </a:p>
        </p:txBody>
      </p:sp>
    </p:spTree>
    <p:extLst>
      <p:ext uri="{BB962C8B-B14F-4D97-AF65-F5344CB8AC3E}">
        <p14:creationId xmlns:p14="http://schemas.microsoft.com/office/powerpoint/2010/main" val="106376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251520" y="1013998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Information de l’envoi réalisé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Retour automatique sur AC en cours :  Clic sur « </a:t>
            </a:r>
            <a:r>
              <a:rPr lang="fr-FR" sz="1400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annuler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 » pour sortir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dirty="0" smtClean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" name="Image 8"/>
          <p:cNvPicPr/>
          <p:nvPr/>
        </p:nvPicPr>
        <p:blipFill>
          <a:blip r:embed="rId2"/>
          <a:stretch>
            <a:fillRect/>
          </a:stretch>
        </p:blipFill>
        <p:spPr>
          <a:xfrm>
            <a:off x="1593278" y="1268760"/>
            <a:ext cx="4608512" cy="2183949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>
            <a:off x="2051720" y="1293950"/>
            <a:ext cx="1845814" cy="936104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  <p:pic>
        <p:nvPicPr>
          <p:cNvPr id="12" name="Imag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628549" y="3789040"/>
            <a:ext cx="4726134" cy="2678311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>
            <a:off x="4182921" y="3789040"/>
            <a:ext cx="1368152" cy="2186157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6949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692696"/>
            <a:ext cx="8496944" cy="605413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Mail reçu par </a:t>
            </a:r>
            <a:r>
              <a:rPr lang="fr-FR" sz="1400" b="1" u="sng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conseiller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après l’envoi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1588">
              <a:lnSpc>
                <a:spcPct val="80000"/>
              </a:lnSpc>
              <a:spcBef>
                <a:spcPts val="300"/>
              </a:spcBef>
              <a:buNone/>
              <a:tabLst>
                <a:tab pos="628650" algn="l"/>
              </a:tabLst>
              <a:defRPr/>
            </a:pPr>
            <a:r>
              <a:rPr lang="fr-FR" sz="1200" dirty="0"/>
              <a:t>Bonjour,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200" dirty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200" dirty="0"/>
              <a:t>Une demande de signature électronique a été transmise au client &lt;Civilité&gt; &lt;Prénom&gt; &lt;Nom&gt; (Etablissement : &lt;</a:t>
            </a:r>
            <a:r>
              <a:rPr lang="fr-FR" sz="1200" dirty="0" err="1"/>
              <a:t>Nom_Etablissement</a:t>
            </a:r>
            <a:r>
              <a:rPr lang="fr-FR" sz="1200" dirty="0"/>
              <a:t>&gt;) pour son auto-certification de résidence fiscale (EAI), le &lt;Date de signature&gt;.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200" dirty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200" dirty="0"/>
              <a:t>Le processus suivra son cours via une relance. Vous serez informé par mail en cas de validation ou d’abandon de signature : merci de prêter attention aux différents retours.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77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687229"/>
            <a:ext cx="8496944" cy="605413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Mail reçu par </a:t>
            </a:r>
            <a:r>
              <a:rPr lang="fr-FR" sz="14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</a:t>
            </a:r>
            <a:r>
              <a:rPr lang="fr-FR" sz="1400" b="1" u="sng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client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dans sa MSI 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avec lien pour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signature</a:t>
            </a:r>
          </a:p>
          <a:p>
            <a:pPr marL="0" indent="0">
              <a:spcBef>
                <a:spcPts val="0"/>
              </a:spcBef>
              <a:buNone/>
            </a:pPr>
            <a:endParaRPr lang="fr-FR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fr-FR" sz="1000" dirty="0" smtClean="0"/>
              <a:t>&lt;Civilité&gt; &lt;Prénom&gt; &lt;Nom&gt;,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Au cours de notre conversation du &lt;Date de conversation&gt;, vous nous avez communiqué les informations nécessaires pour remplir une auto-certification de résidence fiscale et avez souhaité signer ce document par voie électronique. Nous vous rappelons que cette validation est nécessaire afin de répondre à une obligation légale.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b="1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b="1" dirty="0" smtClean="0"/>
              <a:t>Pour signer électroniquement votre document : </a:t>
            </a:r>
            <a:r>
              <a:rPr lang="fr-FR" sz="1000" b="1" u="sng" dirty="0" smtClean="0">
                <a:solidFill>
                  <a:srgbClr val="FF0000"/>
                </a:solidFill>
              </a:rPr>
              <a:t>cliquez ici </a:t>
            </a:r>
          </a:p>
          <a:p>
            <a:pPr marL="0" lvl="1" indent="0">
              <a:lnSpc>
                <a:spcPct val="80000"/>
              </a:lnSpc>
              <a:buNone/>
              <a:tabLst>
                <a:tab pos="541338" algn="l"/>
              </a:tabLst>
            </a:pPr>
            <a:r>
              <a:rPr lang="fr-FR" sz="1000" dirty="0" smtClean="0"/>
              <a:t>Vous disposez de 30 jours à compter de la date de l'opération pour signer électroniquement votre document. Passé ce délai, le lien de signature sera désactivé, et nous vous recontacterons.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Si vous souhaitez des informations complémentaires, n'hésitez pas à contacter votre conseiller.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Nous vous remercions de votre fidélité.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&lt;</a:t>
            </a:r>
            <a:r>
              <a:rPr lang="fr-FR" sz="1000" dirty="0" err="1" smtClean="0"/>
              <a:t>Bloc_Signature_Caisse</a:t>
            </a:r>
            <a:r>
              <a:rPr lang="fr-FR" sz="1000" dirty="0" smtClean="0"/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Mail reçu par le client dans sa messagerie personnelle pour information </a:t>
            </a:r>
            <a:endParaRPr lang="fr-FR" sz="1400" b="1" dirty="0" smtClean="0"/>
          </a:p>
          <a:p>
            <a:pPr marL="0" indent="1588">
              <a:lnSpc>
                <a:spcPct val="80000"/>
              </a:lnSpc>
              <a:spcBef>
                <a:spcPts val="300"/>
              </a:spcBef>
              <a:buNone/>
              <a:tabLst>
                <a:tab pos="628650" algn="l"/>
              </a:tabLst>
              <a:defRPr/>
            </a:pPr>
            <a:endParaRPr lang="fr-FR" sz="1000" dirty="0" smtClean="0"/>
          </a:p>
          <a:p>
            <a:pPr marL="0" indent="1588">
              <a:lnSpc>
                <a:spcPct val="80000"/>
              </a:lnSpc>
              <a:spcBef>
                <a:spcPts val="300"/>
              </a:spcBef>
              <a:buNone/>
              <a:tabLst>
                <a:tab pos="628650" algn="l"/>
              </a:tabLst>
              <a:defRPr/>
            </a:pPr>
            <a:r>
              <a:rPr lang="fr-FR" sz="1000" dirty="0" smtClean="0"/>
              <a:t>&lt;Civilité&gt; &lt;Prénom&gt; &lt;Nom&gt;,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Au cours de notre conversation du &lt;Date de conversation&gt;, vous nous avez communiqué les informations nécessaires pour remplir une auto-certification de résidence fiscale et avez souhaité signer ce document par voie électronique. Nous vous rappelons que cette validation est nécessaire afin de répondre à une obligation légale.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Un message vous attend dans votre messagerie sécurisée &lt;</a:t>
            </a:r>
            <a:r>
              <a:rPr lang="fr-FR" sz="1000" dirty="0" err="1" smtClean="0"/>
              <a:t>Nom_Etablissement</a:t>
            </a:r>
            <a:r>
              <a:rPr lang="fr-FR" sz="1000" dirty="0" smtClean="0"/>
              <a:t>&gt; pour vous permettre de signer vos documents. Consultez-le en vous connectant à votre service &lt;</a:t>
            </a:r>
            <a:r>
              <a:rPr lang="fr-FR" sz="1000" dirty="0" err="1" smtClean="0"/>
              <a:t>Service_Internet</a:t>
            </a:r>
            <a:r>
              <a:rPr lang="fr-FR" sz="1000" dirty="0" smtClean="0"/>
              <a:t>&gt;.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Vous disposez de 30 jours à compter de la date de l'opération pour signer électroniquement votre document. Passé ce délai, le lien de signature sera désactivé, et nous vous recontacterons.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Si vous souhaitez des informations complémentaires, n'hésitez pas à contacter votre conseiller.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Nous vous remercions de votre fidélité.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&lt;</a:t>
            </a:r>
            <a:r>
              <a:rPr lang="fr-FR" sz="1000" dirty="0" err="1" smtClean="0"/>
              <a:t>Bloc_Signature_Caisse</a:t>
            </a:r>
            <a:r>
              <a:rPr lang="fr-FR" sz="1000" dirty="0" smtClean="0"/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dirty="0" smtClean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11" name="Connecteur droit avec flèche 10"/>
          <p:cNvCxnSpPr/>
          <p:nvPr/>
        </p:nvCxnSpPr>
        <p:spPr>
          <a:xfrm flipH="1">
            <a:off x="3095836" y="908720"/>
            <a:ext cx="108012" cy="936104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2" name="Rectangle à coins arrondis 11"/>
          <p:cNvSpPr/>
          <p:nvPr/>
        </p:nvSpPr>
        <p:spPr>
          <a:xfrm>
            <a:off x="2699792" y="1844824"/>
            <a:ext cx="792088" cy="288032"/>
          </a:xfrm>
          <a:prstGeom prst="roundRect">
            <a:avLst/>
          </a:prstGeom>
          <a:solidFill>
            <a:srgbClr val="4F81BD">
              <a:alpha val="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01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ersonnalisé 26">
      <a:dk1>
        <a:sysClr val="windowText" lastClr="000000"/>
      </a:dk1>
      <a:lt1>
        <a:sysClr val="window" lastClr="FFFFFF"/>
      </a:lt1>
      <a:dk2>
        <a:srgbClr val="2F4895"/>
      </a:dk2>
      <a:lt2>
        <a:srgbClr val="EEECE1"/>
      </a:lt2>
      <a:accent1>
        <a:srgbClr val="A7D6F5"/>
      </a:accent1>
      <a:accent2>
        <a:srgbClr val="FF0000"/>
      </a:accent2>
      <a:accent3>
        <a:srgbClr val="E3045E"/>
      </a:accent3>
      <a:accent4>
        <a:srgbClr val="581D74"/>
      </a:accent4>
      <a:accent5>
        <a:srgbClr val="99449A"/>
      </a:accent5>
      <a:accent6>
        <a:srgbClr val="FFC631"/>
      </a:accent6>
      <a:hlink>
        <a:srgbClr val="E4473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000">
              <a:schemeClr val="accent2"/>
            </a:gs>
            <a:gs pos="100000">
              <a:schemeClr val="accent4"/>
            </a:gs>
          </a:gsLst>
          <a:lin ang="8100000" scaled="1"/>
          <a:tileRect/>
        </a:gra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>
          <a:defRPr sz="1400" dirty="0" err="1" smtClean="0">
            <a:latin typeface="Calibri"/>
            <a:cs typeface="Calibri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Personnalisé 26">
      <a:dk1>
        <a:sysClr val="windowText" lastClr="000000"/>
      </a:dk1>
      <a:lt1>
        <a:sysClr val="window" lastClr="FFFFFF"/>
      </a:lt1>
      <a:dk2>
        <a:srgbClr val="2F4895"/>
      </a:dk2>
      <a:lt2>
        <a:srgbClr val="EEECE1"/>
      </a:lt2>
      <a:accent1>
        <a:srgbClr val="A7D6F5"/>
      </a:accent1>
      <a:accent2>
        <a:srgbClr val="FF0000"/>
      </a:accent2>
      <a:accent3>
        <a:srgbClr val="E3045E"/>
      </a:accent3>
      <a:accent4>
        <a:srgbClr val="581D74"/>
      </a:accent4>
      <a:accent5>
        <a:srgbClr val="99449A"/>
      </a:accent5>
      <a:accent6>
        <a:srgbClr val="FFC631"/>
      </a:accent6>
      <a:hlink>
        <a:srgbClr val="E4473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000">
              <a:schemeClr val="accent2"/>
            </a:gs>
            <a:gs pos="100000">
              <a:schemeClr val="accent4"/>
            </a:gs>
          </a:gsLst>
          <a:lin ang="8100000" scaled="1"/>
          <a:tileRect/>
        </a:gra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>
          <a:defRPr sz="1400" dirty="0" err="1" smtClean="0">
            <a:latin typeface="Calibri"/>
            <a:cs typeface="Calibri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Personnalisé 26">
      <a:dk1>
        <a:sysClr val="windowText" lastClr="000000"/>
      </a:dk1>
      <a:lt1>
        <a:sysClr val="window" lastClr="FFFFFF"/>
      </a:lt1>
      <a:dk2>
        <a:srgbClr val="2F4895"/>
      </a:dk2>
      <a:lt2>
        <a:srgbClr val="EEECE1"/>
      </a:lt2>
      <a:accent1>
        <a:srgbClr val="A7D6F5"/>
      </a:accent1>
      <a:accent2>
        <a:srgbClr val="FF0000"/>
      </a:accent2>
      <a:accent3>
        <a:srgbClr val="E3045E"/>
      </a:accent3>
      <a:accent4>
        <a:srgbClr val="581D74"/>
      </a:accent4>
      <a:accent5>
        <a:srgbClr val="99449A"/>
      </a:accent5>
      <a:accent6>
        <a:srgbClr val="FFC631"/>
      </a:accent6>
      <a:hlink>
        <a:srgbClr val="E4473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000">
              <a:schemeClr val="accent2"/>
            </a:gs>
            <a:gs pos="100000">
              <a:schemeClr val="accent4"/>
            </a:gs>
          </a:gsLst>
          <a:lin ang="8100000" scaled="1"/>
          <a:tileRect/>
        </a:gra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>
          <a:defRPr sz="1400" dirty="0" err="1" smtClean="0">
            <a:latin typeface="Calibri"/>
            <a:cs typeface="Calibri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11970</TotalTime>
  <Words>566</Words>
  <Application>Microsoft Office PowerPoint</Application>
  <PresentationFormat>Affichage à l'écran (4:3)</PresentationFormat>
  <Paragraphs>110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Office Theme</vt:lpstr>
      <vt:lpstr>1_Office Theme</vt:lpstr>
      <vt:lpstr>2_Office Theme</vt:lpstr>
      <vt:lpstr>Présentation PowerPoint</vt:lpstr>
      <vt:lpstr>BLOCAGE EAI EN VAD</vt:lpstr>
      <vt:lpstr>BLOCAGE EAI EN VAD</vt:lpstr>
      <vt:lpstr>SAISIE DE L’EAI en SED </vt:lpstr>
      <vt:lpstr>Process signature EAI en SED </vt:lpstr>
      <vt:lpstr>Process signature EAI en SED </vt:lpstr>
      <vt:lpstr>Process signature EAI en SED </vt:lpstr>
      <vt:lpstr>Process signature EAI en SED </vt:lpstr>
      <vt:lpstr>Process signature EAI en SED 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S0019159</dc:creator>
  <cp:lastModifiedBy>A6706425</cp:lastModifiedBy>
  <cp:revision>324</cp:revision>
  <cp:lastPrinted>2019-01-10T13:58:40Z</cp:lastPrinted>
  <dcterms:created xsi:type="dcterms:W3CDTF">2018-10-03T10:11:56Z</dcterms:created>
  <dcterms:modified xsi:type="dcterms:W3CDTF">2019-05-29T13:40:34Z</dcterms:modified>
</cp:coreProperties>
</file>