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  <p:sldMasterId id="2147483692" r:id="rId6"/>
    <p:sldMasterId id="2147483707" r:id="rId7"/>
    <p:sldMasterId id="2147483722" r:id="rId8"/>
  </p:sldMasterIdLst>
  <p:notesMasterIdLst>
    <p:notesMasterId r:id="rId12"/>
  </p:notesMasterIdLst>
  <p:handoutMasterIdLst>
    <p:handoutMasterId r:id="rId13"/>
  </p:handoutMasterIdLst>
  <p:sldIdLst>
    <p:sldId id="508" r:id="rId9"/>
    <p:sldId id="476" r:id="rId10"/>
    <p:sldId id="509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9942468" initials="A" lastIdx="9" clrIdx="0"/>
  <p:cmAuthor id="1" name="ORIOLA Valerie [BPCE Assurances]" initials="OV[A" lastIdx="29" clrIdx="1"/>
  <p:cmAuthor id="2" name="Erwan Dréau" initials="ED" lastIdx="2" clrIdx="2">
    <p:extLst>
      <p:ext uri="{19B8F6BF-5375-455C-9EA6-DF929625EA0E}">
        <p15:presenceInfo xmlns:p15="http://schemas.microsoft.com/office/powerpoint/2012/main" userId="a63b2befd8935e40" providerId="Windows Live"/>
      </p:ext>
    </p:extLst>
  </p:cmAuthor>
  <p:cmAuthor id="3" name="DUMOULIN Emmanuelle [BPCE Assurances]" initials="DE[A" lastIdx="2" clrIdx="3"/>
  <p:cmAuthor id="4" name="DREAU Erwan [BPCE Assurances]" initials="DE[A" lastIdx="1" clrIdx="4">
    <p:extLst>
      <p:ext uri="{19B8F6BF-5375-455C-9EA6-DF929625EA0E}">
        <p15:presenceInfo xmlns:p15="http://schemas.microsoft.com/office/powerpoint/2012/main" userId="DREAU Erwan [BPCE Assurances]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995"/>
    <a:srgbClr val="000000"/>
    <a:srgbClr val="007F9E"/>
    <a:srgbClr val="1D53A3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72" autoAdjust="0"/>
    <p:restoredTop sz="94384" autoAdjust="0"/>
  </p:normalViewPr>
  <p:slideViewPr>
    <p:cSldViewPr>
      <p:cViewPr varScale="1">
        <p:scale>
          <a:sx n="58" d="100"/>
          <a:sy n="58" d="100"/>
        </p:scale>
        <p:origin x="18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4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9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DEE7A-75CB-40BD-8A33-764BD65F44F7}" type="doc">
      <dgm:prSet loTypeId="urn:microsoft.com/office/officeart/2005/8/layout/hList7" loCatId="list" qsTypeId="urn:microsoft.com/office/officeart/2005/8/quickstyle/simple1" qsCatId="simple" csTypeId="urn:microsoft.com/office/officeart/2005/8/colors/accent1_1" csCatId="accent1" phldr="1"/>
      <dgm:spPr/>
    </dgm:pt>
    <dgm:pt modelId="{F90793A3-5B61-4E3E-9A2F-F151A592DAFA}">
      <dgm:prSet phldrT="[Texte]" custT="1"/>
      <dgm:spPr/>
      <dgm:t>
        <a:bodyPr/>
        <a:lstStyle/>
        <a:p>
          <a:r>
            <a:rPr lang="fr-FR" sz="1400" b="1" dirty="0"/>
            <a:t>Le local </a:t>
          </a:r>
        </a:p>
        <a:p>
          <a:endParaRPr lang="fr-FR" sz="1100" b="0" dirty="0"/>
        </a:p>
        <a:p>
          <a:r>
            <a:rPr lang="fr-FR" sz="1100" b="1" dirty="0"/>
            <a:t>Fiche client : </a:t>
          </a:r>
          <a:r>
            <a:rPr lang="fr-FR" sz="1100" b="0" dirty="0"/>
            <a:t>P</a:t>
          </a:r>
          <a:r>
            <a:rPr lang="fr-FR" sz="1100" b="0" dirty="0">
              <a:latin typeface="+mn-lt"/>
            </a:rPr>
            <a:t>ersonne morale</a:t>
          </a:r>
          <a:endParaRPr lang="fr-FR" sz="1100" b="0" dirty="0"/>
        </a:p>
        <a:p>
          <a:r>
            <a:rPr lang="fr-FR" sz="1100" b="1" dirty="0"/>
            <a:t>Surface : </a:t>
          </a:r>
          <a:r>
            <a:rPr lang="fr-FR" sz="1100" b="0" dirty="0"/>
            <a:t>Totalité du risque</a:t>
          </a:r>
        </a:p>
        <a:p>
          <a:r>
            <a:rPr lang="fr-FR" sz="1100" b="1" dirty="0"/>
            <a:t>Activité(s) : </a:t>
          </a:r>
          <a:r>
            <a:rPr lang="fr-FR" sz="1100" b="0" dirty="0"/>
            <a:t>les activités exercées par tous les associés</a:t>
          </a:r>
        </a:p>
        <a:p>
          <a:r>
            <a:rPr lang="fr-FR" sz="1100" b="1" dirty="0"/>
            <a:t>Effectif : </a:t>
          </a:r>
          <a:r>
            <a:rPr lang="fr-FR" sz="1100" b="0" dirty="0"/>
            <a:t>personnel employé (secrétaire), gérant, associé</a:t>
          </a:r>
        </a:p>
        <a:p>
          <a:r>
            <a:rPr lang="fr-FR" sz="1100" b="1" dirty="0"/>
            <a:t>Garanties possibles :</a:t>
          </a:r>
        </a:p>
        <a:p>
          <a:r>
            <a:rPr lang="fr-FR" sz="1100" b="0" dirty="0"/>
            <a:t>- Locaux et contenu (qui appartient à la SCM) et ses options (si option Vol, clause LCO nécessaire)</a:t>
          </a:r>
        </a:p>
        <a:p>
          <a:r>
            <a:rPr lang="fr-FR" sz="1100" b="0" dirty="0"/>
            <a:t>- RC Exploitation</a:t>
          </a:r>
        </a:p>
        <a:p>
          <a:r>
            <a:rPr lang="fr-FR" sz="1100" b="0" dirty="0"/>
            <a:t>- Pack Mobilité</a:t>
          </a:r>
        </a:p>
        <a:p>
          <a:endParaRPr lang="fr-FR" sz="1100" b="0" dirty="0"/>
        </a:p>
        <a:p>
          <a:endParaRPr lang="fr-FR" sz="1200" b="0" dirty="0"/>
        </a:p>
      </dgm:t>
    </dgm:pt>
    <dgm:pt modelId="{03D07150-7D0D-43EC-94E1-D93EC38B3D1A}" type="parTrans" cxnId="{636ABA65-C274-41D1-B84C-F6FBA45B4C58}">
      <dgm:prSet/>
      <dgm:spPr/>
      <dgm:t>
        <a:bodyPr/>
        <a:lstStyle/>
        <a:p>
          <a:endParaRPr lang="fr-FR"/>
        </a:p>
      </dgm:t>
    </dgm:pt>
    <dgm:pt modelId="{75E98B8C-4004-4907-8F36-2BFD295EAD0C}" type="sibTrans" cxnId="{636ABA65-C274-41D1-B84C-F6FBA45B4C58}">
      <dgm:prSet/>
      <dgm:spPr/>
      <dgm:t>
        <a:bodyPr/>
        <a:lstStyle/>
        <a:p>
          <a:endParaRPr lang="fr-FR"/>
        </a:p>
      </dgm:t>
    </dgm:pt>
    <dgm:pt modelId="{35233D34-C977-41AA-B801-0E5CFB378EF9}" type="pres">
      <dgm:prSet presAssocID="{994DEE7A-75CB-40BD-8A33-764BD65F44F7}" presName="Name0" presStyleCnt="0">
        <dgm:presLayoutVars>
          <dgm:dir/>
          <dgm:resizeHandles val="exact"/>
        </dgm:presLayoutVars>
      </dgm:prSet>
      <dgm:spPr/>
    </dgm:pt>
    <dgm:pt modelId="{3006F06E-E1DF-457C-971C-7E63B65AE2F7}" type="pres">
      <dgm:prSet presAssocID="{994DEE7A-75CB-40BD-8A33-764BD65F44F7}" presName="fgShape" presStyleLbl="fgShp" presStyleIdx="0" presStyleCnt="1" custFlipVert="1" custScaleX="1773" custScaleY="8843" custLinFactY="151021" custLinFactNeighborX="-73960" custLinFactNeighborY="200000"/>
      <dgm:spPr/>
    </dgm:pt>
    <dgm:pt modelId="{C0D4EB30-9611-4AF7-BFDD-3482ECBB8DE3}" type="pres">
      <dgm:prSet presAssocID="{994DEE7A-75CB-40BD-8A33-764BD65F44F7}" presName="linComp" presStyleCnt="0"/>
      <dgm:spPr/>
    </dgm:pt>
    <dgm:pt modelId="{CEF90A68-FCB6-47CC-B7E8-C12065412970}" type="pres">
      <dgm:prSet presAssocID="{F90793A3-5B61-4E3E-9A2F-F151A592DAFA}" presName="compNode" presStyleCnt="0"/>
      <dgm:spPr/>
    </dgm:pt>
    <dgm:pt modelId="{D999A22E-8E47-47E4-B935-5BC8B23DCF8B}" type="pres">
      <dgm:prSet presAssocID="{F90793A3-5B61-4E3E-9A2F-F151A592DAFA}" presName="bkgdShape" presStyleLbl="node1" presStyleIdx="0" presStyleCnt="1" custScaleX="94118" custScaleY="90614" custLinFactNeighborX="672" custLinFactNeighborY="-36294"/>
      <dgm:spPr/>
    </dgm:pt>
    <dgm:pt modelId="{B4A231ED-BDF7-44F4-B323-76E556998730}" type="pres">
      <dgm:prSet presAssocID="{F90793A3-5B61-4E3E-9A2F-F151A592DAFA}" presName="nodeTx" presStyleLbl="node1" presStyleIdx="0" presStyleCnt="1">
        <dgm:presLayoutVars>
          <dgm:bulletEnabled val="1"/>
        </dgm:presLayoutVars>
      </dgm:prSet>
      <dgm:spPr/>
    </dgm:pt>
    <dgm:pt modelId="{EFAB9F10-0A43-4B29-9492-02813BCFDD79}" type="pres">
      <dgm:prSet presAssocID="{F90793A3-5B61-4E3E-9A2F-F151A592DAFA}" presName="invisiNode" presStyleLbl="node1" presStyleIdx="0" presStyleCnt="1"/>
      <dgm:spPr/>
    </dgm:pt>
    <dgm:pt modelId="{973B2427-23A5-408B-84E0-F68C8CFEFC17}" type="pres">
      <dgm:prSet presAssocID="{F90793A3-5B61-4E3E-9A2F-F151A592DAFA}" presName="imagNode" presStyleLbl="fgImgPlace1" presStyleIdx="0" presStyleCnt="1" custScaleX="76056" custScaleY="75287" custLinFactX="-69885" custLinFactNeighborX="-100000" custLinFactNeighborY="-2985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</dgm:ptLst>
  <dgm:cxnLst>
    <dgm:cxn modelId="{6E9F7B28-DCB2-4A72-AD4D-8C9AF3402E52}" type="presOf" srcId="{994DEE7A-75CB-40BD-8A33-764BD65F44F7}" destId="{35233D34-C977-41AA-B801-0E5CFB378EF9}" srcOrd="0" destOrd="0" presId="urn:microsoft.com/office/officeart/2005/8/layout/hList7"/>
    <dgm:cxn modelId="{636ABA65-C274-41D1-B84C-F6FBA45B4C58}" srcId="{994DEE7A-75CB-40BD-8A33-764BD65F44F7}" destId="{F90793A3-5B61-4E3E-9A2F-F151A592DAFA}" srcOrd="0" destOrd="0" parTransId="{03D07150-7D0D-43EC-94E1-D93EC38B3D1A}" sibTransId="{75E98B8C-4004-4907-8F36-2BFD295EAD0C}"/>
    <dgm:cxn modelId="{0244ECDC-0C68-4B2A-9EB8-936B33823B79}" type="presOf" srcId="{F90793A3-5B61-4E3E-9A2F-F151A592DAFA}" destId="{B4A231ED-BDF7-44F4-B323-76E556998730}" srcOrd="1" destOrd="0" presId="urn:microsoft.com/office/officeart/2005/8/layout/hList7"/>
    <dgm:cxn modelId="{1F8F6AE0-7048-490F-8346-481C12D7A1A7}" type="presOf" srcId="{F90793A3-5B61-4E3E-9A2F-F151A592DAFA}" destId="{D999A22E-8E47-47E4-B935-5BC8B23DCF8B}" srcOrd="0" destOrd="0" presId="urn:microsoft.com/office/officeart/2005/8/layout/hList7"/>
    <dgm:cxn modelId="{1BD3E6AD-F85E-49ED-BB49-8E718209AA60}" type="presParOf" srcId="{35233D34-C977-41AA-B801-0E5CFB378EF9}" destId="{3006F06E-E1DF-457C-971C-7E63B65AE2F7}" srcOrd="0" destOrd="0" presId="urn:microsoft.com/office/officeart/2005/8/layout/hList7"/>
    <dgm:cxn modelId="{E1851886-8CD1-487D-B578-A75C109D1D3D}" type="presParOf" srcId="{35233D34-C977-41AA-B801-0E5CFB378EF9}" destId="{C0D4EB30-9611-4AF7-BFDD-3482ECBB8DE3}" srcOrd="1" destOrd="0" presId="urn:microsoft.com/office/officeart/2005/8/layout/hList7"/>
    <dgm:cxn modelId="{01A7C5EE-A357-4C98-ABF5-28DDD12938BD}" type="presParOf" srcId="{C0D4EB30-9611-4AF7-BFDD-3482ECBB8DE3}" destId="{CEF90A68-FCB6-47CC-B7E8-C12065412970}" srcOrd="0" destOrd="0" presId="urn:microsoft.com/office/officeart/2005/8/layout/hList7"/>
    <dgm:cxn modelId="{CCC76DDE-34FE-4209-9786-7D12FAC28CB8}" type="presParOf" srcId="{CEF90A68-FCB6-47CC-B7E8-C12065412970}" destId="{D999A22E-8E47-47E4-B935-5BC8B23DCF8B}" srcOrd="0" destOrd="0" presId="urn:microsoft.com/office/officeart/2005/8/layout/hList7"/>
    <dgm:cxn modelId="{2D25549B-0419-49C0-8DB2-E988A6828077}" type="presParOf" srcId="{CEF90A68-FCB6-47CC-B7E8-C12065412970}" destId="{B4A231ED-BDF7-44F4-B323-76E556998730}" srcOrd="1" destOrd="0" presId="urn:microsoft.com/office/officeart/2005/8/layout/hList7"/>
    <dgm:cxn modelId="{B2F8DF3B-C4C5-4238-8EC1-980F20624DAF}" type="presParOf" srcId="{CEF90A68-FCB6-47CC-B7E8-C12065412970}" destId="{EFAB9F10-0A43-4B29-9492-02813BCFDD79}" srcOrd="2" destOrd="0" presId="urn:microsoft.com/office/officeart/2005/8/layout/hList7"/>
    <dgm:cxn modelId="{A89FF003-0D33-4366-B5AB-90954C66375E}" type="presParOf" srcId="{CEF90A68-FCB6-47CC-B7E8-C12065412970}" destId="{973B2427-23A5-408B-84E0-F68C8CFEFC1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4DEE7A-75CB-40BD-8A33-764BD65F44F7}" type="doc">
      <dgm:prSet loTypeId="urn:microsoft.com/office/officeart/2005/8/layout/hList7" loCatId="list" qsTypeId="urn:microsoft.com/office/officeart/2005/8/quickstyle/simple1" qsCatId="simple" csTypeId="urn:microsoft.com/office/officeart/2005/8/colors/accent1_1" csCatId="accent1" phldr="1"/>
      <dgm:spPr/>
    </dgm:pt>
    <dgm:pt modelId="{F90793A3-5B61-4E3E-9A2F-F151A592DAFA}">
      <dgm:prSet phldrT="[Texte]" custT="1"/>
      <dgm:spPr/>
      <dgm:t>
        <a:bodyPr/>
        <a:lstStyle/>
        <a:p>
          <a:r>
            <a:rPr lang="fr-FR" sz="1400" b="1" dirty="0"/>
            <a:t>Le local </a:t>
          </a:r>
        </a:p>
        <a:p>
          <a:endParaRPr lang="fr-FR" sz="400" b="1" dirty="0"/>
        </a:p>
        <a:p>
          <a:r>
            <a:rPr lang="fr-FR" sz="1100" b="1" dirty="0"/>
            <a:t>Fiche client : </a:t>
          </a:r>
          <a:r>
            <a:rPr lang="fr-FR" sz="1100" b="0" dirty="0"/>
            <a:t>P</a:t>
          </a:r>
          <a:r>
            <a:rPr lang="fr-FR" sz="1100" b="0" dirty="0">
              <a:latin typeface="+mn-lt"/>
            </a:rPr>
            <a:t>ersonne morale</a:t>
          </a:r>
          <a:endParaRPr lang="fr-FR" sz="1100" b="0" dirty="0"/>
        </a:p>
        <a:p>
          <a:r>
            <a:rPr lang="fr-FR" sz="1100" b="1" dirty="0"/>
            <a:t>Surface : </a:t>
          </a:r>
          <a:r>
            <a:rPr lang="fr-FR" sz="1100" b="0" dirty="0"/>
            <a:t>Totalité du risque</a:t>
          </a:r>
        </a:p>
        <a:p>
          <a:r>
            <a:rPr lang="fr-FR" sz="1100" b="1" dirty="0"/>
            <a:t>Activité : </a:t>
          </a:r>
          <a:r>
            <a:rPr lang="fr-FR" sz="1100" b="0" dirty="0"/>
            <a:t>l’activité exercée par les associés</a:t>
          </a:r>
        </a:p>
        <a:p>
          <a:r>
            <a:rPr lang="fr-FR" sz="1100" b="1" dirty="0"/>
            <a:t>Effectif : </a:t>
          </a:r>
          <a:r>
            <a:rPr lang="fr-FR" sz="1100" b="0" dirty="0"/>
            <a:t>Tous les associés </a:t>
          </a:r>
        </a:p>
        <a:p>
          <a:r>
            <a:rPr lang="fr-FR" sz="1100" b="1" dirty="0"/>
            <a:t>Garanties possibles :</a:t>
          </a:r>
        </a:p>
        <a:p>
          <a:r>
            <a:rPr lang="fr-FR" sz="1100" b="0" dirty="0"/>
            <a:t>- Locaux et contenu (qui appartient à la SCP) et ses options (si option Vol, clause LCO nécessaire)</a:t>
          </a:r>
        </a:p>
        <a:p>
          <a:r>
            <a:rPr lang="fr-FR" sz="1100" b="0" dirty="0"/>
            <a:t>- RC Exploitation + RC Pro </a:t>
          </a:r>
          <a:r>
            <a:rPr lang="fr-FR" sz="1100" dirty="0"/>
            <a:t>(si l’activité le permet) et les options</a:t>
          </a:r>
          <a:endParaRPr lang="fr-FR" sz="1100" b="0" dirty="0"/>
        </a:p>
        <a:p>
          <a:r>
            <a:rPr lang="fr-FR" sz="1100" b="0" dirty="0"/>
            <a:t>- Pack Sécurité Financière / Mobilité / Protection Juridique</a:t>
          </a:r>
          <a:endParaRPr lang="fr-FR" sz="1000" b="0" dirty="0"/>
        </a:p>
        <a:p>
          <a:endParaRPr lang="fr-FR" sz="1050" b="0" dirty="0"/>
        </a:p>
      </dgm:t>
    </dgm:pt>
    <dgm:pt modelId="{03D07150-7D0D-43EC-94E1-D93EC38B3D1A}" type="parTrans" cxnId="{636ABA65-C274-41D1-B84C-F6FBA45B4C58}">
      <dgm:prSet/>
      <dgm:spPr/>
      <dgm:t>
        <a:bodyPr/>
        <a:lstStyle/>
        <a:p>
          <a:endParaRPr lang="fr-FR" sz="1400"/>
        </a:p>
      </dgm:t>
    </dgm:pt>
    <dgm:pt modelId="{75E98B8C-4004-4907-8F36-2BFD295EAD0C}" type="sibTrans" cxnId="{636ABA65-C274-41D1-B84C-F6FBA45B4C58}">
      <dgm:prSet/>
      <dgm:spPr/>
      <dgm:t>
        <a:bodyPr/>
        <a:lstStyle/>
        <a:p>
          <a:endParaRPr lang="fr-FR" sz="1400"/>
        </a:p>
      </dgm:t>
    </dgm:pt>
    <dgm:pt modelId="{35233D34-C977-41AA-B801-0E5CFB378EF9}" type="pres">
      <dgm:prSet presAssocID="{994DEE7A-75CB-40BD-8A33-764BD65F44F7}" presName="Name0" presStyleCnt="0">
        <dgm:presLayoutVars>
          <dgm:dir/>
          <dgm:resizeHandles val="exact"/>
        </dgm:presLayoutVars>
      </dgm:prSet>
      <dgm:spPr/>
    </dgm:pt>
    <dgm:pt modelId="{3006F06E-E1DF-457C-971C-7E63B65AE2F7}" type="pres">
      <dgm:prSet presAssocID="{994DEE7A-75CB-40BD-8A33-764BD65F44F7}" presName="fgShape" presStyleLbl="fgShp" presStyleIdx="0" presStyleCnt="1" custFlipVert="1" custScaleX="1773" custScaleY="8843" custLinFactY="151021" custLinFactNeighborX="-73960" custLinFactNeighborY="200000"/>
      <dgm:spPr/>
    </dgm:pt>
    <dgm:pt modelId="{C0D4EB30-9611-4AF7-BFDD-3482ECBB8DE3}" type="pres">
      <dgm:prSet presAssocID="{994DEE7A-75CB-40BD-8A33-764BD65F44F7}" presName="linComp" presStyleCnt="0"/>
      <dgm:spPr/>
    </dgm:pt>
    <dgm:pt modelId="{CEF90A68-FCB6-47CC-B7E8-C12065412970}" type="pres">
      <dgm:prSet presAssocID="{F90793A3-5B61-4E3E-9A2F-F151A592DAFA}" presName="compNode" presStyleCnt="0"/>
      <dgm:spPr/>
    </dgm:pt>
    <dgm:pt modelId="{D999A22E-8E47-47E4-B935-5BC8B23DCF8B}" type="pres">
      <dgm:prSet presAssocID="{F90793A3-5B61-4E3E-9A2F-F151A592DAFA}" presName="bkgdShape" presStyleLbl="node1" presStyleIdx="0" presStyleCnt="1" custScaleX="94118" custScaleY="90614" custLinFactNeighborX="987" custLinFactNeighborY="-11799"/>
      <dgm:spPr/>
    </dgm:pt>
    <dgm:pt modelId="{B4A231ED-BDF7-44F4-B323-76E556998730}" type="pres">
      <dgm:prSet presAssocID="{F90793A3-5B61-4E3E-9A2F-F151A592DAFA}" presName="nodeTx" presStyleLbl="node1" presStyleIdx="0" presStyleCnt="1">
        <dgm:presLayoutVars>
          <dgm:bulletEnabled val="1"/>
        </dgm:presLayoutVars>
      </dgm:prSet>
      <dgm:spPr/>
    </dgm:pt>
    <dgm:pt modelId="{EFAB9F10-0A43-4B29-9492-02813BCFDD79}" type="pres">
      <dgm:prSet presAssocID="{F90793A3-5B61-4E3E-9A2F-F151A592DAFA}" presName="invisiNode" presStyleLbl="node1" presStyleIdx="0" presStyleCnt="1"/>
      <dgm:spPr/>
    </dgm:pt>
    <dgm:pt modelId="{973B2427-23A5-408B-84E0-F68C8CFEFC17}" type="pres">
      <dgm:prSet presAssocID="{F90793A3-5B61-4E3E-9A2F-F151A592DAFA}" presName="imagNode" presStyleLbl="fgImgPlace1" presStyleIdx="0" presStyleCnt="1" custScaleX="76056" custScaleY="75287" custLinFactX="-69885" custLinFactNeighborX="-100000" custLinFactNeighborY="-2985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</dgm:ptLst>
  <dgm:cxnLst>
    <dgm:cxn modelId="{CD4E4704-B94B-4219-BDBD-938F4DD5B518}" type="presOf" srcId="{F90793A3-5B61-4E3E-9A2F-F151A592DAFA}" destId="{B4A231ED-BDF7-44F4-B323-76E556998730}" srcOrd="1" destOrd="0" presId="urn:microsoft.com/office/officeart/2005/8/layout/hList7"/>
    <dgm:cxn modelId="{736C3F1A-ADAF-4D58-8539-29004020B104}" type="presOf" srcId="{994DEE7A-75CB-40BD-8A33-764BD65F44F7}" destId="{35233D34-C977-41AA-B801-0E5CFB378EF9}" srcOrd="0" destOrd="0" presId="urn:microsoft.com/office/officeart/2005/8/layout/hList7"/>
    <dgm:cxn modelId="{636ABA65-C274-41D1-B84C-F6FBA45B4C58}" srcId="{994DEE7A-75CB-40BD-8A33-764BD65F44F7}" destId="{F90793A3-5B61-4E3E-9A2F-F151A592DAFA}" srcOrd="0" destOrd="0" parTransId="{03D07150-7D0D-43EC-94E1-D93EC38B3D1A}" sibTransId="{75E98B8C-4004-4907-8F36-2BFD295EAD0C}"/>
    <dgm:cxn modelId="{330F7D77-0633-4761-817C-8E73EABA63D9}" type="presOf" srcId="{F90793A3-5B61-4E3E-9A2F-F151A592DAFA}" destId="{D999A22E-8E47-47E4-B935-5BC8B23DCF8B}" srcOrd="0" destOrd="0" presId="urn:microsoft.com/office/officeart/2005/8/layout/hList7"/>
    <dgm:cxn modelId="{D0D4F652-3B98-477A-95BA-EB5CAF9C15A4}" type="presParOf" srcId="{35233D34-C977-41AA-B801-0E5CFB378EF9}" destId="{3006F06E-E1DF-457C-971C-7E63B65AE2F7}" srcOrd="0" destOrd="0" presId="urn:microsoft.com/office/officeart/2005/8/layout/hList7"/>
    <dgm:cxn modelId="{C18CC3CC-FA90-4ACC-8130-ACDD66114C85}" type="presParOf" srcId="{35233D34-C977-41AA-B801-0E5CFB378EF9}" destId="{C0D4EB30-9611-4AF7-BFDD-3482ECBB8DE3}" srcOrd="1" destOrd="0" presId="urn:microsoft.com/office/officeart/2005/8/layout/hList7"/>
    <dgm:cxn modelId="{F1516632-BA11-4FA5-A53D-75EDFF14EC3F}" type="presParOf" srcId="{C0D4EB30-9611-4AF7-BFDD-3482ECBB8DE3}" destId="{CEF90A68-FCB6-47CC-B7E8-C12065412970}" srcOrd="0" destOrd="0" presId="urn:microsoft.com/office/officeart/2005/8/layout/hList7"/>
    <dgm:cxn modelId="{FB22CF0C-2BF4-4285-86D1-D315E045B9A9}" type="presParOf" srcId="{CEF90A68-FCB6-47CC-B7E8-C12065412970}" destId="{D999A22E-8E47-47E4-B935-5BC8B23DCF8B}" srcOrd="0" destOrd="0" presId="urn:microsoft.com/office/officeart/2005/8/layout/hList7"/>
    <dgm:cxn modelId="{A88923C6-663A-4811-ACC8-53B1AA75C0EF}" type="presParOf" srcId="{CEF90A68-FCB6-47CC-B7E8-C12065412970}" destId="{B4A231ED-BDF7-44F4-B323-76E556998730}" srcOrd="1" destOrd="0" presId="urn:microsoft.com/office/officeart/2005/8/layout/hList7"/>
    <dgm:cxn modelId="{9E296B01-C0D1-4AB3-87A2-638766B7F492}" type="presParOf" srcId="{CEF90A68-FCB6-47CC-B7E8-C12065412970}" destId="{EFAB9F10-0A43-4B29-9492-02813BCFDD79}" srcOrd="2" destOrd="0" presId="urn:microsoft.com/office/officeart/2005/8/layout/hList7"/>
    <dgm:cxn modelId="{B5EA45B8-F201-49B6-AD05-5C6DF346EE9E}" type="presParOf" srcId="{CEF90A68-FCB6-47CC-B7E8-C12065412970}" destId="{973B2427-23A5-408B-84E0-F68C8CFEFC1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9A22E-8E47-47E4-B935-5BC8B23DCF8B}">
      <dsp:nvSpPr>
        <dsp:cNvPr id="0" name=""/>
        <dsp:cNvSpPr/>
      </dsp:nvSpPr>
      <dsp:spPr>
        <a:xfrm>
          <a:off x="176912" y="0"/>
          <a:ext cx="4608529" cy="27808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Le local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Fiche client : </a:t>
          </a:r>
          <a:r>
            <a:rPr lang="fr-FR" sz="1100" b="0" kern="1200" dirty="0"/>
            <a:t>P</a:t>
          </a:r>
          <a:r>
            <a:rPr lang="fr-FR" sz="1100" b="0" kern="1200" dirty="0">
              <a:latin typeface="+mn-lt"/>
            </a:rPr>
            <a:t>ersonne morale</a:t>
          </a:r>
          <a:endParaRPr lang="fr-FR" sz="11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Surface : </a:t>
          </a:r>
          <a:r>
            <a:rPr lang="fr-FR" sz="1100" b="0" kern="1200" dirty="0"/>
            <a:t>Totalité du risque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Activité(s) : </a:t>
          </a:r>
          <a:r>
            <a:rPr lang="fr-FR" sz="1100" b="0" kern="1200" dirty="0"/>
            <a:t>les activités exercées par tous les associés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Effectif : </a:t>
          </a:r>
          <a:r>
            <a:rPr lang="fr-FR" sz="1100" b="0" kern="1200" dirty="0"/>
            <a:t>personnel employé (secrétaire), gérant, associé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Garanties possibles 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Locaux et contenu (qui appartient à la SCM) et ses options (si option Vol, clause LCO nécessaire)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RC Exploitation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Pack Mobilité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b="0" kern="1200" dirty="0"/>
        </a:p>
      </dsp:txBody>
      <dsp:txXfrm>
        <a:off x="176912" y="1112333"/>
        <a:ext cx="4608529" cy="1112333"/>
      </dsp:txXfrm>
    </dsp:sp>
    <dsp:sp modelId="{973B2427-23A5-408B-84E0-F68C8CFEFC17}">
      <dsp:nvSpPr>
        <dsp:cNvPr id="0" name=""/>
        <dsp:cNvSpPr/>
      </dsp:nvSpPr>
      <dsp:spPr>
        <a:xfrm>
          <a:off x="323532" y="77330"/>
          <a:ext cx="777244" cy="7693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6F06E-E1DF-457C-971C-7E63B65AE2F7}">
      <dsp:nvSpPr>
        <dsp:cNvPr id="0" name=""/>
        <dsp:cNvSpPr/>
      </dsp:nvSpPr>
      <dsp:spPr>
        <a:xfrm flipV="1">
          <a:off x="0" y="3028172"/>
          <a:ext cx="79870" cy="4070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9A22E-8E47-47E4-B935-5BC8B23DCF8B}">
      <dsp:nvSpPr>
        <dsp:cNvPr id="0" name=""/>
        <dsp:cNvSpPr/>
      </dsp:nvSpPr>
      <dsp:spPr>
        <a:xfrm>
          <a:off x="192336" y="0"/>
          <a:ext cx="4608529" cy="27808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Le local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Fiche client : </a:t>
          </a:r>
          <a:r>
            <a:rPr lang="fr-FR" sz="1100" b="0" kern="1200" dirty="0"/>
            <a:t>P</a:t>
          </a:r>
          <a:r>
            <a:rPr lang="fr-FR" sz="1100" b="0" kern="1200" dirty="0">
              <a:latin typeface="+mn-lt"/>
            </a:rPr>
            <a:t>ersonne morale</a:t>
          </a:r>
          <a:endParaRPr lang="fr-FR" sz="11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Surface : </a:t>
          </a:r>
          <a:r>
            <a:rPr lang="fr-FR" sz="1100" b="0" kern="1200" dirty="0"/>
            <a:t>Totalité du risque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Activité : </a:t>
          </a:r>
          <a:r>
            <a:rPr lang="fr-FR" sz="1100" b="0" kern="1200" dirty="0"/>
            <a:t>l’activité exercée par les associés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Effectif : </a:t>
          </a:r>
          <a:r>
            <a:rPr lang="fr-FR" sz="1100" b="0" kern="1200" dirty="0"/>
            <a:t>Tous les associés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Garanties possibles 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Locaux et contenu (qui appartient à la SCP) et ses options (si option Vol, clause LCO nécessaire)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RC Exploitation + RC Pro </a:t>
          </a:r>
          <a:r>
            <a:rPr lang="fr-FR" sz="1100" kern="1200" dirty="0"/>
            <a:t>(si l’activité le permet) et les options</a:t>
          </a:r>
          <a:endParaRPr lang="fr-FR" sz="11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0" kern="1200" dirty="0"/>
            <a:t>- Pack Sécurité Financière / Mobilité / Protection Juridique</a:t>
          </a:r>
          <a:endParaRPr lang="fr-FR" sz="10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50" b="0" kern="1200" dirty="0"/>
        </a:p>
      </dsp:txBody>
      <dsp:txXfrm>
        <a:off x="192336" y="1112333"/>
        <a:ext cx="4608529" cy="1112333"/>
      </dsp:txXfrm>
    </dsp:sp>
    <dsp:sp modelId="{973B2427-23A5-408B-84E0-F68C8CFEFC17}">
      <dsp:nvSpPr>
        <dsp:cNvPr id="0" name=""/>
        <dsp:cNvSpPr/>
      </dsp:nvSpPr>
      <dsp:spPr>
        <a:xfrm>
          <a:off x="323532" y="77330"/>
          <a:ext cx="777244" cy="7693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6F06E-E1DF-457C-971C-7E63B65AE2F7}">
      <dsp:nvSpPr>
        <dsp:cNvPr id="0" name=""/>
        <dsp:cNvSpPr/>
      </dsp:nvSpPr>
      <dsp:spPr>
        <a:xfrm flipV="1">
          <a:off x="0" y="3028172"/>
          <a:ext cx="79870" cy="4070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54E01-A25C-468C-91BF-508FFE1D8FE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8151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8D5DC-0C03-480C-B2D7-AB3521C0D74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27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9251" name="Espace réservé des commentaires 2"/>
          <p:cNvSpPr>
            <a:spLocks noGrp="1"/>
          </p:cNvSpPr>
          <p:nvPr>
            <p:ph type="body" idx="1"/>
          </p:nvPr>
        </p:nvSpPr>
        <p:spPr bwMode="auto">
          <a:xfrm>
            <a:off x="679451" y="4714876"/>
            <a:ext cx="5438775" cy="44672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465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fr-FR" sz="1100" dirty="0"/>
              <a:t>Pas de RC PRO en SCM</a:t>
            </a:r>
            <a:r>
              <a:rPr lang="fr-FR" sz="1100" baseline="0" dirty="0"/>
              <a:t> car ne partage pas la même activité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426404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42640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081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pic>
        <p:nvPicPr>
          <p:cNvPr id="26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04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0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5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87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6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3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93713" y="0"/>
            <a:ext cx="8632825" cy="6176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95288" y="6372236"/>
            <a:ext cx="288925" cy="360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6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06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72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2415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4378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93713" y="1020763"/>
            <a:ext cx="8632825" cy="5156200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9433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22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7716CA-9C44-42D1-AB35-F58D2C059D09}" type="slidenum">
              <a:rPr lang="fr-FR" altLang="fr-FR" smtClean="0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41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85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pic>
        <p:nvPicPr>
          <p:cNvPr id="26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96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18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008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542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591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384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93713" y="0"/>
            <a:ext cx="8632825" cy="6176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95288" y="6372236"/>
            <a:ext cx="288925" cy="360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36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38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58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6370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9905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93713" y="1020763"/>
            <a:ext cx="8632825" cy="5156200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9433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69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7716CA-9C44-42D1-AB35-F58D2C059D09}" type="slidenum">
              <a:rPr lang="fr-FR" altLang="fr-FR" smtClean="0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262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3915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pic>
        <p:nvPicPr>
          <p:cNvPr id="26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949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95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17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004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131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95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511175" y="260648"/>
            <a:ext cx="8632825" cy="61769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95288" y="6372236"/>
            <a:ext cx="288925" cy="360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611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440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130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50456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90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93713" y="1020763"/>
            <a:ext cx="8632825" cy="5156200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9433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6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7716CA-9C44-42D1-AB35-F58D2C059D09}" type="slidenum">
              <a:rPr lang="fr-FR" altLang="fr-FR" smtClean="0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292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6218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382588" y="319088"/>
            <a:ext cx="5400675" cy="765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77988" y="5064125"/>
            <a:ext cx="698500" cy="136525"/>
            <a:chOff x="1152" y="3216"/>
            <a:chExt cx="440" cy="86"/>
          </a:xfrm>
        </p:grpSpPr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1222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1244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1178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1152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1200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126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1287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1309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1331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1353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375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1397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1419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441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1463" y="3216"/>
              <a:ext cx="107" cy="86"/>
            </a:xfrm>
            <a:custGeom>
              <a:avLst/>
              <a:gdLst>
                <a:gd name="T0" fmla="*/ 2 w 107"/>
                <a:gd name="T1" fmla="*/ 86 h 86"/>
                <a:gd name="T2" fmla="*/ 0 w 107"/>
                <a:gd name="T3" fmla="*/ 86 h 86"/>
                <a:gd name="T4" fmla="*/ 105 w 107"/>
                <a:gd name="T5" fmla="*/ 0 h 86"/>
                <a:gd name="T6" fmla="*/ 107 w 107"/>
                <a:gd name="T7" fmla="*/ 0 h 86"/>
                <a:gd name="T8" fmla="*/ 2 w 107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86">
                  <a:moveTo>
                    <a:pt x="2" y="86"/>
                  </a:moveTo>
                  <a:lnTo>
                    <a:pt x="0" y="86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1484" y="3216"/>
              <a:ext cx="108" cy="86"/>
            </a:xfrm>
            <a:custGeom>
              <a:avLst/>
              <a:gdLst>
                <a:gd name="T0" fmla="*/ 2 w 108"/>
                <a:gd name="T1" fmla="*/ 86 h 86"/>
                <a:gd name="T2" fmla="*/ 0 w 108"/>
                <a:gd name="T3" fmla="*/ 86 h 86"/>
                <a:gd name="T4" fmla="*/ 106 w 108"/>
                <a:gd name="T5" fmla="*/ 0 h 86"/>
                <a:gd name="T6" fmla="*/ 108 w 108"/>
                <a:gd name="T7" fmla="*/ 0 h 86"/>
                <a:gd name="T8" fmla="*/ 2 w 10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86">
                  <a:moveTo>
                    <a:pt x="2" y="86"/>
                  </a:moveTo>
                  <a:lnTo>
                    <a:pt x="0" y="86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2" y="86"/>
                  </a:lnTo>
                  <a:close/>
                </a:path>
              </a:pathLst>
            </a:custGeom>
            <a:solidFill>
              <a:srgbClr val="FFFFFF"/>
            </a:solidFill>
            <a:ln w="127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55000"/>
                </a:spcBef>
                <a:spcAft>
                  <a:spcPct val="0"/>
                </a:spcAft>
              </a:pPr>
              <a:endParaRPr lang="fr-FR" sz="3200" dirty="0">
                <a:solidFill>
                  <a:srgbClr val="571E74"/>
                </a:solidFill>
                <a:latin typeface="Arial Narrow" pitchFamily="34" charset="0"/>
              </a:endParaRPr>
            </a:p>
          </p:txBody>
        </p:sp>
      </p:grpSp>
      <p:pic>
        <p:nvPicPr>
          <p:cNvPr id="25" name="Picture 45" descr="Q_GROUPE_BPCE_1ligne_20c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473825"/>
            <a:ext cx="14509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pic>
        <p:nvPicPr>
          <p:cNvPr id="26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442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E1564E-73E6-47A7-BC97-7D60F78144E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8408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69988"/>
            <a:ext cx="3956050" cy="4851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B4F6F-4E44-48B4-9A94-B5C2E280E74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241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32777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37131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132777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37131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B9D56-D9C4-4A95-8ECA-8F3FFCE8D05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44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747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C3BE5-2A80-43CF-8C4C-1D8AC55B86CC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59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511175" y="260648"/>
            <a:ext cx="8632825" cy="61769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95288" y="6372236"/>
            <a:ext cx="288925" cy="360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703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0373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15D8-823E-4BEF-9958-718FD41BC7B7}" type="slidenum">
              <a:rPr lang="fr-FR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472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45102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4" descr="Microsoft PowerPoint - [Formation PARC - Assu'Toit module - 04.2014 [Mode de compatibilité]]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0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96182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93713" y="1020763"/>
            <a:ext cx="8632825" cy="5156200"/>
          </a:xfrm>
        </p:spPr>
        <p:txBody>
          <a:bodyPr/>
          <a:lstStyle/>
          <a:p>
            <a:pPr lvl="0"/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9433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fld id="{627716CA-9C44-42D1-AB35-F58D2C059D0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0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alt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7716CA-9C44-42D1-AB35-F58D2C059D09}" type="slidenum">
              <a:rPr lang="fr-FR" altLang="fr-FR" smtClean="0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578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25" y="302058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817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8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3" y="30290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478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21" y="929373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7039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31" name="Espace réservé pour une image  30"/>
          <p:cNvSpPr>
            <a:spLocks noGrp="1"/>
          </p:cNvSpPr>
          <p:nvPr>
            <p:ph type="pic" sz="quarter" idx="10"/>
          </p:nvPr>
        </p:nvSpPr>
        <p:spPr>
          <a:xfrm>
            <a:off x="4551005" y="1737756"/>
            <a:ext cx="4329767" cy="3820726"/>
          </a:xfrm>
          <a:custGeom>
            <a:avLst/>
            <a:gdLst>
              <a:gd name="connsiteX0" fmla="*/ 3945598 w 4329767"/>
              <a:gd name="connsiteY0" fmla="*/ 791 h 3820726"/>
              <a:gd name="connsiteX1" fmla="*/ 4022345 w 4329767"/>
              <a:gd name="connsiteY1" fmla="*/ 79230 h 3820726"/>
              <a:gd name="connsiteX2" fmla="*/ 4023978 w 4329767"/>
              <a:gd name="connsiteY2" fmla="*/ 120084 h 3820726"/>
              <a:gd name="connsiteX3" fmla="*/ 4025611 w 4329767"/>
              <a:gd name="connsiteY3" fmla="*/ 120084 h 3820726"/>
              <a:gd name="connsiteX4" fmla="*/ 4032143 w 4329767"/>
              <a:gd name="connsiteY4" fmla="*/ 218133 h 3820726"/>
              <a:gd name="connsiteX5" fmla="*/ 4043573 w 4329767"/>
              <a:gd name="connsiteY5" fmla="*/ 324353 h 3820726"/>
              <a:gd name="connsiteX6" fmla="*/ 4010915 w 4329767"/>
              <a:gd name="connsiteY6" fmla="*/ 394621 h 3820726"/>
              <a:gd name="connsiteX7" fmla="*/ 3984788 w 4329767"/>
              <a:gd name="connsiteY7" fmla="*/ 476329 h 3820726"/>
              <a:gd name="connsiteX8" fmla="*/ 3965193 w 4329767"/>
              <a:gd name="connsiteY8" fmla="*/ 505744 h 3820726"/>
              <a:gd name="connsiteX9" fmla="*/ 3885180 w 4329767"/>
              <a:gd name="connsiteY9" fmla="*/ 870160 h 3820726"/>
              <a:gd name="connsiteX10" fmla="*/ 3725153 w 4329767"/>
              <a:gd name="connsiteY10" fmla="*/ 1157770 h 3820726"/>
              <a:gd name="connsiteX11" fmla="*/ 3707191 w 4329767"/>
              <a:gd name="connsiteY11" fmla="*/ 1187185 h 3820726"/>
              <a:gd name="connsiteX12" fmla="*/ 3664735 w 4329767"/>
              <a:gd name="connsiteY12" fmla="*/ 1226405 h 3820726"/>
              <a:gd name="connsiteX13" fmla="*/ 3723520 w 4329767"/>
              <a:gd name="connsiteY13" fmla="*/ 1249283 h 3820726"/>
              <a:gd name="connsiteX14" fmla="*/ 3723520 w 4329767"/>
              <a:gd name="connsiteY14" fmla="*/ 1247649 h 3820726"/>
              <a:gd name="connsiteX15" fmla="*/ 3723520 w 4329767"/>
              <a:gd name="connsiteY15" fmla="*/ 1246014 h 3820726"/>
              <a:gd name="connsiteX16" fmla="*/ 3795369 w 4329767"/>
              <a:gd name="connsiteY16" fmla="*/ 1218234 h 3820726"/>
              <a:gd name="connsiteX17" fmla="*/ 3873749 w 4329767"/>
              <a:gd name="connsiteY17" fmla="*/ 1213331 h 3820726"/>
              <a:gd name="connsiteX18" fmla="*/ 3935800 w 4329767"/>
              <a:gd name="connsiteY18" fmla="*/ 1221502 h 3820726"/>
              <a:gd name="connsiteX19" fmla="*/ 3948864 w 4329767"/>
              <a:gd name="connsiteY19" fmla="*/ 1226405 h 3820726"/>
              <a:gd name="connsiteX20" fmla="*/ 4081131 w 4329767"/>
              <a:gd name="connsiteY20" fmla="*/ 1152868 h 3820726"/>
              <a:gd name="connsiteX21" fmla="*/ 4138283 w 4329767"/>
              <a:gd name="connsiteY21" fmla="*/ 1156136 h 3820726"/>
              <a:gd name="connsiteX22" fmla="*/ 4174207 w 4329767"/>
              <a:gd name="connsiteY22" fmla="*/ 1228039 h 3820726"/>
              <a:gd name="connsiteX23" fmla="*/ 4152979 w 4329767"/>
              <a:gd name="connsiteY23" fmla="*/ 1286868 h 3820726"/>
              <a:gd name="connsiteX24" fmla="*/ 4148080 w 4329767"/>
              <a:gd name="connsiteY24" fmla="*/ 1344064 h 3820726"/>
              <a:gd name="connsiteX25" fmla="*/ 4121954 w 4329767"/>
              <a:gd name="connsiteY25" fmla="*/ 1376747 h 3820726"/>
              <a:gd name="connsiteX26" fmla="*/ 4139916 w 4329767"/>
              <a:gd name="connsiteY26" fmla="*/ 1383283 h 3820726"/>
              <a:gd name="connsiteX27" fmla="*/ 4288512 w 4329767"/>
              <a:gd name="connsiteY27" fmla="*/ 1277063 h 3820726"/>
              <a:gd name="connsiteX28" fmla="*/ 4317905 w 4329767"/>
              <a:gd name="connsiteY28" fmla="*/ 1280332 h 3820726"/>
              <a:gd name="connsiteX29" fmla="*/ 4326069 w 4329767"/>
              <a:gd name="connsiteY29" fmla="*/ 1330990 h 3820726"/>
              <a:gd name="connsiteX30" fmla="*/ 4285246 w 4329767"/>
              <a:gd name="connsiteY30" fmla="*/ 1535259 h 3820726"/>
              <a:gd name="connsiteX31" fmla="*/ 4221562 w 4329767"/>
              <a:gd name="connsiteY31" fmla="*/ 1628406 h 3820726"/>
              <a:gd name="connsiteX32" fmla="*/ 4221562 w 4329767"/>
              <a:gd name="connsiteY32" fmla="*/ 1625138 h 3820726"/>
              <a:gd name="connsiteX33" fmla="*/ 4193802 w 4329767"/>
              <a:gd name="connsiteY33" fmla="*/ 1703577 h 3820726"/>
              <a:gd name="connsiteX34" fmla="*/ 4149713 w 4329767"/>
              <a:gd name="connsiteY34" fmla="*/ 1793455 h 3820726"/>
              <a:gd name="connsiteX35" fmla="*/ 4115422 w 4329767"/>
              <a:gd name="connsiteY35" fmla="*/ 1857187 h 3820726"/>
              <a:gd name="connsiteX36" fmla="*/ 4089295 w 4329767"/>
              <a:gd name="connsiteY36" fmla="*/ 1914382 h 3820726"/>
              <a:gd name="connsiteX37" fmla="*/ 4064801 w 4329767"/>
              <a:gd name="connsiteY37" fmla="*/ 1997724 h 3820726"/>
              <a:gd name="connsiteX38" fmla="*/ 3974990 w 4329767"/>
              <a:gd name="connsiteY38" fmla="*/ 2236310 h 3820726"/>
              <a:gd name="connsiteX39" fmla="*/ 3930901 w 4329767"/>
              <a:gd name="connsiteY39" fmla="*/ 2368677 h 3820726"/>
              <a:gd name="connsiteX40" fmla="*/ 3899876 w 4329767"/>
              <a:gd name="connsiteY40" fmla="*/ 2399726 h 3820726"/>
              <a:gd name="connsiteX41" fmla="*/ 3855787 w 4329767"/>
              <a:gd name="connsiteY41" fmla="*/ 2469994 h 3820726"/>
              <a:gd name="connsiteX42" fmla="*/ 3699026 w 4329767"/>
              <a:gd name="connsiteY42" fmla="*/ 2481433 h 3820726"/>
              <a:gd name="connsiteX43" fmla="*/ 3556962 w 4329767"/>
              <a:gd name="connsiteY43" fmla="*/ 2487970 h 3820726"/>
              <a:gd name="connsiteX44" fmla="*/ 3429594 w 4329767"/>
              <a:gd name="connsiteY44" fmla="*/ 2517384 h 3820726"/>
              <a:gd name="connsiteX45" fmla="*/ 3429594 w 4329767"/>
              <a:gd name="connsiteY45" fmla="*/ 2515750 h 3820726"/>
              <a:gd name="connsiteX46" fmla="*/ 2890728 w 4329767"/>
              <a:gd name="connsiteY46" fmla="*/ 2667726 h 3820726"/>
              <a:gd name="connsiteX47" fmla="*/ 2426977 w 4329767"/>
              <a:gd name="connsiteY47" fmla="*/ 2840946 h 3820726"/>
              <a:gd name="connsiteX48" fmla="*/ 1845656 w 4329767"/>
              <a:gd name="connsiteY48" fmla="*/ 3099142 h 3820726"/>
              <a:gd name="connsiteX49" fmla="*/ 1541932 w 4329767"/>
              <a:gd name="connsiteY49" fmla="*/ 3265826 h 3820726"/>
              <a:gd name="connsiteX50" fmla="*/ 1409665 w 4329767"/>
              <a:gd name="connsiteY50" fmla="*/ 3352436 h 3820726"/>
              <a:gd name="connsiteX51" fmla="*/ 1182688 w 4329767"/>
              <a:gd name="connsiteY51" fmla="*/ 3507680 h 3820726"/>
              <a:gd name="connsiteX52" fmla="*/ 952446 w 4329767"/>
              <a:gd name="connsiteY52" fmla="*/ 3682535 h 3820726"/>
              <a:gd name="connsiteX53" fmla="*/ 923053 w 4329767"/>
              <a:gd name="connsiteY53" fmla="*/ 3698876 h 3820726"/>
              <a:gd name="connsiteX54" fmla="*/ 702608 w 4329767"/>
              <a:gd name="connsiteY54" fmla="*/ 3813267 h 3820726"/>
              <a:gd name="connsiteX55" fmla="*/ 509923 w 4329767"/>
              <a:gd name="connsiteY55" fmla="*/ 3818169 h 3820726"/>
              <a:gd name="connsiteX56" fmla="*/ 459302 w 4329767"/>
              <a:gd name="connsiteY56" fmla="*/ 3739730 h 3820726"/>
              <a:gd name="connsiteX57" fmla="*/ 410314 w 4329767"/>
              <a:gd name="connsiteY57" fmla="*/ 3703779 h 3820726"/>
              <a:gd name="connsiteX58" fmla="*/ 496859 w 4329767"/>
              <a:gd name="connsiteY58" fmla="*/ 3612266 h 3820726"/>
              <a:gd name="connsiteX59" fmla="*/ 425011 w 4329767"/>
              <a:gd name="connsiteY59" fmla="*/ 3630242 h 3820726"/>
              <a:gd name="connsiteX60" fmla="*/ 483796 w 4329767"/>
              <a:gd name="connsiteY60" fmla="*/ 3528924 h 3820726"/>
              <a:gd name="connsiteX61" fmla="*/ 518087 w 4329767"/>
              <a:gd name="connsiteY61" fmla="*/ 3481534 h 3820726"/>
              <a:gd name="connsiteX62" fmla="*/ 565442 w 4329767"/>
              <a:gd name="connsiteY62" fmla="*/ 3425973 h 3820726"/>
              <a:gd name="connsiteX63" fmla="*/ 567075 w 4329767"/>
              <a:gd name="connsiteY63" fmla="*/ 3425973 h 3820726"/>
              <a:gd name="connsiteX64" fmla="*/ 508290 w 4329767"/>
              <a:gd name="connsiteY64" fmla="*/ 3326290 h 3820726"/>
              <a:gd name="connsiteX65" fmla="*/ 568708 w 4329767"/>
              <a:gd name="connsiteY65" fmla="*/ 3290338 h 3820726"/>
              <a:gd name="connsiteX66" fmla="*/ 661785 w 4329767"/>
              <a:gd name="connsiteY66" fmla="*/ 3193923 h 3820726"/>
              <a:gd name="connsiteX67" fmla="*/ 663418 w 4329767"/>
              <a:gd name="connsiteY67" fmla="*/ 3193923 h 3820726"/>
              <a:gd name="connsiteX68" fmla="*/ 617696 w 4329767"/>
              <a:gd name="connsiteY68" fmla="*/ 3190655 h 3820726"/>
              <a:gd name="connsiteX69" fmla="*/ 803849 w 4329767"/>
              <a:gd name="connsiteY69" fmla="*/ 3066459 h 3820726"/>
              <a:gd name="connsiteX70" fmla="*/ 794052 w 4329767"/>
              <a:gd name="connsiteY70" fmla="*/ 3058289 h 3820726"/>
              <a:gd name="connsiteX71" fmla="*/ 728735 w 4329767"/>
              <a:gd name="connsiteY71" fmla="*/ 3037045 h 3820726"/>
              <a:gd name="connsiteX72" fmla="*/ 780988 w 4329767"/>
              <a:gd name="connsiteY72" fmla="*/ 2974947 h 3820726"/>
              <a:gd name="connsiteX73" fmla="*/ 1004699 w 4329767"/>
              <a:gd name="connsiteY73" fmla="*/ 2793556 h 3820726"/>
              <a:gd name="connsiteX74" fmla="*/ 1034092 w 4329767"/>
              <a:gd name="connsiteY74" fmla="*/ 2721653 h 3820726"/>
              <a:gd name="connsiteX75" fmla="*/ 1042256 w 4329767"/>
              <a:gd name="connsiteY75" fmla="*/ 2690605 h 3820726"/>
              <a:gd name="connsiteX76" fmla="*/ 1011231 w 4329767"/>
              <a:gd name="connsiteY76" fmla="*/ 2687336 h 3820726"/>
              <a:gd name="connsiteX77" fmla="*/ 932850 w 4329767"/>
              <a:gd name="connsiteY77" fmla="*/ 2687336 h 3820726"/>
              <a:gd name="connsiteX78" fmla="*/ 681380 w 4329767"/>
              <a:gd name="connsiteY78" fmla="*/ 2860556 h 3820726"/>
              <a:gd name="connsiteX79" fmla="*/ 630759 w 4329767"/>
              <a:gd name="connsiteY79" fmla="*/ 2881800 h 3820726"/>
              <a:gd name="connsiteX80" fmla="*/ 828343 w 4329767"/>
              <a:gd name="connsiteY80" fmla="*/ 2726556 h 3820726"/>
              <a:gd name="connsiteX81" fmla="*/ 993269 w 4329767"/>
              <a:gd name="connsiteY81" fmla="*/ 2543531 h 3820726"/>
              <a:gd name="connsiteX82" fmla="*/ 980205 w 4329767"/>
              <a:gd name="connsiteY82" fmla="*/ 2453653 h 3820726"/>
              <a:gd name="connsiteX83" fmla="*/ 962243 w 4329767"/>
              <a:gd name="connsiteY83" fmla="*/ 2414433 h 3820726"/>
              <a:gd name="connsiteX84" fmla="*/ 962243 w 4329767"/>
              <a:gd name="connsiteY84" fmla="*/ 2412799 h 3820726"/>
              <a:gd name="connsiteX85" fmla="*/ 955711 w 4329767"/>
              <a:gd name="connsiteY85" fmla="*/ 2409530 h 3820726"/>
              <a:gd name="connsiteX86" fmla="*/ 957344 w 4329767"/>
              <a:gd name="connsiteY86" fmla="*/ 2409530 h 3820726"/>
              <a:gd name="connsiteX87" fmla="*/ 829976 w 4329767"/>
              <a:gd name="connsiteY87" fmla="*/ 2267359 h 3820726"/>
              <a:gd name="connsiteX88" fmla="*/ 650354 w 4329767"/>
              <a:gd name="connsiteY88" fmla="*/ 2152969 h 3820726"/>
              <a:gd name="connsiteX89" fmla="*/ 544214 w 4329767"/>
              <a:gd name="connsiteY89" fmla="*/ 2053285 h 3820726"/>
              <a:gd name="connsiteX90" fmla="*/ 442973 w 4329767"/>
              <a:gd name="connsiteY90" fmla="*/ 1960139 h 3820726"/>
              <a:gd name="connsiteX91" fmla="*/ 413580 w 4329767"/>
              <a:gd name="connsiteY91" fmla="*/ 1924187 h 3820726"/>
              <a:gd name="connsiteX92" fmla="*/ 379289 w 4329767"/>
              <a:gd name="connsiteY92" fmla="*/ 1888236 h 3820726"/>
              <a:gd name="connsiteX93" fmla="*/ 362959 w 4329767"/>
              <a:gd name="connsiteY93" fmla="*/ 1866992 h 3820726"/>
              <a:gd name="connsiteX94" fmla="*/ 243756 w 4329767"/>
              <a:gd name="connsiteY94" fmla="*/ 1831041 h 3820726"/>
              <a:gd name="connsiteX95" fmla="*/ 95160 w 4329767"/>
              <a:gd name="connsiteY95" fmla="*/ 1803260 h 3820726"/>
              <a:gd name="connsiteX96" fmla="*/ 450 w 4329767"/>
              <a:gd name="connsiteY96" fmla="*/ 1731357 h 3820726"/>
              <a:gd name="connsiteX97" fmla="*/ 39640 w 4329767"/>
              <a:gd name="connsiteY97" fmla="*/ 1679065 h 3820726"/>
              <a:gd name="connsiteX98" fmla="*/ 157211 w 4329767"/>
              <a:gd name="connsiteY98" fmla="*/ 1652918 h 3820726"/>
              <a:gd name="connsiteX99" fmla="*/ 212730 w 4329767"/>
              <a:gd name="connsiteY99" fmla="*/ 1616967 h 3820726"/>
              <a:gd name="connsiteX100" fmla="*/ 268250 w 4329767"/>
              <a:gd name="connsiteY100" fmla="*/ 1567942 h 3820726"/>
              <a:gd name="connsiteX101" fmla="*/ 266617 w 4329767"/>
              <a:gd name="connsiteY101" fmla="*/ 1566308 h 3820726"/>
              <a:gd name="connsiteX102" fmla="*/ 258452 w 4329767"/>
              <a:gd name="connsiteY102" fmla="*/ 1481332 h 3820726"/>
              <a:gd name="connsiteX103" fmla="*/ 271516 w 4329767"/>
              <a:gd name="connsiteY103" fmla="*/ 1401259 h 3820726"/>
              <a:gd name="connsiteX104" fmla="*/ 359694 w 4329767"/>
              <a:gd name="connsiteY104" fmla="*/ 1417600 h 3820726"/>
              <a:gd name="connsiteX105" fmla="*/ 379289 w 4329767"/>
              <a:gd name="connsiteY105" fmla="*/ 1393088 h 3820726"/>
              <a:gd name="connsiteX106" fmla="*/ 460935 w 4329767"/>
              <a:gd name="connsiteY106" fmla="*/ 1293405 h 3820726"/>
              <a:gd name="connsiteX107" fmla="*/ 387453 w 4329767"/>
              <a:gd name="connsiteY107" fmla="*/ 1219868 h 3820726"/>
              <a:gd name="connsiteX108" fmla="*/ 376023 w 4329767"/>
              <a:gd name="connsiteY108" fmla="*/ 1123453 h 3820726"/>
              <a:gd name="connsiteX109" fmla="*/ 444606 w 4329767"/>
              <a:gd name="connsiteY109" fmla="*/ 1141429 h 3820726"/>
              <a:gd name="connsiteX110" fmla="*/ 540948 w 4329767"/>
              <a:gd name="connsiteY110" fmla="*/ 1102209 h 3820726"/>
              <a:gd name="connsiteX111" fmla="*/ 580139 w 4329767"/>
              <a:gd name="connsiteY111" fmla="*/ 1082599 h 3820726"/>
              <a:gd name="connsiteX112" fmla="*/ 588303 w 4329767"/>
              <a:gd name="connsiteY112" fmla="*/ 1105477 h 3820726"/>
              <a:gd name="connsiteX113" fmla="*/ 673215 w 4329767"/>
              <a:gd name="connsiteY113" fmla="*/ 1076063 h 3820726"/>
              <a:gd name="connsiteX114" fmla="*/ 705874 w 4329767"/>
              <a:gd name="connsiteY114" fmla="*/ 1036843 h 3820726"/>
              <a:gd name="connsiteX115" fmla="*/ 700975 w 4329767"/>
              <a:gd name="connsiteY115" fmla="*/ 1012331 h 3820726"/>
              <a:gd name="connsiteX116" fmla="*/ 802216 w 4329767"/>
              <a:gd name="connsiteY116" fmla="*/ 951867 h 3820726"/>
              <a:gd name="connsiteX117" fmla="*/ 932850 w 4329767"/>
              <a:gd name="connsiteY117" fmla="*/ 928989 h 3820726"/>
              <a:gd name="connsiteX118" fmla="*/ 934483 w 4329767"/>
              <a:gd name="connsiteY118" fmla="*/ 928989 h 3820726"/>
              <a:gd name="connsiteX119" fmla="*/ 1003066 w 4329767"/>
              <a:gd name="connsiteY119" fmla="*/ 853818 h 3820726"/>
              <a:gd name="connsiteX120" fmla="*/ 1153295 w 4329767"/>
              <a:gd name="connsiteY120" fmla="*/ 791720 h 3820726"/>
              <a:gd name="connsiteX121" fmla="*/ 1182688 w 4329767"/>
              <a:gd name="connsiteY121" fmla="*/ 786818 h 3820726"/>
              <a:gd name="connsiteX122" fmla="*/ 1656236 w 4329767"/>
              <a:gd name="connsiteY122" fmla="*/ 582549 h 3820726"/>
              <a:gd name="connsiteX123" fmla="*/ 1631743 w 4329767"/>
              <a:gd name="connsiteY123" fmla="*/ 571110 h 3820726"/>
              <a:gd name="connsiteX124" fmla="*/ 1561527 w 4329767"/>
              <a:gd name="connsiteY124" fmla="*/ 580915 h 3820726"/>
              <a:gd name="connsiteX125" fmla="*/ 1646439 w 4329767"/>
              <a:gd name="connsiteY125" fmla="*/ 540061 h 3820726"/>
              <a:gd name="connsiteX126" fmla="*/ 1860352 w 4329767"/>
              <a:gd name="connsiteY126" fmla="*/ 479597 h 3820726"/>
              <a:gd name="connsiteX127" fmla="*/ 1977923 w 4329767"/>
              <a:gd name="connsiteY127" fmla="*/ 430573 h 3820726"/>
              <a:gd name="connsiteX128" fmla="*/ 2061202 w 4329767"/>
              <a:gd name="connsiteY128" fmla="*/ 379914 h 3820726"/>
              <a:gd name="connsiteX129" fmla="*/ 2234292 w 4329767"/>
              <a:gd name="connsiteY129" fmla="*/ 357036 h 3820726"/>
              <a:gd name="connsiteX130" fmla="*/ 2384521 w 4329767"/>
              <a:gd name="connsiteY130" fmla="*/ 311280 h 3820726"/>
              <a:gd name="connsiteX131" fmla="*/ 2381255 w 4329767"/>
              <a:gd name="connsiteY131" fmla="*/ 311280 h 3820726"/>
              <a:gd name="connsiteX132" fmla="*/ 2676815 w 4329767"/>
              <a:gd name="connsiteY132" fmla="*/ 237743 h 3820726"/>
              <a:gd name="connsiteX133" fmla="*/ 2867867 w 4329767"/>
              <a:gd name="connsiteY133" fmla="*/ 172377 h 3820726"/>
              <a:gd name="connsiteX134" fmla="*/ 2874399 w 4329767"/>
              <a:gd name="connsiteY134" fmla="*/ 170743 h 3820726"/>
              <a:gd name="connsiteX135" fmla="*/ 2879298 w 4329767"/>
              <a:gd name="connsiteY135" fmla="*/ 172377 h 3820726"/>
              <a:gd name="connsiteX136" fmla="*/ 3117705 w 4329767"/>
              <a:gd name="connsiteY136" fmla="*/ 156035 h 3820726"/>
              <a:gd name="connsiteX137" fmla="*/ 3547164 w 4329767"/>
              <a:gd name="connsiteY137" fmla="*/ 31840 h 3820726"/>
              <a:gd name="connsiteX138" fmla="*/ 3707191 w 4329767"/>
              <a:gd name="connsiteY138" fmla="*/ 41645 h 3820726"/>
              <a:gd name="connsiteX139" fmla="*/ 3829660 w 4329767"/>
              <a:gd name="connsiteY139" fmla="*/ 49815 h 3820726"/>
              <a:gd name="connsiteX140" fmla="*/ 3945598 w 4329767"/>
              <a:gd name="connsiteY140" fmla="*/ 791 h 38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29767" h="3820726">
                <a:moveTo>
                  <a:pt x="3945598" y="791"/>
                </a:moveTo>
                <a:cubicBezTo>
                  <a:pt x="3988054" y="-7380"/>
                  <a:pt x="3999484" y="49815"/>
                  <a:pt x="4022345" y="79230"/>
                </a:cubicBezTo>
                <a:cubicBezTo>
                  <a:pt x="4028877" y="89035"/>
                  <a:pt x="4023978" y="107011"/>
                  <a:pt x="4023978" y="120084"/>
                </a:cubicBezTo>
                <a:cubicBezTo>
                  <a:pt x="4023978" y="120084"/>
                  <a:pt x="4025611" y="120084"/>
                  <a:pt x="4025611" y="120084"/>
                </a:cubicBezTo>
                <a:cubicBezTo>
                  <a:pt x="4058270" y="151133"/>
                  <a:pt x="4064801" y="182182"/>
                  <a:pt x="4032143" y="218133"/>
                </a:cubicBezTo>
                <a:cubicBezTo>
                  <a:pt x="4027244" y="254084"/>
                  <a:pt x="4056637" y="286767"/>
                  <a:pt x="4043573" y="324353"/>
                </a:cubicBezTo>
                <a:cubicBezTo>
                  <a:pt x="4045206" y="353768"/>
                  <a:pt x="4017446" y="366841"/>
                  <a:pt x="4010915" y="394621"/>
                </a:cubicBezTo>
                <a:cubicBezTo>
                  <a:pt x="3991320" y="417500"/>
                  <a:pt x="4009282" y="453451"/>
                  <a:pt x="3984788" y="476329"/>
                </a:cubicBezTo>
                <a:cubicBezTo>
                  <a:pt x="3979889" y="486134"/>
                  <a:pt x="3965193" y="495939"/>
                  <a:pt x="3965193" y="505744"/>
                </a:cubicBezTo>
                <a:cubicBezTo>
                  <a:pt x="3960294" y="633208"/>
                  <a:pt x="3901509" y="745964"/>
                  <a:pt x="3885180" y="870160"/>
                </a:cubicBezTo>
                <a:cubicBezTo>
                  <a:pt x="3870483" y="989453"/>
                  <a:pt x="3800268" y="1074428"/>
                  <a:pt x="3725153" y="1157770"/>
                </a:cubicBezTo>
                <a:cubicBezTo>
                  <a:pt x="3718621" y="1165941"/>
                  <a:pt x="3713723" y="1174112"/>
                  <a:pt x="3707191" y="1187185"/>
                </a:cubicBezTo>
                <a:cubicBezTo>
                  <a:pt x="3695760" y="1200258"/>
                  <a:pt x="3671266" y="1205161"/>
                  <a:pt x="3664735" y="1226405"/>
                </a:cubicBezTo>
                <a:cubicBezTo>
                  <a:pt x="3677798" y="1257453"/>
                  <a:pt x="3702292" y="1244380"/>
                  <a:pt x="3723520" y="1249283"/>
                </a:cubicBezTo>
                <a:cubicBezTo>
                  <a:pt x="3723520" y="1249283"/>
                  <a:pt x="3721887" y="1247649"/>
                  <a:pt x="3723520" y="1247649"/>
                </a:cubicBezTo>
                <a:cubicBezTo>
                  <a:pt x="3723520" y="1247649"/>
                  <a:pt x="3723520" y="1246014"/>
                  <a:pt x="3723520" y="1246014"/>
                </a:cubicBezTo>
                <a:cubicBezTo>
                  <a:pt x="3741482" y="1219868"/>
                  <a:pt x="3764343" y="1203526"/>
                  <a:pt x="3795369" y="1218234"/>
                </a:cubicBezTo>
                <a:cubicBezTo>
                  <a:pt x="3823129" y="1232941"/>
                  <a:pt x="3847622" y="1226405"/>
                  <a:pt x="3873749" y="1213331"/>
                </a:cubicBezTo>
                <a:cubicBezTo>
                  <a:pt x="3894977" y="1200258"/>
                  <a:pt x="3914572" y="1226405"/>
                  <a:pt x="3935800" y="1221502"/>
                </a:cubicBezTo>
                <a:cubicBezTo>
                  <a:pt x="3940699" y="1221502"/>
                  <a:pt x="3943965" y="1226405"/>
                  <a:pt x="3948864" y="1226405"/>
                </a:cubicBezTo>
                <a:cubicBezTo>
                  <a:pt x="3989687" y="1193722"/>
                  <a:pt x="4041940" y="1188819"/>
                  <a:pt x="4081131" y="1152868"/>
                </a:cubicBezTo>
                <a:cubicBezTo>
                  <a:pt x="4099093" y="1134892"/>
                  <a:pt x="4121954" y="1139795"/>
                  <a:pt x="4138283" y="1156136"/>
                </a:cubicBezTo>
                <a:cubicBezTo>
                  <a:pt x="4157878" y="1174112"/>
                  <a:pt x="4180739" y="1195356"/>
                  <a:pt x="4174207" y="1228039"/>
                </a:cubicBezTo>
                <a:cubicBezTo>
                  <a:pt x="4170941" y="1249283"/>
                  <a:pt x="4167676" y="1270527"/>
                  <a:pt x="4152979" y="1286868"/>
                </a:cubicBezTo>
                <a:cubicBezTo>
                  <a:pt x="4172574" y="1309746"/>
                  <a:pt x="4170941" y="1329356"/>
                  <a:pt x="4148080" y="1344064"/>
                </a:cubicBezTo>
                <a:cubicBezTo>
                  <a:pt x="4135017" y="1353868"/>
                  <a:pt x="4121954" y="1358771"/>
                  <a:pt x="4121954" y="1376747"/>
                </a:cubicBezTo>
                <a:cubicBezTo>
                  <a:pt x="4128485" y="1380015"/>
                  <a:pt x="4131751" y="1383283"/>
                  <a:pt x="4139916" y="1383283"/>
                </a:cubicBezTo>
                <a:cubicBezTo>
                  <a:pt x="4198701" y="1363673"/>
                  <a:pt x="4267284" y="1355503"/>
                  <a:pt x="4288512" y="1277063"/>
                </a:cubicBezTo>
                <a:cubicBezTo>
                  <a:pt x="4293411" y="1259088"/>
                  <a:pt x="4308107" y="1265624"/>
                  <a:pt x="4317905" y="1280332"/>
                </a:cubicBezTo>
                <a:cubicBezTo>
                  <a:pt x="4327702" y="1296673"/>
                  <a:pt x="4334234" y="1317917"/>
                  <a:pt x="4326069" y="1330990"/>
                </a:cubicBezTo>
                <a:cubicBezTo>
                  <a:pt x="4286879" y="1394722"/>
                  <a:pt x="4288512" y="1464991"/>
                  <a:pt x="4285246" y="1535259"/>
                </a:cubicBezTo>
                <a:cubicBezTo>
                  <a:pt x="4272183" y="1571211"/>
                  <a:pt x="4252588" y="1603894"/>
                  <a:pt x="4221562" y="1628406"/>
                </a:cubicBezTo>
                <a:cubicBezTo>
                  <a:pt x="4221562" y="1625138"/>
                  <a:pt x="4221562" y="1625138"/>
                  <a:pt x="4221562" y="1625138"/>
                </a:cubicBezTo>
                <a:cubicBezTo>
                  <a:pt x="4210132" y="1652918"/>
                  <a:pt x="4213398" y="1683967"/>
                  <a:pt x="4193802" y="1703577"/>
                </a:cubicBezTo>
                <a:cubicBezTo>
                  <a:pt x="4180739" y="1736260"/>
                  <a:pt x="4174207" y="1770577"/>
                  <a:pt x="4149713" y="1793455"/>
                </a:cubicBezTo>
                <a:cubicBezTo>
                  <a:pt x="4139916" y="1814699"/>
                  <a:pt x="4154612" y="1849016"/>
                  <a:pt x="4115422" y="1857187"/>
                </a:cubicBezTo>
                <a:cubicBezTo>
                  <a:pt x="4115422" y="1880065"/>
                  <a:pt x="4100726" y="1896407"/>
                  <a:pt x="4089295" y="1914382"/>
                </a:cubicBezTo>
                <a:cubicBezTo>
                  <a:pt x="4081131" y="1942163"/>
                  <a:pt x="4072966" y="1969944"/>
                  <a:pt x="4064801" y="1997724"/>
                </a:cubicBezTo>
                <a:cubicBezTo>
                  <a:pt x="4041940" y="2079432"/>
                  <a:pt x="4028877" y="2166042"/>
                  <a:pt x="3974990" y="2236310"/>
                </a:cubicBezTo>
                <a:cubicBezTo>
                  <a:pt x="3958661" y="2280432"/>
                  <a:pt x="3955395" y="2327823"/>
                  <a:pt x="3930901" y="2368677"/>
                </a:cubicBezTo>
                <a:cubicBezTo>
                  <a:pt x="3922737" y="2383384"/>
                  <a:pt x="3914572" y="2393189"/>
                  <a:pt x="3899876" y="2399726"/>
                </a:cubicBezTo>
                <a:cubicBezTo>
                  <a:pt x="3885180" y="2424238"/>
                  <a:pt x="3870483" y="2447116"/>
                  <a:pt x="3855787" y="2469994"/>
                </a:cubicBezTo>
                <a:cubicBezTo>
                  <a:pt x="3805166" y="2501043"/>
                  <a:pt x="3752913" y="2501043"/>
                  <a:pt x="3699026" y="2481433"/>
                </a:cubicBezTo>
                <a:cubicBezTo>
                  <a:pt x="3651671" y="2481433"/>
                  <a:pt x="3604317" y="2481433"/>
                  <a:pt x="3556962" y="2487970"/>
                </a:cubicBezTo>
                <a:cubicBezTo>
                  <a:pt x="3514506" y="2494506"/>
                  <a:pt x="3468784" y="2510848"/>
                  <a:pt x="3429594" y="2517384"/>
                </a:cubicBezTo>
                <a:cubicBezTo>
                  <a:pt x="3429594" y="2515750"/>
                  <a:pt x="3429594" y="2515750"/>
                  <a:pt x="3429594" y="2515750"/>
                </a:cubicBezTo>
                <a:cubicBezTo>
                  <a:pt x="3246706" y="2554970"/>
                  <a:pt x="3067084" y="2607263"/>
                  <a:pt x="2890728" y="2667726"/>
                </a:cubicBezTo>
                <a:cubicBezTo>
                  <a:pt x="2735600" y="2723288"/>
                  <a:pt x="2580472" y="2782117"/>
                  <a:pt x="2426977" y="2840946"/>
                </a:cubicBezTo>
                <a:cubicBezTo>
                  <a:pt x="2227760" y="2917752"/>
                  <a:pt x="2033442" y="2999459"/>
                  <a:pt x="1845656" y="3099142"/>
                </a:cubicBezTo>
                <a:cubicBezTo>
                  <a:pt x="1744414" y="3153069"/>
                  <a:pt x="1639907" y="3205362"/>
                  <a:pt x="1541932" y="3265826"/>
                </a:cubicBezTo>
                <a:cubicBezTo>
                  <a:pt x="1496210" y="3293606"/>
                  <a:pt x="1453754" y="3324655"/>
                  <a:pt x="1409665" y="3352436"/>
                </a:cubicBezTo>
                <a:cubicBezTo>
                  <a:pt x="1332917" y="3404729"/>
                  <a:pt x="1257803" y="3455388"/>
                  <a:pt x="1182688" y="3507680"/>
                </a:cubicBezTo>
                <a:cubicBezTo>
                  <a:pt x="1105941" y="3559973"/>
                  <a:pt x="1029193" y="3625339"/>
                  <a:pt x="952446" y="3682535"/>
                </a:cubicBezTo>
                <a:cubicBezTo>
                  <a:pt x="944281" y="3690705"/>
                  <a:pt x="932850" y="3693974"/>
                  <a:pt x="923053" y="3698876"/>
                </a:cubicBezTo>
                <a:cubicBezTo>
                  <a:pt x="856103" y="3749535"/>
                  <a:pt x="784254" y="3790389"/>
                  <a:pt x="702608" y="3813267"/>
                </a:cubicBezTo>
                <a:cubicBezTo>
                  <a:pt x="638924" y="3829608"/>
                  <a:pt x="581771" y="3813267"/>
                  <a:pt x="509923" y="3818169"/>
                </a:cubicBezTo>
                <a:cubicBezTo>
                  <a:pt x="477264" y="3801828"/>
                  <a:pt x="439707" y="3788754"/>
                  <a:pt x="459302" y="3739730"/>
                </a:cubicBezTo>
                <a:cubicBezTo>
                  <a:pt x="465834" y="3725023"/>
                  <a:pt x="460935" y="3723388"/>
                  <a:pt x="410314" y="3703779"/>
                </a:cubicBezTo>
                <a:cubicBezTo>
                  <a:pt x="475631" y="3698876"/>
                  <a:pt x="490328" y="3656388"/>
                  <a:pt x="496859" y="3612266"/>
                </a:cubicBezTo>
                <a:cubicBezTo>
                  <a:pt x="470733" y="3618803"/>
                  <a:pt x="449504" y="3623705"/>
                  <a:pt x="425011" y="3630242"/>
                </a:cubicBezTo>
                <a:cubicBezTo>
                  <a:pt x="473998" y="3612266"/>
                  <a:pt x="431542" y="3543632"/>
                  <a:pt x="483796" y="3528924"/>
                </a:cubicBezTo>
                <a:cubicBezTo>
                  <a:pt x="444606" y="3476631"/>
                  <a:pt x="506657" y="3494607"/>
                  <a:pt x="518087" y="3481534"/>
                </a:cubicBezTo>
                <a:cubicBezTo>
                  <a:pt x="539315" y="3468461"/>
                  <a:pt x="565442" y="3458656"/>
                  <a:pt x="565442" y="3425973"/>
                </a:cubicBezTo>
                <a:cubicBezTo>
                  <a:pt x="565442" y="3425973"/>
                  <a:pt x="567075" y="3425973"/>
                  <a:pt x="567075" y="3425973"/>
                </a:cubicBezTo>
                <a:cubicBezTo>
                  <a:pt x="490328" y="3399826"/>
                  <a:pt x="475631" y="3370412"/>
                  <a:pt x="508290" y="3326290"/>
                </a:cubicBezTo>
                <a:cubicBezTo>
                  <a:pt x="527885" y="3313216"/>
                  <a:pt x="549113" y="3301777"/>
                  <a:pt x="568708" y="3290338"/>
                </a:cubicBezTo>
                <a:cubicBezTo>
                  <a:pt x="601367" y="3260923"/>
                  <a:pt x="640557" y="3239679"/>
                  <a:pt x="661785" y="3193923"/>
                </a:cubicBezTo>
                <a:cubicBezTo>
                  <a:pt x="663418" y="3193923"/>
                  <a:pt x="663418" y="3193923"/>
                  <a:pt x="663418" y="3193923"/>
                </a:cubicBezTo>
                <a:cubicBezTo>
                  <a:pt x="651987" y="3187387"/>
                  <a:pt x="640557" y="3192289"/>
                  <a:pt x="617696" y="3190655"/>
                </a:cubicBezTo>
                <a:cubicBezTo>
                  <a:pt x="684646" y="3143265"/>
                  <a:pt x="761393" y="3131825"/>
                  <a:pt x="803849" y="3066459"/>
                </a:cubicBezTo>
                <a:cubicBezTo>
                  <a:pt x="800583" y="3064825"/>
                  <a:pt x="797318" y="3061557"/>
                  <a:pt x="794052" y="3058289"/>
                </a:cubicBezTo>
                <a:cubicBezTo>
                  <a:pt x="772824" y="3048484"/>
                  <a:pt x="733634" y="3084435"/>
                  <a:pt x="728735" y="3037045"/>
                </a:cubicBezTo>
                <a:cubicBezTo>
                  <a:pt x="725469" y="3002727"/>
                  <a:pt x="758127" y="2988020"/>
                  <a:pt x="780988" y="2974947"/>
                </a:cubicBezTo>
                <a:cubicBezTo>
                  <a:pt x="864268" y="2924288"/>
                  <a:pt x="936116" y="2862190"/>
                  <a:pt x="1004699" y="2793556"/>
                </a:cubicBezTo>
                <a:cubicBezTo>
                  <a:pt x="1001433" y="2764141"/>
                  <a:pt x="1014497" y="2741263"/>
                  <a:pt x="1034092" y="2721653"/>
                </a:cubicBezTo>
                <a:cubicBezTo>
                  <a:pt x="1042256" y="2713483"/>
                  <a:pt x="1048788" y="2700409"/>
                  <a:pt x="1042256" y="2690605"/>
                </a:cubicBezTo>
                <a:cubicBezTo>
                  <a:pt x="1034092" y="2675897"/>
                  <a:pt x="1019395" y="2682434"/>
                  <a:pt x="1011231" y="2687336"/>
                </a:cubicBezTo>
                <a:cubicBezTo>
                  <a:pt x="985104" y="2705312"/>
                  <a:pt x="958977" y="2687336"/>
                  <a:pt x="932850" y="2687336"/>
                </a:cubicBezTo>
                <a:cubicBezTo>
                  <a:pt x="849571" y="2744532"/>
                  <a:pt x="772824" y="2813166"/>
                  <a:pt x="681380" y="2860556"/>
                </a:cubicBezTo>
                <a:cubicBezTo>
                  <a:pt x="665051" y="2870361"/>
                  <a:pt x="648721" y="2878532"/>
                  <a:pt x="630759" y="2881800"/>
                </a:cubicBezTo>
                <a:cubicBezTo>
                  <a:pt x="689545" y="2821337"/>
                  <a:pt x="766292" y="2780483"/>
                  <a:pt x="828343" y="2726556"/>
                </a:cubicBezTo>
                <a:cubicBezTo>
                  <a:pt x="888761" y="2675897"/>
                  <a:pt x="985104" y="2644848"/>
                  <a:pt x="993269" y="2543531"/>
                </a:cubicBezTo>
                <a:cubicBezTo>
                  <a:pt x="1012864" y="2510848"/>
                  <a:pt x="1021028" y="2479799"/>
                  <a:pt x="980205" y="2453653"/>
                </a:cubicBezTo>
                <a:cubicBezTo>
                  <a:pt x="968775" y="2447116"/>
                  <a:pt x="958977" y="2430774"/>
                  <a:pt x="962243" y="2414433"/>
                </a:cubicBezTo>
                <a:cubicBezTo>
                  <a:pt x="962243" y="2414433"/>
                  <a:pt x="962243" y="2412799"/>
                  <a:pt x="962243" y="2412799"/>
                </a:cubicBezTo>
                <a:cubicBezTo>
                  <a:pt x="960610" y="2412799"/>
                  <a:pt x="957344" y="2409530"/>
                  <a:pt x="955711" y="2409530"/>
                </a:cubicBezTo>
                <a:cubicBezTo>
                  <a:pt x="957344" y="2409530"/>
                  <a:pt x="957344" y="2409530"/>
                  <a:pt x="957344" y="2409530"/>
                </a:cubicBezTo>
                <a:cubicBezTo>
                  <a:pt x="906724" y="2373579"/>
                  <a:pt x="865900" y="2322920"/>
                  <a:pt x="829976" y="2267359"/>
                </a:cubicBezTo>
                <a:cubicBezTo>
                  <a:pt x="790786" y="2205261"/>
                  <a:pt x="709140" y="2193822"/>
                  <a:pt x="650354" y="2152969"/>
                </a:cubicBezTo>
                <a:cubicBezTo>
                  <a:pt x="609531" y="2125188"/>
                  <a:pt x="570341" y="2097407"/>
                  <a:pt x="544214" y="2053285"/>
                </a:cubicBezTo>
                <a:cubicBezTo>
                  <a:pt x="521353" y="2012432"/>
                  <a:pt x="469100" y="2000993"/>
                  <a:pt x="442973" y="1960139"/>
                </a:cubicBezTo>
                <a:cubicBezTo>
                  <a:pt x="434808" y="1947066"/>
                  <a:pt x="423378" y="1935626"/>
                  <a:pt x="413580" y="1924187"/>
                </a:cubicBezTo>
                <a:cubicBezTo>
                  <a:pt x="397251" y="1916017"/>
                  <a:pt x="384187" y="1907846"/>
                  <a:pt x="379289" y="1888236"/>
                </a:cubicBezTo>
                <a:cubicBezTo>
                  <a:pt x="374390" y="1881699"/>
                  <a:pt x="367858" y="1875163"/>
                  <a:pt x="362959" y="1866992"/>
                </a:cubicBezTo>
                <a:cubicBezTo>
                  <a:pt x="315605" y="1878431"/>
                  <a:pt x="281313" y="1847382"/>
                  <a:pt x="243756" y="1831041"/>
                </a:cubicBezTo>
                <a:cubicBezTo>
                  <a:pt x="196401" y="1809797"/>
                  <a:pt x="149046" y="1801626"/>
                  <a:pt x="95160" y="1803260"/>
                </a:cubicBezTo>
                <a:cubicBezTo>
                  <a:pt x="51071" y="1804894"/>
                  <a:pt x="5349" y="1795089"/>
                  <a:pt x="450" y="1731357"/>
                </a:cubicBezTo>
                <a:cubicBezTo>
                  <a:pt x="-2816" y="1693772"/>
                  <a:pt x="11881" y="1665991"/>
                  <a:pt x="39640" y="1679065"/>
                </a:cubicBezTo>
                <a:cubicBezTo>
                  <a:pt x="90261" y="1700309"/>
                  <a:pt x="118021" y="1656186"/>
                  <a:pt x="157211" y="1652918"/>
                </a:cubicBezTo>
                <a:cubicBezTo>
                  <a:pt x="163743" y="1623503"/>
                  <a:pt x="189869" y="1623503"/>
                  <a:pt x="212730" y="1616967"/>
                </a:cubicBezTo>
                <a:cubicBezTo>
                  <a:pt x="225794" y="1592455"/>
                  <a:pt x="230692" y="1563040"/>
                  <a:pt x="268250" y="1567942"/>
                </a:cubicBezTo>
                <a:cubicBezTo>
                  <a:pt x="266617" y="1566308"/>
                  <a:pt x="266617" y="1566308"/>
                  <a:pt x="266617" y="1566308"/>
                </a:cubicBezTo>
                <a:cubicBezTo>
                  <a:pt x="269883" y="1540162"/>
                  <a:pt x="238857" y="1514015"/>
                  <a:pt x="258452" y="1481332"/>
                </a:cubicBezTo>
                <a:cubicBezTo>
                  <a:pt x="258452" y="1455186"/>
                  <a:pt x="256819" y="1427405"/>
                  <a:pt x="271516" y="1401259"/>
                </a:cubicBezTo>
                <a:cubicBezTo>
                  <a:pt x="304174" y="1378381"/>
                  <a:pt x="327035" y="1417600"/>
                  <a:pt x="359694" y="1417600"/>
                </a:cubicBezTo>
                <a:cubicBezTo>
                  <a:pt x="366225" y="1409430"/>
                  <a:pt x="371124" y="1401259"/>
                  <a:pt x="379289" y="1393088"/>
                </a:cubicBezTo>
                <a:cubicBezTo>
                  <a:pt x="403783" y="1355503"/>
                  <a:pt x="447872" y="1339161"/>
                  <a:pt x="460935" y="1293405"/>
                </a:cubicBezTo>
                <a:cubicBezTo>
                  <a:pt x="436441" y="1268893"/>
                  <a:pt x="405415" y="1249283"/>
                  <a:pt x="387453" y="1219868"/>
                </a:cubicBezTo>
                <a:cubicBezTo>
                  <a:pt x="369491" y="1192087"/>
                  <a:pt x="346630" y="1154502"/>
                  <a:pt x="376023" y="1123453"/>
                </a:cubicBezTo>
                <a:cubicBezTo>
                  <a:pt x="402150" y="1095672"/>
                  <a:pt x="421745" y="1128355"/>
                  <a:pt x="444606" y="1141429"/>
                </a:cubicBezTo>
                <a:cubicBezTo>
                  <a:pt x="480530" y="1134892"/>
                  <a:pt x="498492" y="1082599"/>
                  <a:pt x="540948" y="1102209"/>
                </a:cubicBezTo>
                <a:cubicBezTo>
                  <a:pt x="554012" y="1095672"/>
                  <a:pt x="567075" y="1085868"/>
                  <a:pt x="580139" y="1082599"/>
                </a:cubicBezTo>
                <a:cubicBezTo>
                  <a:pt x="606265" y="1077697"/>
                  <a:pt x="588303" y="1097307"/>
                  <a:pt x="588303" y="1105477"/>
                </a:cubicBezTo>
                <a:cubicBezTo>
                  <a:pt x="620962" y="1098941"/>
                  <a:pt x="645456" y="1082599"/>
                  <a:pt x="673215" y="1076063"/>
                </a:cubicBezTo>
                <a:cubicBezTo>
                  <a:pt x="679747" y="1062989"/>
                  <a:pt x="692810" y="1053185"/>
                  <a:pt x="705874" y="1036843"/>
                </a:cubicBezTo>
                <a:cubicBezTo>
                  <a:pt x="679747" y="1028672"/>
                  <a:pt x="686279" y="1020501"/>
                  <a:pt x="700975" y="1012331"/>
                </a:cubicBezTo>
                <a:cubicBezTo>
                  <a:pt x="736899" y="991087"/>
                  <a:pt x="766292" y="971477"/>
                  <a:pt x="802216" y="951867"/>
                </a:cubicBezTo>
                <a:cubicBezTo>
                  <a:pt x="844672" y="937160"/>
                  <a:pt x="885496" y="917550"/>
                  <a:pt x="932850" y="928989"/>
                </a:cubicBezTo>
                <a:cubicBezTo>
                  <a:pt x="934483" y="928989"/>
                  <a:pt x="934483" y="928989"/>
                  <a:pt x="934483" y="928989"/>
                </a:cubicBezTo>
                <a:cubicBezTo>
                  <a:pt x="932850" y="881599"/>
                  <a:pt x="970408" y="857086"/>
                  <a:pt x="1003066" y="853818"/>
                </a:cubicBezTo>
                <a:cubicBezTo>
                  <a:pt x="1061852" y="847281"/>
                  <a:pt x="1102675" y="811330"/>
                  <a:pt x="1153295" y="791720"/>
                </a:cubicBezTo>
                <a:cubicBezTo>
                  <a:pt x="1163093" y="788452"/>
                  <a:pt x="1172890" y="788452"/>
                  <a:pt x="1182688" y="786818"/>
                </a:cubicBezTo>
                <a:cubicBezTo>
                  <a:pt x="1339449" y="718183"/>
                  <a:pt x="1497843" y="649549"/>
                  <a:pt x="1656236" y="582549"/>
                </a:cubicBezTo>
                <a:cubicBezTo>
                  <a:pt x="1648072" y="577646"/>
                  <a:pt x="1639907" y="574378"/>
                  <a:pt x="1631743" y="571110"/>
                </a:cubicBezTo>
                <a:cubicBezTo>
                  <a:pt x="1608882" y="574378"/>
                  <a:pt x="1587654" y="577646"/>
                  <a:pt x="1561527" y="580915"/>
                </a:cubicBezTo>
                <a:cubicBezTo>
                  <a:pt x="1576223" y="531890"/>
                  <a:pt x="1615413" y="546598"/>
                  <a:pt x="1646439" y="540061"/>
                </a:cubicBezTo>
                <a:cubicBezTo>
                  <a:pt x="1713389" y="504110"/>
                  <a:pt x="1788503" y="495939"/>
                  <a:pt x="1860352" y="479597"/>
                </a:cubicBezTo>
                <a:cubicBezTo>
                  <a:pt x="1894644" y="451817"/>
                  <a:pt x="1935467" y="432207"/>
                  <a:pt x="1977923" y="430573"/>
                </a:cubicBezTo>
                <a:cubicBezTo>
                  <a:pt x="2018746" y="428939"/>
                  <a:pt x="2028543" y="388085"/>
                  <a:pt x="2061202" y="379914"/>
                </a:cubicBezTo>
                <a:cubicBezTo>
                  <a:pt x="2116721" y="365207"/>
                  <a:pt x="2168975" y="334158"/>
                  <a:pt x="2234292" y="357036"/>
                </a:cubicBezTo>
                <a:cubicBezTo>
                  <a:pt x="2286546" y="339060"/>
                  <a:pt x="2330635" y="319450"/>
                  <a:pt x="2384521" y="311280"/>
                </a:cubicBezTo>
                <a:cubicBezTo>
                  <a:pt x="2384521" y="311280"/>
                  <a:pt x="2381255" y="311280"/>
                  <a:pt x="2381255" y="311280"/>
                </a:cubicBezTo>
                <a:cubicBezTo>
                  <a:pt x="2467800" y="239377"/>
                  <a:pt x="2570675" y="231206"/>
                  <a:pt x="2676815" y="237743"/>
                </a:cubicBezTo>
                <a:cubicBezTo>
                  <a:pt x="2735600" y="198523"/>
                  <a:pt x="2802550" y="187084"/>
                  <a:pt x="2867867" y="172377"/>
                </a:cubicBezTo>
                <a:cubicBezTo>
                  <a:pt x="2874399" y="170743"/>
                  <a:pt x="2874399" y="170743"/>
                  <a:pt x="2874399" y="170743"/>
                </a:cubicBezTo>
                <a:cubicBezTo>
                  <a:pt x="2879298" y="172377"/>
                  <a:pt x="2879298" y="172377"/>
                  <a:pt x="2879298" y="172377"/>
                </a:cubicBezTo>
                <a:cubicBezTo>
                  <a:pt x="2957678" y="146230"/>
                  <a:pt x="3037691" y="152767"/>
                  <a:pt x="3117705" y="156035"/>
                </a:cubicBezTo>
                <a:cubicBezTo>
                  <a:pt x="3259769" y="115181"/>
                  <a:pt x="3403467" y="71059"/>
                  <a:pt x="3547164" y="31840"/>
                </a:cubicBezTo>
                <a:cubicBezTo>
                  <a:pt x="3599418" y="17132"/>
                  <a:pt x="3653304" y="18767"/>
                  <a:pt x="3707191" y="41645"/>
                </a:cubicBezTo>
                <a:cubicBezTo>
                  <a:pt x="3746381" y="56352"/>
                  <a:pt x="3787204" y="59620"/>
                  <a:pt x="3829660" y="49815"/>
                </a:cubicBezTo>
                <a:cubicBezTo>
                  <a:pt x="3862319" y="18767"/>
                  <a:pt x="3908040" y="8962"/>
                  <a:pt x="3945598" y="791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9458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9564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4548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800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040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4569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9288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0938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237" y="1735959"/>
            <a:ext cx="4328535" cy="3822523"/>
          </a:xfrm>
          <a:prstGeom prst="rect">
            <a:avLst/>
          </a:prstGeom>
        </p:spPr>
      </p:pic>
      <p:pic>
        <p:nvPicPr>
          <p:cNvPr id="9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4851"/>
            <a:ext cx="2674951" cy="10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07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287339" y="452438"/>
            <a:ext cx="8570210" cy="5871589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78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/>
        </p:nvSpPr>
        <p:spPr>
          <a:xfrm>
            <a:off x="1" y="790699"/>
            <a:ext cx="1028300" cy="62648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5164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3672000" y="452439"/>
            <a:ext cx="5194188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1267200"/>
            <a:ext cx="4369200" cy="4762518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bject 13"/>
          <p:cNvSpPr/>
          <p:nvPr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930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3215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8146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193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487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2463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9"/>
            <a:ext cx="2592389" cy="1830550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9"/>
            <a:ext cx="5188155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6406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9"/>
            <a:ext cx="7780544" cy="501593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4262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1"/>
            <a:ext cx="7780544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201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879528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2681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30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753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1133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1997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662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089325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70"/>
            <a:ext cx="7777164" cy="2003706"/>
          </a:xfrm>
        </p:spPr>
        <p:txBody>
          <a:bodyPr/>
          <a:lstStyle/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322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39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1100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4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7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287339" y="452439"/>
            <a:ext cx="8570210" cy="5871590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333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553998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chemeClr val="bg1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423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39750" y="3429000"/>
            <a:ext cx="8064500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 anchor="b"/>
          <a:lstStyle>
            <a:lvl1pPr>
              <a:defRPr sz="32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026025"/>
            <a:ext cx="8064500" cy="1066800"/>
          </a:xfrm>
          <a:extLst>
            <a:ext uri="{909E8E84-426E-40DD-AFC4-6F175D3DCCD1}">
              <a14:hiddenFill xmlns:a14="http://schemas.microsoft.com/office/drawing/2010/main">
                <a:solidFill>
                  <a:srgbClr val="8CBD48"/>
                </a:solidFill>
              </a14:hiddenFill>
            </a:ext>
          </a:extLst>
        </p:spPr>
        <p:txBody>
          <a:bodyPr/>
          <a:lstStyle>
            <a:lvl1pPr>
              <a:defRPr sz="1400" b="0">
                <a:solidFill>
                  <a:srgbClr val="007F9E"/>
                </a:solidFill>
              </a:defRPr>
            </a:lvl1pPr>
          </a:lstStyle>
          <a:p>
            <a:pPr lvl="0"/>
            <a:r>
              <a:rPr lang="fr-FR" noProof="0" dirty="0"/>
              <a:t>Modifiez le style des sous-titres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" y="1084263"/>
            <a:ext cx="8372856" cy="2365248"/>
          </a:xfrm>
          <a:prstGeom prst="rect">
            <a:avLst/>
          </a:prstGeom>
        </p:spPr>
      </p:pic>
      <p:pic>
        <p:nvPicPr>
          <p:cNvPr id="26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65" y="309563"/>
            <a:ext cx="2741113" cy="76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0411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E45A4-F533-4D0E-AF0F-472724BED84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6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image" Target="../media/image1.jpeg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image" Target="../media/image6.jpeg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theme" Target="../theme/theme5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372236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372236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2236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483361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et modifiez le titre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pic>
        <p:nvPicPr>
          <p:cNvPr id="11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350000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1C7DD7B5-0A90-46D1-A32C-201A11E1EDC5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11630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  <p:sldLayoutId id="2147483675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372236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372236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2236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483361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et modifiez le titre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898525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pic>
        <p:nvPicPr>
          <p:cNvPr id="11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350000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DC99B5F-F094-41FD-82DA-8444370D13B1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337204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8" r:id="rId11"/>
    <p:sldLayoutId id="2147483689" r:id="rId12"/>
    <p:sldLayoutId id="2147483690" r:id="rId13"/>
    <p:sldLayoutId id="2147483691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372236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372236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2236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483361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et modifiez le titre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1772816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pic>
        <p:nvPicPr>
          <p:cNvPr id="11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350000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6174AF20-D98D-46FC-AA4E-EDEDA3E7F0F8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4420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395288" y="6372236"/>
            <a:ext cx="7056437" cy="3603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571E74"/>
              </a:solidFill>
            </a:endParaRP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27088" y="6372236"/>
            <a:ext cx="33131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31437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95288" y="6372236"/>
            <a:ext cx="2889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gray">
          <a:xfrm flipV="1">
            <a:off x="742950" y="6483361"/>
            <a:ext cx="0" cy="136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404813"/>
            <a:ext cx="80645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et modifiez le titre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9750" y="1169988"/>
            <a:ext cx="80645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gray">
          <a:xfrm>
            <a:off x="395288" y="1196752"/>
            <a:ext cx="8347075" cy="0"/>
          </a:xfrm>
          <a:prstGeom prst="line">
            <a:avLst/>
          </a:prstGeom>
          <a:noFill/>
          <a:ln w="12700">
            <a:solidFill>
              <a:srgbClr val="A678A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sz="3200" dirty="0">
              <a:solidFill>
                <a:srgbClr val="571E74"/>
              </a:solidFill>
              <a:latin typeface="Arial Narrow" pitchFamily="34" charset="0"/>
            </a:endParaRPr>
          </a:p>
        </p:txBody>
      </p:sp>
      <p:pic>
        <p:nvPicPr>
          <p:cNvPr id="11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350000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49FC6ACB-3C47-45C7-ABE9-F70450841425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315189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7F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4F8B2B"/>
          </a:solidFill>
          <a:latin typeface="Verdana" pitchFamily="34" charset="0"/>
          <a:cs typeface="Arial" charset="0"/>
        </a:defRPr>
      </a:lvl9pPr>
    </p:titleStyle>
    <p:bodyStyle>
      <a:lvl1pPr marL="0" indent="0" algn="l" defTabSz="723900" rtl="0" eaLnBrk="1" fontAlgn="base" hangingPunct="1">
        <a:spcBef>
          <a:spcPct val="20000"/>
        </a:spcBef>
        <a:spcAft>
          <a:spcPct val="0"/>
        </a:spcAft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6700" algn="l" defTabSz="723900" rtl="0" eaLnBrk="1" fontAlgn="base" hangingPunct="1">
        <a:spcBef>
          <a:spcPct val="20000"/>
        </a:spcBef>
        <a:spcAft>
          <a:spcPct val="0"/>
        </a:spcAft>
        <a:buClrTx/>
        <a:buChar char="•"/>
        <a:defRPr sz="1600" b="1">
          <a:solidFill>
            <a:srgbClr val="007F9E"/>
          </a:solidFill>
          <a:latin typeface="+mn-lt"/>
          <a:cs typeface="+mn-cs"/>
        </a:defRPr>
      </a:lvl2pPr>
      <a:lvl3pPr marL="723900" indent="-274638" algn="l" defTabSz="7239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Verdana" pitchFamily="34" charset="0"/>
        <a:buChar char="–"/>
        <a:defRPr sz="1400">
          <a:solidFill>
            <a:schemeClr val="tx2"/>
          </a:solidFill>
          <a:latin typeface="+mn-lt"/>
          <a:cs typeface="+mn-cs"/>
        </a:defRPr>
      </a:lvl3pPr>
      <a:lvl4pPr marL="903288" indent="468313" algn="l" defTabSz="7239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defRPr sz="12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fld id="{627716CA-9C44-42D1-AB35-F58D2C059D09}" type="slidenum">
              <a:rPr lang="fr-FR" altLang="fr-FR" smtClean="0">
                <a:solidFill>
                  <a:srgbClr val="FFFFFF"/>
                </a:solidFill>
                <a:latin typeface="Arial Narrow" pitchFamily="34" charset="0"/>
              </a:rPr>
              <a:pPr fontAlgn="base">
                <a:spcBef>
                  <a:spcPct val="55000"/>
                </a:spcBef>
                <a:spcAft>
                  <a:spcPct val="0"/>
                </a:spcAft>
              </a:pPr>
              <a:t>‹N°›</a:t>
            </a:fld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pPr fontAlgn="base">
              <a:spcBef>
                <a:spcPct val="55000"/>
              </a:spcBef>
              <a:spcAft>
                <a:spcPct val="0"/>
              </a:spcAft>
            </a:pPr>
            <a:endParaRPr lang="fr-FR" altLang="fr-FR" dirty="0">
              <a:solidFill>
                <a:srgbClr val="FFFFFF"/>
              </a:solidFill>
              <a:latin typeface="Arial Narrow" pitchFamily="34" charset="0"/>
            </a:endParaRPr>
          </a:p>
        </p:txBody>
      </p:sp>
      <p:pic>
        <p:nvPicPr>
          <p:cNvPr id="12" name="Picture 4" descr="D:\BLOC MARQUES\JPG\BB_Q_NATIXIS_ASSURANCES_10CM.jp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771" y="6339605"/>
            <a:ext cx="1164111" cy="4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R:\COMMUNICATION\ext_com\POLE EPARGNE\Pôle Assurances\Logos typo\RVB_NATIXIS_ASSURANCES_10CM.jpg"/>
          <p:cNvPicPr>
            <a:picLocks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45" y="6350000"/>
            <a:ext cx="1341230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8F80609F-FDCB-495B-8A91-5B377AD7EED6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08192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53" r:id="rId31"/>
    <p:sldLayoutId id="2147483754" r:id="rId32"/>
    <p:sldLayoutId id="2147483755" r:id="rId33"/>
    <p:sldLayoutId id="2147483756" r:id="rId34"/>
    <p:sldLayoutId id="2147483757" r:id="rId35"/>
    <p:sldLayoutId id="2147483760" r:id="rId3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678" userDrawn="1">
          <p15:clr>
            <a:srgbClr val="F26B43"/>
          </p15:clr>
        </p15:guide>
        <p15:guide id="3" pos="5585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495300" y="476672"/>
            <a:ext cx="19081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400" b="1" i="0" u="none" strike="noStrike" kern="0" cap="none" spc="0" normalizeH="0" baseline="0" noProof="0" dirty="0">
              <a:ln>
                <a:noFill/>
              </a:ln>
              <a:solidFill>
                <a:srgbClr val="007F9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altLang="fr-FR" sz="4400" b="1" kern="0" dirty="0">
              <a:solidFill>
                <a:srgbClr val="007F9E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400" b="1" i="0" u="none" strike="noStrike" kern="0" cap="none" spc="0" normalizeH="0" baseline="0" noProof="0" dirty="0">
              <a:ln>
                <a:noFill/>
              </a:ln>
              <a:solidFill>
                <a:srgbClr val="007F9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8800" b="1" i="0" u="none" strike="noStrike" kern="0" cap="none" spc="0" normalizeH="0" baseline="0" noProof="0" dirty="0">
              <a:ln>
                <a:noFill/>
              </a:ln>
              <a:solidFill>
                <a:srgbClr val="007F9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47664" y="188640"/>
            <a:ext cx="7596336" cy="4851400"/>
          </a:xfrm>
          <a:prstGeom prst="rect">
            <a:avLst/>
          </a:prstGeom>
        </p:spPr>
        <p:txBody>
          <a:bodyPr/>
          <a:lstStyle/>
          <a:p>
            <a:pPr marL="419100" marR="0" lvl="0" indent="-419100" algn="l" defTabSz="723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419100" marR="0" lvl="0" indent="-419100" algn="l" defTabSz="723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419100" marR="0" lvl="0" indent="-419100" algn="l" defTabSz="723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indent="1588"/>
            <a:br>
              <a:rPr lang="fr-FR" sz="4000" dirty="0"/>
            </a:br>
            <a:br>
              <a:rPr lang="fr-FR" sz="4000" dirty="0"/>
            </a:br>
            <a:endParaRPr lang="fr-FR" altLang="fr-FR" sz="4000" b="1" kern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5004456" cy="2462213"/>
          </a:xfrm>
        </p:spPr>
        <p:txBody>
          <a:bodyPr/>
          <a:lstStyle/>
          <a:p>
            <a:r>
              <a:rPr lang="fr-FR" sz="3200" b="1" dirty="0"/>
              <a:t>Commercialisation :</a:t>
            </a:r>
            <a:br>
              <a:rPr lang="fr-FR" sz="3200" b="1" dirty="0"/>
            </a:br>
            <a:r>
              <a:rPr lang="fr-FR" sz="3200" dirty="0"/>
              <a:t>Société Civile de Moyens</a:t>
            </a:r>
            <a:br>
              <a:rPr lang="fr-FR" sz="3200" dirty="0"/>
            </a:br>
            <a:r>
              <a:rPr lang="fr-FR" sz="3200" dirty="0"/>
              <a:t>Société Civile Professionnelle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609398"/>
          </a:xfrm>
        </p:spPr>
        <p:txBody>
          <a:bodyPr/>
          <a:lstStyle/>
          <a:p>
            <a:r>
              <a:rPr lang="fr-FR" dirty="0"/>
              <a:t>SCM et SCP</a:t>
            </a:r>
          </a:p>
          <a:p>
            <a:r>
              <a:rPr lang="fr-FR" dirty="0"/>
              <a:t>Risques Mixtes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1691680" y="1104976"/>
            <a:ext cx="1512167" cy="3231654"/>
          </a:xfrm>
        </p:spPr>
        <p:txBody>
          <a:bodyPr/>
          <a:lstStyle/>
          <a:p>
            <a:r>
              <a:rPr lang="fr-FR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0983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71026" y="116632"/>
            <a:ext cx="8229600" cy="752224"/>
          </a:xfrm>
        </p:spPr>
        <p:txBody>
          <a:bodyPr/>
          <a:lstStyle/>
          <a:p>
            <a:r>
              <a:rPr lang="fr-FR" sz="2800" dirty="0"/>
              <a:t>Société Civile de Moyens</a:t>
            </a:r>
            <a:endParaRPr lang="fr-FR" sz="2800" b="0" kern="1200" dirty="0"/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539552" y="1052736"/>
            <a:ext cx="8064500" cy="4851400"/>
          </a:xfrm>
          <a:prstGeom prst="rect">
            <a:avLst/>
          </a:prstGeom>
        </p:spPr>
        <p:txBody>
          <a:bodyPr/>
          <a:lstStyle>
            <a:lvl1pPr marL="0" indent="0" algn="l" defTabSz="723900" rtl="0" eaLnBrk="1" fontAlgn="base" hangingPunct="1">
              <a:spcBef>
                <a:spcPct val="20000"/>
              </a:spcBef>
              <a:spcAft>
                <a:spcPct val="0"/>
              </a:spcAft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6700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Char char="•"/>
              <a:defRPr sz="1600" b="1">
                <a:solidFill>
                  <a:srgbClr val="007F9E"/>
                </a:solidFill>
                <a:latin typeface="+mn-lt"/>
                <a:cs typeface="+mn-cs"/>
              </a:defRPr>
            </a:lvl2pPr>
            <a:lvl3pPr marL="723900" indent="-274638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Verdana" pitchFamily="34" charset="0"/>
              <a:buChar char="–"/>
              <a:defRPr sz="1400">
                <a:solidFill>
                  <a:schemeClr val="tx2"/>
                </a:solidFill>
                <a:latin typeface="+mn-lt"/>
                <a:cs typeface="+mn-cs"/>
              </a:defRPr>
            </a:lvl3pPr>
            <a:lvl4pPr marL="903288" indent="468313" algn="l" defTabSz="723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1200">
                <a:solidFill>
                  <a:schemeClr val="tx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charset="0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fr-FR" sz="2000" dirty="0">
                <a:latin typeface="Calibri" pitchFamily="34" charset="0"/>
              </a:rPr>
              <a:t>		</a:t>
            </a:r>
          </a:p>
          <a:p>
            <a:pPr>
              <a:buFont typeface="Arial" charset="0"/>
              <a:buNone/>
            </a:pPr>
            <a:r>
              <a:rPr lang="fr-FR" sz="2000" dirty="0">
                <a:latin typeface="Calibri" pitchFamily="34" charset="0"/>
              </a:rPr>
              <a:t>	</a:t>
            </a:r>
          </a:p>
          <a:p>
            <a:pPr indent="180975">
              <a:buFont typeface="Arial" pitchFamily="34" charset="0"/>
              <a:buChar char="•"/>
            </a:pPr>
            <a:endParaRPr lang="fr-FR" sz="2000" dirty="0">
              <a:latin typeface="Calibri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61977293"/>
              </p:ext>
            </p:extLst>
          </p:nvPr>
        </p:nvGraphicFramePr>
        <p:xfrm>
          <a:off x="2448272" y="939144"/>
          <a:ext cx="4896544" cy="30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Ellipse 7"/>
          <p:cNvSpPr/>
          <p:nvPr/>
        </p:nvSpPr>
        <p:spPr bwMode="auto">
          <a:xfrm>
            <a:off x="73118" y="793084"/>
            <a:ext cx="2626674" cy="191583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Bien souvent, pour des raisons fiscales, les bâtiments sont propriétés d’une SCI, propriétaire des locaux loués à la </a:t>
            </a:r>
            <a:r>
              <a:rPr lang="fr-FR" sz="1100" b="1" dirty="0"/>
              <a:t>SCM</a:t>
            </a:r>
            <a:r>
              <a:rPr lang="fr-FR" sz="1100" dirty="0"/>
              <a:t>. Il est nécessaire de sélectionner la clause AGI</a:t>
            </a:r>
          </a:p>
        </p:txBody>
      </p:sp>
      <p:sp>
        <p:nvSpPr>
          <p:cNvPr id="10" name="Ellipse 9"/>
          <p:cNvSpPr/>
          <p:nvPr/>
        </p:nvSpPr>
        <p:spPr bwMode="auto">
          <a:xfrm>
            <a:off x="251520" y="4106710"/>
            <a:ext cx="1723602" cy="97356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>
                <a:latin typeface="Verdana" pitchFamily="34" charset="0"/>
              </a:rPr>
              <a:t>Au minimum 1 associé doit être assuré BPCE IARD</a:t>
            </a:r>
          </a:p>
          <a:p>
            <a:endParaRPr lang="fr-FR" sz="1100" dirty="0"/>
          </a:p>
        </p:txBody>
      </p:sp>
      <p:sp>
        <p:nvSpPr>
          <p:cNvPr id="16" name="ZoneTexte 15"/>
          <p:cNvSpPr txBox="1"/>
          <p:nvPr/>
        </p:nvSpPr>
        <p:spPr>
          <a:xfrm>
            <a:off x="778826" y="2923950"/>
            <a:ext cx="1979202" cy="10819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RC : La </a:t>
            </a:r>
            <a:r>
              <a:rPr lang="fr-FR" sz="1100" b="1" dirty="0"/>
              <a:t>SCM</a:t>
            </a:r>
            <a:r>
              <a:rPr lang="fr-FR" sz="1100" dirty="0"/>
              <a:t> ne peut souscrire que la garantie RC Exploitation</a:t>
            </a:r>
          </a:p>
        </p:txBody>
      </p:sp>
      <p:grpSp>
        <p:nvGrpSpPr>
          <p:cNvPr id="25" name="Groupe 24"/>
          <p:cNvGrpSpPr/>
          <p:nvPr/>
        </p:nvGrpSpPr>
        <p:grpSpPr>
          <a:xfrm>
            <a:off x="2606539" y="3790116"/>
            <a:ext cx="4701765" cy="2430913"/>
            <a:chOff x="176912" y="0"/>
            <a:chExt cx="4608529" cy="2924857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176912" y="0"/>
              <a:ext cx="4608529" cy="2924857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176912" y="1169942"/>
              <a:ext cx="4608529" cy="1169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400" b="1" kern="1200" dirty="0">
                  <a:solidFill>
                    <a:schemeClr val="tx1"/>
                  </a:solidFill>
                </a:rPr>
                <a:t>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800" b="1" kern="1200" dirty="0">
                <a:solidFill>
                  <a:schemeClr val="tx1"/>
                </a:solidFill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kern="1200" dirty="0">
                  <a:solidFill>
                    <a:schemeClr val="tx1"/>
                  </a:solidFill>
                </a:rPr>
                <a:t>Fiche client : </a:t>
              </a:r>
              <a:r>
                <a:rPr lang="fr-FR" sz="1100" kern="1200" dirty="0">
                  <a:solidFill>
                    <a:schemeClr val="tx1"/>
                  </a:solidFill>
                </a:rPr>
                <a:t>Personne physique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kern="1200" dirty="0">
                  <a:solidFill>
                    <a:schemeClr val="tx1"/>
                  </a:solidFill>
                </a:rPr>
                <a:t>Surface : </a:t>
              </a:r>
              <a:r>
                <a:rPr lang="fr-FR" sz="1100" kern="1200" dirty="0">
                  <a:solidFill>
                    <a:schemeClr val="tx1"/>
                  </a:solidFill>
                </a:rPr>
                <a:t>Exploitée par 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kern="1200" dirty="0">
                  <a:solidFill>
                    <a:schemeClr val="tx1"/>
                  </a:solidFill>
                </a:rPr>
                <a:t>Activité(s) </a:t>
              </a:r>
              <a:r>
                <a:rPr lang="fr-FR" sz="1100" kern="1200" dirty="0">
                  <a:solidFill>
                    <a:schemeClr val="tx1"/>
                  </a:solidFill>
                </a:rPr>
                <a:t>: </a:t>
              </a:r>
              <a:r>
                <a:rPr lang="fr-FR" sz="1100" dirty="0">
                  <a:solidFill>
                    <a:schemeClr val="tx1"/>
                  </a:solidFill>
                </a:rPr>
                <a:t>E</a:t>
              </a:r>
              <a:r>
                <a:rPr lang="fr-FR" sz="1100" kern="1200" dirty="0">
                  <a:solidFill>
                    <a:schemeClr val="tx1"/>
                  </a:solidFill>
                </a:rPr>
                <a:t>xercée(s) par 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kern="1200" dirty="0">
                  <a:solidFill>
                    <a:schemeClr val="tx1"/>
                  </a:solidFill>
                </a:rPr>
                <a:t>Garanties possibles </a:t>
              </a:r>
              <a:r>
                <a:rPr lang="fr-FR" sz="1100" kern="1200" dirty="0">
                  <a:solidFill>
                    <a:schemeClr val="tx1"/>
                  </a:solidFill>
                </a:rPr>
                <a:t>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kern="1200" dirty="0">
                  <a:solidFill>
                    <a:schemeClr val="tx1"/>
                  </a:solidFill>
                </a:rPr>
                <a:t>- Locaux et contenu et ses options (si option Vol, clause LCO nécessaire)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kern="1200" dirty="0">
                  <a:solidFill>
                    <a:schemeClr val="tx1"/>
                  </a:solidFill>
                </a:rPr>
                <a:t>- RC Exploitation + RC Pro (si l’activit</a:t>
              </a:r>
              <a:r>
                <a:rPr lang="fr-FR" sz="1100" dirty="0">
                  <a:solidFill>
                    <a:schemeClr val="tx1"/>
                  </a:solidFill>
                </a:rPr>
                <a:t>é le permet)</a:t>
              </a:r>
              <a:endParaRPr lang="fr-FR" sz="1100" kern="1200" dirty="0">
                <a:solidFill>
                  <a:schemeClr val="tx1"/>
                </a:solidFill>
              </a:endParaRPr>
            </a:p>
            <a:p>
              <a:pPr marL="171450" lvl="0" indent="-17145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1100" dirty="0">
                  <a:solidFill>
                    <a:schemeClr val="tx1"/>
                  </a:solidFill>
                </a:rPr>
                <a:t>Pack Sécurité Financière / Mobilité / Protection Juridique</a:t>
              </a:r>
            </a:p>
            <a:p>
              <a:pPr marL="171450" lvl="0" indent="-17145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endParaRPr lang="fr-FR" sz="11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200" b="1" kern="1200" dirty="0"/>
            </a:p>
          </p:txBody>
        </p:sp>
      </p:grpSp>
      <p:sp>
        <p:nvSpPr>
          <p:cNvPr id="29" name="Ellipse 28"/>
          <p:cNvSpPr/>
          <p:nvPr/>
        </p:nvSpPr>
        <p:spPr>
          <a:xfrm>
            <a:off x="2699792" y="3886809"/>
            <a:ext cx="777244" cy="769385"/>
          </a:xfrm>
          <a:prstGeom prst="ellipse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Ellipse 30"/>
          <p:cNvSpPr/>
          <p:nvPr/>
        </p:nvSpPr>
        <p:spPr bwMode="auto">
          <a:xfrm>
            <a:off x="541741" y="4988544"/>
            <a:ext cx="2149629" cy="1337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La perte d’exploitation ne peut être souscrite par la </a:t>
            </a:r>
            <a:r>
              <a:rPr lang="fr-FR" sz="1100" b="1" dirty="0"/>
              <a:t>SCM</a:t>
            </a:r>
            <a:r>
              <a:rPr lang="fr-FR" sz="1100" dirty="0"/>
              <a:t> mais par chaque associé</a:t>
            </a:r>
          </a:p>
        </p:txBody>
      </p:sp>
      <p:sp>
        <p:nvSpPr>
          <p:cNvPr id="20" name="ZoneTexte 19"/>
          <p:cNvSpPr txBox="1"/>
          <p:nvPr/>
        </p:nvSpPr>
        <p:spPr>
          <a:xfrm rot="244269">
            <a:off x="6992418" y="1097990"/>
            <a:ext cx="2143140" cy="1320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Locaux et contenu de </a:t>
            </a:r>
            <a:r>
              <a:rPr lang="fr-FR" sz="1100" b="1" dirty="0"/>
              <a:t>l’associé</a:t>
            </a:r>
            <a:r>
              <a:rPr lang="fr-FR" sz="1100" dirty="0"/>
              <a:t> : matériel professionnel qui lui appartient</a:t>
            </a:r>
          </a:p>
        </p:txBody>
      </p:sp>
      <p:sp>
        <p:nvSpPr>
          <p:cNvPr id="34" name="Ellipse 33"/>
          <p:cNvSpPr/>
          <p:nvPr/>
        </p:nvSpPr>
        <p:spPr bwMode="auto">
          <a:xfrm rot="21236831">
            <a:off x="6830019" y="2699388"/>
            <a:ext cx="2280048" cy="211147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Sont exclus les vols d’objets dans les locaux dont </a:t>
            </a:r>
            <a:r>
              <a:rPr lang="fr-FR" sz="1100" b="1" dirty="0"/>
              <a:t>l’associé </a:t>
            </a:r>
            <a:r>
              <a:rPr lang="fr-FR" sz="1100" dirty="0"/>
              <a:t>n’a pas la jouissance exclusive. Il y a possibilité de racheter cette exclusion avec la clause LCO</a:t>
            </a:r>
          </a:p>
        </p:txBody>
      </p:sp>
      <p:sp>
        <p:nvSpPr>
          <p:cNvPr id="38" name="Ellipse 37"/>
          <p:cNvSpPr/>
          <p:nvPr/>
        </p:nvSpPr>
        <p:spPr bwMode="auto">
          <a:xfrm rot="21010529">
            <a:off x="7363455" y="4893764"/>
            <a:ext cx="1666247" cy="148291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RC : Chaque </a:t>
            </a:r>
            <a:r>
              <a:rPr lang="fr-FR" sz="1100" b="1" dirty="0"/>
              <a:t>associé</a:t>
            </a:r>
            <a:r>
              <a:rPr lang="fr-FR" sz="1100" dirty="0"/>
              <a:t> doit s’assurer en RC de manière individuelle</a:t>
            </a:r>
          </a:p>
        </p:txBody>
      </p:sp>
    </p:spTree>
    <p:extLst>
      <p:ext uri="{BB962C8B-B14F-4D97-AF65-F5344CB8AC3E}">
        <p14:creationId xmlns:p14="http://schemas.microsoft.com/office/powerpoint/2010/main" val="321715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33190474"/>
              </p:ext>
            </p:extLst>
          </p:nvPr>
        </p:nvGraphicFramePr>
        <p:xfrm>
          <a:off x="2448272" y="939144"/>
          <a:ext cx="4896544" cy="30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Ellipse 7"/>
          <p:cNvSpPr/>
          <p:nvPr/>
        </p:nvSpPr>
        <p:spPr bwMode="auto">
          <a:xfrm>
            <a:off x="73118" y="908720"/>
            <a:ext cx="2626674" cy="12677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Pour la </a:t>
            </a:r>
            <a:r>
              <a:rPr lang="fr-FR" sz="1100" b="1" dirty="0"/>
              <a:t>SCP</a:t>
            </a:r>
            <a:r>
              <a:rPr lang="fr-FR" sz="1100" dirty="0"/>
              <a:t> toutes les garanties de l’offre Multirisque professionnelle peuvent être souscrite</a:t>
            </a:r>
          </a:p>
        </p:txBody>
      </p:sp>
      <p:sp>
        <p:nvSpPr>
          <p:cNvPr id="10" name="Ellipse 9"/>
          <p:cNvSpPr/>
          <p:nvPr/>
        </p:nvSpPr>
        <p:spPr bwMode="auto">
          <a:xfrm>
            <a:off x="592141" y="4017096"/>
            <a:ext cx="1723602" cy="97356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>
                <a:latin typeface="Verdana" pitchFamily="34" charset="0"/>
              </a:rPr>
              <a:t>Au minimum 1 associé doit être assuré BPCE IARD</a:t>
            </a:r>
          </a:p>
          <a:p>
            <a:endParaRPr lang="fr-FR" sz="1100" dirty="0"/>
          </a:p>
        </p:txBody>
      </p:sp>
      <p:grpSp>
        <p:nvGrpSpPr>
          <p:cNvPr id="25" name="Groupe 24"/>
          <p:cNvGrpSpPr/>
          <p:nvPr/>
        </p:nvGrpSpPr>
        <p:grpSpPr>
          <a:xfrm>
            <a:off x="2606539" y="3790116"/>
            <a:ext cx="4701765" cy="2430913"/>
            <a:chOff x="176912" y="0"/>
            <a:chExt cx="4608529" cy="2924857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176912" y="0"/>
              <a:ext cx="4608529" cy="2924857"/>
            </a:xfrm>
            <a:prstGeom prst="roundRect">
              <a:avLst>
                <a:gd name="adj" fmla="val 10000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176912" y="1169942"/>
              <a:ext cx="4608529" cy="1169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b="1" dirty="0">
                  <a:solidFill>
                    <a:schemeClr val="tx1"/>
                  </a:solidFill>
                </a:rPr>
                <a:t>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500" b="1" dirty="0">
                <a:solidFill>
                  <a:schemeClr val="tx1"/>
                </a:solidFill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dirty="0">
                  <a:solidFill>
                    <a:schemeClr val="tx1"/>
                  </a:solidFill>
                </a:rPr>
                <a:t>Fiche client : </a:t>
              </a:r>
              <a:r>
                <a:rPr lang="fr-FR" sz="1100" dirty="0">
                  <a:solidFill>
                    <a:schemeClr val="tx1"/>
                  </a:solidFill>
                </a:rPr>
                <a:t>Personne physique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dirty="0">
                  <a:solidFill>
                    <a:schemeClr val="tx1"/>
                  </a:solidFill>
                </a:rPr>
                <a:t>Surface : </a:t>
              </a:r>
              <a:r>
                <a:rPr lang="fr-FR" sz="1100" dirty="0">
                  <a:solidFill>
                    <a:schemeClr val="tx1"/>
                  </a:solidFill>
                </a:rPr>
                <a:t>Exploitée par 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dirty="0">
                  <a:solidFill>
                    <a:schemeClr val="tx1"/>
                  </a:solidFill>
                </a:rPr>
                <a:t>Activité : </a:t>
              </a:r>
              <a:r>
                <a:rPr lang="fr-FR" sz="1100" dirty="0">
                  <a:solidFill>
                    <a:schemeClr val="tx1"/>
                  </a:solidFill>
                </a:rPr>
                <a:t>Exercée par l’associé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b="1" dirty="0">
                  <a:solidFill>
                    <a:schemeClr val="tx1"/>
                  </a:solidFill>
                </a:rPr>
                <a:t>Garanties possibles 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dirty="0">
                  <a:solidFill>
                    <a:schemeClr val="tx1"/>
                  </a:solidFill>
                </a:rPr>
                <a:t>- Locaux et contenu et ses options (si option Vol, clause LCO nécessaire)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100" dirty="0">
                  <a:solidFill>
                    <a:schemeClr val="tx1"/>
                  </a:solidFill>
                </a:rPr>
                <a:t>- RC Exploitation + RC Pro (si l’activité le permet)</a:t>
              </a:r>
            </a:p>
            <a:p>
              <a:pPr marL="171450" lvl="0" indent="-17145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1100" dirty="0">
                  <a:solidFill>
                    <a:schemeClr val="tx1"/>
                  </a:solidFill>
                </a:rPr>
                <a:t>Pack Sécurité Financière / Mobilité / Protection Juridique</a:t>
              </a:r>
            </a:p>
            <a:p>
              <a:pPr marL="171450" lvl="0" indent="-17145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endParaRPr lang="fr-FR" sz="9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050" b="1" kern="1200" dirty="0"/>
            </a:p>
          </p:txBody>
        </p:sp>
      </p:grpSp>
      <p:sp>
        <p:nvSpPr>
          <p:cNvPr id="29" name="Ellipse 28"/>
          <p:cNvSpPr/>
          <p:nvPr/>
        </p:nvSpPr>
        <p:spPr>
          <a:xfrm>
            <a:off x="2699792" y="3886809"/>
            <a:ext cx="777244" cy="769385"/>
          </a:xfrm>
          <a:prstGeom prst="ellipse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Ellipse 30"/>
          <p:cNvSpPr/>
          <p:nvPr/>
        </p:nvSpPr>
        <p:spPr bwMode="auto">
          <a:xfrm>
            <a:off x="35496" y="5116336"/>
            <a:ext cx="2836893" cy="1337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Pour</a:t>
            </a:r>
            <a:r>
              <a:rPr lang="fr-FR" sz="1100" b="1" dirty="0"/>
              <a:t> l’associé</a:t>
            </a:r>
            <a:r>
              <a:rPr lang="fr-FR" sz="1100" dirty="0"/>
              <a:t>, le pack sécurité financière est nécessaire uniquement si l’associé exerce une autre activité en dehors de la SCP</a:t>
            </a:r>
          </a:p>
        </p:txBody>
      </p:sp>
      <p:sp>
        <p:nvSpPr>
          <p:cNvPr id="20" name="ZoneTexte 19"/>
          <p:cNvSpPr txBox="1"/>
          <p:nvPr/>
        </p:nvSpPr>
        <p:spPr>
          <a:xfrm rot="244269">
            <a:off x="6992418" y="1097990"/>
            <a:ext cx="2143140" cy="1320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Locaux et contenu de </a:t>
            </a:r>
            <a:r>
              <a:rPr lang="fr-FR" sz="1100" b="1" dirty="0"/>
              <a:t>l’associé</a:t>
            </a:r>
            <a:r>
              <a:rPr lang="fr-FR" sz="1100" dirty="0"/>
              <a:t> : matériel professionnel qui lui appartient</a:t>
            </a:r>
          </a:p>
        </p:txBody>
      </p:sp>
      <p:sp>
        <p:nvSpPr>
          <p:cNvPr id="34" name="Ellipse 33"/>
          <p:cNvSpPr/>
          <p:nvPr/>
        </p:nvSpPr>
        <p:spPr bwMode="auto">
          <a:xfrm rot="21435759">
            <a:off x="266100" y="2417199"/>
            <a:ext cx="2280048" cy="126597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Le pack PJ est nécessaire car les associés peuvent s’attaquer mutuellement</a:t>
            </a:r>
          </a:p>
        </p:txBody>
      </p:sp>
      <p:sp>
        <p:nvSpPr>
          <p:cNvPr id="38" name="Ellipse 37"/>
          <p:cNvSpPr/>
          <p:nvPr/>
        </p:nvSpPr>
        <p:spPr bwMode="auto">
          <a:xfrm rot="21010529">
            <a:off x="7363455" y="4893764"/>
            <a:ext cx="1666247" cy="148291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100" dirty="0"/>
              <a:t>RC : Chaque </a:t>
            </a:r>
            <a:r>
              <a:rPr lang="fr-FR" sz="1100" b="1" dirty="0"/>
              <a:t>associé</a:t>
            </a:r>
            <a:r>
              <a:rPr lang="fr-FR" sz="1100" dirty="0"/>
              <a:t> doit s’assurer en RC de manière individuelle</a:t>
            </a:r>
          </a:p>
        </p:txBody>
      </p:sp>
      <p:sp>
        <p:nvSpPr>
          <p:cNvPr id="18" name="Titre 3"/>
          <p:cNvSpPr>
            <a:spLocks noGrp="1"/>
          </p:cNvSpPr>
          <p:nvPr>
            <p:ph type="title"/>
          </p:nvPr>
        </p:nvSpPr>
        <p:spPr>
          <a:xfrm>
            <a:off x="374452" y="260648"/>
            <a:ext cx="8229600" cy="482759"/>
          </a:xfrm>
        </p:spPr>
        <p:txBody>
          <a:bodyPr/>
          <a:lstStyle/>
          <a:p>
            <a:r>
              <a:rPr lang="fr-FR" sz="2800" dirty="0"/>
              <a:t>Société Civile Professionnelle</a:t>
            </a:r>
            <a:endParaRPr lang="fr-FR" sz="2800" b="0" kern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7092280" y="2490321"/>
            <a:ext cx="1979202" cy="227215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La </a:t>
            </a:r>
            <a:r>
              <a:rPr lang="fr-FR" sz="1100" b="1" dirty="0"/>
              <a:t>SCP</a:t>
            </a:r>
            <a:r>
              <a:rPr lang="fr-FR" sz="1100" dirty="0"/>
              <a:t> est solidairement responsable des dommages découlant des actes professionnels de chaque associé</a:t>
            </a:r>
          </a:p>
        </p:txBody>
      </p:sp>
    </p:spTree>
    <p:extLst>
      <p:ext uri="{BB962C8B-B14F-4D97-AF65-F5344CB8AC3E}">
        <p14:creationId xmlns:p14="http://schemas.microsoft.com/office/powerpoint/2010/main" val="2308806079"/>
      </p:ext>
    </p:extLst>
  </p:cSld>
  <p:clrMapOvr>
    <a:masterClrMapping/>
  </p:clrMapOvr>
</p:sld>
</file>

<file path=ppt/theme/theme1.xml><?xml version="1.0" encoding="utf-8"?>
<a:theme xmlns:a="http://schemas.openxmlformats.org/drawingml/2006/main" name="Assurances Non Vie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ssurances Non Vie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Assurances Non Vie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Assurances Non Vie">
  <a:themeElements>
    <a:clrScheme name="1_Texte courant 1">
      <a:dk1>
        <a:srgbClr val="571E74"/>
      </a:dk1>
      <a:lt1>
        <a:srgbClr val="FFFFFF"/>
      </a:lt1>
      <a:dk2>
        <a:srgbClr val="000000"/>
      </a:dk2>
      <a:lt2>
        <a:srgbClr val="A678AD"/>
      </a:lt2>
      <a:accent1>
        <a:srgbClr val="956F60"/>
      </a:accent1>
      <a:accent2>
        <a:srgbClr val="E2006A"/>
      </a:accent2>
      <a:accent3>
        <a:srgbClr val="FFFFFF"/>
      </a:accent3>
      <a:accent4>
        <a:srgbClr val="491862"/>
      </a:accent4>
      <a:accent5>
        <a:srgbClr val="C8BBB6"/>
      </a:accent5>
      <a:accent6>
        <a:srgbClr val="CD005F"/>
      </a:accent6>
      <a:hlink>
        <a:srgbClr val="7B7C7E"/>
      </a:hlink>
      <a:folHlink>
        <a:srgbClr val="CCCCCC"/>
      </a:folHlink>
    </a:clrScheme>
    <a:fontScheme name="1_Texte couran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Texte courant 1">
        <a:dk1>
          <a:srgbClr val="571E74"/>
        </a:dk1>
        <a:lt1>
          <a:srgbClr val="FFFFFF"/>
        </a:lt1>
        <a:dk2>
          <a:srgbClr val="000000"/>
        </a:dk2>
        <a:lt2>
          <a:srgbClr val="A678AD"/>
        </a:lt2>
        <a:accent1>
          <a:srgbClr val="956F60"/>
        </a:accent1>
        <a:accent2>
          <a:srgbClr val="E2006A"/>
        </a:accent2>
        <a:accent3>
          <a:srgbClr val="FFFFFF"/>
        </a:accent3>
        <a:accent4>
          <a:srgbClr val="491862"/>
        </a:accent4>
        <a:accent5>
          <a:srgbClr val="C8BBB6"/>
        </a:accent5>
        <a:accent6>
          <a:srgbClr val="CD005F"/>
        </a:accent6>
        <a:hlink>
          <a:srgbClr val="7B7C7E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ème1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72954D21839349953CAACE8E2EFD36" ma:contentTypeVersion="7" ma:contentTypeDescription="Create a new document." ma:contentTypeScope="" ma:versionID="63b40a9ae52e6bdc59f26ecbb6c3400e">
  <xsd:schema xmlns:xsd="http://www.w3.org/2001/XMLSchema" xmlns:xs="http://www.w3.org/2001/XMLSchema" xmlns:p="http://schemas.microsoft.com/office/2006/metadata/properties" xmlns:ns3="3174525d-819c-469c-8430-8be4296bd679" targetNamespace="http://schemas.microsoft.com/office/2006/metadata/properties" ma:root="true" ma:fieldsID="5b9806afe2f0b88385f0b8d9c752d17a" ns3:_="">
    <xsd:import namespace="3174525d-819c-469c-8430-8be4296bd6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74525d-819c-469c-8430-8be4296bd6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92B712-CA50-49D1-B122-19F9A494035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174525d-819c-469c-8430-8be4296bd679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DAA5816-E893-4675-AD93-74D8EA1142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4B24A4-93E6-4A22-91F0-86EA16EDDF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74525d-819c-469c-8430-8be4296bd6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15642</TotalTime>
  <Words>504</Words>
  <Application>Microsoft Office PowerPoint</Application>
  <PresentationFormat>Affichage à l'écran (4:3)</PresentationFormat>
  <Paragraphs>67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</vt:i4>
      </vt:variant>
    </vt:vector>
  </HeadingPairs>
  <TitlesOfParts>
    <vt:vector size="14" baseType="lpstr">
      <vt:lpstr>Arial</vt:lpstr>
      <vt:lpstr>Arial Narrow</vt:lpstr>
      <vt:lpstr>Calibri</vt:lpstr>
      <vt:lpstr>Verdana</vt:lpstr>
      <vt:lpstr>Wingdings</vt:lpstr>
      <vt:lpstr>Wingdings 3</vt:lpstr>
      <vt:lpstr>Assurances Non Vie</vt:lpstr>
      <vt:lpstr>1_Assurances Non Vie</vt:lpstr>
      <vt:lpstr>2_Assurances Non Vie</vt:lpstr>
      <vt:lpstr>3_Assurances Non Vie</vt:lpstr>
      <vt:lpstr>Thème1</vt:lpstr>
      <vt:lpstr>Commercialisation : Société Civile de Moyens Société Civile Professionnelle</vt:lpstr>
      <vt:lpstr>Société Civile de Moyens</vt:lpstr>
      <vt:lpstr>Société Civile Professionnelle</vt:lpstr>
    </vt:vector>
  </TitlesOfParts>
  <Company>Natixis Assurances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L’OFFRE MULTIRISQUE PROFESSIONNELLE</dc:title>
  <dc:creator>A9942468</dc:creator>
  <cp:lastModifiedBy>Lefevre Sandra</cp:lastModifiedBy>
  <cp:revision>536</cp:revision>
  <cp:lastPrinted>2020-01-21T09:21:03Z</cp:lastPrinted>
  <dcterms:created xsi:type="dcterms:W3CDTF">2017-02-22T09:02:58Z</dcterms:created>
  <dcterms:modified xsi:type="dcterms:W3CDTF">2020-11-27T08:59:34Z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erwan.dreau@natixis.com</vt:lpwstr>
  </property>
  <property fmtid="{D5CDD505-2E9C-101B-9397-08002B2CF9AE}" pid="5" name="MSIP_Label_797e4f81-4b1c-4a3a-b237-8636707719dc_SetDate">
    <vt:lpwstr>2020-11-27T08:40:41.6336704Z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a89b2441-2cd6-4b89-ac8a-27511fe6515a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0x010100E372954D21839349953CAACE8E2EFD36</vt:lpwstr>
  </property>
</Properties>
</file>