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286" r:id="rId13"/>
    <p:sldId id="289" r:id="rId14"/>
    <p:sldId id="373" r:id="rId15"/>
    <p:sldId id="408" r:id="rId16"/>
    <p:sldId id="409" r:id="rId17"/>
    <p:sldId id="410" r:id="rId18"/>
    <p:sldId id="411" r:id="rId19"/>
    <p:sldId id="412" r:id="rId20"/>
    <p:sldId id="413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581D41"/>
    <a:srgbClr val="F7DAAF"/>
    <a:srgbClr val="A79C86"/>
    <a:srgbClr val="EB0F2D"/>
    <a:srgbClr val="EA9922"/>
    <a:srgbClr val="DE6225"/>
    <a:srgbClr val="BFBFBF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 varScale="1">
        <p:scale>
          <a:sx n="57" d="100"/>
          <a:sy n="57" d="100"/>
        </p:scale>
        <p:origin x="1488" y="6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28/05/2021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28/05/2021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28/05/2021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21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MR Pro : couverture du risque dit « mixte »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 contexte et les règles de souscription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principaux cas et quelques exemples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 synthèse : l’arbre de décision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exclusions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 CONTEXTE ET LES </a:t>
            </a:r>
            <a:r>
              <a:rPr lang="fr-FR" sz="2400" spc="30" dirty="0" err="1" smtClean="0"/>
              <a:t>RèGLES</a:t>
            </a:r>
            <a:r>
              <a:rPr lang="fr-FR" sz="2400" spc="30" dirty="0" smtClean="0"/>
              <a:t> DE SOUSCRIPTION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66459" y="1108596"/>
            <a:ext cx="814863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dirty="0" smtClean="0"/>
              <a:t>Les évolutions en matière de politique de risques mixtes </a:t>
            </a:r>
            <a:r>
              <a:rPr lang="fr-FR" sz="1400" b="1" dirty="0"/>
              <a:t>BPCEA / BPCE IARD :</a:t>
            </a:r>
          </a:p>
          <a:p>
            <a:pPr>
              <a:defRPr/>
            </a:pPr>
            <a:endParaRPr lang="fr-FR" sz="1400" b="1" dirty="0"/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fr-FR" sz="1400" dirty="0" smtClean="0"/>
              <a:t>Jusqu’à présent, il n’était pas possible de couvrir la totalité d’un risque mixte. En </a:t>
            </a:r>
            <a:r>
              <a:rPr lang="fr-FR" sz="1400" dirty="0"/>
              <a:t>effet, seul le contrat MR </a:t>
            </a:r>
            <a:r>
              <a:rPr lang="fr-FR" sz="1400" dirty="0" smtClean="0"/>
              <a:t>Pro </a:t>
            </a:r>
            <a:r>
              <a:rPr lang="fr-FR" sz="1400" dirty="0"/>
              <a:t>de BPCE IARD permettait de couvrir la partie </a:t>
            </a:r>
            <a:r>
              <a:rPr lang="fr-FR" sz="1400" dirty="0" smtClean="0"/>
              <a:t>professionnelle d’un </a:t>
            </a:r>
            <a:r>
              <a:rPr lang="fr-FR" sz="1400" dirty="0"/>
              <a:t>bien </a:t>
            </a:r>
            <a:r>
              <a:rPr lang="fr-FR" sz="1400" dirty="0" smtClean="0"/>
              <a:t>mixte, </a:t>
            </a:r>
            <a:r>
              <a:rPr lang="fr-FR" sz="1400" dirty="0"/>
              <a:t>mais il n’était pas possible de couvrir la partie privée avec le contrat MRH</a:t>
            </a:r>
            <a:r>
              <a:rPr lang="fr-FR" sz="1400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400" b="1" dirty="0" smtClean="0"/>
              <a:t>L’arrivée </a:t>
            </a:r>
            <a:r>
              <a:rPr lang="fr-FR" sz="1400" b="1" dirty="0"/>
              <a:t>de la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 offre MRH</a:t>
            </a:r>
            <a:r>
              <a:rPr lang="fr-FR" sz="1400" b="1" dirty="0"/>
              <a:t> de BPCE Assurances </a:t>
            </a:r>
            <a:r>
              <a:rPr lang="fr-FR" sz="1400" b="1" dirty="0" smtClean="0"/>
              <a:t>permet, </a:t>
            </a:r>
            <a:r>
              <a:rPr lang="fr-FR" sz="1400" b="1" dirty="0"/>
              <a:t>dans certains </a:t>
            </a:r>
            <a:r>
              <a:rPr lang="fr-FR" sz="1400" b="1" dirty="0" smtClean="0"/>
              <a:t>cas, de couvrir </a:t>
            </a:r>
            <a:r>
              <a:rPr lang="fr-FR" sz="1400" b="1" dirty="0"/>
              <a:t>en totalité le risque mixte.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400" b="1" u="sng" dirty="0" smtClean="0"/>
              <a:t>Les règles </a:t>
            </a:r>
            <a:r>
              <a:rPr lang="fr-FR" sz="1400" b="1" u="sng" dirty="0"/>
              <a:t>de souscription </a:t>
            </a:r>
            <a:r>
              <a:rPr lang="fr-FR" sz="1400" b="1" u="sng" dirty="0" smtClean="0"/>
              <a:t>sont les suivantes</a:t>
            </a:r>
            <a:r>
              <a:rPr lang="fr-FR" sz="1400" b="1" dirty="0" smtClean="0"/>
              <a:t> 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400" b="1" dirty="0" smtClean="0"/>
              <a:t>Pour </a:t>
            </a:r>
            <a:r>
              <a:rPr lang="fr-FR" sz="1400" b="1" dirty="0"/>
              <a:t>la partie professionnelle </a:t>
            </a:r>
            <a:r>
              <a:rPr lang="fr-FR" sz="1400" dirty="0"/>
              <a:t>:</a:t>
            </a:r>
            <a:r>
              <a:rPr lang="fr-FR" sz="1400" b="1" dirty="0"/>
              <a:t> </a:t>
            </a:r>
            <a:r>
              <a:rPr lang="fr-FR" sz="1400" dirty="0"/>
              <a:t>souscription d’un contrat BPCE IARD Multirisque </a:t>
            </a:r>
            <a:r>
              <a:rPr lang="fr-FR" sz="1400" dirty="0" smtClean="0"/>
              <a:t>professionnelle </a:t>
            </a:r>
            <a:r>
              <a:rPr lang="fr-FR" sz="1400" i="1" dirty="0"/>
              <a:t>(</a:t>
            </a:r>
            <a:r>
              <a:rPr lang="fr-FR" sz="1400" i="1" dirty="0" smtClean="0"/>
              <a:t>MR Pro) </a:t>
            </a:r>
            <a:r>
              <a:rPr lang="fr-FR" sz="1400" dirty="0" smtClean="0"/>
              <a:t>ou Multirisque </a:t>
            </a:r>
            <a:r>
              <a:rPr lang="fr-FR" sz="1400" dirty="0"/>
              <a:t>non exploitant </a:t>
            </a:r>
            <a:r>
              <a:rPr lang="fr-FR" sz="1400" i="1" dirty="0"/>
              <a:t>(MNE)</a:t>
            </a:r>
            <a:r>
              <a:rPr lang="fr-FR" sz="1400" dirty="0"/>
              <a:t>, ou les deux en cas de présence de plusieurs entités juridiques </a:t>
            </a:r>
            <a:r>
              <a:rPr lang="fr-FR" sz="1400" i="1" dirty="0"/>
              <a:t>(</a:t>
            </a:r>
            <a:r>
              <a:rPr lang="fr-FR" sz="1400" i="1" u="sng" dirty="0"/>
              <a:t>exemple</a:t>
            </a:r>
            <a:r>
              <a:rPr lang="fr-FR" sz="1400" i="1" dirty="0"/>
              <a:t> </a:t>
            </a:r>
            <a:r>
              <a:rPr lang="fr-FR" sz="1400" i="1" dirty="0" smtClean="0"/>
              <a:t>: immeuble </a:t>
            </a:r>
            <a:r>
              <a:rPr lang="fr-FR" sz="1400" i="1" dirty="0"/>
              <a:t>acheté en nom propre et local </a:t>
            </a:r>
            <a:r>
              <a:rPr lang="fr-FR" sz="1400" i="1" dirty="0" smtClean="0"/>
              <a:t>professionnel </a:t>
            </a:r>
            <a:r>
              <a:rPr lang="fr-FR" sz="1400" i="1" dirty="0"/>
              <a:t>exploité sous forme de SARL par la même personne</a:t>
            </a:r>
            <a:r>
              <a:rPr lang="fr-FR" sz="1400" i="1" dirty="0" smtClean="0"/>
              <a:t>)</a:t>
            </a:r>
            <a:r>
              <a:rPr lang="fr-FR" sz="1400" dirty="0" smtClean="0"/>
              <a:t>,</a:t>
            </a:r>
            <a:endParaRPr lang="fr-FR" sz="1400" dirty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400" b="1" dirty="0" smtClean="0"/>
              <a:t>Pour </a:t>
            </a:r>
            <a:r>
              <a:rPr lang="fr-FR" sz="1400" b="1" dirty="0"/>
              <a:t>la partie à usage d’habitation </a:t>
            </a:r>
            <a:r>
              <a:rPr lang="fr-FR" sz="1400" dirty="0" smtClean="0"/>
              <a:t>: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S</a:t>
            </a:r>
            <a:r>
              <a:rPr lang="fr-FR" sz="1400" dirty="0" smtClean="0"/>
              <a:t>i </a:t>
            </a:r>
            <a:r>
              <a:rPr lang="fr-FR" sz="1400" dirty="0"/>
              <a:t>elle </a:t>
            </a:r>
            <a:r>
              <a:rPr lang="fr-FR" sz="1400" dirty="0" smtClean="0"/>
              <a:t>est</a:t>
            </a:r>
            <a:r>
              <a:rPr lang="fr-FR" sz="1400" b="1" dirty="0" smtClean="0"/>
              <a:t> </a:t>
            </a:r>
            <a:r>
              <a:rPr lang="fr-FR" sz="1400" b="1" dirty="0"/>
              <a:t>non communicante </a:t>
            </a:r>
            <a:r>
              <a:rPr lang="fr-FR" sz="1400" dirty="0"/>
              <a:t>: contrat BPCEA </a:t>
            </a:r>
            <a:r>
              <a:rPr lang="fr-FR" sz="1400" dirty="0" smtClean="0"/>
              <a:t>nouvelle </a:t>
            </a:r>
            <a:r>
              <a:rPr lang="fr-FR" sz="1400" dirty="0"/>
              <a:t>offre MRH Résidence </a:t>
            </a:r>
            <a:r>
              <a:rPr lang="fr-FR" sz="1400" dirty="0" smtClean="0"/>
              <a:t>Principale/Secondaire ou </a:t>
            </a:r>
            <a:r>
              <a:rPr lang="fr-FR" sz="1400" dirty="0"/>
              <a:t>n</a:t>
            </a:r>
            <a:r>
              <a:rPr lang="fr-FR" sz="1400" dirty="0" smtClean="0"/>
              <a:t>ouvelle </a:t>
            </a:r>
            <a:r>
              <a:rPr lang="fr-FR" sz="1400" dirty="0"/>
              <a:t>offre Propriétaire Non </a:t>
            </a:r>
            <a:r>
              <a:rPr lang="fr-FR" sz="1400" dirty="0" smtClean="0"/>
              <a:t>Occupant/Bailleur.</a:t>
            </a:r>
          </a:p>
          <a:p>
            <a:pPr marL="1657350" lvl="3" indent="-285750" algn="just">
              <a:buFont typeface="Wingdings" panose="05000000000000000000" pitchFamily="2" charset="2"/>
              <a:buChar char="v"/>
            </a:pPr>
            <a:r>
              <a:rPr lang="fr-FR" sz="1400" i="1" u="sng" dirty="0" smtClean="0"/>
              <a:t>N.B.</a:t>
            </a:r>
            <a:r>
              <a:rPr lang="fr-FR" sz="1400" i="1" dirty="0" smtClean="0"/>
              <a:t> </a:t>
            </a:r>
            <a:r>
              <a:rPr lang="fr-FR" sz="1400" i="1" dirty="0"/>
              <a:t>: s’il s’agit d’une personne morale, il est nécessaire de souscrire au nom de la personne physique </a:t>
            </a:r>
            <a:r>
              <a:rPr lang="fr-FR" sz="1400" i="1" dirty="0" smtClean="0"/>
              <a:t>et d’ajouter </a:t>
            </a:r>
            <a:r>
              <a:rPr lang="fr-FR" sz="1400" i="1" dirty="0"/>
              <a:t>« pour le compte </a:t>
            </a:r>
            <a:r>
              <a:rPr lang="fr-FR" sz="1400" i="1" dirty="0" smtClean="0"/>
              <a:t>de… </a:t>
            </a:r>
            <a:r>
              <a:rPr lang="fr-FR" sz="1400" i="1" dirty="0"/>
              <a:t>» dans le complément d’adresse du risque</a:t>
            </a:r>
            <a:r>
              <a:rPr lang="fr-FR" sz="1400" dirty="0" smtClean="0"/>
              <a:t>.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Si elle est </a:t>
            </a:r>
            <a:r>
              <a:rPr lang="fr-FR" sz="1400" b="1" dirty="0"/>
              <a:t>communicante : </a:t>
            </a:r>
            <a:r>
              <a:rPr lang="fr-FR" sz="1400" dirty="0">
                <a:solidFill>
                  <a:srgbClr val="C00000"/>
                </a:solidFill>
              </a:rPr>
              <a:t>p</a:t>
            </a:r>
            <a:r>
              <a:rPr lang="fr-FR" sz="1400" dirty="0" smtClean="0">
                <a:solidFill>
                  <a:srgbClr val="C00000"/>
                </a:solidFill>
              </a:rPr>
              <a:t>as </a:t>
            </a:r>
            <a:r>
              <a:rPr lang="fr-FR" sz="1400" dirty="0">
                <a:solidFill>
                  <a:srgbClr val="C00000"/>
                </a:solidFill>
              </a:rPr>
              <a:t>de possibilité de couvrir la partie privée</a:t>
            </a:r>
            <a:r>
              <a:rPr lang="fr-FR" sz="1400" dirty="0" smtClean="0"/>
              <a:t>.</a:t>
            </a:r>
          </a:p>
          <a:p>
            <a:pPr lvl="2" algn="just"/>
            <a:endParaRPr lang="fr-FR" sz="1400" dirty="0" smtClean="0"/>
          </a:p>
          <a:p>
            <a:pPr algn="ctr"/>
            <a:r>
              <a:rPr lang="fr-F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 </a:t>
            </a:r>
            <a:r>
              <a:rPr lang="fr-F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Pour </a:t>
            </a:r>
            <a:r>
              <a:rPr lang="fr-FR" sz="1400" b="1" dirty="0">
                <a:solidFill>
                  <a:srgbClr val="C00000"/>
                </a:solidFill>
              </a:rPr>
              <a:t>souscrire la nouvelle offre MRH, il faut que la partie </a:t>
            </a:r>
            <a:r>
              <a:rPr lang="fr-FR" sz="1400" b="1" dirty="0" smtClean="0">
                <a:solidFill>
                  <a:srgbClr val="C00000"/>
                </a:solidFill>
              </a:rPr>
              <a:t>professionnelle </a:t>
            </a:r>
            <a:r>
              <a:rPr lang="fr-FR" sz="1400" b="1" dirty="0">
                <a:solidFill>
                  <a:srgbClr val="C00000"/>
                </a:solidFill>
              </a:rPr>
              <a:t>soit assurée par </a:t>
            </a:r>
            <a:r>
              <a:rPr lang="fr-FR" sz="1400" b="1" dirty="0" smtClean="0">
                <a:solidFill>
                  <a:srgbClr val="C00000"/>
                </a:solidFill>
              </a:rPr>
              <a:t>BPCE IARD.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L’ensemble </a:t>
            </a:r>
            <a:r>
              <a:rPr lang="fr-FR" sz="1400" b="1" dirty="0">
                <a:solidFill>
                  <a:srgbClr val="C00000"/>
                </a:solidFill>
              </a:rPr>
              <a:t>du risque (partie privée + partie professionnelle) doit donc être assuré par </a:t>
            </a:r>
            <a:r>
              <a:rPr lang="fr-FR" sz="1400" b="1" dirty="0" smtClean="0">
                <a:solidFill>
                  <a:srgbClr val="C00000"/>
                </a:solidFill>
              </a:rPr>
              <a:t>les offres d’assurances </a:t>
            </a:r>
            <a:r>
              <a:rPr lang="fr-FR" sz="1400" b="1" dirty="0">
                <a:solidFill>
                  <a:srgbClr val="C00000"/>
                </a:solidFill>
              </a:rPr>
              <a:t>distribuées par les Caisses d’Epargne.</a:t>
            </a:r>
          </a:p>
          <a:p>
            <a:pPr algn="just">
              <a:defRPr/>
            </a:pP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53453" y="4949145"/>
            <a:ext cx="7976936" cy="111477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53" y="4267367"/>
            <a:ext cx="558147" cy="646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PRINCIPAUX CAS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l="23076" t="24647" r="30241" b="14033"/>
          <a:stretch/>
        </p:blipFill>
        <p:spPr bwMode="auto">
          <a:xfrm>
            <a:off x="963852" y="1159519"/>
            <a:ext cx="7333987" cy="50229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690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EXEMPLES </a:t>
            </a:r>
            <a:r>
              <a:rPr lang="fr-FR" sz="1800" i="1" spc="30" dirty="0" smtClean="0"/>
              <a:t>(1/3)</a:t>
            </a:r>
            <a:endParaRPr lang="fr-FR" sz="16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9" name="Image 8"/>
          <p:cNvPicPr/>
          <p:nvPr/>
        </p:nvPicPr>
        <p:blipFill rotWithShape="1">
          <a:blip r:embed="rId4"/>
          <a:srcRect l="23871" t="25120" r="27191" b="14151"/>
          <a:stretch/>
        </p:blipFill>
        <p:spPr bwMode="auto">
          <a:xfrm>
            <a:off x="1047868" y="1170580"/>
            <a:ext cx="7290914" cy="4889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273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EXEMPLES </a:t>
            </a:r>
            <a:r>
              <a:rPr lang="fr-FR" sz="2000" i="1" spc="30" dirty="0" smtClean="0"/>
              <a:t>(2/3</a:t>
            </a:r>
            <a:r>
              <a:rPr lang="fr-FR" sz="2000" i="1" spc="30" dirty="0"/>
              <a:t>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l="23868" t="24647" r="27859" b="26293"/>
          <a:stretch/>
        </p:blipFill>
        <p:spPr bwMode="auto">
          <a:xfrm>
            <a:off x="886332" y="1539273"/>
            <a:ext cx="7187882" cy="4261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927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EXEMPLES </a:t>
            </a:r>
            <a:r>
              <a:rPr lang="fr-FR" sz="2000" i="1" spc="30" dirty="0" smtClean="0"/>
              <a:t>(3/3</a:t>
            </a:r>
            <a:r>
              <a:rPr lang="fr-FR" sz="2000" i="1" spc="30" dirty="0"/>
              <a:t>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9" name="Image 8"/>
          <p:cNvPicPr/>
          <p:nvPr/>
        </p:nvPicPr>
        <p:blipFill rotWithShape="1">
          <a:blip r:embed="rId4"/>
          <a:srcRect l="24004" t="25120" r="27589" b="14151"/>
          <a:stretch/>
        </p:blipFill>
        <p:spPr bwMode="auto">
          <a:xfrm>
            <a:off x="765174" y="1126851"/>
            <a:ext cx="7529261" cy="50735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0786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EN </a:t>
            </a:r>
            <a:r>
              <a:rPr lang="fr-FR" sz="2400" spc="30" dirty="0" err="1" smtClean="0"/>
              <a:t>SYNTHèSE</a:t>
            </a:r>
            <a:r>
              <a:rPr lang="fr-FR" sz="2400" spc="30" dirty="0" smtClean="0"/>
              <a:t> : l’arbre de décision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l="22212" t="32547" r="27262" b="14140"/>
          <a:stretch/>
        </p:blipFill>
        <p:spPr bwMode="auto">
          <a:xfrm>
            <a:off x="486074" y="1120830"/>
            <a:ext cx="8125667" cy="5120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642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exclusions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S21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67028" y="1170913"/>
            <a:ext cx="783999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600" b="1" dirty="0" smtClean="0"/>
              <a:t>Il ne sera </a:t>
            </a:r>
            <a:r>
              <a:rPr lang="fr-FR" sz="1600" b="1" dirty="0" smtClean="0">
                <a:solidFill>
                  <a:srgbClr val="C00000"/>
                </a:solidFill>
              </a:rPr>
              <a:t>pas possible </a:t>
            </a:r>
            <a:r>
              <a:rPr lang="fr-FR" sz="1600" b="1" dirty="0" smtClean="0"/>
              <a:t>de souscrire un contrat MRH </a:t>
            </a:r>
            <a:r>
              <a:rPr lang="fr-FR" sz="1600" b="1" i="1" dirty="0" smtClean="0"/>
              <a:t>(BPCE Assurance) </a:t>
            </a:r>
            <a:r>
              <a:rPr lang="fr-FR" sz="1600" b="1" dirty="0" smtClean="0"/>
              <a:t>pour couvrir les biens au-dessus d’un local exerçant une des activités suivantes :</a:t>
            </a:r>
            <a:endParaRPr lang="fr-FR" sz="1600" b="1" dirty="0"/>
          </a:p>
          <a:p>
            <a:pPr>
              <a:defRPr/>
            </a:pPr>
            <a:endParaRPr lang="fr-FR" sz="16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Incinération de déchets non </a:t>
            </a:r>
            <a:r>
              <a:rPr lang="fr-FR" sz="1600" dirty="0"/>
              <a:t>dangereux et production de cendres et scories </a:t>
            </a:r>
            <a:r>
              <a:rPr lang="fr-FR" sz="1600" dirty="0" smtClean="0"/>
              <a:t>associés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Autres </a:t>
            </a:r>
            <a:r>
              <a:rPr lang="fr-FR" sz="1600" dirty="0"/>
              <a:t>industries </a:t>
            </a:r>
            <a:r>
              <a:rPr lang="fr-FR" sz="1600" dirty="0" smtClean="0"/>
              <a:t>extractives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Orpaillage</a:t>
            </a:r>
            <a:endParaRPr lang="fr-FR" sz="16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Industrie </a:t>
            </a:r>
            <a:r>
              <a:rPr lang="fr-FR" sz="1600" dirty="0"/>
              <a:t>du papier et du </a:t>
            </a:r>
            <a:r>
              <a:rPr lang="fr-FR" sz="1600" dirty="0" smtClean="0"/>
              <a:t>carton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Industrie chimique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Fabrication </a:t>
            </a:r>
            <a:r>
              <a:rPr lang="fr-FR" sz="1600" dirty="0"/>
              <a:t>d'édulcorants de </a:t>
            </a:r>
            <a:r>
              <a:rPr lang="fr-FR" sz="1600" dirty="0" smtClean="0"/>
              <a:t>synthèse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Fabrication </a:t>
            </a:r>
            <a:r>
              <a:rPr lang="fr-FR" sz="1600" dirty="0"/>
              <a:t>d'ouates, bandes, gazes et pansements à usage médical et de substances radioactives de </a:t>
            </a:r>
            <a:r>
              <a:rPr lang="fr-FR" sz="1600" dirty="0" smtClean="0"/>
              <a:t>diagnostic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Fabrication </a:t>
            </a:r>
            <a:r>
              <a:rPr lang="fr-FR" sz="1600" dirty="0"/>
              <a:t>de produits en caoutchouc et en </a:t>
            </a:r>
            <a:r>
              <a:rPr lang="fr-FR" sz="1600" dirty="0" smtClean="0"/>
              <a:t>plastique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Fabrication </a:t>
            </a:r>
            <a:r>
              <a:rPr lang="fr-FR" sz="1600" dirty="0"/>
              <a:t>d'autres produits minéraux non </a:t>
            </a:r>
            <a:r>
              <a:rPr lang="fr-FR" sz="1600" dirty="0" smtClean="0"/>
              <a:t>métalliques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Métallurgie</a:t>
            </a:r>
            <a:endParaRPr lang="fr-FR" sz="16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Fabrication </a:t>
            </a:r>
            <a:r>
              <a:rPr lang="fr-FR" sz="1600" dirty="0"/>
              <a:t>de matériels de transport </a:t>
            </a:r>
            <a:r>
              <a:rPr lang="fr-FR" sz="1600" dirty="0" smtClean="0"/>
              <a:t>divers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Collecte </a:t>
            </a:r>
            <a:r>
              <a:rPr lang="fr-FR" sz="1600" dirty="0"/>
              <a:t>des déchets </a:t>
            </a:r>
            <a:r>
              <a:rPr lang="fr-FR" sz="1600" dirty="0" smtClean="0"/>
              <a:t>nucléaires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Traitement </a:t>
            </a:r>
            <a:r>
              <a:rPr lang="fr-FR" sz="1600" dirty="0"/>
              <a:t>et élimination des déchets nucléaires </a:t>
            </a:r>
            <a:r>
              <a:rPr lang="fr-FR" sz="1600" dirty="0" smtClean="0"/>
              <a:t>radioactifs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Démantèlement d'épaves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Récupération </a:t>
            </a:r>
            <a:r>
              <a:rPr lang="fr-FR" sz="1600" dirty="0"/>
              <a:t>de déchets </a:t>
            </a:r>
            <a:r>
              <a:rPr lang="fr-FR" sz="1600" dirty="0" smtClean="0"/>
              <a:t>triés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Ambulances</a:t>
            </a:r>
            <a:endParaRPr lang="fr-FR" sz="1600" dirty="0"/>
          </a:p>
        </p:txBody>
      </p:sp>
      <p:pic>
        <p:nvPicPr>
          <p:cNvPr id="12" name="Imag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159" y="1700159"/>
            <a:ext cx="753728" cy="917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330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02ea4b1b-5614-43b2-acce-6a9ef10fff4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10694</TotalTime>
  <Words>530</Words>
  <Application>Microsoft Office PowerPoint</Application>
  <PresentationFormat>Affichage à l'écran (4:3)</PresentationFormat>
  <Paragraphs>76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24" baseType="lpstr">
      <vt:lpstr>Aharoni</vt:lpstr>
      <vt:lpstr>Arial</vt:lpstr>
      <vt:lpstr>Arial Narrow</vt:lpstr>
      <vt:lpstr>Calibri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LE CONTEXTE ET LES RèGLES DE SOUSCRIPTION</vt:lpstr>
      <vt:lpstr>LES PRINCIPAUX CAS</vt:lpstr>
      <vt:lpstr>LES EXEMPLES (1/3)</vt:lpstr>
      <vt:lpstr>LES EXEMPLES (2/3)</vt:lpstr>
      <vt:lpstr>LES EXEMPLES (3/3)</vt:lpstr>
      <vt:lpstr>EN SYNTHèSE : l’arbre de décision</vt:lpstr>
      <vt:lpstr>Les exclusions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436</cp:revision>
  <cp:lastPrinted>2020-01-23T16:40:35Z</cp:lastPrinted>
  <dcterms:created xsi:type="dcterms:W3CDTF">2016-06-03T08:10:53Z</dcterms:created>
  <dcterms:modified xsi:type="dcterms:W3CDTF">2021-05-28T17:00:41Z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2020-11-16T07:00:08.6800962Z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