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84" r:id="rId6"/>
  </p:sldMasterIdLst>
  <p:notesMasterIdLst>
    <p:notesMasterId r:id="rId29"/>
  </p:notesMasterIdLst>
  <p:sldIdLst>
    <p:sldId id="268" r:id="rId7"/>
    <p:sldId id="267" r:id="rId8"/>
    <p:sldId id="274" r:id="rId9"/>
    <p:sldId id="320" r:id="rId10"/>
    <p:sldId id="270" r:id="rId11"/>
    <p:sldId id="304" r:id="rId12"/>
    <p:sldId id="305" r:id="rId13"/>
    <p:sldId id="307" r:id="rId14"/>
    <p:sldId id="321" r:id="rId15"/>
    <p:sldId id="301" r:id="rId16"/>
    <p:sldId id="308" r:id="rId17"/>
    <p:sldId id="309" r:id="rId18"/>
    <p:sldId id="322" r:id="rId19"/>
    <p:sldId id="311" r:id="rId20"/>
    <p:sldId id="312" r:id="rId21"/>
    <p:sldId id="323" r:id="rId22"/>
    <p:sldId id="313" r:id="rId23"/>
    <p:sldId id="383" r:id="rId24"/>
    <p:sldId id="315" r:id="rId25"/>
    <p:sldId id="329" r:id="rId26"/>
    <p:sldId id="317" r:id="rId27"/>
    <p:sldId id="316" r:id="rId28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E04"/>
    <a:srgbClr val="C80F2A"/>
    <a:srgbClr val="C31632"/>
    <a:srgbClr val="006600"/>
    <a:srgbClr val="1D9DD9"/>
    <a:srgbClr val="FFD817"/>
    <a:srgbClr val="3EAB36"/>
    <a:srgbClr val="E60B15"/>
    <a:srgbClr val="1EA3E2"/>
    <a:srgbClr val="77BF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1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69CA9-12A0-4F85-A1CD-6A4C7AC5E8F4}" type="datetimeFigureOut">
              <a:rPr lang="fr-FR" smtClean="0"/>
              <a:t>26/05/2023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A46EC-0FFC-4818-A18C-E8FAEC96FA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402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Ambi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02E8B6D-AD4C-4C0D-B737-51B3C841CA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299" y="253474"/>
            <a:ext cx="5711844" cy="2389145"/>
          </a:xfrm>
          <a:prstGeom prst="rect">
            <a:avLst/>
          </a:prstGeom>
        </p:spPr>
      </p:pic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FCE8692A-F9B6-45BC-88E8-14CEB965CE6C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375712" y="267337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D09214EB-6DA5-4BAC-BB80-9F21CE89D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9934" y="2694041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5DD27775-1622-4BE0-84E4-076D877B0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9934" y="4599868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59562A5E-7194-493C-94B7-039D2B7C4C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9934" y="5605696"/>
            <a:ext cx="2520000" cy="540000"/>
          </a:xfrm>
          <a:prstGeom prst="rect">
            <a:avLst/>
          </a:prstGeo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DB350AE3-29B6-4386-B026-0A546C7293A4}" type="datetime4">
              <a:rPr lang="fr-FR" smtClean="0"/>
              <a:t>26 mai 2023</a:t>
            </a:fld>
            <a:endParaRPr lang="fr-FR"/>
          </a:p>
        </p:txBody>
      </p:sp>
      <p:pic>
        <p:nvPicPr>
          <p:cNvPr id="3" name="Image 2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99434CAB-2E72-4EAF-8A0D-07400C250E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471" y="5367908"/>
            <a:ext cx="2624819" cy="86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94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286A5727-7035-4CCC-B80A-FA4136BACC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10945" y="6407880"/>
            <a:ext cx="1440000" cy="252000"/>
          </a:xfrm>
          <a:prstGeom prst="rect">
            <a:avLst/>
          </a:prstGeom>
        </p:spPr>
        <p:txBody>
          <a:bodyPr/>
          <a:lstStyle/>
          <a:p>
            <a:fld id="{E6F018A5-85D1-4064-B0AD-3926A1177DF6}" type="datetime4">
              <a:rPr lang="fr-FR" smtClean="0"/>
              <a:t>26 mai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4138024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Conquête des Professionnels de Santé – Présentation Comité des Prix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92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A7E1279-586B-4661-A07E-59E7DF9BEA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10945" y="6407880"/>
            <a:ext cx="1440000" cy="252000"/>
          </a:xfrm>
          <a:prstGeom prst="rect">
            <a:avLst/>
          </a:prstGeom>
        </p:spPr>
        <p:txBody>
          <a:bodyPr/>
          <a:lstStyle/>
          <a:p>
            <a:fld id="{4B19E2FB-B350-4985-8A70-7A7E3BA7E98A}" type="datetime4">
              <a:rPr lang="fr-FR" smtClean="0"/>
              <a:t>26 mai 2023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4138024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Conquête des Professionnels de Santé – Présentation Comité des Prix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771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409D93C2-F6EC-43F9-8D17-1214F835F4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496221" y="755569"/>
            <a:ext cx="2400299" cy="19618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410945" y="6407880"/>
            <a:ext cx="1440000" cy="252000"/>
          </a:xfrm>
          <a:prstGeom prst="rect">
            <a:avLst/>
          </a:prstGeom>
        </p:spPr>
        <p:txBody>
          <a:bodyPr/>
          <a:lstStyle/>
          <a:p>
            <a:fld id="{B8A66726-2892-477F-A1EE-14DCEF1B7188}" type="datetime4">
              <a:rPr lang="fr-FR" smtClean="0"/>
              <a:t>26 mai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32384" y="6468977"/>
            <a:ext cx="4138024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Conquête des Professionnels de Santé – Présentation Comité des Prix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08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10945" y="6407880"/>
            <a:ext cx="1440000" cy="252000"/>
          </a:xfrm>
          <a:prstGeom prst="rect">
            <a:avLst/>
          </a:prstGeom>
        </p:spPr>
        <p:txBody>
          <a:bodyPr/>
          <a:lstStyle/>
          <a:p>
            <a:fld id="{322FC784-F728-472B-B3D8-D619606893F0}" type="datetime4">
              <a:rPr lang="fr-FR" smtClean="0"/>
              <a:t>26 mai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4138024" cy="25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Conquête des Professionnels de Santé – Présentation Comité des Prix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09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10945" y="6407880"/>
            <a:ext cx="1440000" cy="252000"/>
          </a:xfrm>
          <a:prstGeom prst="rect">
            <a:avLst/>
          </a:prstGeom>
        </p:spPr>
        <p:txBody>
          <a:bodyPr/>
          <a:lstStyle/>
          <a:p>
            <a:fld id="{973BF550-35A2-4900-A77E-8403C8B6D509}" type="datetime4">
              <a:rPr lang="fr-FR" smtClean="0"/>
              <a:t>26 mai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4138024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Conquête des Professionnels de Santé – Présentation Comité des Prix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05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10945" y="6407880"/>
            <a:ext cx="1440000" cy="252000"/>
          </a:xfrm>
          <a:prstGeom prst="rect">
            <a:avLst/>
          </a:prstGeom>
        </p:spPr>
        <p:txBody>
          <a:bodyPr/>
          <a:lstStyle/>
          <a:p>
            <a:fld id="{66AF9F3A-6419-45A1-BBAF-E26D3B665A19}" type="datetime4">
              <a:rPr lang="fr-FR" smtClean="0"/>
              <a:t>26 mai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4138024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Conquête des Professionnels de Santé – Présentation Comité des Prix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96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10945" y="6407880"/>
            <a:ext cx="1440000" cy="252000"/>
          </a:xfrm>
          <a:prstGeom prst="rect">
            <a:avLst/>
          </a:prstGeom>
        </p:spPr>
        <p:txBody>
          <a:bodyPr/>
          <a:lstStyle/>
          <a:p>
            <a:fld id="{F58E8A10-65BF-4F33-B234-1FEC0F6AAC10}" type="datetime4">
              <a:rPr lang="fr-FR" smtClean="0"/>
              <a:t>26 mai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4138024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Conquête des Professionnels de Santé – Présentation Comité des Prix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03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10945" y="6407880"/>
            <a:ext cx="1440000" cy="252000"/>
          </a:xfrm>
          <a:prstGeom prst="rect">
            <a:avLst/>
          </a:prstGeom>
        </p:spPr>
        <p:txBody>
          <a:bodyPr/>
          <a:lstStyle/>
          <a:p>
            <a:fld id="{6E44E043-3B10-4E97-BAD4-2F5CEF8C1B3C}" type="datetime4">
              <a:rPr lang="fr-FR" smtClean="0"/>
              <a:t>26 mai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4138024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Conquête des Professionnels de Santé – Présentation Comité des Prix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92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10945" y="6407880"/>
            <a:ext cx="1440000" cy="252000"/>
          </a:xfrm>
          <a:prstGeom prst="rect">
            <a:avLst/>
          </a:prstGeom>
        </p:spPr>
        <p:txBody>
          <a:bodyPr/>
          <a:lstStyle/>
          <a:p>
            <a:fld id="{0B7ED774-1FCF-4974-8904-50CF3906F1D7}" type="datetime4">
              <a:rPr lang="fr-FR" smtClean="0"/>
              <a:t>26 mai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4138024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Conquête des Professionnels de Santé – Présentation Comité des Prix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5963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10945" y="6407880"/>
            <a:ext cx="1440000" cy="252000"/>
          </a:xfrm>
          <a:prstGeom prst="rect">
            <a:avLst/>
          </a:prstGeom>
        </p:spPr>
        <p:txBody>
          <a:bodyPr/>
          <a:lstStyle/>
          <a:p>
            <a:fld id="{570EA844-F0EB-4CED-A11B-7177DE06BF99}" type="datetime4">
              <a:rPr lang="fr-FR" smtClean="0"/>
              <a:t>26 mai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4138024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Conquête des Professionnels de Santé – Présentation Comité des Prix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155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10945" y="6407880"/>
            <a:ext cx="1440000" cy="252000"/>
          </a:xfrm>
          <a:prstGeom prst="rect">
            <a:avLst/>
          </a:prstGeom>
        </p:spPr>
        <p:txBody>
          <a:bodyPr/>
          <a:lstStyle/>
          <a:p>
            <a:fld id="{6C398FC0-143E-47DF-A67B-13F29D66C0B4}" type="datetime4">
              <a:rPr lang="fr-FR" smtClean="0"/>
              <a:t>26 mai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4138024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Conquête des Professionnels de Santé – Présentation Comité des Prix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155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10945" y="6407880"/>
            <a:ext cx="1440000" cy="252000"/>
          </a:xfrm>
          <a:prstGeom prst="rect">
            <a:avLst/>
          </a:prstGeom>
        </p:spPr>
        <p:txBody>
          <a:bodyPr/>
          <a:lstStyle/>
          <a:p>
            <a:fld id="{1A4F3B96-6CD4-4648-A64C-1BAA554CFDD7}" type="datetime4">
              <a:rPr lang="fr-FR" smtClean="0"/>
              <a:t>26 mai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4138024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Conquête des Professionnels de Santé – Présentation Comité des Prix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38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547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071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CAFB180-39F1-4601-8F4A-019B80244B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sp>
        <p:nvSpPr>
          <p:cNvPr id="14" name="Espace réservé du pied de page 4">
            <a:extLst>
              <a:ext uri="{FF2B5EF4-FFF2-40B4-BE49-F238E27FC236}">
                <a16:creationId xmlns:a16="http://schemas.microsoft.com/office/drawing/2014/main" id="{E72FDF03-BBE1-452C-BF95-1DA8C119F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4138024" cy="252000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r>
              <a:rPr lang="fr-FR"/>
              <a:t>Conquête des Professionnels de Santé – Présentation Comité des Prix</a:t>
            </a:r>
          </a:p>
        </p:txBody>
      </p:sp>
    </p:spTree>
    <p:extLst>
      <p:ext uri="{BB962C8B-B14F-4D97-AF65-F5344CB8AC3E}">
        <p14:creationId xmlns:p14="http://schemas.microsoft.com/office/powerpoint/2010/main" val="1940734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3.jpe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5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5.png"/><Relationship Id="rId7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microsoft.com/office/2007/relationships/hdphoto" Target="../media/hdphoto6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7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oora-ce.d.bbg/home" TargetMode="External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hyperlink" Target="https://oora-ce.d.bbg/home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33.sv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oora-ce.d.bbg/home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Mai 2023</a:t>
            </a:r>
          </a:p>
        </p:txBody>
      </p:sp>
      <p:pic>
        <p:nvPicPr>
          <p:cNvPr id="7" name="Picture 2" descr="123 Images – Parcourir 13,422 le catalogue de photos, vecteurs et vidéos |  Adobe Stock">
            <a:extLst>
              <a:ext uri="{FF2B5EF4-FFF2-40B4-BE49-F238E27FC236}">
                <a16:creationId xmlns:a16="http://schemas.microsoft.com/office/drawing/2014/main" id="{0C5DD0CF-9295-4D95-B966-F47FE00EEE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" t="10788" r="68605" b="12405"/>
          <a:stretch/>
        </p:blipFill>
        <p:spPr bwMode="auto">
          <a:xfrm>
            <a:off x="1165195" y="2118039"/>
            <a:ext cx="903090" cy="931729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e métier de médecin gériatre |Pôle emploi">
            <a:extLst>
              <a:ext uri="{FF2B5EF4-FFF2-40B4-BE49-F238E27FC236}">
                <a16:creationId xmlns:a16="http://schemas.microsoft.com/office/drawing/2014/main" id="{74410669-4FC2-4B33-80C4-8A2118D22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457" y="1414158"/>
            <a:ext cx="4843543" cy="2980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016" y="1882370"/>
            <a:ext cx="7027051" cy="181732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fr-FR" cap="all" err="1">
                <a:solidFill>
                  <a:srgbClr val="C31632"/>
                </a:solidFill>
              </a:rPr>
              <a:t>Rc</a:t>
            </a:r>
            <a:r>
              <a:rPr lang="fr-FR" cap="all">
                <a:solidFill>
                  <a:srgbClr val="C31632"/>
                </a:solidFill>
              </a:rPr>
              <a:t> Pro Médicale</a:t>
            </a:r>
            <a:r>
              <a:rPr lang="fr-FR" sz="3200" cap="all">
                <a:solidFill>
                  <a:schemeClr val="tx1"/>
                </a:solidFill>
              </a:rPr>
              <a:t> </a:t>
            </a:r>
            <a:br>
              <a:rPr lang="fr-FR" sz="3200" cap="all">
                <a:solidFill>
                  <a:schemeClr val="tx1"/>
                </a:solidFill>
              </a:rPr>
            </a:br>
            <a:r>
              <a:rPr lang="fr-FR" sz="3200" cap="all"/>
              <a:t>en partenariat avec </a:t>
            </a:r>
            <a:endParaRPr lang="fr-FR" cap="all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635C1D33-3862-4BFC-8220-414D3C71F5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7181059" y="2975017"/>
            <a:ext cx="2076009" cy="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b="1">
                <a:solidFill>
                  <a:srgbClr val="C80F2A"/>
                </a:solidFill>
              </a:rPr>
              <a:t>Contexte</a:t>
            </a:r>
          </a:p>
          <a:p>
            <a:pPr>
              <a:buClrTx/>
            </a:pPr>
            <a:r>
              <a:rPr lang="fr-FR" sz="2400"/>
              <a:t>Partenariat                   /</a:t>
            </a:r>
            <a:endParaRPr lang="fr-FR" sz="2400">
              <a:solidFill>
                <a:srgbClr val="006600"/>
              </a:solidFill>
            </a:endParaRPr>
          </a:p>
          <a:p>
            <a:pPr>
              <a:buClrTx/>
            </a:pPr>
            <a:r>
              <a:rPr lang="fr-FR" sz="2400"/>
              <a:t>L’offre RC Médicale Pro by </a:t>
            </a:r>
          </a:p>
          <a:p>
            <a:pPr>
              <a:buClrTx/>
            </a:pPr>
            <a:r>
              <a:rPr lang="fr-FR" sz="2400"/>
              <a:t>Professionnels de santé ciblés</a:t>
            </a:r>
          </a:p>
          <a:p>
            <a:pPr>
              <a:buClrTx/>
            </a:pPr>
            <a:r>
              <a:rPr lang="fr-FR" sz="2400"/>
              <a:t>Schémas de distribution</a:t>
            </a:r>
          </a:p>
          <a:p>
            <a:pPr>
              <a:buClrTx/>
            </a:pPr>
            <a:r>
              <a:rPr lang="fr-FR" sz="2400"/>
              <a:t>Schéma contractuel</a:t>
            </a:r>
            <a:endParaRPr lang="fr-FR" sz="2400">
              <a:solidFill>
                <a:srgbClr val="006600"/>
              </a:solidFill>
            </a:endParaRPr>
          </a:p>
          <a:p>
            <a:endParaRPr lang="fr-FR" sz="2400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1752925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E3C1DDEF-9F22-4005-8D4C-3A16FD92F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7600419" y="2420673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Actualités du Groupe BPCE : Banque Populaire Caisse d'Epargne Natixis - 22">
            <a:extLst>
              <a:ext uri="{FF2B5EF4-FFF2-40B4-BE49-F238E27FC236}">
                <a16:creationId xmlns:a16="http://schemas.microsoft.com/office/drawing/2014/main" id="{09A8CD9F-B790-48A1-A98C-2F49E1F4B7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070" b="51720" l="19000" r="72333">
                        <a14:foregroundMark x1="21889" y1="38180" x2="27111" y2="43507"/>
                        <a14:foregroundMark x1="27111" y1="43507" x2="30889" y2="50166"/>
                        <a14:foregroundMark x1="32889" y1="48058" x2="33000" y2="42397"/>
                        <a14:foregroundMark x1="33000" y1="42397" x2="32111" y2="39512"/>
                        <a14:foregroundMark x1="32111" y1="39512" x2="29778" y2="37736"/>
                        <a14:foregroundMark x1="29778" y1="37736" x2="26778" y2="37292"/>
                        <a14:foregroundMark x1="34556" y1="43951" x2="34000" y2="46948"/>
                        <a14:foregroundMark x1="34000" y1="46948" x2="33111" y2="48502"/>
                        <a14:foregroundMark x1="20000" y1="41842" x2="19000" y2="44950"/>
                        <a14:foregroundMark x1="19000" y1="44950" x2="20111" y2="47170"/>
                        <a14:foregroundMark x1="28556" y1="51387" x2="26000" y2="52608"/>
                        <a14:foregroundMark x1="26000" y1="52608" x2="23222" y2="51831"/>
                        <a14:foregroundMark x1="23222" y1="51831" x2="22444" y2="49501"/>
                        <a14:foregroundMark x1="49111" y1="45172" x2="49111" y2="45172"/>
                        <a14:foregroundMark x1="49111" y1="45172" x2="49000" y2="48613"/>
                        <a14:foregroundMark x1="49222" y1="44839" x2="52111" y2="43840"/>
                        <a14:foregroundMark x1="52111" y1="43840" x2="54222" y2="44617"/>
                        <a14:foregroundMark x1="46111" y1="45172" x2="46000" y2="46726"/>
                        <a14:foregroundMark x1="58778" y1="45172" x2="57889" y2="46837"/>
                        <a14:foregroundMark x1="67889" y1="44284" x2="70556" y2="44395"/>
                        <a14:foregroundMark x1="71222" y1="44395" x2="72333" y2="44506"/>
                        <a14:foregroundMark x1="65000" y1="39845" x2="65000" y2="39845"/>
                        <a14:foregroundMark x1="63333" y1="39290" x2="63333" y2="39290"/>
                        <a14:foregroundMark x1="58333" y1="40178" x2="58333" y2="40178"/>
                        <a14:foregroundMark x1="53444" y1="40289" x2="53444" y2="40289"/>
                        <a14:foregroundMark x1="48111" y1="39956" x2="48111" y2="39956"/>
                        <a14:foregroundMark x1="42778" y1="40733" x2="42778" y2="40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35410" r="23098" b="47472"/>
          <a:stretch/>
        </p:blipFill>
        <p:spPr bwMode="auto">
          <a:xfrm>
            <a:off x="5888882" y="2309883"/>
            <a:ext cx="1407900" cy="40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3D0CA91D-5539-4478-A0CF-C4D3958E6A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8076145" y="2904155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EB4C2F-65E6-4A4C-97A7-0322A4B4E1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4807" y="147308"/>
            <a:ext cx="4504761" cy="1009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9223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62E150-F47B-4CB5-ABA8-7FC76931D2C4}"/>
              </a:ext>
            </a:extLst>
          </p:cNvPr>
          <p:cNvSpPr/>
          <p:nvPr/>
        </p:nvSpPr>
        <p:spPr>
          <a:xfrm>
            <a:off x="695322" y="3712085"/>
            <a:ext cx="10888549" cy="6500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Contexte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1</a:t>
            </a:r>
          </a:p>
        </p:txBody>
      </p:sp>
      <p:sp>
        <p:nvSpPr>
          <p:cNvPr id="16" name="Espace réservé du contenu 5">
            <a:extLst>
              <a:ext uri="{FF2B5EF4-FFF2-40B4-BE49-F238E27FC236}">
                <a16:creationId xmlns:a16="http://schemas.microsoft.com/office/drawing/2014/main" id="{F0E6F0E2-60E8-4B9F-A92B-7053201AA1A4}"/>
              </a:ext>
            </a:extLst>
          </p:cNvPr>
          <p:cNvSpPr txBox="1">
            <a:spLocks/>
          </p:cNvSpPr>
          <p:nvPr/>
        </p:nvSpPr>
        <p:spPr>
          <a:xfrm>
            <a:off x="695324" y="1184147"/>
            <a:ext cx="3445675" cy="19151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867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67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345" marR="109855" indent="-285750" algn="just">
              <a:spcAft>
                <a:spcPts val="0"/>
              </a:spcAft>
              <a:buClr>
                <a:srgbClr val="C31632"/>
              </a:buClr>
              <a:buFont typeface="Wingdings" panose="05000000000000000000" pitchFamily="2" charset="2"/>
              <a:buChar char="§"/>
            </a:pPr>
            <a:r>
              <a:rPr lang="fr-FR" sz="1800" b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Calibri Light" panose="020F0302020204030204" pitchFamily="34" charset="0"/>
              </a:rPr>
              <a:t>D’un côté, une obligation légale qui impose aux médecins de disposer d’une couverture en assurance Responsabilité Civile (RC) professionnelle.</a:t>
            </a:r>
            <a:endParaRPr kumimoji="0" lang="fr-FR" sz="12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Calibri Light" panose="020F0302020204030204" pitchFamily="34" charset="0"/>
            </a:endParaRPr>
          </a:p>
        </p:txBody>
      </p:sp>
      <p:sp>
        <p:nvSpPr>
          <p:cNvPr id="9" name="Espace réservé du contenu 5">
            <a:extLst>
              <a:ext uri="{FF2B5EF4-FFF2-40B4-BE49-F238E27FC236}">
                <a16:creationId xmlns:a16="http://schemas.microsoft.com/office/drawing/2014/main" id="{1F4B97EC-4527-4DEB-999C-6C2FC04C6183}"/>
              </a:ext>
            </a:extLst>
          </p:cNvPr>
          <p:cNvSpPr txBox="1">
            <a:spLocks/>
          </p:cNvSpPr>
          <p:nvPr/>
        </p:nvSpPr>
        <p:spPr>
          <a:xfrm>
            <a:off x="6634920" y="1184147"/>
            <a:ext cx="4948951" cy="19151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867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67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345" marR="109855" indent="-285750" algn="just">
              <a:spcAft>
                <a:spcPts val="0"/>
              </a:spcAft>
              <a:buClr>
                <a:srgbClr val="C31632"/>
              </a:buClr>
              <a:buFont typeface="Wingdings" panose="05000000000000000000" pitchFamily="2" charset="2"/>
              <a:buChar char="§"/>
            </a:pPr>
            <a:r>
              <a:rPr lang="fr-FR" sz="1800" b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Calibri Light" panose="020F0302020204030204" pitchFamily="34" charset="0"/>
              </a:rPr>
              <a:t>De l’autre, une offre </a:t>
            </a:r>
            <a:r>
              <a:rPr lang="fr-FR" sz="1800" b="0" err="1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Calibri Light" panose="020F0302020204030204" pitchFamily="34" charset="0"/>
              </a:rPr>
              <a:t>MultiRisques</a:t>
            </a:r>
            <a:r>
              <a:rPr lang="fr-FR" sz="1800" b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Calibri Light" panose="020F0302020204030204" pitchFamily="34" charset="0"/>
              </a:rPr>
              <a:t> Professionnels BPCE IARD qui propose une RC professionnelle mais avec de nombreuses exclusions liées à la typologie même de l’activité de santé exercée par les professionnels de santé.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Calibri Light" panose="020F0302020204030204" pitchFamily="34" charset="0"/>
            </a:endParaRPr>
          </a:p>
          <a:p>
            <a:pPr marL="620172" marR="0" lvl="1" indent="-171450" algn="l" defTabSz="914400" rtl="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3163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Calibri Light" panose="020F0302020204030204" pitchFamily="34" charset="0"/>
            </a:endParaRPr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6385F011-A996-4C41-A886-81D4A4F9F94F}"/>
              </a:ext>
            </a:extLst>
          </p:cNvPr>
          <p:cNvSpPr txBox="1">
            <a:spLocks/>
          </p:cNvSpPr>
          <p:nvPr/>
        </p:nvSpPr>
        <p:spPr>
          <a:xfrm>
            <a:off x="782520" y="3712085"/>
            <a:ext cx="10714157" cy="22448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867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67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345" marR="109855" indent="-285750" algn="just">
              <a:spcAft>
                <a:spcPts val="0"/>
              </a:spcAft>
              <a:buClr>
                <a:srgbClr val="C31632"/>
              </a:buClr>
              <a:buFont typeface="Wingdings" panose="05000000000000000000" pitchFamily="2" charset="2"/>
              <a:buChar char="Ø"/>
            </a:pPr>
            <a:r>
              <a:rPr lang="fr-FR" sz="1800" b="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Calibri Light" panose="020F0302020204030204" pitchFamily="34" charset="0"/>
              </a:rPr>
              <a:t>Au final, un médecin généraliste, un </a:t>
            </a:r>
            <a:r>
              <a:rPr lang="fr-FR" sz="1800" b="0" dirty="0" err="1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Calibri Light" panose="020F0302020204030204" pitchFamily="34" charset="0"/>
              </a:rPr>
              <a:t>chiurgien</a:t>
            </a:r>
            <a:r>
              <a:rPr lang="fr-FR" sz="1800" b="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Calibri Light" panose="020F0302020204030204" pitchFamily="34" charset="0"/>
              </a:rPr>
              <a:t>, un dentiste ou encore un pharmacien </a:t>
            </a: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Calibri Light" panose="020F0302020204030204" pitchFamily="34" charset="0"/>
              </a:rPr>
              <a:t>ne sont pas assurables en RC Pro car ne sont pas éligibles à notre contrat MR Pro.</a:t>
            </a:r>
          </a:p>
          <a:p>
            <a:pPr marL="347345" marR="109855" indent="-285750" algn="just">
              <a:spcAft>
                <a:spcPts val="0"/>
              </a:spcAft>
              <a:buClr>
                <a:srgbClr val="C31632"/>
              </a:buClr>
              <a:buFont typeface="Wingdings" panose="05000000000000000000" pitchFamily="2" charset="2"/>
              <a:buChar char="Ø"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Calibri Light" panose="020F0302020204030204" pitchFamily="34" charset="0"/>
            </a:endParaRPr>
          </a:p>
          <a:p>
            <a:pPr marL="347345" marR="109855" indent="-285750" algn="just">
              <a:spcAft>
                <a:spcPts val="0"/>
              </a:spcAft>
              <a:buClr>
                <a:srgbClr val="C31632"/>
              </a:buClr>
              <a:buFont typeface="Wingdings" panose="05000000000000000000" pitchFamily="2" charset="2"/>
              <a:buChar char="Ø"/>
            </a:pPr>
            <a:r>
              <a:rPr lang="fr-FR" sz="18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 panose="020F0302020204030204" pitchFamily="34" charset="0"/>
              </a:rPr>
              <a:t>Afin de combler cette lacune dans notre gamme de solutions d’assurances et d’être en mesure de proposer un accès à une couverture en RC Pro pour l’ensemble des professionnels de santé, BPCE a noué un partenariat avec </a:t>
            </a: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 panose="020F0302020204030204" pitchFamily="34" charset="0"/>
              </a:rPr>
              <a:t>WTW</a:t>
            </a:r>
            <a:r>
              <a:rPr lang="fr-FR" sz="18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 panose="020F0302020204030204" pitchFamily="34" charset="0"/>
              </a:rPr>
              <a:t>, un </a:t>
            </a: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 panose="020F0302020204030204" pitchFamily="34" charset="0"/>
              </a:rPr>
              <a:t>courtier en assurances de la santé</a:t>
            </a:r>
            <a:r>
              <a:rPr lang="fr-FR" sz="1800" b="0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 panose="020F0302020204030204" pitchFamily="34" charset="0"/>
              </a:rPr>
              <a:t>. </a:t>
            </a:r>
            <a:endParaRPr kumimoji="0" lang="fr-FR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Calibri Light" panose="020F0302020204030204" pitchFamily="34" charset="0"/>
            </a:endParaRPr>
          </a:p>
        </p:txBody>
      </p:sp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7E69B9FD-849F-4E3A-A00F-B737853A39D9}"/>
              </a:ext>
            </a:extLst>
          </p:cNvPr>
          <p:cNvSpPr/>
          <p:nvPr/>
        </p:nvSpPr>
        <p:spPr>
          <a:xfrm rot="16200000">
            <a:off x="5933518" y="-2138873"/>
            <a:ext cx="412157" cy="10888548"/>
          </a:xfrm>
          <a:prstGeom prst="leftBrace">
            <a:avLst>
              <a:gd name="adj1" fmla="val 8333"/>
              <a:gd name="adj2" fmla="val 43117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4C26FE49-DCF3-49A7-9AD7-3971F1E56CCA}"/>
              </a:ext>
            </a:extLst>
          </p:cNvPr>
          <p:cNvSpPr/>
          <p:nvPr/>
        </p:nvSpPr>
        <p:spPr>
          <a:xfrm flipV="1">
            <a:off x="4625589" y="4466352"/>
            <a:ext cx="3028014" cy="4121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Picture 2" descr="Panonceau interdiction de stationner sur la gauche - Direct Signalétique">
            <a:extLst>
              <a:ext uri="{FF2B5EF4-FFF2-40B4-BE49-F238E27FC236}">
                <a16:creationId xmlns:a16="http://schemas.microsoft.com/office/drawing/2014/main" id="{58011DDF-B501-4C85-A5B2-8C74F7C61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04" b="89542" l="2179" r="96078">
                        <a14:foregroundMark x1="18301" y1="30501" x2="18301" y2="30501"/>
                        <a14:foregroundMark x1="5447" y1="32680" x2="14815" y2="54684"/>
                        <a14:foregroundMark x1="14815" y1="54684" x2="33333" y2="69499"/>
                        <a14:foregroundMark x1="33333" y1="69499" x2="35294" y2="70370"/>
                        <a14:foregroundMark x1="2179" y1="50109" x2="2179" y2="50109"/>
                        <a14:foregroundMark x1="94989" y1="31590" x2="87582" y2="55338"/>
                        <a14:foregroundMark x1="87582" y1="55338" x2="91939" y2="65795"/>
                        <a14:foregroundMark x1="91939" y1="65795" x2="96078" y2="65577"/>
                        <a14:foregroundMark x1="89107" y1="68845" x2="81917" y2="50980"/>
                        <a14:foregroundMark x1="81917" y1="50980" x2="64488" y2="31808"/>
                        <a14:foregroundMark x1="64488" y1="31808" x2="63399" y2="29412"/>
                        <a14:foregroundMark x1="63399" y1="29412" x2="63399" y2="29412"/>
                        <a14:foregroundMark x1="63399" y1="29194" x2="63399" y2="29194"/>
                        <a14:foregroundMark x1="61002" y1="29194" x2="61002" y2="29194"/>
                        <a14:foregroundMark x1="59477" y1="29194" x2="59477" y2="29194"/>
                        <a14:foregroundMark x1="57952" y1="29194" x2="57952" y2="29194"/>
                        <a14:foregroundMark x1="53813" y1="29194" x2="53813" y2="29194"/>
                        <a14:foregroundMark x1="42484" y1="29194" x2="42484" y2="29194"/>
                        <a14:foregroundMark x1="39216" y1="30283" x2="17865" y2="29412"/>
                        <a14:foregroundMark x1="37473" y1="67974" x2="87146" y2="60131"/>
                        <a14:foregroundMark x1="87146" y1="60131" x2="93682" y2="60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456" b="27285"/>
          <a:stretch/>
        </p:blipFill>
        <p:spPr bwMode="auto">
          <a:xfrm>
            <a:off x="4224371" y="1862452"/>
            <a:ext cx="1126114" cy="50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Panonceau interdiction de stationner sur la gauche - Direct Signalétique">
            <a:extLst>
              <a:ext uri="{FF2B5EF4-FFF2-40B4-BE49-F238E27FC236}">
                <a16:creationId xmlns:a16="http://schemas.microsoft.com/office/drawing/2014/main" id="{107EE381-36EE-4311-800A-A8CABE4414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04" b="89542" l="2179" r="96078">
                        <a14:foregroundMark x1="18301" y1="30501" x2="18301" y2="30501"/>
                        <a14:foregroundMark x1="5447" y1="32680" x2="14815" y2="54684"/>
                        <a14:foregroundMark x1="14815" y1="54684" x2="33333" y2="69499"/>
                        <a14:foregroundMark x1="33333" y1="69499" x2="35294" y2="70370"/>
                        <a14:foregroundMark x1="2179" y1="50109" x2="2179" y2="50109"/>
                        <a14:foregroundMark x1="94989" y1="31590" x2="87582" y2="55338"/>
                        <a14:foregroundMark x1="87582" y1="55338" x2="91939" y2="65795"/>
                        <a14:foregroundMark x1="91939" y1="65795" x2="96078" y2="65577"/>
                        <a14:foregroundMark x1="89107" y1="68845" x2="81917" y2="50980"/>
                        <a14:foregroundMark x1="81917" y1="50980" x2="64488" y2="31808"/>
                        <a14:foregroundMark x1="64488" y1="31808" x2="63399" y2="29412"/>
                        <a14:foregroundMark x1="63399" y1="29412" x2="63399" y2="29412"/>
                        <a14:foregroundMark x1="63399" y1="29194" x2="63399" y2="29194"/>
                        <a14:foregroundMark x1="61002" y1="29194" x2="61002" y2="29194"/>
                        <a14:foregroundMark x1="59477" y1="29194" x2="59477" y2="29194"/>
                        <a14:foregroundMark x1="57952" y1="29194" x2="57952" y2="29194"/>
                        <a14:foregroundMark x1="53813" y1="29194" x2="53813" y2="29194"/>
                        <a14:foregroundMark x1="42484" y1="29194" x2="42484" y2="29194"/>
                        <a14:foregroundMark x1="39216" y1="30283" x2="17865" y2="29412"/>
                        <a14:foregroundMark x1="37473" y1="67974" x2="87146" y2="60131"/>
                        <a14:foregroundMark x1="87146" y1="60131" x2="93682" y2="60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456" b="27285"/>
          <a:stretch/>
        </p:blipFill>
        <p:spPr bwMode="auto">
          <a:xfrm rot="10800000">
            <a:off x="5425433" y="1862452"/>
            <a:ext cx="1126114" cy="50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203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>
                <a:solidFill>
                  <a:schemeClr val="tx1"/>
                </a:solidFill>
              </a:rPr>
              <a:t>Contexte</a:t>
            </a:r>
          </a:p>
          <a:p>
            <a:pPr>
              <a:buClrTx/>
            </a:pPr>
            <a:r>
              <a:rPr lang="fr-FR" sz="2400" b="1">
                <a:solidFill>
                  <a:srgbClr val="C80F2A"/>
                </a:solidFill>
              </a:rPr>
              <a:t>Partenariat                   /</a:t>
            </a:r>
          </a:p>
          <a:p>
            <a:pPr>
              <a:buClrTx/>
            </a:pPr>
            <a:r>
              <a:rPr lang="fr-FR" sz="2400"/>
              <a:t>L’offre RC Médicale Pro by </a:t>
            </a:r>
          </a:p>
          <a:p>
            <a:pPr>
              <a:buClrTx/>
            </a:pPr>
            <a:r>
              <a:rPr lang="fr-FR" sz="2400"/>
              <a:t>Professionnels de santé ciblés</a:t>
            </a:r>
          </a:p>
          <a:p>
            <a:pPr>
              <a:buClrTx/>
            </a:pPr>
            <a:r>
              <a:rPr lang="fr-FR" sz="2400"/>
              <a:t>Schémas de distribution / Argumentaire</a:t>
            </a:r>
          </a:p>
          <a:p>
            <a:pPr>
              <a:buClrTx/>
            </a:pPr>
            <a:r>
              <a:rPr lang="fr-FR" sz="2400"/>
              <a:t>Schéma contractuel</a:t>
            </a:r>
            <a:endParaRPr lang="fr-FR" sz="2400">
              <a:solidFill>
                <a:srgbClr val="006600"/>
              </a:solidFill>
            </a:endParaRPr>
          </a:p>
          <a:p>
            <a:endParaRPr lang="fr-FR" sz="2400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2262585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DB18CF-42F3-40CE-A885-985EB89428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7750319" y="2420673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Actualités du Groupe BPCE : Banque Populaire Caisse d'Epargne Natixis - 22">
            <a:extLst>
              <a:ext uri="{FF2B5EF4-FFF2-40B4-BE49-F238E27FC236}">
                <a16:creationId xmlns:a16="http://schemas.microsoft.com/office/drawing/2014/main" id="{CFC83269-F598-4DFA-941C-6C3B8D0BB7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070" b="51720" l="19000" r="72333">
                        <a14:foregroundMark x1="21889" y1="38180" x2="27111" y2="43507"/>
                        <a14:foregroundMark x1="27111" y1="43507" x2="30889" y2="50166"/>
                        <a14:foregroundMark x1="32889" y1="48058" x2="33000" y2="42397"/>
                        <a14:foregroundMark x1="33000" y1="42397" x2="32111" y2="39512"/>
                        <a14:foregroundMark x1="32111" y1="39512" x2="29778" y2="37736"/>
                        <a14:foregroundMark x1="29778" y1="37736" x2="26778" y2="37292"/>
                        <a14:foregroundMark x1="34556" y1="43951" x2="34000" y2="46948"/>
                        <a14:foregroundMark x1="34000" y1="46948" x2="33111" y2="48502"/>
                        <a14:foregroundMark x1="20000" y1="41842" x2="19000" y2="44950"/>
                        <a14:foregroundMark x1="19000" y1="44950" x2="20111" y2="47170"/>
                        <a14:foregroundMark x1="28556" y1="51387" x2="26000" y2="52608"/>
                        <a14:foregroundMark x1="26000" y1="52608" x2="23222" y2="51831"/>
                        <a14:foregroundMark x1="23222" y1="51831" x2="22444" y2="49501"/>
                        <a14:foregroundMark x1="49111" y1="45172" x2="49111" y2="45172"/>
                        <a14:foregroundMark x1="49111" y1="45172" x2="49000" y2="48613"/>
                        <a14:foregroundMark x1="49222" y1="44839" x2="52111" y2="43840"/>
                        <a14:foregroundMark x1="52111" y1="43840" x2="54222" y2="44617"/>
                        <a14:foregroundMark x1="46111" y1="45172" x2="46000" y2="46726"/>
                        <a14:foregroundMark x1="58778" y1="45172" x2="57889" y2="46837"/>
                        <a14:foregroundMark x1="67889" y1="44284" x2="70556" y2="44395"/>
                        <a14:foregroundMark x1="71222" y1="44395" x2="72333" y2="44506"/>
                        <a14:foregroundMark x1="65000" y1="39845" x2="65000" y2="39845"/>
                        <a14:foregroundMark x1="63333" y1="39290" x2="63333" y2="39290"/>
                        <a14:foregroundMark x1="58333" y1="40178" x2="58333" y2="40178"/>
                        <a14:foregroundMark x1="53444" y1="40289" x2="53444" y2="40289"/>
                        <a14:foregroundMark x1="48111" y1="39956" x2="48111" y2="39956"/>
                        <a14:foregroundMark x1="42778" y1="40733" x2="42778" y2="40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35410" r="23098" b="47472"/>
          <a:stretch/>
        </p:blipFill>
        <p:spPr bwMode="auto">
          <a:xfrm>
            <a:off x="6038782" y="2309883"/>
            <a:ext cx="1407900" cy="40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30881458-552F-4B20-B750-CC25DDDB08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8076145" y="2904155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18FD1C-9229-4212-AE45-3FAEDD5428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4807" y="147308"/>
            <a:ext cx="4504761" cy="1009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951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Partenariat                    /              [1/4] 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2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F4F2B3F3-B893-4FF0-B818-BFAFC7B6955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2568" y="1440336"/>
            <a:ext cx="11186251" cy="1677620"/>
          </a:xfrm>
        </p:spPr>
        <p:txBody>
          <a:bodyPr/>
          <a:lstStyle/>
          <a:p>
            <a:pPr algn="just"/>
            <a:r>
              <a:rPr lang="fr-FR" sz="1800" u="sng"/>
              <a:t>Objectif visé</a:t>
            </a:r>
            <a:r>
              <a:rPr lang="fr-FR" sz="1800"/>
              <a:t> :</a:t>
            </a:r>
          </a:p>
          <a:p>
            <a:pPr marL="0" indent="0" algn="just">
              <a:buNone/>
            </a:pPr>
            <a:r>
              <a:rPr lang="fr-FR" sz="1800"/>
              <a:t>Permettre à nos clients exerçant une profession médicale d’accéder à des solutions d’assurance RC Médicale, RC d’exploitation et protection juridique, négociées avec des assureurs reconnus dans les domaines de la santé (CNA, SHAM, MACSF, AXA, …) via un partenariat en </a:t>
            </a:r>
            <a:r>
              <a:rPr lang="fr-FR" sz="1800" b="1"/>
              <a:t>indication d’affaires</a:t>
            </a:r>
            <a:r>
              <a:rPr lang="fr-FR" sz="1800"/>
              <a:t>.</a:t>
            </a:r>
          </a:p>
          <a:p>
            <a:pPr marL="0" indent="0" algn="just">
              <a:buNone/>
            </a:pPr>
            <a:endParaRPr lang="fr-FR" sz="1800"/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37C8998F-6FB3-419F-A766-9F7454863E68}"/>
              </a:ext>
            </a:extLst>
          </p:cNvPr>
          <p:cNvSpPr txBox="1">
            <a:spLocks/>
          </p:cNvSpPr>
          <p:nvPr/>
        </p:nvSpPr>
        <p:spPr>
          <a:xfrm>
            <a:off x="570320" y="3075486"/>
            <a:ext cx="11186251" cy="3155498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800" u="sng"/>
              <a:t>Pourquoi un partenariat en indication d’affaires</a:t>
            </a:r>
            <a:r>
              <a:rPr lang="fr-FR" sz="1800"/>
              <a:t> 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1800"/>
              <a:t>Parce que proposer la RC médicale requiert des compétences techniques élevées non-disponibles auprès de nos assureurs du Groupe,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1800"/>
              <a:t>Afin de compléter les couvertures assurance du client avec la RC d’exploitation, non-proposée par BPCE IARD sur ces clients,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1800"/>
              <a:t>Afin de bénéficier d’une expertise dans le domaine médical avec l’un des principaux leaders du courtage en France,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1800"/>
              <a:t>Afin de déployer rapidement au moyen d’un dispositif opérationnel simple tout en maîtrisant les investissements</a:t>
            </a:r>
            <a:endParaRPr lang="fr-FR"/>
          </a:p>
          <a:p>
            <a:pPr marL="0" indent="0" algn="just">
              <a:buFont typeface="Arial" panose="020B0604020202020204" pitchFamily="34" charset="0"/>
              <a:buNone/>
            </a:pPr>
            <a:endParaRPr lang="fr-FR" sz="1800"/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B465C08D-9BC9-4DFB-9B5C-F2130AEF57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4753634" y="670523"/>
            <a:ext cx="985014" cy="32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Actualités du Groupe BPCE : Banque Populaire Caisse d'Epargne Natixis - 22">
            <a:extLst>
              <a:ext uri="{FF2B5EF4-FFF2-40B4-BE49-F238E27FC236}">
                <a16:creationId xmlns:a16="http://schemas.microsoft.com/office/drawing/2014/main" id="{214323A3-DB3A-4EFD-82D5-997171E9F6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070" b="51720" l="19000" r="72333">
                        <a14:foregroundMark x1="21889" y1="38180" x2="27111" y2="43507"/>
                        <a14:foregroundMark x1="27111" y1="43507" x2="30889" y2="50166"/>
                        <a14:foregroundMark x1="32889" y1="48058" x2="33000" y2="42397"/>
                        <a14:foregroundMark x1="33000" y1="42397" x2="32111" y2="39512"/>
                        <a14:foregroundMark x1="32111" y1="39512" x2="29778" y2="37736"/>
                        <a14:foregroundMark x1="29778" y1="37736" x2="26778" y2="37292"/>
                        <a14:foregroundMark x1="34556" y1="43951" x2="34000" y2="46948"/>
                        <a14:foregroundMark x1="34000" y1="46948" x2="33111" y2="48502"/>
                        <a14:foregroundMark x1="20000" y1="41842" x2="19000" y2="44950"/>
                        <a14:foregroundMark x1="19000" y1="44950" x2="20111" y2="47170"/>
                        <a14:foregroundMark x1="28556" y1="51387" x2="26000" y2="52608"/>
                        <a14:foregroundMark x1="26000" y1="52608" x2="23222" y2="51831"/>
                        <a14:foregroundMark x1="23222" y1="51831" x2="22444" y2="49501"/>
                        <a14:foregroundMark x1="49111" y1="45172" x2="49111" y2="45172"/>
                        <a14:foregroundMark x1="49111" y1="45172" x2="49000" y2="48613"/>
                        <a14:foregroundMark x1="49222" y1="44839" x2="52111" y2="43840"/>
                        <a14:foregroundMark x1="52111" y1="43840" x2="54222" y2="44617"/>
                        <a14:foregroundMark x1="46111" y1="45172" x2="46000" y2="46726"/>
                        <a14:foregroundMark x1="58778" y1="45172" x2="57889" y2="46837"/>
                        <a14:foregroundMark x1="67889" y1="44284" x2="70556" y2="44395"/>
                        <a14:foregroundMark x1="71222" y1="44395" x2="72333" y2="44506"/>
                        <a14:foregroundMark x1="65000" y1="39845" x2="65000" y2="39845"/>
                        <a14:foregroundMark x1="63333" y1="39290" x2="63333" y2="39290"/>
                        <a14:foregroundMark x1="58333" y1="40178" x2="58333" y2="40178"/>
                        <a14:foregroundMark x1="53444" y1="40289" x2="53444" y2="40289"/>
                        <a14:foregroundMark x1="48111" y1="39956" x2="48111" y2="39956"/>
                        <a14:foregroundMark x1="42778" y1="40733" x2="42778" y2="40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35410" r="23098" b="47472"/>
          <a:stretch/>
        </p:blipFill>
        <p:spPr bwMode="auto">
          <a:xfrm>
            <a:off x="2803160" y="559734"/>
            <a:ext cx="1648919" cy="47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527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0C79DB6-4400-44F9-BDA2-A126E65420D5}"/>
              </a:ext>
            </a:extLst>
          </p:cNvPr>
          <p:cNvSpPr/>
          <p:nvPr/>
        </p:nvSpPr>
        <p:spPr>
          <a:xfrm>
            <a:off x="8193901" y="2458387"/>
            <a:ext cx="3482162" cy="37725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E3813F-0227-499D-8BCB-5D28FDD000BD}"/>
              </a:ext>
            </a:extLst>
          </p:cNvPr>
          <p:cNvSpPr/>
          <p:nvPr/>
        </p:nvSpPr>
        <p:spPr>
          <a:xfrm>
            <a:off x="3763183" y="2458387"/>
            <a:ext cx="4076672" cy="37725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A461EC-437C-48A7-ABC1-43BB5DB83651}"/>
              </a:ext>
            </a:extLst>
          </p:cNvPr>
          <p:cNvSpPr/>
          <p:nvPr/>
        </p:nvSpPr>
        <p:spPr>
          <a:xfrm>
            <a:off x="419725" y="2458387"/>
            <a:ext cx="2818150" cy="37725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Partenariat                    /              [2/4] 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2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F4F2B3F3-B893-4FF0-B818-BFAFC7B6955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2568" y="1440336"/>
            <a:ext cx="11186251" cy="493395"/>
          </a:xfrm>
        </p:spPr>
        <p:txBody>
          <a:bodyPr/>
          <a:lstStyle/>
          <a:p>
            <a:pPr algn="just"/>
            <a:r>
              <a:rPr lang="fr-FR" sz="1800" u="sng"/>
              <a:t>Bénéfices attendus de ce partenariat</a:t>
            </a:r>
            <a:r>
              <a:rPr lang="fr-FR" sz="1800"/>
              <a:t> :</a:t>
            </a:r>
          </a:p>
          <a:p>
            <a:pPr marL="0" indent="0" algn="just">
              <a:buNone/>
            </a:pPr>
            <a:endParaRPr lang="fr-FR" sz="1800"/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8E377BE6-9330-4C8D-8225-CFFC072C3690}"/>
              </a:ext>
            </a:extLst>
          </p:cNvPr>
          <p:cNvSpPr txBox="1">
            <a:spLocks/>
          </p:cNvSpPr>
          <p:nvPr/>
        </p:nvSpPr>
        <p:spPr>
          <a:xfrm>
            <a:off x="505059" y="2984395"/>
            <a:ext cx="2647482" cy="167762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800" b="1"/>
              <a:t>Bénéfices client </a:t>
            </a:r>
            <a:r>
              <a:rPr lang="fr-FR" sz="1800"/>
              <a:t>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fr-FR"/>
              <a:t>Accéder, via leur conseiller, aux solutions RC Pro médicales d’assureurs reconnus sur le marché 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1800"/>
          </a:p>
        </p:txBody>
      </p:sp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6E6A86F3-BD8A-4A8E-B1D1-F4A759AC3A0B}"/>
              </a:ext>
            </a:extLst>
          </p:cNvPr>
          <p:cNvSpPr txBox="1">
            <a:spLocks/>
          </p:cNvSpPr>
          <p:nvPr/>
        </p:nvSpPr>
        <p:spPr>
          <a:xfrm>
            <a:off x="3800785" y="2984395"/>
            <a:ext cx="4039070" cy="3313871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800" b="1"/>
              <a:t>Bénéfices Conseiller </a:t>
            </a:r>
            <a:r>
              <a:rPr lang="fr-FR" sz="1800"/>
              <a:t>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fr-FR"/>
              <a:t>Equiper nos clients d’une solution d’assurance jusqu’alors non-proposable via les assureurs du Groupe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fr-FR"/>
              <a:t>Être audible auprès des étudiants en médecine dès leur internat (l’équipement en assurance proposé durant leur internat est souvent reconduit au moment de leur installation)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fr-FR"/>
              <a:t>Renforcer et fidéliser la relation avec nos clients</a:t>
            </a:r>
            <a:endParaRPr lang="fr-FR" sz="1800"/>
          </a:p>
        </p:txBody>
      </p:sp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13577394-C030-46CC-8D7D-7E25EFFB9F22}"/>
              </a:ext>
            </a:extLst>
          </p:cNvPr>
          <p:cNvSpPr txBox="1">
            <a:spLocks/>
          </p:cNvSpPr>
          <p:nvPr/>
        </p:nvSpPr>
        <p:spPr>
          <a:xfrm>
            <a:off x="8259452" y="2984395"/>
            <a:ext cx="3229599" cy="2731774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800" b="1"/>
              <a:t>Bénéfices CEGEE </a:t>
            </a:r>
            <a:r>
              <a:rPr lang="fr-FR" sz="1800"/>
              <a:t>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fr-FR"/>
              <a:t>Prendre des parts de marché sur l’assurance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fr-FR"/>
              <a:t>Générer un PNB additionnel via les commissions d’apport d’affaires à percevoir (</a:t>
            </a:r>
            <a:r>
              <a:rPr lang="fr-FR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5% des montants des primes sur les contrats RC Médicale souscrits via WTW</a:t>
            </a:r>
            <a:r>
              <a:rPr lang="fr-FR"/>
              <a:t>).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1800"/>
          </a:p>
        </p:txBody>
      </p:sp>
      <p:pic>
        <p:nvPicPr>
          <p:cNvPr id="19458" name="Picture 2" descr="Le métier de médecin gériatre |Pôle emploi">
            <a:extLst>
              <a:ext uri="{FF2B5EF4-FFF2-40B4-BE49-F238E27FC236}">
                <a16:creationId xmlns:a16="http://schemas.microsoft.com/office/drawing/2014/main" id="{E35E026E-CF36-437E-89B9-18C44E398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68" y="1938425"/>
            <a:ext cx="1435237" cy="883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A-t-on besoin d'un conseiller bancaire en 2020 ?">
            <a:extLst>
              <a:ext uri="{FF2B5EF4-FFF2-40B4-BE49-F238E27FC236}">
                <a16:creationId xmlns:a16="http://schemas.microsoft.com/office/drawing/2014/main" id="{10B7B94E-7551-4EB7-9B29-D7C023CA5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957" y="1917446"/>
            <a:ext cx="1544727" cy="883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483546-744C-4A89-9FD0-FFBA813AA6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457" y="1933731"/>
            <a:ext cx="2687049" cy="8830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62" name="Picture 6">
            <a:extLst>
              <a:ext uri="{FF2B5EF4-FFF2-40B4-BE49-F238E27FC236}">
                <a16:creationId xmlns:a16="http://schemas.microsoft.com/office/drawing/2014/main" id="{96BC2D02-A633-4B9D-BBB6-DFACB7D8DB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4753634" y="670523"/>
            <a:ext cx="985014" cy="32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Actualités du Groupe BPCE : Banque Populaire Caisse d'Epargne Natixis - 22">
            <a:extLst>
              <a:ext uri="{FF2B5EF4-FFF2-40B4-BE49-F238E27FC236}">
                <a16:creationId xmlns:a16="http://schemas.microsoft.com/office/drawing/2014/main" id="{324819E3-902F-429C-8499-C0A91B80CC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070" b="51720" l="19000" r="72333">
                        <a14:foregroundMark x1="21889" y1="38180" x2="27111" y2="43507"/>
                        <a14:foregroundMark x1="27111" y1="43507" x2="30889" y2="50166"/>
                        <a14:foregroundMark x1="32889" y1="48058" x2="33000" y2="42397"/>
                        <a14:foregroundMark x1="33000" y1="42397" x2="32111" y2="39512"/>
                        <a14:foregroundMark x1="32111" y1="39512" x2="29778" y2="37736"/>
                        <a14:foregroundMark x1="29778" y1="37736" x2="26778" y2="37292"/>
                        <a14:foregroundMark x1="34556" y1="43951" x2="34000" y2="46948"/>
                        <a14:foregroundMark x1="34000" y1="46948" x2="33111" y2="48502"/>
                        <a14:foregroundMark x1="20000" y1="41842" x2="19000" y2="44950"/>
                        <a14:foregroundMark x1="19000" y1="44950" x2="20111" y2="47170"/>
                        <a14:foregroundMark x1="28556" y1="51387" x2="26000" y2="52608"/>
                        <a14:foregroundMark x1="26000" y1="52608" x2="23222" y2="51831"/>
                        <a14:foregroundMark x1="23222" y1="51831" x2="22444" y2="49501"/>
                        <a14:foregroundMark x1="49111" y1="45172" x2="49111" y2="45172"/>
                        <a14:foregroundMark x1="49111" y1="45172" x2="49000" y2="48613"/>
                        <a14:foregroundMark x1="49222" y1="44839" x2="52111" y2="43840"/>
                        <a14:foregroundMark x1="52111" y1="43840" x2="54222" y2="44617"/>
                        <a14:foregroundMark x1="46111" y1="45172" x2="46000" y2="46726"/>
                        <a14:foregroundMark x1="58778" y1="45172" x2="57889" y2="46837"/>
                        <a14:foregroundMark x1="67889" y1="44284" x2="70556" y2="44395"/>
                        <a14:foregroundMark x1="71222" y1="44395" x2="72333" y2="44506"/>
                        <a14:foregroundMark x1="65000" y1="39845" x2="65000" y2="39845"/>
                        <a14:foregroundMark x1="63333" y1="39290" x2="63333" y2="39290"/>
                        <a14:foregroundMark x1="58333" y1="40178" x2="58333" y2="40178"/>
                        <a14:foregroundMark x1="53444" y1="40289" x2="53444" y2="40289"/>
                        <a14:foregroundMark x1="48111" y1="39956" x2="48111" y2="39956"/>
                        <a14:foregroundMark x1="42778" y1="40733" x2="42778" y2="40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35410" r="23098" b="47472"/>
          <a:stretch/>
        </p:blipFill>
        <p:spPr bwMode="auto">
          <a:xfrm>
            <a:off x="2803160" y="559734"/>
            <a:ext cx="1648919" cy="47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663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Partenariat                    /              [3/4] 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2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F4F2B3F3-B893-4FF0-B818-BFAFC7B6955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440336"/>
            <a:ext cx="11208499" cy="1677620"/>
          </a:xfrm>
        </p:spPr>
        <p:txBody>
          <a:bodyPr/>
          <a:lstStyle/>
          <a:p>
            <a:pPr algn="just"/>
            <a:r>
              <a:rPr lang="fr-FR" sz="1800" u="sng"/>
              <a:t>Qui est notre partenaire              </a:t>
            </a:r>
            <a:r>
              <a:rPr lang="fr-FR" sz="1800"/>
              <a:t> ?</a:t>
            </a:r>
          </a:p>
          <a:p>
            <a:pPr marL="0" indent="0" algn="just">
              <a:buNone/>
            </a:pPr>
            <a:endParaRPr lang="fr-FR" sz="800"/>
          </a:p>
          <a:p>
            <a:pPr marL="0" indent="0" algn="just">
              <a:buNone/>
            </a:pPr>
            <a:r>
              <a:rPr lang="fr-FR" sz="1800" b="1"/>
              <a:t>WTW</a:t>
            </a:r>
            <a:r>
              <a:rPr lang="fr-FR" sz="1800"/>
              <a:t>, qui signifie Willis &amp; Towers Watson, est la nouvelle dénomination de </a:t>
            </a:r>
            <a:r>
              <a:rPr lang="fr-FR" sz="1800" b="1"/>
              <a:t>Gras Savoye </a:t>
            </a:r>
            <a:r>
              <a:rPr lang="fr-FR" sz="1800"/>
              <a:t>depuis mars 2022.</a:t>
            </a:r>
          </a:p>
          <a:p>
            <a:pPr marL="0" indent="0" algn="just">
              <a:buNone/>
            </a:pPr>
            <a:endParaRPr lang="fr-FR" sz="800"/>
          </a:p>
          <a:p>
            <a:pPr marL="0" indent="0" algn="just">
              <a:buNone/>
            </a:pPr>
            <a:r>
              <a:rPr lang="fr-FR" sz="1800" b="1" u="sng"/>
              <a:t>WTW</a:t>
            </a:r>
            <a:r>
              <a:rPr lang="fr-FR" sz="1800" u="sng"/>
              <a:t> en quelques dates et quelques chiffres</a:t>
            </a:r>
            <a:r>
              <a:rPr lang="fr-FR" sz="1800"/>
              <a:t> :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22A4C4-51E2-40A8-8A6E-4279EFF48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849" y="2865181"/>
            <a:ext cx="9434299" cy="1347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8C6ED2-C6EC-4621-A2DF-DC0EBA04B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849" y="4420238"/>
            <a:ext cx="3261443" cy="1868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561E8DAE-86A8-45E2-BDF2-F08A4AA1FA5E}"/>
              </a:ext>
            </a:extLst>
          </p:cNvPr>
          <p:cNvSpPr txBox="1">
            <a:spLocks/>
          </p:cNvSpPr>
          <p:nvPr/>
        </p:nvSpPr>
        <p:spPr>
          <a:xfrm>
            <a:off x="5201588" y="4741162"/>
            <a:ext cx="6453806" cy="167762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1800" b="1"/>
              <a:t>WTW </a:t>
            </a:r>
            <a:r>
              <a:rPr lang="fr-FR" sz="1800"/>
              <a:t>intervient dans tous les domaines d’assurance des professionnels de santé et des établissements sanitaires, sociaux et médicaux-sociaux pour protéger leur activité, leurs dirigeants et leurs collaborateurs.</a:t>
            </a: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FBA9A476-41F7-4642-B1D4-75BDB36967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4753634" y="670523"/>
            <a:ext cx="985014" cy="32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Actualités du Groupe BPCE : Banque Populaire Caisse d'Epargne Natixis - 22">
            <a:extLst>
              <a:ext uri="{FF2B5EF4-FFF2-40B4-BE49-F238E27FC236}">
                <a16:creationId xmlns:a16="http://schemas.microsoft.com/office/drawing/2014/main" id="{6D91F78F-477C-4736-9FF7-9D4355B968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070" b="51720" l="19000" r="72333">
                        <a14:foregroundMark x1="21889" y1="38180" x2="27111" y2="43507"/>
                        <a14:foregroundMark x1="27111" y1="43507" x2="30889" y2="50166"/>
                        <a14:foregroundMark x1="32889" y1="48058" x2="33000" y2="42397"/>
                        <a14:foregroundMark x1="33000" y1="42397" x2="32111" y2="39512"/>
                        <a14:foregroundMark x1="32111" y1="39512" x2="29778" y2="37736"/>
                        <a14:foregroundMark x1="29778" y1="37736" x2="26778" y2="37292"/>
                        <a14:foregroundMark x1="34556" y1="43951" x2="34000" y2="46948"/>
                        <a14:foregroundMark x1="34000" y1="46948" x2="33111" y2="48502"/>
                        <a14:foregroundMark x1="20000" y1="41842" x2="19000" y2="44950"/>
                        <a14:foregroundMark x1="19000" y1="44950" x2="20111" y2="47170"/>
                        <a14:foregroundMark x1="28556" y1="51387" x2="26000" y2="52608"/>
                        <a14:foregroundMark x1="26000" y1="52608" x2="23222" y2="51831"/>
                        <a14:foregroundMark x1="23222" y1="51831" x2="22444" y2="49501"/>
                        <a14:foregroundMark x1="49111" y1="45172" x2="49111" y2="45172"/>
                        <a14:foregroundMark x1="49111" y1="45172" x2="49000" y2="48613"/>
                        <a14:foregroundMark x1="49222" y1="44839" x2="52111" y2="43840"/>
                        <a14:foregroundMark x1="52111" y1="43840" x2="54222" y2="44617"/>
                        <a14:foregroundMark x1="46111" y1="45172" x2="46000" y2="46726"/>
                        <a14:foregroundMark x1="58778" y1="45172" x2="57889" y2="46837"/>
                        <a14:foregroundMark x1="67889" y1="44284" x2="70556" y2="44395"/>
                        <a14:foregroundMark x1="71222" y1="44395" x2="72333" y2="44506"/>
                        <a14:foregroundMark x1="65000" y1="39845" x2="65000" y2="39845"/>
                        <a14:foregroundMark x1="63333" y1="39290" x2="63333" y2="39290"/>
                        <a14:foregroundMark x1="58333" y1="40178" x2="58333" y2="40178"/>
                        <a14:foregroundMark x1="53444" y1="40289" x2="53444" y2="40289"/>
                        <a14:foregroundMark x1="48111" y1="39956" x2="48111" y2="39956"/>
                        <a14:foregroundMark x1="42778" y1="40733" x2="42778" y2="40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35410" r="23098" b="47472"/>
          <a:stretch/>
        </p:blipFill>
        <p:spPr bwMode="auto">
          <a:xfrm>
            <a:off x="2803160" y="559734"/>
            <a:ext cx="1648919" cy="47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9308CC06-2343-4E56-9600-172A7966FE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3332062" y="1456936"/>
            <a:ext cx="865179" cy="28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990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Partenariat                    /              [4/4] 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2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F4F2B3F3-B893-4FF0-B818-BFAFC7B6955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440336"/>
            <a:ext cx="11208499" cy="1677620"/>
          </a:xfrm>
        </p:spPr>
        <p:txBody>
          <a:bodyPr/>
          <a:lstStyle/>
          <a:p>
            <a:pPr algn="just"/>
            <a:r>
              <a:rPr lang="fr-FR" sz="1800" u="sng"/>
              <a:t>             Pôle Santé </a:t>
            </a:r>
            <a:r>
              <a:rPr lang="fr-FR" sz="1800" u="sng">
                <a:sym typeface="Wingdings" panose="05000000000000000000" pitchFamily="2" charset="2"/>
              </a:rPr>
              <a:t></a:t>
            </a:r>
            <a:r>
              <a:rPr lang="fr-FR" sz="1800" u="sng"/>
              <a:t> l’accès aux assureurs spécialisés</a:t>
            </a:r>
            <a:r>
              <a:rPr lang="fr-FR" sz="1800"/>
              <a:t> :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703924-97EE-458C-B242-F1443B75A739}"/>
              </a:ext>
            </a:extLst>
          </p:cNvPr>
          <p:cNvSpPr/>
          <p:nvPr/>
        </p:nvSpPr>
        <p:spPr>
          <a:xfrm>
            <a:off x="557154" y="4224534"/>
            <a:ext cx="4267200" cy="1869756"/>
          </a:xfrm>
          <a:prstGeom prst="rect">
            <a:avLst/>
          </a:prstGeom>
          <a:solidFill>
            <a:srgbClr val="D7000F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51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33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Partenariat unique avec la MACSF et la SHAM:</a:t>
            </a:r>
          </a:p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51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Il s’agit de Mutuelles sans intermédiaire. Ouverture relativement récente au courtage, Spécialistes de l’exercice libérale.</a:t>
            </a:r>
          </a:p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51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Partenariat solide </a:t>
            </a: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unique courtier avec qui travaille SHAM et MACSF. </a:t>
            </a: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Espace réservé du contenu 4">
            <a:extLst>
              <a:ext uri="{FF2B5EF4-FFF2-40B4-BE49-F238E27FC236}">
                <a16:creationId xmlns:a16="http://schemas.microsoft.com/office/drawing/2014/main" id="{587C9906-BED6-4850-9566-40E7E10F54D4}"/>
              </a:ext>
            </a:extLst>
          </p:cNvPr>
          <p:cNvSpPr txBox="1">
            <a:spLocks/>
          </p:cNvSpPr>
          <p:nvPr/>
        </p:nvSpPr>
        <p:spPr>
          <a:xfrm>
            <a:off x="687693" y="1895842"/>
            <a:ext cx="4109161" cy="249627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133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 </a:t>
            </a:r>
            <a:r>
              <a:rPr kumimoji="0" lang="fr-FR" sz="2133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notoriété, </a:t>
            </a:r>
            <a:r>
              <a:rPr kumimoji="0" lang="fr-FR" sz="2133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</a:t>
            </a:r>
            <a:r>
              <a:rPr kumimoji="0" lang="fr-FR" sz="2133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expertise </a:t>
            </a:r>
            <a:r>
              <a:rPr kumimoji="0" lang="fr-FR" sz="2133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le large </a:t>
            </a:r>
            <a:r>
              <a:rPr kumimoji="0" lang="fr-FR" sz="2133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portefeuille de WTW </a:t>
            </a:r>
            <a:r>
              <a:rPr kumimoji="0" lang="fr-FR" sz="2133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leur permettent d’avoir accès aux </a:t>
            </a:r>
            <a:r>
              <a:rPr kumimoji="0" lang="fr-FR" sz="2133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compagnies spécialisées </a:t>
            </a:r>
            <a:r>
              <a:rPr kumimoji="0" lang="fr-FR" sz="2133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dans le</a:t>
            </a:r>
            <a:r>
              <a:rPr kumimoji="0" lang="fr-FR" sz="2133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secteur de la santé, quel que soit le risque concerné.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D72169-9B8A-4DB7-9DAA-A3B55F050693}"/>
              </a:ext>
            </a:extLst>
          </p:cNvPr>
          <p:cNvSpPr/>
          <p:nvPr/>
        </p:nvSpPr>
        <p:spPr>
          <a:xfrm>
            <a:off x="5079163" y="1954713"/>
            <a:ext cx="6542517" cy="946841"/>
          </a:xfrm>
          <a:prstGeom prst="rect">
            <a:avLst/>
          </a:prstGeom>
          <a:solidFill>
            <a:srgbClr val="00AA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92000" tIns="60960" rIns="121920" bIns="6096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67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 RC </a:t>
            </a:r>
            <a:r>
              <a:rPr kumimoji="0" lang="fr-FR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AXA / SHAM / MACSF / CNA / MEDPRO BHIL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86AB9D-1FF0-4827-98D5-76F030BE0DC4}"/>
              </a:ext>
            </a:extLst>
          </p:cNvPr>
          <p:cNvSpPr/>
          <p:nvPr/>
        </p:nvSpPr>
        <p:spPr>
          <a:xfrm>
            <a:off x="5079163" y="3136762"/>
            <a:ext cx="6502400" cy="790665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 PJ : GROUPAMA PROTECTION JURIDIQUE / CFDP/SHAM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A4D7BB-1B86-4F5D-8FA4-E8A8D188D00C}"/>
              </a:ext>
            </a:extLst>
          </p:cNvPr>
          <p:cNvSpPr/>
          <p:nvPr/>
        </p:nvSpPr>
        <p:spPr>
          <a:xfrm>
            <a:off x="5045049" y="4224534"/>
            <a:ext cx="6542516" cy="790665"/>
          </a:xfrm>
          <a:prstGeom prst="rect">
            <a:avLst/>
          </a:prstGeom>
          <a:solidFill>
            <a:srgbClr val="FCBE0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 RC des Dirigeants : AIG / BEAZLEY / ZURICH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DAF8F0C-4C6A-4A7F-98B2-065EFEB74541}"/>
              </a:ext>
            </a:extLst>
          </p:cNvPr>
          <p:cNvSpPr txBox="1"/>
          <p:nvPr/>
        </p:nvSpPr>
        <p:spPr bwMode="auto">
          <a:xfrm>
            <a:off x="5011099" y="5501152"/>
            <a:ext cx="6638527" cy="66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67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+ délégation de gestion des sinistres confiée par plusieurs compagnies : AXA, MEDPRO BHIL</a:t>
            </a:r>
          </a:p>
        </p:txBody>
      </p:sp>
      <p:pic>
        <p:nvPicPr>
          <p:cNvPr id="25" name="Picture 6">
            <a:extLst>
              <a:ext uri="{FF2B5EF4-FFF2-40B4-BE49-F238E27FC236}">
                <a16:creationId xmlns:a16="http://schemas.microsoft.com/office/drawing/2014/main" id="{47AC6152-B538-4B15-AB25-B5558D56AF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4753634" y="670523"/>
            <a:ext cx="985014" cy="32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Actualités du Groupe BPCE : Banque Populaire Caisse d'Epargne Natixis - 22">
            <a:extLst>
              <a:ext uri="{FF2B5EF4-FFF2-40B4-BE49-F238E27FC236}">
                <a16:creationId xmlns:a16="http://schemas.microsoft.com/office/drawing/2014/main" id="{EEE49E9A-E3FE-400C-A05C-81905FB05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070" b="51720" l="19000" r="72333">
                        <a14:foregroundMark x1="21889" y1="38180" x2="27111" y2="43507"/>
                        <a14:foregroundMark x1="27111" y1="43507" x2="30889" y2="50166"/>
                        <a14:foregroundMark x1="32889" y1="48058" x2="33000" y2="42397"/>
                        <a14:foregroundMark x1="33000" y1="42397" x2="32111" y2="39512"/>
                        <a14:foregroundMark x1="32111" y1="39512" x2="29778" y2="37736"/>
                        <a14:foregroundMark x1="29778" y1="37736" x2="26778" y2="37292"/>
                        <a14:foregroundMark x1="34556" y1="43951" x2="34000" y2="46948"/>
                        <a14:foregroundMark x1="34000" y1="46948" x2="33111" y2="48502"/>
                        <a14:foregroundMark x1="20000" y1="41842" x2="19000" y2="44950"/>
                        <a14:foregroundMark x1="19000" y1="44950" x2="20111" y2="47170"/>
                        <a14:foregroundMark x1="28556" y1="51387" x2="26000" y2="52608"/>
                        <a14:foregroundMark x1="26000" y1="52608" x2="23222" y2="51831"/>
                        <a14:foregroundMark x1="23222" y1="51831" x2="22444" y2="49501"/>
                        <a14:foregroundMark x1="49111" y1="45172" x2="49111" y2="45172"/>
                        <a14:foregroundMark x1="49111" y1="45172" x2="49000" y2="48613"/>
                        <a14:foregroundMark x1="49222" y1="44839" x2="52111" y2="43840"/>
                        <a14:foregroundMark x1="52111" y1="43840" x2="54222" y2="44617"/>
                        <a14:foregroundMark x1="46111" y1="45172" x2="46000" y2="46726"/>
                        <a14:foregroundMark x1="58778" y1="45172" x2="57889" y2="46837"/>
                        <a14:foregroundMark x1="67889" y1="44284" x2="70556" y2="44395"/>
                        <a14:foregroundMark x1="71222" y1="44395" x2="72333" y2="44506"/>
                        <a14:foregroundMark x1="65000" y1="39845" x2="65000" y2="39845"/>
                        <a14:foregroundMark x1="63333" y1="39290" x2="63333" y2="39290"/>
                        <a14:foregroundMark x1="58333" y1="40178" x2="58333" y2="40178"/>
                        <a14:foregroundMark x1="53444" y1="40289" x2="53444" y2="40289"/>
                        <a14:foregroundMark x1="48111" y1="39956" x2="48111" y2="39956"/>
                        <a14:foregroundMark x1="42778" y1="40733" x2="42778" y2="40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35410" r="23098" b="47472"/>
          <a:stretch/>
        </p:blipFill>
        <p:spPr bwMode="auto">
          <a:xfrm>
            <a:off x="2803160" y="559734"/>
            <a:ext cx="1648919" cy="47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>
            <a:extLst>
              <a:ext uri="{FF2B5EF4-FFF2-40B4-BE49-F238E27FC236}">
                <a16:creationId xmlns:a16="http://schemas.microsoft.com/office/drawing/2014/main" id="{CE97FC69-F18B-4BEB-B349-A5EF9359E0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813720" y="1456936"/>
            <a:ext cx="865179" cy="28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768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>
                <a:solidFill>
                  <a:schemeClr val="tx1"/>
                </a:solidFill>
              </a:rPr>
              <a:t>Contexte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Partenariat                   /</a:t>
            </a:r>
          </a:p>
          <a:p>
            <a:pPr>
              <a:buClrTx/>
            </a:pPr>
            <a:r>
              <a:rPr lang="fr-FR" sz="2400" b="1">
                <a:solidFill>
                  <a:srgbClr val="C00000"/>
                </a:solidFill>
              </a:rPr>
              <a:t>L’offre RC Médicale Pro by </a:t>
            </a:r>
          </a:p>
          <a:p>
            <a:pPr>
              <a:buClrTx/>
            </a:pPr>
            <a:r>
              <a:rPr lang="fr-FR" sz="2400"/>
              <a:t>Professionnels de santé ciblés</a:t>
            </a:r>
          </a:p>
          <a:p>
            <a:pPr>
              <a:buClrTx/>
            </a:pPr>
            <a:r>
              <a:rPr lang="fr-FR" sz="2400"/>
              <a:t>Schémas de distribution / Argumentaire</a:t>
            </a:r>
          </a:p>
          <a:p>
            <a:pPr>
              <a:buClrTx/>
            </a:pPr>
            <a:r>
              <a:rPr lang="fr-FR" sz="2400"/>
              <a:t>Schéma contractuel</a:t>
            </a:r>
            <a:endParaRPr lang="fr-FR" sz="2400">
              <a:solidFill>
                <a:srgbClr val="006600"/>
              </a:solidFill>
            </a:endParaRPr>
          </a:p>
          <a:p>
            <a:endParaRPr lang="fr-FR" sz="2400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2802227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CFD6BF-07C0-4CDD-9616-D337345BB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7615409" y="2420673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Actualités du Groupe BPCE : Banque Populaire Caisse d'Epargne Natixis - 22">
            <a:extLst>
              <a:ext uri="{FF2B5EF4-FFF2-40B4-BE49-F238E27FC236}">
                <a16:creationId xmlns:a16="http://schemas.microsoft.com/office/drawing/2014/main" id="{704DE3DA-D6F9-499C-BEF3-02EDEACEAE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070" b="51720" l="19000" r="72333">
                        <a14:foregroundMark x1="21889" y1="38180" x2="27111" y2="43507"/>
                        <a14:foregroundMark x1="27111" y1="43507" x2="30889" y2="50166"/>
                        <a14:foregroundMark x1="32889" y1="48058" x2="33000" y2="42397"/>
                        <a14:foregroundMark x1="33000" y1="42397" x2="32111" y2="39512"/>
                        <a14:foregroundMark x1="32111" y1="39512" x2="29778" y2="37736"/>
                        <a14:foregroundMark x1="29778" y1="37736" x2="26778" y2="37292"/>
                        <a14:foregroundMark x1="34556" y1="43951" x2="34000" y2="46948"/>
                        <a14:foregroundMark x1="34000" y1="46948" x2="33111" y2="48502"/>
                        <a14:foregroundMark x1="20000" y1="41842" x2="19000" y2="44950"/>
                        <a14:foregroundMark x1="19000" y1="44950" x2="20111" y2="47170"/>
                        <a14:foregroundMark x1="28556" y1="51387" x2="26000" y2="52608"/>
                        <a14:foregroundMark x1="26000" y1="52608" x2="23222" y2="51831"/>
                        <a14:foregroundMark x1="23222" y1="51831" x2="22444" y2="49501"/>
                        <a14:foregroundMark x1="49111" y1="45172" x2="49111" y2="45172"/>
                        <a14:foregroundMark x1="49111" y1="45172" x2="49000" y2="48613"/>
                        <a14:foregroundMark x1="49222" y1="44839" x2="52111" y2="43840"/>
                        <a14:foregroundMark x1="52111" y1="43840" x2="54222" y2="44617"/>
                        <a14:foregroundMark x1="46111" y1="45172" x2="46000" y2="46726"/>
                        <a14:foregroundMark x1="58778" y1="45172" x2="57889" y2="46837"/>
                        <a14:foregroundMark x1="67889" y1="44284" x2="70556" y2="44395"/>
                        <a14:foregroundMark x1="71222" y1="44395" x2="72333" y2="44506"/>
                        <a14:foregroundMark x1="65000" y1="39845" x2="65000" y2="39845"/>
                        <a14:foregroundMark x1="63333" y1="39290" x2="63333" y2="39290"/>
                        <a14:foregroundMark x1="58333" y1="40178" x2="58333" y2="40178"/>
                        <a14:foregroundMark x1="53444" y1="40289" x2="53444" y2="40289"/>
                        <a14:foregroundMark x1="48111" y1="39956" x2="48111" y2="39956"/>
                        <a14:foregroundMark x1="42778" y1="40733" x2="42778" y2="40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35410" r="23098" b="47472"/>
          <a:stretch/>
        </p:blipFill>
        <p:spPr bwMode="auto">
          <a:xfrm>
            <a:off x="5903872" y="2309883"/>
            <a:ext cx="1407900" cy="40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DFBB5E37-E187-41A4-8BD5-6C29F7F892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8241037" y="2909892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836AB5-5C8B-4298-A5C1-4A46E8C92A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4807" y="147308"/>
            <a:ext cx="4504761" cy="1009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1279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L’offre RC Pro Médicale by 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3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BC61DF80-4ABA-47B6-A41F-DC43035B341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275442"/>
            <a:ext cx="11186251" cy="4955542"/>
          </a:xfrm>
        </p:spPr>
        <p:txBody>
          <a:bodyPr/>
          <a:lstStyle/>
          <a:p>
            <a:pPr marL="61595" marR="109855" algn="just"/>
            <a:r>
              <a:rPr lang="fr-FR" sz="1800">
                <a:ea typeface="Times New Roman" panose="02020603050405020304" pitchFamily="18" charset="0"/>
              </a:rPr>
              <a:t>L’offre RC Pro Médicale prévoit 1 contrat unique recouvrant les 3 garanties suivantes :</a:t>
            </a:r>
          </a:p>
          <a:p>
            <a:pPr marL="61595" marR="109855" algn="just"/>
            <a:endParaRPr lang="fr-FR" sz="800">
              <a:ea typeface="Times New Roman" panose="02020603050405020304" pitchFamily="18" charset="0"/>
            </a:endParaRPr>
          </a:p>
          <a:p>
            <a:pPr marL="810900" marR="109855" lvl="1" indent="-342900" algn="just">
              <a:buFont typeface="Symbol" panose="05050102010706020507" pitchFamily="18" charset="2"/>
              <a:buChar char=""/>
            </a:pPr>
            <a:r>
              <a:rPr lang="fr-FR" sz="1800">
                <a:ea typeface="Times New Roman" panose="02020603050405020304" pitchFamily="18" charset="0"/>
              </a:rPr>
              <a:t>Garantie RC Pro Médicale</a:t>
            </a:r>
          </a:p>
          <a:p>
            <a:pPr marL="810900" marR="109855" lvl="1" indent="-342900" algn="just">
              <a:buFont typeface="Symbol" panose="05050102010706020507" pitchFamily="18" charset="2"/>
              <a:buChar char=""/>
            </a:pPr>
            <a:r>
              <a:rPr lang="fr-FR" sz="1800">
                <a:ea typeface="Times New Roman" panose="02020603050405020304" pitchFamily="18" charset="0"/>
              </a:rPr>
              <a:t>Protection RC Exploitation</a:t>
            </a:r>
          </a:p>
          <a:p>
            <a:pPr marL="810900" marR="109855" lvl="1" indent="-342900" algn="just">
              <a:buFont typeface="Symbol" panose="05050102010706020507" pitchFamily="18" charset="2"/>
              <a:buChar char=""/>
            </a:pPr>
            <a:r>
              <a:rPr lang="fr-FR" sz="1800">
                <a:ea typeface="Times New Roman" panose="02020603050405020304" pitchFamily="18" charset="0"/>
              </a:rPr>
              <a:t>Protection Juridique</a:t>
            </a:r>
          </a:p>
          <a:p>
            <a:pPr marR="109855" algn="just"/>
            <a:endParaRPr lang="fr-FR" sz="1800">
              <a:ea typeface="Times New Roman" panose="02020603050405020304" pitchFamily="18" charset="0"/>
            </a:endParaRPr>
          </a:p>
          <a:p>
            <a:pPr marR="109855" algn="just"/>
            <a:endParaRPr lang="fr-FR" sz="1800">
              <a:ea typeface="Times New Roman" panose="02020603050405020304" pitchFamily="18" charset="0"/>
            </a:endParaRPr>
          </a:p>
          <a:p>
            <a:pPr marR="109855" algn="just"/>
            <a:r>
              <a:rPr lang="fr-FR" sz="1800">
                <a:ea typeface="Times New Roman" panose="02020603050405020304" pitchFamily="18" charset="0"/>
              </a:rPr>
              <a:t>Cette offre packagée permet ainsi aux professionnels de santé assurés de faire face aux principaux risques via les garanties suivantes :</a:t>
            </a:r>
          </a:p>
          <a:p>
            <a:pPr marR="109855" algn="just"/>
            <a:endParaRPr lang="fr-FR" sz="800">
              <a:ea typeface="Times New Roman" panose="02020603050405020304" pitchFamily="18" charset="0"/>
            </a:endParaRPr>
          </a:p>
          <a:p>
            <a:pPr marL="810900" marR="109855" lvl="1" indent="-342900" algn="just">
              <a:buFont typeface="Wingdings" panose="05000000000000000000" pitchFamily="2" charset="2"/>
              <a:buChar char=""/>
            </a:pPr>
            <a:r>
              <a:rPr lang="fr-FR" sz="1800">
                <a:ea typeface="Times New Roman" panose="02020603050405020304" pitchFamily="18" charset="0"/>
              </a:rPr>
              <a:t>RC Pro dans le cadre d’acte de prévention, de diagnostic et de soin</a:t>
            </a:r>
          </a:p>
          <a:p>
            <a:pPr marL="810900" marR="109855" lvl="1" indent="-342900" algn="just">
              <a:buFont typeface="Wingdings" panose="05000000000000000000" pitchFamily="2" charset="2"/>
              <a:buChar char=""/>
            </a:pPr>
            <a:r>
              <a:rPr lang="fr-FR" sz="1800">
                <a:ea typeface="Times New Roman" panose="02020603050405020304" pitchFamily="18" charset="0"/>
              </a:rPr>
              <a:t>Garantie infections nosocomiales et faute détachable du service</a:t>
            </a:r>
          </a:p>
          <a:p>
            <a:pPr marL="810900" marR="109855" lvl="1" indent="-342900" algn="just">
              <a:buFont typeface="Wingdings" panose="05000000000000000000" pitchFamily="2" charset="2"/>
              <a:buChar char=""/>
            </a:pPr>
            <a:r>
              <a:rPr lang="fr-FR" sz="1800">
                <a:ea typeface="Times New Roman" panose="02020603050405020304" pitchFamily="18" charset="0"/>
              </a:rPr>
              <a:t>Responsabilité civile d’exploitation </a:t>
            </a:r>
          </a:p>
          <a:p>
            <a:pPr marL="810900" marR="109855" lvl="1" indent="-342900" algn="just">
              <a:buFont typeface="Wingdings" panose="05000000000000000000" pitchFamily="2" charset="2"/>
              <a:buChar char=""/>
            </a:pPr>
            <a:r>
              <a:rPr lang="fr-FR" sz="1800">
                <a:ea typeface="Times New Roman" panose="02020603050405020304" pitchFamily="18" charset="0"/>
              </a:rPr>
              <a:t>Protection Juridique, y compris la défense ordinale</a:t>
            </a: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E741DA42-2146-444D-BEE5-337F8787D8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5254963" y="682990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126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L’offre RC Pro Médicale by 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3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BC61DF80-4ABA-47B6-A41F-DC43035B341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275442"/>
            <a:ext cx="11186251" cy="392216"/>
          </a:xfrm>
        </p:spPr>
        <p:txBody>
          <a:bodyPr/>
          <a:lstStyle/>
          <a:p>
            <a:pPr marL="61595" marR="109855" algn="just"/>
            <a:r>
              <a:rPr lang="fr-FR" sz="1800">
                <a:ea typeface="Times New Roman" panose="02020603050405020304" pitchFamily="18" charset="0"/>
              </a:rPr>
              <a:t>Besoins couverts </a:t>
            </a:r>
            <a:r>
              <a:rPr lang="fr-FR" sz="1800" err="1">
                <a:ea typeface="Times New Roman" panose="02020603050405020304" pitchFamily="18" charset="0"/>
              </a:rPr>
              <a:t>parl’offre</a:t>
            </a:r>
            <a:r>
              <a:rPr lang="fr-FR" sz="1800">
                <a:ea typeface="Times New Roman" panose="02020603050405020304" pitchFamily="18" charset="0"/>
              </a:rPr>
              <a:t> WTW :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5384635-224D-445C-858E-0CBD7DC0645A}"/>
              </a:ext>
            </a:extLst>
          </p:cNvPr>
          <p:cNvSpPr/>
          <p:nvPr/>
        </p:nvSpPr>
        <p:spPr>
          <a:xfrm>
            <a:off x="658415" y="2500415"/>
            <a:ext cx="756901" cy="3355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l" defTabSz="91433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04986DD-9F5D-4DAE-840C-4E435B1F9B38}"/>
              </a:ext>
            </a:extLst>
          </p:cNvPr>
          <p:cNvSpPr/>
          <p:nvPr/>
        </p:nvSpPr>
        <p:spPr>
          <a:xfrm rot="16200000" flipH="1">
            <a:off x="-290792" y="4423700"/>
            <a:ext cx="2648749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3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Arial" pitchFamily="34" charset="0"/>
              </a:rPr>
              <a:t>Cœur de l’offre</a:t>
            </a:r>
            <a:endParaRPr kumimoji="0" lang="en-US" sz="1400" b="0" i="0" u="none" strike="noStrike" kern="1200" cap="all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Arial" pitchFamily="34" charset="0"/>
            </a:endParaRPr>
          </a:p>
        </p:txBody>
      </p:sp>
      <p:grpSp>
        <p:nvGrpSpPr>
          <p:cNvPr id="58" name="Group 4">
            <a:extLst>
              <a:ext uri="{FF2B5EF4-FFF2-40B4-BE49-F238E27FC236}">
                <a16:creationId xmlns:a16="http://schemas.microsoft.com/office/drawing/2014/main" id="{0DCDE232-49DA-4E30-B3A8-EA74C1B5DB1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96724" y="2767027"/>
            <a:ext cx="318650" cy="317770"/>
            <a:chOff x="380" y="473"/>
            <a:chExt cx="362" cy="361"/>
          </a:xfrm>
          <a:solidFill>
            <a:schemeClr val="accent1"/>
          </a:solidFill>
        </p:grpSpPr>
        <p:sp>
          <p:nvSpPr>
            <p:cNvPr id="59" name="Freeform 5">
              <a:extLst>
                <a:ext uri="{FF2B5EF4-FFF2-40B4-BE49-F238E27FC236}">
                  <a16:creationId xmlns:a16="http://schemas.microsoft.com/office/drawing/2014/main" id="{7C25B9B7-1C7A-45CA-B0D3-DAC1B8D7CE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" y="473"/>
              <a:ext cx="197" cy="197"/>
            </a:xfrm>
            <a:custGeom>
              <a:avLst/>
              <a:gdLst>
                <a:gd name="T0" fmla="*/ 11 w 133"/>
                <a:gd name="T1" fmla="*/ 111 h 133"/>
                <a:gd name="T2" fmla="*/ 0 w 133"/>
                <a:gd name="T3" fmla="*/ 122 h 133"/>
                <a:gd name="T4" fmla="*/ 11 w 133"/>
                <a:gd name="T5" fmla="*/ 133 h 133"/>
                <a:gd name="T6" fmla="*/ 22 w 133"/>
                <a:gd name="T7" fmla="*/ 122 h 133"/>
                <a:gd name="T8" fmla="*/ 21 w 133"/>
                <a:gd name="T9" fmla="*/ 120 h 133"/>
                <a:gd name="T10" fmla="*/ 73 w 133"/>
                <a:gd name="T11" fmla="*/ 68 h 133"/>
                <a:gd name="T12" fmla="*/ 99 w 133"/>
                <a:gd name="T13" fmla="*/ 68 h 133"/>
                <a:gd name="T14" fmla="*/ 103 w 133"/>
                <a:gd name="T15" fmla="*/ 67 h 133"/>
                <a:gd name="T16" fmla="*/ 131 w 133"/>
                <a:gd name="T17" fmla="*/ 39 h 133"/>
                <a:gd name="T18" fmla="*/ 132 w 133"/>
                <a:gd name="T19" fmla="*/ 32 h 133"/>
                <a:gd name="T20" fmla="*/ 126 w 133"/>
                <a:gd name="T21" fmla="*/ 28 h 133"/>
                <a:gd name="T22" fmla="*/ 105 w 133"/>
                <a:gd name="T23" fmla="*/ 28 h 133"/>
                <a:gd name="T24" fmla="*/ 105 w 133"/>
                <a:gd name="T25" fmla="*/ 7 h 133"/>
                <a:gd name="T26" fmla="*/ 101 w 133"/>
                <a:gd name="T27" fmla="*/ 1 h 133"/>
                <a:gd name="T28" fmla="*/ 94 w 133"/>
                <a:gd name="T29" fmla="*/ 2 h 133"/>
                <a:gd name="T30" fmla="*/ 66 w 133"/>
                <a:gd name="T31" fmla="*/ 30 h 133"/>
                <a:gd name="T32" fmla="*/ 64 w 133"/>
                <a:gd name="T33" fmla="*/ 34 h 133"/>
                <a:gd name="T34" fmla="*/ 64 w 133"/>
                <a:gd name="T35" fmla="*/ 59 h 133"/>
                <a:gd name="T36" fmla="*/ 12 w 133"/>
                <a:gd name="T37" fmla="*/ 111 h 133"/>
                <a:gd name="T38" fmla="*/ 11 w 133"/>
                <a:gd name="T39" fmla="*/ 111 h 133"/>
                <a:gd name="T40" fmla="*/ 94 w 133"/>
                <a:gd name="T41" fmla="*/ 39 h 133"/>
                <a:gd name="T42" fmla="*/ 99 w 133"/>
                <a:gd name="T43" fmla="*/ 41 h 133"/>
                <a:gd name="T44" fmla="*/ 111 w 133"/>
                <a:gd name="T45" fmla="*/ 41 h 133"/>
                <a:gd name="T46" fmla="*/ 96 w 133"/>
                <a:gd name="T47" fmla="*/ 56 h 133"/>
                <a:gd name="T48" fmla="*/ 77 w 133"/>
                <a:gd name="T49" fmla="*/ 56 h 133"/>
                <a:gd name="T50" fmla="*/ 77 w 133"/>
                <a:gd name="T51" fmla="*/ 37 h 133"/>
                <a:gd name="T52" fmla="*/ 92 w 133"/>
                <a:gd name="T53" fmla="*/ 22 h 133"/>
                <a:gd name="T54" fmla="*/ 92 w 133"/>
                <a:gd name="T55" fmla="*/ 34 h 133"/>
                <a:gd name="T56" fmla="*/ 94 w 133"/>
                <a:gd name="T57" fmla="*/ 3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3" h="133">
                  <a:moveTo>
                    <a:pt x="11" y="111"/>
                  </a:moveTo>
                  <a:cubicBezTo>
                    <a:pt x="5" y="111"/>
                    <a:pt x="0" y="116"/>
                    <a:pt x="0" y="122"/>
                  </a:cubicBezTo>
                  <a:cubicBezTo>
                    <a:pt x="0" y="128"/>
                    <a:pt x="5" y="133"/>
                    <a:pt x="11" y="133"/>
                  </a:cubicBezTo>
                  <a:cubicBezTo>
                    <a:pt x="17" y="133"/>
                    <a:pt x="22" y="128"/>
                    <a:pt x="22" y="122"/>
                  </a:cubicBezTo>
                  <a:cubicBezTo>
                    <a:pt x="22" y="122"/>
                    <a:pt x="22" y="121"/>
                    <a:pt x="21" y="120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100" y="68"/>
                    <a:pt x="102" y="68"/>
                    <a:pt x="103" y="67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33" y="37"/>
                    <a:pt x="133" y="34"/>
                    <a:pt x="132" y="32"/>
                  </a:cubicBezTo>
                  <a:cubicBezTo>
                    <a:pt x="131" y="30"/>
                    <a:pt x="129" y="28"/>
                    <a:pt x="126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4"/>
                    <a:pt x="103" y="2"/>
                    <a:pt x="101" y="1"/>
                  </a:cubicBezTo>
                  <a:cubicBezTo>
                    <a:pt x="99" y="0"/>
                    <a:pt x="96" y="0"/>
                    <a:pt x="94" y="2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5" y="31"/>
                    <a:pt x="64" y="33"/>
                    <a:pt x="64" y="3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1" y="111"/>
                    <a:pt x="11" y="111"/>
                  </a:cubicBezTo>
                  <a:close/>
                  <a:moveTo>
                    <a:pt x="94" y="39"/>
                  </a:moveTo>
                  <a:cubicBezTo>
                    <a:pt x="95" y="40"/>
                    <a:pt x="97" y="41"/>
                    <a:pt x="99" y="41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6"/>
                    <a:pt x="93" y="38"/>
                    <a:pt x="94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Arial" pitchFamily="34" charset="0"/>
              </a:endParaRPr>
            </a:p>
          </p:txBody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414FE773-D743-401B-951D-CA1A28E15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" y="528"/>
              <a:ext cx="252" cy="251"/>
            </a:xfrm>
            <a:custGeom>
              <a:avLst/>
              <a:gdLst>
                <a:gd name="T0" fmla="*/ 123 w 170"/>
                <a:gd name="T1" fmla="*/ 16 h 170"/>
                <a:gd name="T2" fmla="*/ 120 w 170"/>
                <a:gd name="T3" fmla="*/ 8 h 170"/>
                <a:gd name="T4" fmla="*/ 119 w 170"/>
                <a:gd name="T5" fmla="*/ 8 h 170"/>
                <a:gd name="T6" fmla="*/ 85 w 170"/>
                <a:gd name="T7" fmla="*/ 0 h 170"/>
                <a:gd name="T8" fmla="*/ 0 w 170"/>
                <a:gd name="T9" fmla="*/ 85 h 170"/>
                <a:gd name="T10" fmla="*/ 85 w 170"/>
                <a:gd name="T11" fmla="*/ 170 h 170"/>
                <a:gd name="T12" fmla="*/ 170 w 170"/>
                <a:gd name="T13" fmla="*/ 85 h 170"/>
                <a:gd name="T14" fmla="*/ 162 w 170"/>
                <a:gd name="T15" fmla="*/ 50 h 170"/>
                <a:gd name="T16" fmla="*/ 158 w 170"/>
                <a:gd name="T17" fmla="*/ 47 h 170"/>
                <a:gd name="T18" fmla="*/ 154 w 170"/>
                <a:gd name="T19" fmla="*/ 47 h 170"/>
                <a:gd name="T20" fmla="*/ 150 w 170"/>
                <a:gd name="T21" fmla="*/ 51 h 170"/>
                <a:gd name="T22" fmla="*/ 151 w 170"/>
                <a:gd name="T23" fmla="*/ 55 h 170"/>
                <a:gd name="T24" fmla="*/ 157 w 170"/>
                <a:gd name="T25" fmla="*/ 85 h 170"/>
                <a:gd name="T26" fmla="*/ 85 w 170"/>
                <a:gd name="T27" fmla="*/ 158 h 170"/>
                <a:gd name="T28" fmla="*/ 12 w 170"/>
                <a:gd name="T29" fmla="*/ 85 h 170"/>
                <a:gd name="T30" fmla="*/ 85 w 170"/>
                <a:gd name="T31" fmla="*/ 13 h 170"/>
                <a:gd name="T32" fmla="*/ 114 w 170"/>
                <a:gd name="T33" fmla="*/ 19 h 170"/>
                <a:gd name="T34" fmla="*/ 123 w 170"/>
                <a:gd name="T35" fmla="*/ 1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0" h="170">
                  <a:moveTo>
                    <a:pt x="123" y="16"/>
                  </a:moveTo>
                  <a:cubicBezTo>
                    <a:pt x="124" y="13"/>
                    <a:pt x="123" y="9"/>
                    <a:pt x="120" y="8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08" y="3"/>
                    <a:pt x="97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32"/>
                    <a:pt x="38" y="170"/>
                    <a:pt x="85" y="170"/>
                  </a:cubicBezTo>
                  <a:cubicBezTo>
                    <a:pt x="131" y="170"/>
                    <a:pt x="170" y="132"/>
                    <a:pt x="170" y="85"/>
                  </a:cubicBezTo>
                  <a:cubicBezTo>
                    <a:pt x="170" y="73"/>
                    <a:pt x="167" y="61"/>
                    <a:pt x="162" y="50"/>
                  </a:cubicBezTo>
                  <a:cubicBezTo>
                    <a:pt x="161" y="49"/>
                    <a:pt x="160" y="48"/>
                    <a:pt x="158" y="47"/>
                  </a:cubicBezTo>
                  <a:cubicBezTo>
                    <a:pt x="157" y="46"/>
                    <a:pt x="155" y="46"/>
                    <a:pt x="154" y="47"/>
                  </a:cubicBezTo>
                  <a:cubicBezTo>
                    <a:pt x="152" y="48"/>
                    <a:pt x="151" y="49"/>
                    <a:pt x="150" y="51"/>
                  </a:cubicBezTo>
                  <a:cubicBezTo>
                    <a:pt x="150" y="52"/>
                    <a:pt x="150" y="54"/>
                    <a:pt x="151" y="55"/>
                  </a:cubicBezTo>
                  <a:cubicBezTo>
                    <a:pt x="155" y="65"/>
                    <a:pt x="157" y="75"/>
                    <a:pt x="157" y="85"/>
                  </a:cubicBezTo>
                  <a:cubicBezTo>
                    <a:pt x="157" y="125"/>
                    <a:pt x="124" y="158"/>
                    <a:pt x="85" y="158"/>
                  </a:cubicBezTo>
                  <a:cubicBezTo>
                    <a:pt x="45" y="158"/>
                    <a:pt x="12" y="125"/>
                    <a:pt x="12" y="85"/>
                  </a:cubicBezTo>
                  <a:cubicBezTo>
                    <a:pt x="12" y="45"/>
                    <a:pt x="45" y="13"/>
                    <a:pt x="85" y="13"/>
                  </a:cubicBezTo>
                  <a:cubicBezTo>
                    <a:pt x="95" y="13"/>
                    <a:pt x="105" y="15"/>
                    <a:pt x="114" y="19"/>
                  </a:cubicBezTo>
                  <a:cubicBezTo>
                    <a:pt x="118" y="21"/>
                    <a:pt x="121" y="19"/>
                    <a:pt x="12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Arial" pitchFamily="34" charset="0"/>
              </a:endParaRPr>
            </a:p>
          </p:txBody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id="{BD8D919B-6CEE-41CB-BFB0-0B8C0D46E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" y="583"/>
              <a:ext cx="142" cy="141"/>
            </a:xfrm>
            <a:custGeom>
              <a:avLst/>
              <a:gdLst>
                <a:gd name="T0" fmla="*/ 48 w 96"/>
                <a:gd name="T1" fmla="*/ 13 h 96"/>
                <a:gd name="T2" fmla="*/ 55 w 96"/>
                <a:gd name="T3" fmla="*/ 14 h 96"/>
                <a:gd name="T4" fmla="*/ 63 w 96"/>
                <a:gd name="T5" fmla="*/ 9 h 96"/>
                <a:gd name="T6" fmla="*/ 58 w 96"/>
                <a:gd name="T7" fmla="*/ 2 h 96"/>
                <a:gd name="T8" fmla="*/ 48 w 96"/>
                <a:gd name="T9" fmla="*/ 0 h 96"/>
                <a:gd name="T10" fmla="*/ 0 w 96"/>
                <a:gd name="T11" fmla="*/ 48 h 96"/>
                <a:gd name="T12" fmla="*/ 48 w 96"/>
                <a:gd name="T13" fmla="*/ 96 h 96"/>
                <a:gd name="T14" fmla="*/ 96 w 96"/>
                <a:gd name="T15" fmla="*/ 48 h 96"/>
                <a:gd name="T16" fmla="*/ 94 w 96"/>
                <a:gd name="T17" fmla="*/ 38 h 96"/>
                <a:gd name="T18" fmla="*/ 92 w 96"/>
                <a:gd name="T19" fmla="*/ 34 h 96"/>
                <a:gd name="T20" fmla="*/ 87 w 96"/>
                <a:gd name="T21" fmla="*/ 33 h 96"/>
                <a:gd name="T22" fmla="*/ 83 w 96"/>
                <a:gd name="T23" fmla="*/ 36 h 96"/>
                <a:gd name="T24" fmla="*/ 82 w 96"/>
                <a:gd name="T25" fmla="*/ 40 h 96"/>
                <a:gd name="T26" fmla="*/ 83 w 96"/>
                <a:gd name="T27" fmla="*/ 48 h 96"/>
                <a:gd name="T28" fmla="*/ 48 w 96"/>
                <a:gd name="T29" fmla="*/ 84 h 96"/>
                <a:gd name="T30" fmla="*/ 12 w 96"/>
                <a:gd name="T31" fmla="*/ 48 h 96"/>
                <a:gd name="T32" fmla="*/ 48 w 96"/>
                <a:gd name="T33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96">
                  <a:moveTo>
                    <a:pt x="48" y="13"/>
                  </a:moveTo>
                  <a:cubicBezTo>
                    <a:pt x="50" y="13"/>
                    <a:pt x="53" y="13"/>
                    <a:pt x="55" y="14"/>
                  </a:cubicBezTo>
                  <a:cubicBezTo>
                    <a:pt x="59" y="15"/>
                    <a:pt x="62" y="12"/>
                    <a:pt x="63" y="9"/>
                  </a:cubicBezTo>
                  <a:cubicBezTo>
                    <a:pt x="64" y="6"/>
                    <a:pt x="62" y="2"/>
                    <a:pt x="58" y="2"/>
                  </a:cubicBezTo>
                  <a:cubicBezTo>
                    <a:pt x="55" y="1"/>
                    <a:pt x="51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4" y="96"/>
                    <a:pt x="96" y="75"/>
                    <a:pt x="96" y="48"/>
                  </a:cubicBezTo>
                  <a:cubicBezTo>
                    <a:pt x="96" y="45"/>
                    <a:pt x="95" y="41"/>
                    <a:pt x="94" y="38"/>
                  </a:cubicBezTo>
                  <a:cubicBezTo>
                    <a:pt x="94" y="36"/>
                    <a:pt x="93" y="35"/>
                    <a:pt x="92" y="34"/>
                  </a:cubicBezTo>
                  <a:cubicBezTo>
                    <a:pt x="90" y="33"/>
                    <a:pt x="88" y="32"/>
                    <a:pt x="87" y="33"/>
                  </a:cubicBezTo>
                  <a:cubicBezTo>
                    <a:pt x="85" y="33"/>
                    <a:pt x="84" y="34"/>
                    <a:pt x="83" y="36"/>
                  </a:cubicBezTo>
                  <a:cubicBezTo>
                    <a:pt x="82" y="37"/>
                    <a:pt x="82" y="39"/>
                    <a:pt x="82" y="40"/>
                  </a:cubicBezTo>
                  <a:cubicBezTo>
                    <a:pt x="83" y="43"/>
                    <a:pt x="83" y="46"/>
                    <a:pt x="83" y="48"/>
                  </a:cubicBezTo>
                  <a:cubicBezTo>
                    <a:pt x="83" y="68"/>
                    <a:pt x="67" y="84"/>
                    <a:pt x="48" y="84"/>
                  </a:cubicBezTo>
                  <a:cubicBezTo>
                    <a:pt x="28" y="84"/>
                    <a:pt x="12" y="68"/>
                    <a:pt x="12" y="48"/>
                  </a:cubicBezTo>
                  <a:cubicBezTo>
                    <a:pt x="12" y="29"/>
                    <a:pt x="28" y="13"/>
                    <a:pt x="4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Arial" pitchFamily="34" charset="0"/>
              </a:endParaRPr>
            </a:p>
          </p:txBody>
        </p:sp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id="{722F482B-2E75-400F-BEF5-28DEF3096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" y="473"/>
              <a:ext cx="362" cy="361"/>
            </a:xfrm>
            <a:custGeom>
              <a:avLst/>
              <a:gdLst>
                <a:gd name="T0" fmla="*/ 234 w 244"/>
                <a:gd name="T1" fmla="*/ 74 h 244"/>
                <a:gd name="T2" fmla="*/ 230 w 244"/>
                <a:gd name="T3" fmla="*/ 70 h 244"/>
                <a:gd name="T4" fmla="*/ 225 w 244"/>
                <a:gd name="T5" fmla="*/ 70 h 244"/>
                <a:gd name="T6" fmla="*/ 222 w 244"/>
                <a:gd name="T7" fmla="*/ 79 h 244"/>
                <a:gd name="T8" fmla="*/ 231 w 244"/>
                <a:gd name="T9" fmla="*/ 122 h 244"/>
                <a:gd name="T10" fmla="*/ 122 w 244"/>
                <a:gd name="T11" fmla="*/ 232 h 244"/>
                <a:gd name="T12" fmla="*/ 12 w 244"/>
                <a:gd name="T13" fmla="*/ 122 h 244"/>
                <a:gd name="T14" fmla="*/ 122 w 244"/>
                <a:gd name="T15" fmla="*/ 13 h 244"/>
                <a:gd name="T16" fmla="*/ 165 w 244"/>
                <a:gd name="T17" fmla="*/ 22 h 244"/>
                <a:gd name="T18" fmla="*/ 170 w 244"/>
                <a:gd name="T19" fmla="*/ 22 h 244"/>
                <a:gd name="T20" fmla="*/ 173 w 244"/>
                <a:gd name="T21" fmla="*/ 19 h 244"/>
                <a:gd name="T22" fmla="*/ 174 w 244"/>
                <a:gd name="T23" fmla="*/ 14 h 244"/>
                <a:gd name="T24" fmla="*/ 170 w 244"/>
                <a:gd name="T25" fmla="*/ 10 h 244"/>
                <a:gd name="T26" fmla="*/ 122 w 244"/>
                <a:gd name="T27" fmla="*/ 0 h 244"/>
                <a:gd name="T28" fmla="*/ 0 w 244"/>
                <a:gd name="T29" fmla="*/ 122 h 244"/>
                <a:gd name="T30" fmla="*/ 122 w 244"/>
                <a:gd name="T31" fmla="*/ 244 h 244"/>
                <a:gd name="T32" fmla="*/ 244 w 244"/>
                <a:gd name="T33" fmla="*/ 122 h 244"/>
                <a:gd name="T34" fmla="*/ 234 w 244"/>
                <a:gd name="T35" fmla="*/ 7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4" h="244">
                  <a:moveTo>
                    <a:pt x="234" y="74"/>
                  </a:moveTo>
                  <a:cubicBezTo>
                    <a:pt x="233" y="72"/>
                    <a:pt x="232" y="71"/>
                    <a:pt x="230" y="70"/>
                  </a:cubicBezTo>
                  <a:cubicBezTo>
                    <a:pt x="229" y="70"/>
                    <a:pt x="227" y="70"/>
                    <a:pt x="225" y="70"/>
                  </a:cubicBezTo>
                  <a:cubicBezTo>
                    <a:pt x="222" y="72"/>
                    <a:pt x="221" y="76"/>
                    <a:pt x="222" y="79"/>
                  </a:cubicBezTo>
                  <a:cubicBezTo>
                    <a:pt x="228" y="93"/>
                    <a:pt x="231" y="107"/>
                    <a:pt x="231" y="122"/>
                  </a:cubicBezTo>
                  <a:cubicBezTo>
                    <a:pt x="231" y="182"/>
                    <a:pt x="182" y="232"/>
                    <a:pt x="122" y="232"/>
                  </a:cubicBezTo>
                  <a:cubicBezTo>
                    <a:pt x="61" y="232"/>
                    <a:pt x="12" y="182"/>
                    <a:pt x="12" y="122"/>
                  </a:cubicBezTo>
                  <a:cubicBezTo>
                    <a:pt x="12" y="62"/>
                    <a:pt x="61" y="13"/>
                    <a:pt x="122" y="13"/>
                  </a:cubicBezTo>
                  <a:cubicBezTo>
                    <a:pt x="137" y="13"/>
                    <a:pt x="151" y="16"/>
                    <a:pt x="165" y="22"/>
                  </a:cubicBezTo>
                  <a:cubicBezTo>
                    <a:pt x="167" y="23"/>
                    <a:pt x="168" y="23"/>
                    <a:pt x="170" y="22"/>
                  </a:cubicBezTo>
                  <a:cubicBezTo>
                    <a:pt x="172" y="21"/>
                    <a:pt x="173" y="20"/>
                    <a:pt x="173" y="19"/>
                  </a:cubicBezTo>
                  <a:cubicBezTo>
                    <a:pt x="174" y="17"/>
                    <a:pt x="174" y="15"/>
                    <a:pt x="174" y="14"/>
                  </a:cubicBezTo>
                  <a:cubicBezTo>
                    <a:pt x="173" y="12"/>
                    <a:pt x="172" y="11"/>
                    <a:pt x="170" y="10"/>
                  </a:cubicBezTo>
                  <a:cubicBezTo>
                    <a:pt x="155" y="4"/>
                    <a:pt x="138" y="0"/>
                    <a:pt x="122" y="0"/>
                  </a:cubicBezTo>
                  <a:cubicBezTo>
                    <a:pt x="54" y="0"/>
                    <a:pt x="0" y="55"/>
                    <a:pt x="0" y="122"/>
                  </a:cubicBezTo>
                  <a:cubicBezTo>
                    <a:pt x="0" y="189"/>
                    <a:pt x="54" y="244"/>
                    <a:pt x="122" y="244"/>
                  </a:cubicBezTo>
                  <a:cubicBezTo>
                    <a:pt x="189" y="244"/>
                    <a:pt x="244" y="189"/>
                    <a:pt x="244" y="122"/>
                  </a:cubicBezTo>
                  <a:cubicBezTo>
                    <a:pt x="244" y="105"/>
                    <a:pt x="240" y="89"/>
                    <a:pt x="234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Arial" pitchFamily="34" charset="0"/>
              </a:endParaRPr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44E2141F-0BE2-4A5F-96EB-671B6E88BBB4}"/>
              </a:ext>
            </a:extLst>
          </p:cNvPr>
          <p:cNvSpPr/>
          <p:nvPr/>
        </p:nvSpPr>
        <p:spPr>
          <a:xfrm>
            <a:off x="1512641" y="2500415"/>
            <a:ext cx="1838414" cy="81297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Assurance responsabilité civile professionnelle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BE845B3-8208-4171-B6D1-84513A989B12}"/>
              </a:ext>
            </a:extLst>
          </p:cNvPr>
          <p:cNvSpPr/>
          <p:nvPr/>
        </p:nvSpPr>
        <p:spPr>
          <a:xfrm>
            <a:off x="1512641" y="5047449"/>
            <a:ext cx="1838414" cy="812978"/>
          </a:xfrm>
          <a:prstGeom prst="rect">
            <a:avLst/>
          </a:prstGeom>
          <a:solidFill>
            <a:srgbClr val="F5ECFA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Protection juridique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E26AAF4-4DA0-47FB-A7A7-2824FB60AE87}"/>
              </a:ext>
            </a:extLst>
          </p:cNvPr>
          <p:cNvSpPr/>
          <p:nvPr/>
        </p:nvSpPr>
        <p:spPr>
          <a:xfrm>
            <a:off x="1512641" y="3348110"/>
            <a:ext cx="1838414" cy="812978"/>
          </a:xfrm>
          <a:prstGeom prst="rect">
            <a:avLst/>
          </a:prstGeom>
          <a:solidFill>
            <a:srgbClr val="F5ECFA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Garantie infections nosocomiales et faute détachable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44A0AE2-5BA3-4734-B583-48570CBE43CF}"/>
              </a:ext>
            </a:extLst>
          </p:cNvPr>
          <p:cNvSpPr/>
          <p:nvPr/>
        </p:nvSpPr>
        <p:spPr>
          <a:xfrm>
            <a:off x="1500610" y="2077854"/>
            <a:ext cx="1888917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3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Arial" pitchFamily="34" charset="0"/>
              </a:rPr>
              <a:t>Garantie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Arial" pitchFamily="34" charset="0"/>
            </a:endParaRPr>
          </a:p>
        </p:txBody>
      </p:sp>
      <p:sp>
        <p:nvSpPr>
          <p:cNvPr id="67" name="ZoneTexte 21">
            <a:extLst>
              <a:ext uri="{FF2B5EF4-FFF2-40B4-BE49-F238E27FC236}">
                <a16:creationId xmlns:a16="http://schemas.microsoft.com/office/drawing/2014/main" id="{4465302A-F403-4DE4-8823-C38F4D676750}"/>
              </a:ext>
            </a:extLst>
          </p:cNvPr>
          <p:cNvSpPr txBox="1"/>
          <p:nvPr/>
        </p:nvSpPr>
        <p:spPr>
          <a:xfrm>
            <a:off x="3448380" y="2500415"/>
            <a:ext cx="2546190" cy="81297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en-US"/>
            </a:defPPr>
            <a:lvl1pPr marL="0" marR="0" lvl="0" indent="0" algn="ctr" defTabSz="914333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Professionnels de santé</a:t>
            </a:r>
          </a:p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Établissements de soins</a:t>
            </a:r>
          </a:p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Jeunes installés</a:t>
            </a:r>
          </a:p>
        </p:txBody>
      </p:sp>
      <p:sp>
        <p:nvSpPr>
          <p:cNvPr id="68" name="ZoneTexte 24">
            <a:extLst>
              <a:ext uri="{FF2B5EF4-FFF2-40B4-BE49-F238E27FC236}">
                <a16:creationId xmlns:a16="http://schemas.microsoft.com/office/drawing/2014/main" id="{E4AF54D7-EEF1-41AB-B4CB-BDC6FF4143D5}"/>
              </a:ext>
            </a:extLst>
          </p:cNvPr>
          <p:cNvSpPr txBox="1"/>
          <p:nvPr/>
        </p:nvSpPr>
        <p:spPr>
          <a:xfrm>
            <a:off x="3448380" y="3348110"/>
            <a:ext cx="2546190" cy="812978"/>
          </a:xfrm>
          <a:prstGeom prst="rect">
            <a:avLst/>
          </a:prstGeom>
          <a:solidFill>
            <a:srgbClr val="F5ECFA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en-US"/>
            </a:defPPr>
            <a:lvl1pPr marL="0" marR="0" lvl="0" indent="0" algn="ctr" defTabSz="914333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Professionnels de santé </a:t>
            </a:r>
          </a:p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Établissements de soins</a:t>
            </a:r>
          </a:p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Laboratoires d’analyse</a:t>
            </a:r>
          </a:p>
        </p:txBody>
      </p:sp>
      <p:sp>
        <p:nvSpPr>
          <p:cNvPr id="69" name="ZoneTexte 26">
            <a:extLst>
              <a:ext uri="{FF2B5EF4-FFF2-40B4-BE49-F238E27FC236}">
                <a16:creationId xmlns:a16="http://schemas.microsoft.com/office/drawing/2014/main" id="{B7EE3DBA-332A-4EF7-906B-0AF84D05DB5E}"/>
              </a:ext>
            </a:extLst>
          </p:cNvPr>
          <p:cNvSpPr txBox="1"/>
          <p:nvPr/>
        </p:nvSpPr>
        <p:spPr>
          <a:xfrm>
            <a:off x="3448380" y="5047449"/>
            <a:ext cx="2546190" cy="812978"/>
          </a:xfrm>
          <a:prstGeom prst="rect">
            <a:avLst/>
          </a:prstGeom>
          <a:solidFill>
            <a:srgbClr val="F5ECFA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en-US"/>
            </a:defPPr>
            <a:lvl1pPr marL="0" marR="0" lvl="0" indent="0" algn="ctr" defTabSz="914333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Professionnels de santé </a:t>
            </a:r>
          </a:p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Établissements de santé</a:t>
            </a:r>
          </a:p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Labo, pharmacies, opticiens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A728E05-626C-43D2-841E-33486BE0EA51}"/>
              </a:ext>
            </a:extLst>
          </p:cNvPr>
          <p:cNvSpPr/>
          <p:nvPr/>
        </p:nvSpPr>
        <p:spPr>
          <a:xfrm>
            <a:off x="3448380" y="2077854"/>
            <a:ext cx="2348653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3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Arial" pitchFamily="34" charset="0"/>
              </a:rPr>
              <a:t>Cible 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Arial" pitchFamily="34" charset="0"/>
            </a:endParaRPr>
          </a:p>
        </p:txBody>
      </p:sp>
      <p:sp>
        <p:nvSpPr>
          <p:cNvPr id="71" name="ZoneTexte 21">
            <a:extLst>
              <a:ext uri="{FF2B5EF4-FFF2-40B4-BE49-F238E27FC236}">
                <a16:creationId xmlns:a16="http://schemas.microsoft.com/office/drawing/2014/main" id="{24F75933-71B0-4444-9C66-6E4E85A2F579}"/>
              </a:ext>
            </a:extLst>
          </p:cNvPr>
          <p:cNvSpPr txBox="1"/>
          <p:nvPr/>
        </p:nvSpPr>
        <p:spPr>
          <a:xfrm>
            <a:off x="6096000" y="2500415"/>
            <a:ext cx="3695970" cy="81297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en-US"/>
            </a:defPPr>
            <a:lvl1pPr marL="0" marR="0" lvl="0" indent="0" algn="ctr" defTabSz="914333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Actes de prévention, de diagnostic et de soins</a:t>
            </a:r>
          </a:p>
        </p:txBody>
      </p:sp>
      <p:sp>
        <p:nvSpPr>
          <p:cNvPr id="72" name="ZoneTexte 24">
            <a:extLst>
              <a:ext uri="{FF2B5EF4-FFF2-40B4-BE49-F238E27FC236}">
                <a16:creationId xmlns:a16="http://schemas.microsoft.com/office/drawing/2014/main" id="{4D1AF9D3-A59A-4E6C-84D1-D02956A956D8}"/>
              </a:ext>
            </a:extLst>
          </p:cNvPr>
          <p:cNvSpPr txBox="1"/>
          <p:nvPr/>
        </p:nvSpPr>
        <p:spPr>
          <a:xfrm>
            <a:off x="6096000" y="3348110"/>
            <a:ext cx="3695970" cy="812978"/>
          </a:xfrm>
          <a:prstGeom prst="rect">
            <a:avLst/>
          </a:prstGeom>
          <a:solidFill>
            <a:srgbClr val="F5ECFA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en-US"/>
            </a:defPPr>
            <a:lvl1pPr marL="0" marR="0" lvl="0" indent="0" algn="ctr" defTabSz="914333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Actes de prévention, de diagnostic et de soins</a:t>
            </a:r>
          </a:p>
        </p:txBody>
      </p:sp>
      <p:sp>
        <p:nvSpPr>
          <p:cNvPr id="73" name="ZoneTexte 26">
            <a:extLst>
              <a:ext uri="{FF2B5EF4-FFF2-40B4-BE49-F238E27FC236}">
                <a16:creationId xmlns:a16="http://schemas.microsoft.com/office/drawing/2014/main" id="{38E268F3-9FA0-4214-8DEC-E9BC3BEB8954}"/>
              </a:ext>
            </a:extLst>
          </p:cNvPr>
          <p:cNvSpPr txBox="1"/>
          <p:nvPr/>
        </p:nvSpPr>
        <p:spPr>
          <a:xfrm>
            <a:off x="6096000" y="5047449"/>
            <a:ext cx="3695970" cy="812978"/>
          </a:xfrm>
          <a:prstGeom prst="rect">
            <a:avLst/>
          </a:prstGeom>
          <a:solidFill>
            <a:srgbClr val="F5ECFA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en-US"/>
            </a:defPPr>
            <a:lvl1pPr marL="0" marR="0" lvl="0" indent="0" algn="ctr" defTabSz="914333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Défense ordinale</a:t>
            </a:r>
          </a:p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Recourt tiers payeurs </a:t>
            </a:r>
          </a:p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Défense locataire/propriétaire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FDBA284-E771-4BC7-BAE6-E3AAE2E12370}"/>
              </a:ext>
            </a:extLst>
          </p:cNvPr>
          <p:cNvSpPr/>
          <p:nvPr/>
        </p:nvSpPr>
        <p:spPr>
          <a:xfrm>
            <a:off x="5994570" y="2077854"/>
            <a:ext cx="379739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3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Evénements &amp; c</a:t>
            </a: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Arial" pitchFamily="34" charset="0"/>
              </a:rPr>
              <a:t>ouvertures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Arial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FB84EC5-4292-4E9D-BFF8-328454761B02}"/>
              </a:ext>
            </a:extLst>
          </p:cNvPr>
          <p:cNvSpPr/>
          <p:nvPr/>
        </p:nvSpPr>
        <p:spPr>
          <a:xfrm>
            <a:off x="1512641" y="4195264"/>
            <a:ext cx="1838414" cy="81297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Responsabilité civile exploitation</a:t>
            </a:r>
          </a:p>
        </p:txBody>
      </p:sp>
      <p:sp>
        <p:nvSpPr>
          <p:cNvPr id="76" name="ZoneTexte 21">
            <a:extLst>
              <a:ext uri="{FF2B5EF4-FFF2-40B4-BE49-F238E27FC236}">
                <a16:creationId xmlns:a16="http://schemas.microsoft.com/office/drawing/2014/main" id="{293C62B7-2516-433C-80B8-788F6138D6C8}"/>
              </a:ext>
            </a:extLst>
          </p:cNvPr>
          <p:cNvSpPr txBox="1"/>
          <p:nvPr/>
        </p:nvSpPr>
        <p:spPr>
          <a:xfrm>
            <a:off x="3448380" y="4195264"/>
            <a:ext cx="2546190" cy="81297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en-US"/>
            </a:defPPr>
            <a:lvl1pPr marL="0" marR="0" lvl="0" indent="0" algn="ctr" defTabSz="914333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Professionnels de santé </a:t>
            </a:r>
          </a:p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Établissements de santé</a:t>
            </a:r>
          </a:p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Labo, pharmacies, opticiens</a:t>
            </a:r>
          </a:p>
        </p:txBody>
      </p:sp>
      <p:sp>
        <p:nvSpPr>
          <p:cNvPr id="77" name="ZoneTexte 21">
            <a:extLst>
              <a:ext uri="{FF2B5EF4-FFF2-40B4-BE49-F238E27FC236}">
                <a16:creationId xmlns:a16="http://schemas.microsoft.com/office/drawing/2014/main" id="{8203FD6F-ACCC-4659-9A5E-30D2103F26A6}"/>
              </a:ext>
            </a:extLst>
          </p:cNvPr>
          <p:cNvSpPr txBox="1"/>
          <p:nvPr/>
        </p:nvSpPr>
        <p:spPr>
          <a:xfrm>
            <a:off x="6096000" y="4195264"/>
            <a:ext cx="3695970" cy="81297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en-US"/>
            </a:defPPr>
            <a:lvl1pPr marL="0" marR="0" lvl="0" indent="0" algn="ctr" defTabSz="914333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Accident au sein de la structure de soin</a:t>
            </a:r>
          </a:p>
          <a:p>
            <a:pPr marL="171450" marR="0" lvl="0" indent="-171450" algn="l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Dommages causés en dehors de l’acte médical</a:t>
            </a:r>
          </a:p>
        </p:txBody>
      </p:sp>
      <p:sp>
        <p:nvSpPr>
          <p:cNvPr id="78" name="Accolade fermante 77">
            <a:extLst>
              <a:ext uri="{FF2B5EF4-FFF2-40B4-BE49-F238E27FC236}">
                <a16:creationId xmlns:a16="http://schemas.microsoft.com/office/drawing/2014/main" id="{E09D8552-A5EF-4C2E-B298-8543A2257A0C}"/>
              </a:ext>
            </a:extLst>
          </p:cNvPr>
          <p:cNvSpPr/>
          <p:nvPr/>
        </p:nvSpPr>
        <p:spPr>
          <a:xfrm>
            <a:off x="9830761" y="2448445"/>
            <a:ext cx="277803" cy="349514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F6CF928-CF7E-4432-8BD9-F60CA450A384}"/>
              </a:ext>
            </a:extLst>
          </p:cNvPr>
          <p:cNvSpPr/>
          <p:nvPr/>
        </p:nvSpPr>
        <p:spPr>
          <a:xfrm>
            <a:off x="10201466" y="3863089"/>
            <a:ext cx="1839045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3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itchFamily="34" charset="0"/>
              </a:rPr>
              <a:t>Offre packagée </a:t>
            </a:r>
            <a:endParaRPr kumimoji="0" lang="en-US" sz="2400" b="1" i="1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Arial" pitchFamily="34" charset="0"/>
            </a:endParaRPr>
          </a:p>
        </p:txBody>
      </p:sp>
      <p:pic>
        <p:nvPicPr>
          <p:cNvPr id="80" name="Picture 6">
            <a:extLst>
              <a:ext uri="{FF2B5EF4-FFF2-40B4-BE49-F238E27FC236}">
                <a16:creationId xmlns:a16="http://schemas.microsoft.com/office/drawing/2014/main" id="{798F0651-46B9-4889-892F-2F68E9D4C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5254963" y="682990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199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L’offre RC Pro Médicale by 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3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BC61DF80-4ABA-47B6-A41F-DC43035B341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275442"/>
            <a:ext cx="11186251" cy="392216"/>
          </a:xfrm>
        </p:spPr>
        <p:txBody>
          <a:bodyPr/>
          <a:lstStyle/>
          <a:p>
            <a:pPr marL="61595" marR="109855" algn="just"/>
            <a:r>
              <a:rPr lang="fr-FR" sz="1800" b="1" u="sng">
                <a:ea typeface="Times New Roman" panose="02020603050405020304" pitchFamily="18" charset="0"/>
              </a:rPr>
              <a:t>Fiche produit RC MEDICALE</a:t>
            </a:r>
            <a:r>
              <a:rPr lang="fr-FR" sz="1800" b="1">
                <a:ea typeface="Times New Roman" panose="02020603050405020304" pitchFamily="18" charset="0"/>
              </a:rPr>
              <a:t> :</a:t>
            </a:r>
          </a:p>
        </p:txBody>
      </p:sp>
      <p:sp>
        <p:nvSpPr>
          <p:cNvPr id="30" name="Rectangle: Rounded Corners 39">
            <a:extLst>
              <a:ext uri="{FF2B5EF4-FFF2-40B4-BE49-F238E27FC236}">
                <a16:creationId xmlns:a16="http://schemas.microsoft.com/office/drawing/2014/main" id="{29CC1CE5-CAA5-4AAE-8216-8E1B5F4414F9}"/>
              </a:ext>
            </a:extLst>
          </p:cNvPr>
          <p:cNvSpPr/>
          <p:nvPr/>
        </p:nvSpPr>
        <p:spPr>
          <a:xfrm>
            <a:off x="737607" y="4524623"/>
            <a:ext cx="7078336" cy="1806056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000" rtlCol="0" anchor="b"/>
          <a:lstStyle/>
          <a:p>
            <a:pPr marL="380972" marR="0" lvl="0" indent="-380972" algn="l" defTabSz="121911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18BB490-8673-4894-B9CD-F32777B7589D}"/>
              </a:ext>
            </a:extLst>
          </p:cNvPr>
          <p:cNvSpPr txBox="1"/>
          <p:nvPr/>
        </p:nvSpPr>
        <p:spPr>
          <a:xfrm>
            <a:off x="912847" y="4246154"/>
            <a:ext cx="3325899" cy="225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91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1200" cap="all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itchFamily="34" charset="0"/>
              </a:rPr>
              <a:t>RISQUES COUVERTS</a:t>
            </a:r>
          </a:p>
        </p:txBody>
      </p:sp>
      <p:grpSp>
        <p:nvGrpSpPr>
          <p:cNvPr id="32" name="Group 73">
            <a:extLst>
              <a:ext uri="{FF2B5EF4-FFF2-40B4-BE49-F238E27FC236}">
                <a16:creationId xmlns:a16="http://schemas.microsoft.com/office/drawing/2014/main" id="{901A0E12-26F0-4B39-8773-3844104B151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5242" y="4191036"/>
            <a:ext cx="401731" cy="408537"/>
            <a:chOff x="6545" y="603"/>
            <a:chExt cx="413" cy="420"/>
          </a:xfrm>
          <a:solidFill>
            <a:schemeClr val="bg2"/>
          </a:solidFill>
        </p:grpSpPr>
        <p:sp>
          <p:nvSpPr>
            <p:cNvPr id="33" name="Freeform 74">
              <a:extLst>
                <a:ext uri="{FF2B5EF4-FFF2-40B4-BE49-F238E27FC236}">
                  <a16:creationId xmlns:a16="http://schemas.microsoft.com/office/drawing/2014/main" id="{80670A97-1595-4F12-A305-CCD45B91F2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5" y="638"/>
              <a:ext cx="413" cy="233"/>
            </a:xfrm>
            <a:custGeom>
              <a:avLst/>
              <a:gdLst>
                <a:gd name="T0" fmla="*/ 272 w 279"/>
                <a:gd name="T1" fmla="*/ 156 h 157"/>
                <a:gd name="T2" fmla="*/ 266 w 279"/>
                <a:gd name="T3" fmla="*/ 152 h 157"/>
                <a:gd name="T4" fmla="*/ 266 w 279"/>
                <a:gd name="T5" fmla="*/ 152 h 157"/>
                <a:gd name="T6" fmla="*/ 242 w 279"/>
                <a:gd name="T7" fmla="*/ 132 h 157"/>
                <a:gd name="T8" fmla="*/ 217 w 279"/>
                <a:gd name="T9" fmla="*/ 152 h 157"/>
                <a:gd name="T10" fmla="*/ 212 w 279"/>
                <a:gd name="T11" fmla="*/ 156 h 157"/>
                <a:gd name="T12" fmla="*/ 206 w 279"/>
                <a:gd name="T13" fmla="*/ 153 h 157"/>
                <a:gd name="T14" fmla="*/ 176 w 279"/>
                <a:gd name="T15" fmla="*/ 132 h 157"/>
                <a:gd name="T16" fmla="*/ 145 w 279"/>
                <a:gd name="T17" fmla="*/ 153 h 157"/>
                <a:gd name="T18" fmla="*/ 139 w 279"/>
                <a:gd name="T19" fmla="*/ 156 h 157"/>
                <a:gd name="T20" fmla="*/ 134 w 279"/>
                <a:gd name="T21" fmla="*/ 152 h 157"/>
                <a:gd name="T22" fmla="*/ 104 w 279"/>
                <a:gd name="T23" fmla="*/ 132 h 157"/>
                <a:gd name="T24" fmla="*/ 73 w 279"/>
                <a:gd name="T25" fmla="*/ 152 h 157"/>
                <a:gd name="T26" fmla="*/ 67 w 279"/>
                <a:gd name="T27" fmla="*/ 156 h 157"/>
                <a:gd name="T28" fmla="*/ 62 w 279"/>
                <a:gd name="T29" fmla="*/ 151 h 157"/>
                <a:gd name="T30" fmla="*/ 37 w 279"/>
                <a:gd name="T31" fmla="*/ 132 h 157"/>
                <a:gd name="T32" fmla="*/ 19 w 279"/>
                <a:gd name="T33" fmla="*/ 139 h 157"/>
                <a:gd name="T34" fmla="*/ 14 w 279"/>
                <a:gd name="T35" fmla="*/ 150 h 157"/>
                <a:gd name="T36" fmla="*/ 8 w 279"/>
                <a:gd name="T37" fmla="*/ 156 h 157"/>
                <a:gd name="T38" fmla="*/ 2 w 279"/>
                <a:gd name="T39" fmla="*/ 151 h 157"/>
                <a:gd name="T40" fmla="*/ 41 w 279"/>
                <a:gd name="T41" fmla="*/ 42 h 157"/>
                <a:gd name="T42" fmla="*/ 140 w 279"/>
                <a:gd name="T43" fmla="*/ 0 h 157"/>
                <a:gd name="T44" fmla="*/ 238 w 279"/>
                <a:gd name="T45" fmla="*/ 42 h 157"/>
                <a:gd name="T46" fmla="*/ 278 w 279"/>
                <a:gd name="T47" fmla="*/ 151 h 157"/>
                <a:gd name="T48" fmla="*/ 272 w 279"/>
                <a:gd name="T49" fmla="*/ 156 h 157"/>
                <a:gd name="T50" fmla="*/ 272 w 279"/>
                <a:gd name="T51" fmla="*/ 156 h 157"/>
                <a:gd name="T52" fmla="*/ 104 w 279"/>
                <a:gd name="T53" fmla="*/ 120 h 157"/>
                <a:gd name="T54" fmla="*/ 141 w 279"/>
                <a:gd name="T55" fmla="*/ 139 h 157"/>
                <a:gd name="T56" fmla="*/ 176 w 279"/>
                <a:gd name="T57" fmla="*/ 120 h 157"/>
                <a:gd name="T58" fmla="*/ 211 w 279"/>
                <a:gd name="T59" fmla="*/ 138 h 157"/>
                <a:gd name="T60" fmla="*/ 242 w 279"/>
                <a:gd name="T61" fmla="*/ 120 h 157"/>
                <a:gd name="T62" fmla="*/ 265 w 279"/>
                <a:gd name="T63" fmla="*/ 129 h 157"/>
                <a:gd name="T64" fmla="*/ 229 w 279"/>
                <a:gd name="T65" fmla="*/ 50 h 157"/>
                <a:gd name="T66" fmla="*/ 140 w 279"/>
                <a:gd name="T67" fmla="*/ 12 h 157"/>
                <a:gd name="T68" fmla="*/ 50 w 279"/>
                <a:gd name="T69" fmla="*/ 50 h 157"/>
                <a:gd name="T70" fmla="*/ 14 w 279"/>
                <a:gd name="T71" fmla="*/ 127 h 157"/>
                <a:gd name="T72" fmla="*/ 37 w 279"/>
                <a:gd name="T73" fmla="*/ 120 h 157"/>
                <a:gd name="T74" fmla="*/ 69 w 279"/>
                <a:gd name="T75" fmla="*/ 135 h 157"/>
                <a:gd name="T76" fmla="*/ 104 w 279"/>
                <a:gd name="T77" fmla="*/ 12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9" h="157">
                  <a:moveTo>
                    <a:pt x="272" y="156"/>
                  </a:moveTo>
                  <a:cubicBezTo>
                    <a:pt x="269" y="156"/>
                    <a:pt x="266" y="155"/>
                    <a:pt x="266" y="152"/>
                  </a:cubicBezTo>
                  <a:cubicBezTo>
                    <a:pt x="266" y="152"/>
                    <a:pt x="266" y="152"/>
                    <a:pt x="266" y="152"/>
                  </a:cubicBezTo>
                  <a:cubicBezTo>
                    <a:pt x="266" y="151"/>
                    <a:pt x="261" y="132"/>
                    <a:pt x="242" y="132"/>
                  </a:cubicBezTo>
                  <a:cubicBezTo>
                    <a:pt x="223" y="132"/>
                    <a:pt x="218" y="151"/>
                    <a:pt x="217" y="152"/>
                  </a:cubicBezTo>
                  <a:cubicBezTo>
                    <a:pt x="217" y="154"/>
                    <a:pt x="215" y="156"/>
                    <a:pt x="212" y="156"/>
                  </a:cubicBezTo>
                  <a:cubicBezTo>
                    <a:pt x="210" y="157"/>
                    <a:pt x="207" y="155"/>
                    <a:pt x="206" y="153"/>
                  </a:cubicBezTo>
                  <a:cubicBezTo>
                    <a:pt x="206" y="153"/>
                    <a:pt x="196" y="132"/>
                    <a:pt x="176" y="132"/>
                  </a:cubicBezTo>
                  <a:cubicBezTo>
                    <a:pt x="156" y="132"/>
                    <a:pt x="145" y="153"/>
                    <a:pt x="145" y="153"/>
                  </a:cubicBezTo>
                  <a:cubicBezTo>
                    <a:pt x="144" y="155"/>
                    <a:pt x="141" y="157"/>
                    <a:pt x="139" y="156"/>
                  </a:cubicBezTo>
                  <a:cubicBezTo>
                    <a:pt x="137" y="156"/>
                    <a:pt x="134" y="154"/>
                    <a:pt x="134" y="152"/>
                  </a:cubicBezTo>
                  <a:cubicBezTo>
                    <a:pt x="134" y="151"/>
                    <a:pt x="128" y="132"/>
                    <a:pt x="104" y="132"/>
                  </a:cubicBezTo>
                  <a:cubicBezTo>
                    <a:pt x="79" y="132"/>
                    <a:pt x="74" y="151"/>
                    <a:pt x="73" y="152"/>
                  </a:cubicBezTo>
                  <a:cubicBezTo>
                    <a:pt x="73" y="155"/>
                    <a:pt x="70" y="157"/>
                    <a:pt x="67" y="156"/>
                  </a:cubicBezTo>
                  <a:cubicBezTo>
                    <a:pt x="64" y="156"/>
                    <a:pt x="62" y="154"/>
                    <a:pt x="62" y="151"/>
                  </a:cubicBezTo>
                  <a:cubicBezTo>
                    <a:pt x="62" y="149"/>
                    <a:pt x="61" y="132"/>
                    <a:pt x="37" y="132"/>
                  </a:cubicBezTo>
                  <a:cubicBezTo>
                    <a:pt x="29" y="132"/>
                    <a:pt x="23" y="135"/>
                    <a:pt x="19" y="139"/>
                  </a:cubicBezTo>
                  <a:cubicBezTo>
                    <a:pt x="14" y="144"/>
                    <a:pt x="14" y="150"/>
                    <a:pt x="14" y="150"/>
                  </a:cubicBezTo>
                  <a:cubicBezTo>
                    <a:pt x="14" y="154"/>
                    <a:pt x="11" y="156"/>
                    <a:pt x="8" y="156"/>
                  </a:cubicBezTo>
                  <a:cubicBezTo>
                    <a:pt x="5" y="157"/>
                    <a:pt x="2" y="154"/>
                    <a:pt x="2" y="151"/>
                  </a:cubicBezTo>
                  <a:cubicBezTo>
                    <a:pt x="0" y="110"/>
                    <a:pt x="14" y="70"/>
                    <a:pt x="41" y="42"/>
                  </a:cubicBezTo>
                  <a:cubicBezTo>
                    <a:pt x="67" y="15"/>
                    <a:pt x="102" y="0"/>
                    <a:pt x="140" y="0"/>
                  </a:cubicBezTo>
                  <a:cubicBezTo>
                    <a:pt x="177" y="0"/>
                    <a:pt x="212" y="15"/>
                    <a:pt x="238" y="42"/>
                  </a:cubicBezTo>
                  <a:cubicBezTo>
                    <a:pt x="265" y="70"/>
                    <a:pt x="279" y="110"/>
                    <a:pt x="278" y="151"/>
                  </a:cubicBezTo>
                  <a:cubicBezTo>
                    <a:pt x="278" y="154"/>
                    <a:pt x="275" y="156"/>
                    <a:pt x="272" y="156"/>
                  </a:cubicBezTo>
                  <a:cubicBezTo>
                    <a:pt x="272" y="156"/>
                    <a:pt x="272" y="156"/>
                    <a:pt x="272" y="156"/>
                  </a:cubicBezTo>
                  <a:close/>
                  <a:moveTo>
                    <a:pt x="104" y="120"/>
                  </a:moveTo>
                  <a:cubicBezTo>
                    <a:pt x="123" y="120"/>
                    <a:pt x="134" y="130"/>
                    <a:pt x="141" y="139"/>
                  </a:cubicBezTo>
                  <a:cubicBezTo>
                    <a:pt x="147" y="131"/>
                    <a:pt x="159" y="120"/>
                    <a:pt x="176" y="120"/>
                  </a:cubicBezTo>
                  <a:cubicBezTo>
                    <a:pt x="192" y="120"/>
                    <a:pt x="204" y="130"/>
                    <a:pt x="211" y="138"/>
                  </a:cubicBezTo>
                  <a:cubicBezTo>
                    <a:pt x="216" y="129"/>
                    <a:pt x="226" y="120"/>
                    <a:pt x="242" y="120"/>
                  </a:cubicBezTo>
                  <a:cubicBezTo>
                    <a:pt x="252" y="120"/>
                    <a:pt x="259" y="124"/>
                    <a:pt x="265" y="129"/>
                  </a:cubicBezTo>
                  <a:cubicBezTo>
                    <a:pt x="262" y="99"/>
                    <a:pt x="249" y="71"/>
                    <a:pt x="229" y="50"/>
                  </a:cubicBezTo>
                  <a:cubicBezTo>
                    <a:pt x="206" y="26"/>
                    <a:pt x="174" y="12"/>
                    <a:pt x="140" y="12"/>
                  </a:cubicBezTo>
                  <a:cubicBezTo>
                    <a:pt x="105" y="12"/>
                    <a:pt x="73" y="26"/>
                    <a:pt x="50" y="50"/>
                  </a:cubicBezTo>
                  <a:cubicBezTo>
                    <a:pt x="30" y="71"/>
                    <a:pt x="18" y="98"/>
                    <a:pt x="14" y="127"/>
                  </a:cubicBezTo>
                  <a:cubicBezTo>
                    <a:pt x="20" y="123"/>
                    <a:pt x="28" y="120"/>
                    <a:pt x="37" y="120"/>
                  </a:cubicBezTo>
                  <a:cubicBezTo>
                    <a:pt x="55" y="120"/>
                    <a:pt x="64" y="128"/>
                    <a:pt x="69" y="135"/>
                  </a:cubicBezTo>
                  <a:cubicBezTo>
                    <a:pt x="76" y="128"/>
                    <a:pt x="87" y="120"/>
                    <a:pt x="104" y="120"/>
                  </a:cubicBezTo>
                  <a:close/>
                </a:path>
              </a:pathLst>
            </a:custGeom>
            <a:grpFill/>
            <a:ln w="19050">
              <a:noFill/>
              <a:round/>
              <a:headEnd/>
              <a:tailEnd/>
            </a:ln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4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4" name="Freeform 75">
              <a:extLst>
                <a:ext uri="{FF2B5EF4-FFF2-40B4-BE49-F238E27FC236}">
                  <a16:creationId xmlns:a16="http://schemas.microsoft.com/office/drawing/2014/main" id="{DFD27F61-1865-4C75-9903-537B78BC3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" y="603"/>
              <a:ext cx="18" cy="53"/>
            </a:xfrm>
            <a:custGeom>
              <a:avLst/>
              <a:gdLst>
                <a:gd name="T0" fmla="*/ 6 w 12"/>
                <a:gd name="T1" fmla="*/ 36 h 36"/>
                <a:gd name="T2" fmla="*/ 0 w 12"/>
                <a:gd name="T3" fmla="*/ 30 h 36"/>
                <a:gd name="T4" fmla="*/ 0 w 12"/>
                <a:gd name="T5" fmla="*/ 6 h 36"/>
                <a:gd name="T6" fmla="*/ 6 w 12"/>
                <a:gd name="T7" fmla="*/ 0 h 36"/>
                <a:gd name="T8" fmla="*/ 12 w 12"/>
                <a:gd name="T9" fmla="*/ 6 h 36"/>
                <a:gd name="T10" fmla="*/ 12 w 12"/>
                <a:gd name="T11" fmla="*/ 30 h 36"/>
                <a:gd name="T12" fmla="*/ 6 w 12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6">
                  <a:moveTo>
                    <a:pt x="6" y="36"/>
                  </a:moveTo>
                  <a:cubicBezTo>
                    <a:pt x="2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4"/>
                    <a:pt x="9" y="36"/>
                    <a:pt x="6" y="36"/>
                  </a:cubicBezTo>
                  <a:close/>
                </a:path>
              </a:pathLst>
            </a:custGeom>
            <a:grpFill/>
            <a:ln w="19050">
              <a:noFill/>
              <a:round/>
              <a:headEnd/>
              <a:tailEnd/>
            </a:ln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4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5" name="Freeform 76">
              <a:extLst>
                <a:ext uri="{FF2B5EF4-FFF2-40B4-BE49-F238E27FC236}">
                  <a16:creationId xmlns:a16="http://schemas.microsoft.com/office/drawing/2014/main" id="{DB556264-9EF2-40AC-8314-41542C8A0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" y="851"/>
              <a:ext cx="62" cy="172"/>
            </a:xfrm>
            <a:custGeom>
              <a:avLst/>
              <a:gdLst>
                <a:gd name="T0" fmla="*/ 21 w 42"/>
                <a:gd name="T1" fmla="*/ 116 h 116"/>
                <a:gd name="T2" fmla="*/ 0 w 42"/>
                <a:gd name="T3" fmla="*/ 96 h 116"/>
                <a:gd name="T4" fmla="*/ 0 w 42"/>
                <a:gd name="T5" fmla="*/ 6 h 116"/>
                <a:gd name="T6" fmla="*/ 6 w 42"/>
                <a:gd name="T7" fmla="*/ 0 h 116"/>
                <a:gd name="T8" fmla="*/ 12 w 42"/>
                <a:gd name="T9" fmla="*/ 6 h 116"/>
                <a:gd name="T10" fmla="*/ 12 w 42"/>
                <a:gd name="T11" fmla="*/ 96 h 116"/>
                <a:gd name="T12" fmla="*/ 21 w 42"/>
                <a:gd name="T13" fmla="*/ 104 h 116"/>
                <a:gd name="T14" fmla="*/ 30 w 42"/>
                <a:gd name="T15" fmla="*/ 96 h 116"/>
                <a:gd name="T16" fmla="*/ 36 w 42"/>
                <a:gd name="T17" fmla="*/ 90 h 116"/>
                <a:gd name="T18" fmla="*/ 42 w 42"/>
                <a:gd name="T19" fmla="*/ 96 h 116"/>
                <a:gd name="T20" fmla="*/ 21 w 42"/>
                <a:gd name="T2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16">
                  <a:moveTo>
                    <a:pt x="21" y="116"/>
                  </a:moveTo>
                  <a:cubicBezTo>
                    <a:pt x="10" y="116"/>
                    <a:pt x="0" y="109"/>
                    <a:pt x="0" y="9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2" y="104"/>
                    <a:pt x="20" y="104"/>
                    <a:pt x="21" y="104"/>
                  </a:cubicBezTo>
                  <a:cubicBezTo>
                    <a:pt x="22" y="104"/>
                    <a:pt x="30" y="104"/>
                    <a:pt x="30" y="96"/>
                  </a:cubicBezTo>
                  <a:cubicBezTo>
                    <a:pt x="30" y="93"/>
                    <a:pt x="32" y="90"/>
                    <a:pt x="36" y="90"/>
                  </a:cubicBezTo>
                  <a:cubicBezTo>
                    <a:pt x="39" y="90"/>
                    <a:pt x="42" y="93"/>
                    <a:pt x="42" y="96"/>
                  </a:cubicBezTo>
                  <a:cubicBezTo>
                    <a:pt x="42" y="109"/>
                    <a:pt x="31" y="116"/>
                    <a:pt x="21" y="116"/>
                  </a:cubicBezTo>
                  <a:close/>
                </a:path>
              </a:pathLst>
            </a:custGeom>
            <a:grpFill/>
            <a:ln w="19050">
              <a:noFill/>
              <a:round/>
              <a:headEnd/>
              <a:tailEnd/>
            </a:ln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4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7DE55324-5C5C-41D4-B1F8-419F3593E60C}"/>
              </a:ext>
            </a:extLst>
          </p:cNvPr>
          <p:cNvSpPr/>
          <p:nvPr/>
        </p:nvSpPr>
        <p:spPr>
          <a:xfrm>
            <a:off x="1280178" y="4723859"/>
            <a:ext cx="2946856" cy="625451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7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RC Professionnelle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24C1412-FB1E-456F-A6DC-BAB8A07B4094}"/>
              </a:ext>
            </a:extLst>
          </p:cNvPr>
          <p:cNvSpPr/>
          <p:nvPr/>
        </p:nvSpPr>
        <p:spPr>
          <a:xfrm>
            <a:off x="1280178" y="5490169"/>
            <a:ext cx="2946856" cy="625451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7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Gestion des plaintes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E2ED39C-8F70-4E94-A224-0FF269329D58}"/>
              </a:ext>
            </a:extLst>
          </p:cNvPr>
          <p:cNvSpPr/>
          <p:nvPr/>
        </p:nvSpPr>
        <p:spPr>
          <a:xfrm>
            <a:off x="4367960" y="4723859"/>
            <a:ext cx="2946856" cy="625451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7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Dommages subis par les patients et les tiers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347EAD6-83C2-4CAB-BD5C-138DE0EDCC8C}"/>
              </a:ext>
            </a:extLst>
          </p:cNvPr>
          <p:cNvSpPr/>
          <p:nvPr/>
        </p:nvSpPr>
        <p:spPr>
          <a:xfrm>
            <a:off x="4367960" y="5490169"/>
            <a:ext cx="2946856" cy="625451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7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Accompagnement juridique</a:t>
            </a:r>
          </a:p>
        </p:txBody>
      </p:sp>
      <p:sp>
        <p:nvSpPr>
          <p:cNvPr id="48" name="ZoneTexte 43">
            <a:extLst>
              <a:ext uri="{FF2B5EF4-FFF2-40B4-BE49-F238E27FC236}">
                <a16:creationId xmlns:a16="http://schemas.microsoft.com/office/drawing/2014/main" id="{5FAEA6F4-2598-45B3-B601-C7EB16BDAC11}"/>
              </a:ext>
            </a:extLst>
          </p:cNvPr>
          <p:cNvSpPr txBox="1"/>
          <p:nvPr/>
        </p:nvSpPr>
        <p:spPr>
          <a:xfrm>
            <a:off x="912847" y="1802770"/>
            <a:ext cx="3325899" cy="225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91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1200" cap="all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itchFamily="34" charset="0"/>
              </a:rPr>
              <a:t>Enjeux &amp; objectifs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AE2C556-6473-4CC8-BE75-79D027EBAC69}"/>
              </a:ext>
            </a:extLst>
          </p:cNvPr>
          <p:cNvSpPr/>
          <p:nvPr/>
        </p:nvSpPr>
        <p:spPr>
          <a:xfrm>
            <a:off x="682238" y="2049055"/>
            <a:ext cx="7133705" cy="18060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anchor="ctr">
            <a:noAutofit/>
          </a:bodyPr>
          <a:lstStyle/>
          <a:p>
            <a:pPr marL="228594" marR="0" lvl="0" indent="-228594" algn="l" defTabSz="162370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Compléter les offres BPCE pour ses clients professionnels de santé</a:t>
            </a:r>
          </a:p>
          <a:p>
            <a:pPr marL="228594" marR="0" lvl="0" indent="-228594" algn="l" defTabSz="162551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Accompagner les professionnels de santé depuis leur installation et tout au long de leur vie professionnelle</a:t>
            </a:r>
          </a:p>
          <a:p>
            <a:pPr marL="228594" marR="0" lvl="0" indent="-228594" algn="l" defTabSz="162551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Mettre à disposition des solutions d’assurance au travers d’un parcours simple et rapide</a:t>
            </a:r>
          </a:p>
          <a:p>
            <a:pPr marL="228594" marR="0" lvl="0" indent="-228594" algn="l" defTabSz="162551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Atteindre un taux de transformation des leads de 50%</a:t>
            </a:r>
          </a:p>
        </p:txBody>
      </p:sp>
      <p:grpSp>
        <p:nvGrpSpPr>
          <p:cNvPr id="50" name="Group 124">
            <a:extLst>
              <a:ext uri="{FF2B5EF4-FFF2-40B4-BE49-F238E27FC236}">
                <a16:creationId xmlns:a16="http://schemas.microsoft.com/office/drawing/2014/main" id="{2185B262-E2CB-422D-9C58-5B3B669B6AB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5242" y="1764555"/>
            <a:ext cx="401731" cy="400788"/>
            <a:chOff x="346" y="2997"/>
            <a:chExt cx="428" cy="427"/>
          </a:xfrm>
          <a:solidFill>
            <a:schemeClr val="bg2"/>
          </a:solidFill>
        </p:grpSpPr>
        <p:sp>
          <p:nvSpPr>
            <p:cNvPr id="51" name="Freeform 125">
              <a:extLst>
                <a:ext uri="{FF2B5EF4-FFF2-40B4-BE49-F238E27FC236}">
                  <a16:creationId xmlns:a16="http://schemas.microsoft.com/office/drawing/2014/main" id="{B01868C6-B3B6-4154-8D8E-89A8A9B096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" y="3282"/>
              <a:ext cx="89" cy="142"/>
            </a:xfrm>
            <a:custGeom>
              <a:avLst/>
              <a:gdLst>
                <a:gd name="T0" fmla="*/ 54 w 60"/>
                <a:gd name="T1" fmla="*/ 96 h 96"/>
                <a:gd name="T2" fmla="*/ 6 w 60"/>
                <a:gd name="T3" fmla="*/ 96 h 96"/>
                <a:gd name="T4" fmla="*/ 0 w 60"/>
                <a:gd name="T5" fmla="*/ 90 h 96"/>
                <a:gd name="T6" fmla="*/ 0 w 60"/>
                <a:gd name="T7" fmla="*/ 6 h 96"/>
                <a:gd name="T8" fmla="*/ 6 w 60"/>
                <a:gd name="T9" fmla="*/ 0 h 96"/>
                <a:gd name="T10" fmla="*/ 54 w 60"/>
                <a:gd name="T11" fmla="*/ 0 h 96"/>
                <a:gd name="T12" fmla="*/ 60 w 60"/>
                <a:gd name="T13" fmla="*/ 6 h 96"/>
                <a:gd name="T14" fmla="*/ 60 w 60"/>
                <a:gd name="T15" fmla="*/ 90 h 96"/>
                <a:gd name="T16" fmla="*/ 54 w 60"/>
                <a:gd name="T17" fmla="*/ 96 h 96"/>
                <a:gd name="T18" fmla="*/ 12 w 60"/>
                <a:gd name="T19" fmla="*/ 84 h 96"/>
                <a:gd name="T20" fmla="*/ 48 w 60"/>
                <a:gd name="T21" fmla="*/ 84 h 96"/>
                <a:gd name="T22" fmla="*/ 48 w 60"/>
                <a:gd name="T23" fmla="*/ 12 h 96"/>
                <a:gd name="T24" fmla="*/ 12 w 60"/>
                <a:gd name="T25" fmla="*/ 12 h 96"/>
                <a:gd name="T26" fmla="*/ 12 w 60"/>
                <a:gd name="T27" fmla="*/ 8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96">
                  <a:moveTo>
                    <a:pt x="54" y="96"/>
                  </a:move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4"/>
                    <a:pt x="0" y="9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94"/>
                    <a:pt x="58" y="96"/>
                    <a:pt x="54" y="96"/>
                  </a:cubicBezTo>
                  <a:close/>
                  <a:moveTo>
                    <a:pt x="12" y="84"/>
                  </a:moveTo>
                  <a:cubicBezTo>
                    <a:pt x="48" y="84"/>
                    <a:pt x="48" y="84"/>
                    <a:pt x="48" y="84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Freeform 126">
              <a:extLst>
                <a:ext uri="{FF2B5EF4-FFF2-40B4-BE49-F238E27FC236}">
                  <a16:creationId xmlns:a16="http://schemas.microsoft.com/office/drawing/2014/main" id="{4D030206-56BB-4CD9-86ED-C1796000C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" y="3335"/>
              <a:ext cx="320" cy="71"/>
            </a:xfrm>
            <a:custGeom>
              <a:avLst/>
              <a:gdLst>
                <a:gd name="T0" fmla="*/ 210 w 216"/>
                <a:gd name="T1" fmla="*/ 48 h 48"/>
                <a:gd name="T2" fmla="*/ 6 w 216"/>
                <a:gd name="T3" fmla="*/ 48 h 48"/>
                <a:gd name="T4" fmla="*/ 0 w 216"/>
                <a:gd name="T5" fmla="*/ 42 h 48"/>
                <a:gd name="T6" fmla="*/ 6 w 216"/>
                <a:gd name="T7" fmla="*/ 36 h 48"/>
                <a:gd name="T8" fmla="*/ 202 w 216"/>
                <a:gd name="T9" fmla="*/ 36 h 48"/>
                <a:gd name="T10" fmla="*/ 120 w 216"/>
                <a:gd name="T11" fmla="*/ 12 h 48"/>
                <a:gd name="T12" fmla="*/ 36 w 216"/>
                <a:gd name="T13" fmla="*/ 12 h 48"/>
                <a:gd name="T14" fmla="*/ 30 w 216"/>
                <a:gd name="T15" fmla="*/ 6 h 48"/>
                <a:gd name="T16" fmla="*/ 36 w 216"/>
                <a:gd name="T17" fmla="*/ 0 h 48"/>
                <a:gd name="T18" fmla="*/ 120 w 216"/>
                <a:gd name="T19" fmla="*/ 0 h 48"/>
                <a:gd name="T20" fmla="*/ 216 w 216"/>
                <a:gd name="T21" fmla="*/ 42 h 48"/>
                <a:gd name="T22" fmla="*/ 210 w 216"/>
                <a:gd name="T2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" h="48">
                  <a:moveTo>
                    <a:pt x="210" y="48"/>
                  </a:moveTo>
                  <a:cubicBezTo>
                    <a:pt x="6" y="48"/>
                    <a:pt x="6" y="48"/>
                    <a:pt x="6" y="48"/>
                  </a:cubicBezTo>
                  <a:cubicBezTo>
                    <a:pt x="3" y="48"/>
                    <a:pt x="0" y="46"/>
                    <a:pt x="0" y="42"/>
                  </a:cubicBezTo>
                  <a:cubicBezTo>
                    <a:pt x="0" y="39"/>
                    <a:pt x="3" y="36"/>
                    <a:pt x="6" y="36"/>
                  </a:cubicBezTo>
                  <a:cubicBezTo>
                    <a:pt x="202" y="36"/>
                    <a:pt x="202" y="36"/>
                    <a:pt x="202" y="36"/>
                  </a:cubicBezTo>
                  <a:cubicBezTo>
                    <a:pt x="193" y="25"/>
                    <a:pt x="161" y="12"/>
                    <a:pt x="120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3" y="12"/>
                    <a:pt x="30" y="10"/>
                    <a:pt x="30" y="6"/>
                  </a:cubicBezTo>
                  <a:cubicBezTo>
                    <a:pt x="30" y="3"/>
                    <a:pt x="33" y="0"/>
                    <a:pt x="36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66" y="0"/>
                    <a:pt x="216" y="18"/>
                    <a:pt x="216" y="42"/>
                  </a:cubicBezTo>
                  <a:cubicBezTo>
                    <a:pt x="216" y="46"/>
                    <a:pt x="214" y="48"/>
                    <a:pt x="210" y="4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Freeform 127">
              <a:extLst>
                <a:ext uri="{FF2B5EF4-FFF2-40B4-BE49-F238E27FC236}">
                  <a16:creationId xmlns:a16="http://schemas.microsoft.com/office/drawing/2014/main" id="{9BBB1D49-2AE2-47AA-8471-D716F8C6F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" y="3300"/>
              <a:ext cx="141" cy="51"/>
            </a:xfrm>
            <a:custGeom>
              <a:avLst/>
              <a:gdLst>
                <a:gd name="T0" fmla="*/ 86 w 95"/>
                <a:gd name="T1" fmla="*/ 35 h 35"/>
                <a:gd name="T2" fmla="*/ 84 w 95"/>
                <a:gd name="T3" fmla="*/ 32 h 35"/>
                <a:gd name="T4" fmla="*/ 42 w 95"/>
                <a:gd name="T5" fmla="*/ 12 h 35"/>
                <a:gd name="T6" fmla="*/ 0 w 95"/>
                <a:gd name="T7" fmla="*/ 12 h 35"/>
                <a:gd name="T8" fmla="*/ 0 w 95"/>
                <a:gd name="T9" fmla="*/ 0 h 35"/>
                <a:gd name="T10" fmla="*/ 42 w 95"/>
                <a:gd name="T11" fmla="*/ 0 h 35"/>
                <a:gd name="T12" fmla="*/ 93 w 95"/>
                <a:gd name="T13" fmla="*/ 24 h 35"/>
                <a:gd name="T14" fmla="*/ 95 w 95"/>
                <a:gd name="T15" fmla="*/ 26 h 35"/>
                <a:gd name="T16" fmla="*/ 86 w 95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" h="35">
                  <a:moveTo>
                    <a:pt x="86" y="35"/>
                  </a:moveTo>
                  <a:cubicBezTo>
                    <a:pt x="85" y="34"/>
                    <a:pt x="85" y="33"/>
                    <a:pt x="84" y="32"/>
                  </a:cubicBezTo>
                  <a:cubicBezTo>
                    <a:pt x="77" y="25"/>
                    <a:pt x="65" y="12"/>
                    <a:pt x="42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70" y="0"/>
                    <a:pt x="85" y="16"/>
                    <a:pt x="93" y="24"/>
                  </a:cubicBezTo>
                  <a:cubicBezTo>
                    <a:pt x="93" y="25"/>
                    <a:pt x="94" y="26"/>
                    <a:pt x="95" y="26"/>
                  </a:cubicBezTo>
                  <a:lnTo>
                    <a:pt x="86" y="3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128">
              <a:extLst>
                <a:ext uri="{FF2B5EF4-FFF2-40B4-BE49-F238E27FC236}">
                  <a16:creationId xmlns:a16="http://schemas.microsoft.com/office/drawing/2014/main" id="{DF3D95D8-7A9D-4770-9240-360E7BA204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" y="3086"/>
              <a:ext cx="125" cy="125"/>
            </a:xfrm>
            <a:custGeom>
              <a:avLst/>
              <a:gdLst>
                <a:gd name="T0" fmla="*/ 42 w 84"/>
                <a:gd name="T1" fmla="*/ 84 h 84"/>
                <a:gd name="T2" fmla="*/ 0 w 84"/>
                <a:gd name="T3" fmla="*/ 42 h 84"/>
                <a:gd name="T4" fmla="*/ 42 w 84"/>
                <a:gd name="T5" fmla="*/ 0 h 84"/>
                <a:gd name="T6" fmla="*/ 84 w 84"/>
                <a:gd name="T7" fmla="*/ 42 h 84"/>
                <a:gd name="T8" fmla="*/ 42 w 84"/>
                <a:gd name="T9" fmla="*/ 84 h 84"/>
                <a:gd name="T10" fmla="*/ 42 w 84"/>
                <a:gd name="T11" fmla="*/ 12 h 84"/>
                <a:gd name="T12" fmla="*/ 12 w 84"/>
                <a:gd name="T13" fmla="*/ 42 h 84"/>
                <a:gd name="T14" fmla="*/ 42 w 84"/>
                <a:gd name="T15" fmla="*/ 72 h 84"/>
                <a:gd name="T16" fmla="*/ 72 w 84"/>
                <a:gd name="T17" fmla="*/ 42 h 84"/>
                <a:gd name="T18" fmla="*/ 42 w 84"/>
                <a:gd name="T19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84">
                  <a:moveTo>
                    <a:pt x="42" y="84"/>
                  </a:moveTo>
                  <a:cubicBezTo>
                    <a:pt x="19" y="84"/>
                    <a:pt x="0" y="66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66" y="0"/>
                    <a:pt x="84" y="19"/>
                    <a:pt x="84" y="42"/>
                  </a:cubicBezTo>
                  <a:cubicBezTo>
                    <a:pt x="84" y="66"/>
                    <a:pt x="66" y="84"/>
                    <a:pt x="42" y="84"/>
                  </a:cubicBezTo>
                  <a:close/>
                  <a:moveTo>
                    <a:pt x="42" y="12"/>
                  </a:moveTo>
                  <a:cubicBezTo>
                    <a:pt x="26" y="12"/>
                    <a:pt x="12" y="26"/>
                    <a:pt x="12" y="42"/>
                  </a:cubicBezTo>
                  <a:cubicBezTo>
                    <a:pt x="12" y="59"/>
                    <a:pt x="26" y="72"/>
                    <a:pt x="42" y="72"/>
                  </a:cubicBezTo>
                  <a:cubicBezTo>
                    <a:pt x="59" y="72"/>
                    <a:pt x="72" y="59"/>
                    <a:pt x="72" y="42"/>
                  </a:cubicBezTo>
                  <a:cubicBezTo>
                    <a:pt x="72" y="26"/>
                    <a:pt x="59" y="12"/>
                    <a:pt x="42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129">
              <a:extLst>
                <a:ext uri="{FF2B5EF4-FFF2-40B4-BE49-F238E27FC236}">
                  <a16:creationId xmlns:a16="http://schemas.microsoft.com/office/drawing/2014/main" id="{C493A332-5AAB-48D1-BCE9-C9F517B416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" y="2997"/>
              <a:ext cx="302" cy="303"/>
            </a:xfrm>
            <a:custGeom>
              <a:avLst/>
              <a:gdLst>
                <a:gd name="T0" fmla="*/ 78 w 204"/>
                <a:gd name="T1" fmla="*/ 204 h 204"/>
                <a:gd name="T2" fmla="*/ 72 w 204"/>
                <a:gd name="T3" fmla="*/ 181 h 204"/>
                <a:gd name="T4" fmla="*/ 33 w 204"/>
                <a:gd name="T5" fmla="*/ 176 h 204"/>
                <a:gd name="T6" fmla="*/ 1 w 204"/>
                <a:gd name="T7" fmla="*/ 133 h 204"/>
                <a:gd name="T8" fmla="*/ 19 w 204"/>
                <a:gd name="T9" fmla="*/ 116 h 204"/>
                <a:gd name="T10" fmla="*/ 19 w 204"/>
                <a:gd name="T11" fmla="*/ 89 h 204"/>
                <a:gd name="T12" fmla="*/ 1 w 204"/>
                <a:gd name="T13" fmla="*/ 77 h 204"/>
                <a:gd name="T14" fmla="*/ 25 w 204"/>
                <a:gd name="T15" fmla="*/ 31 h 204"/>
                <a:gd name="T16" fmla="*/ 49 w 204"/>
                <a:gd name="T17" fmla="*/ 37 h 204"/>
                <a:gd name="T18" fmla="*/ 72 w 204"/>
                <a:gd name="T19" fmla="*/ 6 h 204"/>
                <a:gd name="T20" fmla="*/ 126 w 204"/>
                <a:gd name="T21" fmla="*/ 0 h 204"/>
                <a:gd name="T22" fmla="*/ 132 w 204"/>
                <a:gd name="T23" fmla="*/ 24 h 204"/>
                <a:gd name="T24" fmla="*/ 170 w 204"/>
                <a:gd name="T25" fmla="*/ 29 h 204"/>
                <a:gd name="T26" fmla="*/ 178 w 204"/>
                <a:gd name="T27" fmla="*/ 31 h 204"/>
                <a:gd name="T28" fmla="*/ 200 w 204"/>
                <a:gd name="T29" fmla="*/ 80 h 204"/>
                <a:gd name="T30" fmla="*/ 185 w 204"/>
                <a:gd name="T31" fmla="*/ 102 h 204"/>
                <a:gd name="T32" fmla="*/ 200 w 204"/>
                <a:gd name="T33" fmla="*/ 124 h 204"/>
                <a:gd name="T34" fmla="*/ 178 w 204"/>
                <a:gd name="T35" fmla="*/ 174 h 204"/>
                <a:gd name="T36" fmla="*/ 170 w 204"/>
                <a:gd name="T37" fmla="*/ 176 h 204"/>
                <a:gd name="T38" fmla="*/ 132 w 204"/>
                <a:gd name="T39" fmla="*/ 181 h 204"/>
                <a:gd name="T40" fmla="*/ 126 w 204"/>
                <a:gd name="T41" fmla="*/ 204 h 204"/>
                <a:gd name="T42" fmla="*/ 120 w 204"/>
                <a:gd name="T43" fmla="*/ 192 h 204"/>
                <a:gd name="T44" fmla="*/ 125 w 204"/>
                <a:gd name="T45" fmla="*/ 171 h 204"/>
                <a:gd name="T46" fmla="*/ 157 w 204"/>
                <a:gd name="T47" fmla="*/ 155 h 204"/>
                <a:gd name="T48" fmla="*/ 189 w 204"/>
                <a:gd name="T49" fmla="*/ 132 h 204"/>
                <a:gd name="T50" fmla="*/ 172 w 204"/>
                <a:gd name="T51" fmla="*/ 118 h 204"/>
                <a:gd name="T52" fmla="*/ 172 w 204"/>
                <a:gd name="T53" fmla="*/ 87 h 204"/>
                <a:gd name="T54" fmla="*/ 188 w 204"/>
                <a:gd name="T55" fmla="*/ 73 h 204"/>
                <a:gd name="T56" fmla="*/ 157 w 204"/>
                <a:gd name="T57" fmla="*/ 50 h 204"/>
                <a:gd name="T58" fmla="*/ 125 w 204"/>
                <a:gd name="T59" fmla="*/ 34 h 204"/>
                <a:gd name="T60" fmla="*/ 120 w 204"/>
                <a:gd name="T61" fmla="*/ 12 h 204"/>
                <a:gd name="T62" fmla="*/ 84 w 204"/>
                <a:gd name="T63" fmla="*/ 28 h 204"/>
                <a:gd name="T64" fmla="*/ 54 w 204"/>
                <a:gd name="T65" fmla="*/ 49 h 204"/>
                <a:gd name="T66" fmla="*/ 33 w 204"/>
                <a:gd name="T67" fmla="*/ 42 h 204"/>
                <a:gd name="T68" fmla="*/ 28 w 204"/>
                <a:gd name="T69" fmla="*/ 81 h 204"/>
                <a:gd name="T70" fmla="*/ 30 w 204"/>
                <a:gd name="T71" fmla="*/ 102 h 204"/>
                <a:gd name="T72" fmla="*/ 28 w 204"/>
                <a:gd name="T73" fmla="*/ 124 h 204"/>
                <a:gd name="T74" fmla="*/ 33 w 204"/>
                <a:gd name="T75" fmla="*/ 163 h 204"/>
                <a:gd name="T76" fmla="*/ 54 w 204"/>
                <a:gd name="T77" fmla="*/ 156 h 204"/>
                <a:gd name="T78" fmla="*/ 84 w 204"/>
                <a:gd name="T79" fmla="*/ 1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4" h="204">
                  <a:moveTo>
                    <a:pt x="126" y="204"/>
                  </a:moveTo>
                  <a:cubicBezTo>
                    <a:pt x="78" y="204"/>
                    <a:pt x="78" y="204"/>
                    <a:pt x="78" y="204"/>
                  </a:cubicBezTo>
                  <a:cubicBezTo>
                    <a:pt x="75" y="204"/>
                    <a:pt x="72" y="202"/>
                    <a:pt x="72" y="198"/>
                  </a:cubicBezTo>
                  <a:cubicBezTo>
                    <a:pt x="72" y="181"/>
                    <a:pt x="72" y="181"/>
                    <a:pt x="72" y="181"/>
                  </a:cubicBezTo>
                  <a:cubicBezTo>
                    <a:pt x="64" y="178"/>
                    <a:pt x="56" y="174"/>
                    <a:pt x="49" y="168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0" y="178"/>
                    <a:pt x="27" y="177"/>
                    <a:pt x="25" y="174"/>
                  </a:cubicBezTo>
                  <a:cubicBezTo>
                    <a:pt x="1" y="133"/>
                    <a:pt x="1" y="133"/>
                    <a:pt x="1" y="133"/>
                  </a:cubicBezTo>
                  <a:cubicBezTo>
                    <a:pt x="0" y="130"/>
                    <a:pt x="0" y="126"/>
                    <a:pt x="3" y="124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18" y="111"/>
                    <a:pt x="18" y="107"/>
                    <a:pt x="18" y="102"/>
                  </a:cubicBezTo>
                  <a:cubicBezTo>
                    <a:pt x="18" y="98"/>
                    <a:pt x="18" y="94"/>
                    <a:pt x="19" y="8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0"/>
                    <a:pt x="1" y="78"/>
                    <a:pt x="1" y="77"/>
                  </a:cubicBezTo>
                  <a:cubicBezTo>
                    <a:pt x="0" y="75"/>
                    <a:pt x="0" y="74"/>
                    <a:pt x="1" y="7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7" y="28"/>
                    <a:pt x="31" y="27"/>
                    <a:pt x="34" y="2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56" y="31"/>
                    <a:pt x="64" y="27"/>
                    <a:pt x="72" y="24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72" y="3"/>
                    <a:pt x="75" y="0"/>
                    <a:pt x="78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30" y="0"/>
                    <a:pt x="132" y="3"/>
                    <a:pt x="132" y="6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41" y="27"/>
                    <a:pt x="148" y="32"/>
                    <a:pt x="155" y="37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71" y="28"/>
                    <a:pt x="173" y="27"/>
                    <a:pt x="174" y="28"/>
                  </a:cubicBezTo>
                  <a:cubicBezTo>
                    <a:pt x="176" y="28"/>
                    <a:pt x="177" y="29"/>
                    <a:pt x="178" y="3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3" y="75"/>
                    <a:pt x="202" y="79"/>
                    <a:pt x="200" y="80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5" y="94"/>
                    <a:pt x="185" y="98"/>
                    <a:pt x="185" y="102"/>
                  </a:cubicBezTo>
                  <a:cubicBezTo>
                    <a:pt x="185" y="107"/>
                    <a:pt x="185" y="111"/>
                    <a:pt x="184" y="116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3" y="126"/>
                    <a:pt x="204" y="130"/>
                    <a:pt x="202" y="133"/>
                  </a:cubicBezTo>
                  <a:cubicBezTo>
                    <a:pt x="178" y="174"/>
                    <a:pt x="178" y="174"/>
                    <a:pt x="178" y="174"/>
                  </a:cubicBezTo>
                  <a:cubicBezTo>
                    <a:pt x="177" y="176"/>
                    <a:pt x="176" y="177"/>
                    <a:pt x="174" y="177"/>
                  </a:cubicBezTo>
                  <a:cubicBezTo>
                    <a:pt x="173" y="177"/>
                    <a:pt x="171" y="177"/>
                    <a:pt x="170" y="176"/>
                  </a:cubicBezTo>
                  <a:cubicBezTo>
                    <a:pt x="155" y="168"/>
                    <a:pt x="155" y="168"/>
                    <a:pt x="155" y="168"/>
                  </a:cubicBezTo>
                  <a:cubicBezTo>
                    <a:pt x="148" y="173"/>
                    <a:pt x="141" y="178"/>
                    <a:pt x="132" y="181"/>
                  </a:cubicBezTo>
                  <a:cubicBezTo>
                    <a:pt x="132" y="198"/>
                    <a:pt x="132" y="198"/>
                    <a:pt x="132" y="198"/>
                  </a:cubicBezTo>
                  <a:cubicBezTo>
                    <a:pt x="132" y="202"/>
                    <a:pt x="130" y="204"/>
                    <a:pt x="126" y="204"/>
                  </a:cubicBezTo>
                  <a:close/>
                  <a:moveTo>
                    <a:pt x="84" y="192"/>
                  </a:moveTo>
                  <a:cubicBezTo>
                    <a:pt x="120" y="192"/>
                    <a:pt x="120" y="192"/>
                    <a:pt x="120" y="192"/>
                  </a:cubicBezTo>
                  <a:cubicBezTo>
                    <a:pt x="120" y="177"/>
                    <a:pt x="120" y="177"/>
                    <a:pt x="120" y="177"/>
                  </a:cubicBezTo>
                  <a:cubicBezTo>
                    <a:pt x="120" y="174"/>
                    <a:pt x="122" y="172"/>
                    <a:pt x="125" y="171"/>
                  </a:cubicBezTo>
                  <a:cubicBezTo>
                    <a:pt x="135" y="168"/>
                    <a:pt x="142" y="163"/>
                    <a:pt x="150" y="156"/>
                  </a:cubicBezTo>
                  <a:cubicBezTo>
                    <a:pt x="152" y="154"/>
                    <a:pt x="155" y="154"/>
                    <a:pt x="157" y="155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89" y="132"/>
                    <a:pt x="189" y="132"/>
                    <a:pt x="189" y="132"/>
                  </a:cubicBezTo>
                  <a:cubicBezTo>
                    <a:pt x="175" y="124"/>
                    <a:pt x="175" y="124"/>
                    <a:pt x="175" y="124"/>
                  </a:cubicBezTo>
                  <a:cubicBezTo>
                    <a:pt x="173" y="123"/>
                    <a:pt x="171" y="120"/>
                    <a:pt x="172" y="118"/>
                  </a:cubicBezTo>
                  <a:cubicBezTo>
                    <a:pt x="173" y="113"/>
                    <a:pt x="173" y="108"/>
                    <a:pt x="173" y="102"/>
                  </a:cubicBezTo>
                  <a:cubicBezTo>
                    <a:pt x="173" y="98"/>
                    <a:pt x="173" y="92"/>
                    <a:pt x="172" y="87"/>
                  </a:cubicBezTo>
                  <a:cubicBezTo>
                    <a:pt x="171" y="85"/>
                    <a:pt x="173" y="82"/>
                    <a:pt x="175" y="81"/>
                  </a:cubicBezTo>
                  <a:cubicBezTo>
                    <a:pt x="188" y="73"/>
                    <a:pt x="188" y="73"/>
                    <a:pt x="188" y="73"/>
                  </a:cubicBezTo>
                  <a:cubicBezTo>
                    <a:pt x="170" y="42"/>
                    <a:pt x="170" y="42"/>
                    <a:pt x="170" y="42"/>
                  </a:cubicBezTo>
                  <a:cubicBezTo>
                    <a:pt x="157" y="50"/>
                    <a:pt x="157" y="50"/>
                    <a:pt x="157" y="50"/>
                  </a:cubicBezTo>
                  <a:cubicBezTo>
                    <a:pt x="155" y="51"/>
                    <a:pt x="152" y="51"/>
                    <a:pt x="150" y="49"/>
                  </a:cubicBezTo>
                  <a:cubicBezTo>
                    <a:pt x="142" y="42"/>
                    <a:pt x="135" y="37"/>
                    <a:pt x="125" y="34"/>
                  </a:cubicBezTo>
                  <a:cubicBezTo>
                    <a:pt x="122" y="33"/>
                    <a:pt x="120" y="31"/>
                    <a:pt x="120" y="28"/>
                  </a:cubicBezTo>
                  <a:cubicBezTo>
                    <a:pt x="120" y="12"/>
                    <a:pt x="120" y="12"/>
                    <a:pt x="120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31"/>
                    <a:pt x="83" y="33"/>
                    <a:pt x="80" y="34"/>
                  </a:cubicBezTo>
                  <a:cubicBezTo>
                    <a:pt x="70" y="37"/>
                    <a:pt x="62" y="41"/>
                    <a:pt x="54" y="49"/>
                  </a:cubicBezTo>
                  <a:cubicBezTo>
                    <a:pt x="52" y="51"/>
                    <a:pt x="49" y="51"/>
                    <a:pt x="47" y="50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31" y="82"/>
                    <a:pt x="32" y="85"/>
                    <a:pt x="31" y="87"/>
                  </a:cubicBezTo>
                  <a:cubicBezTo>
                    <a:pt x="30" y="92"/>
                    <a:pt x="30" y="97"/>
                    <a:pt x="30" y="102"/>
                  </a:cubicBezTo>
                  <a:cubicBezTo>
                    <a:pt x="30" y="108"/>
                    <a:pt x="30" y="113"/>
                    <a:pt x="31" y="117"/>
                  </a:cubicBezTo>
                  <a:cubicBezTo>
                    <a:pt x="32" y="120"/>
                    <a:pt x="30" y="123"/>
                    <a:pt x="28" y="124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33" y="163"/>
                    <a:pt x="33" y="163"/>
                    <a:pt x="33" y="163"/>
                  </a:cubicBezTo>
                  <a:cubicBezTo>
                    <a:pt x="47" y="155"/>
                    <a:pt x="47" y="155"/>
                    <a:pt x="47" y="155"/>
                  </a:cubicBezTo>
                  <a:cubicBezTo>
                    <a:pt x="49" y="154"/>
                    <a:pt x="52" y="154"/>
                    <a:pt x="54" y="156"/>
                  </a:cubicBezTo>
                  <a:cubicBezTo>
                    <a:pt x="62" y="164"/>
                    <a:pt x="70" y="168"/>
                    <a:pt x="80" y="171"/>
                  </a:cubicBezTo>
                  <a:cubicBezTo>
                    <a:pt x="83" y="172"/>
                    <a:pt x="84" y="174"/>
                    <a:pt x="84" y="177"/>
                  </a:cubicBezTo>
                  <a:lnTo>
                    <a:pt x="84" y="19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80" name="ZoneTexte 43">
            <a:extLst>
              <a:ext uri="{FF2B5EF4-FFF2-40B4-BE49-F238E27FC236}">
                <a16:creationId xmlns:a16="http://schemas.microsoft.com/office/drawing/2014/main" id="{E8B20DD7-80E0-40FC-89A1-AAB5A43E530D}"/>
              </a:ext>
            </a:extLst>
          </p:cNvPr>
          <p:cNvSpPr txBox="1"/>
          <p:nvPr/>
        </p:nvSpPr>
        <p:spPr>
          <a:xfrm>
            <a:off x="8908558" y="1823188"/>
            <a:ext cx="2948200" cy="225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91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1200" cap="all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itchFamily="34" charset="0"/>
              </a:rPr>
              <a:t>Chiffres &amp; données clés</a:t>
            </a:r>
          </a:p>
        </p:txBody>
      </p:sp>
      <p:grpSp>
        <p:nvGrpSpPr>
          <p:cNvPr id="81" name="Group 144">
            <a:extLst>
              <a:ext uri="{FF2B5EF4-FFF2-40B4-BE49-F238E27FC236}">
                <a16:creationId xmlns:a16="http://schemas.microsoft.com/office/drawing/2014/main" id="{7E531509-5297-4AEB-AA0D-5D84179DA3D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99139" y="1752901"/>
            <a:ext cx="570841" cy="323606"/>
            <a:chOff x="4660" y="3255"/>
            <a:chExt cx="441" cy="250"/>
          </a:xfrm>
          <a:solidFill>
            <a:schemeClr val="bg2"/>
          </a:solidFill>
        </p:grpSpPr>
        <p:sp>
          <p:nvSpPr>
            <p:cNvPr id="82" name="Freeform 145">
              <a:extLst>
                <a:ext uri="{FF2B5EF4-FFF2-40B4-BE49-F238E27FC236}">
                  <a16:creationId xmlns:a16="http://schemas.microsoft.com/office/drawing/2014/main" id="{ACF75A20-965B-4E66-8726-560E89D275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0" y="3255"/>
              <a:ext cx="441" cy="250"/>
            </a:xfrm>
            <a:custGeom>
              <a:avLst/>
              <a:gdLst>
                <a:gd name="T0" fmla="*/ 286 w 288"/>
                <a:gd name="T1" fmla="*/ 81 h 168"/>
                <a:gd name="T2" fmla="*/ 245 w 288"/>
                <a:gd name="T3" fmla="*/ 41 h 168"/>
                <a:gd name="T4" fmla="*/ 149 w 288"/>
                <a:gd name="T5" fmla="*/ 1 h 168"/>
                <a:gd name="T6" fmla="*/ 144 w 288"/>
                <a:gd name="T7" fmla="*/ 0 h 168"/>
                <a:gd name="T8" fmla="*/ 139 w 288"/>
                <a:gd name="T9" fmla="*/ 1 h 168"/>
                <a:gd name="T10" fmla="*/ 43 w 288"/>
                <a:gd name="T11" fmla="*/ 41 h 168"/>
                <a:gd name="T12" fmla="*/ 1 w 288"/>
                <a:gd name="T13" fmla="*/ 81 h 168"/>
                <a:gd name="T14" fmla="*/ 1 w 288"/>
                <a:gd name="T15" fmla="*/ 88 h 168"/>
                <a:gd name="T16" fmla="*/ 43 w 288"/>
                <a:gd name="T17" fmla="*/ 128 h 168"/>
                <a:gd name="T18" fmla="*/ 139 w 288"/>
                <a:gd name="T19" fmla="*/ 168 h 168"/>
                <a:gd name="T20" fmla="*/ 144 w 288"/>
                <a:gd name="T21" fmla="*/ 168 h 168"/>
                <a:gd name="T22" fmla="*/ 149 w 288"/>
                <a:gd name="T23" fmla="*/ 168 h 168"/>
                <a:gd name="T24" fmla="*/ 245 w 288"/>
                <a:gd name="T25" fmla="*/ 128 h 168"/>
                <a:gd name="T26" fmla="*/ 286 w 288"/>
                <a:gd name="T27" fmla="*/ 88 h 168"/>
                <a:gd name="T28" fmla="*/ 286 w 288"/>
                <a:gd name="T29" fmla="*/ 81 h 168"/>
                <a:gd name="T30" fmla="*/ 195 w 288"/>
                <a:gd name="T31" fmla="*/ 33 h 168"/>
                <a:gd name="T32" fmla="*/ 216 w 288"/>
                <a:gd name="T33" fmla="*/ 84 h 168"/>
                <a:gd name="T34" fmla="*/ 195 w 288"/>
                <a:gd name="T35" fmla="*/ 135 h 168"/>
                <a:gd name="T36" fmla="*/ 144 w 288"/>
                <a:gd name="T37" fmla="*/ 156 h 168"/>
                <a:gd name="T38" fmla="*/ 93 w 288"/>
                <a:gd name="T39" fmla="*/ 135 h 168"/>
                <a:gd name="T40" fmla="*/ 72 w 288"/>
                <a:gd name="T41" fmla="*/ 84 h 168"/>
                <a:gd name="T42" fmla="*/ 93 w 288"/>
                <a:gd name="T43" fmla="*/ 33 h 168"/>
                <a:gd name="T44" fmla="*/ 144 w 288"/>
                <a:gd name="T45" fmla="*/ 12 h 168"/>
                <a:gd name="T46" fmla="*/ 195 w 288"/>
                <a:gd name="T47" fmla="*/ 33 h 168"/>
                <a:gd name="T48" fmla="*/ 21 w 288"/>
                <a:gd name="T49" fmla="*/ 92 h 168"/>
                <a:gd name="T50" fmla="*/ 14 w 288"/>
                <a:gd name="T51" fmla="*/ 84 h 168"/>
                <a:gd name="T52" fmla="*/ 55 w 288"/>
                <a:gd name="T53" fmla="*/ 46 h 168"/>
                <a:gd name="T54" fmla="*/ 79 w 288"/>
                <a:gd name="T55" fmla="*/ 31 h 168"/>
                <a:gd name="T56" fmla="*/ 60 w 288"/>
                <a:gd name="T57" fmla="*/ 84 h 168"/>
                <a:gd name="T58" fmla="*/ 79 w 288"/>
                <a:gd name="T59" fmla="*/ 138 h 168"/>
                <a:gd name="T60" fmla="*/ 50 w 288"/>
                <a:gd name="T61" fmla="*/ 118 h 168"/>
                <a:gd name="T62" fmla="*/ 21 w 288"/>
                <a:gd name="T63" fmla="*/ 92 h 168"/>
                <a:gd name="T64" fmla="*/ 233 w 288"/>
                <a:gd name="T65" fmla="*/ 122 h 168"/>
                <a:gd name="T66" fmla="*/ 208 w 288"/>
                <a:gd name="T67" fmla="*/ 138 h 168"/>
                <a:gd name="T68" fmla="*/ 228 w 288"/>
                <a:gd name="T69" fmla="*/ 84 h 168"/>
                <a:gd name="T70" fmla="*/ 208 w 288"/>
                <a:gd name="T71" fmla="*/ 31 h 168"/>
                <a:gd name="T72" fmla="*/ 238 w 288"/>
                <a:gd name="T73" fmla="*/ 50 h 168"/>
                <a:gd name="T74" fmla="*/ 266 w 288"/>
                <a:gd name="T75" fmla="*/ 76 h 168"/>
                <a:gd name="T76" fmla="*/ 274 w 288"/>
                <a:gd name="T77" fmla="*/ 84 h 168"/>
                <a:gd name="T78" fmla="*/ 233 w 288"/>
                <a:gd name="T79" fmla="*/ 12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8" h="168">
                  <a:moveTo>
                    <a:pt x="286" y="81"/>
                  </a:moveTo>
                  <a:cubicBezTo>
                    <a:pt x="286" y="80"/>
                    <a:pt x="270" y="61"/>
                    <a:pt x="245" y="41"/>
                  </a:cubicBezTo>
                  <a:cubicBezTo>
                    <a:pt x="221" y="22"/>
                    <a:pt x="187" y="2"/>
                    <a:pt x="149" y="1"/>
                  </a:cubicBezTo>
                  <a:cubicBezTo>
                    <a:pt x="147" y="0"/>
                    <a:pt x="146" y="0"/>
                    <a:pt x="144" y="0"/>
                  </a:cubicBezTo>
                  <a:cubicBezTo>
                    <a:pt x="142" y="0"/>
                    <a:pt x="140" y="0"/>
                    <a:pt x="139" y="1"/>
                  </a:cubicBezTo>
                  <a:cubicBezTo>
                    <a:pt x="101" y="2"/>
                    <a:pt x="67" y="22"/>
                    <a:pt x="43" y="41"/>
                  </a:cubicBezTo>
                  <a:cubicBezTo>
                    <a:pt x="17" y="61"/>
                    <a:pt x="2" y="80"/>
                    <a:pt x="1" y="81"/>
                  </a:cubicBezTo>
                  <a:cubicBezTo>
                    <a:pt x="0" y="83"/>
                    <a:pt x="0" y="86"/>
                    <a:pt x="1" y="88"/>
                  </a:cubicBezTo>
                  <a:cubicBezTo>
                    <a:pt x="2" y="88"/>
                    <a:pt x="17" y="108"/>
                    <a:pt x="43" y="128"/>
                  </a:cubicBezTo>
                  <a:cubicBezTo>
                    <a:pt x="67" y="147"/>
                    <a:pt x="101" y="166"/>
                    <a:pt x="139" y="168"/>
                  </a:cubicBezTo>
                  <a:cubicBezTo>
                    <a:pt x="140" y="168"/>
                    <a:pt x="142" y="168"/>
                    <a:pt x="144" y="168"/>
                  </a:cubicBezTo>
                  <a:cubicBezTo>
                    <a:pt x="146" y="168"/>
                    <a:pt x="147" y="168"/>
                    <a:pt x="149" y="168"/>
                  </a:cubicBezTo>
                  <a:cubicBezTo>
                    <a:pt x="187" y="166"/>
                    <a:pt x="221" y="147"/>
                    <a:pt x="245" y="128"/>
                  </a:cubicBezTo>
                  <a:cubicBezTo>
                    <a:pt x="270" y="108"/>
                    <a:pt x="286" y="88"/>
                    <a:pt x="286" y="88"/>
                  </a:cubicBezTo>
                  <a:cubicBezTo>
                    <a:pt x="288" y="86"/>
                    <a:pt x="288" y="83"/>
                    <a:pt x="286" y="81"/>
                  </a:cubicBezTo>
                  <a:close/>
                  <a:moveTo>
                    <a:pt x="195" y="33"/>
                  </a:moveTo>
                  <a:cubicBezTo>
                    <a:pt x="208" y="46"/>
                    <a:pt x="216" y="64"/>
                    <a:pt x="216" y="84"/>
                  </a:cubicBezTo>
                  <a:cubicBezTo>
                    <a:pt x="216" y="104"/>
                    <a:pt x="208" y="122"/>
                    <a:pt x="195" y="135"/>
                  </a:cubicBezTo>
                  <a:cubicBezTo>
                    <a:pt x="182" y="148"/>
                    <a:pt x="164" y="156"/>
                    <a:pt x="144" y="156"/>
                  </a:cubicBezTo>
                  <a:cubicBezTo>
                    <a:pt x="124" y="156"/>
                    <a:pt x="106" y="148"/>
                    <a:pt x="93" y="135"/>
                  </a:cubicBezTo>
                  <a:cubicBezTo>
                    <a:pt x="80" y="122"/>
                    <a:pt x="72" y="104"/>
                    <a:pt x="72" y="84"/>
                  </a:cubicBezTo>
                  <a:cubicBezTo>
                    <a:pt x="72" y="64"/>
                    <a:pt x="80" y="46"/>
                    <a:pt x="93" y="33"/>
                  </a:cubicBezTo>
                  <a:cubicBezTo>
                    <a:pt x="106" y="20"/>
                    <a:pt x="124" y="12"/>
                    <a:pt x="144" y="12"/>
                  </a:cubicBezTo>
                  <a:cubicBezTo>
                    <a:pt x="164" y="12"/>
                    <a:pt x="182" y="20"/>
                    <a:pt x="195" y="33"/>
                  </a:cubicBezTo>
                  <a:close/>
                  <a:moveTo>
                    <a:pt x="21" y="92"/>
                  </a:moveTo>
                  <a:cubicBezTo>
                    <a:pt x="18" y="89"/>
                    <a:pt x="16" y="86"/>
                    <a:pt x="14" y="84"/>
                  </a:cubicBezTo>
                  <a:cubicBezTo>
                    <a:pt x="20" y="77"/>
                    <a:pt x="35" y="61"/>
                    <a:pt x="55" y="46"/>
                  </a:cubicBezTo>
                  <a:cubicBezTo>
                    <a:pt x="62" y="41"/>
                    <a:pt x="71" y="35"/>
                    <a:pt x="79" y="31"/>
                  </a:cubicBezTo>
                  <a:cubicBezTo>
                    <a:pt x="67" y="45"/>
                    <a:pt x="60" y="64"/>
                    <a:pt x="60" y="84"/>
                  </a:cubicBezTo>
                  <a:cubicBezTo>
                    <a:pt x="60" y="105"/>
                    <a:pt x="67" y="123"/>
                    <a:pt x="79" y="138"/>
                  </a:cubicBezTo>
                  <a:cubicBezTo>
                    <a:pt x="69" y="132"/>
                    <a:pt x="59" y="125"/>
                    <a:pt x="50" y="118"/>
                  </a:cubicBezTo>
                  <a:cubicBezTo>
                    <a:pt x="38" y="109"/>
                    <a:pt x="28" y="99"/>
                    <a:pt x="21" y="92"/>
                  </a:cubicBezTo>
                  <a:close/>
                  <a:moveTo>
                    <a:pt x="233" y="122"/>
                  </a:moveTo>
                  <a:cubicBezTo>
                    <a:pt x="225" y="128"/>
                    <a:pt x="217" y="133"/>
                    <a:pt x="208" y="138"/>
                  </a:cubicBezTo>
                  <a:cubicBezTo>
                    <a:pt x="220" y="123"/>
                    <a:pt x="228" y="105"/>
                    <a:pt x="228" y="84"/>
                  </a:cubicBezTo>
                  <a:cubicBezTo>
                    <a:pt x="228" y="64"/>
                    <a:pt x="220" y="45"/>
                    <a:pt x="208" y="31"/>
                  </a:cubicBezTo>
                  <a:cubicBezTo>
                    <a:pt x="219" y="36"/>
                    <a:pt x="229" y="43"/>
                    <a:pt x="238" y="50"/>
                  </a:cubicBezTo>
                  <a:cubicBezTo>
                    <a:pt x="250" y="60"/>
                    <a:pt x="260" y="69"/>
                    <a:pt x="266" y="76"/>
                  </a:cubicBezTo>
                  <a:cubicBezTo>
                    <a:pt x="270" y="79"/>
                    <a:pt x="272" y="82"/>
                    <a:pt x="274" y="84"/>
                  </a:cubicBezTo>
                  <a:cubicBezTo>
                    <a:pt x="268" y="91"/>
                    <a:pt x="253" y="107"/>
                    <a:pt x="233" y="1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4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83" name="Freeform 146">
              <a:extLst>
                <a:ext uri="{FF2B5EF4-FFF2-40B4-BE49-F238E27FC236}">
                  <a16:creationId xmlns:a16="http://schemas.microsoft.com/office/drawing/2014/main" id="{0E2A2E9E-E5D2-495D-8D14-336F57DD38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9" y="3374"/>
              <a:ext cx="45" cy="64"/>
            </a:xfrm>
            <a:custGeom>
              <a:avLst/>
              <a:gdLst>
                <a:gd name="T0" fmla="*/ 24 w 29"/>
                <a:gd name="T1" fmla="*/ 0 h 43"/>
                <a:gd name="T2" fmla="*/ 6 w 29"/>
                <a:gd name="T3" fmla="*/ 0 h 43"/>
                <a:gd name="T4" fmla="*/ 2 w 29"/>
                <a:gd name="T5" fmla="*/ 1 h 43"/>
                <a:gd name="T6" fmla="*/ 0 w 29"/>
                <a:gd name="T7" fmla="*/ 5 h 43"/>
                <a:gd name="T8" fmla="*/ 0 w 29"/>
                <a:gd name="T9" fmla="*/ 37 h 43"/>
                <a:gd name="T10" fmla="*/ 2 w 29"/>
                <a:gd name="T11" fmla="*/ 41 h 43"/>
                <a:gd name="T12" fmla="*/ 6 w 29"/>
                <a:gd name="T13" fmla="*/ 43 h 43"/>
                <a:gd name="T14" fmla="*/ 24 w 29"/>
                <a:gd name="T15" fmla="*/ 43 h 43"/>
                <a:gd name="T16" fmla="*/ 28 w 29"/>
                <a:gd name="T17" fmla="*/ 41 h 43"/>
                <a:gd name="T18" fmla="*/ 29 w 29"/>
                <a:gd name="T19" fmla="*/ 37 h 43"/>
                <a:gd name="T20" fmla="*/ 29 w 29"/>
                <a:gd name="T21" fmla="*/ 5 h 43"/>
                <a:gd name="T22" fmla="*/ 28 w 29"/>
                <a:gd name="T23" fmla="*/ 1 h 43"/>
                <a:gd name="T24" fmla="*/ 24 w 29"/>
                <a:gd name="T25" fmla="*/ 0 h 43"/>
                <a:gd name="T26" fmla="*/ 19 w 29"/>
                <a:gd name="T27" fmla="*/ 10 h 43"/>
                <a:gd name="T28" fmla="*/ 19 w 29"/>
                <a:gd name="T29" fmla="*/ 32 h 43"/>
                <a:gd name="T30" fmla="*/ 11 w 29"/>
                <a:gd name="T31" fmla="*/ 32 h 43"/>
                <a:gd name="T32" fmla="*/ 11 w 29"/>
                <a:gd name="T33" fmla="*/ 10 h 43"/>
                <a:gd name="T34" fmla="*/ 19 w 29"/>
                <a:gd name="T35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43">
                  <a:moveTo>
                    <a:pt x="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" y="40"/>
                    <a:pt x="2" y="41"/>
                  </a:cubicBezTo>
                  <a:cubicBezTo>
                    <a:pt x="3" y="42"/>
                    <a:pt x="4" y="43"/>
                    <a:pt x="6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3"/>
                    <a:pt x="27" y="42"/>
                    <a:pt x="28" y="41"/>
                  </a:cubicBezTo>
                  <a:cubicBezTo>
                    <a:pt x="29" y="40"/>
                    <a:pt x="29" y="39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9" y="2"/>
                    <a:pt x="28" y="1"/>
                  </a:cubicBezTo>
                  <a:cubicBezTo>
                    <a:pt x="27" y="0"/>
                    <a:pt x="25" y="0"/>
                    <a:pt x="24" y="0"/>
                  </a:cubicBezTo>
                  <a:close/>
                  <a:moveTo>
                    <a:pt x="19" y="10"/>
                  </a:moveTo>
                  <a:cubicBezTo>
                    <a:pt x="19" y="32"/>
                    <a:pt x="19" y="32"/>
                    <a:pt x="19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10"/>
                    <a:pt x="11" y="10"/>
                    <a:pt x="11" y="1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4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84" name="Freeform 147">
              <a:extLst>
                <a:ext uri="{FF2B5EF4-FFF2-40B4-BE49-F238E27FC236}">
                  <a16:creationId xmlns:a16="http://schemas.microsoft.com/office/drawing/2014/main" id="{16D3D1C0-A295-4BBE-B9E5-4F35F35D60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13" y="3332"/>
              <a:ext cx="44" cy="106"/>
            </a:xfrm>
            <a:custGeom>
              <a:avLst/>
              <a:gdLst>
                <a:gd name="T0" fmla="*/ 28 w 29"/>
                <a:gd name="T1" fmla="*/ 2 h 71"/>
                <a:gd name="T2" fmla="*/ 24 w 29"/>
                <a:gd name="T3" fmla="*/ 0 h 71"/>
                <a:gd name="T4" fmla="*/ 6 w 29"/>
                <a:gd name="T5" fmla="*/ 0 h 71"/>
                <a:gd name="T6" fmla="*/ 2 w 29"/>
                <a:gd name="T7" fmla="*/ 2 h 71"/>
                <a:gd name="T8" fmla="*/ 0 w 29"/>
                <a:gd name="T9" fmla="*/ 5 h 71"/>
                <a:gd name="T10" fmla="*/ 0 w 29"/>
                <a:gd name="T11" fmla="*/ 65 h 71"/>
                <a:gd name="T12" fmla="*/ 2 w 29"/>
                <a:gd name="T13" fmla="*/ 69 h 71"/>
                <a:gd name="T14" fmla="*/ 6 w 29"/>
                <a:gd name="T15" fmla="*/ 71 h 71"/>
                <a:gd name="T16" fmla="*/ 24 w 29"/>
                <a:gd name="T17" fmla="*/ 71 h 71"/>
                <a:gd name="T18" fmla="*/ 28 w 29"/>
                <a:gd name="T19" fmla="*/ 69 h 71"/>
                <a:gd name="T20" fmla="*/ 29 w 29"/>
                <a:gd name="T21" fmla="*/ 65 h 71"/>
                <a:gd name="T22" fmla="*/ 29 w 29"/>
                <a:gd name="T23" fmla="*/ 5 h 71"/>
                <a:gd name="T24" fmla="*/ 28 w 29"/>
                <a:gd name="T25" fmla="*/ 2 h 71"/>
                <a:gd name="T26" fmla="*/ 11 w 29"/>
                <a:gd name="T27" fmla="*/ 60 h 71"/>
                <a:gd name="T28" fmla="*/ 11 w 29"/>
                <a:gd name="T29" fmla="*/ 11 h 71"/>
                <a:gd name="T30" fmla="*/ 19 w 29"/>
                <a:gd name="T31" fmla="*/ 11 h 71"/>
                <a:gd name="T32" fmla="*/ 19 w 29"/>
                <a:gd name="T33" fmla="*/ 60 h 71"/>
                <a:gd name="T34" fmla="*/ 11 w 29"/>
                <a:gd name="T35" fmla="*/ 6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71">
                  <a:moveTo>
                    <a:pt x="28" y="2"/>
                  </a:moveTo>
                  <a:cubicBezTo>
                    <a:pt x="27" y="1"/>
                    <a:pt x="25" y="0"/>
                    <a:pt x="2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1" y="68"/>
                    <a:pt x="2" y="69"/>
                  </a:cubicBezTo>
                  <a:cubicBezTo>
                    <a:pt x="3" y="70"/>
                    <a:pt x="4" y="71"/>
                    <a:pt x="6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5" y="71"/>
                    <a:pt x="27" y="70"/>
                    <a:pt x="28" y="69"/>
                  </a:cubicBezTo>
                  <a:cubicBezTo>
                    <a:pt x="29" y="68"/>
                    <a:pt x="29" y="67"/>
                    <a:pt x="29" y="6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9" y="3"/>
                    <a:pt x="28" y="2"/>
                  </a:cubicBezTo>
                  <a:close/>
                  <a:moveTo>
                    <a:pt x="11" y="60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60"/>
                    <a:pt x="19" y="60"/>
                    <a:pt x="19" y="60"/>
                  </a:cubicBezTo>
                  <a:lnTo>
                    <a:pt x="11" y="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4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85" name="Freeform 148">
              <a:extLst>
                <a:ext uri="{FF2B5EF4-FFF2-40B4-BE49-F238E27FC236}">
                  <a16:creationId xmlns:a16="http://schemas.microsoft.com/office/drawing/2014/main" id="{614CCE31-9A6C-402F-BD28-99F3DFA0EC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6" y="3313"/>
              <a:ext cx="44" cy="125"/>
            </a:xfrm>
            <a:custGeom>
              <a:avLst/>
              <a:gdLst>
                <a:gd name="T0" fmla="*/ 24 w 29"/>
                <a:gd name="T1" fmla="*/ 0 h 84"/>
                <a:gd name="T2" fmla="*/ 6 w 29"/>
                <a:gd name="T3" fmla="*/ 0 h 84"/>
                <a:gd name="T4" fmla="*/ 2 w 29"/>
                <a:gd name="T5" fmla="*/ 2 h 84"/>
                <a:gd name="T6" fmla="*/ 0 w 29"/>
                <a:gd name="T7" fmla="*/ 5 h 84"/>
                <a:gd name="T8" fmla="*/ 0 w 29"/>
                <a:gd name="T9" fmla="*/ 78 h 84"/>
                <a:gd name="T10" fmla="*/ 2 w 29"/>
                <a:gd name="T11" fmla="*/ 82 h 84"/>
                <a:gd name="T12" fmla="*/ 6 w 29"/>
                <a:gd name="T13" fmla="*/ 84 h 84"/>
                <a:gd name="T14" fmla="*/ 24 w 29"/>
                <a:gd name="T15" fmla="*/ 84 h 84"/>
                <a:gd name="T16" fmla="*/ 28 w 29"/>
                <a:gd name="T17" fmla="*/ 82 h 84"/>
                <a:gd name="T18" fmla="*/ 29 w 29"/>
                <a:gd name="T19" fmla="*/ 78 h 84"/>
                <a:gd name="T20" fmla="*/ 29 w 29"/>
                <a:gd name="T21" fmla="*/ 5 h 84"/>
                <a:gd name="T22" fmla="*/ 28 w 29"/>
                <a:gd name="T23" fmla="*/ 2 h 84"/>
                <a:gd name="T24" fmla="*/ 24 w 29"/>
                <a:gd name="T25" fmla="*/ 0 h 84"/>
                <a:gd name="T26" fmla="*/ 19 w 29"/>
                <a:gd name="T27" fmla="*/ 11 h 84"/>
                <a:gd name="T28" fmla="*/ 19 w 29"/>
                <a:gd name="T29" fmla="*/ 73 h 84"/>
                <a:gd name="T30" fmla="*/ 11 w 29"/>
                <a:gd name="T31" fmla="*/ 73 h 84"/>
                <a:gd name="T32" fmla="*/ 11 w 29"/>
                <a:gd name="T33" fmla="*/ 11 h 84"/>
                <a:gd name="T34" fmla="*/ 19 w 29"/>
                <a:gd name="T35" fmla="*/ 1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84">
                  <a:moveTo>
                    <a:pt x="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0"/>
                    <a:pt x="1" y="81"/>
                    <a:pt x="2" y="82"/>
                  </a:cubicBezTo>
                  <a:cubicBezTo>
                    <a:pt x="3" y="83"/>
                    <a:pt x="4" y="84"/>
                    <a:pt x="6" y="84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5" y="84"/>
                    <a:pt x="27" y="83"/>
                    <a:pt x="28" y="82"/>
                  </a:cubicBezTo>
                  <a:cubicBezTo>
                    <a:pt x="29" y="81"/>
                    <a:pt x="29" y="80"/>
                    <a:pt x="29" y="7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9" y="3"/>
                    <a:pt x="28" y="2"/>
                  </a:cubicBezTo>
                  <a:cubicBezTo>
                    <a:pt x="27" y="1"/>
                    <a:pt x="25" y="0"/>
                    <a:pt x="24" y="0"/>
                  </a:cubicBezTo>
                  <a:close/>
                  <a:moveTo>
                    <a:pt x="19" y="11"/>
                  </a:moveTo>
                  <a:cubicBezTo>
                    <a:pt x="19" y="73"/>
                    <a:pt x="19" y="73"/>
                    <a:pt x="19" y="73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11"/>
                    <a:pt x="11" y="11"/>
                    <a:pt x="11" y="11"/>
                  </a:cubicBezTo>
                  <a:lnTo>
                    <a:pt x="19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92" tIns="60945" rIns="121892" bIns="6094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4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87" name="Espace réservé du texte 6">
            <a:extLst>
              <a:ext uri="{FF2B5EF4-FFF2-40B4-BE49-F238E27FC236}">
                <a16:creationId xmlns:a16="http://schemas.microsoft.com/office/drawing/2014/main" id="{54B81157-762E-44C7-B8FC-E19FE2CFB0C3}"/>
              </a:ext>
            </a:extLst>
          </p:cNvPr>
          <p:cNvSpPr txBox="1">
            <a:spLocks/>
          </p:cNvSpPr>
          <p:nvPr/>
        </p:nvSpPr>
        <p:spPr>
          <a:xfrm>
            <a:off x="8379064" y="2179731"/>
            <a:ext cx="3477694" cy="3764784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5240">
            <a:solidFill>
              <a:srgbClr val="D7000F"/>
            </a:solidFill>
          </a:ln>
        </p:spPr>
        <p:txBody>
          <a:bodyPr vert="horz" wrap="square" lIns="234000" tIns="432000" rIns="234000" bIns="43200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 à 5  plaintes au cours d’une activité professionnelles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Augmentation de 10% des plaintes en 5 ans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 plainte = 6 journées de travail non réalisées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 défense de l’Assureur permet d’obtenir un rejet de la plainte dans 75% des cas.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8" name="Picture 6">
            <a:extLst>
              <a:ext uri="{FF2B5EF4-FFF2-40B4-BE49-F238E27FC236}">
                <a16:creationId xmlns:a16="http://schemas.microsoft.com/office/drawing/2014/main" id="{02F4B011-5E36-4D56-BE50-EFAB085A1F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5254963" y="682990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869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>
                <a:solidFill>
                  <a:schemeClr val="tx1"/>
                </a:solidFill>
              </a:rPr>
              <a:t>Contexte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Partenariat                   /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L’offre RC Médicale Pro by </a:t>
            </a:r>
          </a:p>
          <a:p>
            <a:pPr>
              <a:buClrTx/>
            </a:pPr>
            <a:r>
              <a:rPr lang="fr-FR" sz="2400" b="1">
                <a:solidFill>
                  <a:srgbClr val="C00000"/>
                </a:solidFill>
              </a:rPr>
              <a:t>Professionnels de santé ciblés</a:t>
            </a:r>
          </a:p>
          <a:p>
            <a:pPr>
              <a:buClrTx/>
            </a:pPr>
            <a:r>
              <a:rPr lang="fr-FR" sz="2400"/>
              <a:t>Schémas de distribution / Argumentaire</a:t>
            </a:r>
          </a:p>
          <a:p>
            <a:pPr>
              <a:buClrTx/>
            </a:pPr>
            <a:r>
              <a:rPr lang="fr-FR" sz="2400"/>
              <a:t>Schéma contractuel</a:t>
            </a:r>
            <a:endParaRPr lang="fr-FR" sz="2400">
              <a:solidFill>
                <a:srgbClr val="006600"/>
              </a:solidFill>
            </a:endParaRPr>
          </a:p>
          <a:p>
            <a:endParaRPr lang="fr-FR" sz="2400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3311889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361E7B-84A3-421B-AFC6-53D3628AB2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7645389" y="2420673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Actualités du Groupe BPCE : Banque Populaire Caisse d'Epargne Natixis - 22">
            <a:extLst>
              <a:ext uri="{FF2B5EF4-FFF2-40B4-BE49-F238E27FC236}">
                <a16:creationId xmlns:a16="http://schemas.microsoft.com/office/drawing/2014/main" id="{4A6A81C8-A63D-4AA3-9405-46D5EA2801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070" b="51720" l="19000" r="72333">
                        <a14:foregroundMark x1="21889" y1="38180" x2="27111" y2="43507"/>
                        <a14:foregroundMark x1="27111" y1="43507" x2="30889" y2="50166"/>
                        <a14:foregroundMark x1="32889" y1="48058" x2="33000" y2="42397"/>
                        <a14:foregroundMark x1="33000" y1="42397" x2="32111" y2="39512"/>
                        <a14:foregroundMark x1="32111" y1="39512" x2="29778" y2="37736"/>
                        <a14:foregroundMark x1="29778" y1="37736" x2="26778" y2="37292"/>
                        <a14:foregroundMark x1="34556" y1="43951" x2="34000" y2="46948"/>
                        <a14:foregroundMark x1="34000" y1="46948" x2="33111" y2="48502"/>
                        <a14:foregroundMark x1="20000" y1="41842" x2="19000" y2="44950"/>
                        <a14:foregroundMark x1="19000" y1="44950" x2="20111" y2="47170"/>
                        <a14:foregroundMark x1="28556" y1="51387" x2="26000" y2="52608"/>
                        <a14:foregroundMark x1="26000" y1="52608" x2="23222" y2="51831"/>
                        <a14:foregroundMark x1="23222" y1="51831" x2="22444" y2="49501"/>
                        <a14:foregroundMark x1="49111" y1="45172" x2="49111" y2="45172"/>
                        <a14:foregroundMark x1="49111" y1="45172" x2="49000" y2="48613"/>
                        <a14:foregroundMark x1="49222" y1="44839" x2="52111" y2="43840"/>
                        <a14:foregroundMark x1="52111" y1="43840" x2="54222" y2="44617"/>
                        <a14:foregroundMark x1="46111" y1="45172" x2="46000" y2="46726"/>
                        <a14:foregroundMark x1="58778" y1="45172" x2="57889" y2="46837"/>
                        <a14:foregroundMark x1="67889" y1="44284" x2="70556" y2="44395"/>
                        <a14:foregroundMark x1="71222" y1="44395" x2="72333" y2="44506"/>
                        <a14:foregroundMark x1="65000" y1="39845" x2="65000" y2="39845"/>
                        <a14:foregroundMark x1="63333" y1="39290" x2="63333" y2="39290"/>
                        <a14:foregroundMark x1="58333" y1="40178" x2="58333" y2="40178"/>
                        <a14:foregroundMark x1="53444" y1="40289" x2="53444" y2="40289"/>
                        <a14:foregroundMark x1="48111" y1="39956" x2="48111" y2="39956"/>
                        <a14:foregroundMark x1="42778" y1="40733" x2="42778" y2="40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35410" r="23098" b="47472"/>
          <a:stretch/>
        </p:blipFill>
        <p:spPr bwMode="auto">
          <a:xfrm>
            <a:off x="5933852" y="2309883"/>
            <a:ext cx="1407900" cy="40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851DCA17-6CCE-4741-A8D5-C820A0571D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8076145" y="2904155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6D84FE-241B-4360-B45E-DA880121B2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4807" y="147308"/>
            <a:ext cx="4504761" cy="1009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0619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Professionnels de santé visés par l’offre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4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BC61DF80-4ABA-47B6-A41F-DC43035B341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275442"/>
            <a:ext cx="11186251" cy="4955542"/>
          </a:xfrm>
        </p:spPr>
        <p:txBody>
          <a:bodyPr/>
          <a:lstStyle/>
          <a:p>
            <a:pPr marL="61595" marR="109855" algn="just"/>
            <a:r>
              <a:rPr lang="fr-FR" sz="1800" b="1" u="sng">
                <a:ea typeface="Times New Roman" panose="02020603050405020304" pitchFamily="18" charset="0"/>
              </a:rPr>
              <a:t>Le principe</a:t>
            </a:r>
            <a:r>
              <a:rPr lang="fr-FR" sz="1800">
                <a:ea typeface="Times New Roman" panose="02020603050405020304" pitchFamily="18" charset="0"/>
              </a:rPr>
              <a:t> : </a:t>
            </a:r>
            <a:r>
              <a:rPr lang="fr-FR" sz="1800" b="1">
                <a:ea typeface="Times New Roman" panose="02020603050405020304" pitchFamily="18" charset="0"/>
              </a:rPr>
              <a:t>seules les professions médicales qui ne sont pas couvertes par la MR Pro proposée par BPCE IARD sont concernées par ce partenariat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F58A37-1B37-4673-8010-9266950D1D7A}"/>
              </a:ext>
            </a:extLst>
          </p:cNvPr>
          <p:cNvSpPr/>
          <p:nvPr/>
        </p:nvSpPr>
        <p:spPr>
          <a:xfrm>
            <a:off x="705731" y="2813608"/>
            <a:ext cx="3025284" cy="3407309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20" tIns="60960" rIns="121920" bIns="60960" rtlCol="0" anchor="ctr"/>
          <a:lstStyle/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Ambulancier </a:t>
            </a: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Auxiliaire médical 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Infirmier Pédicure, Podologue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Kiné, Ostéopathe, Ergothérapeute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Orthophoniste, Orthoptiste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Diététicien, puéricultrice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Vétérinaire (y.c. ventes de produits et Ostéopathie)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Commerce d’articles médicaux et orthopédiques 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Fabrication de matériel médico-chirurgical et dentaire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Psychothérapeute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Psychologue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Psychanalyste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Reflexologue</a:t>
            </a: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C85AB7-09DD-410F-A9D3-6C0451DE06EE}"/>
              </a:ext>
            </a:extLst>
          </p:cNvPr>
          <p:cNvSpPr/>
          <p:nvPr/>
        </p:nvSpPr>
        <p:spPr>
          <a:xfrm>
            <a:off x="705731" y="2018705"/>
            <a:ext cx="3025284" cy="773175"/>
          </a:xfrm>
          <a:prstGeom prst="rect">
            <a:avLst/>
          </a:prstGeom>
          <a:solidFill>
            <a:srgbClr val="C30F0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Professions déjà couvertes </a:t>
            </a:r>
            <a:b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 la MR Pro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D93517-D3E2-4171-AA4A-12B64D5169AD}"/>
              </a:ext>
            </a:extLst>
          </p:cNvPr>
          <p:cNvSpPr/>
          <p:nvPr/>
        </p:nvSpPr>
        <p:spPr>
          <a:xfrm>
            <a:off x="3945668" y="3342778"/>
            <a:ext cx="3816000" cy="2878140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20" tIns="60960" rIns="121920" bIns="60960" rtlCol="0" anchor="t"/>
          <a:lstStyle/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Médecin généraliste 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Médecin spécialiste 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Radiologue 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Chirurgien 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Anesthésiste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Dentiste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Sage femme  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Acupuncteur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Laboratoire d’analyses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Pharmacien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Opticien et lunetier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22DB2B-E861-477F-BD05-B2E2F8A97AF1}"/>
              </a:ext>
            </a:extLst>
          </p:cNvPr>
          <p:cNvSpPr/>
          <p:nvPr/>
        </p:nvSpPr>
        <p:spPr>
          <a:xfrm>
            <a:off x="7956517" y="3342777"/>
            <a:ext cx="3816000" cy="999950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20" tIns="60960" rIns="121920" bIns="60960" rtlCol="0" anchor="ctr"/>
          <a:lstStyle/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Maisons de repos 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Maisons de retraite 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Hébergement sociaux  (Handicapés…)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10954F4-AFBC-402A-8961-D66AE8D5D3F3}"/>
              </a:ext>
            </a:extLst>
          </p:cNvPr>
          <p:cNvSpPr txBox="1"/>
          <p:nvPr/>
        </p:nvSpPr>
        <p:spPr>
          <a:xfrm>
            <a:off x="3945668" y="2803177"/>
            <a:ext cx="3816000" cy="523220"/>
          </a:xfrm>
          <a:prstGeom prst="rect">
            <a:avLst/>
          </a:prstGeom>
          <a:solidFill>
            <a:srgbClr val="7030A0">
              <a:alpha val="22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Les activités couvertes en locaux seuls dans la MR PRO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82F13DF-6209-4B4E-966A-E052040D8C6E}"/>
              </a:ext>
            </a:extLst>
          </p:cNvPr>
          <p:cNvSpPr txBox="1"/>
          <p:nvPr/>
        </p:nvSpPr>
        <p:spPr>
          <a:xfrm>
            <a:off x="7956518" y="2803177"/>
            <a:ext cx="3816000" cy="523220"/>
          </a:xfrm>
          <a:prstGeom prst="rect">
            <a:avLst/>
          </a:prstGeom>
          <a:solidFill>
            <a:srgbClr val="7030A0">
              <a:alpha val="22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Les activités non éligibles dans la MR PRO (ni locaux ni RC)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8F1D32D-3B55-4BAC-A708-5F820EF4DDBA}"/>
              </a:ext>
            </a:extLst>
          </p:cNvPr>
          <p:cNvSpPr txBox="1"/>
          <p:nvPr/>
        </p:nvSpPr>
        <p:spPr>
          <a:xfrm>
            <a:off x="7956517" y="4478384"/>
            <a:ext cx="3816000" cy="103105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20" tIns="60960" rIns="121920" bIns="60960" rtlCol="0" anchor="ctr"/>
          <a:lstStyle>
            <a:defPPr>
              <a:defRPr lang="fr-FR"/>
            </a:defPPr>
            <a:lvl1pPr marL="176213" indent="-176213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Exclusions : 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Activités hospitalières, Crèches et halte garderies, Puéricultrice, 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30F0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Centres de collecte et banque d’organes 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549AE5-A417-424D-963B-B883212F6FFE}"/>
              </a:ext>
            </a:extLst>
          </p:cNvPr>
          <p:cNvSpPr/>
          <p:nvPr/>
        </p:nvSpPr>
        <p:spPr>
          <a:xfrm>
            <a:off x="3945668" y="2013739"/>
            <a:ext cx="7826850" cy="773176"/>
          </a:xfrm>
          <a:prstGeom prst="rect">
            <a:avLst/>
          </a:prstGeom>
          <a:solidFill>
            <a:srgbClr val="7030A0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Professions concernées par le partenariat WTW pour la RC Médicale</a:t>
            </a:r>
          </a:p>
        </p:txBody>
      </p:sp>
      <p:pic>
        <p:nvPicPr>
          <p:cNvPr id="25" name="Picture 6">
            <a:extLst>
              <a:ext uri="{FF2B5EF4-FFF2-40B4-BE49-F238E27FC236}">
                <a16:creationId xmlns:a16="http://schemas.microsoft.com/office/drawing/2014/main" id="{1485BB41-8F71-4E99-A865-13FC9D4907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7458511" y="668000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714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Professionnels de santé visés par l’offre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4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BC61DF80-4ABA-47B6-A41F-DC43035B341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275442"/>
            <a:ext cx="11186251" cy="4955542"/>
          </a:xfrm>
        </p:spPr>
        <p:txBody>
          <a:bodyPr/>
          <a:lstStyle/>
          <a:p>
            <a:pPr marL="61595" marR="109855" algn="just"/>
            <a:r>
              <a:rPr lang="fr-FR" sz="1800" b="1" u="sng">
                <a:ea typeface="Times New Roman" panose="02020603050405020304" pitchFamily="18" charset="0"/>
              </a:rPr>
              <a:t>Le principe</a:t>
            </a:r>
            <a:r>
              <a:rPr lang="fr-FR" sz="1800">
                <a:ea typeface="Times New Roman" panose="02020603050405020304" pitchFamily="18" charset="0"/>
              </a:rPr>
              <a:t> : </a:t>
            </a:r>
            <a:r>
              <a:rPr lang="fr-FR" sz="1800" b="1">
                <a:ea typeface="Times New Roman" panose="02020603050405020304" pitchFamily="18" charset="0"/>
              </a:rPr>
              <a:t>seules les professions médicales qui ne sont pas couvertes par la MR Pro proposée par BPCE IARD sont concernées par ce partenariat</a:t>
            </a:r>
          </a:p>
          <a:p>
            <a:pPr marL="61595" marR="109855" algn="just"/>
            <a:endParaRPr lang="fr-FR" sz="1800" b="1">
              <a:ea typeface="Times New Roman" panose="02020603050405020304" pitchFamily="18" charset="0"/>
            </a:endParaRPr>
          </a:p>
          <a:p>
            <a:pPr marL="61595" marR="109855" algn="just"/>
            <a:r>
              <a:rPr lang="fr-FR" sz="1800" b="1" u="sng">
                <a:ea typeface="Times New Roman" panose="02020603050405020304" pitchFamily="18" charset="0"/>
              </a:rPr>
              <a:t>Vérification de l’éligibilité à la RC Pro Médicale dans le cadre du partenariat WTW</a:t>
            </a:r>
            <a:r>
              <a:rPr lang="fr-FR" sz="1800" b="1">
                <a:ea typeface="Times New Roman" panose="02020603050405020304" pitchFamily="18" charset="0"/>
              </a:rPr>
              <a:t> :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C0DE90B-4B34-43AC-9EED-B3196A974C87}"/>
              </a:ext>
            </a:extLst>
          </p:cNvPr>
          <p:cNvSpPr/>
          <p:nvPr/>
        </p:nvSpPr>
        <p:spPr>
          <a:xfrm>
            <a:off x="247058" y="3532302"/>
            <a:ext cx="3132250" cy="229637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>
                <a:solidFill>
                  <a:schemeClr val="bg1"/>
                </a:solidFill>
                <a:latin typeface="Arial" panose="020B0604020202020204"/>
              </a:rPr>
              <a:t>P</a:t>
            </a:r>
            <a:r>
              <a:rPr kumimoji="0" lang="fr-FR" sz="16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ratique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efficace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Utiliser OORA pour proposer la solution adaptée à la situation du client</a:t>
            </a:r>
          </a:p>
        </p:txBody>
      </p:sp>
      <p:sp>
        <p:nvSpPr>
          <p:cNvPr id="16" name="Espace réservé du texte 1">
            <a:extLst>
              <a:ext uri="{FF2B5EF4-FFF2-40B4-BE49-F238E27FC236}">
                <a16:creationId xmlns:a16="http://schemas.microsoft.com/office/drawing/2014/main" id="{821ECA27-FF94-4E6D-A675-B89E4FF5B930}"/>
              </a:ext>
            </a:extLst>
          </p:cNvPr>
          <p:cNvSpPr txBox="1">
            <a:spLocks/>
          </p:cNvSpPr>
          <p:nvPr/>
        </p:nvSpPr>
        <p:spPr>
          <a:xfrm>
            <a:off x="1795871" y="2739382"/>
            <a:ext cx="9774397" cy="1329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 effet, les critères d’éligibilité à la RC Pro Médicale sont intégrés dans OORA</a:t>
            </a:r>
            <a:endParaRPr kumimoji="0" lang="fr-FR" sz="2000" b="0" i="1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8" name="Image 17">
            <a:hlinkClick r:id="rId2"/>
            <a:extLst>
              <a:ext uri="{FF2B5EF4-FFF2-40B4-BE49-F238E27FC236}">
                <a16:creationId xmlns:a16="http://schemas.microsoft.com/office/drawing/2014/main" id="{59353296-0058-462F-A98D-E6AD6EB33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570" y="3250512"/>
            <a:ext cx="6679595" cy="3071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6">
            <a:extLst>
              <a:ext uri="{FF2B5EF4-FFF2-40B4-BE49-F238E27FC236}">
                <a16:creationId xmlns:a16="http://schemas.microsoft.com/office/drawing/2014/main" id="{17656892-C59F-474F-BA48-4AAA617047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7458511" y="668000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370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>
                <a:solidFill>
                  <a:schemeClr val="tx1"/>
                </a:solidFill>
              </a:rPr>
              <a:t>Contexte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Partenariat                   /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L’offre RC Médicale Pro by </a:t>
            </a:r>
          </a:p>
          <a:p>
            <a:pPr>
              <a:buClrTx/>
            </a:pPr>
            <a:r>
              <a:rPr lang="fr-FR" sz="2400">
                <a:solidFill>
                  <a:schemeClr val="tx1"/>
                </a:solidFill>
              </a:rPr>
              <a:t>Professionnels de santé ciblés</a:t>
            </a:r>
          </a:p>
          <a:p>
            <a:pPr>
              <a:buClrTx/>
            </a:pPr>
            <a:r>
              <a:rPr lang="fr-FR" sz="2400" b="1">
                <a:solidFill>
                  <a:srgbClr val="C00000"/>
                </a:solidFill>
              </a:rPr>
              <a:t>Schémas de distribution / Argumentaire</a:t>
            </a:r>
          </a:p>
          <a:p>
            <a:pPr>
              <a:buClrTx/>
            </a:pPr>
            <a:r>
              <a:rPr lang="fr-FR" sz="2400"/>
              <a:t>Schéma contractuel</a:t>
            </a:r>
            <a:endParaRPr lang="fr-FR" sz="2400">
              <a:solidFill>
                <a:srgbClr val="006600"/>
              </a:solidFill>
            </a:endParaRPr>
          </a:p>
          <a:p>
            <a:endParaRPr lang="fr-FR" sz="2400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3821549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C084D9-7461-48FB-98AD-FFE33E5329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7615409" y="2420673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Actualités du Groupe BPCE : Banque Populaire Caisse d'Epargne Natixis - 22">
            <a:extLst>
              <a:ext uri="{FF2B5EF4-FFF2-40B4-BE49-F238E27FC236}">
                <a16:creationId xmlns:a16="http://schemas.microsoft.com/office/drawing/2014/main" id="{A453CD8B-48DA-4B1E-9681-479B52CFFD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070" b="51720" l="19000" r="72333">
                        <a14:foregroundMark x1="21889" y1="38180" x2="27111" y2="43507"/>
                        <a14:foregroundMark x1="27111" y1="43507" x2="30889" y2="50166"/>
                        <a14:foregroundMark x1="32889" y1="48058" x2="33000" y2="42397"/>
                        <a14:foregroundMark x1="33000" y1="42397" x2="32111" y2="39512"/>
                        <a14:foregroundMark x1="32111" y1="39512" x2="29778" y2="37736"/>
                        <a14:foregroundMark x1="29778" y1="37736" x2="26778" y2="37292"/>
                        <a14:foregroundMark x1="34556" y1="43951" x2="34000" y2="46948"/>
                        <a14:foregroundMark x1="34000" y1="46948" x2="33111" y2="48502"/>
                        <a14:foregroundMark x1="20000" y1="41842" x2="19000" y2="44950"/>
                        <a14:foregroundMark x1="19000" y1="44950" x2="20111" y2="47170"/>
                        <a14:foregroundMark x1="28556" y1="51387" x2="26000" y2="52608"/>
                        <a14:foregroundMark x1="26000" y1="52608" x2="23222" y2="51831"/>
                        <a14:foregroundMark x1="23222" y1="51831" x2="22444" y2="49501"/>
                        <a14:foregroundMark x1="49111" y1="45172" x2="49111" y2="45172"/>
                        <a14:foregroundMark x1="49111" y1="45172" x2="49000" y2="48613"/>
                        <a14:foregroundMark x1="49222" y1="44839" x2="52111" y2="43840"/>
                        <a14:foregroundMark x1="52111" y1="43840" x2="54222" y2="44617"/>
                        <a14:foregroundMark x1="46111" y1="45172" x2="46000" y2="46726"/>
                        <a14:foregroundMark x1="58778" y1="45172" x2="57889" y2="46837"/>
                        <a14:foregroundMark x1="67889" y1="44284" x2="70556" y2="44395"/>
                        <a14:foregroundMark x1="71222" y1="44395" x2="72333" y2="44506"/>
                        <a14:foregroundMark x1="65000" y1="39845" x2="65000" y2="39845"/>
                        <a14:foregroundMark x1="63333" y1="39290" x2="63333" y2="39290"/>
                        <a14:foregroundMark x1="58333" y1="40178" x2="58333" y2="40178"/>
                        <a14:foregroundMark x1="53444" y1="40289" x2="53444" y2="40289"/>
                        <a14:foregroundMark x1="48111" y1="39956" x2="48111" y2="39956"/>
                        <a14:foregroundMark x1="42778" y1="40733" x2="42778" y2="40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35410" r="23098" b="47472"/>
          <a:stretch/>
        </p:blipFill>
        <p:spPr bwMode="auto">
          <a:xfrm>
            <a:off x="5903872" y="2309883"/>
            <a:ext cx="1407900" cy="40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0D1BF498-B93C-4C6D-988C-CDD9D5348D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963" b="69926" l="16250" r="84167">
                        <a14:foregroundMark x1="19750" y1="40296" x2="23250" y2="59111"/>
                        <a14:foregroundMark x1="23250" y1="59111" x2="25500" y2="65481"/>
                        <a14:foregroundMark x1="25500" y1="68444" x2="25500" y2="68444"/>
                        <a14:foregroundMark x1="34667" y1="68889" x2="34667" y2="68889"/>
                        <a14:foregroundMark x1="54500" y1="69926" x2="54500" y2="69926"/>
                        <a14:foregroundMark x1="51750" y1="31111" x2="51750" y2="31111"/>
                        <a14:foregroundMark x1="16333" y1="40444" x2="16333" y2="40444"/>
                        <a14:foregroundMark x1="81167" y1="40296" x2="81167" y2="40296"/>
                        <a14:foregroundMark x1="84167" y1="38815" x2="84167" y2="38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79" t="29277" r="14301" b="28234"/>
          <a:stretch/>
        </p:blipFill>
        <p:spPr bwMode="auto">
          <a:xfrm>
            <a:off x="8076145" y="2904155"/>
            <a:ext cx="841037" cy="2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156511-6DA7-41AC-8040-021DF890A9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4807" y="147308"/>
            <a:ext cx="4504761" cy="1009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752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Schémas de distribution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5</a:t>
            </a:r>
          </a:p>
        </p:txBody>
      </p:sp>
      <p:grpSp>
        <p:nvGrpSpPr>
          <p:cNvPr id="142" name="Groupe 141">
            <a:extLst>
              <a:ext uri="{FF2B5EF4-FFF2-40B4-BE49-F238E27FC236}">
                <a16:creationId xmlns:a16="http://schemas.microsoft.com/office/drawing/2014/main" id="{0F9AE36F-4C95-4A41-AF61-7AA6975AADF1}"/>
              </a:ext>
            </a:extLst>
          </p:cNvPr>
          <p:cNvGrpSpPr/>
          <p:nvPr/>
        </p:nvGrpSpPr>
        <p:grpSpPr>
          <a:xfrm>
            <a:off x="800095" y="1288916"/>
            <a:ext cx="385993" cy="510935"/>
            <a:chOff x="7729783" y="3750361"/>
            <a:chExt cx="630445" cy="740323"/>
          </a:xfrm>
        </p:grpSpPr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3934679A-7E95-41EB-8639-0F87C8AA7D96}"/>
                </a:ext>
              </a:extLst>
            </p:cNvPr>
            <p:cNvSpPr/>
            <p:nvPr/>
          </p:nvSpPr>
          <p:spPr>
            <a:xfrm>
              <a:off x="7729783" y="3750361"/>
              <a:ext cx="630445" cy="679238"/>
            </a:xfrm>
            <a:custGeom>
              <a:avLst/>
              <a:gdLst>
                <a:gd name="connsiteX0" fmla="*/ 306441 w 423851"/>
                <a:gd name="connsiteY0" fmla="*/ 289154 h 504254"/>
                <a:gd name="connsiteX1" fmla="*/ 382485 w 423851"/>
                <a:gd name="connsiteY1" fmla="*/ 328398 h 504254"/>
                <a:gd name="connsiteX2" fmla="*/ 399405 w 423851"/>
                <a:gd name="connsiteY2" fmla="*/ 362239 h 504254"/>
                <a:gd name="connsiteX3" fmla="*/ 410757 w 423851"/>
                <a:gd name="connsiteY3" fmla="*/ 455309 h 504254"/>
                <a:gd name="connsiteX4" fmla="*/ 402747 w 423851"/>
                <a:gd name="connsiteY4" fmla="*/ 473331 h 504254"/>
                <a:gd name="connsiteX5" fmla="*/ 367131 w 423851"/>
                <a:gd name="connsiteY5" fmla="*/ 490610 h 504254"/>
                <a:gd name="connsiteX6" fmla="*/ 367131 w 423851"/>
                <a:gd name="connsiteY6" fmla="*/ 504244 h 504254"/>
                <a:gd name="connsiteX7" fmla="*/ 409965 w 423851"/>
                <a:gd name="connsiteY7" fmla="*/ 484059 h 504254"/>
                <a:gd name="connsiteX8" fmla="*/ 423601 w 423851"/>
                <a:gd name="connsiteY8" fmla="*/ 453787 h 504254"/>
                <a:gd name="connsiteX9" fmla="*/ 412327 w 423851"/>
                <a:gd name="connsiteY9" fmla="*/ 361637 h 504254"/>
                <a:gd name="connsiteX10" fmla="*/ 390568 w 423851"/>
                <a:gd name="connsiteY10" fmla="*/ 318308 h 504254"/>
                <a:gd name="connsiteX11" fmla="*/ 309966 w 423851"/>
                <a:gd name="connsiteY11" fmla="*/ 276696 h 504254"/>
                <a:gd name="connsiteX12" fmla="*/ 278140 w 423851"/>
                <a:gd name="connsiteY12" fmla="*/ 263635 h 504254"/>
                <a:gd name="connsiteX13" fmla="*/ 270117 w 423851"/>
                <a:gd name="connsiteY13" fmla="*/ 251670 h 504254"/>
                <a:gd name="connsiteX14" fmla="*/ 270117 w 423851"/>
                <a:gd name="connsiteY14" fmla="*/ 232611 h 504254"/>
                <a:gd name="connsiteX15" fmla="*/ 308926 w 423851"/>
                <a:gd name="connsiteY15" fmla="*/ 155195 h 504254"/>
                <a:gd name="connsiteX16" fmla="*/ 308926 w 423851"/>
                <a:gd name="connsiteY16" fmla="*/ 136452 h 504254"/>
                <a:gd name="connsiteX17" fmla="*/ 319471 w 423851"/>
                <a:gd name="connsiteY17" fmla="*/ 138658 h 504254"/>
                <a:gd name="connsiteX18" fmla="*/ 325936 w 423851"/>
                <a:gd name="connsiteY18" fmla="*/ 132192 h 504254"/>
                <a:gd name="connsiteX19" fmla="*/ 325605 w 423851"/>
                <a:gd name="connsiteY19" fmla="*/ 130149 h 504254"/>
                <a:gd name="connsiteX20" fmla="*/ 319057 w 423851"/>
                <a:gd name="connsiteY20" fmla="*/ 110493 h 504254"/>
                <a:gd name="connsiteX21" fmla="*/ 312211 w 423851"/>
                <a:gd name="connsiteY21" fmla="*/ 83117 h 504254"/>
                <a:gd name="connsiteX22" fmla="*/ 256578 w 423851"/>
                <a:gd name="connsiteY22" fmla="*/ 11385 h 504254"/>
                <a:gd name="connsiteX23" fmla="*/ 242212 w 423851"/>
                <a:gd name="connsiteY23" fmla="*/ 12442 h 504254"/>
                <a:gd name="connsiteX24" fmla="*/ 240261 w 423851"/>
                <a:gd name="connsiteY24" fmla="*/ 9548 h 504254"/>
                <a:gd name="connsiteX25" fmla="*/ 228643 w 423851"/>
                <a:gd name="connsiteY25" fmla="*/ 1648 h 504254"/>
                <a:gd name="connsiteX26" fmla="*/ 113882 w 423851"/>
                <a:gd name="connsiteY26" fmla="*/ 74342 h 504254"/>
                <a:gd name="connsiteX27" fmla="*/ 109615 w 423851"/>
                <a:gd name="connsiteY27" fmla="*/ 101499 h 504254"/>
                <a:gd name="connsiteX28" fmla="*/ 109555 w 423851"/>
                <a:gd name="connsiteY28" fmla="*/ 111161 h 504254"/>
                <a:gd name="connsiteX29" fmla="*/ 104074 w 423851"/>
                <a:gd name="connsiteY29" fmla="*/ 137451 h 504254"/>
                <a:gd name="connsiteX30" fmla="*/ 92031 w 423851"/>
                <a:gd name="connsiteY30" fmla="*/ 165564 h 504254"/>
                <a:gd name="connsiteX31" fmla="*/ 95427 w 423851"/>
                <a:gd name="connsiteY31" fmla="*/ 174054 h 504254"/>
                <a:gd name="connsiteX32" fmla="*/ 97974 w 423851"/>
                <a:gd name="connsiteY32" fmla="*/ 174577 h 504254"/>
                <a:gd name="connsiteX33" fmla="*/ 99470 w 423851"/>
                <a:gd name="connsiteY33" fmla="*/ 174401 h 504254"/>
                <a:gd name="connsiteX34" fmla="*/ 116131 w 423851"/>
                <a:gd name="connsiteY34" fmla="*/ 169978 h 504254"/>
                <a:gd name="connsiteX35" fmla="*/ 153698 w 423851"/>
                <a:gd name="connsiteY35" fmla="*/ 232574 h 504254"/>
                <a:gd name="connsiteX36" fmla="*/ 153698 w 423851"/>
                <a:gd name="connsiteY36" fmla="*/ 251670 h 504254"/>
                <a:gd name="connsiteX37" fmla="*/ 145676 w 423851"/>
                <a:gd name="connsiteY37" fmla="*/ 263632 h 504254"/>
                <a:gd name="connsiteX38" fmla="*/ 113635 w 423851"/>
                <a:gd name="connsiteY38" fmla="*/ 276784 h 504254"/>
                <a:gd name="connsiteX39" fmla="*/ 33383 w 423851"/>
                <a:gd name="connsiteY39" fmla="*/ 318220 h 504254"/>
                <a:gd name="connsiteX40" fmla="*/ 11514 w 423851"/>
                <a:gd name="connsiteY40" fmla="*/ 361637 h 504254"/>
                <a:gd name="connsiteX41" fmla="*/ 245 w 423851"/>
                <a:gd name="connsiteY41" fmla="*/ 453835 h 504254"/>
                <a:gd name="connsiteX42" fmla="*/ 13894 w 423851"/>
                <a:gd name="connsiteY42" fmla="*/ 484062 h 504254"/>
                <a:gd name="connsiteX43" fmla="*/ 56764 w 423851"/>
                <a:gd name="connsiteY43" fmla="*/ 504254 h 504254"/>
                <a:gd name="connsiteX44" fmla="*/ 56764 w 423851"/>
                <a:gd name="connsiteY44" fmla="*/ 490621 h 504254"/>
                <a:gd name="connsiteX45" fmla="*/ 21110 w 423851"/>
                <a:gd name="connsiteY45" fmla="*/ 473331 h 504254"/>
                <a:gd name="connsiteX46" fmla="*/ 13087 w 423851"/>
                <a:gd name="connsiteY46" fmla="*/ 455355 h 504254"/>
                <a:gd name="connsiteX47" fmla="*/ 24387 w 423851"/>
                <a:gd name="connsiteY47" fmla="*/ 362892 h 504254"/>
                <a:gd name="connsiteX48" fmla="*/ 24434 w 423851"/>
                <a:gd name="connsiteY48" fmla="*/ 362246 h 504254"/>
                <a:gd name="connsiteX49" fmla="*/ 41461 w 423851"/>
                <a:gd name="connsiteY49" fmla="*/ 328319 h 504254"/>
                <a:gd name="connsiteX50" fmla="*/ 117371 w 423851"/>
                <a:gd name="connsiteY50" fmla="*/ 289171 h 504254"/>
                <a:gd name="connsiteX51" fmla="*/ 130820 w 423851"/>
                <a:gd name="connsiteY51" fmla="*/ 284456 h 504254"/>
                <a:gd name="connsiteX52" fmla="*/ 211925 w 423851"/>
                <a:gd name="connsiteY52" fmla="*/ 303918 h 504254"/>
                <a:gd name="connsiteX53" fmla="*/ 293014 w 423851"/>
                <a:gd name="connsiteY53" fmla="*/ 284456 h 504254"/>
                <a:gd name="connsiteX54" fmla="*/ 115960 w 423851"/>
                <a:gd name="connsiteY54" fmla="*/ 142548 h 504254"/>
                <a:gd name="connsiteX55" fmla="*/ 122491 w 423851"/>
                <a:gd name="connsiteY55" fmla="*/ 111241 h 504254"/>
                <a:gd name="connsiteX56" fmla="*/ 122551 w 423851"/>
                <a:gd name="connsiteY56" fmla="*/ 101583 h 504254"/>
                <a:gd name="connsiteX57" fmla="*/ 126178 w 423851"/>
                <a:gd name="connsiteY57" fmla="*/ 78358 h 504254"/>
                <a:gd name="connsiteX58" fmla="*/ 211175 w 423851"/>
                <a:gd name="connsiteY58" fmla="*/ 12929 h 504254"/>
                <a:gd name="connsiteX59" fmla="*/ 226260 w 423851"/>
                <a:gd name="connsiteY59" fmla="*/ 14359 h 504254"/>
                <a:gd name="connsiteX60" fmla="*/ 229534 w 423851"/>
                <a:gd name="connsiteY60" fmla="*/ 16768 h 504254"/>
                <a:gd name="connsiteX61" fmla="*/ 235303 w 423851"/>
                <a:gd name="connsiteY61" fmla="*/ 25330 h 504254"/>
                <a:gd name="connsiteX62" fmla="*/ 244277 w 423851"/>
                <a:gd name="connsiteY62" fmla="*/ 27082 h 504254"/>
                <a:gd name="connsiteX63" fmla="*/ 244569 w 423851"/>
                <a:gd name="connsiteY63" fmla="*/ 26874 h 504254"/>
                <a:gd name="connsiteX64" fmla="*/ 249775 w 423851"/>
                <a:gd name="connsiteY64" fmla="*/ 22937 h 504254"/>
                <a:gd name="connsiteX65" fmla="*/ 250523 w 423851"/>
                <a:gd name="connsiteY65" fmla="*/ 22808 h 504254"/>
                <a:gd name="connsiteX66" fmla="*/ 299520 w 423851"/>
                <a:gd name="connsiteY66" fmla="*/ 85608 h 504254"/>
                <a:gd name="connsiteX67" fmla="*/ 299523 w 423851"/>
                <a:gd name="connsiteY67" fmla="*/ 85608 h 504254"/>
                <a:gd name="connsiteX68" fmla="*/ 306788 w 423851"/>
                <a:gd name="connsiteY68" fmla="*/ 114582 h 504254"/>
                <a:gd name="connsiteX69" fmla="*/ 309433 w 423851"/>
                <a:gd name="connsiteY69" fmla="*/ 122525 h 504254"/>
                <a:gd name="connsiteX70" fmla="*/ 271026 w 423851"/>
                <a:gd name="connsiteY70" fmla="*/ 80885 h 504254"/>
                <a:gd name="connsiteX71" fmla="*/ 265876 w 423851"/>
                <a:gd name="connsiteY71" fmla="*/ 77860 h 504254"/>
                <a:gd name="connsiteX72" fmla="*/ 260445 w 423851"/>
                <a:gd name="connsiteY72" fmla="*/ 80348 h 504254"/>
                <a:gd name="connsiteX73" fmla="*/ 109144 w 423851"/>
                <a:gd name="connsiteY73" fmla="*/ 158460 h 504254"/>
                <a:gd name="connsiteX74" fmla="*/ 128698 w 423851"/>
                <a:gd name="connsiteY74" fmla="*/ 166256 h 504254"/>
                <a:gd name="connsiteX75" fmla="*/ 264916 w 423851"/>
                <a:gd name="connsiteY75" fmla="*/ 95016 h 504254"/>
                <a:gd name="connsiteX76" fmla="*/ 295996 w 423851"/>
                <a:gd name="connsiteY76" fmla="*/ 129027 h 504254"/>
                <a:gd name="connsiteX77" fmla="*/ 295996 w 423851"/>
                <a:gd name="connsiteY77" fmla="*/ 155194 h 504254"/>
                <a:gd name="connsiteX78" fmla="*/ 212034 w 423851"/>
                <a:gd name="connsiteY78" fmla="*/ 239254 h 504254"/>
                <a:gd name="connsiteX79" fmla="*/ 128698 w 423851"/>
                <a:gd name="connsiteY79" fmla="*/ 166255 h 504254"/>
                <a:gd name="connsiteX80" fmla="*/ 211930 w 423851"/>
                <a:gd name="connsiteY80" fmla="*/ 290980 h 504254"/>
                <a:gd name="connsiteX81" fmla="*/ 145191 w 423851"/>
                <a:gd name="connsiteY81" fmla="*/ 277808 h 504254"/>
                <a:gd name="connsiteX82" fmla="*/ 150582 w 423851"/>
                <a:gd name="connsiteY82" fmla="*/ 275595 h 504254"/>
                <a:gd name="connsiteX83" fmla="*/ 166627 w 423851"/>
                <a:gd name="connsiteY83" fmla="*/ 251671 h 504254"/>
                <a:gd name="connsiteX84" fmla="*/ 166627 w 423851"/>
                <a:gd name="connsiteY84" fmla="*/ 240821 h 504254"/>
                <a:gd name="connsiteX85" fmla="*/ 257185 w 423851"/>
                <a:gd name="connsiteY85" fmla="*/ 240918 h 504254"/>
                <a:gd name="connsiteX86" fmla="*/ 257185 w 423851"/>
                <a:gd name="connsiteY86" fmla="*/ 251672 h 504254"/>
                <a:gd name="connsiteX87" fmla="*/ 273227 w 423851"/>
                <a:gd name="connsiteY87" fmla="*/ 275596 h 504254"/>
                <a:gd name="connsiteX88" fmla="*/ 278637 w 423851"/>
                <a:gd name="connsiteY88" fmla="*/ 277817 h 504254"/>
                <a:gd name="connsiteX89" fmla="*/ 211930 w 423851"/>
                <a:gd name="connsiteY89" fmla="*/ 290980 h 50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23851" h="504254">
                  <a:moveTo>
                    <a:pt x="306441" y="289154"/>
                  </a:moveTo>
                  <a:cubicBezTo>
                    <a:pt x="334300" y="299151"/>
                    <a:pt x="360660" y="310543"/>
                    <a:pt x="382485" y="328398"/>
                  </a:cubicBezTo>
                  <a:cubicBezTo>
                    <a:pt x="392938" y="336551"/>
                    <a:pt x="399155" y="348985"/>
                    <a:pt x="399405" y="362239"/>
                  </a:cubicBezTo>
                  <a:lnTo>
                    <a:pt x="410757" y="455309"/>
                  </a:lnTo>
                  <a:cubicBezTo>
                    <a:pt x="411674" y="462342"/>
                    <a:pt x="408582" y="469299"/>
                    <a:pt x="402747" y="473331"/>
                  </a:cubicBezTo>
                  <a:cubicBezTo>
                    <a:pt x="391623" y="480520"/>
                    <a:pt x="379663" y="486323"/>
                    <a:pt x="367131" y="490610"/>
                  </a:cubicBezTo>
                  <a:lnTo>
                    <a:pt x="367131" y="504244"/>
                  </a:lnTo>
                  <a:cubicBezTo>
                    <a:pt x="382223" y="499397"/>
                    <a:pt x="396621" y="492613"/>
                    <a:pt x="409965" y="484059"/>
                  </a:cubicBezTo>
                  <a:cubicBezTo>
                    <a:pt x="419830" y="477326"/>
                    <a:pt x="425095" y="465637"/>
                    <a:pt x="423601" y="453787"/>
                  </a:cubicBezTo>
                  <a:lnTo>
                    <a:pt x="412327" y="361637"/>
                  </a:lnTo>
                  <a:cubicBezTo>
                    <a:pt x="411914" y="344668"/>
                    <a:pt x="403932" y="328773"/>
                    <a:pt x="390568" y="318308"/>
                  </a:cubicBezTo>
                  <a:cubicBezTo>
                    <a:pt x="367110" y="299117"/>
                    <a:pt x="339259" y="287164"/>
                    <a:pt x="309966" y="276696"/>
                  </a:cubicBezTo>
                  <a:lnTo>
                    <a:pt x="278140" y="263635"/>
                  </a:lnTo>
                  <a:cubicBezTo>
                    <a:pt x="273277" y="261654"/>
                    <a:pt x="270103" y="256921"/>
                    <a:pt x="270117" y="251670"/>
                  </a:cubicBezTo>
                  <a:lnTo>
                    <a:pt x="270117" y="232611"/>
                  </a:lnTo>
                  <a:cubicBezTo>
                    <a:pt x="294519" y="214354"/>
                    <a:pt x="308898" y="185671"/>
                    <a:pt x="308926" y="155195"/>
                  </a:cubicBezTo>
                  <a:lnTo>
                    <a:pt x="308926" y="136452"/>
                  </a:lnTo>
                  <a:cubicBezTo>
                    <a:pt x="312274" y="137833"/>
                    <a:pt x="315850" y="138581"/>
                    <a:pt x="319471" y="138658"/>
                  </a:cubicBezTo>
                  <a:cubicBezTo>
                    <a:pt x="323042" y="138658"/>
                    <a:pt x="325936" y="135763"/>
                    <a:pt x="325936" y="132192"/>
                  </a:cubicBezTo>
                  <a:cubicBezTo>
                    <a:pt x="325936" y="131497"/>
                    <a:pt x="325825" y="130808"/>
                    <a:pt x="325605" y="130149"/>
                  </a:cubicBezTo>
                  <a:lnTo>
                    <a:pt x="319057" y="110493"/>
                  </a:lnTo>
                  <a:cubicBezTo>
                    <a:pt x="316201" y="101521"/>
                    <a:pt x="313914" y="92377"/>
                    <a:pt x="312211" y="83117"/>
                  </a:cubicBezTo>
                  <a:cubicBezTo>
                    <a:pt x="305834" y="51854"/>
                    <a:pt x="285270" y="25339"/>
                    <a:pt x="256578" y="11385"/>
                  </a:cubicBezTo>
                  <a:cubicBezTo>
                    <a:pt x="251976" y="8986"/>
                    <a:pt x="246413" y="9396"/>
                    <a:pt x="242212" y="12442"/>
                  </a:cubicBezTo>
                  <a:lnTo>
                    <a:pt x="240261" y="9548"/>
                  </a:lnTo>
                  <a:cubicBezTo>
                    <a:pt x="237613" y="5454"/>
                    <a:pt x="233423" y="2605"/>
                    <a:pt x="228643" y="1648"/>
                  </a:cubicBezTo>
                  <a:cubicBezTo>
                    <a:pt x="178592" y="-7762"/>
                    <a:pt x="130329" y="24011"/>
                    <a:pt x="113882" y="74342"/>
                  </a:cubicBezTo>
                  <a:cubicBezTo>
                    <a:pt x="111065" y="83120"/>
                    <a:pt x="109625" y="92281"/>
                    <a:pt x="109615" y="101499"/>
                  </a:cubicBezTo>
                  <a:lnTo>
                    <a:pt x="109555" y="111161"/>
                  </a:lnTo>
                  <a:cubicBezTo>
                    <a:pt x="109509" y="120203"/>
                    <a:pt x="107645" y="129144"/>
                    <a:pt x="104074" y="137451"/>
                  </a:cubicBezTo>
                  <a:lnTo>
                    <a:pt x="92031" y="165564"/>
                  </a:lnTo>
                  <a:cubicBezTo>
                    <a:pt x="90624" y="168846"/>
                    <a:pt x="92145" y="172647"/>
                    <a:pt x="95427" y="174054"/>
                  </a:cubicBezTo>
                  <a:cubicBezTo>
                    <a:pt x="96232" y="174400"/>
                    <a:pt x="97098" y="174577"/>
                    <a:pt x="97974" y="174577"/>
                  </a:cubicBezTo>
                  <a:cubicBezTo>
                    <a:pt x="98477" y="174578"/>
                    <a:pt x="98980" y="174519"/>
                    <a:pt x="99470" y="174401"/>
                  </a:cubicBezTo>
                  <a:cubicBezTo>
                    <a:pt x="100551" y="174142"/>
                    <a:pt x="106702" y="172655"/>
                    <a:pt x="116131" y="169978"/>
                  </a:cubicBezTo>
                  <a:cubicBezTo>
                    <a:pt x="120017" y="194942"/>
                    <a:pt x="133496" y="217402"/>
                    <a:pt x="153698" y="232574"/>
                  </a:cubicBezTo>
                  <a:lnTo>
                    <a:pt x="153698" y="251670"/>
                  </a:lnTo>
                  <a:cubicBezTo>
                    <a:pt x="153711" y="256920"/>
                    <a:pt x="150537" y="261652"/>
                    <a:pt x="145676" y="263632"/>
                  </a:cubicBezTo>
                  <a:lnTo>
                    <a:pt x="113635" y="276784"/>
                  </a:lnTo>
                  <a:cubicBezTo>
                    <a:pt x="84433" y="287230"/>
                    <a:pt x="56685" y="299156"/>
                    <a:pt x="33383" y="318220"/>
                  </a:cubicBezTo>
                  <a:cubicBezTo>
                    <a:pt x="19963" y="328690"/>
                    <a:pt x="11939" y="344621"/>
                    <a:pt x="11514" y="361637"/>
                  </a:cubicBezTo>
                  <a:lnTo>
                    <a:pt x="245" y="453835"/>
                  </a:lnTo>
                  <a:cubicBezTo>
                    <a:pt x="-1231" y="465673"/>
                    <a:pt x="4038" y="477342"/>
                    <a:pt x="13894" y="484062"/>
                  </a:cubicBezTo>
                  <a:cubicBezTo>
                    <a:pt x="27250" y="492619"/>
                    <a:pt x="41660" y="499406"/>
                    <a:pt x="56764" y="504254"/>
                  </a:cubicBezTo>
                  <a:lnTo>
                    <a:pt x="56764" y="490621"/>
                  </a:lnTo>
                  <a:cubicBezTo>
                    <a:pt x="44219" y="486331"/>
                    <a:pt x="32245" y="480525"/>
                    <a:pt x="21110" y="473331"/>
                  </a:cubicBezTo>
                  <a:cubicBezTo>
                    <a:pt x="15283" y="469312"/>
                    <a:pt x="12188" y="462376"/>
                    <a:pt x="13087" y="455355"/>
                  </a:cubicBezTo>
                  <a:lnTo>
                    <a:pt x="24387" y="362892"/>
                  </a:lnTo>
                  <a:lnTo>
                    <a:pt x="24434" y="362246"/>
                  </a:lnTo>
                  <a:cubicBezTo>
                    <a:pt x="24695" y="348946"/>
                    <a:pt x="30953" y="336476"/>
                    <a:pt x="41461" y="328319"/>
                  </a:cubicBezTo>
                  <a:cubicBezTo>
                    <a:pt x="63191" y="310538"/>
                    <a:pt x="89523" y="299165"/>
                    <a:pt x="117371" y="289171"/>
                  </a:cubicBezTo>
                  <a:lnTo>
                    <a:pt x="130820" y="284456"/>
                  </a:lnTo>
                  <a:cubicBezTo>
                    <a:pt x="148314" y="296519"/>
                    <a:pt x="178885" y="303918"/>
                    <a:pt x="211925" y="303918"/>
                  </a:cubicBezTo>
                  <a:cubicBezTo>
                    <a:pt x="244952" y="303918"/>
                    <a:pt x="275521" y="296521"/>
                    <a:pt x="293014" y="284456"/>
                  </a:cubicBezTo>
                  <a:close/>
                  <a:moveTo>
                    <a:pt x="115960" y="142548"/>
                  </a:moveTo>
                  <a:cubicBezTo>
                    <a:pt x="120215" y="132656"/>
                    <a:pt x="122436" y="122009"/>
                    <a:pt x="122491" y="111241"/>
                  </a:cubicBezTo>
                  <a:lnTo>
                    <a:pt x="122551" y="101583"/>
                  </a:lnTo>
                  <a:cubicBezTo>
                    <a:pt x="122551" y="93700"/>
                    <a:pt x="123775" y="85865"/>
                    <a:pt x="126178" y="78358"/>
                  </a:cubicBezTo>
                  <a:cubicBezTo>
                    <a:pt x="138961" y="39222"/>
                    <a:pt x="173122" y="12929"/>
                    <a:pt x="211175" y="12929"/>
                  </a:cubicBezTo>
                  <a:cubicBezTo>
                    <a:pt x="216237" y="12938"/>
                    <a:pt x="221287" y="13416"/>
                    <a:pt x="226260" y="14359"/>
                  </a:cubicBezTo>
                  <a:cubicBezTo>
                    <a:pt x="227626" y="14700"/>
                    <a:pt x="228802" y="15565"/>
                    <a:pt x="229534" y="16768"/>
                  </a:cubicBezTo>
                  <a:lnTo>
                    <a:pt x="235303" y="25330"/>
                  </a:lnTo>
                  <a:cubicBezTo>
                    <a:pt x="237297" y="28292"/>
                    <a:pt x="241315" y="29077"/>
                    <a:pt x="244277" y="27082"/>
                  </a:cubicBezTo>
                  <a:cubicBezTo>
                    <a:pt x="244376" y="27015"/>
                    <a:pt x="244474" y="26946"/>
                    <a:pt x="244569" y="26874"/>
                  </a:cubicBezTo>
                  <a:lnTo>
                    <a:pt x="249775" y="22937"/>
                  </a:lnTo>
                  <a:cubicBezTo>
                    <a:pt x="249982" y="22761"/>
                    <a:pt x="250269" y="22711"/>
                    <a:pt x="250523" y="22808"/>
                  </a:cubicBezTo>
                  <a:cubicBezTo>
                    <a:pt x="275846" y="34842"/>
                    <a:pt x="294006" y="58119"/>
                    <a:pt x="299520" y="85608"/>
                  </a:cubicBezTo>
                  <a:lnTo>
                    <a:pt x="299523" y="85608"/>
                  </a:lnTo>
                  <a:cubicBezTo>
                    <a:pt x="301328" y="95410"/>
                    <a:pt x="303755" y="105087"/>
                    <a:pt x="306788" y="114582"/>
                  </a:cubicBezTo>
                  <a:lnTo>
                    <a:pt x="309433" y="122525"/>
                  </a:lnTo>
                  <a:cubicBezTo>
                    <a:pt x="295753" y="114778"/>
                    <a:pt x="279649" y="94631"/>
                    <a:pt x="271026" y="80885"/>
                  </a:cubicBezTo>
                  <a:cubicBezTo>
                    <a:pt x="269906" y="79097"/>
                    <a:pt x="267983" y="77968"/>
                    <a:pt x="265876" y="77860"/>
                  </a:cubicBezTo>
                  <a:cubicBezTo>
                    <a:pt x="263765" y="77738"/>
                    <a:pt x="261731" y="78669"/>
                    <a:pt x="260445" y="80348"/>
                  </a:cubicBezTo>
                  <a:cubicBezTo>
                    <a:pt x="228098" y="121934"/>
                    <a:pt x="141723" y="149329"/>
                    <a:pt x="109144" y="158460"/>
                  </a:cubicBezTo>
                  <a:close/>
                  <a:moveTo>
                    <a:pt x="128698" y="166256"/>
                  </a:moveTo>
                  <a:cubicBezTo>
                    <a:pt x="166724" y="154563"/>
                    <a:pt x="231987" y="130488"/>
                    <a:pt x="264916" y="95016"/>
                  </a:cubicBezTo>
                  <a:cubicBezTo>
                    <a:pt x="273556" y="107813"/>
                    <a:pt x="284027" y="119272"/>
                    <a:pt x="295996" y="129027"/>
                  </a:cubicBezTo>
                  <a:lnTo>
                    <a:pt x="295996" y="155194"/>
                  </a:lnTo>
                  <a:cubicBezTo>
                    <a:pt x="296023" y="201592"/>
                    <a:pt x="258432" y="239227"/>
                    <a:pt x="212034" y="239254"/>
                  </a:cubicBezTo>
                  <a:cubicBezTo>
                    <a:pt x="169873" y="239280"/>
                    <a:pt x="134224" y="208052"/>
                    <a:pt x="128698" y="166255"/>
                  </a:cubicBezTo>
                  <a:close/>
                  <a:moveTo>
                    <a:pt x="211930" y="290980"/>
                  </a:moveTo>
                  <a:cubicBezTo>
                    <a:pt x="188986" y="291545"/>
                    <a:pt x="166199" y="287048"/>
                    <a:pt x="145191" y="277808"/>
                  </a:cubicBezTo>
                  <a:lnTo>
                    <a:pt x="150582" y="275595"/>
                  </a:lnTo>
                  <a:cubicBezTo>
                    <a:pt x="160303" y="271633"/>
                    <a:pt x="166650" y="262169"/>
                    <a:pt x="166627" y="251671"/>
                  </a:cubicBezTo>
                  <a:lnTo>
                    <a:pt x="166627" y="240821"/>
                  </a:lnTo>
                  <a:cubicBezTo>
                    <a:pt x="194912" y="255939"/>
                    <a:pt x="228868" y="255975"/>
                    <a:pt x="257185" y="240918"/>
                  </a:cubicBezTo>
                  <a:lnTo>
                    <a:pt x="257185" y="251672"/>
                  </a:lnTo>
                  <a:cubicBezTo>
                    <a:pt x="257163" y="262168"/>
                    <a:pt x="263508" y="271631"/>
                    <a:pt x="273227" y="275596"/>
                  </a:cubicBezTo>
                  <a:lnTo>
                    <a:pt x="278637" y="277817"/>
                  </a:lnTo>
                  <a:cubicBezTo>
                    <a:pt x="257638" y="287050"/>
                    <a:pt x="234862" y="291544"/>
                    <a:pt x="211930" y="290980"/>
                  </a:cubicBez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B14C3AF5-C7B6-478C-9646-BB4BD272C3B1}"/>
                </a:ext>
              </a:extLst>
            </p:cNvPr>
            <p:cNvSpPr/>
            <p:nvPr/>
          </p:nvSpPr>
          <p:spPr>
            <a:xfrm>
              <a:off x="7766132" y="4211973"/>
              <a:ext cx="557817" cy="278711"/>
            </a:xfrm>
            <a:custGeom>
              <a:avLst/>
              <a:gdLst>
                <a:gd name="connsiteX0" fmla="*/ 329762 w 375023"/>
                <a:gd name="connsiteY0" fmla="*/ 22890 h 206910"/>
                <a:gd name="connsiteX1" fmla="*/ 306744 w 375023"/>
                <a:gd name="connsiteY1" fmla="*/ 0 h 206910"/>
                <a:gd name="connsiteX2" fmla="*/ 306680 w 375023"/>
                <a:gd name="connsiteY2" fmla="*/ 0 h 206910"/>
                <a:gd name="connsiteX3" fmla="*/ 68151 w 375023"/>
                <a:gd name="connsiteY3" fmla="*/ 0 h 206910"/>
                <a:gd name="connsiteX4" fmla="*/ 45262 w 375023"/>
                <a:gd name="connsiteY4" fmla="*/ 22890 h 206910"/>
                <a:gd name="connsiteX5" fmla="*/ 45262 w 375023"/>
                <a:gd name="connsiteY5" fmla="*/ 169343 h 206910"/>
                <a:gd name="connsiteX6" fmla="*/ 0 w 375023"/>
                <a:gd name="connsiteY6" fmla="*/ 169343 h 206910"/>
                <a:gd name="connsiteX7" fmla="*/ 0 w 375023"/>
                <a:gd name="connsiteY7" fmla="*/ 184047 h 206910"/>
                <a:gd name="connsiteX8" fmla="*/ 22889 w 375023"/>
                <a:gd name="connsiteY8" fmla="*/ 206910 h 206910"/>
                <a:gd name="connsiteX9" fmla="*/ 352159 w 375023"/>
                <a:gd name="connsiteY9" fmla="*/ 206910 h 206910"/>
                <a:gd name="connsiteX10" fmla="*/ 375024 w 375023"/>
                <a:gd name="connsiteY10" fmla="*/ 184021 h 206910"/>
                <a:gd name="connsiteX11" fmla="*/ 375024 w 375023"/>
                <a:gd name="connsiteY11" fmla="*/ 169343 h 206910"/>
                <a:gd name="connsiteX12" fmla="*/ 329762 w 375023"/>
                <a:gd name="connsiteY12" fmla="*/ 169343 h 206910"/>
                <a:gd name="connsiteX13" fmla="*/ 362092 w 375023"/>
                <a:gd name="connsiteY13" fmla="*/ 182275 h 206910"/>
                <a:gd name="connsiteX14" fmla="*/ 362092 w 375023"/>
                <a:gd name="connsiteY14" fmla="*/ 183996 h 206910"/>
                <a:gd name="connsiteX15" fmla="*/ 352134 w 375023"/>
                <a:gd name="connsiteY15" fmla="*/ 193979 h 206910"/>
                <a:gd name="connsiteX16" fmla="*/ 22914 w 375023"/>
                <a:gd name="connsiteY16" fmla="*/ 193979 h 206910"/>
                <a:gd name="connsiteX17" fmla="*/ 12931 w 375023"/>
                <a:gd name="connsiteY17" fmla="*/ 184021 h 206910"/>
                <a:gd name="connsiteX18" fmla="*/ 12931 w 375023"/>
                <a:gd name="connsiteY18" fmla="*/ 182275 h 206910"/>
                <a:gd name="connsiteX19" fmla="*/ 58192 w 375023"/>
                <a:gd name="connsiteY19" fmla="*/ 182275 h 206910"/>
                <a:gd name="connsiteX20" fmla="*/ 58192 w 375023"/>
                <a:gd name="connsiteY20" fmla="*/ 22890 h 206910"/>
                <a:gd name="connsiteX21" fmla="*/ 68150 w 375023"/>
                <a:gd name="connsiteY21" fmla="*/ 12932 h 206910"/>
                <a:gd name="connsiteX22" fmla="*/ 306873 w 375023"/>
                <a:gd name="connsiteY22" fmla="*/ 12932 h 206910"/>
                <a:gd name="connsiteX23" fmla="*/ 316830 w 375023"/>
                <a:gd name="connsiteY23" fmla="*/ 22890 h 206910"/>
                <a:gd name="connsiteX24" fmla="*/ 316830 w 375023"/>
                <a:gd name="connsiteY24" fmla="*/ 182275 h 20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5023" h="206910">
                  <a:moveTo>
                    <a:pt x="329762" y="22890"/>
                  </a:moveTo>
                  <a:cubicBezTo>
                    <a:pt x="329726" y="10212"/>
                    <a:pt x="319421" y="-35"/>
                    <a:pt x="306744" y="0"/>
                  </a:cubicBezTo>
                  <a:cubicBezTo>
                    <a:pt x="306723" y="0"/>
                    <a:pt x="306701" y="0"/>
                    <a:pt x="306680" y="0"/>
                  </a:cubicBezTo>
                  <a:lnTo>
                    <a:pt x="68151" y="0"/>
                  </a:lnTo>
                  <a:cubicBezTo>
                    <a:pt x="55515" y="14"/>
                    <a:pt x="45275" y="10254"/>
                    <a:pt x="45262" y="22890"/>
                  </a:cubicBezTo>
                  <a:lnTo>
                    <a:pt x="45262" y="169343"/>
                  </a:lnTo>
                  <a:lnTo>
                    <a:pt x="0" y="169343"/>
                  </a:lnTo>
                  <a:lnTo>
                    <a:pt x="0" y="184047"/>
                  </a:lnTo>
                  <a:cubicBezTo>
                    <a:pt x="85" y="196648"/>
                    <a:pt x="10287" y="206839"/>
                    <a:pt x="22889" y="206910"/>
                  </a:cubicBezTo>
                  <a:lnTo>
                    <a:pt x="352159" y="206910"/>
                  </a:lnTo>
                  <a:cubicBezTo>
                    <a:pt x="364762" y="206826"/>
                    <a:pt x="374953" y="196623"/>
                    <a:pt x="375024" y="184021"/>
                  </a:cubicBezTo>
                  <a:lnTo>
                    <a:pt x="375024" y="169343"/>
                  </a:lnTo>
                  <a:lnTo>
                    <a:pt x="329762" y="169343"/>
                  </a:lnTo>
                  <a:close/>
                  <a:moveTo>
                    <a:pt x="362092" y="182275"/>
                  </a:moveTo>
                  <a:lnTo>
                    <a:pt x="362092" y="183996"/>
                  </a:lnTo>
                  <a:cubicBezTo>
                    <a:pt x="362058" y="189486"/>
                    <a:pt x="357624" y="193931"/>
                    <a:pt x="352134" y="193979"/>
                  </a:cubicBezTo>
                  <a:lnTo>
                    <a:pt x="22914" y="193979"/>
                  </a:lnTo>
                  <a:cubicBezTo>
                    <a:pt x="17424" y="193945"/>
                    <a:pt x="12978" y="189511"/>
                    <a:pt x="12931" y="184021"/>
                  </a:cubicBezTo>
                  <a:lnTo>
                    <a:pt x="12931" y="182275"/>
                  </a:lnTo>
                  <a:lnTo>
                    <a:pt x="58192" y="182275"/>
                  </a:lnTo>
                  <a:lnTo>
                    <a:pt x="58192" y="22890"/>
                  </a:lnTo>
                  <a:cubicBezTo>
                    <a:pt x="58199" y="17393"/>
                    <a:pt x="62653" y="12938"/>
                    <a:pt x="68150" y="12932"/>
                  </a:cubicBezTo>
                  <a:lnTo>
                    <a:pt x="306873" y="12932"/>
                  </a:lnTo>
                  <a:cubicBezTo>
                    <a:pt x="312369" y="12938"/>
                    <a:pt x="316824" y="17393"/>
                    <a:pt x="316830" y="22890"/>
                  </a:cubicBezTo>
                  <a:lnTo>
                    <a:pt x="316830" y="182275"/>
                  </a:ln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60A0B2E8-7330-44B9-B619-ACDBF038FB83}"/>
                </a:ext>
              </a:extLst>
            </p:cNvPr>
            <p:cNvSpPr/>
            <p:nvPr/>
          </p:nvSpPr>
          <p:spPr>
            <a:xfrm>
              <a:off x="7927727" y="4299332"/>
              <a:ext cx="67514" cy="97722"/>
            </a:xfrm>
            <a:custGeom>
              <a:avLst/>
              <a:gdLst>
                <a:gd name="connsiteX0" fmla="*/ 36274 w 45390"/>
                <a:gd name="connsiteY0" fmla="*/ 0 h 72547"/>
                <a:gd name="connsiteX1" fmla="*/ 0 w 45390"/>
                <a:gd name="connsiteY1" fmla="*/ 36274 h 72547"/>
                <a:gd name="connsiteX2" fmla="*/ 36274 w 45390"/>
                <a:gd name="connsiteY2" fmla="*/ 72548 h 72547"/>
                <a:gd name="connsiteX3" fmla="*/ 45391 w 45390"/>
                <a:gd name="connsiteY3" fmla="*/ 63431 h 72547"/>
                <a:gd name="connsiteX4" fmla="*/ 18299 w 45390"/>
                <a:gd name="connsiteY4" fmla="*/ 36274 h 72547"/>
                <a:gd name="connsiteX5" fmla="*/ 45391 w 45390"/>
                <a:gd name="connsiteY5" fmla="*/ 9117 h 72547"/>
                <a:gd name="connsiteX6" fmla="*/ 36274 w 45390"/>
                <a:gd name="connsiteY6" fmla="*/ 0 h 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90" h="72547">
                  <a:moveTo>
                    <a:pt x="36274" y="0"/>
                  </a:moveTo>
                  <a:lnTo>
                    <a:pt x="0" y="36274"/>
                  </a:lnTo>
                  <a:lnTo>
                    <a:pt x="36274" y="72548"/>
                  </a:lnTo>
                  <a:lnTo>
                    <a:pt x="45391" y="63431"/>
                  </a:lnTo>
                  <a:lnTo>
                    <a:pt x="18299" y="36274"/>
                  </a:lnTo>
                  <a:lnTo>
                    <a:pt x="45391" y="9117"/>
                  </a:lnTo>
                  <a:lnTo>
                    <a:pt x="36274" y="0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2236FF85-7F34-4C18-B4D4-92E12649D311}"/>
                </a:ext>
              </a:extLst>
            </p:cNvPr>
            <p:cNvSpPr/>
            <p:nvPr/>
          </p:nvSpPr>
          <p:spPr>
            <a:xfrm>
              <a:off x="8094497" y="4299332"/>
              <a:ext cx="67514" cy="97722"/>
            </a:xfrm>
            <a:custGeom>
              <a:avLst/>
              <a:gdLst>
                <a:gd name="connsiteX0" fmla="*/ 0 w 45390"/>
                <a:gd name="connsiteY0" fmla="*/ 9117 h 72547"/>
                <a:gd name="connsiteX1" fmla="*/ 27092 w 45390"/>
                <a:gd name="connsiteY1" fmla="*/ 36274 h 72547"/>
                <a:gd name="connsiteX2" fmla="*/ 0 w 45390"/>
                <a:gd name="connsiteY2" fmla="*/ 63431 h 72547"/>
                <a:gd name="connsiteX3" fmla="*/ 9117 w 45390"/>
                <a:gd name="connsiteY3" fmla="*/ 72548 h 72547"/>
                <a:gd name="connsiteX4" fmla="*/ 45391 w 45390"/>
                <a:gd name="connsiteY4" fmla="*/ 36274 h 72547"/>
                <a:gd name="connsiteX5" fmla="*/ 9117 w 45390"/>
                <a:gd name="connsiteY5" fmla="*/ 0 h 72547"/>
                <a:gd name="connsiteX6" fmla="*/ 0 w 45390"/>
                <a:gd name="connsiteY6" fmla="*/ 9117 h 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90" h="72547">
                  <a:moveTo>
                    <a:pt x="0" y="9117"/>
                  </a:moveTo>
                  <a:lnTo>
                    <a:pt x="27092" y="36274"/>
                  </a:lnTo>
                  <a:lnTo>
                    <a:pt x="0" y="63431"/>
                  </a:lnTo>
                  <a:lnTo>
                    <a:pt x="9117" y="72548"/>
                  </a:lnTo>
                  <a:lnTo>
                    <a:pt x="45391" y="36274"/>
                  </a:lnTo>
                  <a:lnTo>
                    <a:pt x="9117" y="0"/>
                  </a:lnTo>
                  <a:lnTo>
                    <a:pt x="0" y="9117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B774D17E-1E18-4B34-B8A1-43FEBA2FE76A}"/>
                </a:ext>
              </a:extLst>
            </p:cNvPr>
            <p:cNvSpPr/>
            <p:nvPr/>
          </p:nvSpPr>
          <p:spPr>
            <a:xfrm>
              <a:off x="8013324" y="4297852"/>
              <a:ext cx="62802" cy="105300"/>
            </a:xfrm>
            <a:custGeom>
              <a:avLst/>
              <a:gdLst>
                <a:gd name="connsiteX0" fmla="*/ 0 w 42222"/>
                <a:gd name="connsiteY0" fmla="*/ 73195 h 78173"/>
                <a:gd name="connsiteX1" fmla="*/ 11962 w 42222"/>
                <a:gd name="connsiteY1" fmla="*/ 78173 h 78173"/>
                <a:gd name="connsiteX2" fmla="*/ 42223 w 42222"/>
                <a:gd name="connsiteY2" fmla="*/ 4979 h 78173"/>
                <a:gd name="connsiteX3" fmla="*/ 30325 w 42222"/>
                <a:gd name="connsiteY3" fmla="*/ 0 h 78173"/>
                <a:gd name="connsiteX4" fmla="*/ 0 w 42222"/>
                <a:gd name="connsiteY4" fmla="*/ 73195 h 7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22" h="78173">
                  <a:moveTo>
                    <a:pt x="0" y="73195"/>
                  </a:moveTo>
                  <a:lnTo>
                    <a:pt x="11962" y="78173"/>
                  </a:lnTo>
                  <a:lnTo>
                    <a:pt x="42223" y="4979"/>
                  </a:lnTo>
                  <a:lnTo>
                    <a:pt x="30325" y="0"/>
                  </a:lnTo>
                  <a:lnTo>
                    <a:pt x="0" y="73195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148" name="Image 147">
            <a:extLst>
              <a:ext uri="{FF2B5EF4-FFF2-40B4-BE49-F238E27FC236}">
                <a16:creationId xmlns:a16="http://schemas.microsoft.com/office/drawing/2014/main" id="{AE7EA7EA-AF0E-46AF-8C2C-3EA864A2A4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164" y="1351070"/>
            <a:ext cx="1213969" cy="44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Image 149">
            <a:extLst>
              <a:ext uri="{FF2B5EF4-FFF2-40B4-BE49-F238E27FC236}">
                <a16:creationId xmlns:a16="http://schemas.microsoft.com/office/drawing/2014/main" id="{74D7E680-A71B-4597-ADC4-975713F50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020" y="3480692"/>
            <a:ext cx="981998" cy="158105"/>
          </a:xfrm>
          <a:prstGeom prst="rect">
            <a:avLst/>
          </a:prstGeom>
        </p:spPr>
      </p:pic>
      <p:sp>
        <p:nvSpPr>
          <p:cNvPr id="151" name="Rectangle 150">
            <a:extLst>
              <a:ext uri="{FF2B5EF4-FFF2-40B4-BE49-F238E27FC236}">
                <a16:creationId xmlns:a16="http://schemas.microsoft.com/office/drawing/2014/main" id="{318726CD-E302-41EA-9CDC-CE4358BBF520}"/>
              </a:ext>
            </a:extLst>
          </p:cNvPr>
          <p:cNvSpPr/>
          <p:nvPr/>
        </p:nvSpPr>
        <p:spPr>
          <a:xfrm>
            <a:off x="6857068" y="1845659"/>
            <a:ext cx="4664372" cy="3404844"/>
          </a:xfrm>
          <a:prstGeom prst="rect">
            <a:avLst/>
          </a:prstGeom>
          <a:solidFill>
            <a:srgbClr val="7030A0">
              <a:alpha val="9000"/>
            </a:srgbClr>
          </a:solidFill>
          <a:ln w="28575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52" name="ZoneTexte 151">
            <a:extLst>
              <a:ext uri="{FF2B5EF4-FFF2-40B4-BE49-F238E27FC236}">
                <a16:creationId xmlns:a16="http://schemas.microsoft.com/office/drawing/2014/main" id="{FFC8D86C-7AD5-4684-9283-C2B140CBA4E9}"/>
              </a:ext>
            </a:extLst>
          </p:cNvPr>
          <p:cNvSpPr txBox="1"/>
          <p:nvPr/>
        </p:nvSpPr>
        <p:spPr>
          <a:xfrm>
            <a:off x="7489668" y="2068371"/>
            <a:ext cx="2484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Prise en charge du client</a:t>
            </a:r>
          </a:p>
        </p:txBody>
      </p:sp>
      <p:sp>
        <p:nvSpPr>
          <p:cNvPr id="153" name="ZoneTexte 152">
            <a:extLst>
              <a:ext uri="{FF2B5EF4-FFF2-40B4-BE49-F238E27FC236}">
                <a16:creationId xmlns:a16="http://schemas.microsoft.com/office/drawing/2014/main" id="{83E36DB2-3060-4DCA-A12A-6611CCAA4531}"/>
              </a:ext>
            </a:extLst>
          </p:cNvPr>
          <p:cNvSpPr txBox="1"/>
          <p:nvPr/>
        </p:nvSpPr>
        <p:spPr>
          <a:xfrm>
            <a:off x="6846932" y="2577196"/>
            <a:ext cx="13386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WTW contacte le client et lui propose des solutions RC Médicale en lien avec son activité</a:t>
            </a: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</a:endParaRPr>
          </a:p>
        </p:txBody>
      </p:sp>
      <p:sp>
        <p:nvSpPr>
          <p:cNvPr id="154" name="ZoneTexte 153">
            <a:extLst>
              <a:ext uri="{FF2B5EF4-FFF2-40B4-BE49-F238E27FC236}">
                <a16:creationId xmlns:a16="http://schemas.microsoft.com/office/drawing/2014/main" id="{7FE20C02-C78F-4B90-BE2A-129EA4D8CA98}"/>
              </a:ext>
            </a:extLst>
          </p:cNvPr>
          <p:cNvSpPr txBox="1"/>
          <p:nvPr/>
        </p:nvSpPr>
        <p:spPr>
          <a:xfrm>
            <a:off x="8540453" y="2577196"/>
            <a:ext cx="12108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Le client souscrit à l’une des solutions proposées  par WTW</a:t>
            </a:r>
          </a:p>
        </p:txBody>
      </p:sp>
      <p:grpSp>
        <p:nvGrpSpPr>
          <p:cNvPr id="155" name="Groupe 154">
            <a:extLst>
              <a:ext uri="{FF2B5EF4-FFF2-40B4-BE49-F238E27FC236}">
                <a16:creationId xmlns:a16="http://schemas.microsoft.com/office/drawing/2014/main" id="{325B407E-A011-4AC2-92DC-2F0B4AC71962}"/>
              </a:ext>
            </a:extLst>
          </p:cNvPr>
          <p:cNvGrpSpPr/>
          <p:nvPr/>
        </p:nvGrpSpPr>
        <p:grpSpPr>
          <a:xfrm>
            <a:off x="8985050" y="3745617"/>
            <a:ext cx="489517" cy="620041"/>
            <a:chOff x="8894210" y="5206739"/>
            <a:chExt cx="250613" cy="303339"/>
          </a:xfrm>
        </p:grpSpPr>
        <p:pic>
          <p:nvPicPr>
            <p:cNvPr id="169" name="Image 168">
              <a:extLst>
                <a:ext uri="{FF2B5EF4-FFF2-40B4-BE49-F238E27FC236}">
                  <a16:creationId xmlns:a16="http://schemas.microsoft.com/office/drawing/2014/main" id="{AC746407-6030-4F3A-B853-1EA53260C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2280" y="5297223"/>
              <a:ext cx="222543" cy="212855"/>
            </a:xfrm>
            <a:prstGeom prst="rect">
              <a:avLst/>
            </a:prstGeom>
          </p:spPr>
        </p:pic>
        <p:pic>
          <p:nvPicPr>
            <p:cNvPr id="170" name="Image 169">
              <a:extLst>
                <a:ext uri="{FF2B5EF4-FFF2-40B4-BE49-F238E27FC236}">
                  <a16:creationId xmlns:a16="http://schemas.microsoft.com/office/drawing/2014/main" id="{1D33A9BE-5BE8-468A-837F-AB9D4EA1E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894210" y="5206739"/>
              <a:ext cx="174337" cy="234939"/>
            </a:xfrm>
            <a:prstGeom prst="rect">
              <a:avLst/>
            </a:prstGeom>
          </p:spPr>
        </p:pic>
      </p:grpSp>
      <p:sp>
        <p:nvSpPr>
          <p:cNvPr id="156" name="Signe Plus 155">
            <a:extLst>
              <a:ext uri="{FF2B5EF4-FFF2-40B4-BE49-F238E27FC236}">
                <a16:creationId xmlns:a16="http://schemas.microsoft.com/office/drawing/2014/main" id="{9F4FCFBA-B7F7-45D0-B6FC-64DE5E54DE79}"/>
              </a:ext>
            </a:extLst>
          </p:cNvPr>
          <p:cNvSpPr/>
          <p:nvPr/>
        </p:nvSpPr>
        <p:spPr>
          <a:xfrm>
            <a:off x="8279934" y="2805069"/>
            <a:ext cx="186521" cy="201985"/>
          </a:xfrm>
          <a:prstGeom prst="mathPlus">
            <a:avLst>
              <a:gd name="adj1" fmla="val 5098"/>
            </a:avLst>
          </a:prstGeom>
          <a:solidFill>
            <a:srgbClr val="7030A0"/>
          </a:solidFill>
          <a:ln w="127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7" name="Graphique 156" descr="Loupe avec un remplissage uni">
            <a:extLst>
              <a:ext uri="{FF2B5EF4-FFF2-40B4-BE49-F238E27FC236}">
                <a16:creationId xmlns:a16="http://schemas.microsoft.com/office/drawing/2014/main" id="{A84F9806-1639-4F6E-A1F7-39E0BD3FC1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4402" y="3802814"/>
            <a:ext cx="492889" cy="549741"/>
          </a:xfrm>
          <a:prstGeom prst="rect">
            <a:avLst/>
          </a:prstGeom>
        </p:spPr>
      </p:pic>
      <p:sp>
        <p:nvSpPr>
          <p:cNvPr id="158" name="Signe Plus 157">
            <a:extLst>
              <a:ext uri="{FF2B5EF4-FFF2-40B4-BE49-F238E27FC236}">
                <a16:creationId xmlns:a16="http://schemas.microsoft.com/office/drawing/2014/main" id="{0048DF1D-99B7-4911-B36C-F02F5C653767}"/>
              </a:ext>
            </a:extLst>
          </p:cNvPr>
          <p:cNvSpPr/>
          <p:nvPr/>
        </p:nvSpPr>
        <p:spPr>
          <a:xfrm>
            <a:off x="9693189" y="2819493"/>
            <a:ext cx="186522" cy="201985"/>
          </a:xfrm>
          <a:prstGeom prst="mathPlus">
            <a:avLst>
              <a:gd name="adj1" fmla="val 5098"/>
            </a:avLst>
          </a:prstGeom>
          <a:solidFill>
            <a:srgbClr val="7030A0"/>
          </a:solidFill>
          <a:ln w="127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C9B6CE1D-0046-405F-89A2-E9E038BC5C51}"/>
              </a:ext>
            </a:extLst>
          </p:cNvPr>
          <p:cNvSpPr txBox="1"/>
          <p:nvPr/>
        </p:nvSpPr>
        <p:spPr>
          <a:xfrm>
            <a:off x="9974048" y="2584701"/>
            <a:ext cx="1599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WTW met à jour </a:t>
            </a:r>
            <a:r>
              <a:rPr kumimoji="0" lang="fr-FR" sz="1200" b="0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Monexpert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 pour le suivi du lead par le conseiller</a:t>
            </a:r>
          </a:p>
        </p:txBody>
      </p:sp>
      <p:sp>
        <p:nvSpPr>
          <p:cNvPr id="160" name="Ellipse 159">
            <a:extLst>
              <a:ext uri="{FF2B5EF4-FFF2-40B4-BE49-F238E27FC236}">
                <a16:creationId xmlns:a16="http://schemas.microsoft.com/office/drawing/2014/main" id="{EC4181A3-FC3C-43B6-90D7-B7804526497D}"/>
              </a:ext>
            </a:extLst>
          </p:cNvPr>
          <p:cNvSpPr/>
          <p:nvPr/>
        </p:nvSpPr>
        <p:spPr>
          <a:xfrm>
            <a:off x="7254413" y="2121252"/>
            <a:ext cx="182642" cy="202014"/>
          </a:xfrm>
          <a:prstGeom prst="ellipse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3</a:t>
            </a:r>
          </a:p>
        </p:txBody>
      </p:sp>
      <p:grpSp>
        <p:nvGrpSpPr>
          <p:cNvPr id="161" name="Groupe 160">
            <a:extLst>
              <a:ext uri="{FF2B5EF4-FFF2-40B4-BE49-F238E27FC236}">
                <a16:creationId xmlns:a16="http://schemas.microsoft.com/office/drawing/2014/main" id="{E6FF83FF-124D-4BAB-A041-5C46C0C32B14}"/>
              </a:ext>
            </a:extLst>
          </p:cNvPr>
          <p:cNvGrpSpPr/>
          <p:nvPr/>
        </p:nvGrpSpPr>
        <p:grpSpPr>
          <a:xfrm>
            <a:off x="10490881" y="3906520"/>
            <a:ext cx="548769" cy="637090"/>
            <a:chOff x="7729784" y="3909744"/>
            <a:chExt cx="630445" cy="740324"/>
          </a:xfrm>
        </p:grpSpPr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A813F506-4CE2-456A-9E88-A8C71B3E2DA5}"/>
                </a:ext>
              </a:extLst>
            </p:cNvPr>
            <p:cNvSpPr/>
            <p:nvPr/>
          </p:nvSpPr>
          <p:spPr>
            <a:xfrm>
              <a:off x="7729784" y="3909744"/>
              <a:ext cx="630445" cy="679237"/>
            </a:xfrm>
            <a:custGeom>
              <a:avLst/>
              <a:gdLst>
                <a:gd name="connsiteX0" fmla="*/ 306441 w 423851"/>
                <a:gd name="connsiteY0" fmla="*/ 289154 h 504254"/>
                <a:gd name="connsiteX1" fmla="*/ 382485 w 423851"/>
                <a:gd name="connsiteY1" fmla="*/ 328398 h 504254"/>
                <a:gd name="connsiteX2" fmla="*/ 399405 w 423851"/>
                <a:gd name="connsiteY2" fmla="*/ 362239 h 504254"/>
                <a:gd name="connsiteX3" fmla="*/ 410757 w 423851"/>
                <a:gd name="connsiteY3" fmla="*/ 455309 h 504254"/>
                <a:gd name="connsiteX4" fmla="*/ 402747 w 423851"/>
                <a:gd name="connsiteY4" fmla="*/ 473331 h 504254"/>
                <a:gd name="connsiteX5" fmla="*/ 367131 w 423851"/>
                <a:gd name="connsiteY5" fmla="*/ 490610 h 504254"/>
                <a:gd name="connsiteX6" fmla="*/ 367131 w 423851"/>
                <a:gd name="connsiteY6" fmla="*/ 504244 h 504254"/>
                <a:gd name="connsiteX7" fmla="*/ 409965 w 423851"/>
                <a:gd name="connsiteY7" fmla="*/ 484059 h 504254"/>
                <a:gd name="connsiteX8" fmla="*/ 423601 w 423851"/>
                <a:gd name="connsiteY8" fmla="*/ 453787 h 504254"/>
                <a:gd name="connsiteX9" fmla="*/ 412327 w 423851"/>
                <a:gd name="connsiteY9" fmla="*/ 361637 h 504254"/>
                <a:gd name="connsiteX10" fmla="*/ 390568 w 423851"/>
                <a:gd name="connsiteY10" fmla="*/ 318308 h 504254"/>
                <a:gd name="connsiteX11" fmla="*/ 309966 w 423851"/>
                <a:gd name="connsiteY11" fmla="*/ 276696 h 504254"/>
                <a:gd name="connsiteX12" fmla="*/ 278140 w 423851"/>
                <a:gd name="connsiteY12" fmla="*/ 263635 h 504254"/>
                <a:gd name="connsiteX13" fmla="*/ 270117 w 423851"/>
                <a:gd name="connsiteY13" fmla="*/ 251670 h 504254"/>
                <a:gd name="connsiteX14" fmla="*/ 270117 w 423851"/>
                <a:gd name="connsiteY14" fmla="*/ 232611 h 504254"/>
                <a:gd name="connsiteX15" fmla="*/ 308926 w 423851"/>
                <a:gd name="connsiteY15" fmla="*/ 155195 h 504254"/>
                <a:gd name="connsiteX16" fmla="*/ 308926 w 423851"/>
                <a:gd name="connsiteY16" fmla="*/ 136452 h 504254"/>
                <a:gd name="connsiteX17" fmla="*/ 319471 w 423851"/>
                <a:gd name="connsiteY17" fmla="*/ 138658 h 504254"/>
                <a:gd name="connsiteX18" fmla="*/ 325936 w 423851"/>
                <a:gd name="connsiteY18" fmla="*/ 132192 h 504254"/>
                <a:gd name="connsiteX19" fmla="*/ 325605 w 423851"/>
                <a:gd name="connsiteY19" fmla="*/ 130149 h 504254"/>
                <a:gd name="connsiteX20" fmla="*/ 319057 w 423851"/>
                <a:gd name="connsiteY20" fmla="*/ 110493 h 504254"/>
                <a:gd name="connsiteX21" fmla="*/ 312211 w 423851"/>
                <a:gd name="connsiteY21" fmla="*/ 83117 h 504254"/>
                <a:gd name="connsiteX22" fmla="*/ 256578 w 423851"/>
                <a:gd name="connsiteY22" fmla="*/ 11385 h 504254"/>
                <a:gd name="connsiteX23" fmla="*/ 242212 w 423851"/>
                <a:gd name="connsiteY23" fmla="*/ 12442 h 504254"/>
                <a:gd name="connsiteX24" fmla="*/ 240261 w 423851"/>
                <a:gd name="connsiteY24" fmla="*/ 9548 h 504254"/>
                <a:gd name="connsiteX25" fmla="*/ 228643 w 423851"/>
                <a:gd name="connsiteY25" fmla="*/ 1648 h 504254"/>
                <a:gd name="connsiteX26" fmla="*/ 113882 w 423851"/>
                <a:gd name="connsiteY26" fmla="*/ 74342 h 504254"/>
                <a:gd name="connsiteX27" fmla="*/ 109615 w 423851"/>
                <a:gd name="connsiteY27" fmla="*/ 101499 h 504254"/>
                <a:gd name="connsiteX28" fmla="*/ 109555 w 423851"/>
                <a:gd name="connsiteY28" fmla="*/ 111161 h 504254"/>
                <a:gd name="connsiteX29" fmla="*/ 104074 w 423851"/>
                <a:gd name="connsiteY29" fmla="*/ 137451 h 504254"/>
                <a:gd name="connsiteX30" fmla="*/ 92031 w 423851"/>
                <a:gd name="connsiteY30" fmla="*/ 165564 h 504254"/>
                <a:gd name="connsiteX31" fmla="*/ 95427 w 423851"/>
                <a:gd name="connsiteY31" fmla="*/ 174054 h 504254"/>
                <a:gd name="connsiteX32" fmla="*/ 97974 w 423851"/>
                <a:gd name="connsiteY32" fmla="*/ 174577 h 504254"/>
                <a:gd name="connsiteX33" fmla="*/ 99470 w 423851"/>
                <a:gd name="connsiteY33" fmla="*/ 174401 h 504254"/>
                <a:gd name="connsiteX34" fmla="*/ 116131 w 423851"/>
                <a:gd name="connsiteY34" fmla="*/ 169978 h 504254"/>
                <a:gd name="connsiteX35" fmla="*/ 153698 w 423851"/>
                <a:gd name="connsiteY35" fmla="*/ 232574 h 504254"/>
                <a:gd name="connsiteX36" fmla="*/ 153698 w 423851"/>
                <a:gd name="connsiteY36" fmla="*/ 251670 h 504254"/>
                <a:gd name="connsiteX37" fmla="*/ 145676 w 423851"/>
                <a:gd name="connsiteY37" fmla="*/ 263632 h 504254"/>
                <a:gd name="connsiteX38" fmla="*/ 113635 w 423851"/>
                <a:gd name="connsiteY38" fmla="*/ 276784 h 504254"/>
                <a:gd name="connsiteX39" fmla="*/ 33383 w 423851"/>
                <a:gd name="connsiteY39" fmla="*/ 318220 h 504254"/>
                <a:gd name="connsiteX40" fmla="*/ 11514 w 423851"/>
                <a:gd name="connsiteY40" fmla="*/ 361637 h 504254"/>
                <a:gd name="connsiteX41" fmla="*/ 245 w 423851"/>
                <a:gd name="connsiteY41" fmla="*/ 453835 h 504254"/>
                <a:gd name="connsiteX42" fmla="*/ 13894 w 423851"/>
                <a:gd name="connsiteY42" fmla="*/ 484062 h 504254"/>
                <a:gd name="connsiteX43" fmla="*/ 56764 w 423851"/>
                <a:gd name="connsiteY43" fmla="*/ 504254 h 504254"/>
                <a:gd name="connsiteX44" fmla="*/ 56764 w 423851"/>
                <a:gd name="connsiteY44" fmla="*/ 490621 h 504254"/>
                <a:gd name="connsiteX45" fmla="*/ 21110 w 423851"/>
                <a:gd name="connsiteY45" fmla="*/ 473331 h 504254"/>
                <a:gd name="connsiteX46" fmla="*/ 13087 w 423851"/>
                <a:gd name="connsiteY46" fmla="*/ 455355 h 504254"/>
                <a:gd name="connsiteX47" fmla="*/ 24387 w 423851"/>
                <a:gd name="connsiteY47" fmla="*/ 362892 h 504254"/>
                <a:gd name="connsiteX48" fmla="*/ 24434 w 423851"/>
                <a:gd name="connsiteY48" fmla="*/ 362246 h 504254"/>
                <a:gd name="connsiteX49" fmla="*/ 41461 w 423851"/>
                <a:gd name="connsiteY49" fmla="*/ 328319 h 504254"/>
                <a:gd name="connsiteX50" fmla="*/ 117371 w 423851"/>
                <a:gd name="connsiteY50" fmla="*/ 289171 h 504254"/>
                <a:gd name="connsiteX51" fmla="*/ 130820 w 423851"/>
                <a:gd name="connsiteY51" fmla="*/ 284456 h 504254"/>
                <a:gd name="connsiteX52" fmla="*/ 211925 w 423851"/>
                <a:gd name="connsiteY52" fmla="*/ 303918 h 504254"/>
                <a:gd name="connsiteX53" fmla="*/ 293014 w 423851"/>
                <a:gd name="connsiteY53" fmla="*/ 284456 h 504254"/>
                <a:gd name="connsiteX54" fmla="*/ 115960 w 423851"/>
                <a:gd name="connsiteY54" fmla="*/ 142548 h 504254"/>
                <a:gd name="connsiteX55" fmla="*/ 122491 w 423851"/>
                <a:gd name="connsiteY55" fmla="*/ 111241 h 504254"/>
                <a:gd name="connsiteX56" fmla="*/ 122551 w 423851"/>
                <a:gd name="connsiteY56" fmla="*/ 101583 h 504254"/>
                <a:gd name="connsiteX57" fmla="*/ 126178 w 423851"/>
                <a:gd name="connsiteY57" fmla="*/ 78358 h 504254"/>
                <a:gd name="connsiteX58" fmla="*/ 211175 w 423851"/>
                <a:gd name="connsiteY58" fmla="*/ 12929 h 504254"/>
                <a:gd name="connsiteX59" fmla="*/ 226260 w 423851"/>
                <a:gd name="connsiteY59" fmla="*/ 14359 h 504254"/>
                <a:gd name="connsiteX60" fmla="*/ 229534 w 423851"/>
                <a:gd name="connsiteY60" fmla="*/ 16768 h 504254"/>
                <a:gd name="connsiteX61" fmla="*/ 235303 w 423851"/>
                <a:gd name="connsiteY61" fmla="*/ 25330 h 504254"/>
                <a:gd name="connsiteX62" fmla="*/ 244277 w 423851"/>
                <a:gd name="connsiteY62" fmla="*/ 27082 h 504254"/>
                <a:gd name="connsiteX63" fmla="*/ 244569 w 423851"/>
                <a:gd name="connsiteY63" fmla="*/ 26874 h 504254"/>
                <a:gd name="connsiteX64" fmla="*/ 249775 w 423851"/>
                <a:gd name="connsiteY64" fmla="*/ 22937 h 504254"/>
                <a:gd name="connsiteX65" fmla="*/ 250523 w 423851"/>
                <a:gd name="connsiteY65" fmla="*/ 22808 h 504254"/>
                <a:gd name="connsiteX66" fmla="*/ 299520 w 423851"/>
                <a:gd name="connsiteY66" fmla="*/ 85608 h 504254"/>
                <a:gd name="connsiteX67" fmla="*/ 299523 w 423851"/>
                <a:gd name="connsiteY67" fmla="*/ 85608 h 504254"/>
                <a:gd name="connsiteX68" fmla="*/ 306788 w 423851"/>
                <a:gd name="connsiteY68" fmla="*/ 114582 h 504254"/>
                <a:gd name="connsiteX69" fmla="*/ 309433 w 423851"/>
                <a:gd name="connsiteY69" fmla="*/ 122525 h 504254"/>
                <a:gd name="connsiteX70" fmla="*/ 271026 w 423851"/>
                <a:gd name="connsiteY70" fmla="*/ 80885 h 504254"/>
                <a:gd name="connsiteX71" fmla="*/ 265876 w 423851"/>
                <a:gd name="connsiteY71" fmla="*/ 77860 h 504254"/>
                <a:gd name="connsiteX72" fmla="*/ 260445 w 423851"/>
                <a:gd name="connsiteY72" fmla="*/ 80348 h 504254"/>
                <a:gd name="connsiteX73" fmla="*/ 109144 w 423851"/>
                <a:gd name="connsiteY73" fmla="*/ 158460 h 504254"/>
                <a:gd name="connsiteX74" fmla="*/ 128698 w 423851"/>
                <a:gd name="connsiteY74" fmla="*/ 166256 h 504254"/>
                <a:gd name="connsiteX75" fmla="*/ 264916 w 423851"/>
                <a:gd name="connsiteY75" fmla="*/ 95016 h 504254"/>
                <a:gd name="connsiteX76" fmla="*/ 295996 w 423851"/>
                <a:gd name="connsiteY76" fmla="*/ 129027 h 504254"/>
                <a:gd name="connsiteX77" fmla="*/ 295996 w 423851"/>
                <a:gd name="connsiteY77" fmla="*/ 155194 h 504254"/>
                <a:gd name="connsiteX78" fmla="*/ 212034 w 423851"/>
                <a:gd name="connsiteY78" fmla="*/ 239254 h 504254"/>
                <a:gd name="connsiteX79" fmla="*/ 128698 w 423851"/>
                <a:gd name="connsiteY79" fmla="*/ 166255 h 504254"/>
                <a:gd name="connsiteX80" fmla="*/ 211930 w 423851"/>
                <a:gd name="connsiteY80" fmla="*/ 290980 h 504254"/>
                <a:gd name="connsiteX81" fmla="*/ 145191 w 423851"/>
                <a:gd name="connsiteY81" fmla="*/ 277808 h 504254"/>
                <a:gd name="connsiteX82" fmla="*/ 150582 w 423851"/>
                <a:gd name="connsiteY82" fmla="*/ 275595 h 504254"/>
                <a:gd name="connsiteX83" fmla="*/ 166627 w 423851"/>
                <a:gd name="connsiteY83" fmla="*/ 251671 h 504254"/>
                <a:gd name="connsiteX84" fmla="*/ 166627 w 423851"/>
                <a:gd name="connsiteY84" fmla="*/ 240821 h 504254"/>
                <a:gd name="connsiteX85" fmla="*/ 257185 w 423851"/>
                <a:gd name="connsiteY85" fmla="*/ 240918 h 504254"/>
                <a:gd name="connsiteX86" fmla="*/ 257185 w 423851"/>
                <a:gd name="connsiteY86" fmla="*/ 251672 h 504254"/>
                <a:gd name="connsiteX87" fmla="*/ 273227 w 423851"/>
                <a:gd name="connsiteY87" fmla="*/ 275596 h 504254"/>
                <a:gd name="connsiteX88" fmla="*/ 278637 w 423851"/>
                <a:gd name="connsiteY88" fmla="*/ 277817 h 504254"/>
                <a:gd name="connsiteX89" fmla="*/ 211930 w 423851"/>
                <a:gd name="connsiteY89" fmla="*/ 290980 h 50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23851" h="504254">
                  <a:moveTo>
                    <a:pt x="306441" y="289154"/>
                  </a:moveTo>
                  <a:cubicBezTo>
                    <a:pt x="334300" y="299151"/>
                    <a:pt x="360660" y="310543"/>
                    <a:pt x="382485" y="328398"/>
                  </a:cubicBezTo>
                  <a:cubicBezTo>
                    <a:pt x="392938" y="336551"/>
                    <a:pt x="399155" y="348985"/>
                    <a:pt x="399405" y="362239"/>
                  </a:cubicBezTo>
                  <a:lnTo>
                    <a:pt x="410757" y="455309"/>
                  </a:lnTo>
                  <a:cubicBezTo>
                    <a:pt x="411674" y="462342"/>
                    <a:pt x="408582" y="469299"/>
                    <a:pt x="402747" y="473331"/>
                  </a:cubicBezTo>
                  <a:cubicBezTo>
                    <a:pt x="391623" y="480520"/>
                    <a:pt x="379663" y="486323"/>
                    <a:pt x="367131" y="490610"/>
                  </a:cubicBezTo>
                  <a:lnTo>
                    <a:pt x="367131" y="504244"/>
                  </a:lnTo>
                  <a:cubicBezTo>
                    <a:pt x="382223" y="499397"/>
                    <a:pt x="396621" y="492613"/>
                    <a:pt x="409965" y="484059"/>
                  </a:cubicBezTo>
                  <a:cubicBezTo>
                    <a:pt x="419830" y="477326"/>
                    <a:pt x="425095" y="465637"/>
                    <a:pt x="423601" y="453787"/>
                  </a:cubicBezTo>
                  <a:lnTo>
                    <a:pt x="412327" y="361637"/>
                  </a:lnTo>
                  <a:cubicBezTo>
                    <a:pt x="411914" y="344668"/>
                    <a:pt x="403932" y="328773"/>
                    <a:pt x="390568" y="318308"/>
                  </a:cubicBezTo>
                  <a:cubicBezTo>
                    <a:pt x="367110" y="299117"/>
                    <a:pt x="339259" y="287164"/>
                    <a:pt x="309966" y="276696"/>
                  </a:cubicBezTo>
                  <a:lnTo>
                    <a:pt x="278140" y="263635"/>
                  </a:lnTo>
                  <a:cubicBezTo>
                    <a:pt x="273277" y="261654"/>
                    <a:pt x="270103" y="256921"/>
                    <a:pt x="270117" y="251670"/>
                  </a:cubicBezTo>
                  <a:lnTo>
                    <a:pt x="270117" y="232611"/>
                  </a:lnTo>
                  <a:cubicBezTo>
                    <a:pt x="294519" y="214354"/>
                    <a:pt x="308898" y="185671"/>
                    <a:pt x="308926" y="155195"/>
                  </a:cubicBezTo>
                  <a:lnTo>
                    <a:pt x="308926" y="136452"/>
                  </a:lnTo>
                  <a:cubicBezTo>
                    <a:pt x="312274" y="137833"/>
                    <a:pt x="315850" y="138581"/>
                    <a:pt x="319471" y="138658"/>
                  </a:cubicBezTo>
                  <a:cubicBezTo>
                    <a:pt x="323042" y="138658"/>
                    <a:pt x="325936" y="135763"/>
                    <a:pt x="325936" y="132192"/>
                  </a:cubicBezTo>
                  <a:cubicBezTo>
                    <a:pt x="325936" y="131497"/>
                    <a:pt x="325825" y="130808"/>
                    <a:pt x="325605" y="130149"/>
                  </a:cubicBezTo>
                  <a:lnTo>
                    <a:pt x="319057" y="110493"/>
                  </a:lnTo>
                  <a:cubicBezTo>
                    <a:pt x="316201" y="101521"/>
                    <a:pt x="313914" y="92377"/>
                    <a:pt x="312211" y="83117"/>
                  </a:cubicBezTo>
                  <a:cubicBezTo>
                    <a:pt x="305834" y="51854"/>
                    <a:pt x="285270" y="25339"/>
                    <a:pt x="256578" y="11385"/>
                  </a:cubicBezTo>
                  <a:cubicBezTo>
                    <a:pt x="251976" y="8986"/>
                    <a:pt x="246413" y="9396"/>
                    <a:pt x="242212" y="12442"/>
                  </a:cubicBezTo>
                  <a:lnTo>
                    <a:pt x="240261" y="9548"/>
                  </a:lnTo>
                  <a:cubicBezTo>
                    <a:pt x="237613" y="5454"/>
                    <a:pt x="233423" y="2605"/>
                    <a:pt x="228643" y="1648"/>
                  </a:cubicBezTo>
                  <a:cubicBezTo>
                    <a:pt x="178592" y="-7762"/>
                    <a:pt x="130329" y="24011"/>
                    <a:pt x="113882" y="74342"/>
                  </a:cubicBezTo>
                  <a:cubicBezTo>
                    <a:pt x="111065" y="83120"/>
                    <a:pt x="109625" y="92281"/>
                    <a:pt x="109615" y="101499"/>
                  </a:cubicBezTo>
                  <a:lnTo>
                    <a:pt x="109555" y="111161"/>
                  </a:lnTo>
                  <a:cubicBezTo>
                    <a:pt x="109509" y="120203"/>
                    <a:pt x="107645" y="129144"/>
                    <a:pt x="104074" y="137451"/>
                  </a:cubicBezTo>
                  <a:lnTo>
                    <a:pt x="92031" y="165564"/>
                  </a:lnTo>
                  <a:cubicBezTo>
                    <a:pt x="90624" y="168846"/>
                    <a:pt x="92145" y="172647"/>
                    <a:pt x="95427" y="174054"/>
                  </a:cubicBezTo>
                  <a:cubicBezTo>
                    <a:pt x="96232" y="174400"/>
                    <a:pt x="97098" y="174577"/>
                    <a:pt x="97974" y="174577"/>
                  </a:cubicBezTo>
                  <a:cubicBezTo>
                    <a:pt x="98477" y="174578"/>
                    <a:pt x="98980" y="174519"/>
                    <a:pt x="99470" y="174401"/>
                  </a:cubicBezTo>
                  <a:cubicBezTo>
                    <a:pt x="100551" y="174142"/>
                    <a:pt x="106702" y="172655"/>
                    <a:pt x="116131" y="169978"/>
                  </a:cubicBezTo>
                  <a:cubicBezTo>
                    <a:pt x="120017" y="194942"/>
                    <a:pt x="133496" y="217402"/>
                    <a:pt x="153698" y="232574"/>
                  </a:cubicBezTo>
                  <a:lnTo>
                    <a:pt x="153698" y="251670"/>
                  </a:lnTo>
                  <a:cubicBezTo>
                    <a:pt x="153711" y="256920"/>
                    <a:pt x="150537" y="261652"/>
                    <a:pt x="145676" y="263632"/>
                  </a:cubicBezTo>
                  <a:lnTo>
                    <a:pt x="113635" y="276784"/>
                  </a:lnTo>
                  <a:cubicBezTo>
                    <a:pt x="84433" y="287230"/>
                    <a:pt x="56685" y="299156"/>
                    <a:pt x="33383" y="318220"/>
                  </a:cubicBezTo>
                  <a:cubicBezTo>
                    <a:pt x="19963" y="328690"/>
                    <a:pt x="11939" y="344621"/>
                    <a:pt x="11514" y="361637"/>
                  </a:cubicBezTo>
                  <a:lnTo>
                    <a:pt x="245" y="453835"/>
                  </a:lnTo>
                  <a:cubicBezTo>
                    <a:pt x="-1231" y="465673"/>
                    <a:pt x="4038" y="477342"/>
                    <a:pt x="13894" y="484062"/>
                  </a:cubicBezTo>
                  <a:cubicBezTo>
                    <a:pt x="27250" y="492619"/>
                    <a:pt x="41660" y="499406"/>
                    <a:pt x="56764" y="504254"/>
                  </a:cubicBezTo>
                  <a:lnTo>
                    <a:pt x="56764" y="490621"/>
                  </a:lnTo>
                  <a:cubicBezTo>
                    <a:pt x="44219" y="486331"/>
                    <a:pt x="32245" y="480525"/>
                    <a:pt x="21110" y="473331"/>
                  </a:cubicBezTo>
                  <a:cubicBezTo>
                    <a:pt x="15283" y="469312"/>
                    <a:pt x="12188" y="462376"/>
                    <a:pt x="13087" y="455355"/>
                  </a:cubicBezTo>
                  <a:lnTo>
                    <a:pt x="24387" y="362892"/>
                  </a:lnTo>
                  <a:lnTo>
                    <a:pt x="24434" y="362246"/>
                  </a:lnTo>
                  <a:cubicBezTo>
                    <a:pt x="24695" y="348946"/>
                    <a:pt x="30953" y="336476"/>
                    <a:pt x="41461" y="328319"/>
                  </a:cubicBezTo>
                  <a:cubicBezTo>
                    <a:pt x="63191" y="310538"/>
                    <a:pt x="89523" y="299165"/>
                    <a:pt x="117371" y="289171"/>
                  </a:cubicBezTo>
                  <a:lnTo>
                    <a:pt x="130820" y="284456"/>
                  </a:lnTo>
                  <a:cubicBezTo>
                    <a:pt x="148314" y="296519"/>
                    <a:pt x="178885" y="303918"/>
                    <a:pt x="211925" y="303918"/>
                  </a:cubicBezTo>
                  <a:cubicBezTo>
                    <a:pt x="244952" y="303918"/>
                    <a:pt x="275521" y="296521"/>
                    <a:pt x="293014" y="284456"/>
                  </a:cubicBezTo>
                  <a:close/>
                  <a:moveTo>
                    <a:pt x="115960" y="142548"/>
                  </a:moveTo>
                  <a:cubicBezTo>
                    <a:pt x="120215" y="132656"/>
                    <a:pt x="122436" y="122009"/>
                    <a:pt x="122491" y="111241"/>
                  </a:cubicBezTo>
                  <a:lnTo>
                    <a:pt x="122551" y="101583"/>
                  </a:lnTo>
                  <a:cubicBezTo>
                    <a:pt x="122551" y="93700"/>
                    <a:pt x="123775" y="85865"/>
                    <a:pt x="126178" y="78358"/>
                  </a:cubicBezTo>
                  <a:cubicBezTo>
                    <a:pt x="138961" y="39222"/>
                    <a:pt x="173122" y="12929"/>
                    <a:pt x="211175" y="12929"/>
                  </a:cubicBezTo>
                  <a:cubicBezTo>
                    <a:pt x="216237" y="12938"/>
                    <a:pt x="221287" y="13416"/>
                    <a:pt x="226260" y="14359"/>
                  </a:cubicBezTo>
                  <a:cubicBezTo>
                    <a:pt x="227626" y="14700"/>
                    <a:pt x="228802" y="15565"/>
                    <a:pt x="229534" y="16768"/>
                  </a:cubicBezTo>
                  <a:lnTo>
                    <a:pt x="235303" y="25330"/>
                  </a:lnTo>
                  <a:cubicBezTo>
                    <a:pt x="237297" y="28292"/>
                    <a:pt x="241315" y="29077"/>
                    <a:pt x="244277" y="27082"/>
                  </a:cubicBezTo>
                  <a:cubicBezTo>
                    <a:pt x="244376" y="27015"/>
                    <a:pt x="244474" y="26946"/>
                    <a:pt x="244569" y="26874"/>
                  </a:cubicBezTo>
                  <a:lnTo>
                    <a:pt x="249775" y="22937"/>
                  </a:lnTo>
                  <a:cubicBezTo>
                    <a:pt x="249982" y="22761"/>
                    <a:pt x="250269" y="22711"/>
                    <a:pt x="250523" y="22808"/>
                  </a:cubicBezTo>
                  <a:cubicBezTo>
                    <a:pt x="275846" y="34842"/>
                    <a:pt x="294006" y="58119"/>
                    <a:pt x="299520" y="85608"/>
                  </a:cubicBezTo>
                  <a:lnTo>
                    <a:pt x="299523" y="85608"/>
                  </a:lnTo>
                  <a:cubicBezTo>
                    <a:pt x="301328" y="95410"/>
                    <a:pt x="303755" y="105087"/>
                    <a:pt x="306788" y="114582"/>
                  </a:cubicBezTo>
                  <a:lnTo>
                    <a:pt x="309433" y="122525"/>
                  </a:lnTo>
                  <a:cubicBezTo>
                    <a:pt x="295753" y="114778"/>
                    <a:pt x="279649" y="94631"/>
                    <a:pt x="271026" y="80885"/>
                  </a:cubicBezTo>
                  <a:cubicBezTo>
                    <a:pt x="269906" y="79097"/>
                    <a:pt x="267983" y="77968"/>
                    <a:pt x="265876" y="77860"/>
                  </a:cubicBezTo>
                  <a:cubicBezTo>
                    <a:pt x="263765" y="77738"/>
                    <a:pt x="261731" y="78669"/>
                    <a:pt x="260445" y="80348"/>
                  </a:cubicBezTo>
                  <a:cubicBezTo>
                    <a:pt x="228098" y="121934"/>
                    <a:pt x="141723" y="149329"/>
                    <a:pt x="109144" y="158460"/>
                  </a:cubicBezTo>
                  <a:close/>
                  <a:moveTo>
                    <a:pt x="128698" y="166256"/>
                  </a:moveTo>
                  <a:cubicBezTo>
                    <a:pt x="166724" y="154563"/>
                    <a:pt x="231987" y="130488"/>
                    <a:pt x="264916" y="95016"/>
                  </a:cubicBezTo>
                  <a:cubicBezTo>
                    <a:pt x="273556" y="107813"/>
                    <a:pt x="284027" y="119272"/>
                    <a:pt x="295996" y="129027"/>
                  </a:cubicBezTo>
                  <a:lnTo>
                    <a:pt x="295996" y="155194"/>
                  </a:lnTo>
                  <a:cubicBezTo>
                    <a:pt x="296023" y="201592"/>
                    <a:pt x="258432" y="239227"/>
                    <a:pt x="212034" y="239254"/>
                  </a:cubicBezTo>
                  <a:cubicBezTo>
                    <a:pt x="169873" y="239280"/>
                    <a:pt x="134224" y="208052"/>
                    <a:pt x="128698" y="166255"/>
                  </a:cubicBezTo>
                  <a:close/>
                  <a:moveTo>
                    <a:pt x="211930" y="290980"/>
                  </a:moveTo>
                  <a:cubicBezTo>
                    <a:pt x="188986" y="291545"/>
                    <a:pt x="166199" y="287048"/>
                    <a:pt x="145191" y="277808"/>
                  </a:cubicBezTo>
                  <a:lnTo>
                    <a:pt x="150582" y="275595"/>
                  </a:lnTo>
                  <a:cubicBezTo>
                    <a:pt x="160303" y="271633"/>
                    <a:pt x="166650" y="262169"/>
                    <a:pt x="166627" y="251671"/>
                  </a:cubicBezTo>
                  <a:lnTo>
                    <a:pt x="166627" y="240821"/>
                  </a:lnTo>
                  <a:cubicBezTo>
                    <a:pt x="194912" y="255939"/>
                    <a:pt x="228868" y="255975"/>
                    <a:pt x="257185" y="240918"/>
                  </a:cubicBezTo>
                  <a:lnTo>
                    <a:pt x="257185" y="251672"/>
                  </a:lnTo>
                  <a:cubicBezTo>
                    <a:pt x="257163" y="262168"/>
                    <a:pt x="263508" y="271631"/>
                    <a:pt x="273227" y="275596"/>
                  </a:cubicBezTo>
                  <a:lnTo>
                    <a:pt x="278637" y="277817"/>
                  </a:lnTo>
                  <a:cubicBezTo>
                    <a:pt x="257638" y="287050"/>
                    <a:pt x="234862" y="291544"/>
                    <a:pt x="211930" y="290980"/>
                  </a:cubicBez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C4A78320-0405-4CD5-B243-FDD6FB12CA64}"/>
                </a:ext>
              </a:extLst>
            </p:cNvPr>
            <p:cNvSpPr/>
            <p:nvPr/>
          </p:nvSpPr>
          <p:spPr>
            <a:xfrm>
              <a:off x="7766132" y="4371357"/>
              <a:ext cx="557817" cy="278711"/>
            </a:xfrm>
            <a:custGeom>
              <a:avLst/>
              <a:gdLst>
                <a:gd name="connsiteX0" fmla="*/ 329762 w 375023"/>
                <a:gd name="connsiteY0" fmla="*/ 22890 h 206910"/>
                <a:gd name="connsiteX1" fmla="*/ 306744 w 375023"/>
                <a:gd name="connsiteY1" fmla="*/ 0 h 206910"/>
                <a:gd name="connsiteX2" fmla="*/ 306680 w 375023"/>
                <a:gd name="connsiteY2" fmla="*/ 0 h 206910"/>
                <a:gd name="connsiteX3" fmla="*/ 68151 w 375023"/>
                <a:gd name="connsiteY3" fmla="*/ 0 h 206910"/>
                <a:gd name="connsiteX4" fmla="*/ 45262 w 375023"/>
                <a:gd name="connsiteY4" fmla="*/ 22890 h 206910"/>
                <a:gd name="connsiteX5" fmla="*/ 45262 w 375023"/>
                <a:gd name="connsiteY5" fmla="*/ 169343 h 206910"/>
                <a:gd name="connsiteX6" fmla="*/ 0 w 375023"/>
                <a:gd name="connsiteY6" fmla="*/ 169343 h 206910"/>
                <a:gd name="connsiteX7" fmla="*/ 0 w 375023"/>
                <a:gd name="connsiteY7" fmla="*/ 184047 h 206910"/>
                <a:gd name="connsiteX8" fmla="*/ 22889 w 375023"/>
                <a:gd name="connsiteY8" fmla="*/ 206910 h 206910"/>
                <a:gd name="connsiteX9" fmla="*/ 352159 w 375023"/>
                <a:gd name="connsiteY9" fmla="*/ 206910 h 206910"/>
                <a:gd name="connsiteX10" fmla="*/ 375024 w 375023"/>
                <a:gd name="connsiteY10" fmla="*/ 184021 h 206910"/>
                <a:gd name="connsiteX11" fmla="*/ 375024 w 375023"/>
                <a:gd name="connsiteY11" fmla="*/ 169343 h 206910"/>
                <a:gd name="connsiteX12" fmla="*/ 329762 w 375023"/>
                <a:gd name="connsiteY12" fmla="*/ 169343 h 206910"/>
                <a:gd name="connsiteX13" fmla="*/ 362092 w 375023"/>
                <a:gd name="connsiteY13" fmla="*/ 182275 h 206910"/>
                <a:gd name="connsiteX14" fmla="*/ 362092 w 375023"/>
                <a:gd name="connsiteY14" fmla="*/ 183996 h 206910"/>
                <a:gd name="connsiteX15" fmla="*/ 352134 w 375023"/>
                <a:gd name="connsiteY15" fmla="*/ 193979 h 206910"/>
                <a:gd name="connsiteX16" fmla="*/ 22914 w 375023"/>
                <a:gd name="connsiteY16" fmla="*/ 193979 h 206910"/>
                <a:gd name="connsiteX17" fmla="*/ 12931 w 375023"/>
                <a:gd name="connsiteY17" fmla="*/ 184021 h 206910"/>
                <a:gd name="connsiteX18" fmla="*/ 12931 w 375023"/>
                <a:gd name="connsiteY18" fmla="*/ 182275 h 206910"/>
                <a:gd name="connsiteX19" fmla="*/ 58192 w 375023"/>
                <a:gd name="connsiteY19" fmla="*/ 182275 h 206910"/>
                <a:gd name="connsiteX20" fmla="*/ 58192 w 375023"/>
                <a:gd name="connsiteY20" fmla="*/ 22890 h 206910"/>
                <a:gd name="connsiteX21" fmla="*/ 68150 w 375023"/>
                <a:gd name="connsiteY21" fmla="*/ 12932 h 206910"/>
                <a:gd name="connsiteX22" fmla="*/ 306873 w 375023"/>
                <a:gd name="connsiteY22" fmla="*/ 12932 h 206910"/>
                <a:gd name="connsiteX23" fmla="*/ 316830 w 375023"/>
                <a:gd name="connsiteY23" fmla="*/ 22890 h 206910"/>
                <a:gd name="connsiteX24" fmla="*/ 316830 w 375023"/>
                <a:gd name="connsiteY24" fmla="*/ 182275 h 20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5023" h="206910">
                  <a:moveTo>
                    <a:pt x="329762" y="22890"/>
                  </a:moveTo>
                  <a:cubicBezTo>
                    <a:pt x="329726" y="10212"/>
                    <a:pt x="319421" y="-35"/>
                    <a:pt x="306744" y="0"/>
                  </a:cubicBezTo>
                  <a:cubicBezTo>
                    <a:pt x="306723" y="0"/>
                    <a:pt x="306701" y="0"/>
                    <a:pt x="306680" y="0"/>
                  </a:cubicBezTo>
                  <a:lnTo>
                    <a:pt x="68151" y="0"/>
                  </a:lnTo>
                  <a:cubicBezTo>
                    <a:pt x="55515" y="14"/>
                    <a:pt x="45275" y="10254"/>
                    <a:pt x="45262" y="22890"/>
                  </a:cubicBezTo>
                  <a:lnTo>
                    <a:pt x="45262" y="169343"/>
                  </a:lnTo>
                  <a:lnTo>
                    <a:pt x="0" y="169343"/>
                  </a:lnTo>
                  <a:lnTo>
                    <a:pt x="0" y="184047"/>
                  </a:lnTo>
                  <a:cubicBezTo>
                    <a:pt x="85" y="196648"/>
                    <a:pt x="10287" y="206839"/>
                    <a:pt x="22889" y="206910"/>
                  </a:cubicBezTo>
                  <a:lnTo>
                    <a:pt x="352159" y="206910"/>
                  </a:lnTo>
                  <a:cubicBezTo>
                    <a:pt x="364762" y="206826"/>
                    <a:pt x="374953" y="196623"/>
                    <a:pt x="375024" y="184021"/>
                  </a:cubicBezTo>
                  <a:lnTo>
                    <a:pt x="375024" y="169343"/>
                  </a:lnTo>
                  <a:lnTo>
                    <a:pt x="329762" y="169343"/>
                  </a:lnTo>
                  <a:close/>
                  <a:moveTo>
                    <a:pt x="362092" y="182275"/>
                  </a:moveTo>
                  <a:lnTo>
                    <a:pt x="362092" y="183996"/>
                  </a:lnTo>
                  <a:cubicBezTo>
                    <a:pt x="362058" y="189486"/>
                    <a:pt x="357624" y="193931"/>
                    <a:pt x="352134" y="193979"/>
                  </a:cubicBezTo>
                  <a:lnTo>
                    <a:pt x="22914" y="193979"/>
                  </a:lnTo>
                  <a:cubicBezTo>
                    <a:pt x="17424" y="193945"/>
                    <a:pt x="12978" y="189511"/>
                    <a:pt x="12931" y="184021"/>
                  </a:cubicBezTo>
                  <a:lnTo>
                    <a:pt x="12931" y="182275"/>
                  </a:lnTo>
                  <a:lnTo>
                    <a:pt x="58192" y="182275"/>
                  </a:lnTo>
                  <a:lnTo>
                    <a:pt x="58192" y="22890"/>
                  </a:lnTo>
                  <a:cubicBezTo>
                    <a:pt x="58199" y="17393"/>
                    <a:pt x="62653" y="12938"/>
                    <a:pt x="68150" y="12932"/>
                  </a:cubicBezTo>
                  <a:lnTo>
                    <a:pt x="306873" y="12932"/>
                  </a:lnTo>
                  <a:cubicBezTo>
                    <a:pt x="312369" y="12938"/>
                    <a:pt x="316824" y="17393"/>
                    <a:pt x="316830" y="22890"/>
                  </a:cubicBezTo>
                  <a:lnTo>
                    <a:pt x="316830" y="182275"/>
                  </a:ln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8FED79E9-1CAD-4DF0-A4FC-974B7217D1EF}"/>
                </a:ext>
              </a:extLst>
            </p:cNvPr>
            <p:cNvSpPr/>
            <p:nvPr/>
          </p:nvSpPr>
          <p:spPr>
            <a:xfrm>
              <a:off x="7927727" y="4299332"/>
              <a:ext cx="67514" cy="97722"/>
            </a:xfrm>
            <a:custGeom>
              <a:avLst/>
              <a:gdLst>
                <a:gd name="connsiteX0" fmla="*/ 36274 w 45390"/>
                <a:gd name="connsiteY0" fmla="*/ 0 h 72547"/>
                <a:gd name="connsiteX1" fmla="*/ 0 w 45390"/>
                <a:gd name="connsiteY1" fmla="*/ 36274 h 72547"/>
                <a:gd name="connsiteX2" fmla="*/ 36274 w 45390"/>
                <a:gd name="connsiteY2" fmla="*/ 72548 h 72547"/>
                <a:gd name="connsiteX3" fmla="*/ 45391 w 45390"/>
                <a:gd name="connsiteY3" fmla="*/ 63431 h 72547"/>
                <a:gd name="connsiteX4" fmla="*/ 18299 w 45390"/>
                <a:gd name="connsiteY4" fmla="*/ 36274 h 72547"/>
                <a:gd name="connsiteX5" fmla="*/ 45391 w 45390"/>
                <a:gd name="connsiteY5" fmla="*/ 9117 h 72547"/>
                <a:gd name="connsiteX6" fmla="*/ 36274 w 45390"/>
                <a:gd name="connsiteY6" fmla="*/ 0 h 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90" h="72547">
                  <a:moveTo>
                    <a:pt x="36274" y="0"/>
                  </a:moveTo>
                  <a:lnTo>
                    <a:pt x="0" y="36274"/>
                  </a:lnTo>
                  <a:lnTo>
                    <a:pt x="36274" y="72548"/>
                  </a:lnTo>
                  <a:lnTo>
                    <a:pt x="45391" y="63431"/>
                  </a:lnTo>
                  <a:lnTo>
                    <a:pt x="18299" y="36274"/>
                  </a:lnTo>
                  <a:lnTo>
                    <a:pt x="45391" y="9117"/>
                  </a:lnTo>
                  <a:lnTo>
                    <a:pt x="36274" y="0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31A0E6BF-CA39-4F35-98BC-28001F5AF470}"/>
                </a:ext>
              </a:extLst>
            </p:cNvPr>
            <p:cNvSpPr/>
            <p:nvPr/>
          </p:nvSpPr>
          <p:spPr>
            <a:xfrm>
              <a:off x="8094497" y="4299332"/>
              <a:ext cx="67514" cy="97722"/>
            </a:xfrm>
            <a:custGeom>
              <a:avLst/>
              <a:gdLst>
                <a:gd name="connsiteX0" fmla="*/ 0 w 45390"/>
                <a:gd name="connsiteY0" fmla="*/ 9117 h 72547"/>
                <a:gd name="connsiteX1" fmla="*/ 27092 w 45390"/>
                <a:gd name="connsiteY1" fmla="*/ 36274 h 72547"/>
                <a:gd name="connsiteX2" fmla="*/ 0 w 45390"/>
                <a:gd name="connsiteY2" fmla="*/ 63431 h 72547"/>
                <a:gd name="connsiteX3" fmla="*/ 9117 w 45390"/>
                <a:gd name="connsiteY3" fmla="*/ 72548 h 72547"/>
                <a:gd name="connsiteX4" fmla="*/ 45391 w 45390"/>
                <a:gd name="connsiteY4" fmla="*/ 36274 h 72547"/>
                <a:gd name="connsiteX5" fmla="*/ 9117 w 45390"/>
                <a:gd name="connsiteY5" fmla="*/ 0 h 72547"/>
                <a:gd name="connsiteX6" fmla="*/ 0 w 45390"/>
                <a:gd name="connsiteY6" fmla="*/ 9117 h 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90" h="72547">
                  <a:moveTo>
                    <a:pt x="0" y="9117"/>
                  </a:moveTo>
                  <a:lnTo>
                    <a:pt x="27092" y="36274"/>
                  </a:lnTo>
                  <a:lnTo>
                    <a:pt x="0" y="63431"/>
                  </a:lnTo>
                  <a:lnTo>
                    <a:pt x="9117" y="72548"/>
                  </a:lnTo>
                  <a:lnTo>
                    <a:pt x="45391" y="36274"/>
                  </a:lnTo>
                  <a:lnTo>
                    <a:pt x="9117" y="0"/>
                  </a:lnTo>
                  <a:lnTo>
                    <a:pt x="0" y="9117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EEE860F0-D90A-4589-986B-63F80CA7043A}"/>
                </a:ext>
              </a:extLst>
            </p:cNvPr>
            <p:cNvSpPr/>
            <p:nvPr/>
          </p:nvSpPr>
          <p:spPr>
            <a:xfrm>
              <a:off x="8013324" y="4297852"/>
              <a:ext cx="62802" cy="105300"/>
            </a:xfrm>
            <a:custGeom>
              <a:avLst/>
              <a:gdLst>
                <a:gd name="connsiteX0" fmla="*/ 0 w 42222"/>
                <a:gd name="connsiteY0" fmla="*/ 73195 h 78173"/>
                <a:gd name="connsiteX1" fmla="*/ 11962 w 42222"/>
                <a:gd name="connsiteY1" fmla="*/ 78173 h 78173"/>
                <a:gd name="connsiteX2" fmla="*/ 42223 w 42222"/>
                <a:gd name="connsiteY2" fmla="*/ 4979 h 78173"/>
                <a:gd name="connsiteX3" fmla="*/ 30325 w 42222"/>
                <a:gd name="connsiteY3" fmla="*/ 0 h 78173"/>
                <a:gd name="connsiteX4" fmla="*/ 0 w 42222"/>
                <a:gd name="connsiteY4" fmla="*/ 73195 h 7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22" h="78173">
                  <a:moveTo>
                    <a:pt x="0" y="73195"/>
                  </a:moveTo>
                  <a:lnTo>
                    <a:pt x="11962" y="78173"/>
                  </a:lnTo>
                  <a:lnTo>
                    <a:pt x="42223" y="4979"/>
                  </a:lnTo>
                  <a:lnTo>
                    <a:pt x="30325" y="0"/>
                  </a:lnTo>
                  <a:lnTo>
                    <a:pt x="0" y="73195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pic>
        <p:nvPicPr>
          <p:cNvPr id="162" name="Image 161">
            <a:extLst>
              <a:ext uri="{FF2B5EF4-FFF2-40B4-BE49-F238E27FC236}">
                <a16:creationId xmlns:a16="http://schemas.microsoft.com/office/drawing/2014/main" id="{BB9B8F0A-3A0C-404B-8D8F-489BA5346F3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186" y="4550685"/>
            <a:ext cx="903669" cy="329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Image 162">
            <a:extLst>
              <a:ext uri="{FF2B5EF4-FFF2-40B4-BE49-F238E27FC236}">
                <a16:creationId xmlns:a16="http://schemas.microsoft.com/office/drawing/2014/main" id="{21FBE7A0-EE9E-4183-B671-F9B5874706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2247" y="1409540"/>
            <a:ext cx="1230618" cy="397900"/>
          </a:xfrm>
          <a:prstGeom prst="rect">
            <a:avLst/>
          </a:prstGeom>
        </p:spPr>
      </p:pic>
      <p:sp>
        <p:nvSpPr>
          <p:cNvPr id="171" name="Flèche : droite 170">
            <a:extLst>
              <a:ext uri="{FF2B5EF4-FFF2-40B4-BE49-F238E27FC236}">
                <a16:creationId xmlns:a16="http://schemas.microsoft.com/office/drawing/2014/main" id="{6FB193B5-45C6-4788-990C-CD90416F9065}"/>
              </a:ext>
            </a:extLst>
          </p:cNvPr>
          <p:cNvSpPr/>
          <p:nvPr/>
        </p:nvSpPr>
        <p:spPr>
          <a:xfrm>
            <a:off x="6033101" y="2085178"/>
            <a:ext cx="574510" cy="304671"/>
          </a:xfrm>
          <a:prstGeom prst="rightArrow">
            <a:avLst/>
          </a:prstGeom>
          <a:solidFill>
            <a:srgbClr val="FFFFFF">
              <a:lumMod val="50000"/>
            </a:srgbClr>
          </a:solidFill>
          <a:ln w="12700" cap="flat" cmpd="sng" algn="ctr">
            <a:solidFill>
              <a:srgbClr val="FFFFFF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A82C5FD4-49F4-4FC9-B910-8BDBCCD35400}"/>
              </a:ext>
            </a:extLst>
          </p:cNvPr>
          <p:cNvSpPr/>
          <p:nvPr/>
        </p:nvSpPr>
        <p:spPr>
          <a:xfrm>
            <a:off x="671119" y="1869944"/>
            <a:ext cx="5112525" cy="3380558"/>
          </a:xfrm>
          <a:prstGeom prst="rect">
            <a:avLst/>
          </a:prstGeom>
          <a:solidFill>
            <a:srgbClr val="C00000">
              <a:alpha val="9000"/>
            </a:srgb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74" name="ZoneTexte 173">
            <a:extLst>
              <a:ext uri="{FF2B5EF4-FFF2-40B4-BE49-F238E27FC236}">
                <a16:creationId xmlns:a16="http://schemas.microsoft.com/office/drawing/2014/main" id="{80EDC421-128D-4507-9AA5-AD637C5A192D}"/>
              </a:ext>
            </a:extLst>
          </p:cNvPr>
          <p:cNvSpPr txBox="1"/>
          <p:nvPr/>
        </p:nvSpPr>
        <p:spPr>
          <a:xfrm>
            <a:off x="4007661" y="2079845"/>
            <a:ext cx="1775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Création du lead</a:t>
            </a:r>
          </a:p>
        </p:txBody>
      </p:sp>
      <p:pic>
        <p:nvPicPr>
          <p:cNvPr id="175" name="Image 174">
            <a:extLst>
              <a:ext uri="{FF2B5EF4-FFF2-40B4-BE49-F238E27FC236}">
                <a16:creationId xmlns:a16="http://schemas.microsoft.com/office/drawing/2014/main" id="{19B0F107-7B1D-4366-ACEB-84114AF6A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139" y="3238150"/>
            <a:ext cx="1307039" cy="208225"/>
          </a:xfrm>
          <a:prstGeom prst="rect">
            <a:avLst/>
          </a:prstGeom>
        </p:spPr>
      </p:pic>
      <p:pic>
        <p:nvPicPr>
          <p:cNvPr id="176" name="Graphique 175" descr="Flèche : courbe légère">
            <a:extLst>
              <a:ext uri="{FF2B5EF4-FFF2-40B4-BE49-F238E27FC236}">
                <a16:creationId xmlns:a16="http://schemas.microsoft.com/office/drawing/2014/main" id="{B682AB36-1D1A-4E69-A302-318EE638A68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778552" flipV="1">
            <a:off x="4591532" y="3815444"/>
            <a:ext cx="752299" cy="267522"/>
          </a:xfrm>
          <a:prstGeom prst="rect">
            <a:avLst/>
          </a:prstGeom>
        </p:spPr>
      </p:pic>
      <p:sp>
        <p:nvSpPr>
          <p:cNvPr id="177" name="ZoneTexte 176">
            <a:extLst>
              <a:ext uri="{FF2B5EF4-FFF2-40B4-BE49-F238E27FC236}">
                <a16:creationId xmlns:a16="http://schemas.microsoft.com/office/drawing/2014/main" id="{348182C1-A0A9-404E-A6A1-EF17C88127CE}"/>
              </a:ext>
            </a:extLst>
          </p:cNvPr>
          <p:cNvSpPr txBox="1"/>
          <p:nvPr/>
        </p:nvSpPr>
        <p:spPr>
          <a:xfrm>
            <a:off x="984968" y="1973255"/>
            <a:ext cx="2082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Identification de l’appétence client</a:t>
            </a:r>
          </a:p>
        </p:txBody>
      </p:sp>
      <p:sp>
        <p:nvSpPr>
          <p:cNvPr id="178" name="Ellipse 177">
            <a:extLst>
              <a:ext uri="{FF2B5EF4-FFF2-40B4-BE49-F238E27FC236}">
                <a16:creationId xmlns:a16="http://schemas.microsoft.com/office/drawing/2014/main" id="{7E3D7001-F90F-45BB-A529-E12B9D77ED8F}"/>
              </a:ext>
            </a:extLst>
          </p:cNvPr>
          <p:cNvSpPr/>
          <p:nvPr/>
        </p:nvSpPr>
        <p:spPr>
          <a:xfrm>
            <a:off x="919110" y="2132171"/>
            <a:ext cx="182642" cy="199892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</a:t>
            </a:r>
          </a:p>
        </p:txBody>
      </p:sp>
      <p:sp>
        <p:nvSpPr>
          <p:cNvPr id="179" name="Ellipse 178">
            <a:extLst>
              <a:ext uri="{FF2B5EF4-FFF2-40B4-BE49-F238E27FC236}">
                <a16:creationId xmlns:a16="http://schemas.microsoft.com/office/drawing/2014/main" id="{E623ECCC-E85F-4AB6-B3A6-2A44D8C30BEA}"/>
              </a:ext>
            </a:extLst>
          </p:cNvPr>
          <p:cNvSpPr/>
          <p:nvPr/>
        </p:nvSpPr>
        <p:spPr>
          <a:xfrm>
            <a:off x="3885371" y="2132171"/>
            <a:ext cx="182642" cy="199892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</a:t>
            </a:r>
          </a:p>
        </p:txBody>
      </p:sp>
      <p:cxnSp>
        <p:nvCxnSpPr>
          <p:cNvPr id="180" name="Connecteur droit 179">
            <a:extLst>
              <a:ext uri="{FF2B5EF4-FFF2-40B4-BE49-F238E27FC236}">
                <a16:creationId xmlns:a16="http://schemas.microsoft.com/office/drawing/2014/main" id="{426FEC5A-EAC7-42BB-A027-78101624F574}"/>
              </a:ext>
            </a:extLst>
          </p:cNvPr>
          <p:cNvCxnSpPr>
            <a:cxnSpLocks/>
          </p:cNvCxnSpPr>
          <p:nvPr/>
        </p:nvCxnSpPr>
        <p:spPr>
          <a:xfrm>
            <a:off x="3742313" y="2600490"/>
            <a:ext cx="0" cy="1817361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sp>
        <p:nvSpPr>
          <p:cNvPr id="181" name="ZoneTexte 180">
            <a:extLst>
              <a:ext uri="{FF2B5EF4-FFF2-40B4-BE49-F238E27FC236}">
                <a16:creationId xmlns:a16="http://schemas.microsoft.com/office/drawing/2014/main" id="{7E783710-E826-4B46-A134-86A465BA1927}"/>
              </a:ext>
            </a:extLst>
          </p:cNvPr>
          <p:cNvSpPr txBox="1"/>
          <p:nvPr/>
        </p:nvSpPr>
        <p:spPr>
          <a:xfrm>
            <a:off x="869430" y="2651846"/>
            <a:ext cx="7032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Je cible le client</a:t>
            </a:r>
          </a:p>
        </p:txBody>
      </p:sp>
      <p:sp>
        <p:nvSpPr>
          <p:cNvPr id="182" name="ZoneTexte 181">
            <a:extLst>
              <a:ext uri="{FF2B5EF4-FFF2-40B4-BE49-F238E27FC236}">
                <a16:creationId xmlns:a16="http://schemas.microsoft.com/office/drawing/2014/main" id="{7BBAE97A-66A0-4FD8-BAB4-7770A646A5AA}"/>
              </a:ext>
            </a:extLst>
          </p:cNvPr>
          <p:cNvSpPr txBox="1"/>
          <p:nvPr/>
        </p:nvSpPr>
        <p:spPr>
          <a:xfrm>
            <a:off x="2525270" y="2514802"/>
            <a:ext cx="11824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800">
                <a:latin typeface="+mj-lt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Je propose la mise en relation avec WTW</a:t>
            </a:r>
          </a:p>
        </p:txBody>
      </p:sp>
      <p:sp>
        <p:nvSpPr>
          <p:cNvPr id="183" name="Signe Plus 182">
            <a:extLst>
              <a:ext uri="{FF2B5EF4-FFF2-40B4-BE49-F238E27FC236}">
                <a16:creationId xmlns:a16="http://schemas.microsoft.com/office/drawing/2014/main" id="{650DBF3B-4741-40AF-A592-C9D8C80B30DC}"/>
              </a:ext>
            </a:extLst>
          </p:cNvPr>
          <p:cNvSpPr/>
          <p:nvPr/>
        </p:nvSpPr>
        <p:spPr>
          <a:xfrm>
            <a:off x="1468131" y="2734641"/>
            <a:ext cx="186521" cy="199863"/>
          </a:xfrm>
          <a:prstGeom prst="mathPlus">
            <a:avLst>
              <a:gd name="adj1" fmla="val 5098"/>
            </a:avLst>
          </a:prstGeom>
          <a:solidFill>
            <a:srgbClr val="7030A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4" name="Groupe 183">
            <a:extLst>
              <a:ext uri="{FF2B5EF4-FFF2-40B4-BE49-F238E27FC236}">
                <a16:creationId xmlns:a16="http://schemas.microsoft.com/office/drawing/2014/main" id="{A40177BF-59C1-4F47-B8C4-B8CD1C3351B9}"/>
              </a:ext>
            </a:extLst>
          </p:cNvPr>
          <p:cNvGrpSpPr/>
          <p:nvPr/>
        </p:nvGrpSpPr>
        <p:grpSpPr>
          <a:xfrm flipH="1">
            <a:off x="2807933" y="3515494"/>
            <a:ext cx="729855" cy="727540"/>
            <a:chOff x="1467204" y="4881934"/>
            <a:chExt cx="563563" cy="523875"/>
          </a:xfrm>
        </p:grpSpPr>
        <p:sp>
          <p:nvSpPr>
            <p:cNvPr id="234" name="Freeform 389">
              <a:extLst>
                <a:ext uri="{FF2B5EF4-FFF2-40B4-BE49-F238E27FC236}">
                  <a16:creationId xmlns:a16="http://schemas.microsoft.com/office/drawing/2014/main" id="{65D86CB2-F855-49E8-8035-B5CE8675E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9292" y="5024809"/>
              <a:ext cx="98425" cy="103187"/>
            </a:xfrm>
            <a:custGeom>
              <a:avLst/>
              <a:gdLst>
                <a:gd name="T0" fmla="*/ 2 w 31"/>
                <a:gd name="T1" fmla="*/ 8 h 32"/>
                <a:gd name="T2" fmla="*/ 0 w 31"/>
                <a:gd name="T3" fmla="*/ 15 h 32"/>
                <a:gd name="T4" fmla="*/ 16 w 31"/>
                <a:gd name="T5" fmla="*/ 32 h 32"/>
                <a:gd name="T6" fmla="*/ 31 w 31"/>
                <a:gd name="T7" fmla="*/ 15 h 32"/>
                <a:gd name="T8" fmla="*/ 31 w 31"/>
                <a:gd name="T9" fmla="*/ 12 h 32"/>
                <a:gd name="T10" fmla="*/ 10 w 31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2">
                  <a:moveTo>
                    <a:pt x="2" y="8"/>
                  </a:moveTo>
                  <a:cubicBezTo>
                    <a:pt x="1" y="10"/>
                    <a:pt x="0" y="12"/>
                    <a:pt x="0" y="15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24" y="32"/>
                    <a:pt x="31" y="24"/>
                    <a:pt x="31" y="15"/>
                  </a:cubicBezTo>
                  <a:cubicBezTo>
                    <a:pt x="31" y="14"/>
                    <a:pt x="31" y="13"/>
                    <a:pt x="31" y="12"/>
                  </a:cubicBezTo>
                  <a:cubicBezTo>
                    <a:pt x="31" y="12"/>
                    <a:pt x="21" y="13"/>
                    <a:pt x="1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5" name="Line 390">
              <a:extLst>
                <a:ext uri="{FF2B5EF4-FFF2-40B4-BE49-F238E27FC236}">
                  <a16:creationId xmlns:a16="http://schemas.microsoft.com/office/drawing/2014/main" id="{ED817B09-007B-4B6E-9A1D-D0B76D35EF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4692" y="5061322"/>
              <a:ext cx="0" cy="1270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6" name="Line 391">
              <a:extLst>
                <a:ext uri="{FF2B5EF4-FFF2-40B4-BE49-F238E27FC236}">
                  <a16:creationId xmlns:a16="http://schemas.microsoft.com/office/drawing/2014/main" id="{E1726D72-BAF0-4CA3-91A4-290584CAD2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2317" y="5064497"/>
              <a:ext cx="0" cy="635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7" name="Freeform 392">
              <a:extLst>
                <a:ext uri="{FF2B5EF4-FFF2-40B4-BE49-F238E27FC236}">
                  <a16:creationId xmlns:a16="http://schemas.microsoft.com/office/drawing/2014/main" id="{DD2CCC4B-1233-42DE-9281-2A6965634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567" y="5102597"/>
              <a:ext cx="19050" cy="6350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5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8" name="Line 393">
              <a:extLst>
                <a:ext uri="{FF2B5EF4-FFF2-40B4-BE49-F238E27FC236}">
                  <a16:creationId xmlns:a16="http://schemas.microsoft.com/office/drawing/2014/main" id="{48749187-EA4B-46F8-9175-A4351B4C05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0229" y="5315322"/>
              <a:ext cx="296863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9" name="Line 394">
              <a:extLst>
                <a:ext uri="{FF2B5EF4-FFF2-40B4-BE49-F238E27FC236}">
                  <a16:creationId xmlns:a16="http://schemas.microsoft.com/office/drawing/2014/main" id="{5FBD1422-66D5-46AD-A5E2-F6B919FC6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89429" y="5315322"/>
              <a:ext cx="1905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0" name="Freeform 395">
              <a:extLst>
                <a:ext uri="{FF2B5EF4-FFF2-40B4-BE49-F238E27FC236}">
                  <a16:creationId xmlns:a16="http://schemas.microsoft.com/office/drawing/2014/main" id="{F608DC0F-A5D4-464B-969A-77B2042F3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367" y="4974009"/>
              <a:ext cx="168275" cy="169862"/>
            </a:xfrm>
            <a:custGeom>
              <a:avLst/>
              <a:gdLst>
                <a:gd name="T0" fmla="*/ 13 w 53"/>
                <a:gd name="T1" fmla="*/ 50 h 53"/>
                <a:gd name="T2" fmla="*/ 9 w 53"/>
                <a:gd name="T3" fmla="*/ 44 h 53"/>
                <a:gd name="T4" fmla="*/ 1 w 53"/>
                <a:gd name="T5" fmla="*/ 32 h 53"/>
                <a:gd name="T6" fmla="*/ 9 w 53"/>
                <a:gd name="T7" fmla="*/ 17 h 53"/>
                <a:gd name="T8" fmla="*/ 19 w 53"/>
                <a:gd name="T9" fmla="*/ 7 h 53"/>
                <a:gd name="T10" fmla="*/ 36 w 53"/>
                <a:gd name="T11" fmla="*/ 4 h 53"/>
                <a:gd name="T12" fmla="*/ 45 w 53"/>
                <a:gd name="T13" fmla="*/ 19 h 53"/>
                <a:gd name="T14" fmla="*/ 53 w 53"/>
                <a:gd name="T15" fmla="*/ 32 h 53"/>
                <a:gd name="T16" fmla="*/ 44 w 53"/>
                <a:gd name="T17" fmla="*/ 44 h 53"/>
                <a:gd name="T18" fmla="*/ 36 w 53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3">
                  <a:moveTo>
                    <a:pt x="13" y="50"/>
                  </a:moveTo>
                  <a:cubicBezTo>
                    <a:pt x="10" y="47"/>
                    <a:pt x="9" y="44"/>
                    <a:pt x="9" y="44"/>
                  </a:cubicBezTo>
                  <a:cubicBezTo>
                    <a:pt x="9" y="44"/>
                    <a:pt x="0" y="40"/>
                    <a:pt x="1" y="32"/>
                  </a:cubicBezTo>
                  <a:cubicBezTo>
                    <a:pt x="2" y="23"/>
                    <a:pt x="8" y="23"/>
                    <a:pt x="9" y="17"/>
                  </a:cubicBezTo>
                  <a:cubicBezTo>
                    <a:pt x="9" y="10"/>
                    <a:pt x="14" y="7"/>
                    <a:pt x="19" y="7"/>
                  </a:cubicBezTo>
                  <a:cubicBezTo>
                    <a:pt x="19" y="7"/>
                    <a:pt x="25" y="0"/>
                    <a:pt x="36" y="4"/>
                  </a:cubicBezTo>
                  <a:cubicBezTo>
                    <a:pt x="47" y="9"/>
                    <a:pt x="45" y="19"/>
                    <a:pt x="45" y="19"/>
                  </a:cubicBezTo>
                  <a:cubicBezTo>
                    <a:pt x="45" y="19"/>
                    <a:pt x="53" y="23"/>
                    <a:pt x="53" y="32"/>
                  </a:cubicBezTo>
                  <a:cubicBezTo>
                    <a:pt x="53" y="42"/>
                    <a:pt x="44" y="44"/>
                    <a:pt x="44" y="44"/>
                  </a:cubicBezTo>
                  <a:cubicBezTo>
                    <a:pt x="44" y="44"/>
                    <a:pt x="43" y="52"/>
                    <a:pt x="36" y="5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1" name="Freeform 396">
              <a:extLst>
                <a:ext uri="{FF2B5EF4-FFF2-40B4-BE49-F238E27FC236}">
                  <a16:creationId xmlns:a16="http://schemas.microsoft.com/office/drawing/2014/main" id="{F1CBEFB1-47BF-41C0-8F4E-B615B8D9F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167" y="5172447"/>
              <a:ext cx="101600" cy="98425"/>
            </a:xfrm>
            <a:custGeom>
              <a:avLst/>
              <a:gdLst>
                <a:gd name="T0" fmla="*/ 32 w 32"/>
                <a:gd name="T1" fmla="*/ 31 h 31"/>
                <a:gd name="T2" fmla="*/ 32 w 32"/>
                <a:gd name="T3" fmla="*/ 15 h 31"/>
                <a:gd name="T4" fmla="*/ 11 w 32"/>
                <a:gd name="T5" fmla="*/ 1 h 31"/>
                <a:gd name="T6" fmla="*/ 0 w 32"/>
                <a:gd name="T7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1">
                  <a:moveTo>
                    <a:pt x="32" y="31"/>
                  </a:moveTo>
                  <a:cubicBezTo>
                    <a:pt x="32" y="25"/>
                    <a:pt x="32" y="20"/>
                    <a:pt x="32" y="15"/>
                  </a:cubicBezTo>
                  <a:cubicBezTo>
                    <a:pt x="32" y="0"/>
                    <a:pt x="11" y="1"/>
                    <a:pt x="11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2" name="Freeform 400">
              <a:extLst>
                <a:ext uri="{FF2B5EF4-FFF2-40B4-BE49-F238E27FC236}">
                  <a16:creationId xmlns:a16="http://schemas.microsoft.com/office/drawing/2014/main" id="{5D4BD226-123F-4009-8208-2A4B253E2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742" y="5150222"/>
              <a:ext cx="88900" cy="220662"/>
            </a:xfrm>
            <a:custGeom>
              <a:avLst/>
              <a:gdLst>
                <a:gd name="T0" fmla="*/ 28 w 28"/>
                <a:gd name="T1" fmla="*/ 0 h 69"/>
                <a:gd name="T2" fmla="*/ 22 w 28"/>
                <a:gd name="T3" fmla="*/ 7 h 69"/>
                <a:gd name="T4" fmla="*/ 3 w 28"/>
                <a:gd name="T5" fmla="*/ 23 h 69"/>
                <a:gd name="T6" fmla="*/ 9 w 28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69">
                  <a:moveTo>
                    <a:pt x="28" y="0"/>
                  </a:moveTo>
                  <a:cubicBezTo>
                    <a:pt x="28" y="4"/>
                    <a:pt x="27" y="7"/>
                    <a:pt x="22" y="7"/>
                  </a:cubicBezTo>
                  <a:cubicBezTo>
                    <a:pt x="13" y="8"/>
                    <a:pt x="3" y="9"/>
                    <a:pt x="3" y="23"/>
                  </a:cubicBezTo>
                  <a:cubicBezTo>
                    <a:pt x="3" y="37"/>
                    <a:pt x="0" y="66"/>
                    <a:pt x="9" y="69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3" name="Freeform 401">
              <a:extLst>
                <a:ext uri="{FF2B5EF4-FFF2-40B4-BE49-F238E27FC236}">
                  <a16:creationId xmlns:a16="http://schemas.microsoft.com/office/drawing/2014/main" id="{CB69C53A-3B20-4E38-95C4-913E3381B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9767" y="5229597"/>
              <a:ext cx="92075" cy="66675"/>
            </a:xfrm>
            <a:custGeom>
              <a:avLst/>
              <a:gdLst>
                <a:gd name="T0" fmla="*/ 58 w 58"/>
                <a:gd name="T1" fmla="*/ 42 h 42"/>
                <a:gd name="T2" fmla="*/ 58 w 58"/>
                <a:gd name="T3" fmla="*/ 0 h 42"/>
                <a:gd name="T4" fmla="*/ 0 w 58"/>
                <a:gd name="T5" fmla="*/ 0 h 42"/>
                <a:gd name="T6" fmla="*/ 0 w 58"/>
                <a:gd name="T7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42">
                  <a:moveTo>
                    <a:pt x="58" y="42"/>
                  </a:moveTo>
                  <a:lnTo>
                    <a:pt x="58" y="0"/>
                  </a:lnTo>
                  <a:lnTo>
                    <a:pt x="0" y="0"/>
                  </a:lnTo>
                  <a:lnTo>
                    <a:pt x="0" y="36"/>
                  </a:ln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4" name="Freeform 405">
              <a:extLst>
                <a:ext uri="{FF2B5EF4-FFF2-40B4-BE49-F238E27FC236}">
                  <a16:creationId xmlns:a16="http://schemas.microsoft.com/office/drawing/2014/main" id="{FC5C5F86-5113-404E-A87A-13E1DE857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7242" y="5274047"/>
              <a:ext cx="0" cy="41275"/>
            </a:xfrm>
            <a:custGeom>
              <a:avLst/>
              <a:gdLst>
                <a:gd name="T0" fmla="*/ 13 h 13"/>
                <a:gd name="T1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cubicBezTo>
                    <a:pt x="0" y="2"/>
                    <a:pt x="0" y="9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5" name="Line 408">
              <a:extLst>
                <a:ext uri="{FF2B5EF4-FFF2-40B4-BE49-F238E27FC236}">
                  <a16:creationId xmlns:a16="http://schemas.microsoft.com/office/drawing/2014/main" id="{B61AF2EE-5008-4748-99F4-F5794304F3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1367" y="5156572"/>
              <a:ext cx="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6" name="Line 411">
              <a:extLst>
                <a:ext uri="{FF2B5EF4-FFF2-40B4-BE49-F238E27FC236}">
                  <a16:creationId xmlns:a16="http://schemas.microsoft.com/office/drawing/2014/main" id="{AB0495AD-F4AF-41C1-B22E-3F7C9C7DDD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8667" y="5118472"/>
              <a:ext cx="0" cy="3810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7" name="Freeform 412">
              <a:extLst>
                <a:ext uri="{FF2B5EF4-FFF2-40B4-BE49-F238E27FC236}">
                  <a16:creationId xmlns:a16="http://schemas.microsoft.com/office/drawing/2014/main" id="{A50A1A0A-CEDF-4AFF-A9CB-8B76D7D92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9617" y="5143872"/>
              <a:ext cx="85725" cy="85725"/>
            </a:xfrm>
            <a:custGeom>
              <a:avLst/>
              <a:gdLst>
                <a:gd name="T0" fmla="*/ 0 w 27"/>
                <a:gd name="T1" fmla="*/ 27 h 27"/>
                <a:gd name="T2" fmla="*/ 6 w 27"/>
                <a:gd name="T3" fmla="*/ 4 h 27"/>
                <a:gd name="T4" fmla="*/ 27 w 27"/>
                <a:gd name="T5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7">
                  <a:moveTo>
                    <a:pt x="0" y="27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27" y="0"/>
                    <a:pt x="27" y="2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8" name="Freeform 413">
              <a:extLst>
                <a:ext uri="{FF2B5EF4-FFF2-40B4-BE49-F238E27FC236}">
                  <a16:creationId xmlns:a16="http://schemas.microsoft.com/office/drawing/2014/main" id="{9EE74D59-72B5-4A35-AC9F-982EE88F3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8517" y="5220072"/>
              <a:ext cx="0" cy="95250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9" name="Freeform 414">
              <a:extLst>
                <a:ext uri="{FF2B5EF4-FFF2-40B4-BE49-F238E27FC236}">
                  <a16:creationId xmlns:a16="http://schemas.microsoft.com/office/drawing/2014/main" id="{1F3E88F3-9A79-4185-9E19-ABC101D34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1667" y="5140697"/>
              <a:ext cx="88900" cy="88900"/>
            </a:xfrm>
            <a:custGeom>
              <a:avLst/>
              <a:gdLst>
                <a:gd name="T0" fmla="*/ 28 w 28"/>
                <a:gd name="T1" fmla="*/ 28 h 28"/>
                <a:gd name="T2" fmla="*/ 22 w 28"/>
                <a:gd name="T3" fmla="*/ 4 h 28"/>
                <a:gd name="T4" fmla="*/ 0 w 28"/>
                <a:gd name="T5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28" y="28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0" y="0"/>
                    <a:pt x="0" y="24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0" name="Freeform 415">
              <a:extLst>
                <a:ext uri="{FF2B5EF4-FFF2-40B4-BE49-F238E27FC236}">
                  <a16:creationId xmlns:a16="http://schemas.microsoft.com/office/drawing/2014/main" id="{724F338C-4D96-4457-BF24-BE9C172C8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1667" y="5216897"/>
              <a:ext cx="0" cy="95250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1" name="Freeform 416">
              <a:extLst>
                <a:ext uri="{FF2B5EF4-FFF2-40B4-BE49-F238E27FC236}">
                  <a16:creationId xmlns:a16="http://schemas.microsoft.com/office/drawing/2014/main" id="{85A3E390-D4C6-4214-B866-A2C271CF5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5779" y="4881934"/>
              <a:ext cx="150813" cy="111125"/>
            </a:xfrm>
            <a:custGeom>
              <a:avLst/>
              <a:gdLst>
                <a:gd name="T0" fmla="*/ 0 w 47"/>
                <a:gd name="T1" fmla="*/ 5 h 35"/>
                <a:gd name="T2" fmla="*/ 19 w 47"/>
                <a:gd name="T3" fmla="*/ 0 h 35"/>
                <a:gd name="T4" fmla="*/ 47 w 47"/>
                <a:gd name="T5" fmla="*/ 20 h 35"/>
                <a:gd name="T6" fmla="*/ 37 w 47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35">
                  <a:moveTo>
                    <a:pt x="0" y="5"/>
                  </a:moveTo>
                  <a:cubicBezTo>
                    <a:pt x="5" y="2"/>
                    <a:pt x="12" y="0"/>
                    <a:pt x="19" y="0"/>
                  </a:cubicBezTo>
                  <a:cubicBezTo>
                    <a:pt x="35" y="0"/>
                    <a:pt x="47" y="9"/>
                    <a:pt x="47" y="20"/>
                  </a:cubicBezTo>
                  <a:cubicBezTo>
                    <a:pt x="47" y="26"/>
                    <a:pt x="43" y="31"/>
                    <a:pt x="37" y="35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2" name="Freeform 417">
              <a:extLst>
                <a:ext uri="{FF2B5EF4-FFF2-40B4-BE49-F238E27FC236}">
                  <a16:creationId xmlns:a16="http://schemas.microsoft.com/office/drawing/2014/main" id="{F2A588D3-DA82-4F64-9712-90DB61682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7204" y="4920034"/>
              <a:ext cx="111125" cy="85725"/>
            </a:xfrm>
            <a:custGeom>
              <a:avLst/>
              <a:gdLst>
                <a:gd name="T0" fmla="*/ 35 w 35"/>
                <a:gd name="T1" fmla="*/ 26 h 27"/>
                <a:gd name="T2" fmla="*/ 28 w 35"/>
                <a:gd name="T3" fmla="*/ 27 h 27"/>
                <a:gd name="T4" fmla="*/ 0 w 35"/>
                <a:gd name="T5" fmla="*/ 10 h 27"/>
                <a:gd name="T6" fmla="*/ 4 w 35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7">
                  <a:moveTo>
                    <a:pt x="35" y="26"/>
                  </a:moveTo>
                  <a:cubicBezTo>
                    <a:pt x="33" y="27"/>
                    <a:pt x="31" y="27"/>
                    <a:pt x="28" y="27"/>
                  </a:cubicBezTo>
                  <a:cubicBezTo>
                    <a:pt x="13" y="27"/>
                    <a:pt x="0" y="20"/>
                    <a:pt x="0" y="10"/>
                  </a:cubicBezTo>
                  <a:cubicBezTo>
                    <a:pt x="0" y="6"/>
                    <a:pt x="1" y="3"/>
                    <a:pt x="4" y="0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3" name="Freeform 418">
              <a:extLst>
                <a:ext uri="{FF2B5EF4-FFF2-40B4-BE49-F238E27FC236}">
                  <a16:creationId xmlns:a16="http://schemas.microsoft.com/office/drawing/2014/main" id="{A8C69A52-D175-48AC-8CE8-889172D76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8329" y="4993059"/>
              <a:ext cx="46038" cy="28575"/>
            </a:xfrm>
            <a:custGeom>
              <a:avLst/>
              <a:gdLst>
                <a:gd name="T0" fmla="*/ 23 w 29"/>
                <a:gd name="T1" fmla="*/ 0 h 18"/>
                <a:gd name="T2" fmla="*/ 29 w 29"/>
                <a:gd name="T3" fmla="*/ 18 h 18"/>
                <a:gd name="T4" fmla="*/ 0 w 29"/>
                <a:gd name="T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8">
                  <a:moveTo>
                    <a:pt x="23" y="0"/>
                  </a:moveTo>
                  <a:lnTo>
                    <a:pt x="29" y="18"/>
                  </a:lnTo>
                  <a:lnTo>
                    <a:pt x="0" y="6"/>
                  </a:ln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4" name="Freeform 420">
              <a:extLst>
                <a:ext uri="{FF2B5EF4-FFF2-40B4-BE49-F238E27FC236}">
                  <a16:creationId xmlns:a16="http://schemas.microsoft.com/office/drawing/2014/main" id="{CCB9E985-54D2-4A69-BB23-AE14173E2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4829" y="4920034"/>
              <a:ext cx="90488" cy="53975"/>
            </a:xfrm>
            <a:custGeom>
              <a:avLst/>
              <a:gdLst>
                <a:gd name="T0" fmla="*/ 0 w 57"/>
                <a:gd name="T1" fmla="*/ 14 h 34"/>
                <a:gd name="T2" fmla="*/ 20 w 57"/>
                <a:gd name="T3" fmla="*/ 34 h 34"/>
                <a:gd name="T4" fmla="*/ 57 w 57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4">
                  <a:moveTo>
                    <a:pt x="0" y="14"/>
                  </a:moveTo>
                  <a:lnTo>
                    <a:pt x="20" y="34"/>
                  </a:lnTo>
                  <a:lnTo>
                    <a:pt x="57" y="0"/>
                  </a:ln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5" name="Freeform 421">
              <a:extLst>
                <a:ext uri="{FF2B5EF4-FFF2-40B4-BE49-F238E27FC236}">
                  <a16:creationId xmlns:a16="http://schemas.microsoft.com/office/drawing/2014/main" id="{562F16E0-DCD9-4739-BB8E-E136A4C20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542" y="5286747"/>
              <a:ext cx="50800" cy="25400"/>
            </a:xfrm>
            <a:custGeom>
              <a:avLst/>
              <a:gdLst>
                <a:gd name="T0" fmla="*/ 0 w 16"/>
                <a:gd name="T1" fmla="*/ 8 h 8"/>
                <a:gd name="T2" fmla="*/ 8 w 16"/>
                <a:gd name="T3" fmla="*/ 0 h 8"/>
                <a:gd name="T4" fmla="*/ 16 w 1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0" y="8"/>
                  </a:move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6" name="Freeform 422">
              <a:extLst>
                <a:ext uri="{FF2B5EF4-FFF2-40B4-BE49-F238E27FC236}">
                  <a16:creationId xmlns:a16="http://schemas.microsoft.com/office/drawing/2014/main" id="{7DBEA9B3-A543-4847-9327-FEE8160EA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2492" y="5223247"/>
              <a:ext cx="152400" cy="182562"/>
            </a:xfrm>
            <a:custGeom>
              <a:avLst/>
              <a:gdLst>
                <a:gd name="T0" fmla="*/ 0 w 48"/>
                <a:gd name="T1" fmla="*/ 52 h 57"/>
                <a:gd name="T2" fmla="*/ 0 w 48"/>
                <a:gd name="T3" fmla="*/ 3 h 57"/>
                <a:gd name="T4" fmla="*/ 4 w 48"/>
                <a:gd name="T5" fmla="*/ 0 h 57"/>
                <a:gd name="T6" fmla="*/ 44 w 48"/>
                <a:gd name="T7" fmla="*/ 0 h 57"/>
                <a:gd name="T8" fmla="*/ 48 w 48"/>
                <a:gd name="T9" fmla="*/ 3 h 57"/>
                <a:gd name="T10" fmla="*/ 48 w 48"/>
                <a:gd name="T11" fmla="*/ 53 h 57"/>
                <a:gd name="T12" fmla="*/ 44 w 48"/>
                <a:gd name="T13" fmla="*/ 57 h 57"/>
                <a:gd name="T14" fmla="*/ 28 w 48"/>
                <a:gd name="T1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57">
                  <a:moveTo>
                    <a:pt x="0" y="5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8" y="1"/>
                    <a:pt x="48" y="3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8" y="55"/>
                    <a:pt x="46" y="57"/>
                    <a:pt x="44" y="57"/>
                  </a:cubicBezTo>
                  <a:cubicBezTo>
                    <a:pt x="28" y="57"/>
                    <a:pt x="28" y="57"/>
                    <a:pt x="28" y="5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7" name="Freeform 423">
              <a:extLst>
                <a:ext uri="{FF2B5EF4-FFF2-40B4-BE49-F238E27FC236}">
                  <a16:creationId xmlns:a16="http://schemas.microsoft.com/office/drawing/2014/main" id="{B378CD44-54BB-4433-A0B1-28E83E81F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892" y="5093072"/>
              <a:ext cx="31750" cy="57150"/>
            </a:xfrm>
            <a:custGeom>
              <a:avLst/>
              <a:gdLst>
                <a:gd name="T0" fmla="*/ 10 w 10"/>
                <a:gd name="T1" fmla="*/ 18 h 18"/>
                <a:gd name="T2" fmla="*/ 0 w 10"/>
                <a:gd name="T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18">
                  <a:moveTo>
                    <a:pt x="10" y="18"/>
                  </a:moveTo>
                  <a:cubicBezTo>
                    <a:pt x="4" y="14"/>
                    <a:pt x="0" y="8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8" name="Freeform 424">
              <a:extLst>
                <a:ext uri="{FF2B5EF4-FFF2-40B4-BE49-F238E27FC236}">
                  <a16:creationId xmlns:a16="http://schemas.microsoft.com/office/drawing/2014/main" id="{7CCDF580-ABC2-4220-8628-CF5CAC16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092" y="5093072"/>
              <a:ext cx="31750" cy="57150"/>
            </a:xfrm>
            <a:custGeom>
              <a:avLst/>
              <a:gdLst>
                <a:gd name="T0" fmla="*/ 10 w 10"/>
                <a:gd name="T1" fmla="*/ 0 h 18"/>
                <a:gd name="T2" fmla="*/ 0 w 10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18">
                  <a:moveTo>
                    <a:pt x="10" y="0"/>
                  </a:moveTo>
                  <a:cubicBezTo>
                    <a:pt x="10" y="9"/>
                    <a:pt x="6" y="15"/>
                    <a:pt x="0" y="1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9" name="Freeform 425">
              <a:extLst>
                <a:ext uri="{FF2B5EF4-FFF2-40B4-BE49-F238E27FC236}">
                  <a16:creationId xmlns:a16="http://schemas.microsoft.com/office/drawing/2014/main" id="{FEF122C4-7A25-4E41-9F4E-7B658F063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5192" y="4977184"/>
              <a:ext cx="136525" cy="106362"/>
            </a:xfrm>
            <a:custGeom>
              <a:avLst/>
              <a:gdLst>
                <a:gd name="T0" fmla="*/ 3 w 43"/>
                <a:gd name="T1" fmla="*/ 33 h 33"/>
                <a:gd name="T2" fmla="*/ 5 w 43"/>
                <a:gd name="T3" fmla="*/ 16 h 33"/>
                <a:gd name="T4" fmla="*/ 12 w 43"/>
                <a:gd name="T5" fmla="*/ 9 h 33"/>
                <a:gd name="T6" fmla="*/ 12 w 43"/>
                <a:gd name="T7" fmla="*/ 5 h 33"/>
                <a:gd name="T8" fmla="*/ 28 w 43"/>
                <a:gd name="T9" fmla="*/ 6 h 33"/>
                <a:gd name="T10" fmla="*/ 33 w 43"/>
                <a:gd name="T11" fmla="*/ 10 h 33"/>
                <a:gd name="T12" fmla="*/ 41 w 43"/>
                <a:gd name="T13" fmla="*/ 14 h 33"/>
                <a:gd name="T14" fmla="*/ 39 w 43"/>
                <a:gd name="T15" fmla="*/ 16 h 33"/>
                <a:gd name="T16" fmla="*/ 39 w 43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3">
                  <a:moveTo>
                    <a:pt x="3" y="33"/>
                  </a:moveTo>
                  <a:cubicBezTo>
                    <a:pt x="3" y="33"/>
                    <a:pt x="0" y="20"/>
                    <a:pt x="5" y="16"/>
                  </a:cubicBezTo>
                  <a:cubicBezTo>
                    <a:pt x="5" y="16"/>
                    <a:pt x="4" y="10"/>
                    <a:pt x="12" y="9"/>
                  </a:cubicBezTo>
                  <a:cubicBezTo>
                    <a:pt x="12" y="9"/>
                    <a:pt x="13" y="7"/>
                    <a:pt x="12" y="5"/>
                  </a:cubicBezTo>
                  <a:cubicBezTo>
                    <a:pt x="12" y="5"/>
                    <a:pt x="22" y="0"/>
                    <a:pt x="28" y="6"/>
                  </a:cubicBezTo>
                  <a:cubicBezTo>
                    <a:pt x="28" y="6"/>
                    <a:pt x="32" y="5"/>
                    <a:pt x="33" y="10"/>
                  </a:cubicBezTo>
                  <a:cubicBezTo>
                    <a:pt x="33" y="10"/>
                    <a:pt x="39" y="10"/>
                    <a:pt x="41" y="14"/>
                  </a:cubicBezTo>
                  <a:cubicBezTo>
                    <a:pt x="41" y="14"/>
                    <a:pt x="39" y="15"/>
                    <a:pt x="39" y="16"/>
                  </a:cubicBezTo>
                  <a:cubicBezTo>
                    <a:pt x="39" y="16"/>
                    <a:pt x="43" y="25"/>
                    <a:pt x="39" y="3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60" name="Line 426">
              <a:extLst>
                <a:ext uri="{FF2B5EF4-FFF2-40B4-BE49-F238E27FC236}">
                  <a16:creationId xmlns:a16="http://schemas.microsoft.com/office/drawing/2014/main" id="{760031EB-524E-4DE6-83E9-9FC469A4A0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87892" y="5280397"/>
              <a:ext cx="34925" cy="4127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61" name="Line 427">
              <a:extLst>
                <a:ext uri="{FF2B5EF4-FFF2-40B4-BE49-F238E27FC236}">
                  <a16:creationId xmlns:a16="http://schemas.microsoft.com/office/drawing/2014/main" id="{C6E0BC25-8CE9-4BFC-AC9C-A4CCED1A62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35517" y="5248647"/>
              <a:ext cx="9525" cy="1270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62" name="Freeform 428">
              <a:extLst>
                <a:ext uri="{FF2B5EF4-FFF2-40B4-BE49-F238E27FC236}">
                  <a16:creationId xmlns:a16="http://schemas.microsoft.com/office/drawing/2014/main" id="{1184F07A-E3FA-4307-85F9-377051791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367" y="5248647"/>
              <a:ext cx="28575" cy="25400"/>
            </a:xfrm>
            <a:custGeom>
              <a:avLst/>
              <a:gdLst>
                <a:gd name="T0" fmla="*/ 9 w 9"/>
                <a:gd name="T1" fmla="*/ 0 h 8"/>
                <a:gd name="T2" fmla="*/ 0 w 9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8">
                  <a:moveTo>
                    <a:pt x="9" y="0"/>
                  </a:moveTo>
                  <a:cubicBezTo>
                    <a:pt x="9" y="4"/>
                    <a:pt x="5" y="8"/>
                    <a:pt x="0" y="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63" name="Line 429">
              <a:extLst>
                <a:ext uri="{FF2B5EF4-FFF2-40B4-BE49-F238E27FC236}">
                  <a16:creationId xmlns:a16="http://schemas.microsoft.com/office/drawing/2014/main" id="{AFD62805-9E4F-4FC1-B388-27E9742EB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9642" y="5156572"/>
              <a:ext cx="4445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64" name="Freeform 430">
              <a:extLst>
                <a:ext uri="{FF2B5EF4-FFF2-40B4-BE49-F238E27FC236}">
                  <a16:creationId xmlns:a16="http://schemas.microsoft.com/office/drawing/2014/main" id="{10496D4C-DFB5-438F-A12B-D169B5846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2017" y="5074022"/>
              <a:ext cx="15875" cy="31750"/>
            </a:xfrm>
            <a:custGeom>
              <a:avLst/>
              <a:gdLst>
                <a:gd name="T0" fmla="*/ 5 w 5"/>
                <a:gd name="T1" fmla="*/ 10 h 10"/>
                <a:gd name="T2" fmla="*/ 0 w 5"/>
                <a:gd name="T3" fmla="*/ 5 h 10"/>
                <a:gd name="T4" fmla="*/ 3 w 5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cubicBezTo>
                    <a:pt x="2" y="10"/>
                    <a:pt x="0" y="8"/>
                    <a:pt x="0" y="5"/>
                  </a:cubicBezTo>
                  <a:cubicBezTo>
                    <a:pt x="0" y="3"/>
                    <a:pt x="1" y="1"/>
                    <a:pt x="3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65" name="Freeform 431">
              <a:extLst>
                <a:ext uri="{FF2B5EF4-FFF2-40B4-BE49-F238E27FC236}">
                  <a16:creationId xmlns:a16="http://schemas.microsoft.com/office/drawing/2014/main" id="{A8CCB6A6-F021-4EA6-821E-3FFAC6AD3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9017" y="5077197"/>
              <a:ext cx="12700" cy="31750"/>
            </a:xfrm>
            <a:custGeom>
              <a:avLst/>
              <a:gdLst>
                <a:gd name="T0" fmla="*/ 0 w 4"/>
                <a:gd name="T1" fmla="*/ 10 h 10"/>
                <a:gd name="T2" fmla="*/ 4 w 4"/>
                <a:gd name="T3" fmla="*/ 5 h 10"/>
                <a:gd name="T4" fmla="*/ 1 w 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0">
                  <a:moveTo>
                    <a:pt x="0" y="10"/>
                  </a:moveTo>
                  <a:cubicBezTo>
                    <a:pt x="2" y="10"/>
                    <a:pt x="4" y="8"/>
                    <a:pt x="4" y="5"/>
                  </a:cubicBezTo>
                  <a:cubicBezTo>
                    <a:pt x="4" y="2"/>
                    <a:pt x="3" y="0"/>
                    <a:pt x="1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66" name="Freeform 432">
              <a:extLst>
                <a:ext uri="{FF2B5EF4-FFF2-40B4-BE49-F238E27FC236}">
                  <a16:creationId xmlns:a16="http://schemas.microsoft.com/office/drawing/2014/main" id="{8CB5365F-95F1-4DF6-BEFF-12DC83E8F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642" y="5134347"/>
              <a:ext cx="41275" cy="12700"/>
            </a:xfrm>
            <a:custGeom>
              <a:avLst/>
              <a:gdLst>
                <a:gd name="T0" fmla="*/ 0 w 13"/>
                <a:gd name="T1" fmla="*/ 0 h 4"/>
                <a:gd name="T2" fmla="*/ 13 w 13"/>
                <a:gd name="T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4">
                  <a:moveTo>
                    <a:pt x="0" y="0"/>
                  </a:moveTo>
                  <a:cubicBezTo>
                    <a:pt x="0" y="0"/>
                    <a:pt x="6" y="4"/>
                    <a:pt x="13" y="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67" name="Freeform 433">
              <a:extLst>
                <a:ext uri="{FF2B5EF4-FFF2-40B4-BE49-F238E27FC236}">
                  <a16:creationId xmlns:a16="http://schemas.microsoft.com/office/drawing/2014/main" id="{715F317E-DC1D-431F-99A9-46467B520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2342" y="5018459"/>
              <a:ext cx="15875" cy="9525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5" y="0"/>
                    <a:pt x="1" y="0"/>
                    <a:pt x="0" y="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68" name="Freeform 434">
              <a:extLst>
                <a:ext uri="{FF2B5EF4-FFF2-40B4-BE49-F238E27FC236}">
                  <a16:creationId xmlns:a16="http://schemas.microsoft.com/office/drawing/2014/main" id="{03DEAE19-6BC5-406D-8B68-0BCDAFD30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692" y="5021634"/>
              <a:ext cx="9525" cy="9525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2" y="1"/>
                    <a:pt x="3" y="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85" name="Groupe 184">
            <a:extLst>
              <a:ext uri="{FF2B5EF4-FFF2-40B4-BE49-F238E27FC236}">
                <a16:creationId xmlns:a16="http://schemas.microsoft.com/office/drawing/2014/main" id="{6E3F7CA1-14B1-4508-8810-28CEDED824A0}"/>
              </a:ext>
            </a:extLst>
          </p:cNvPr>
          <p:cNvGrpSpPr/>
          <p:nvPr/>
        </p:nvGrpSpPr>
        <p:grpSpPr>
          <a:xfrm>
            <a:off x="4109271" y="3550414"/>
            <a:ext cx="817323" cy="596013"/>
            <a:chOff x="2198025" y="3830071"/>
            <a:chExt cx="574851" cy="419926"/>
          </a:xfrm>
        </p:grpSpPr>
        <p:sp>
          <p:nvSpPr>
            <p:cNvPr id="218" name="Freeform 5">
              <a:extLst>
                <a:ext uri="{FF2B5EF4-FFF2-40B4-BE49-F238E27FC236}">
                  <a16:creationId xmlns:a16="http://schemas.microsoft.com/office/drawing/2014/main" id="{DFF9EF77-669E-4186-99C4-7672346BF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9077" y="3830071"/>
              <a:ext cx="390029" cy="278592"/>
            </a:xfrm>
            <a:custGeom>
              <a:avLst/>
              <a:gdLst>
                <a:gd name="T0" fmla="*/ 0 w 141"/>
                <a:gd name="T1" fmla="*/ 65 h 100"/>
                <a:gd name="T2" fmla="*/ 0 w 141"/>
                <a:gd name="T3" fmla="*/ 9 h 100"/>
                <a:gd name="T4" fmla="*/ 9 w 141"/>
                <a:gd name="T5" fmla="*/ 0 h 100"/>
                <a:gd name="T6" fmla="*/ 131 w 141"/>
                <a:gd name="T7" fmla="*/ 0 h 100"/>
                <a:gd name="T8" fmla="*/ 141 w 141"/>
                <a:gd name="T9" fmla="*/ 9 h 100"/>
                <a:gd name="T10" fmla="*/ 141 w 141"/>
                <a:gd name="T11" fmla="*/ 100 h 100"/>
                <a:gd name="T12" fmla="*/ 0 w 141"/>
                <a:gd name="T13" fmla="*/ 100 h 100"/>
                <a:gd name="T14" fmla="*/ 0 w 141"/>
                <a:gd name="T15" fmla="*/ 7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" h="100">
                  <a:moveTo>
                    <a:pt x="0" y="65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6" y="0"/>
                    <a:pt x="141" y="4"/>
                    <a:pt x="141" y="9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73"/>
                    <a:pt x="0" y="73"/>
                    <a:pt x="0" y="7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9" name="Freeform 6">
              <a:extLst>
                <a:ext uri="{FF2B5EF4-FFF2-40B4-BE49-F238E27FC236}">
                  <a16:creationId xmlns:a16="http://schemas.microsoft.com/office/drawing/2014/main" id="{5B4628F6-5EDF-4C84-A550-FB2789848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8025" y="4108663"/>
              <a:ext cx="574851" cy="125027"/>
            </a:xfrm>
            <a:custGeom>
              <a:avLst/>
              <a:gdLst>
                <a:gd name="T0" fmla="*/ 183 w 208"/>
                <a:gd name="T1" fmla="*/ 11 h 45"/>
                <a:gd name="T2" fmla="*/ 206 w 208"/>
                <a:gd name="T3" fmla="*/ 38 h 45"/>
                <a:gd name="T4" fmla="*/ 202 w 208"/>
                <a:gd name="T5" fmla="*/ 45 h 45"/>
                <a:gd name="T6" fmla="*/ 6 w 208"/>
                <a:gd name="T7" fmla="*/ 45 h 45"/>
                <a:gd name="T8" fmla="*/ 2 w 208"/>
                <a:gd name="T9" fmla="*/ 38 h 45"/>
                <a:gd name="T10" fmla="*/ 33 w 208"/>
                <a:gd name="T11" fmla="*/ 0 h 45"/>
                <a:gd name="T12" fmla="*/ 174 w 208"/>
                <a:gd name="T13" fmla="*/ 0 h 45"/>
                <a:gd name="T14" fmla="*/ 179 w 208"/>
                <a:gd name="T15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45">
                  <a:moveTo>
                    <a:pt x="183" y="11"/>
                  </a:moveTo>
                  <a:cubicBezTo>
                    <a:pt x="206" y="38"/>
                    <a:pt x="206" y="38"/>
                    <a:pt x="206" y="38"/>
                  </a:cubicBezTo>
                  <a:cubicBezTo>
                    <a:pt x="208" y="40"/>
                    <a:pt x="206" y="45"/>
                    <a:pt x="202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2" y="45"/>
                    <a:pt x="0" y="41"/>
                    <a:pt x="2" y="38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9" y="5"/>
                    <a:pt x="179" y="5"/>
                    <a:pt x="179" y="5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0" name="Freeform 7">
              <a:extLst>
                <a:ext uri="{FF2B5EF4-FFF2-40B4-BE49-F238E27FC236}">
                  <a16:creationId xmlns:a16="http://schemas.microsoft.com/office/drawing/2014/main" id="{FCC6B116-3538-4D3B-B38E-51ABB5EE2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3461" y="4239125"/>
              <a:ext cx="566697" cy="10872"/>
            </a:xfrm>
            <a:custGeom>
              <a:avLst/>
              <a:gdLst>
                <a:gd name="T0" fmla="*/ 205 w 205"/>
                <a:gd name="T1" fmla="*/ 0 h 4"/>
                <a:gd name="T2" fmla="*/ 200 w 205"/>
                <a:gd name="T3" fmla="*/ 4 h 4"/>
                <a:gd name="T4" fmla="*/ 4 w 205"/>
                <a:gd name="T5" fmla="*/ 4 h 4"/>
                <a:gd name="T6" fmla="*/ 0 w 20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4">
                  <a:moveTo>
                    <a:pt x="205" y="0"/>
                  </a:moveTo>
                  <a:cubicBezTo>
                    <a:pt x="204" y="2"/>
                    <a:pt x="203" y="4"/>
                    <a:pt x="200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3"/>
                    <a:pt x="0" y="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1" name="Line 8">
              <a:extLst>
                <a:ext uri="{FF2B5EF4-FFF2-40B4-BE49-F238E27FC236}">
                  <a16:creationId xmlns:a16="http://schemas.microsoft.com/office/drawing/2014/main" id="{9021FF29-3CC3-4092-9F5C-FE7B5844F9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9077" y="4088278"/>
              <a:ext cx="365567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2" name="Line 9">
              <a:extLst>
                <a:ext uri="{FF2B5EF4-FFF2-40B4-BE49-F238E27FC236}">
                  <a16:creationId xmlns:a16="http://schemas.microsoft.com/office/drawing/2014/main" id="{075870AC-84CD-47BC-82F3-A414E7FF26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9077" y="3854533"/>
              <a:ext cx="387311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3" name="Line 10">
              <a:extLst>
                <a:ext uri="{FF2B5EF4-FFF2-40B4-BE49-F238E27FC236}">
                  <a16:creationId xmlns:a16="http://schemas.microsoft.com/office/drawing/2014/main" id="{6F2163AD-45BD-4FA8-8299-C55CD1C47A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3899" y="3840943"/>
              <a:ext cx="5436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4" name="Freeform 11">
              <a:extLst>
                <a:ext uri="{FF2B5EF4-FFF2-40B4-BE49-F238E27FC236}">
                  <a16:creationId xmlns:a16="http://schemas.microsoft.com/office/drawing/2014/main" id="{746317DB-814E-4692-8A62-F21F17371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2770" y="4124970"/>
              <a:ext cx="422645" cy="55718"/>
            </a:xfrm>
            <a:custGeom>
              <a:avLst/>
              <a:gdLst>
                <a:gd name="T0" fmla="*/ 28 w 311"/>
                <a:gd name="T1" fmla="*/ 0 h 41"/>
                <a:gd name="T2" fmla="*/ 283 w 311"/>
                <a:gd name="T3" fmla="*/ 0 h 41"/>
                <a:gd name="T4" fmla="*/ 311 w 311"/>
                <a:gd name="T5" fmla="*/ 39 h 41"/>
                <a:gd name="T6" fmla="*/ 0 w 311"/>
                <a:gd name="T7" fmla="*/ 41 h 41"/>
                <a:gd name="T8" fmla="*/ 16 w 311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41">
                  <a:moveTo>
                    <a:pt x="28" y="0"/>
                  </a:moveTo>
                  <a:lnTo>
                    <a:pt x="283" y="0"/>
                  </a:lnTo>
                  <a:lnTo>
                    <a:pt x="311" y="39"/>
                  </a:lnTo>
                  <a:lnTo>
                    <a:pt x="0" y="41"/>
                  </a:lnTo>
                  <a:lnTo>
                    <a:pt x="16" y="14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5" name="Line 12">
              <a:extLst>
                <a:ext uri="{FF2B5EF4-FFF2-40B4-BE49-F238E27FC236}">
                  <a16:creationId xmlns:a16="http://schemas.microsoft.com/office/drawing/2014/main" id="{7C52DD41-CCCF-490B-8EC6-1119EEC9EE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4591" y="4180689"/>
              <a:ext cx="14949" cy="50282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6" name="Line 13">
              <a:extLst>
                <a:ext uri="{FF2B5EF4-FFF2-40B4-BE49-F238E27FC236}">
                  <a16:creationId xmlns:a16="http://schemas.microsoft.com/office/drawing/2014/main" id="{0CAA6B0D-3767-4DE9-BB35-9F273276DD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8643" y="4180689"/>
              <a:ext cx="16308" cy="50282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7" name="Line 14">
              <a:extLst>
                <a:ext uri="{FF2B5EF4-FFF2-40B4-BE49-F238E27FC236}">
                  <a16:creationId xmlns:a16="http://schemas.microsoft.com/office/drawing/2014/main" id="{575D36D8-1682-49A5-86A9-248FBF9CCD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65745" y="3883071"/>
              <a:ext cx="135898" cy="178027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8" name="Line 15">
              <a:extLst>
                <a:ext uri="{FF2B5EF4-FFF2-40B4-BE49-F238E27FC236}">
                  <a16:creationId xmlns:a16="http://schemas.microsoft.com/office/drawing/2014/main" id="{77FA3F3F-FED5-46C5-9E4C-CD908579D3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07874" y="3991790"/>
              <a:ext cx="46205" cy="61154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9" name="Line 16">
              <a:extLst>
                <a:ext uri="{FF2B5EF4-FFF2-40B4-BE49-F238E27FC236}">
                  <a16:creationId xmlns:a16="http://schemas.microsoft.com/office/drawing/2014/main" id="{A8EB84D5-74D9-4E80-9713-DD4B30039B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74464" y="3946944"/>
              <a:ext cx="13590" cy="19026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0" name="Line 17">
              <a:extLst>
                <a:ext uri="{FF2B5EF4-FFF2-40B4-BE49-F238E27FC236}">
                  <a16:creationId xmlns:a16="http://schemas.microsoft.com/office/drawing/2014/main" id="{8181E8F4-54BD-4567-A3A0-9B400D3D19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70158" y="4221459"/>
              <a:ext cx="0" cy="20384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1" name="Line 18">
              <a:extLst>
                <a:ext uri="{FF2B5EF4-FFF2-40B4-BE49-F238E27FC236}">
                  <a16:creationId xmlns:a16="http://schemas.microsoft.com/office/drawing/2014/main" id="{61F31C50-4328-47FA-A080-003C31F74B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3461" y="4221459"/>
              <a:ext cx="0" cy="17666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2" name="Line 19">
              <a:extLst>
                <a:ext uri="{FF2B5EF4-FFF2-40B4-BE49-F238E27FC236}">
                  <a16:creationId xmlns:a16="http://schemas.microsoft.com/office/drawing/2014/main" id="{50ABB89F-0B7A-436B-8877-D6DAC4AA4C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80129" y="4160304"/>
              <a:ext cx="301695" cy="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3" name="Line 20">
              <a:extLst>
                <a:ext uri="{FF2B5EF4-FFF2-40B4-BE49-F238E27FC236}">
                  <a16:creationId xmlns:a16="http://schemas.microsoft.com/office/drawing/2014/main" id="{D758C9E1-1EC3-4643-97CC-36A9EA236A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8488" y="4143996"/>
              <a:ext cx="165796" cy="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186" name="ZoneTexte 185">
            <a:extLst>
              <a:ext uri="{FF2B5EF4-FFF2-40B4-BE49-F238E27FC236}">
                <a16:creationId xmlns:a16="http://schemas.microsoft.com/office/drawing/2014/main" id="{53F1A914-D9F1-4DED-BAB8-DE83960FEA4A}"/>
              </a:ext>
            </a:extLst>
          </p:cNvPr>
          <p:cNvSpPr txBox="1"/>
          <p:nvPr/>
        </p:nvSpPr>
        <p:spPr>
          <a:xfrm>
            <a:off x="3660658" y="2508394"/>
            <a:ext cx="20823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800">
                <a:latin typeface="+mj-lt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Je renseigne les informations client nécessaires </a:t>
            </a:r>
            <a:b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</a:b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à la prise de contact</a:t>
            </a:r>
          </a:p>
        </p:txBody>
      </p:sp>
      <p:grpSp>
        <p:nvGrpSpPr>
          <p:cNvPr id="187" name="Groupe 186">
            <a:extLst>
              <a:ext uri="{FF2B5EF4-FFF2-40B4-BE49-F238E27FC236}">
                <a16:creationId xmlns:a16="http://schemas.microsoft.com/office/drawing/2014/main" id="{5DF10B5E-EEC7-4A3E-AB45-FA33E05B8DB1}"/>
              </a:ext>
            </a:extLst>
          </p:cNvPr>
          <p:cNvGrpSpPr/>
          <p:nvPr/>
        </p:nvGrpSpPr>
        <p:grpSpPr>
          <a:xfrm>
            <a:off x="941378" y="3620426"/>
            <a:ext cx="599444" cy="484232"/>
            <a:chOff x="969240" y="4389210"/>
            <a:chExt cx="452596" cy="334461"/>
          </a:xfrm>
        </p:grpSpPr>
        <p:sp>
          <p:nvSpPr>
            <p:cNvPr id="210" name="Forme libre : forme 209">
              <a:extLst>
                <a:ext uri="{FF2B5EF4-FFF2-40B4-BE49-F238E27FC236}">
                  <a16:creationId xmlns:a16="http://schemas.microsoft.com/office/drawing/2014/main" id="{1E08AE77-5725-46F8-97F6-FAD63F1C73A9}"/>
                </a:ext>
              </a:extLst>
            </p:cNvPr>
            <p:cNvSpPr/>
            <p:nvPr/>
          </p:nvSpPr>
          <p:spPr>
            <a:xfrm>
              <a:off x="1071209" y="4389210"/>
              <a:ext cx="334479" cy="334461"/>
            </a:xfrm>
            <a:custGeom>
              <a:avLst/>
              <a:gdLst>
                <a:gd name="connsiteX0" fmla="*/ 267953 w 334479"/>
                <a:gd name="connsiteY0" fmla="*/ 224466 h 334461"/>
                <a:gd name="connsiteX1" fmla="*/ 231422 w 334479"/>
                <a:gd name="connsiteY1" fmla="*/ 223798 h 334461"/>
                <a:gd name="connsiteX2" fmla="*/ 215226 w 334479"/>
                <a:gd name="connsiteY2" fmla="*/ 207607 h 334461"/>
                <a:gd name="connsiteX3" fmla="*/ 207607 w 334479"/>
                <a:gd name="connsiteY3" fmla="*/ 32562 h 334461"/>
                <a:gd name="connsiteX4" fmla="*/ 32562 w 334479"/>
                <a:gd name="connsiteY4" fmla="*/ 40180 h 334461"/>
                <a:gd name="connsiteX5" fmla="*/ 40180 w 334479"/>
                <a:gd name="connsiteY5" fmla="*/ 215226 h 334461"/>
                <a:gd name="connsiteX6" fmla="*/ 207607 w 334479"/>
                <a:gd name="connsiteY6" fmla="*/ 215226 h 334461"/>
                <a:gd name="connsiteX7" fmla="*/ 223771 w 334479"/>
                <a:gd name="connsiteY7" fmla="*/ 231390 h 334461"/>
                <a:gd name="connsiteX8" fmla="*/ 217483 w 334479"/>
                <a:gd name="connsiteY8" fmla="*/ 247640 h 334461"/>
                <a:gd name="connsiteX9" fmla="*/ 224450 w 334479"/>
                <a:gd name="connsiteY9" fmla="*/ 267829 h 334461"/>
                <a:gd name="connsiteX10" fmla="*/ 283869 w 334479"/>
                <a:gd name="connsiteY10" fmla="*/ 327346 h 334461"/>
                <a:gd name="connsiteX11" fmla="*/ 301634 w 334479"/>
                <a:gd name="connsiteY11" fmla="*/ 334458 h 334461"/>
                <a:gd name="connsiteX12" fmla="*/ 334329 w 334479"/>
                <a:gd name="connsiteY12" fmla="*/ 304193 h 334461"/>
                <a:gd name="connsiteX13" fmla="*/ 327362 w 334479"/>
                <a:gd name="connsiteY13" fmla="*/ 283999 h 334461"/>
                <a:gd name="connsiteX14" fmla="*/ 44263 w 334479"/>
                <a:gd name="connsiteY14" fmla="*/ 203992 h 334461"/>
                <a:gd name="connsiteX15" fmla="*/ 44264 w 334479"/>
                <a:gd name="connsiteY15" fmla="*/ 44264 h 334461"/>
                <a:gd name="connsiteX16" fmla="*/ 203992 w 334479"/>
                <a:gd name="connsiteY16" fmla="*/ 44265 h 334461"/>
                <a:gd name="connsiteX17" fmla="*/ 203992 w 334479"/>
                <a:gd name="connsiteY17" fmla="*/ 203992 h 334461"/>
                <a:gd name="connsiteX18" fmla="*/ 45342 w 334479"/>
                <a:gd name="connsiteY18" fmla="*/ 205065 h 334461"/>
                <a:gd name="connsiteX19" fmla="*/ 44263 w 334479"/>
                <a:gd name="connsiteY19" fmla="*/ 203986 h 334461"/>
                <a:gd name="connsiteX20" fmla="*/ 316898 w 334479"/>
                <a:gd name="connsiteY20" fmla="*/ 316957 h 334461"/>
                <a:gd name="connsiteX21" fmla="*/ 291499 w 334479"/>
                <a:gd name="connsiteY21" fmla="*/ 319738 h 334461"/>
                <a:gd name="connsiteX22" fmla="*/ 232090 w 334479"/>
                <a:gd name="connsiteY22" fmla="*/ 260221 h 334461"/>
                <a:gd name="connsiteX23" fmla="*/ 228232 w 334479"/>
                <a:gd name="connsiteY23" fmla="*/ 248572 h 334461"/>
                <a:gd name="connsiteX24" fmla="*/ 234930 w 334479"/>
                <a:gd name="connsiteY24" fmla="*/ 234854 h 334461"/>
                <a:gd name="connsiteX25" fmla="*/ 250173 w 334479"/>
                <a:gd name="connsiteY25" fmla="*/ 228114 h 334461"/>
                <a:gd name="connsiteX26" fmla="*/ 260324 w 334479"/>
                <a:gd name="connsiteY26" fmla="*/ 232085 h 334461"/>
                <a:gd name="connsiteX27" fmla="*/ 319732 w 334479"/>
                <a:gd name="connsiteY27" fmla="*/ 291585 h 334461"/>
                <a:gd name="connsiteX28" fmla="*/ 323590 w 334479"/>
                <a:gd name="connsiteY28" fmla="*/ 303239 h 334461"/>
                <a:gd name="connsiteX29" fmla="*/ 316893 w 334479"/>
                <a:gd name="connsiteY29" fmla="*/ 316952 h 33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4479" h="334461">
                  <a:moveTo>
                    <a:pt x="267953" y="224466"/>
                  </a:moveTo>
                  <a:cubicBezTo>
                    <a:pt x="257598" y="215288"/>
                    <a:pt x="242106" y="215004"/>
                    <a:pt x="231422" y="223798"/>
                  </a:cubicBezTo>
                  <a:lnTo>
                    <a:pt x="215226" y="207607"/>
                  </a:lnTo>
                  <a:cubicBezTo>
                    <a:pt x="261459" y="157166"/>
                    <a:pt x="258048" y="78795"/>
                    <a:pt x="207607" y="32562"/>
                  </a:cubicBezTo>
                  <a:cubicBezTo>
                    <a:pt x="157166" y="-13672"/>
                    <a:pt x="78795" y="-10261"/>
                    <a:pt x="32562" y="40180"/>
                  </a:cubicBezTo>
                  <a:cubicBezTo>
                    <a:pt x="-13672" y="90622"/>
                    <a:pt x="-10261" y="168992"/>
                    <a:pt x="40180" y="215226"/>
                  </a:cubicBezTo>
                  <a:cubicBezTo>
                    <a:pt x="87546" y="258640"/>
                    <a:pt x="160241" y="258640"/>
                    <a:pt x="207607" y="215226"/>
                  </a:cubicBezTo>
                  <a:lnTo>
                    <a:pt x="223771" y="231390"/>
                  </a:lnTo>
                  <a:cubicBezTo>
                    <a:pt x="220223" y="236126"/>
                    <a:pt x="218047" y="241749"/>
                    <a:pt x="217483" y="247640"/>
                  </a:cubicBezTo>
                  <a:cubicBezTo>
                    <a:pt x="216662" y="255074"/>
                    <a:pt x="219219" y="262484"/>
                    <a:pt x="224450" y="267829"/>
                  </a:cubicBezTo>
                  <a:lnTo>
                    <a:pt x="283869" y="327346"/>
                  </a:lnTo>
                  <a:cubicBezTo>
                    <a:pt x="288598" y="332002"/>
                    <a:pt x="294998" y="334565"/>
                    <a:pt x="301634" y="334458"/>
                  </a:cubicBezTo>
                  <a:cubicBezTo>
                    <a:pt x="318554" y="333934"/>
                    <a:pt x="332501" y="321023"/>
                    <a:pt x="334329" y="304193"/>
                  </a:cubicBezTo>
                  <a:cubicBezTo>
                    <a:pt x="335149" y="296758"/>
                    <a:pt x="332592" y="289347"/>
                    <a:pt x="327362" y="283999"/>
                  </a:cubicBezTo>
                  <a:close/>
                  <a:moveTo>
                    <a:pt x="44263" y="203992"/>
                  </a:moveTo>
                  <a:cubicBezTo>
                    <a:pt x="156" y="159884"/>
                    <a:pt x="156" y="88372"/>
                    <a:pt x="44264" y="44264"/>
                  </a:cubicBezTo>
                  <a:cubicBezTo>
                    <a:pt x="88372" y="157"/>
                    <a:pt x="159884" y="158"/>
                    <a:pt x="203992" y="44265"/>
                  </a:cubicBezTo>
                  <a:cubicBezTo>
                    <a:pt x="248098" y="88373"/>
                    <a:pt x="248098" y="159884"/>
                    <a:pt x="203992" y="203992"/>
                  </a:cubicBezTo>
                  <a:cubicBezTo>
                    <a:pt x="160478" y="248098"/>
                    <a:pt x="89449" y="248579"/>
                    <a:pt x="45342" y="205065"/>
                  </a:cubicBezTo>
                  <a:cubicBezTo>
                    <a:pt x="44980" y="204708"/>
                    <a:pt x="44620" y="204348"/>
                    <a:pt x="44263" y="203986"/>
                  </a:cubicBezTo>
                  <a:close/>
                  <a:moveTo>
                    <a:pt x="316898" y="316957"/>
                  </a:moveTo>
                  <a:cubicBezTo>
                    <a:pt x="309112" y="324722"/>
                    <a:pt x="297717" y="325972"/>
                    <a:pt x="291499" y="319738"/>
                  </a:cubicBezTo>
                  <a:lnTo>
                    <a:pt x="232090" y="260221"/>
                  </a:lnTo>
                  <a:cubicBezTo>
                    <a:pt x="229128" y="257110"/>
                    <a:pt x="227712" y="252837"/>
                    <a:pt x="228232" y="248572"/>
                  </a:cubicBezTo>
                  <a:cubicBezTo>
                    <a:pt x="228784" y="243355"/>
                    <a:pt x="231155" y="238498"/>
                    <a:pt x="234930" y="234854"/>
                  </a:cubicBezTo>
                  <a:cubicBezTo>
                    <a:pt x="238936" y="230703"/>
                    <a:pt x="244406" y="228284"/>
                    <a:pt x="250173" y="228114"/>
                  </a:cubicBezTo>
                  <a:cubicBezTo>
                    <a:pt x="253952" y="228019"/>
                    <a:pt x="257611" y="229450"/>
                    <a:pt x="260324" y="232085"/>
                  </a:cubicBezTo>
                  <a:lnTo>
                    <a:pt x="319732" y="291585"/>
                  </a:lnTo>
                  <a:cubicBezTo>
                    <a:pt x="322697" y="294697"/>
                    <a:pt x="324113" y="298973"/>
                    <a:pt x="323590" y="303239"/>
                  </a:cubicBezTo>
                  <a:cubicBezTo>
                    <a:pt x="323041" y="308456"/>
                    <a:pt x="320669" y="313311"/>
                    <a:pt x="316893" y="316952"/>
                  </a:cubicBezTo>
                  <a:close/>
                </a:path>
              </a:pathLst>
            </a:custGeom>
            <a:solidFill>
              <a:srgbClr val="3E454A">
                <a:lumMod val="50000"/>
                <a:lumOff val="50000"/>
              </a:srgb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1" name="Forme libre : forme 210">
              <a:extLst>
                <a:ext uri="{FF2B5EF4-FFF2-40B4-BE49-F238E27FC236}">
                  <a16:creationId xmlns:a16="http://schemas.microsoft.com/office/drawing/2014/main" id="{585EF6C8-4C45-4CC7-A467-0359D333B4F3}"/>
                </a:ext>
              </a:extLst>
            </p:cNvPr>
            <p:cNvSpPr/>
            <p:nvPr/>
          </p:nvSpPr>
          <p:spPr>
            <a:xfrm>
              <a:off x="1141657" y="4438101"/>
              <a:ext cx="107761" cy="107761"/>
            </a:xfrm>
            <a:custGeom>
              <a:avLst/>
              <a:gdLst>
                <a:gd name="connsiteX0" fmla="*/ 53881 w 107761"/>
                <a:gd name="connsiteY0" fmla="*/ 107761 h 107761"/>
                <a:gd name="connsiteX1" fmla="*/ 107761 w 107761"/>
                <a:gd name="connsiteY1" fmla="*/ 53881 h 107761"/>
                <a:gd name="connsiteX2" fmla="*/ 53881 w 107761"/>
                <a:gd name="connsiteY2" fmla="*/ 0 h 107761"/>
                <a:gd name="connsiteX3" fmla="*/ 0 w 107761"/>
                <a:gd name="connsiteY3" fmla="*/ 53881 h 107761"/>
                <a:gd name="connsiteX4" fmla="*/ 53881 w 107761"/>
                <a:gd name="connsiteY4" fmla="*/ 107761 h 107761"/>
                <a:gd name="connsiteX5" fmla="*/ 53881 w 107761"/>
                <a:gd name="connsiteY5" fmla="*/ 10776 h 107761"/>
                <a:gd name="connsiteX6" fmla="*/ 96985 w 107761"/>
                <a:gd name="connsiteY6" fmla="*/ 53881 h 107761"/>
                <a:gd name="connsiteX7" fmla="*/ 53881 w 107761"/>
                <a:gd name="connsiteY7" fmla="*/ 96985 h 107761"/>
                <a:gd name="connsiteX8" fmla="*/ 10776 w 107761"/>
                <a:gd name="connsiteY8" fmla="*/ 53881 h 107761"/>
                <a:gd name="connsiteX9" fmla="*/ 53881 w 107761"/>
                <a:gd name="connsiteY9" fmla="*/ 10776 h 10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761" h="107761">
                  <a:moveTo>
                    <a:pt x="53881" y="107761"/>
                  </a:moveTo>
                  <a:cubicBezTo>
                    <a:pt x="83638" y="107761"/>
                    <a:pt x="107761" y="83638"/>
                    <a:pt x="107761" y="53881"/>
                  </a:cubicBezTo>
                  <a:cubicBezTo>
                    <a:pt x="107761" y="24123"/>
                    <a:pt x="83638" y="0"/>
                    <a:pt x="53881" y="0"/>
                  </a:cubicBezTo>
                  <a:cubicBezTo>
                    <a:pt x="24123" y="0"/>
                    <a:pt x="0" y="24123"/>
                    <a:pt x="0" y="53881"/>
                  </a:cubicBezTo>
                  <a:cubicBezTo>
                    <a:pt x="0" y="83638"/>
                    <a:pt x="24123" y="107761"/>
                    <a:pt x="53881" y="107761"/>
                  </a:cubicBezTo>
                  <a:close/>
                  <a:moveTo>
                    <a:pt x="53881" y="10776"/>
                  </a:moveTo>
                  <a:cubicBezTo>
                    <a:pt x="77687" y="10776"/>
                    <a:pt x="96985" y="30074"/>
                    <a:pt x="96985" y="53881"/>
                  </a:cubicBezTo>
                  <a:cubicBezTo>
                    <a:pt x="96985" y="77687"/>
                    <a:pt x="77687" y="96985"/>
                    <a:pt x="53881" y="96985"/>
                  </a:cubicBezTo>
                  <a:cubicBezTo>
                    <a:pt x="30074" y="96985"/>
                    <a:pt x="10776" y="77687"/>
                    <a:pt x="10776" y="53881"/>
                  </a:cubicBezTo>
                  <a:cubicBezTo>
                    <a:pt x="10797" y="30083"/>
                    <a:pt x="30083" y="10797"/>
                    <a:pt x="53881" y="10776"/>
                  </a:cubicBezTo>
                  <a:close/>
                </a:path>
              </a:pathLst>
            </a:custGeom>
            <a:solidFill>
              <a:srgbClr val="C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2" name="Forme libre : forme 211">
              <a:extLst>
                <a:ext uri="{FF2B5EF4-FFF2-40B4-BE49-F238E27FC236}">
                  <a16:creationId xmlns:a16="http://schemas.microsoft.com/office/drawing/2014/main" id="{9295B66F-972C-4C6B-9A6A-21DD2E6D88FA}"/>
                </a:ext>
              </a:extLst>
            </p:cNvPr>
            <p:cNvSpPr/>
            <p:nvPr/>
          </p:nvSpPr>
          <p:spPr>
            <a:xfrm>
              <a:off x="1115256" y="4556638"/>
              <a:ext cx="160563" cy="28438"/>
            </a:xfrm>
            <a:custGeom>
              <a:avLst/>
              <a:gdLst>
                <a:gd name="connsiteX0" fmla="*/ 128505 w 160563"/>
                <a:gd name="connsiteY0" fmla="*/ 7301 h 28438"/>
                <a:gd name="connsiteX1" fmla="*/ 80282 w 160563"/>
                <a:gd name="connsiteY1" fmla="*/ 0 h 28438"/>
                <a:gd name="connsiteX2" fmla="*/ 0 w 160563"/>
                <a:gd name="connsiteY2" fmla="*/ 20054 h 28438"/>
                <a:gd name="connsiteX3" fmla="*/ 7376 w 160563"/>
                <a:gd name="connsiteY3" fmla="*/ 28438 h 28438"/>
                <a:gd name="connsiteX4" fmla="*/ 80282 w 160563"/>
                <a:gd name="connsiteY4" fmla="*/ 10776 h 28438"/>
                <a:gd name="connsiteX5" fmla="*/ 125477 w 160563"/>
                <a:gd name="connsiteY5" fmla="*/ 17640 h 28438"/>
                <a:gd name="connsiteX6" fmla="*/ 153215 w 160563"/>
                <a:gd name="connsiteY6" fmla="*/ 27953 h 28438"/>
                <a:gd name="connsiteX7" fmla="*/ 160564 w 160563"/>
                <a:gd name="connsiteY7" fmla="*/ 19526 h 28438"/>
                <a:gd name="connsiteX8" fmla="*/ 128505 w 160563"/>
                <a:gd name="connsiteY8" fmla="*/ 7301 h 2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563" h="28438">
                  <a:moveTo>
                    <a:pt x="128505" y="7301"/>
                  </a:moveTo>
                  <a:cubicBezTo>
                    <a:pt x="112880" y="2499"/>
                    <a:pt x="96629" y="39"/>
                    <a:pt x="80282" y="0"/>
                  </a:cubicBezTo>
                  <a:cubicBezTo>
                    <a:pt x="52341" y="464"/>
                    <a:pt x="24878" y="7325"/>
                    <a:pt x="0" y="20054"/>
                  </a:cubicBezTo>
                  <a:cubicBezTo>
                    <a:pt x="2307" y="22979"/>
                    <a:pt x="4769" y="25778"/>
                    <a:pt x="7376" y="28438"/>
                  </a:cubicBezTo>
                  <a:cubicBezTo>
                    <a:pt x="30076" y="17240"/>
                    <a:pt x="54974" y="11208"/>
                    <a:pt x="80282" y="10776"/>
                  </a:cubicBezTo>
                  <a:cubicBezTo>
                    <a:pt x="95603" y="10820"/>
                    <a:pt x="110833" y="13134"/>
                    <a:pt x="125477" y="17640"/>
                  </a:cubicBezTo>
                  <a:cubicBezTo>
                    <a:pt x="134982" y="20336"/>
                    <a:pt x="144258" y="23784"/>
                    <a:pt x="153215" y="27953"/>
                  </a:cubicBezTo>
                  <a:cubicBezTo>
                    <a:pt x="155815" y="25280"/>
                    <a:pt x="158269" y="22467"/>
                    <a:pt x="160564" y="19526"/>
                  </a:cubicBezTo>
                  <a:cubicBezTo>
                    <a:pt x="150263" y="14506"/>
                    <a:pt x="139534" y="10415"/>
                    <a:pt x="128505" y="7301"/>
                  </a:cubicBezTo>
                  <a:close/>
                </a:path>
              </a:pathLst>
            </a:custGeom>
            <a:solidFill>
              <a:srgbClr val="C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3" name="Forme libre : forme 212">
              <a:extLst>
                <a:ext uri="{FF2B5EF4-FFF2-40B4-BE49-F238E27FC236}">
                  <a16:creationId xmlns:a16="http://schemas.microsoft.com/office/drawing/2014/main" id="{9BE3D71E-D5EC-4E74-B7F4-A6A7559D31E3}"/>
                </a:ext>
              </a:extLst>
            </p:cNvPr>
            <p:cNvSpPr/>
            <p:nvPr/>
          </p:nvSpPr>
          <p:spPr>
            <a:xfrm>
              <a:off x="1296295" y="4407044"/>
              <a:ext cx="77324" cy="96014"/>
            </a:xfrm>
            <a:custGeom>
              <a:avLst/>
              <a:gdLst>
                <a:gd name="connsiteX0" fmla="*/ 28557 w 77324"/>
                <a:gd name="connsiteY0" fmla="*/ 10835 h 96014"/>
                <a:gd name="connsiteX1" fmla="*/ 66121 w 77324"/>
                <a:gd name="connsiteY1" fmla="*/ 48702 h 96014"/>
                <a:gd name="connsiteX2" fmla="*/ 37355 w 77324"/>
                <a:gd name="connsiteY2" fmla="*/ 85190 h 96014"/>
                <a:gd name="connsiteX3" fmla="*/ 38519 w 77324"/>
                <a:gd name="connsiteY3" fmla="*/ 96015 h 96014"/>
                <a:gd name="connsiteX4" fmla="*/ 76335 w 77324"/>
                <a:gd name="connsiteY4" fmla="*/ 38805 h 96014"/>
                <a:gd name="connsiteX5" fmla="*/ 19125 w 77324"/>
                <a:gd name="connsiteY5" fmla="*/ 989 h 96014"/>
                <a:gd name="connsiteX6" fmla="*/ 0 w 77324"/>
                <a:gd name="connsiteY6" fmla="*/ 9504 h 96014"/>
                <a:gd name="connsiteX7" fmla="*/ 7188 w 77324"/>
                <a:gd name="connsiteY7" fmla="*/ 17533 h 96014"/>
                <a:gd name="connsiteX8" fmla="*/ 28557 w 77324"/>
                <a:gd name="connsiteY8" fmla="*/ 10835 h 96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324" h="96014">
                  <a:moveTo>
                    <a:pt x="28557" y="10835"/>
                  </a:moveTo>
                  <a:cubicBezTo>
                    <a:pt x="49387" y="10919"/>
                    <a:pt x="66205" y="27873"/>
                    <a:pt x="66121" y="48702"/>
                  </a:cubicBezTo>
                  <a:cubicBezTo>
                    <a:pt x="66052" y="66029"/>
                    <a:pt x="54187" y="81079"/>
                    <a:pt x="37355" y="85190"/>
                  </a:cubicBezTo>
                  <a:cubicBezTo>
                    <a:pt x="37894" y="88763"/>
                    <a:pt x="38255" y="92378"/>
                    <a:pt x="38519" y="96015"/>
                  </a:cubicBezTo>
                  <a:cubicBezTo>
                    <a:pt x="64760" y="90659"/>
                    <a:pt x="81690" y="65045"/>
                    <a:pt x="76335" y="38805"/>
                  </a:cubicBezTo>
                  <a:cubicBezTo>
                    <a:pt x="70980" y="12564"/>
                    <a:pt x="45366" y="-4367"/>
                    <a:pt x="19125" y="989"/>
                  </a:cubicBezTo>
                  <a:cubicBezTo>
                    <a:pt x="12206" y="2401"/>
                    <a:pt x="5679" y="5307"/>
                    <a:pt x="0" y="9504"/>
                  </a:cubicBezTo>
                  <a:cubicBezTo>
                    <a:pt x="2500" y="12107"/>
                    <a:pt x="4914" y="14774"/>
                    <a:pt x="7188" y="17533"/>
                  </a:cubicBezTo>
                  <a:cubicBezTo>
                    <a:pt x="13458" y="13168"/>
                    <a:pt x="20916" y="10830"/>
                    <a:pt x="28557" y="10835"/>
                  </a:cubicBezTo>
                  <a:close/>
                </a:path>
              </a:pathLst>
            </a:custGeom>
            <a:solidFill>
              <a:srgbClr val="FFFFFF">
                <a:lumMod val="65000"/>
              </a:srgb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4" name="Forme libre : forme 213">
              <a:extLst>
                <a:ext uri="{FF2B5EF4-FFF2-40B4-BE49-F238E27FC236}">
                  <a16:creationId xmlns:a16="http://schemas.microsoft.com/office/drawing/2014/main" id="{8D2396DF-6E7D-4B65-9732-1FBB6FB0D0C9}"/>
                </a:ext>
              </a:extLst>
            </p:cNvPr>
            <p:cNvSpPr/>
            <p:nvPr/>
          </p:nvSpPr>
          <p:spPr>
            <a:xfrm>
              <a:off x="1334205" y="4519337"/>
              <a:ext cx="87631" cy="96570"/>
            </a:xfrm>
            <a:custGeom>
              <a:avLst/>
              <a:gdLst>
                <a:gd name="connsiteX0" fmla="*/ 76494 w 87631"/>
                <a:gd name="connsiteY0" fmla="*/ 28287 h 96570"/>
                <a:gd name="connsiteX1" fmla="*/ 29979 w 87631"/>
                <a:gd name="connsiteY1" fmla="*/ 5539 h 96570"/>
                <a:gd name="connsiteX2" fmla="*/ 884 w 87631"/>
                <a:gd name="connsiteY2" fmla="*/ 0 h 96570"/>
                <a:gd name="connsiteX3" fmla="*/ 0 w 87631"/>
                <a:gd name="connsiteY3" fmla="*/ 10738 h 96570"/>
                <a:gd name="connsiteX4" fmla="*/ 26940 w 87631"/>
                <a:gd name="connsiteY4" fmla="*/ 15879 h 96570"/>
                <a:gd name="connsiteX5" fmla="*/ 69705 w 87631"/>
                <a:gd name="connsiteY5" fmla="*/ 36666 h 96570"/>
                <a:gd name="connsiteX6" fmla="*/ 76855 w 87631"/>
                <a:gd name="connsiteY6" fmla="*/ 50772 h 96570"/>
                <a:gd name="connsiteX7" fmla="*/ 76855 w 87631"/>
                <a:gd name="connsiteY7" fmla="*/ 96570 h 96570"/>
                <a:gd name="connsiteX8" fmla="*/ 87631 w 87631"/>
                <a:gd name="connsiteY8" fmla="*/ 96570 h 96570"/>
                <a:gd name="connsiteX9" fmla="*/ 87631 w 87631"/>
                <a:gd name="connsiteY9" fmla="*/ 50772 h 96570"/>
                <a:gd name="connsiteX10" fmla="*/ 76494 w 87631"/>
                <a:gd name="connsiteY10" fmla="*/ 28287 h 9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631" h="96570">
                  <a:moveTo>
                    <a:pt x="76494" y="28287"/>
                  </a:moveTo>
                  <a:cubicBezTo>
                    <a:pt x="62685" y="17641"/>
                    <a:pt x="46861" y="9903"/>
                    <a:pt x="29979" y="5539"/>
                  </a:cubicBezTo>
                  <a:cubicBezTo>
                    <a:pt x="20507" y="2654"/>
                    <a:pt x="10753" y="797"/>
                    <a:pt x="884" y="0"/>
                  </a:cubicBezTo>
                  <a:cubicBezTo>
                    <a:pt x="733" y="3610"/>
                    <a:pt x="426" y="7188"/>
                    <a:pt x="0" y="10738"/>
                  </a:cubicBezTo>
                  <a:cubicBezTo>
                    <a:pt x="9138" y="11482"/>
                    <a:pt x="18170" y="13206"/>
                    <a:pt x="26940" y="15879"/>
                  </a:cubicBezTo>
                  <a:cubicBezTo>
                    <a:pt x="42451" y="19852"/>
                    <a:pt x="56998" y="26923"/>
                    <a:pt x="69705" y="36666"/>
                  </a:cubicBezTo>
                  <a:cubicBezTo>
                    <a:pt x="74086" y="40055"/>
                    <a:pt x="76712" y="45234"/>
                    <a:pt x="76855" y="50772"/>
                  </a:cubicBezTo>
                  <a:lnTo>
                    <a:pt x="76855" y="96570"/>
                  </a:lnTo>
                  <a:lnTo>
                    <a:pt x="87631" y="96570"/>
                  </a:lnTo>
                  <a:lnTo>
                    <a:pt x="87631" y="50772"/>
                  </a:lnTo>
                  <a:cubicBezTo>
                    <a:pt x="87483" y="41985"/>
                    <a:pt x="83394" y="33730"/>
                    <a:pt x="76494" y="28287"/>
                  </a:cubicBezTo>
                  <a:close/>
                </a:path>
              </a:pathLst>
            </a:custGeom>
            <a:solidFill>
              <a:srgbClr val="FFFFFF">
                <a:lumMod val="65000"/>
              </a:srgb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5" name="Forme libre : forme 214">
              <a:extLst>
                <a:ext uri="{FF2B5EF4-FFF2-40B4-BE49-F238E27FC236}">
                  <a16:creationId xmlns:a16="http://schemas.microsoft.com/office/drawing/2014/main" id="{4ABA90E4-7BD0-4FBC-BDAF-98A14206C76E}"/>
                </a:ext>
              </a:extLst>
            </p:cNvPr>
            <p:cNvSpPr/>
            <p:nvPr/>
          </p:nvSpPr>
          <p:spPr>
            <a:xfrm>
              <a:off x="1017740" y="4407194"/>
              <a:ext cx="76820" cy="95778"/>
            </a:xfrm>
            <a:custGeom>
              <a:avLst/>
              <a:gdLst>
                <a:gd name="connsiteX0" fmla="*/ 48485 w 76820"/>
                <a:gd name="connsiteY0" fmla="*/ 10685 h 95778"/>
                <a:gd name="connsiteX1" fmla="*/ 69606 w 76820"/>
                <a:gd name="connsiteY1" fmla="*/ 17216 h 95778"/>
                <a:gd name="connsiteX2" fmla="*/ 76820 w 76820"/>
                <a:gd name="connsiteY2" fmla="*/ 9182 h 95778"/>
                <a:gd name="connsiteX3" fmla="*/ 9182 w 76820"/>
                <a:gd name="connsiteY3" fmla="*/ 20074 h 95778"/>
                <a:gd name="connsiteX4" fmla="*/ 20075 w 76820"/>
                <a:gd name="connsiteY4" fmla="*/ 87713 h 95778"/>
                <a:gd name="connsiteX5" fmla="*/ 38123 w 76820"/>
                <a:gd name="connsiteY5" fmla="*/ 95779 h 95778"/>
                <a:gd name="connsiteX6" fmla="*/ 39298 w 76820"/>
                <a:gd name="connsiteY6" fmla="*/ 84960 h 95778"/>
                <a:gd name="connsiteX7" fmla="*/ 12016 w 76820"/>
                <a:gd name="connsiteY7" fmla="*/ 39126 h 95778"/>
                <a:gd name="connsiteX8" fmla="*/ 48485 w 76820"/>
                <a:gd name="connsiteY8" fmla="*/ 10685 h 95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20" h="95778">
                  <a:moveTo>
                    <a:pt x="48485" y="10685"/>
                  </a:moveTo>
                  <a:cubicBezTo>
                    <a:pt x="56022" y="10684"/>
                    <a:pt x="63384" y="12961"/>
                    <a:pt x="69606" y="17216"/>
                  </a:cubicBezTo>
                  <a:cubicBezTo>
                    <a:pt x="71885" y="14451"/>
                    <a:pt x="74310" y="11784"/>
                    <a:pt x="76820" y="9182"/>
                  </a:cubicBezTo>
                  <a:cubicBezTo>
                    <a:pt x="55135" y="-6488"/>
                    <a:pt x="24852" y="-1611"/>
                    <a:pt x="9182" y="20074"/>
                  </a:cubicBezTo>
                  <a:cubicBezTo>
                    <a:pt x="-6488" y="41760"/>
                    <a:pt x="-1611" y="72043"/>
                    <a:pt x="20075" y="87713"/>
                  </a:cubicBezTo>
                  <a:cubicBezTo>
                    <a:pt x="25472" y="91614"/>
                    <a:pt x="31617" y="94360"/>
                    <a:pt x="38123" y="95779"/>
                  </a:cubicBezTo>
                  <a:cubicBezTo>
                    <a:pt x="38387" y="92147"/>
                    <a:pt x="38759" y="88537"/>
                    <a:pt x="39298" y="84960"/>
                  </a:cubicBezTo>
                  <a:cubicBezTo>
                    <a:pt x="19107" y="79837"/>
                    <a:pt x="6893" y="59317"/>
                    <a:pt x="12016" y="39126"/>
                  </a:cubicBezTo>
                  <a:cubicBezTo>
                    <a:pt x="16251" y="22431"/>
                    <a:pt x="31260" y="10726"/>
                    <a:pt x="48485" y="10685"/>
                  </a:cubicBezTo>
                  <a:close/>
                </a:path>
              </a:pathLst>
            </a:custGeom>
            <a:solidFill>
              <a:srgbClr val="FFFFFF">
                <a:lumMod val="65000"/>
              </a:srgb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574A691F-D6FA-4C2A-8990-BB10CAEBB856}"/>
                </a:ext>
              </a:extLst>
            </p:cNvPr>
            <p:cNvSpPr/>
            <p:nvPr/>
          </p:nvSpPr>
          <p:spPr>
            <a:xfrm>
              <a:off x="969240" y="4519471"/>
              <a:ext cx="87248" cy="96435"/>
            </a:xfrm>
            <a:custGeom>
              <a:avLst/>
              <a:gdLst>
                <a:gd name="connsiteX0" fmla="*/ 57717 w 87248"/>
                <a:gd name="connsiteY0" fmla="*/ 5377 h 96435"/>
                <a:gd name="connsiteX1" fmla="*/ 11186 w 87248"/>
                <a:gd name="connsiteY1" fmla="*/ 28115 h 96435"/>
                <a:gd name="connsiteX2" fmla="*/ 0 w 87248"/>
                <a:gd name="connsiteY2" fmla="*/ 50637 h 96435"/>
                <a:gd name="connsiteX3" fmla="*/ 0 w 87248"/>
                <a:gd name="connsiteY3" fmla="*/ 96435 h 96435"/>
                <a:gd name="connsiteX4" fmla="*/ 10776 w 87248"/>
                <a:gd name="connsiteY4" fmla="*/ 96435 h 96435"/>
                <a:gd name="connsiteX5" fmla="*/ 10776 w 87248"/>
                <a:gd name="connsiteY5" fmla="*/ 50637 h 96435"/>
                <a:gd name="connsiteX6" fmla="*/ 17721 w 87248"/>
                <a:gd name="connsiteY6" fmla="*/ 36682 h 96435"/>
                <a:gd name="connsiteX7" fmla="*/ 60616 w 87248"/>
                <a:gd name="connsiteY7" fmla="*/ 15765 h 96435"/>
                <a:gd name="connsiteX8" fmla="*/ 87249 w 87248"/>
                <a:gd name="connsiteY8" fmla="*/ 10733 h 96435"/>
                <a:gd name="connsiteX9" fmla="*/ 86354 w 87248"/>
                <a:gd name="connsiteY9" fmla="*/ 0 h 96435"/>
                <a:gd name="connsiteX10" fmla="*/ 57717 w 87248"/>
                <a:gd name="connsiteY10" fmla="*/ 5377 h 96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248" h="96435">
                  <a:moveTo>
                    <a:pt x="57717" y="5377"/>
                  </a:moveTo>
                  <a:cubicBezTo>
                    <a:pt x="41034" y="10276"/>
                    <a:pt x="25301" y="17963"/>
                    <a:pt x="11186" y="28115"/>
                  </a:cubicBezTo>
                  <a:cubicBezTo>
                    <a:pt x="4261" y="33559"/>
                    <a:pt x="153" y="41830"/>
                    <a:pt x="0" y="50637"/>
                  </a:cubicBezTo>
                  <a:lnTo>
                    <a:pt x="0" y="96435"/>
                  </a:lnTo>
                  <a:lnTo>
                    <a:pt x="10776" y="96435"/>
                  </a:lnTo>
                  <a:lnTo>
                    <a:pt x="10776" y="50637"/>
                  </a:lnTo>
                  <a:cubicBezTo>
                    <a:pt x="10898" y="45183"/>
                    <a:pt x="13444" y="40068"/>
                    <a:pt x="17721" y="36682"/>
                  </a:cubicBezTo>
                  <a:cubicBezTo>
                    <a:pt x="30742" y="27348"/>
                    <a:pt x="45243" y="20276"/>
                    <a:pt x="60616" y="15765"/>
                  </a:cubicBezTo>
                  <a:cubicBezTo>
                    <a:pt x="69330" y="13316"/>
                    <a:pt x="78242" y="11632"/>
                    <a:pt x="87249" y="10733"/>
                  </a:cubicBezTo>
                  <a:cubicBezTo>
                    <a:pt x="86823" y="7182"/>
                    <a:pt x="86511" y="3605"/>
                    <a:pt x="86354" y="0"/>
                  </a:cubicBezTo>
                  <a:cubicBezTo>
                    <a:pt x="76669" y="951"/>
                    <a:pt x="67087" y="2751"/>
                    <a:pt x="57717" y="5377"/>
                  </a:cubicBezTo>
                  <a:close/>
                </a:path>
              </a:pathLst>
            </a:custGeom>
            <a:solidFill>
              <a:srgbClr val="FFFFFF">
                <a:lumMod val="65000"/>
              </a:srgb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7" name="Forme libre : forme 216">
              <a:extLst>
                <a:ext uri="{FF2B5EF4-FFF2-40B4-BE49-F238E27FC236}">
                  <a16:creationId xmlns:a16="http://schemas.microsoft.com/office/drawing/2014/main" id="{F4341B77-F1AA-4E6D-BC26-32C43EF3C6F7}"/>
                </a:ext>
              </a:extLst>
            </p:cNvPr>
            <p:cNvSpPr/>
            <p:nvPr/>
          </p:nvSpPr>
          <p:spPr>
            <a:xfrm>
              <a:off x="1098553" y="4622895"/>
              <a:ext cx="18798" cy="56348"/>
            </a:xfrm>
            <a:custGeom>
              <a:avLst/>
              <a:gdLst>
                <a:gd name="connsiteX0" fmla="*/ 0 w 18798"/>
                <a:gd name="connsiteY0" fmla="*/ 21326 h 56348"/>
                <a:gd name="connsiteX1" fmla="*/ 0 w 18798"/>
                <a:gd name="connsiteY1" fmla="*/ 56348 h 56348"/>
                <a:gd name="connsiteX2" fmla="*/ 10776 w 18798"/>
                <a:gd name="connsiteY2" fmla="*/ 56348 h 56348"/>
                <a:gd name="connsiteX3" fmla="*/ 10776 w 18798"/>
                <a:gd name="connsiteY3" fmla="*/ 21326 h 56348"/>
                <a:gd name="connsiteX4" fmla="*/ 17721 w 18798"/>
                <a:gd name="connsiteY4" fmla="*/ 7360 h 56348"/>
                <a:gd name="connsiteX5" fmla="*/ 18799 w 18798"/>
                <a:gd name="connsiteY5" fmla="*/ 6622 h 56348"/>
                <a:gd name="connsiteX6" fmla="*/ 9812 w 18798"/>
                <a:gd name="connsiteY6" fmla="*/ 0 h 56348"/>
                <a:gd name="connsiteX7" fmla="*/ 0 w 18798"/>
                <a:gd name="connsiteY7" fmla="*/ 21326 h 56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98" h="56348">
                  <a:moveTo>
                    <a:pt x="0" y="21326"/>
                  </a:moveTo>
                  <a:lnTo>
                    <a:pt x="0" y="56348"/>
                  </a:lnTo>
                  <a:lnTo>
                    <a:pt x="10776" y="56348"/>
                  </a:lnTo>
                  <a:lnTo>
                    <a:pt x="10776" y="21326"/>
                  </a:lnTo>
                  <a:cubicBezTo>
                    <a:pt x="10895" y="15868"/>
                    <a:pt x="13441" y="10748"/>
                    <a:pt x="17721" y="7360"/>
                  </a:cubicBezTo>
                  <a:cubicBezTo>
                    <a:pt x="18072" y="7101"/>
                    <a:pt x="18470" y="6875"/>
                    <a:pt x="18799" y="6622"/>
                  </a:cubicBezTo>
                  <a:cubicBezTo>
                    <a:pt x="15722" y="4548"/>
                    <a:pt x="12732" y="2311"/>
                    <a:pt x="9812" y="0"/>
                  </a:cubicBezTo>
                  <a:cubicBezTo>
                    <a:pt x="3691" y="5416"/>
                    <a:pt x="130" y="13155"/>
                    <a:pt x="0" y="21326"/>
                  </a:cubicBezTo>
                  <a:close/>
                </a:path>
              </a:pathLst>
            </a:custGeom>
            <a:solidFill>
              <a:srgbClr val="FFFFFF">
                <a:lumMod val="65000"/>
              </a:srgb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pic>
        <p:nvPicPr>
          <p:cNvPr id="188" name="Image 187">
            <a:extLst>
              <a:ext uri="{FF2B5EF4-FFF2-40B4-BE49-F238E27FC236}">
                <a16:creationId xmlns:a16="http://schemas.microsoft.com/office/drawing/2014/main" id="{E978B51C-E80B-4F2C-ACE7-293935BDCF4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0390" t="67791" r="49136" b="13143"/>
          <a:stretch/>
        </p:blipFill>
        <p:spPr>
          <a:xfrm>
            <a:off x="4701845" y="4294948"/>
            <a:ext cx="831909" cy="8513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9" name="Signe Plus 188">
            <a:extLst>
              <a:ext uri="{FF2B5EF4-FFF2-40B4-BE49-F238E27FC236}">
                <a16:creationId xmlns:a16="http://schemas.microsoft.com/office/drawing/2014/main" id="{9C2D0162-7CBB-4C72-8BFB-CBDBE61FF3B1}"/>
              </a:ext>
            </a:extLst>
          </p:cNvPr>
          <p:cNvSpPr/>
          <p:nvPr/>
        </p:nvSpPr>
        <p:spPr>
          <a:xfrm>
            <a:off x="2409021" y="2742528"/>
            <a:ext cx="186521" cy="199863"/>
          </a:xfrm>
          <a:prstGeom prst="mathPlus">
            <a:avLst>
              <a:gd name="adj1" fmla="val 5098"/>
            </a:avLst>
          </a:prstGeom>
          <a:solidFill>
            <a:srgbClr val="7030A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ZoneTexte 189">
            <a:extLst>
              <a:ext uri="{FF2B5EF4-FFF2-40B4-BE49-F238E27FC236}">
                <a16:creationId xmlns:a16="http://schemas.microsoft.com/office/drawing/2014/main" id="{E54791EF-4044-4EC7-A297-3B82C4375C8A}"/>
              </a:ext>
            </a:extLst>
          </p:cNvPr>
          <p:cNvSpPr txBox="1"/>
          <p:nvPr/>
        </p:nvSpPr>
        <p:spPr>
          <a:xfrm>
            <a:off x="1474941" y="2651846"/>
            <a:ext cx="11824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800">
                <a:latin typeface="+mj-lt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Je consulte OORA</a:t>
            </a:r>
          </a:p>
        </p:txBody>
      </p:sp>
      <p:grpSp>
        <p:nvGrpSpPr>
          <p:cNvPr id="191" name="Groupe 190">
            <a:extLst>
              <a:ext uri="{FF2B5EF4-FFF2-40B4-BE49-F238E27FC236}">
                <a16:creationId xmlns:a16="http://schemas.microsoft.com/office/drawing/2014/main" id="{F4DAB2CB-6F6A-4DE5-B91D-6F2F27EBBA5B}"/>
              </a:ext>
            </a:extLst>
          </p:cNvPr>
          <p:cNvGrpSpPr/>
          <p:nvPr/>
        </p:nvGrpSpPr>
        <p:grpSpPr>
          <a:xfrm>
            <a:off x="1676835" y="3345357"/>
            <a:ext cx="865030" cy="597891"/>
            <a:chOff x="1676835" y="3210167"/>
            <a:chExt cx="865030" cy="604239"/>
          </a:xfrm>
        </p:grpSpPr>
        <p:grpSp>
          <p:nvGrpSpPr>
            <p:cNvPr id="192" name="Groupe 191">
              <a:extLst>
                <a:ext uri="{FF2B5EF4-FFF2-40B4-BE49-F238E27FC236}">
                  <a16:creationId xmlns:a16="http://schemas.microsoft.com/office/drawing/2014/main" id="{0DBEC61A-1368-4E22-80CB-C74FCA9660F7}"/>
                </a:ext>
              </a:extLst>
            </p:cNvPr>
            <p:cNvGrpSpPr/>
            <p:nvPr/>
          </p:nvGrpSpPr>
          <p:grpSpPr>
            <a:xfrm>
              <a:off x="1676835" y="3210167"/>
              <a:ext cx="865030" cy="604239"/>
              <a:chOff x="2198025" y="3830071"/>
              <a:chExt cx="574851" cy="419926"/>
            </a:xfrm>
          </p:grpSpPr>
          <p:sp>
            <p:nvSpPr>
              <p:cNvPr id="194" name="Freeform 5">
                <a:extLst>
                  <a:ext uri="{FF2B5EF4-FFF2-40B4-BE49-F238E27FC236}">
                    <a16:creationId xmlns:a16="http://schemas.microsoft.com/office/drawing/2014/main" id="{8B338EC7-D4E6-4B39-8D2D-F1E4D243C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9077" y="3830071"/>
                <a:ext cx="390029" cy="278592"/>
              </a:xfrm>
              <a:custGeom>
                <a:avLst/>
                <a:gdLst>
                  <a:gd name="T0" fmla="*/ 0 w 141"/>
                  <a:gd name="T1" fmla="*/ 65 h 100"/>
                  <a:gd name="T2" fmla="*/ 0 w 141"/>
                  <a:gd name="T3" fmla="*/ 9 h 100"/>
                  <a:gd name="T4" fmla="*/ 9 w 141"/>
                  <a:gd name="T5" fmla="*/ 0 h 100"/>
                  <a:gd name="T6" fmla="*/ 131 w 141"/>
                  <a:gd name="T7" fmla="*/ 0 h 100"/>
                  <a:gd name="T8" fmla="*/ 141 w 141"/>
                  <a:gd name="T9" fmla="*/ 9 h 100"/>
                  <a:gd name="T10" fmla="*/ 141 w 141"/>
                  <a:gd name="T11" fmla="*/ 100 h 100"/>
                  <a:gd name="T12" fmla="*/ 0 w 141"/>
                  <a:gd name="T13" fmla="*/ 100 h 100"/>
                  <a:gd name="T14" fmla="*/ 0 w 141"/>
                  <a:gd name="T15" fmla="*/ 7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1" h="100">
                    <a:moveTo>
                      <a:pt x="0" y="65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6" y="0"/>
                      <a:pt x="141" y="4"/>
                      <a:pt x="141" y="9"/>
                    </a:cubicBezTo>
                    <a:cubicBezTo>
                      <a:pt x="141" y="100"/>
                      <a:pt x="141" y="100"/>
                      <a:pt x="141" y="100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73"/>
                      <a:pt x="0" y="73"/>
                      <a:pt x="0" y="7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95" name="Freeform 6">
                <a:extLst>
                  <a:ext uri="{FF2B5EF4-FFF2-40B4-BE49-F238E27FC236}">
                    <a16:creationId xmlns:a16="http://schemas.microsoft.com/office/drawing/2014/main" id="{0822DE07-C22D-4BA9-A92B-E8A42161D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8025" y="4108663"/>
                <a:ext cx="574851" cy="125027"/>
              </a:xfrm>
              <a:custGeom>
                <a:avLst/>
                <a:gdLst>
                  <a:gd name="T0" fmla="*/ 183 w 208"/>
                  <a:gd name="T1" fmla="*/ 11 h 45"/>
                  <a:gd name="T2" fmla="*/ 206 w 208"/>
                  <a:gd name="T3" fmla="*/ 38 h 45"/>
                  <a:gd name="T4" fmla="*/ 202 w 208"/>
                  <a:gd name="T5" fmla="*/ 45 h 45"/>
                  <a:gd name="T6" fmla="*/ 6 w 208"/>
                  <a:gd name="T7" fmla="*/ 45 h 45"/>
                  <a:gd name="T8" fmla="*/ 2 w 208"/>
                  <a:gd name="T9" fmla="*/ 38 h 45"/>
                  <a:gd name="T10" fmla="*/ 33 w 208"/>
                  <a:gd name="T11" fmla="*/ 0 h 45"/>
                  <a:gd name="T12" fmla="*/ 174 w 208"/>
                  <a:gd name="T13" fmla="*/ 0 h 45"/>
                  <a:gd name="T14" fmla="*/ 179 w 208"/>
                  <a:gd name="T15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8" h="45">
                    <a:moveTo>
                      <a:pt x="183" y="11"/>
                    </a:moveTo>
                    <a:cubicBezTo>
                      <a:pt x="206" y="38"/>
                      <a:pt x="206" y="38"/>
                      <a:pt x="206" y="38"/>
                    </a:cubicBezTo>
                    <a:cubicBezTo>
                      <a:pt x="208" y="40"/>
                      <a:pt x="206" y="45"/>
                      <a:pt x="202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2" y="45"/>
                      <a:pt x="0" y="41"/>
                      <a:pt x="2" y="38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79" y="5"/>
                      <a:pt x="179" y="5"/>
                      <a:pt x="179" y="5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96" name="Freeform 7">
                <a:extLst>
                  <a:ext uri="{FF2B5EF4-FFF2-40B4-BE49-F238E27FC236}">
                    <a16:creationId xmlns:a16="http://schemas.microsoft.com/office/drawing/2014/main" id="{11B42CB1-740E-41DF-B886-432BCBB0D3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3461" y="4239125"/>
                <a:ext cx="566697" cy="10872"/>
              </a:xfrm>
              <a:custGeom>
                <a:avLst/>
                <a:gdLst>
                  <a:gd name="T0" fmla="*/ 205 w 205"/>
                  <a:gd name="T1" fmla="*/ 0 h 4"/>
                  <a:gd name="T2" fmla="*/ 200 w 205"/>
                  <a:gd name="T3" fmla="*/ 4 h 4"/>
                  <a:gd name="T4" fmla="*/ 4 w 205"/>
                  <a:gd name="T5" fmla="*/ 4 h 4"/>
                  <a:gd name="T6" fmla="*/ 0 w 20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4">
                    <a:moveTo>
                      <a:pt x="205" y="0"/>
                    </a:moveTo>
                    <a:cubicBezTo>
                      <a:pt x="204" y="2"/>
                      <a:pt x="203" y="4"/>
                      <a:pt x="200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4"/>
                      <a:pt x="0" y="3"/>
                      <a:pt x="0" y="1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97" name="Line 8">
                <a:extLst>
                  <a:ext uri="{FF2B5EF4-FFF2-40B4-BE49-F238E27FC236}">
                    <a16:creationId xmlns:a16="http://schemas.microsoft.com/office/drawing/2014/main" id="{2AE69D7B-5E7E-4D71-8041-CB454B762D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89077" y="4088278"/>
                <a:ext cx="365567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98" name="Line 9">
                <a:extLst>
                  <a:ext uri="{FF2B5EF4-FFF2-40B4-BE49-F238E27FC236}">
                    <a16:creationId xmlns:a16="http://schemas.microsoft.com/office/drawing/2014/main" id="{1C8C8953-505F-4975-AD6D-BA98095C93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89077" y="3854533"/>
                <a:ext cx="387311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99" name="Line 10">
                <a:extLst>
                  <a:ext uri="{FF2B5EF4-FFF2-40B4-BE49-F238E27FC236}">
                    <a16:creationId xmlns:a16="http://schemas.microsoft.com/office/drawing/2014/main" id="{9F307114-AE2E-4FAC-BB7C-B9B8ECB76A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73899" y="3840943"/>
                <a:ext cx="5436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00" name="Freeform 11">
                <a:extLst>
                  <a:ext uri="{FF2B5EF4-FFF2-40B4-BE49-F238E27FC236}">
                    <a16:creationId xmlns:a16="http://schemas.microsoft.com/office/drawing/2014/main" id="{889D36EE-2709-46E1-9160-DB1B48C786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2770" y="4124970"/>
                <a:ext cx="422645" cy="55718"/>
              </a:xfrm>
              <a:custGeom>
                <a:avLst/>
                <a:gdLst>
                  <a:gd name="T0" fmla="*/ 28 w 311"/>
                  <a:gd name="T1" fmla="*/ 0 h 41"/>
                  <a:gd name="T2" fmla="*/ 283 w 311"/>
                  <a:gd name="T3" fmla="*/ 0 h 41"/>
                  <a:gd name="T4" fmla="*/ 311 w 311"/>
                  <a:gd name="T5" fmla="*/ 39 h 41"/>
                  <a:gd name="T6" fmla="*/ 0 w 311"/>
                  <a:gd name="T7" fmla="*/ 41 h 41"/>
                  <a:gd name="T8" fmla="*/ 16 w 311"/>
                  <a:gd name="T9" fmla="*/ 1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41">
                    <a:moveTo>
                      <a:pt x="28" y="0"/>
                    </a:moveTo>
                    <a:lnTo>
                      <a:pt x="283" y="0"/>
                    </a:lnTo>
                    <a:lnTo>
                      <a:pt x="311" y="39"/>
                    </a:lnTo>
                    <a:lnTo>
                      <a:pt x="0" y="41"/>
                    </a:lnTo>
                    <a:lnTo>
                      <a:pt x="16" y="14"/>
                    </a:ln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01" name="Line 12">
                <a:extLst>
                  <a:ext uri="{FF2B5EF4-FFF2-40B4-BE49-F238E27FC236}">
                    <a16:creationId xmlns:a16="http://schemas.microsoft.com/office/drawing/2014/main" id="{6A4107B4-EC1A-4E7A-AA78-1EABB017E8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04591" y="4180689"/>
                <a:ext cx="14949" cy="5028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02" name="Line 13">
                <a:extLst>
                  <a:ext uri="{FF2B5EF4-FFF2-40B4-BE49-F238E27FC236}">
                    <a16:creationId xmlns:a16="http://schemas.microsoft.com/office/drawing/2014/main" id="{74A459C0-2970-4F5E-AE97-0BABD72363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8643" y="4180689"/>
                <a:ext cx="16308" cy="5028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03" name="Line 14">
                <a:extLst>
                  <a:ext uri="{FF2B5EF4-FFF2-40B4-BE49-F238E27FC236}">
                    <a16:creationId xmlns:a16="http://schemas.microsoft.com/office/drawing/2014/main" id="{79688978-C5FB-4B42-A93E-381E591BDB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65745" y="3883071"/>
                <a:ext cx="135898" cy="178027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04" name="Line 15">
                <a:extLst>
                  <a:ext uri="{FF2B5EF4-FFF2-40B4-BE49-F238E27FC236}">
                    <a16:creationId xmlns:a16="http://schemas.microsoft.com/office/drawing/2014/main" id="{4DA19114-3678-485E-A77D-A09CCA3E7D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07874" y="3991790"/>
                <a:ext cx="46205" cy="61154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05" name="Line 16">
                <a:extLst>
                  <a:ext uri="{FF2B5EF4-FFF2-40B4-BE49-F238E27FC236}">
                    <a16:creationId xmlns:a16="http://schemas.microsoft.com/office/drawing/2014/main" id="{5E84987F-470E-4574-8AF0-5AACF786A9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74464" y="3946944"/>
                <a:ext cx="13590" cy="19026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06" name="Line 17">
                <a:extLst>
                  <a:ext uri="{FF2B5EF4-FFF2-40B4-BE49-F238E27FC236}">
                    <a16:creationId xmlns:a16="http://schemas.microsoft.com/office/drawing/2014/main" id="{29FCADF1-B08F-4D58-BB91-231FCC812C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70158" y="4221459"/>
                <a:ext cx="0" cy="20384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07" name="Line 18">
                <a:extLst>
                  <a:ext uri="{FF2B5EF4-FFF2-40B4-BE49-F238E27FC236}">
                    <a16:creationId xmlns:a16="http://schemas.microsoft.com/office/drawing/2014/main" id="{FD4A0764-1557-4772-993B-C56524C32A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3461" y="4221459"/>
                <a:ext cx="0" cy="17666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08" name="Line 19">
                <a:extLst>
                  <a:ext uri="{FF2B5EF4-FFF2-40B4-BE49-F238E27FC236}">
                    <a16:creationId xmlns:a16="http://schemas.microsoft.com/office/drawing/2014/main" id="{A2D32390-ADA2-46F3-9840-34E0A28CCF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80129" y="4160304"/>
                <a:ext cx="301695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09" name="Line 20">
                <a:extLst>
                  <a:ext uri="{FF2B5EF4-FFF2-40B4-BE49-F238E27FC236}">
                    <a16:creationId xmlns:a16="http://schemas.microsoft.com/office/drawing/2014/main" id="{3A613C87-32E1-43AE-AA89-26DA9947F2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28488" y="4143996"/>
                <a:ext cx="165796" cy="0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pic>
          <p:nvPicPr>
            <p:cNvPr id="193" name="Image 192">
              <a:hlinkClick r:id="rId13"/>
              <a:extLst>
                <a:ext uri="{FF2B5EF4-FFF2-40B4-BE49-F238E27FC236}">
                  <a16:creationId xmlns:a16="http://schemas.microsoft.com/office/drawing/2014/main" id="{44DAB6CC-4637-4160-BF8A-4149FECD5F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1569" r="96078" b="91254"/>
            <a:stretch/>
          </p:blipFill>
          <p:spPr>
            <a:xfrm>
              <a:off x="1925654" y="3283087"/>
              <a:ext cx="369829" cy="294978"/>
            </a:xfrm>
            <a:prstGeom prst="rect">
              <a:avLst/>
            </a:prstGeom>
          </p:spPr>
        </p:pic>
      </p:grpSp>
      <p:sp>
        <p:nvSpPr>
          <p:cNvPr id="272" name="ZoneTexte 271">
            <a:extLst>
              <a:ext uri="{FF2B5EF4-FFF2-40B4-BE49-F238E27FC236}">
                <a16:creationId xmlns:a16="http://schemas.microsoft.com/office/drawing/2014/main" id="{5AC2B480-AB37-4AFE-BEA7-50FB53460E51}"/>
              </a:ext>
            </a:extLst>
          </p:cNvPr>
          <p:cNvSpPr txBox="1"/>
          <p:nvPr/>
        </p:nvSpPr>
        <p:spPr>
          <a:xfrm>
            <a:off x="695324" y="5383427"/>
            <a:ext cx="10878539" cy="995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219170">
              <a:buFont typeface="Wingdings" panose="05000000000000000000" pitchFamily="2" charset="2"/>
              <a:buChar char="§"/>
              <a:tabLst>
                <a:tab pos="90488" algn="l"/>
              </a:tabLst>
              <a:defRPr/>
            </a:pPr>
            <a:r>
              <a:rPr lang="fr-FR" sz="1467" kern="0">
                <a:solidFill>
                  <a:srgbClr val="000000"/>
                </a:solidFill>
                <a:cs typeface="Arial"/>
                <a:sym typeface="Arial"/>
              </a:rPr>
              <a:t>NB1 : les conseillers sont informés par mail des rdv fixés avec leurs clients et de l’accord ou du refus de souscription du client</a:t>
            </a:r>
          </a:p>
          <a:p>
            <a:pPr defTabSz="1219170">
              <a:tabLst>
                <a:tab pos="90488" algn="l"/>
              </a:tabLst>
              <a:defRPr/>
            </a:pPr>
            <a:endParaRPr lang="fr-FR" sz="1467" kern="0">
              <a:solidFill>
                <a:srgbClr val="000000"/>
              </a:solidFill>
              <a:cs typeface="Arial"/>
              <a:sym typeface="Arial"/>
            </a:endParaRPr>
          </a:p>
          <a:p>
            <a:pPr marL="285750" indent="-285750" defTabSz="1219170">
              <a:buFont typeface="Wingdings" panose="05000000000000000000" pitchFamily="2" charset="2"/>
              <a:buChar char="§"/>
              <a:tabLst>
                <a:tab pos="90488" algn="l"/>
              </a:tabLst>
              <a:defRPr/>
            </a:pPr>
            <a:r>
              <a:rPr lang="fr-FR" sz="1467" kern="0">
                <a:solidFill>
                  <a:srgbClr val="000000"/>
                </a:solidFill>
                <a:cs typeface="Arial"/>
                <a:sym typeface="Arial"/>
              </a:rPr>
              <a:t>NB2 : à noter que les contrats RC Pro Médicale souscrits ne remontent pas sur la Synthèse Personne du Portail </a:t>
            </a:r>
            <a:r>
              <a:rPr lang="fr-FR" sz="1467" kern="0" err="1">
                <a:solidFill>
                  <a:srgbClr val="000000"/>
                </a:solidFill>
                <a:cs typeface="Arial"/>
                <a:sym typeface="Arial"/>
              </a:rPr>
              <a:t>MySys</a:t>
            </a:r>
            <a:r>
              <a:rPr lang="fr-FR" sz="1467" kern="0">
                <a:solidFill>
                  <a:srgbClr val="000000"/>
                </a:solidFill>
                <a:cs typeface="Arial"/>
                <a:sym typeface="Arial"/>
              </a:rPr>
              <a:t> (</a:t>
            </a:r>
            <a:r>
              <a:rPr lang="fr-FR" sz="1467" i="1" kern="0">
                <a:solidFill>
                  <a:srgbClr val="000000"/>
                </a:solidFill>
                <a:cs typeface="Arial"/>
                <a:sym typeface="Arial"/>
              </a:rPr>
              <a:t>développement informatique attendu courant 2024</a:t>
            </a:r>
            <a:r>
              <a:rPr lang="fr-FR" sz="1467" kern="0">
                <a:solidFill>
                  <a:srgbClr val="000000"/>
                </a:solidFill>
                <a:cs typeface="Arial"/>
                <a:sym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07255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Schémas de distribution / détection des besoins client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5</a:t>
            </a:r>
          </a:p>
        </p:txBody>
      </p:sp>
      <p:grpSp>
        <p:nvGrpSpPr>
          <p:cNvPr id="142" name="Groupe 141">
            <a:extLst>
              <a:ext uri="{FF2B5EF4-FFF2-40B4-BE49-F238E27FC236}">
                <a16:creationId xmlns:a16="http://schemas.microsoft.com/office/drawing/2014/main" id="{0F9AE36F-4C95-4A41-AF61-7AA6975AADF1}"/>
              </a:ext>
            </a:extLst>
          </p:cNvPr>
          <p:cNvGrpSpPr/>
          <p:nvPr/>
        </p:nvGrpSpPr>
        <p:grpSpPr>
          <a:xfrm>
            <a:off x="800095" y="1288916"/>
            <a:ext cx="385993" cy="510935"/>
            <a:chOff x="7729783" y="3750361"/>
            <a:chExt cx="630445" cy="740323"/>
          </a:xfrm>
        </p:grpSpPr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3934679A-7E95-41EB-8639-0F87C8AA7D96}"/>
                </a:ext>
              </a:extLst>
            </p:cNvPr>
            <p:cNvSpPr/>
            <p:nvPr/>
          </p:nvSpPr>
          <p:spPr>
            <a:xfrm>
              <a:off x="7729783" y="3750361"/>
              <a:ext cx="630445" cy="679238"/>
            </a:xfrm>
            <a:custGeom>
              <a:avLst/>
              <a:gdLst>
                <a:gd name="connsiteX0" fmla="*/ 306441 w 423851"/>
                <a:gd name="connsiteY0" fmla="*/ 289154 h 504254"/>
                <a:gd name="connsiteX1" fmla="*/ 382485 w 423851"/>
                <a:gd name="connsiteY1" fmla="*/ 328398 h 504254"/>
                <a:gd name="connsiteX2" fmla="*/ 399405 w 423851"/>
                <a:gd name="connsiteY2" fmla="*/ 362239 h 504254"/>
                <a:gd name="connsiteX3" fmla="*/ 410757 w 423851"/>
                <a:gd name="connsiteY3" fmla="*/ 455309 h 504254"/>
                <a:gd name="connsiteX4" fmla="*/ 402747 w 423851"/>
                <a:gd name="connsiteY4" fmla="*/ 473331 h 504254"/>
                <a:gd name="connsiteX5" fmla="*/ 367131 w 423851"/>
                <a:gd name="connsiteY5" fmla="*/ 490610 h 504254"/>
                <a:gd name="connsiteX6" fmla="*/ 367131 w 423851"/>
                <a:gd name="connsiteY6" fmla="*/ 504244 h 504254"/>
                <a:gd name="connsiteX7" fmla="*/ 409965 w 423851"/>
                <a:gd name="connsiteY7" fmla="*/ 484059 h 504254"/>
                <a:gd name="connsiteX8" fmla="*/ 423601 w 423851"/>
                <a:gd name="connsiteY8" fmla="*/ 453787 h 504254"/>
                <a:gd name="connsiteX9" fmla="*/ 412327 w 423851"/>
                <a:gd name="connsiteY9" fmla="*/ 361637 h 504254"/>
                <a:gd name="connsiteX10" fmla="*/ 390568 w 423851"/>
                <a:gd name="connsiteY10" fmla="*/ 318308 h 504254"/>
                <a:gd name="connsiteX11" fmla="*/ 309966 w 423851"/>
                <a:gd name="connsiteY11" fmla="*/ 276696 h 504254"/>
                <a:gd name="connsiteX12" fmla="*/ 278140 w 423851"/>
                <a:gd name="connsiteY12" fmla="*/ 263635 h 504254"/>
                <a:gd name="connsiteX13" fmla="*/ 270117 w 423851"/>
                <a:gd name="connsiteY13" fmla="*/ 251670 h 504254"/>
                <a:gd name="connsiteX14" fmla="*/ 270117 w 423851"/>
                <a:gd name="connsiteY14" fmla="*/ 232611 h 504254"/>
                <a:gd name="connsiteX15" fmla="*/ 308926 w 423851"/>
                <a:gd name="connsiteY15" fmla="*/ 155195 h 504254"/>
                <a:gd name="connsiteX16" fmla="*/ 308926 w 423851"/>
                <a:gd name="connsiteY16" fmla="*/ 136452 h 504254"/>
                <a:gd name="connsiteX17" fmla="*/ 319471 w 423851"/>
                <a:gd name="connsiteY17" fmla="*/ 138658 h 504254"/>
                <a:gd name="connsiteX18" fmla="*/ 325936 w 423851"/>
                <a:gd name="connsiteY18" fmla="*/ 132192 h 504254"/>
                <a:gd name="connsiteX19" fmla="*/ 325605 w 423851"/>
                <a:gd name="connsiteY19" fmla="*/ 130149 h 504254"/>
                <a:gd name="connsiteX20" fmla="*/ 319057 w 423851"/>
                <a:gd name="connsiteY20" fmla="*/ 110493 h 504254"/>
                <a:gd name="connsiteX21" fmla="*/ 312211 w 423851"/>
                <a:gd name="connsiteY21" fmla="*/ 83117 h 504254"/>
                <a:gd name="connsiteX22" fmla="*/ 256578 w 423851"/>
                <a:gd name="connsiteY22" fmla="*/ 11385 h 504254"/>
                <a:gd name="connsiteX23" fmla="*/ 242212 w 423851"/>
                <a:gd name="connsiteY23" fmla="*/ 12442 h 504254"/>
                <a:gd name="connsiteX24" fmla="*/ 240261 w 423851"/>
                <a:gd name="connsiteY24" fmla="*/ 9548 h 504254"/>
                <a:gd name="connsiteX25" fmla="*/ 228643 w 423851"/>
                <a:gd name="connsiteY25" fmla="*/ 1648 h 504254"/>
                <a:gd name="connsiteX26" fmla="*/ 113882 w 423851"/>
                <a:gd name="connsiteY26" fmla="*/ 74342 h 504254"/>
                <a:gd name="connsiteX27" fmla="*/ 109615 w 423851"/>
                <a:gd name="connsiteY27" fmla="*/ 101499 h 504254"/>
                <a:gd name="connsiteX28" fmla="*/ 109555 w 423851"/>
                <a:gd name="connsiteY28" fmla="*/ 111161 h 504254"/>
                <a:gd name="connsiteX29" fmla="*/ 104074 w 423851"/>
                <a:gd name="connsiteY29" fmla="*/ 137451 h 504254"/>
                <a:gd name="connsiteX30" fmla="*/ 92031 w 423851"/>
                <a:gd name="connsiteY30" fmla="*/ 165564 h 504254"/>
                <a:gd name="connsiteX31" fmla="*/ 95427 w 423851"/>
                <a:gd name="connsiteY31" fmla="*/ 174054 h 504254"/>
                <a:gd name="connsiteX32" fmla="*/ 97974 w 423851"/>
                <a:gd name="connsiteY32" fmla="*/ 174577 h 504254"/>
                <a:gd name="connsiteX33" fmla="*/ 99470 w 423851"/>
                <a:gd name="connsiteY33" fmla="*/ 174401 h 504254"/>
                <a:gd name="connsiteX34" fmla="*/ 116131 w 423851"/>
                <a:gd name="connsiteY34" fmla="*/ 169978 h 504254"/>
                <a:gd name="connsiteX35" fmla="*/ 153698 w 423851"/>
                <a:gd name="connsiteY35" fmla="*/ 232574 h 504254"/>
                <a:gd name="connsiteX36" fmla="*/ 153698 w 423851"/>
                <a:gd name="connsiteY36" fmla="*/ 251670 h 504254"/>
                <a:gd name="connsiteX37" fmla="*/ 145676 w 423851"/>
                <a:gd name="connsiteY37" fmla="*/ 263632 h 504254"/>
                <a:gd name="connsiteX38" fmla="*/ 113635 w 423851"/>
                <a:gd name="connsiteY38" fmla="*/ 276784 h 504254"/>
                <a:gd name="connsiteX39" fmla="*/ 33383 w 423851"/>
                <a:gd name="connsiteY39" fmla="*/ 318220 h 504254"/>
                <a:gd name="connsiteX40" fmla="*/ 11514 w 423851"/>
                <a:gd name="connsiteY40" fmla="*/ 361637 h 504254"/>
                <a:gd name="connsiteX41" fmla="*/ 245 w 423851"/>
                <a:gd name="connsiteY41" fmla="*/ 453835 h 504254"/>
                <a:gd name="connsiteX42" fmla="*/ 13894 w 423851"/>
                <a:gd name="connsiteY42" fmla="*/ 484062 h 504254"/>
                <a:gd name="connsiteX43" fmla="*/ 56764 w 423851"/>
                <a:gd name="connsiteY43" fmla="*/ 504254 h 504254"/>
                <a:gd name="connsiteX44" fmla="*/ 56764 w 423851"/>
                <a:gd name="connsiteY44" fmla="*/ 490621 h 504254"/>
                <a:gd name="connsiteX45" fmla="*/ 21110 w 423851"/>
                <a:gd name="connsiteY45" fmla="*/ 473331 h 504254"/>
                <a:gd name="connsiteX46" fmla="*/ 13087 w 423851"/>
                <a:gd name="connsiteY46" fmla="*/ 455355 h 504254"/>
                <a:gd name="connsiteX47" fmla="*/ 24387 w 423851"/>
                <a:gd name="connsiteY47" fmla="*/ 362892 h 504254"/>
                <a:gd name="connsiteX48" fmla="*/ 24434 w 423851"/>
                <a:gd name="connsiteY48" fmla="*/ 362246 h 504254"/>
                <a:gd name="connsiteX49" fmla="*/ 41461 w 423851"/>
                <a:gd name="connsiteY49" fmla="*/ 328319 h 504254"/>
                <a:gd name="connsiteX50" fmla="*/ 117371 w 423851"/>
                <a:gd name="connsiteY50" fmla="*/ 289171 h 504254"/>
                <a:gd name="connsiteX51" fmla="*/ 130820 w 423851"/>
                <a:gd name="connsiteY51" fmla="*/ 284456 h 504254"/>
                <a:gd name="connsiteX52" fmla="*/ 211925 w 423851"/>
                <a:gd name="connsiteY52" fmla="*/ 303918 h 504254"/>
                <a:gd name="connsiteX53" fmla="*/ 293014 w 423851"/>
                <a:gd name="connsiteY53" fmla="*/ 284456 h 504254"/>
                <a:gd name="connsiteX54" fmla="*/ 115960 w 423851"/>
                <a:gd name="connsiteY54" fmla="*/ 142548 h 504254"/>
                <a:gd name="connsiteX55" fmla="*/ 122491 w 423851"/>
                <a:gd name="connsiteY55" fmla="*/ 111241 h 504254"/>
                <a:gd name="connsiteX56" fmla="*/ 122551 w 423851"/>
                <a:gd name="connsiteY56" fmla="*/ 101583 h 504254"/>
                <a:gd name="connsiteX57" fmla="*/ 126178 w 423851"/>
                <a:gd name="connsiteY57" fmla="*/ 78358 h 504254"/>
                <a:gd name="connsiteX58" fmla="*/ 211175 w 423851"/>
                <a:gd name="connsiteY58" fmla="*/ 12929 h 504254"/>
                <a:gd name="connsiteX59" fmla="*/ 226260 w 423851"/>
                <a:gd name="connsiteY59" fmla="*/ 14359 h 504254"/>
                <a:gd name="connsiteX60" fmla="*/ 229534 w 423851"/>
                <a:gd name="connsiteY60" fmla="*/ 16768 h 504254"/>
                <a:gd name="connsiteX61" fmla="*/ 235303 w 423851"/>
                <a:gd name="connsiteY61" fmla="*/ 25330 h 504254"/>
                <a:gd name="connsiteX62" fmla="*/ 244277 w 423851"/>
                <a:gd name="connsiteY62" fmla="*/ 27082 h 504254"/>
                <a:gd name="connsiteX63" fmla="*/ 244569 w 423851"/>
                <a:gd name="connsiteY63" fmla="*/ 26874 h 504254"/>
                <a:gd name="connsiteX64" fmla="*/ 249775 w 423851"/>
                <a:gd name="connsiteY64" fmla="*/ 22937 h 504254"/>
                <a:gd name="connsiteX65" fmla="*/ 250523 w 423851"/>
                <a:gd name="connsiteY65" fmla="*/ 22808 h 504254"/>
                <a:gd name="connsiteX66" fmla="*/ 299520 w 423851"/>
                <a:gd name="connsiteY66" fmla="*/ 85608 h 504254"/>
                <a:gd name="connsiteX67" fmla="*/ 299523 w 423851"/>
                <a:gd name="connsiteY67" fmla="*/ 85608 h 504254"/>
                <a:gd name="connsiteX68" fmla="*/ 306788 w 423851"/>
                <a:gd name="connsiteY68" fmla="*/ 114582 h 504254"/>
                <a:gd name="connsiteX69" fmla="*/ 309433 w 423851"/>
                <a:gd name="connsiteY69" fmla="*/ 122525 h 504254"/>
                <a:gd name="connsiteX70" fmla="*/ 271026 w 423851"/>
                <a:gd name="connsiteY70" fmla="*/ 80885 h 504254"/>
                <a:gd name="connsiteX71" fmla="*/ 265876 w 423851"/>
                <a:gd name="connsiteY71" fmla="*/ 77860 h 504254"/>
                <a:gd name="connsiteX72" fmla="*/ 260445 w 423851"/>
                <a:gd name="connsiteY72" fmla="*/ 80348 h 504254"/>
                <a:gd name="connsiteX73" fmla="*/ 109144 w 423851"/>
                <a:gd name="connsiteY73" fmla="*/ 158460 h 504254"/>
                <a:gd name="connsiteX74" fmla="*/ 128698 w 423851"/>
                <a:gd name="connsiteY74" fmla="*/ 166256 h 504254"/>
                <a:gd name="connsiteX75" fmla="*/ 264916 w 423851"/>
                <a:gd name="connsiteY75" fmla="*/ 95016 h 504254"/>
                <a:gd name="connsiteX76" fmla="*/ 295996 w 423851"/>
                <a:gd name="connsiteY76" fmla="*/ 129027 h 504254"/>
                <a:gd name="connsiteX77" fmla="*/ 295996 w 423851"/>
                <a:gd name="connsiteY77" fmla="*/ 155194 h 504254"/>
                <a:gd name="connsiteX78" fmla="*/ 212034 w 423851"/>
                <a:gd name="connsiteY78" fmla="*/ 239254 h 504254"/>
                <a:gd name="connsiteX79" fmla="*/ 128698 w 423851"/>
                <a:gd name="connsiteY79" fmla="*/ 166255 h 504254"/>
                <a:gd name="connsiteX80" fmla="*/ 211930 w 423851"/>
                <a:gd name="connsiteY80" fmla="*/ 290980 h 504254"/>
                <a:gd name="connsiteX81" fmla="*/ 145191 w 423851"/>
                <a:gd name="connsiteY81" fmla="*/ 277808 h 504254"/>
                <a:gd name="connsiteX82" fmla="*/ 150582 w 423851"/>
                <a:gd name="connsiteY82" fmla="*/ 275595 h 504254"/>
                <a:gd name="connsiteX83" fmla="*/ 166627 w 423851"/>
                <a:gd name="connsiteY83" fmla="*/ 251671 h 504254"/>
                <a:gd name="connsiteX84" fmla="*/ 166627 w 423851"/>
                <a:gd name="connsiteY84" fmla="*/ 240821 h 504254"/>
                <a:gd name="connsiteX85" fmla="*/ 257185 w 423851"/>
                <a:gd name="connsiteY85" fmla="*/ 240918 h 504254"/>
                <a:gd name="connsiteX86" fmla="*/ 257185 w 423851"/>
                <a:gd name="connsiteY86" fmla="*/ 251672 h 504254"/>
                <a:gd name="connsiteX87" fmla="*/ 273227 w 423851"/>
                <a:gd name="connsiteY87" fmla="*/ 275596 h 504254"/>
                <a:gd name="connsiteX88" fmla="*/ 278637 w 423851"/>
                <a:gd name="connsiteY88" fmla="*/ 277817 h 504254"/>
                <a:gd name="connsiteX89" fmla="*/ 211930 w 423851"/>
                <a:gd name="connsiteY89" fmla="*/ 290980 h 50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23851" h="504254">
                  <a:moveTo>
                    <a:pt x="306441" y="289154"/>
                  </a:moveTo>
                  <a:cubicBezTo>
                    <a:pt x="334300" y="299151"/>
                    <a:pt x="360660" y="310543"/>
                    <a:pt x="382485" y="328398"/>
                  </a:cubicBezTo>
                  <a:cubicBezTo>
                    <a:pt x="392938" y="336551"/>
                    <a:pt x="399155" y="348985"/>
                    <a:pt x="399405" y="362239"/>
                  </a:cubicBezTo>
                  <a:lnTo>
                    <a:pt x="410757" y="455309"/>
                  </a:lnTo>
                  <a:cubicBezTo>
                    <a:pt x="411674" y="462342"/>
                    <a:pt x="408582" y="469299"/>
                    <a:pt x="402747" y="473331"/>
                  </a:cubicBezTo>
                  <a:cubicBezTo>
                    <a:pt x="391623" y="480520"/>
                    <a:pt x="379663" y="486323"/>
                    <a:pt x="367131" y="490610"/>
                  </a:cubicBezTo>
                  <a:lnTo>
                    <a:pt x="367131" y="504244"/>
                  </a:lnTo>
                  <a:cubicBezTo>
                    <a:pt x="382223" y="499397"/>
                    <a:pt x="396621" y="492613"/>
                    <a:pt x="409965" y="484059"/>
                  </a:cubicBezTo>
                  <a:cubicBezTo>
                    <a:pt x="419830" y="477326"/>
                    <a:pt x="425095" y="465637"/>
                    <a:pt x="423601" y="453787"/>
                  </a:cubicBezTo>
                  <a:lnTo>
                    <a:pt x="412327" y="361637"/>
                  </a:lnTo>
                  <a:cubicBezTo>
                    <a:pt x="411914" y="344668"/>
                    <a:pt x="403932" y="328773"/>
                    <a:pt x="390568" y="318308"/>
                  </a:cubicBezTo>
                  <a:cubicBezTo>
                    <a:pt x="367110" y="299117"/>
                    <a:pt x="339259" y="287164"/>
                    <a:pt x="309966" y="276696"/>
                  </a:cubicBezTo>
                  <a:lnTo>
                    <a:pt x="278140" y="263635"/>
                  </a:lnTo>
                  <a:cubicBezTo>
                    <a:pt x="273277" y="261654"/>
                    <a:pt x="270103" y="256921"/>
                    <a:pt x="270117" y="251670"/>
                  </a:cubicBezTo>
                  <a:lnTo>
                    <a:pt x="270117" y="232611"/>
                  </a:lnTo>
                  <a:cubicBezTo>
                    <a:pt x="294519" y="214354"/>
                    <a:pt x="308898" y="185671"/>
                    <a:pt x="308926" y="155195"/>
                  </a:cubicBezTo>
                  <a:lnTo>
                    <a:pt x="308926" y="136452"/>
                  </a:lnTo>
                  <a:cubicBezTo>
                    <a:pt x="312274" y="137833"/>
                    <a:pt x="315850" y="138581"/>
                    <a:pt x="319471" y="138658"/>
                  </a:cubicBezTo>
                  <a:cubicBezTo>
                    <a:pt x="323042" y="138658"/>
                    <a:pt x="325936" y="135763"/>
                    <a:pt x="325936" y="132192"/>
                  </a:cubicBezTo>
                  <a:cubicBezTo>
                    <a:pt x="325936" y="131497"/>
                    <a:pt x="325825" y="130808"/>
                    <a:pt x="325605" y="130149"/>
                  </a:cubicBezTo>
                  <a:lnTo>
                    <a:pt x="319057" y="110493"/>
                  </a:lnTo>
                  <a:cubicBezTo>
                    <a:pt x="316201" y="101521"/>
                    <a:pt x="313914" y="92377"/>
                    <a:pt x="312211" y="83117"/>
                  </a:cubicBezTo>
                  <a:cubicBezTo>
                    <a:pt x="305834" y="51854"/>
                    <a:pt x="285270" y="25339"/>
                    <a:pt x="256578" y="11385"/>
                  </a:cubicBezTo>
                  <a:cubicBezTo>
                    <a:pt x="251976" y="8986"/>
                    <a:pt x="246413" y="9396"/>
                    <a:pt x="242212" y="12442"/>
                  </a:cubicBezTo>
                  <a:lnTo>
                    <a:pt x="240261" y="9548"/>
                  </a:lnTo>
                  <a:cubicBezTo>
                    <a:pt x="237613" y="5454"/>
                    <a:pt x="233423" y="2605"/>
                    <a:pt x="228643" y="1648"/>
                  </a:cubicBezTo>
                  <a:cubicBezTo>
                    <a:pt x="178592" y="-7762"/>
                    <a:pt x="130329" y="24011"/>
                    <a:pt x="113882" y="74342"/>
                  </a:cubicBezTo>
                  <a:cubicBezTo>
                    <a:pt x="111065" y="83120"/>
                    <a:pt x="109625" y="92281"/>
                    <a:pt x="109615" y="101499"/>
                  </a:cubicBezTo>
                  <a:lnTo>
                    <a:pt x="109555" y="111161"/>
                  </a:lnTo>
                  <a:cubicBezTo>
                    <a:pt x="109509" y="120203"/>
                    <a:pt x="107645" y="129144"/>
                    <a:pt x="104074" y="137451"/>
                  </a:cubicBezTo>
                  <a:lnTo>
                    <a:pt x="92031" y="165564"/>
                  </a:lnTo>
                  <a:cubicBezTo>
                    <a:pt x="90624" y="168846"/>
                    <a:pt x="92145" y="172647"/>
                    <a:pt x="95427" y="174054"/>
                  </a:cubicBezTo>
                  <a:cubicBezTo>
                    <a:pt x="96232" y="174400"/>
                    <a:pt x="97098" y="174577"/>
                    <a:pt x="97974" y="174577"/>
                  </a:cubicBezTo>
                  <a:cubicBezTo>
                    <a:pt x="98477" y="174578"/>
                    <a:pt x="98980" y="174519"/>
                    <a:pt x="99470" y="174401"/>
                  </a:cubicBezTo>
                  <a:cubicBezTo>
                    <a:pt x="100551" y="174142"/>
                    <a:pt x="106702" y="172655"/>
                    <a:pt x="116131" y="169978"/>
                  </a:cubicBezTo>
                  <a:cubicBezTo>
                    <a:pt x="120017" y="194942"/>
                    <a:pt x="133496" y="217402"/>
                    <a:pt x="153698" y="232574"/>
                  </a:cubicBezTo>
                  <a:lnTo>
                    <a:pt x="153698" y="251670"/>
                  </a:lnTo>
                  <a:cubicBezTo>
                    <a:pt x="153711" y="256920"/>
                    <a:pt x="150537" y="261652"/>
                    <a:pt x="145676" y="263632"/>
                  </a:cubicBezTo>
                  <a:lnTo>
                    <a:pt x="113635" y="276784"/>
                  </a:lnTo>
                  <a:cubicBezTo>
                    <a:pt x="84433" y="287230"/>
                    <a:pt x="56685" y="299156"/>
                    <a:pt x="33383" y="318220"/>
                  </a:cubicBezTo>
                  <a:cubicBezTo>
                    <a:pt x="19963" y="328690"/>
                    <a:pt x="11939" y="344621"/>
                    <a:pt x="11514" y="361637"/>
                  </a:cubicBezTo>
                  <a:lnTo>
                    <a:pt x="245" y="453835"/>
                  </a:lnTo>
                  <a:cubicBezTo>
                    <a:pt x="-1231" y="465673"/>
                    <a:pt x="4038" y="477342"/>
                    <a:pt x="13894" y="484062"/>
                  </a:cubicBezTo>
                  <a:cubicBezTo>
                    <a:pt x="27250" y="492619"/>
                    <a:pt x="41660" y="499406"/>
                    <a:pt x="56764" y="504254"/>
                  </a:cubicBezTo>
                  <a:lnTo>
                    <a:pt x="56764" y="490621"/>
                  </a:lnTo>
                  <a:cubicBezTo>
                    <a:pt x="44219" y="486331"/>
                    <a:pt x="32245" y="480525"/>
                    <a:pt x="21110" y="473331"/>
                  </a:cubicBezTo>
                  <a:cubicBezTo>
                    <a:pt x="15283" y="469312"/>
                    <a:pt x="12188" y="462376"/>
                    <a:pt x="13087" y="455355"/>
                  </a:cubicBezTo>
                  <a:lnTo>
                    <a:pt x="24387" y="362892"/>
                  </a:lnTo>
                  <a:lnTo>
                    <a:pt x="24434" y="362246"/>
                  </a:lnTo>
                  <a:cubicBezTo>
                    <a:pt x="24695" y="348946"/>
                    <a:pt x="30953" y="336476"/>
                    <a:pt x="41461" y="328319"/>
                  </a:cubicBezTo>
                  <a:cubicBezTo>
                    <a:pt x="63191" y="310538"/>
                    <a:pt x="89523" y="299165"/>
                    <a:pt x="117371" y="289171"/>
                  </a:cubicBezTo>
                  <a:lnTo>
                    <a:pt x="130820" y="284456"/>
                  </a:lnTo>
                  <a:cubicBezTo>
                    <a:pt x="148314" y="296519"/>
                    <a:pt x="178885" y="303918"/>
                    <a:pt x="211925" y="303918"/>
                  </a:cubicBezTo>
                  <a:cubicBezTo>
                    <a:pt x="244952" y="303918"/>
                    <a:pt x="275521" y="296521"/>
                    <a:pt x="293014" y="284456"/>
                  </a:cubicBezTo>
                  <a:close/>
                  <a:moveTo>
                    <a:pt x="115960" y="142548"/>
                  </a:moveTo>
                  <a:cubicBezTo>
                    <a:pt x="120215" y="132656"/>
                    <a:pt x="122436" y="122009"/>
                    <a:pt x="122491" y="111241"/>
                  </a:cubicBezTo>
                  <a:lnTo>
                    <a:pt x="122551" y="101583"/>
                  </a:lnTo>
                  <a:cubicBezTo>
                    <a:pt x="122551" y="93700"/>
                    <a:pt x="123775" y="85865"/>
                    <a:pt x="126178" y="78358"/>
                  </a:cubicBezTo>
                  <a:cubicBezTo>
                    <a:pt x="138961" y="39222"/>
                    <a:pt x="173122" y="12929"/>
                    <a:pt x="211175" y="12929"/>
                  </a:cubicBezTo>
                  <a:cubicBezTo>
                    <a:pt x="216237" y="12938"/>
                    <a:pt x="221287" y="13416"/>
                    <a:pt x="226260" y="14359"/>
                  </a:cubicBezTo>
                  <a:cubicBezTo>
                    <a:pt x="227626" y="14700"/>
                    <a:pt x="228802" y="15565"/>
                    <a:pt x="229534" y="16768"/>
                  </a:cubicBezTo>
                  <a:lnTo>
                    <a:pt x="235303" y="25330"/>
                  </a:lnTo>
                  <a:cubicBezTo>
                    <a:pt x="237297" y="28292"/>
                    <a:pt x="241315" y="29077"/>
                    <a:pt x="244277" y="27082"/>
                  </a:cubicBezTo>
                  <a:cubicBezTo>
                    <a:pt x="244376" y="27015"/>
                    <a:pt x="244474" y="26946"/>
                    <a:pt x="244569" y="26874"/>
                  </a:cubicBezTo>
                  <a:lnTo>
                    <a:pt x="249775" y="22937"/>
                  </a:lnTo>
                  <a:cubicBezTo>
                    <a:pt x="249982" y="22761"/>
                    <a:pt x="250269" y="22711"/>
                    <a:pt x="250523" y="22808"/>
                  </a:cubicBezTo>
                  <a:cubicBezTo>
                    <a:pt x="275846" y="34842"/>
                    <a:pt x="294006" y="58119"/>
                    <a:pt x="299520" y="85608"/>
                  </a:cubicBezTo>
                  <a:lnTo>
                    <a:pt x="299523" y="85608"/>
                  </a:lnTo>
                  <a:cubicBezTo>
                    <a:pt x="301328" y="95410"/>
                    <a:pt x="303755" y="105087"/>
                    <a:pt x="306788" y="114582"/>
                  </a:cubicBezTo>
                  <a:lnTo>
                    <a:pt x="309433" y="122525"/>
                  </a:lnTo>
                  <a:cubicBezTo>
                    <a:pt x="295753" y="114778"/>
                    <a:pt x="279649" y="94631"/>
                    <a:pt x="271026" y="80885"/>
                  </a:cubicBezTo>
                  <a:cubicBezTo>
                    <a:pt x="269906" y="79097"/>
                    <a:pt x="267983" y="77968"/>
                    <a:pt x="265876" y="77860"/>
                  </a:cubicBezTo>
                  <a:cubicBezTo>
                    <a:pt x="263765" y="77738"/>
                    <a:pt x="261731" y="78669"/>
                    <a:pt x="260445" y="80348"/>
                  </a:cubicBezTo>
                  <a:cubicBezTo>
                    <a:pt x="228098" y="121934"/>
                    <a:pt x="141723" y="149329"/>
                    <a:pt x="109144" y="158460"/>
                  </a:cubicBezTo>
                  <a:close/>
                  <a:moveTo>
                    <a:pt x="128698" y="166256"/>
                  </a:moveTo>
                  <a:cubicBezTo>
                    <a:pt x="166724" y="154563"/>
                    <a:pt x="231987" y="130488"/>
                    <a:pt x="264916" y="95016"/>
                  </a:cubicBezTo>
                  <a:cubicBezTo>
                    <a:pt x="273556" y="107813"/>
                    <a:pt x="284027" y="119272"/>
                    <a:pt x="295996" y="129027"/>
                  </a:cubicBezTo>
                  <a:lnTo>
                    <a:pt x="295996" y="155194"/>
                  </a:lnTo>
                  <a:cubicBezTo>
                    <a:pt x="296023" y="201592"/>
                    <a:pt x="258432" y="239227"/>
                    <a:pt x="212034" y="239254"/>
                  </a:cubicBezTo>
                  <a:cubicBezTo>
                    <a:pt x="169873" y="239280"/>
                    <a:pt x="134224" y="208052"/>
                    <a:pt x="128698" y="166255"/>
                  </a:cubicBezTo>
                  <a:close/>
                  <a:moveTo>
                    <a:pt x="211930" y="290980"/>
                  </a:moveTo>
                  <a:cubicBezTo>
                    <a:pt x="188986" y="291545"/>
                    <a:pt x="166199" y="287048"/>
                    <a:pt x="145191" y="277808"/>
                  </a:cubicBezTo>
                  <a:lnTo>
                    <a:pt x="150582" y="275595"/>
                  </a:lnTo>
                  <a:cubicBezTo>
                    <a:pt x="160303" y="271633"/>
                    <a:pt x="166650" y="262169"/>
                    <a:pt x="166627" y="251671"/>
                  </a:cubicBezTo>
                  <a:lnTo>
                    <a:pt x="166627" y="240821"/>
                  </a:lnTo>
                  <a:cubicBezTo>
                    <a:pt x="194912" y="255939"/>
                    <a:pt x="228868" y="255975"/>
                    <a:pt x="257185" y="240918"/>
                  </a:cubicBezTo>
                  <a:lnTo>
                    <a:pt x="257185" y="251672"/>
                  </a:lnTo>
                  <a:cubicBezTo>
                    <a:pt x="257163" y="262168"/>
                    <a:pt x="263508" y="271631"/>
                    <a:pt x="273227" y="275596"/>
                  </a:cubicBezTo>
                  <a:lnTo>
                    <a:pt x="278637" y="277817"/>
                  </a:lnTo>
                  <a:cubicBezTo>
                    <a:pt x="257638" y="287050"/>
                    <a:pt x="234862" y="291544"/>
                    <a:pt x="211930" y="290980"/>
                  </a:cubicBez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B14C3AF5-C7B6-478C-9646-BB4BD272C3B1}"/>
                </a:ext>
              </a:extLst>
            </p:cNvPr>
            <p:cNvSpPr/>
            <p:nvPr/>
          </p:nvSpPr>
          <p:spPr>
            <a:xfrm>
              <a:off x="7766132" y="4211973"/>
              <a:ext cx="557817" cy="278711"/>
            </a:xfrm>
            <a:custGeom>
              <a:avLst/>
              <a:gdLst>
                <a:gd name="connsiteX0" fmla="*/ 329762 w 375023"/>
                <a:gd name="connsiteY0" fmla="*/ 22890 h 206910"/>
                <a:gd name="connsiteX1" fmla="*/ 306744 w 375023"/>
                <a:gd name="connsiteY1" fmla="*/ 0 h 206910"/>
                <a:gd name="connsiteX2" fmla="*/ 306680 w 375023"/>
                <a:gd name="connsiteY2" fmla="*/ 0 h 206910"/>
                <a:gd name="connsiteX3" fmla="*/ 68151 w 375023"/>
                <a:gd name="connsiteY3" fmla="*/ 0 h 206910"/>
                <a:gd name="connsiteX4" fmla="*/ 45262 w 375023"/>
                <a:gd name="connsiteY4" fmla="*/ 22890 h 206910"/>
                <a:gd name="connsiteX5" fmla="*/ 45262 w 375023"/>
                <a:gd name="connsiteY5" fmla="*/ 169343 h 206910"/>
                <a:gd name="connsiteX6" fmla="*/ 0 w 375023"/>
                <a:gd name="connsiteY6" fmla="*/ 169343 h 206910"/>
                <a:gd name="connsiteX7" fmla="*/ 0 w 375023"/>
                <a:gd name="connsiteY7" fmla="*/ 184047 h 206910"/>
                <a:gd name="connsiteX8" fmla="*/ 22889 w 375023"/>
                <a:gd name="connsiteY8" fmla="*/ 206910 h 206910"/>
                <a:gd name="connsiteX9" fmla="*/ 352159 w 375023"/>
                <a:gd name="connsiteY9" fmla="*/ 206910 h 206910"/>
                <a:gd name="connsiteX10" fmla="*/ 375024 w 375023"/>
                <a:gd name="connsiteY10" fmla="*/ 184021 h 206910"/>
                <a:gd name="connsiteX11" fmla="*/ 375024 w 375023"/>
                <a:gd name="connsiteY11" fmla="*/ 169343 h 206910"/>
                <a:gd name="connsiteX12" fmla="*/ 329762 w 375023"/>
                <a:gd name="connsiteY12" fmla="*/ 169343 h 206910"/>
                <a:gd name="connsiteX13" fmla="*/ 362092 w 375023"/>
                <a:gd name="connsiteY13" fmla="*/ 182275 h 206910"/>
                <a:gd name="connsiteX14" fmla="*/ 362092 w 375023"/>
                <a:gd name="connsiteY14" fmla="*/ 183996 h 206910"/>
                <a:gd name="connsiteX15" fmla="*/ 352134 w 375023"/>
                <a:gd name="connsiteY15" fmla="*/ 193979 h 206910"/>
                <a:gd name="connsiteX16" fmla="*/ 22914 w 375023"/>
                <a:gd name="connsiteY16" fmla="*/ 193979 h 206910"/>
                <a:gd name="connsiteX17" fmla="*/ 12931 w 375023"/>
                <a:gd name="connsiteY17" fmla="*/ 184021 h 206910"/>
                <a:gd name="connsiteX18" fmla="*/ 12931 w 375023"/>
                <a:gd name="connsiteY18" fmla="*/ 182275 h 206910"/>
                <a:gd name="connsiteX19" fmla="*/ 58192 w 375023"/>
                <a:gd name="connsiteY19" fmla="*/ 182275 h 206910"/>
                <a:gd name="connsiteX20" fmla="*/ 58192 w 375023"/>
                <a:gd name="connsiteY20" fmla="*/ 22890 h 206910"/>
                <a:gd name="connsiteX21" fmla="*/ 68150 w 375023"/>
                <a:gd name="connsiteY21" fmla="*/ 12932 h 206910"/>
                <a:gd name="connsiteX22" fmla="*/ 306873 w 375023"/>
                <a:gd name="connsiteY22" fmla="*/ 12932 h 206910"/>
                <a:gd name="connsiteX23" fmla="*/ 316830 w 375023"/>
                <a:gd name="connsiteY23" fmla="*/ 22890 h 206910"/>
                <a:gd name="connsiteX24" fmla="*/ 316830 w 375023"/>
                <a:gd name="connsiteY24" fmla="*/ 182275 h 20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5023" h="206910">
                  <a:moveTo>
                    <a:pt x="329762" y="22890"/>
                  </a:moveTo>
                  <a:cubicBezTo>
                    <a:pt x="329726" y="10212"/>
                    <a:pt x="319421" y="-35"/>
                    <a:pt x="306744" y="0"/>
                  </a:cubicBezTo>
                  <a:cubicBezTo>
                    <a:pt x="306723" y="0"/>
                    <a:pt x="306701" y="0"/>
                    <a:pt x="306680" y="0"/>
                  </a:cubicBezTo>
                  <a:lnTo>
                    <a:pt x="68151" y="0"/>
                  </a:lnTo>
                  <a:cubicBezTo>
                    <a:pt x="55515" y="14"/>
                    <a:pt x="45275" y="10254"/>
                    <a:pt x="45262" y="22890"/>
                  </a:cubicBezTo>
                  <a:lnTo>
                    <a:pt x="45262" y="169343"/>
                  </a:lnTo>
                  <a:lnTo>
                    <a:pt x="0" y="169343"/>
                  </a:lnTo>
                  <a:lnTo>
                    <a:pt x="0" y="184047"/>
                  </a:lnTo>
                  <a:cubicBezTo>
                    <a:pt x="85" y="196648"/>
                    <a:pt x="10287" y="206839"/>
                    <a:pt x="22889" y="206910"/>
                  </a:cubicBezTo>
                  <a:lnTo>
                    <a:pt x="352159" y="206910"/>
                  </a:lnTo>
                  <a:cubicBezTo>
                    <a:pt x="364762" y="206826"/>
                    <a:pt x="374953" y="196623"/>
                    <a:pt x="375024" y="184021"/>
                  </a:cubicBezTo>
                  <a:lnTo>
                    <a:pt x="375024" y="169343"/>
                  </a:lnTo>
                  <a:lnTo>
                    <a:pt x="329762" y="169343"/>
                  </a:lnTo>
                  <a:close/>
                  <a:moveTo>
                    <a:pt x="362092" y="182275"/>
                  </a:moveTo>
                  <a:lnTo>
                    <a:pt x="362092" y="183996"/>
                  </a:lnTo>
                  <a:cubicBezTo>
                    <a:pt x="362058" y="189486"/>
                    <a:pt x="357624" y="193931"/>
                    <a:pt x="352134" y="193979"/>
                  </a:cubicBezTo>
                  <a:lnTo>
                    <a:pt x="22914" y="193979"/>
                  </a:lnTo>
                  <a:cubicBezTo>
                    <a:pt x="17424" y="193945"/>
                    <a:pt x="12978" y="189511"/>
                    <a:pt x="12931" y="184021"/>
                  </a:cubicBezTo>
                  <a:lnTo>
                    <a:pt x="12931" y="182275"/>
                  </a:lnTo>
                  <a:lnTo>
                    <a:pt x="58192" y="182275"/>
                  </a:lnTo>
                  <a:lnTo>
                    <a:pt x="58192" y="22890"/>
                  </a:lnTo>
                  <a:cubicBezTo>
                    <a:pt x="58199" y="17393"/>
                    <a:pt x="62653" y="12938"/>
                    <a:pt x="68150" y="12932"/>
                  </a:cubicBezTo>
                  <a:lnTo>
                    <a:pt x="306873" y="12932"/>
                  </a:lnTo>
                  <a:cubicBezTo>
                    <a:pt x="312369" y="12938"/>
                    <a:pt x="316824" y="17393"/>
                    <a:pt x="316830" y="22890"/>
                  </a:cubicBezTo>
                  <a:lnTo>
                    <a:pt x="316830" y="182275"/>
                  </a:ln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60A0B2E8-7330-44B9-B619-ACDBF038FB83}"/>
                </a:ext>
              </a:extLst>
            </p:cNvPr>
            <p:cNvSpPr/>
            <p:nvPr/>
          </p:nvSpPr>
          <p:spPr>
            <a:xfrm>
              <a:off x="7927727" y="4299332"/>
              <a:ext cx="67514" cy="97722"/>
            </a:xfrm>
            <a:custGeom>
              <a:avLst/>
              <a:gdLst>
                <a:gd name="connsiteX0" fmla="*/ 36274 w 45390"/>
                <a:gd name="connsiteY0" fmla="*/ 0 h 72547"/>
                <a:gd name="connsiteX1" fmla="*/ 0 w 45390"/>
                <a:gd name="connsiteY1" fmla="*/ 36274 h 72547"/>
                <a:gd name="connsiteX2" fmla="*/ 36274 w 45390"/>
                <a:gd name="connsiteY2" fmla="*/ 72548 h 72547"/>
                <a:gd name="connsiteX3" fmla="*/ 45391 w 45390"/>
                <a:gd name="connsiteY3" fmla="*/ 63431 h 72547"/>
                <a:gd name="connsiteX4" fmla="*/ 18299 w 45390"/>
                <a:gd name="connsiteY4" fmla="*/ 36274 h 72547"/>
                <a:gd name="connsiteX5" fmla="*/ 45391 w 45390"/>
                <a:gd name="connsiteY5" fmla="*/ 9117 h 72547"/>
                <a:gd name="connsiteX6" fmla="*/ 36274 w 45390"/>
                <a:gd name="connsiteY6" fmla="*/ 0 h 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90" h="72547">
                  <a:moveTo>
                    <a:pt x="36274" y="0"/>
                  </a:moveTo>
                  <a:lnTo>
                    <a:pt x="0" y="36274"/>
                  </a:lnTo>
                  <a:lnTo>
                    <a:pt x="36274" y="72548"/>
                  </a:lnTo>
                  <a:lnTo>
                    <a:pt x="45391" y="63431"/>
                  </a:lnTo>
                  <a:lnTo>
                    <a:pt x="18299" y="36274"/>
                  </a:lnTo>
                  <a:lnTo>
                    <a:pt x="45391" y="9117"/>
                  </a:lnTo>
                  <a:lnTo>
                    <a:pt x="36274" y="0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2236FF85-7F34-4C18-B4D4-92E12649D311}"/>
                </a:ext>
              </a:extLst>
            </p:cNvPr>
            <p:cNvSpPr/>
            <p:nvPr/>
          </p:nvSpPr>
          <p:spPr>
            <a:xfrm>
              <a:off x="8094497" y="4299332"/>
              <a:ext cx="67514" cy="97722"/>
            </a:xfrm>
            <a:custGeom>
              <a:avLst/>
              <a:gdLst>
                <a:gd name="connsiteX0" fmla="*/ 0 w 45390"/>
                <a:gd name="connsiteY0" fmla="*/ 9117 h 72547"/>
                <a:gd name="connsiteX1" fmla="*/ 27092 w 45390"/>
                <a:gd name="connsiteY1" fmla="*/ 36274 h 72547"/>
                <a:gd name="connsiteX2" fmla="*/ 0 w 45390"/>
                <a:gd name="connsiteY2" fmla="*/ 63431 h 72547"/>
                <a:gd name="connsiteX3" fmla="*/ 9117 w 45390"/>
                <a:gd name="connsiteY3" fmla="*/ 72548 h 72547"/>
                <a:gd name="connsiteX4" fmla="*/ 45391 w 45390"/>
                <a:gd name="connsiteY4" fmla="*/ 36274 h 72547"/>
                <a:gd name="connsiteX5" fmla="*/ 9117 w 45390"/>
                <a:gd name="connsiteY5" fmla="*/ 0 h 72547"/>
                <a:gd name="connsiteX6" fmla="*/ 0 w 45390"/>
                <a:gd name="connsiteY6" fmla="*/ 9117 h 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90" h="72547">
                  <a:moveTo>
                    <a:pt x="0" y="9117"/>
                  </a:moveTo>
                  <a:lnTo>
                    <a:pt x="27092" y="36274"/>
                  </a:lnTo>
                  <a:lnTo>
                    <a:pt x="0" y="63431"/>
                  </a:lnTo>
                  <a:lnTo>
                    <a:pt x="9117" y="72548"/>
                  </a:lnTo>
                  <a:lnTo>
                    <a:pt x="45391" y="36274"/>
                  </a:lnTo>
                  <a:lnTo>
                    <a:pt x="9117" y="0"/>
                  </a:lnTo>
                  <a:lnTo>
                    <a:pt x="0" y="9117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B774D17E-1E18-4B34-B8A1-43FEBA2FE76A}"/>
                </a:ext>
              </a:extLst>
            </p:cNvPr>
            <p:cNvSpPr/>
            <p:nvPr/>
          </p:nvSpPr>
          <p:spPr>
            <a:xfrm>
              <a:off x="8013324" y="4297852"/>
              <a:ext cx="62802" cy="105300"/>
            </a:xfrm>
            <a:custGeom>
              <a:avLst/>
              <a:gdLst>
                <a:gd name="connsiteX0" fmla="*/ 0 w 42222"/>
                <a:gd name="connsiteY0" fmla="*/ 73195 h 78173"/>
                <a:gd name="connsiteX1" fmla="*/ 11962 w 42222"/>
                <a:gd name="connsiteY1" fmla="*/ 78173 h 78173"/>
                <a:gd name="connsiteX2" fmla="*/ 42223 w 42222"/>
                <a:gd name="connsiteY2" fmla="*/ 4979 h 78173"/>
                <a:gd name="connsiteX3" fmla="*/ 30325 w 42222"/>
                <a:gd name="connsiteY3" fmla="*/ 0 h 78173"/>
                <a:gd name="connsiteX4" fmla="*/ 0 w 42222"/>
                <a:gd name="connsiteY4" fmla="*/ 73195 h 7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22" h="78173">
                  <a:moveTo>
                    <a:pt x="0" y="73195"/>
                  </a:moveTo>
                  <a:lnTo>
                    <a:pt x="11962" y="78173"/>
                  </a:lnTo>
                  <a:lnTo>
                    <a:pt x="42223" y="4979"/>
                  </a:lnTo>
                  <a:lnTo>
                    <a:pt x="30325" y="0"/>
                  </a:lnTo>
                  <a:lnTo>
                    <a:pt x="0" y="73195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48" name="Image 147">
            <a:extLst>
              <a:ext uri="{FF2B5EF4-FFF2-40B4-BE49-F238E27FC236}">
                <a16:creationId xmlns:a16="http://schemas.microsoft.com/office/drawing/2014/main" id="{AE7EA7EA-AF0E-46AF-8C2C-3EA864A2A4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164" y="1351070"/>
            <a:ext cx="1213969" cy="44314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Rectangle 172">
            <a:extLst>
              <a:ext uri="{FF2B5EF4-FFF2-40B4-BE49-F238E27FC236}">
                <a16:creationId xmlns:a16="http://schemas.microsoft.com/office/drawing/2014/main" id="{A82C5FD4-49F4-4FC9-B910-8BDBCCD35400}"/>
              </a:ext>
            </a:extLst>
          </p:cNvPr>
          <p:cNvSpPr/>
          <p:nvPr/>
        </p:nvSpPr>
        <p:spPr>
          <a:xfrm>
            <a:off x="708086" y="1254320"/>
            <a:ext cx="5112525" cy="635831"/>
          </a:xfrm>
          <a:prstGeom prst="rect">
            <a:avLst/>
          </a:prstGeom>
          <a:solidFill>
            <a:srgbClr val="C00000">
              <a:alpha val="9000"/>
            </a:srgb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348182C1-A0A9-404E-A6A1-EF17C88127CE}"/>
              </a:ext>
            </a:extLst>
          </p:cNvPr>
          <p:cNvSpPr txBox="1"/>
          <p:nvPr/>
        </p:nvSpPr>
        <p:spPr>
          <a:xfrm>
            <a:off x="2844365" y="1238870"/>
            <a:ext cx="2082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Identification de l’appétence client</a:t>
            </a:r>
          </a:p>
        </p:txBody>
      </p:sp>
      <p:sp>
        <p:nvSpPr>
          <p:cNvPr id="178" name="Ellipse 177">
            <a:extLst>
              <a:ext uri="{FF2B5EF4-FFF2-40B4-BE49-F238E27FC236}">
                <a16:creationId xmlns:a16="http://schemas.microsoft.com/office/drawing/2014/main" id="{7E3D7001-F90F-45BB-A529-E12B9D77ED8F}"/>
              </a:ext>
            </a:extLst>
          </p:cNvPr>
          <p:cNvSpPr/>
          <p:nvPr/>
        </p:nvSpPr>
        <p:spPr>
          <a:xfrm>
            <a:off x="2778507" y="1397786"/>
            <a:ext cx="182642" cy="199892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</a:t>
            </a:r>
          </a:p>
        </p:txBody>
      </p:sp>
      <p:sp>
        <p:nvSpPr>
          <p:cNvPr id="21" name="Espace réservé du texte 1">
            <a:extLst>
              <a:ext uri="{FF2B5EF4-FFF2-40B4-BE49-F238E27FC236}">
                <a16:creationId xmlns:a16="http://schemas.microsoft.com/office/drawing/2014/main" id="{AA0CE532-66F2-4979-A231-5CC171A3810B}"/>
              </a:ext>
            </a:extLst>
          </p:cNvPr>
          <p:cNvSpPr txBox="1">
            <a:spLocks/>
          </p:cNvSpPr>
          <p:nvPr/>
        </p:nvSpPr>
        <p:spPr>
          <a:xfrm>
            <a:off x="6213985" y="1138444"/>
            <a:ext cx="5372495" cy="5283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 critères d’éligibilité à la RC Pro Médicale sont intégrés dans OORA</a:t>
            </a:r>
          </a:p>
        </p:txBody>
      </p:sp>
      <p:pic>
        <p:nvPicPr>
          <p:cNvPr id="22" name="Image 21">
            <a:hlinkClick r:id="rId3"/>
            <a:extLst>
              <a:ext uri="{FF2B5EF4-FFF2-40B4-BE49-F238E27FC236}">
                <a16:creationId xmlns:a16="http://schemas.microsoft.com/office/drawing/2014/main" id="{757AF82D-EB66-4ADA-A51C-98890AECA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943" y="2252476"/>
            <a:ext cx="8574114" cy="3943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4771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Schémas de distribution / détection des besoins client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5</a:t>
            </a:r>
          </a:p>
        </p:txBody>
      </p:sp>
      <p:grpSp>
        <p:nvGrpSpPr>
          <p:cNvPr id="142" name="Groupe 141">
            <a:extLst>
              <a:ext uri="{FF2B5EF4-FFF2-40B4-BE49-F238E27FC236}">
                <a16:creationId xmlns:a16="http://schemas.microsoft.com/office/drawing/2014/main" id="{0F9AE36F-4C95-4A41-AF61-7AA6975AADF1}"/>
              </a:ext>
            </a:extLst>
          </p:cNvPr>
          <p:cNvGrpSpPr/>
          <p:nvPr/>
        </p:nvGrpSpPr>
        <p:grpSpPr>
          <a:xfrm>
            <a:off x="800095" y="1288916"/>
            <a:ext cx="385993" cy="510935"/>
            <a:chOff x="7729783" y="3750361"/>
            <a:chExt cx="630445" cy="740323"/>
          </a:xfrm>
        </p:grpSpPr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3934679A-7E95-41EB-8639-0F87C8AA7D96}"/>
                </a:ext>
              </a:extLst>
            </p:cNvPr>
            <p:cNvSpPr/>
            <p:nvPr/>
          </p:nvSpPr>
          <p:spPr>
            <a:xfrm>
              <a:off x="7729783" y="3750361"/>
              <a:ext cx="630445" cy="679238"/>
            </a:xfrm>
            <a:custGeom>
              <a:avLst/>
              <a:gdLst>
                <a:gd name="connsiteX0" fmla="*/ 306441 w 423851"/>
                <a:gd name="connsiteY0" fmla="*/ 289154 h 504254"/>
                <a:gd name="connsiteX1" fmla="*/ 382485 w 423851"/>
                <a:gd name="connsiteY1" fmla="*/ 328398 h 504254"/>
                <a:gd name="connsiteX2" fmla="*/ 399405 w 423851"/>
                <a:gd name="connsiteY2" fmla="*/ 362239 h 504254"/>
                <a:gd name="connsiteX3" fmla="*/ 410757 w 423851"/>
                <a:gd name="connsiteY3" fmla="*/ 455309 h 504254"/>
                <a:gd name="connsiteX4" fmla="*/ 402747 w 423851"/>
                <a:gd name="connsiteY4" fmla="*/ 473331 h 504254"/>
                <a:gd name="connsiteX5" fmla="*/ 367131 w 423851"/>
                <a:gd name="connsiteY5" fmla="*/ 490610 h 504254"/>
                <a:gd name="connsiteX6" fmla="*/ 367131 w 423851"/>
                <a:gd name="connsiteY6" fmla="*/ 504244 h 504254"/>
                <a:gd name="connsiteX7" fmla="*/ 409965 w 423851"/>
                <a:gd name="connsiteY7" fmla="*/ 484059 h 504254"/>
                <a:gd name="connsiteX8" fmla="*/ 423601 w 423851"/>
                <a:gd name="connsiteY8" fmla="*/ 453787 h 504254"/>
                <a:gd name="connsiteX9" fmla="*/ 412327 w 423851"/>
                <a:gd name="connsiteY9" fmla="*/ 361637 h 504254"/>
                <a:gd name="connsiteX10" fmla="*/ 390568 w 423851"/>
                <a:gd name="connsiteY10" fmla="*/ 318308 h 504254"/>
                <a:gd name="connsiteX11" fmla="*/ 309966 w 423851"/>
                <a:gd name="connsiteY11" fmla="*/ 276696 h 504254"/>
                <a:gd name="connsiteX12" fmla="*/ 278140 w 423851"/>
                <a:gd name="connsiteY12" fmla="*/ 263635 h 504254"/>
                <a:gd name="connsiteX13" fmla="*/ 270117 w 423851"/>
                <a:gd name="connsiteY13" fmla="*/ 251670 h 504254"/>
                <a:gd name="connsiteX14" fmla="*/ 270117 w 423851"/>
                <a:gd name="connsiteY14" fmla="*/ 232611 h 504254"/>
                <a:gd name="connsiteX15" fmla="*/ 308926 w 423851"/>
                <a:gd name="connsiteY15" fmla="*/ 155195 h 504254"/>
                <a:gd name="connsiteX16" fmla="*/ 308926 w 423851"/>
                <a:gd name="connsiteY16" fmla="*/ 136452 h 504254"/>
                <a:gd name="connsiteX17" fmla="*/ 319471 w 423851"/>
                <a:gd name="connsiteY17" fmla="*/ 138658 h 504254"/>
                <a:gd name="connsiteX18" fmla="*/ 325936 w 423851"/>
                <a:gd name="connsiteY18" fmla="*/ 132192 h 504254"/>
                <a:gd name="connsiteX19" fmla="*/ 325605 w 423851"/>
                <a:gd name="connsiteY19" fmla="*/ 130149 h 504254"/>
                <a:gd name="connsiteX20" fmla="*/ 319057 w 423851"/>
                <a:gd name="connsiteY20" fmla="*/ 110493 h 504254"/>
                <a:gd name="connsiteX21" fmla="*/ 312211 w 423851"/>
                <a:gd name="connsiteY21" fmla="*/ 83117 h 504254"/>
                <a:gd name="connsiteX22" fmla="*/ 256578 w 423851"/>
                <a:gd name="connsiteY22" fmla="*/ 11385 h 504254"/>
                <a:gd name="connsiteX23" fmla="*/ 242212 w 423851"/>
                <a:gd name="connsiteY23" fmla="*/ 12442 h 504254"/>
                <a:gd name="connsiteX24" fmla="*/ 240261 w 423851"/>
                <a:gd name="connsiteY24" fmla="*/ 9548 h 504254"/>
                <a:gd name="connsiteX25" fmla="*/ 228643 w 423851"/>
                <a:gd name="connsiteY25" fmla="*/ 1648 h 504254"/>
                <a:gd name="connsiteX26" fmla="*/ 113882 w 423851"/>
                <a:gd name="connsiteY26" fmla="*/ 74342 h 504254"/>
                <a:gd name="connsiteX27" fmla="*/ 109615 w 423851"/>
                <a:gd name="connsiteY27" fmla="*/ 101499 h 504254"/>
                <a:gd name="connsiteX28" fmla="*/ 109555 w 423851"/>
                <a:gd name="connsiteY28" fmla="*/ 111161 h 504254"/>
                <a:gd name="connsiteX29" fmla="*/ 104074 w 423851"/>
                <a:gd name="connsiteY29" fmla="*/ 137451 h 504254"/>
                <a:gd name="connsiteX30" fmla="*/ 92031 w 423851"/>
                <a:gd name="connsiteY30" fmla="*/ 165564 h 504254"/>
                <a:gd name="connsiteX31" fmla="*/ 95427 w 423851"/>
                <a:gd name="connsiteY31" fmla="*/ 174054 h 504254"/>
                <a:gd name="connsiteX32" fmla="*/ 97974 w 423851"/>
                <a:gd name="connsiteY32" fmla="*/ 174577 h 504254"/>
                <a:gd name="connsiteX33" fmla="*/ 99470 w 423851"/>
                <a:gd name="connsiteY33" fmla="*/ 174401 h 504254"/>
                <a:gd name="connsiteX34" fmla="*/ 116131 w 423851"/>
                <a:gd name="connsiteY34" fmla="*/ 169978 h 504254"/>
                <a:gd name="connsiteX35" fmla="*/ 153698 w 423851"/>
                <a:gd name="connsiteY35" fmla="*/ 232574 h 504254"/>
                <a:gd name="connsiteX36" fmla="*/ 153698 w 423851"/>
                <a:gd name="connsiteY36" fmla="*/ 251670 h 504254"/>
                <a:gd name="connsiteX37" fmla="*/ 145676 w 423851"/>
                <a:gd name="connsiteY37" fmla="*/ 263632 h 504254"/>
                <a:gd name="connsiteX38" fmla="*/ 113635 w 423851"/>
                <a:gd name="connsiteY38" fmla="*/ 276784 h 504254"/>
                <a:gd name="connsiteX39" fmla="*/ 33383 w 423851"/>
                <a:gd name="connsiteY39" fmla="*/ 318220 h 504254"/>
                <a:gd name="connsiteX40" fmla="*/ 11514 w 423851"/>
                <a:gd name="connsiteY40" fmla="*/ 361637 h 504254"/>
                <a:gd name="connsiteX41" fmla="*/ 245 w 423851"/>
                <a:gd name="connsiteY41" fmla="*/ 453835 h 504254"/>
                <a:gd name="connsiteX42" fmla="*/ 13894 w 423851"/>
                <a:gd name="connsiteY42" fmla="*/ 484062 h 504254"/>
                <a:gd name="connsiteX43" fmla="*/ 56764 w 423851"/>
                <a:gd name="connsiteY43" fmla="*/ 504254 h 504254"/>
                <a:gd name="connsiteX44" fmla="*/ 56764 w 423851"/>
                <a:gd name="connsiteY44" fmla="*/ 490621 h 504254"/>
                <a:gd name="connsiteX45" fmla="*/ 21110 w 423851"/>
                <a:gd name="connsiteY45" fmla="*/ 473331 h 504254"/>
                <a:gd name="connsiteX46" fmla="*/ 13087 w 423851"/>
                <a:gd name="connsiteY46" fmla="*/ 455355 h 504254"/>
                <a:gd name="connsiteX47" fmla="*/ 24387 w 423851"/>
                <a:gd name="connsiteY47" fmla="*/ 362892 h 504254"/>
                <a:gd name="connsiteX48" fmla="*/ 24434 w 423851"/>
                <a:gd name="connsiteY48" fmla="*/ 362246 h 504254"/>
                <a:gd name="connsiteX49" fmla="*/ 41461 w 423851"/>
                <a:gd name="connsiteY49" fmla="*/ 328319 h 504254"/>
                <a:gd name="connsiteX50" fmla="*/ 117371 w 423851"/>
                <a:gd name="connsiteY50" fmla="*/ 289171 h 504254"/>
                <a:gd name="connsiteX51" fmla="*/ 130820 w 423851"/>
                <a:gd name="connsiteY51" fmla="*/ 284456 h 504254"/>
                <a:gd name="connsiteX52" fmla="*/ 211925 w 423851"/>
                <a:gd name="connsiteY52" fmla="*/ 303918 h 504254"/>
                <a:gd name="connsiteX53" fmla="*/ 293014 w 423851"/>
                <a:gd name="connsiteY53" fmla="*/ 284456 h 504254"/>
                <a:gd name="connsiteX54" fmla="*/ 115960 w 423851"/>
                <a:gd name="connsiteY54" fmla="*/ 142548 h 504254"/>
                <a:gd name="connsiteX55" fmla="*/ 122491 w 423851"/>
                <a:gd name="connsiteY55" fmla="*/ 111241 h 504254"/>
                <a:gd name="connsiteX56" fmla="*/ 122551 w 423851"/>
                <a:gd name="connsiteY56" fmla="*/ 101583 h 504254"/>
                <a:gd name="connsiteX57" fmla="*/ 126178 w 423851"/>
                <a:gd name="connsiteY57" fmla="*/ 78358 h 504254"/>
                <a:gd name="connsiteX58" fmla="*/ 211175 w 423851"/>
                <a:gd name="connsiteY58" fmla="*/ 12929 h 504254"/>
                <a:gd name="connsiteX59" fmla="*/ 226260 w 423851"/>
                <a:gd name="connsiteY59" fmla="*/ 14359 h 504254"/>
                <a:gd name="connsiteX60" fmla="*/ 229534 w 423851"/>
                <a:gd name="connsiteY60" fmla="*/ 16768 h 504254"/>
                <a:gd name="connsiteX61" fmla="*/ 235303 w 423851"/>
                <a:gd name="connsiteY61" fmla="*/ 25330 h 504254"/>
                <a:gd name="connsiteX62" fmla="*/ 244277 w 423851"/>
                <a:gd name="connsiteY62" fmla="*/ 27082 h 504254"/>
                <a:gd name="connsiteX63" fmla="*/ 244569 w 423851"/>
                <a:gd name="connsiteY63" fmla="*/ 26874 h 504254"/>
                <a:gd name="connsiteX64" fmla="*/ 249775 w 423851"/>
                <a:gd name="connsiteY64" fmla="*/ 22937 h 504254"/>
                <a:gd name="connsiteX65" fmla="*/ 250523 w 423851"/>
                <a:gd name="connsiteY65" fmla="*/ 22808 h 504254"/>
                <a:gd name="connsiteX66" fmla="*/ 299520 w 423851"/>
                <a:gd name="connsiteY66" fmla="*/ 85608 h 504254"/>
                <a:gd name="connsiteX67" fmla="*/ 299523 w 423851"/>
                <a:gd name="connsiteY67" fmla="*/ 85608 h 504254"/>
                <a:gd name="connsiteX68" fmla="*/ 306788 w 423851"/>
                <a:gd name="connsiteY68" fmla="*/ 114582 h 504254"/>
                <a:gd name="connsiteX69" fmla="*/ 309433 w 423851"/>
                <a:gd name="connsiteY69" fmla="*/ 122525 h 504254"/>
                <a:gd name="connsiteX70" fmla="*/ 271026 w 423851"/>
                <a:gd name="connsiteY70" fmla="*/ 80885 h 504254"/>
                <a:gd name="connsiteX71" fmla="*/ 265876 w 423851"/>
                <a:gd name="connsiteY71" fmla="*/ 77860 h 504254"/>
                <a:gd name="connsiteX72" fmla="*/ 260445 w 423851"/>
                <a:gd name="connsiteY72" fmla="*/ 80348 h 504254"/>
                <a:gd name="connsiteX73" fmla="*/ 109144 w 423851"/>
                <a:gd name="connsiteY73" fmla="*/ 158460 h 504254"/>
                <a:gd name="connsiteX74" fmla="*/ 128698 w 423851"/>
                <a:gd name="connsiteY74" fmla="*/ 166256 h 504254"/>
                <a:gd name="connsiteX75" fmla="*/ 264916 w 423851"/>
                <a:gd name="connsiteY75" fmla="*/ 95016 h 504254"/>
                <a:gd name="connsiteX76" fmla="*/ 295996 w 423851"/>
                <a:gd name="connsiteY76" fmla="*/ 129027 h 504254"/>
                <a:gd name="connsiteX77" fmla="*/ 295996 w 423851"/>
                <a:gd name="connsiteY77" fmla="*/ 155194 h 504254"/>
                <a:gd name="connsiteX78" fmla="*/ 212034 w 423851"/>
                <a:gd name="connsiteY78" fmla="*/ 239254 h 504254"/>
                <a:gd name="connsiteX79" fmla="*/ 128698 w 423851"/>
                <a:gd name="connsiteY79" fmla="*/ 166255 h 504254"/>
                <a:gd name="connsiteX80" fmla="*/ 211930 w 423851"/>
                <a:gd name="connsiteY80" fmla="*/ 290980 h 504254"/>
                <a:gd name="connsiteX81" fmla="*/ 145191 w 423851"/>
                <a:gd name="connsiteY81" fmla="*/ 277808 h 504254"/>
                <a:gd name="connsiteX82" fmla="*/ 150582 w 423851"/>
                <a:gd name="connsiteY82" fmla="*/ 275595 h 504254"/>
                <a:gd name="connsiteX83" fmla="*/ 166627 w 423851"/>
                <a:gd name="connsiteY83" fmla="*/ 251671 h 504254"/>
                <a:gd name="connsiteX84" fmla="*/ 166627 w 423851"/>
                <a:gd name="connsiteY84" fmla="*/ 240821 h 504254"/>
                <a:gd name="connsiteX85" fmla="*/ 257185 w 423851"/>
                <a:gd name="connsiteY85" fmla="*/ 240918 h 504254"/>
                <a:gd name="connsiteX86" fmla="*/ 257185 w 423851"/>
                <a:gd name="connsiteY86" fmla="*/ 251672 h 504254"/>
                <a:gd name="connsiteX87" fmla="*/ 273227 w 423851"/>
                <a:gd name="connsiteY87" fmla="*/ 275596 h 504254"/>
                <a:gd name="connsiteX88" fmla="*/ 278637 w 423851"/>
                <a:gd name="connsiteY88" fmla="*/ 277817 h 504254"/>
                <a:gd name="connsiteX89" fmla="*/ 211930 w 423851"/>
                <a:gd name="connsiteY89" fmla="*/ 290980 h 50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23851" h="504254">
                  <a:moveTo>
                    <a:pt x="306441" y="289154"/>
                  </a:moveTo>
                  <a:cubicBezTo>
                    <a:pt x="334300" y="299151"/>
                    <a:pt x="360660" y="310543"/>
                    <a:pt x="382485" y="328398"/>
                  </a:cubicBezTo>
                  <a:cubicBezTo>
                    <a:pt x="392938" y="336551"/>
                    <a:pt x="399155" y="348985"/>
                    <a:pt x="399405" y="362239"/>
                  </a:cubicBezTo>
                  <a:lnTo>
                    <a:pt x="410757" y="455309"/>
                  </a:lnTo>
                  <a:cubicBezTo>
                    <a:pt x="411674" y="462342"/>
                    <a:pt x="408582" y="469299"/>
                    <a:pt x="402747" y="473331"/>
                  </a:cubicBezTo>
                  <a:cubicBezTo>
                    <a:pt x="391623" y="480520"/>
                    <a:pt x="379663" y="486323"/>
                    <a:pt x="367131" y="490610"/>
                  </a:cubicBezTo>
                  <a:lnTo>
                    <a:pt x="367131" y="504244"/>
                  </a:lnTo>
                  <a:cubicBezTo>
                    <a:pt x="382223" y="499397"/>
                    <a:pt x="396621" y="492613"/>
                    <a:pt x="409965" y="484059"/>
                  </a:cubicBezTo>
                  <a:cubicBezTo>
                    <a:pt x="419830" y="477326"/>
                    <a:pt x="425095" y="465637"/>
                    <a:pt x="423601" y="453787"/>
                  </a:cubicBezTo>
                  <a:lnTo>
                    <a:pt x="412327" y="361637"/>
                  </a:lnTo>
                  <a:cubicBezTo>
                    <a:pt x="411914" y="344668"/>
                    <a:pt x="403932" y="328773"/>
                    <a:pt x="390568" y="318308"/>
                  </a:cubicBezTo>
                  <a:cubicBezTo>
                    <a:pt x="367110" y="299117"/>
                    <a:pt x="339259" y="287164"/>
                    <a:pt x="309966" y="276696"/>
                  </a:cubicBezTo>
                  <a:lnTo>
                    <a:pt x="278140" y="263635"/>
                  </a:lnTo>
                  <a:cubicBezTo>
                    <a:pt x="273277" y="261654"/>
                    <a:pt x="270103" y="256921"/>
                    <a:pt x="270117" y="251670"/>
                  </a:cubicBezTo>
                  <a:lnTo>
                    <a:pt x="270117" y="232611"/>
                  </a:lnTo>
                  <a:cubicBezTo>
                    <a:pt x="294519" y="214354"/>
                    <a:pt x="308898" y="185671"/>
                    <a:pt x="308926" y="155195"/>
                  </a:cubicBezTo>
                  <a:lnTo>
                    <a:pt x="308926" y="136452"/>
                  </a:lnTo>
                  <a:cubicBezTo>
                    <a:pt x="312274" y="137833"/>
                    <a:pt x="315850" y="138581"/>
                    <a:pt x="319471" y="138658"/>
                  </a:cubicBezTo>
                  <a:cubicBezTo>
                    <a:pt x="323042" y="138658"/>
                    <a:pt x="325936" y="135763"/>
                    <a:pt x="325936" y="132192"/>
                  </a:cubicBezTo>
                  <a:cubicBezTo>
                    <a:pt x="325936" y="131497"/>
                    <a:pt x="325825" y="130808"/>
                    <a:pt x="325605" y="130149"/>
                  </a:cubicBezTo>
                  <a:lnTo>
                    <a:pt x="319057" y="110493"/>
                  </a:lnTo>
                  <a:cubicBezTo>
                    <a:pt x="316201" y="101521"/>
                    <a:pt x="313914" y="92377"/>
                    <a:pt x="312211" y="83117"/>
                  </a:cubicBezTo>
                  <a:cubicBezTo>
                    <a:pt x="305834" y="51854"/>
                    <a:pt x="285270" y="25339"/>
                    <a:pt x="256578" y="11385"/>
                  </a:cubicBezTo>
                  <a:cubicBezTo>
                    <a:pt x="251976" y="8986"/>
                    <a:pt x="246413" y="9396"/>
                    <a:pt x="242212" y="12442"/>
                  </a:cubicBezTo>
                  <a:lnTo>
                    <a:pt x="240261" y="9548"/>
                  </a:lnTo>
                  <a:cubicBezTo>
                    <a:pt x="237613" y="5454"/>
                    <a:pt x="233423" y="2605"/>
                    <a:pt x="228643" y="1648"/>
                  </a:cubicBezTo>
                  <a:cubicBezTo>
                    <a:pt x="178592" y="-7762"/>
                    <a:pt x="130329" y="24011"/>
                    <a:pt x="113882" y="74342"/>
                  </a:cubicBezTo>
                  <a:cubicBezTo>
                    <a:pt x="111065" y="83120"/>
                    <a:pt x="109625" y="92281"/>
                    <a:pt x="109615" y="101499"/>
                  </a:cubicBezTo>
                  <a:lnTo>
                    <a:pt x="109555" y="111161"/>
                  </a:lnTo>
                  <a:cubicBezTo>
                    <a:pt x="109509" y="120203"/>
                    <a:pt x="107645" y="129144"/>
                    <a:pt x="104074" y="137451"/>
                  </a:cubicBezTo>
                  <a:lnTo>
                    <a:pt x="92031" y="165564"/>
                  </a:lnTo>
                  <a:cubicBezTo>
                    <a:pt x="90624" y="168846"/>
                    <a:pt x="92145" y="172647"/>
                    <a:pt x="95427" y="174054"/>
                  </a:cubicBezTo>
                  <a:cubicBezTo>
                    <a:pt x="96232" y="174400"/>
                    <a:pt x="97098" y="174577"/>
                    <a:pt x="97974" y="174577"/>
                  </a:cubicBezTo>
                  <a:cubicBezTo>
                    <a:pt x="98477" y="174578"/>
                    <a:pt x="98980" y="174519"/>
                    <a:pt x="99470" y="174401"/>
                  </a:cubicBezTo>
                  <a:cubicBezTo>
                    <a:pt x="100551" y="174142"/>
                    <a:pt x="106702" y="172655"/>
                    <a:pt x="116131" y="169978"/>
                  </a:cubicBezTo>
                  <a:cubicBezTo>
                    <a:pt x="120017" y="194942"/>
                    <a:pt x="133496" y="217402"/>
                    <a:pt x="153698" y="232574"/>
                  </a:cubicBezTo>
                  <a:lnTo>
                    <a:pt x="153698" y="251670"/>
                  </a:lnTo>
                  <a:cubicBezTo>
                    <a:pt x="153711" y="256920"/>
                    <a:pt x="150537" y="261652"/>
                    <a:pt x="145676" y="263632"/>
                  </a:cubicBezTo>
                  <a:lnTo>
                    <a:pt x="113635" y="276784"/>
                  </a:lnTo>
                  <a:cubicBezTo>
                    <a:pt x="84433" y="287230"/>
                    <a:pt x="56685" y="299156"/>
                    <a:pt x="33383" y="318220"/>
                  </a:cubicBezTo>
                  <a:cubicBezTo>
                    <a:pt x="19963" y="328690"/>
                    <a:pt x="11939" y="344621"/>
                    <a:pt x="11514" y="361637"/>
                  </a:cubicBezTo>
                  <a:lnTo>
                    <a:pt x="245" y="453835"/>
                  </a:lnTo>
                  <a:cubicBezTo>
                    <a:pt x="-1231" y="465673"/>
                    <a:pt x="4038" y="477342"/>
                    <a:pt x="13894" y="484062"/>
                  </a:cubicBezTo>
                  <a:cubicBezTo>
                    <a:pt x="27250" y="492619"/>
                    <a:pt x="41660" y="499406"/>
                    <a:pt x="56764" y="504254"/>
                  </a:cubicBezTo>
                  <a:lnTo>
                    <a:pt x="56764" y="490621"/>
                  </a:lnTo>
                  <a:cubicBezTo>
                    <a:pt x="44219" y="486331"/>
                    <a:pt x="32245" y="480525"/>
                    <a:pt x="21110" y="473331"/>
                  </a:cubicBezTo>
                  <a:cubicBezTo>
                    <a:pt x="15283" y="469312"/>
                    <a:pt x="12188" y="462376"/>
                    <a:pt x="13087" y="455355"/>
                  </a:cubicBezTo>
                  <a:lnTo>
                    <a:pt x="24387" y="362892"/>
                  </a:lnTo>
                  <a:lnTo>
                    <a:pt x="24434" y="362246"/>
                  </a:lnTo>
                  <a:cubicBezTo>
                    <a:pt x="24695" y="348946"/>
                    <a:pt x="30953" y="336476"/>
                    <a:pt x="41461" y="328319"/>
                  </a:cubicBezTo>
                  <a:cubicBezTo>
                    <a:pt x="63191" y="310538"/>
                    <a:pt x="89523" y="299165"/>
                    <a:pt x="117371" y="289171"/>
                  </a:cubicBezTo>
                  <a:lnTo>
                    <a:pt x="130820" y="284456"/>
                  </a:lnTo>
                  <a:cubicBezTo>
                    <a:pt x="148314" y="296519"/>
                    <a:pt x="178885" y="303918"/>
                    <a:pt x="211925" y="303918"/>
                  </a:cubicBezTo>
                  <a:cubicBezTo>
                    <a:pt x="244952" y="303918"/>
                    <a:pt x="275521" y="296521"/>
                    <a:pt x="293014" y="284456"/>
                  </a:cubicBezTo>
                  <a:close/>
                  <a:moveTo>
                    <a:pt x="115960" y="142548"/>
                  </a:moveTo>
                  <a:cubicBezTo>
                    <a:pt x="120215" y="132656"/>
                    <a:pt x="122436" y="122009"/>
                    <a:pt x="122491" y="111241"/>
                  </a:cubicBezTo>
                  <a:lnTo>
                    <a:pt x="122551" y="101583"/>
                  </a:lnTo>
                  <a:cubicBezTo>
                    <a:pt x="122551" y="93700"/>
                    <a:pt x="123775" y="85865"/>
                    <a:pt x="126178" y="78358"/>
                  </a:cubicBezTo>
                  <a:cubicBezTo>
                    <a:pt x="138961" y="39222"/>
                    <a:pt x="173122" y="12929"/>
                    <a:pt x="211175" y="12929"/>
                  </a:cubicBezTo>
                  <a:cubicBezTo>
                    <a:pt x="216237" y="12938"/>
                    <a:pt x="221287" y="13416"/>
                    <a:pt x="226260" y="14359"/>
                  </a:cubicBezTo>
                  <a:cubicBezTo>
                    <a:pt x="227626" y="14700"/>
                    <a:pt x="228802" y="15565"/>
                    <a:pt x="229534" y="16768"/>
                  </a:cubicBezTo>
                  <a:lnTo>
                    <a:pt x="235303" y="25330"/>
                  </a:lnTo>
                  <a:cubicBezTo>
                    <a:pt x="237297" y="28292"/>
                    <a:pt x="241315" y="29077"/>
                    <a:pt x="244277" y="27082"/>
                  </a:cubicBezTo>
                  <a:cubicBezTo>
                    <a:pt x="244376" y="27015"/>
                    <a:pt x="244474" y="26946"/>
                    <a:pt x="244569" y="26874"/>
                  </a:cubicBezTo>
                  <a:lnTo>
                    <a:pt x="249775" y="22937"/>
                  </a:lnTo>
                  <a:cubicBezTo>
                    <a:pt x="249982" y="22761"/>
                    <a:pt x="250269" y="22711"/>
                    <a:pt x="250523" y="22808"/>
                  </a:cubicBezTo>
                  <a:cubicBezTo>
                    <a:pt x="275846" y="34842"/>
                    <a:pt x="294006" y="58119"/>
                    <a:pt x="299520" y="85608"/>
                  </a:cubicBezTo>
                  <a:lnTo>
                    <a:pt x="299523" y="85608"/>
                  </a:lnTo>
                  <a:cubicBezTo>
                    <a:pt x="301328" y="95410"/>
                    <a:pt x="303755" y="105087"/>
                    <a:pt x="306788" y="114582"/>
                  </a:cubicBezTo>
                  <a:lnTo>
                    <a:pt x="309433" y="122525"/>
                  </a:lnTo>
                  <a:cubicBezTo>
                    <a:pt x="295753" y="114778"/>
                    <a:pt x="279649" y="94631"/>
                    <a:pt x="271026" y="80885"/>
                  </a:cubicBezTo>
                  <a:cubicBezTo>
                    <a:pt x="269906" y="79097"/>
                    <a:pt x="267983" y="77968"/>
                    <a:pt x="265876" y="77860"/>
                  </a:cubicBezTo>
                  <a:cubicBezTo>
                    <a:pt x="263765" y="77738"/>
                    <a:pt x="261731" y="78669"/>
                    <a:pt x="260445" y="80348"/>
                  </a:cubicBezTo>
                  <a:cubicBezTo>
                    <a:pt x="228098" y="121934"/>
                    <a:pt x="141723" y="149329"/>
                    <a:pt x="109144" y="158460"/>
                  </a:cubicBezTo>
                  <a:close/>
                  <a:moveTo>
                    <a:pt x="128698" y="166256"/>
                  </a:moveTo>
                  <a:cubicBezTo>
                    <a:pt x="166724" y="154563"/>
                    <a:pt x="231987" y="130488"/>
                    <a:pt x="264916" y="95016"/>
                  </a:cubicBezTo>
                  <a:cubicBezTo>
                    <a:pt x="273556" y="107813"/>
                    <a:pt x="284027" y="119272"/>
                    <a:pt x="295996" y="129027"/>
                  </a:cubicBezTo>
                  <a:lnTo>
                    <a:pt x="295996" y="155194"/>
                  </a:lnTo>
                  <a:cubicBezTo>
                    <a:pt x="296023" y="201592"/>
                    <a:pt x="258432" y="239227"/>
                    <a:pt x="212034" y="239254"/>
                  </a:cubicBezTo>
                  <a:cubicBezTo>
                    <a:pt x="169873" y="239280"/>
                    <a:pt x="134224" y="208052"/>
                    <a:pt x="128698" y="166255"/>
                  </a:cubicBezTo>
                  <a:close/>
                  <a:moveTo>
                    <a:pt x="211930" y="290980"/>
                  </a:moveTo>
                  <a:cubicBezTo>
                    <a:pt x="188986" y="291545"/>
                    <a:pt x="166199" y="287048"/>
                    <a:pt x="145191" y="277808"/>
                  </a:cubicBezTo>
                  <a:lnTo>
                    <a:pt x="150582" y="275595"/>
                  </a:lnTo>
                  <a:cubicBezTo>
                    <a:pt x="160303" y="271633"/>
                    <a:pt x="166650" y="262169"/>
                    <a:pt x="166627" y="251671"/>
                  </a:cubicBezTo>
                  <a:lnTo>
                    <a:pt x="166627" y="240821"/>
                  </a:lnTo>
                  <a:cubicBezTo>
                    <a:pt x="194912" y="255939"/>
                    <a:pt x="228868" y="255975"/>
                    <a:pt x="257185" y="240918"/>
                  </a:cubicBezTo>
                  <a:lnTo>
                    <a:pt x="257185" y="251672"/>
                  </a:lnTo>
                  <a:cubicBezTo>
                    <a:pt x="257163" y="262168"/>
                    <a:pt x="263508" y="271631"/>
                    <a:pt x="273227" y="275596"/>
                  </a:cubicBezTo>
                  <a:lnTo>
                    <a:pt x="278637" y="277817"/>
                  </a:lnTo>
                  <a:cubicBezTo>
                    <a:pt x="257638" y="287050"/>
                    <a:pt x="234862" y="291544"/>
                    <a:pt x="211930" y="290980"/>
                  </a:cubicBez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B14C3AF5-C7B6-478C-9646-BB4BD272C3B1}"/>
                </a:ext>
              </a:extLst>
            </p:cNvPr>
            <p:cNvSpPr/>
            <p:nvPr/>
          </p:nvSpPr>
          <p:spPr>
            <a:xfrm>
              <a:off x="7766132" y="4211973"/>
              <a:ext cx="557817" cy="278711"/>
            </a:xfrm>
            <a:custGeom>
              <a:avLst/>
              <a:gdLst>
                <a:gd name="connsiteX0" fmla="*/ 329762 w 375023"/>
                <a:gd name="connsiteY0" fmla="*/ 22890 h 206910"/>
                <a:gd name="connsiteX1" fmla="*/ 306744 w 375023"/>
                <a:gd name="connsiteY1" fmla="*/ 0 h 206910"/>
                <a:gd name="connsiteX2" fmla="*/ 306680 w 375023"/>
                <a:gd name="connsiteY2" fmla="*/ 0 h 206910"/>
                <a:gd name="connsiteX3" fmla="*/ 68151 w 375023"/>
                <a:gd name="connsiteY3" fmla="*/ 0 h 206910"/>
                <a:gd name="connsiteX4" fmla="*/ 45262 w 375023"/>
                <a:gd name="connsiteY4" fmla="*/ 22890 h 206910"/>
                <a:gd name="connsiteX5" fmla="*/ 45262 w 375023"/>
                <a:gd name="connsiteY5" fmla="*/ 169343 h 206910"/>
                <a:gd name="connsiteX6" fmla="*/ 0 w 375023"/>
                <a:gd name="connsiteY6" fmla="*/ 169343 h 206910"/>
                <a:gd name="connsiteX7" fmla="*/ 0 w 375023"/>
                <a:gd name="connsiteY7" fmla="*/ 184047 h 206910"/>
                <a:gd name="connsiteX8" fmla="*/ 22889 w 375023"/>
                <a:gd name="connsiteY8" fmla="*/ 206910 h 206910"/>
                <a:gd name="connsiteX9" fmla="*/ 352159 w 375023"/>
                <a:gd name="connsiteY9" fmla="*/ 206910 h 206910"/>
                <a:gd name="connsiteX10" fmla="*/ 375024 w 375023"/>
                <a:gd name="connsiteY10" fmla="*/ 184021 h 206910"/>
                <a:gd name="connsiteX11" fmla="*/ 375024 w 375023"/>
                <a:gd name="connsiteY11" fmla="*/ 169343 h 206910"/>
                <a:gd name="connsiteX12" fmla="*/ 329762 w 375023"/>
                <a:gd name="connsiteY12" fmla="*/ 169343 h 206910"/>
                <a:gd name="connsiteX13" fmla="*/ 362092 w 375023"/>
                <a:gd name="connsiteY13" fmla="*/ 182275 h 206910"/>
                <a:gd name="connsiteX14" fmla="*/ 362092 w 375023"/>
                <a:gd name="connsiteY14" fmla="*/ 183996 h 206910"/>
                <a:gd name="connsiteX15" fmla="*/ 352134 w 375023"/>
                <a:gd name="connsiteY15" fmla="*/ 193979 h 206910"/>
                <a:gd name="connsiteX16" fmla="*/ 22914 w 375023"/>
                <a:gd name="connsiteY16" fmla="*/ 193979 h 206910"/>
                <a:gd name="connsiteX17" fmla="*/ 12931 w 375023"/>
                <a:gd name="connsiteY17" fmla="*/ 184021 h 206910"/>
                <a:gd name="connsiteX18" fmla="*/ 12931 w 375023"/>
                <a:gd name="connsiteY18" fmla="*/ 182275 h 206910"/>
                <a:gd name="connsiteX19" fmla="*/ 58192 w 375023"/>
                <a:gd name="connsiteY19" fmla="*/ 182275 h 206910"/>
                <a:gd name="connsiteX20" fmla="*/ 58192 w 375023"/>
                <a:gd name="connsiteY20" fmla="*/ 22890 h 206910"/>
                <a:gd name="connsiteX21" fmla="*/ 68150 w 375023"/>
                <a:gd name="connsiteY21" fmla="*/ 12932 h 206910"/>
                <a:gd name="connsiteX22" fmla="*/ 306873 w 375023"/>
                <a:gd name="connsiteY22" fmla="*/ 12932 h 206910"/>
                <a:gd name="connsiteX23" fmla="*/ 316830 w 375023"/>
                <a:gd name="connsiteY23" fmla="*/ 22890 h 206910"/>
                <a:gd name="connsiteX24" fmla="*/ 316830 w 375023"/>
                <a:gd name="connsiteY24" fmla="*/ 182275 h 20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5023" h="206910">
                  <a:moveTo>
                    <a:pt x="329762" y="22890"/>
                  </a:moveTo>
                  <a:cubicBezTo>
                    <a:pt x="329726" y="10212"/>
                    <a:pt x="319421" y="-35"/>
                    <a:pt x="306744" y="0"/>
                  </a:cubicBezTo>
                  <a:cubicBezTo>
                    <a:pt x="306723" y="0"/>
                    <a:pt x="306701" y="0"/>
                    <a:pt x="306680" y="0"/>
                  </a:cubicBezTo>
                  <a:lnTo>
                    <a:pt x="68151" y="0"/>
                  </a:lnTo>
                  <a:cubicBezTo>
                    <a:pt x="55515" y="14"/>
                    <a:pt x="45275" y="10254"/>
                    <a:pt x="45262" y="22890"/>
                  </a:cubicBezTo>
                  <a:lnTo>
                    <a:pt x="45262" y="169343"/>
                  </a:lnTo>
                  <a:lnTo>
                    <a:pt x="0" y="169343"/>
                  </a:lnTo>
                  <a:lnTo>
                    <a:pt x="0" y="184047"/>
                  </a:lnTo>
                  <a:cubicBezTo>
                    <a:pt x="85" y="196648"/>
                    <a:pt x="10287" y="206839"/>
                    <a:pt x="22889" y="206910"/>
                  </a:cubicBezTo>
                  <a:lnTo>
                    <a:pt x="352159" y="206910"/>
                  </a:lnTo>
                  <a:cubicBezTo>
                    <a:pt x="364762" y="206826"/>
                    <a:pt x="374953" y="196623"/>
                    <a:pt x="375024" y="184021"/>
                  </a:cubicBezTo>
                  <a:lnTo>
                    <a:pt x="375024" y="169343"/>
                  </a:lnTo>
                  <a:lnTo>
                    <a:pt x="329762" y="169343"/>
                  </a:lnTo>
                  <a:close/>
                  <a:moveTo>
                    <a:pt x="362092" y="182275"/>
                  </a:moveTo>
                  <a:lnTo>
                    <a:pt x="362092" y="183996"/>
                  </a:lnTo>
                  <a:cubicBezTo>
                    <a:pt x="362058" y="189486"/>
                    <a:pt x="357624" y="193931"/>
                    <a:pt x="352134" y="193979"/>
                  </a:cubicBezTo>
                  <a:lnTo>
                    <a:pt x="22914" y="193979"/>
                  </a:lnTo>
                  <a:cubicBezTo>
                    <a:pt x="17424" y="193945"/>
                    <a:pt x="12978" y="189511"/>
                    <a:pt x="12931" y="184021"/>
                  </a:cubicBezTo>
                  <a:lnTo>
                    <a:pt x="12931" y="182275"/>
                  </a:lnTo>
                  <a:lnTo>
                    <a:pt x="58192" y="182275"/>
                  </a:lnTo>
                  <a:lnTo>
                    <a:pt x="58192" y="22890"/>
                  </a:lnTo>
                  <a:cubicBezTo>
                    <a:pt x="58199" y="17393"/>
                    <a:pt x="62653" y="12938"/>
                    <a:pt x="68150" y="12932"/>
                  </a:cubicBezTo>
                  <a:lnTo>
                    <a:pt x="306873" y="12932"/>
                  </a:lnTo>
                  <a:cubicBezTo>
                    <a:pt x="312369" y="12938"/>
                    <a:pt x="316824" y="17393"/>
                    <a:pt x="316830" y="22890"/>
                  </a:cubicBezTo>
                  <a:lnTo>
                    <a:pt x="316830" y="182275"/>
                  </a:ln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60A0B2E8-7330-44B9-B619-ACDBF038FB83}"/>
                </a:ext>
              </a:extLst>
            </p:cNvPr>
            <p:cNvSpPr/>
            <p:nvPr/>
          </p:nvSpPr>
          <p:spPr>
            <a:xfrm>
              <a:off x="7927727" y="4299332"/>
              <a:ext cx="67514" cy="97722"/>
            </a:xfrm>
            <a:custGeom>
              <a:avLst/>
              <a:gdLst>
                <a:gd name="connsiteX0" fmla="*/ 36274 w 45390"/>
                <a:gd name="connsiteY0" fmla="*/ 0 h 72547"/>
                <a:gd name="connsiteX1" fmla="*/ 0 w 45390"/>
                <a:gd name="connsiteY1" fmla="*/ 36274 h 72547"/>
                <a:gd name="connsiteX2" fmla="*/ 36274 w 45390"/>
                <a:gd name="connsiteY2" fmla="*/ 72548 h 72547"/>
                <a:gd name="connsiteX3" fmla="*/ 45391 w 45390"/>
                <a:gd name="connsiteY3" fmla="*/ 63431 h 72547"/>
                <a:gd name="connsiteX4" fmla="*/ 18299 w 45390"/>
                <a:gd name="connsiteY4" fmla="*/ 36274 h 72547"/>
                <a:gd name="connsiteX5" fmla="*/ 45391 w 45390"/>
                <a:gd name="connsiteY5" fmla="*/ 9117 h 72547"/>
                <a:gd name="connsiteX6" fmla="*/ 36274 w 45390"/>
                <a:gd name="connsiteY6" fmla="*/ 0 h 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90" h="72547">
                  <a:moveTo>
                    <a:pt x="36274" y="0"/>
                  </a:moveTo>
                  <a:lnTo>
                    <a:pt x="0" y="36274"/>
                  </a:lnTo>
                  <a:lnTo>
                    <a:pt x="36274" y="72548"/>
                  </a:lnTo>
                  <a:lnTo>
                    <a:pt x="45391" y="63431"/>
                  </a:lnTo>
                  <a:lnTo>
                    <a:pt x="18299" y="36274"/>
                  </a:lnTo>
                  <a:lnTo>
                    <a:pt x="45391" y="9117"/>
                  </a:lnTo>
                  <a:lnTo>
                    <a:pt x="36274" y="0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2236FF85-7F34-4C18-B4D4-92E12649D311}"/>
                </a:ext>
              </a:extLst>
            </p:cNvPr>
            <p:cNvSpPr/>
            <p:nvPr/>
          </p:nvSpPr>
          <p:spPr>
            <a:xfrm>
              <a:off x="8094497" y="4299332"/>
              <a:ext cx="67514" cy="97722"/>
            </a:xfrm>
            <a:custGeom>
              <a:avLst/>
              <a:gdLst>
                <a:gd name="connsiteX0" fmla="*/ 0 w 45390"/>
                <a:gd name="connsiteY0" fmla="*/ 9117 h 72547"/>
                <a:gd name="connsiteX1" fmla="*/ 27092 w 45390"/>
                <a:gd name="connsiteY1" fmla="*/ 36274 h 72547"/>
                <a:gd name="connsiteX2" fmla="*/ 0 w 45390"/>
                <a:gd name="connsiteY2" fmla="*/ 63431 h 72547"/>
                <a:gd name="connsiteX3" fmla="*/ 9117 w 45390"/>
                <a:gd name="connsiteY3" fmla="*/ 72548 h 72547"/>
                <a:gd name="connsiteX4" fmla="*/ 45391 w 45390"/>
                <a:gd name="connsiteY4" fmla="*/ 36274 h 72547"/>
                <a:gd name="connsiteX5" fmla="*/ 9117 w 45390"/>
                <a:gd name="connsiteY5" fmla="*/ 0 h 72547"/>
                <a:gd name="connsiteX6" fmla="*/ 0 w 45390"/>
                <a:gd name="connsiteY6" fmla="*/ 9117 h 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90" h="72547">
                  <a:moveTo>
                    <a:pt x="0" y="9117"/>
                  </a:moveTo>
                  <a:lnTo>
                    <a:pt x="27092" y="36274"/>
                  </a:lnTo>
                  <a:lnTo>
                    <a:pt x="0" y="63431"/>
                  </a:lnTo>
                  <a:lnTo>
                    <a:pt x="9117" y="72548"/>
                  </a:lnTo>
                  <a:lnTo>
                    <a:pt x="45391" y="36274"/>
                  </a:lnTo>
                  <a:lnTo>
                    <a:pt x="9117" y="0"/>
                  </a:lnTo>
                  <a:lnTo>
                    <a:pt x="0" y="9117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B774D17E-1E18-4B34-B8A1-43FEBA2FE76A}"/>
                </a:ext>
              </a:extLst>
            </p:cNvPr>
            <p:cNvSpPr/>
            <p:nvPr/>
          </p:nvSpPr>
          <p:spPr>
            <a:xfrm>
              <a:off x="8013324" y="4297852"/>
              <a:ext cx="62802" cy="105300"/>
            </a:xfrm>
            <a:custGeom>
              <a:avLst/>
              <a:gdLst>
                <a:gd name="connsiteX0" fmla="*/ 0 w 42222"/>
                <a:gd name="connsiteY0" fmla="*/ 73195 h 78173"/>
                <a:gd name="connsiteX1" fmla="*/ 11962 w 42222"/>
                <a:gd name="connsiteY1" fmla="*/ 78173 h 78173"/>
                <a:gd name="connsiteX2" fmla="*/ 42223 w 42222"/>
                <a:gd name="connsiteY2" fmla="*/ 4979 h 78173"/>
                <a:gd name="connsiteX3" fmla="*/ 30325 w 42222"/>
                <a:gd name="connsiteY3" fmla="*/ 0 h 78173"/>
                <a:gd name="connsiteX4" fmla="*/ 0 w 42222"/>
                <a:gd name="connsiteY4" fmla="*/ 73195 h 7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22" h="78173">
                  <a:moveTo>
                    <a:pt x="0" y="73195"/>
                  </a:moveTo>
                  <a:lnTo>
                    <a:pt x="11962" y="78173"/>
                  </a:lnTo>
                  <a:lnTo>
                    <a:pt x="42223" y="4979"/>
                  </a:lnTo>
                  <a:lnTo>
                    <a:pt x="30325" y="0"/>
                  </a:lnTo>
                  <a:lnTo>
                    <a:pt x="0" y="73195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48" name="Image 147">
            <a:extLst>
              <a:ext uri="{FF2B5EF4-FFF2-40B4-BE49-F238E27FC236}">
                <a16:creationId xmlns:a16="http://schemas.microsoft.com/office/drawing/2014/main" id="{AE7EA7EA-AF0E-46AF-8C2C-3EA864A2A4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164" y="1351070"/>
            <a:ext cx="1213969" cy="44314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Rectangle 172">
            <a:extLst>
              <a:ext uri="{FF2B5EF4-FFF2-40B4-BE49-F238E27FC236}">
                <a16:creationId xmlns:a16="http://schemas.microsoft.com/office/drawing/2014/main" id="{A82C5FD4-49F4-4FC9-B910-8BDBCCD35400}"/>
              </a:ext>
            </a:extLst>
          </p:cNvPr>
          <p:cNvSpPr/>
          <p:nvPr/>
        </p:nvSpPr>
        <p:spPr>
          <a:xfrm>
            <a:off x="708086" y="1254320"/>
            <a:ext cx="5112525" cy="635831"/>
          </a:xfrm>
          <a:prstGeom prst="rect">
            <a:avLst/>
          </a:prstGeom>
          <a:solidFill>
            <a:srgbClr val="C00000">
              <a:alpha val="9000"/>
            </a:srgb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348182C1-A0A9-404E-A6A1-EF17C88127CE}"/>
              </a:ext>
            </a:extLst>
          </p:cNvPr>
          <p:cNvSpPr txBox="1"/>
          <p:nvPr/>
        </p:nvSpPr>
        <p:spPr>
          <a:xfrm>
            <a:off x="2844365" y="1238870"/>
            <a:ext cx="2082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Identification de l’appétence client</a:t>
            </a:r>
          </a:p>
        </p:txBody>
      </p:sp>
      <p:sp>
        <p:nvSpPr>
          <p:cNvPr id="178" name="Ellipse 177">
            <a:extLst>
              <a:ext uri="{FF2B5EF4-FFF2-40B4-BE49-F238E27FC236}">
                <a16:creationId xmlns:a16="http://schemas.microsoft.com/office/drawing/2014/main" id="{7E3D7001-F90F-45BB-A529-E12B9D77ED8F}"/>
              </a:ext>
            </a:extLst>
          </p:cNvPr>
          <p:cNvSpPr/>
          <p:nvPr/>
        </p:nvSpPr>
        <p:spPr>
          <a:xfrm>
            <a:off x="2778507" y="1397786"/>
            <a:ext cx="182642" cy="199892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</a:t>
            </a:r>
          </a:p>
        </p:txBody>
      </p:sp>
      <p:pic>
        <p:nvPicPr>
          <p:cNvPr id="130" name="Image 129">
            <a:extLst>
              <a:ext uri="{FF2B5EF4-FFF2-40B4-BE49-F238E27FC236}">
                <a16:creationId xmlns:a16="http://schemas.microsoft.com/office/drawing/2014/main" id="{F6D06B8E-256D-4460-AD69-C6E6157A45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812" r="4253" b="22532"/>
          <a:stretch/>
        </p:blipFill>
        <p:spPr>
          <a:xfrm>
            <a:off x="1419611" y="5212769"/>
            <a:ext cx="9352775" cy="1126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02870D5-D2DB-4817-A247-A6764F561D6E}"/>
              </a:ext>
            </a:extLst>
          </p:cNvPr>
          <p:cNvSpPr txBox="1"/>
          <p:nvPr/>
        </p:nvSpPr>
        <p:spPr>
          <a:xfrm>
            <a:off x="1907192" y="2033617"/>
            <a:ext cx="8534709" cy="2893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400" u="sng" dirty="0"/>
              <a:t>Suggestions de questions aptes à détecter / faire naître les besoins de nos clients</a:t>
            </a:r>
            <a:r>
              <a:rPr lang="fr-FR" sz="1400" dirty="0"/>
              <a:t> :</a:t>
            </a:r>
          </a:p>
          <a:p>
            <a:endParaRPr lang="fr-FR" sz="1400" dirty="0"/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fr-FR" sz="1400" dirty="0">
                <a:ea typeface="Times New Roman" panose="02020603050405020304" pitchFamily="18" charset="0"/>
              </a:rPr>
              <a:t>Quels sont les </a:t>
            </a:r>
            <a:r>
              <a:rPr lang="fr-FR" sz="1400" b="1" dirty="0">
                <a:ea typeface="Times New Roman" panose="02020603050405020304" pitchFamily="18" charset="0"/>
              </a:rPr>
              <a:t>principaux risques</a:t>
            </a:r>
            <a:r>
              <a:rPr lang="fr-FR" sz="1400" dirty="0">
                <a:ea typeface="Times New Roman" panose="02020603050405020304" pitchFamily="18" charset="0"/>
              </a:rPr>
              <a:t> liés à l’exercice de votre activité </a:t>
            </a:r>
            <a:r>
              <a:rPr lang="fr-FR" sz="1100" i="1" dirty="0">
                <a:ea typeface="Times New Roman" panose="02020603050405020304" pitchFamily="18" charset="0"/>
              </a:rPr>
              <a:t>(erreur médicale, plainte de patients…) </a:t>
            </a:r>
            <a:r>
              <a:rPr lang="fr-FR" sz="1400" dirty="0">
                <a:ea typeface="Times New Roman" panose="02020603050405020304" pitchFamily="18" charset="0"/>
              </a:rPr>
              <a:t>?</a:t>
            </a:r>
          </a:p>
          <a:p>
            <a:pPr lvl="0"/>
            <a:endParaRPr lang="fr-FR" sz="1400" dirty="0"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fr-FR" sz="1400" dirty="0">
                <a:ea typeface="Times New Roman" panose="02020603050405020304" pitchFamily="18" charset="0"/>
              </a:rPr>
              <a:t>Selon vous, quels types de couverture sont </a:t>
            </a:r>
            <a:r>
              <a:rPr lang="fr-FR" sz="1400" b="1" dirty="0">
                <a:ea typeface="Times New Roman" panose="02020603050405020304" pitchFamily="18" charset="0"/>
              </a:rPr>
              <a:t>obligatoires</a:t>
            </a:r>
            <a:r>
              <a:rPr lang="fr-FR" sz="1400" dirty="0">
                <a:ea typeface="Times New Roman" panose="02020603050405020304" pitchFamily="18" charset="0"/>
              </a:rPr>
              <a:t> </a:t>
            </a:r>
            <a:r>
              <a:rPr lang="fr-FR" sz="1100" i="1" dirty="0">
                <a:solidFill>
                  <a:prstClr val="black"/>
                </a:solidFill>
                <a:ea typeface="Times New Roman" panose="02020603050405020304" pitchFamily="18" charset="0"/>
              </a:rPr>
              <a:t>(la RC l’est !) </a:t>
            </a:r>
            <a:r>
              <a:rPr lang="fr-FR" sz="1400" dirty="0">
                <a:ea typeface="Times New Roman" panose="02020603050405020304" pitchFamily="18" charset="0"/>
              </a:rPr>
              <a:t>? 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endParaRPr lang="fr-FR" sz="1400" dirty="0"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fr-FR" sz="1400" dirty="0">
                <a:ea typeface="Times New Roman" panose="02020603050405020304" pitchFamily="18" charset="0"/>
              </a:rPr>
              <a:t>Quelles </a:t>
            </a:r>
            <a:r>
              <a:rPr lang="fr-FR" sz="1400" b="1" dirty="0">
                <a:ea typeface="Times New Roman" panose="02020603050405020304" pitchFamily="18" charset="0"/>
              </a:rPr>
              <a:t>garanties</a:t>
            </a:r>
            <a:r>
              <a:rPr lang="fr-FR" sz="1400" dirty="0">
                <a:ea typeface="Times New Roman" panose="02020603050405020304" pitchFamily="18" charset="0"/>
              </a:rPr>
              <a:t> avez-vous déjà </a:t>
            </a:r>
            <a:r>
              <a:rPr lang="fr-FR" sz="1400" b="1" dirty="0">
                <a:ea typeface="Times New Roman" panose="02020603050405020304" pitchFamily="18" charset="0"/>
              </a:rPr>
              <a:t>mises en place</a:t>
            </a:r>
            <a:r>
              <a:rPr lang="fr-FR" sz="1400" dirty="0">
                <a:ea typeface="Times New Roman" panose="02020603050405020304" pitchFamily="18" charset="0"/>
              </a:rPr>
              <a:t> ?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endParaRPr lang="fr-FR" sz="1400" dirty="0"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fr-FR" sz="1400" dirty="0">
                <a:ea typeface="Times New Roman" panose="02020603050405020304" pitchFamily="18" charset="0"/>
              </a:rPr>
              <a:t>Et quels sont vos </a:t>
            </a:r>
            <a:r>
              <a:rPr lang="fr-FR" sz="1400" b="1" dirty="0">
                <a:ea typeface="Times New Roman" panose="02020603050405020304" pitchFamily="18" charset="0"/>
              </a:rPr>
              <a:t>plafonds de garanties</a:t>
            </a:r>
            <a:r>
              <a:rPr lang="fr-FR" sz="1400" dirty="0">
                <a:ea typeface="Times New Roman" panose="02020603050405020304" pitchFamily="18" charset="0"/>
              </a:rPr>
              <a:t> ?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endParaRPr lang="fr-FR" sz="1400" dirty="0"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fr-FR" sz="1400" dirty="0">
                <a:ea typeface="Times New Roman" panose="02020603050405020304" pitchFamily="18" charset="0"/>
              </a:rPr>
              <a:t>Combien de </a:t>
            </a:r>
            <a:r>
              <a:rPr lang="fr-FR" sz="1400" b="1" dirty="0">
                <a:ea typeface="Times New Roman" panose="02020603050405020304" pitchFamily="18" charset="0"/>
              </a:rPr>
              <a:t>plaintes </a:t>
            </a:r>
            <a:r>
              <a:rPr lang="fr-FR" sz="1400" dirty="0">
                <a:ea typeface="Times New Roman" panose="02020603050405020304" pitchFamily="18" charset="0"/>
              </a:rPr>
              <a:t>avez-vous eues ou en cours de la part de vos patients ?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endParaRPr lang="fr-FR" sz="1400" dirty="0"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fr-FR" sz="1400" dirty="0">
                <a:ea typeface="Times New Roman" panose="02020603050405020304" pitchFamily="18" charset="0"/>
              </a:rPr>
              <a:t>Parmi vos </a:t>
            </a:r>
            <a:r>
              <a:rPr lang="fr-FR" sz="1400" b="1" dirty="0">
                <a:ea typeface="Times New Roman" panose="02020603050405020304" pitchFamily="18" charset="0"/>
              </a:rPr>
              <a:t>collaborateurs</a:t>
            </a:r>
            <a:r>
              <a:rPr lang="fr-FR" sz="1400" dirty="0">
                <a:ea typeface="Times New Roman" panose="02020603050405020304" pitchFamily="18" charset="0"/>
              </a:rPr>
              <a:t>, lesquels doivent être couverts ?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666852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Schémas de distribution / détection des besoins client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5</a:t>
            </a:r>
          </a:p>
        </p:txBody>
      </p:sp>
      <p:grpSp>
        <p:nvGrpSpPr>
          <p:cNvPr id="142" name="Groupe 141">
            <a:extLst>
              <a:ext uri="{FF2B5EF4-FFF2-40B4-BE49-F238E27FC236}">
                <a16:creationId xmlns:a16="http://schemas.microsoft.com/office/drawing/2014/main" id="{0F9AE36F-4C95-4A41-AF61-7AA6975AADF1}"/>
              </a:ext>
            </a:extLst>
          </p:cNvPr>
          <p:cNvGrpSpPr/>
          <p:nvPr/>
        </p:nvGrpSpPr>
        <p:grpSpPr>
          <a:xfrm>
            <a:off x="800095" y="1288916"/>
            <a:ext cx="385993" cy="510935"/>
            <a:chOff x="7729783" y="3750361"/>
            <a:chExt cx="630445" cy="740323"/>
          </a:xfrm>
        </p:grpSpPr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3934679A-7E95-41EB-8639-0F87C8AA7D96}"/>
                </a:ext>
              </a:extLst>
            </p:cNvPr>
            <p:cNvSpPr/>
            <p:nvPr/>
          </p:nvSpPr>
          <p:spPr>
            <a:xfrm>
              <a:off x="7729783" y="3750361"/>
              <a:ext cx="630445" cy="679238"/>
            </a:xfrm>
            <a:custGeom>
              <a:avLst/>
              <a:gdLst>
                <a:gd name="connsiteX0" fmla="*/ 306441 w 423851"/>
                <a:gd name="connsiteY0" fmla="*/ 289154 h 504254"/>
                <a:gd name="connsiteX1" fmla="*/ 382485 w 423851"/>
                <a:gd name="connsiteY1" fmla="*/ 328398 h 504254"/>
                <a:gd name="connsiteX2" fmla="*/ 399405 w 423851"/>
                <a:gd name="connsiteY2" fmla="*/ 362239 h 504254"/>
                <a:gd name="connsiteX3" fmla="*/ 410757 w 423851"/>
                <a:gd name="connsiteY3" fmla="*/ 455309 h 504254"/>
                <a:gd name="connsiteX4" fmla="*/ 402747 w 423851"/>
                <a:gd name="connsiteY4" fmla="*/ 473331 h 504254"/>
                <a:gd name="connsiteX5" fmla="*/ 367131 w 423851"/>
                <a:gd name="connsiteY5" fmla="*/ 490610 h 504254"/>
                <a:gd name="connsiteX6" fmla="*/ 367131 w 423851"/>
                <a:gd name="connsiteY6" fmla="*/ 504244 h 504254"/>
                <a:gd name="connsiteX7" fmla="*/ 409965 w 423851"/>
                <a:gd name="connsiteY7" fmla="*/ 484059 h 504254"/>
                <a:gd name="connsiteX8" fmla="*/ 423601 w 423851"/>
                <a:gd name="connsiteY8" fmla="*/ 453787 h 504254"/>
                <a:gd name="connsiteX9" fmla="*/ 412327 w 423851"/>
                <a:gd name="connsiteY9" fmla="*/ 361637 h 504254"/>
                <a:gd name="connsiteX10" fmla="*/ 390568 w 423851"/>
                <a:gd name="connsiteY10" fmla="*/ 318308 h 504254"/>
                <a:gd name="connsiteX11" fmla="*/ 309966 w 423851"/>
                <a:gd name="connsiteY11" fmla="*/ 276696 h 504254"/>
                <a:gd name="connsiteX12" fmla="*/ 278140 w 423851"/>
                <a:gd name="connsiteY12" fmla="*/ 263635 h 504254"/>
                <a:gd name="connsiteX13" fmla="*/ 270117 w 423851"/>
                <a:gd name="connsiteY13" fmla="*/ 251670 h 504254"/>
                <a:gd name="connsiteX14" fmla="*/ 270117 w 423851"/>
                <a:gd name="connsiteY14" fmla="*/ 232611 h 504254"/>
                <a:gd name="connsiteX15" fmla="*/ 308926 w 423851"/>
                <a:gd name="connsiteY15" fmla="*/ 155195 h 504254"/>
                <a:gd name="connsiteX16" fmla="*/ 308926 w 423851"/>
                <a:gd name="connsiteY16" fmla="*/ 136452 h 504254"/>
                <a:gd name="connsiteX17" fmla="*/ 319471 w 423851"/>
                <a:gd name="connsiteY17" fmla="*/ 138658 h 504254"/>
                <a:gd name="connsiteX18" fmla="*/ 325936 w 423851"/>
                <a:gd name="connsiteY18" fmla="*/ 132192 h 504254"/>
                <a:gd name="connsiteX19" fmla="*/ 325605 w 423851"/>
                <a:gd name="connsiteY19" fmla="*/ 130149 h 504254"/>
                <a:gd name="connsiteX20" fmla="*/ 319057 w 423851"/>
                <a:gd name="connsiteY20" fmla="*/ 110493 h 504254"/>
                <a:gd name="connsiteX21" fmla="*/ 312211 w 423851"/>
                <a:gd name="connsiteY21" fmla="*/ 83117 h 504254"/>
                <a:gd name="connsiteX22" fmla="*/ 256578 w 423851"/>
                <a:gd name="connsiteY22" fmla="*/ 11385 h 504254"/>
                <a:gd name="connsiteX23" fmla="*/ 242212 w 423851"/>
                <a:gd name="connsiteY23" fmla="*/ 12442 h 504254"/>
                <a:gd name="connsiteX24" fmla="*/ 240261 w 423851"/>
                <a:gd name="connsiteY24" fmla="*/ 9548 h 504254"/>
                <a:gd name="connsiteX25" fmla="*/ 228643 w 423851"/>
                <a:gd name="connsiteY25" fmla="*/ 1648 h 504254"/>
                <a:gd name="connsiteX26" fmla="*/ 113882 w 423851"/>
                <a:gd name="connsiteY26" fmla="*/ 74342 h 504254"/>
                <a:gd name="connsiteX27" fmla="*/ 109615 w 423851"/>
                <a:gd name="connsiteY27" fmla="*/ 101499 h 504254"/>
                <a:gd name="connsiteX28" fmla="*/ 109555 w 423851"/>
                <a:gd name="connsiteY28" fmla="*/ 111161 h 504254"/>
                <a:gd name="connsiteX29" fmla="*/ 104074 w 423851"/>
                <a:gd name="connsiteY29" fmla="*/ 137451 h 504254"/>
                <a:gd name="connsiteX30" fmla="*/ 92031 w 423851"/>
                <a:gd name="connsiteY30" fmla="*/ 165564 h 504254"/>
                <a:gd name="connsiteX31" fmla="*/ 95427 w 423851"/>
                <a:gd name="connsiteY31" fmla="*/ 174054 h 504254"/>
                <a:gd name="connsiteX32" fmla="*/ 97974 w 423851"/>
                <a:gd name="connsiteY32" fmla="*/ 174577 h 504254"/>
                <a:gd name="connsiteX33" fmla="*/ 99470 w 423851"/>
                <a:gd name="connsiteY33" fmla="*/ 174401 h 504254"/>
                <a:gd name="connsiteX34" fmla="*/ 116131 w 423851"/>
                <a:gd name="connsiteY34" fmla="*/ 169978 h 504254"/>
                <a:gd name="connsiteX35" fmla="*/ 153698 w 423851"/>
                <a:gd name="connsiteY35" fmla="*/ 232574 h 504254"/>
                <a:gd name="connsiteX36" fmla="*/ 153698 w 423851"/>
                <a:gd name="connsiteY36" fmla="*/ 251670 h 504254"/>
                <a:gd name="connsiteX37" fmla="*/ 145676 w 423851"/>
                <a:gd name="connsiteY37" fmla="*/ 263632 h 504254"/>
                <a:gd name="connsiteX38" fmla="*/ 113635 w 423851"/>
                <a:gd name="connsiteY38" fmla="*/ 276784 h 504254"/>
                <a:gd name="connsiteX39" fmla="*/ 33383 w 423851"/>
                <a:gd name="connsiteY39" fmla="*/ 318220 h 504254"/>
                <a:gd name="connsiteX40" fmla="*/ 11514 w 423851"/>
                <a:gd name="connsiteY40" fmla="*/ 361637 h 504254"/>
                <a:gd name="connsiteX41" fmla="*/ 245 w 423851"/>
                <a:gd name="connsiteY41" fmla="*/ 453835 h 504254"/>
                <a:gd name="connsiteX42" fmla="*/ 13894 w 423851"/>
                <a:gd name="connsiteY42" fmla="*/ 484062 h 504254"/>
                <a:gd name="connsiteX43" fmla="*/ 56764 w 423851"/>
                <a:gd name="connsiteY43" fmla="*/ 504254 h 504254"/>
                <a:gd name="connsiteX44" fmla="*/ 56764 w 423851"/>
                <a:gd name="connsiteY44" fmla="*/ 490621 h 504254"/>
                <a:gd name="connsiteX45" fmla="*/ 21110 w 423851"/>
                <a:gd name="connsiteY45" fmla="*/ 473331 h 504254"/>
                <a:gd name="connsiteX46" fmla="*/ 13087 w 423851"/>
                <a:gd name="connsiteY46" fmla="*/ 455355 h 504254"/>
                <a:gd name="connsiteX47" fmla="*/ 24387 w 423851"/>
                <a:gd name="connsiteY47" fmla="*/ 362892 h 504254"/>
                <a:gd name="connsiteX48" fmla="*/ 24434 w 423851"/>
                <a:gd name="connsiteY48" fmla="*/ 362246 h 504254"/>
                <a:gd name="connsiteX49" fmla="*/ 41461 w 423851"/>
                <a:gd name="connsiteY49" fmla="*/ 328319 h 504254"/>
                <a:gd name="connsiteX50" fmla="*/ 117371 w 423851"/>
                <a:gd name="connsiteY50" fmla="*/ 289171 h 504254"/>
                <a:gd name="connsiteX51" fmla="*/ 130820 w 423851"/>
                <a:gd name="connsiteY51" fmla="*/ 284456 h 504254"/>
                <a:gd name="connsiteX52" fmla="*/ 211925 w 423851"/>
                <a:gd name="connsiteY52" fmla="*/ 303918 h 504254"/>
                <a:gd name="connsiteX53" fmla="*/ 293014 w 423851"/>
                <a:gd name="connsiteY53" fmla="*/ 284456 h 504254"/>
                <a:gd name="connsiteX54" fmla="*/ 115960 w 423851"/>
                <a:gd name="connsiteY54" fmla="*/ 142548 h 504254"/>
                <a:gd name="connsiteX55" fmla="*/ 122491 w 423851"/>
                <a:gd name="connsiteY55" fmla="*/ 111241 h 504254"/>
                <a:gd name="connsiteX56" fmla="*/ 122551 w 423851"/>
                <a:gd name="connsiteY56" fmla="*/ 101583 h 504254"/>
                <a:gd name="connsiteX57" fmla="*/ 126178 w 423851"/>
                <a:gd name="connsiteY57" fmla="*/ 78358 h 504254"/>
                <a:gd name="connsiteX58" fmla="*/ 211175 w 423851"/>
                <a:gd name="connsiteY58" fmla="*/ 12929 h 504254"/>
                <a:gd name="connsiteX59" fmla="*/ 226260 w 423851"/>
                <a:gd name="connsiteY59" fmla="*/ 14359 h 504254"/>
                <a:gd name="connsiteX60" fmla="*/ 229534 w 423851"/>
                <a:gd name="connsiteY60" fmla="*/ 16768 h 504254"/>
                <a:gd name="connsiteX61" fmla="*/ 235303 w 423851"/>
                <a:gd name="connsiteY61" fmla="*/ 25330 h 504254"/>
                <a:gd name="connsiteX62" fmla="*/ 244277 w 423851"/>
                <a:gd name="connsiteY62" fmla="*/ 27082 h 504254"/>
                <a:gd name="connsiteX63" fmla="*/ 244569 w 423851"/>
                <a:gd name="connsiteY63" fmla="*/ 26874 h 504254"/>
                <a:gd name="connsiteX64" fmla="*/ 249775 w 423851"/>
                <a:gd name="connsiteY64" fmla="*/ 22937 h 504254"/>
                <a:gd name="connsiteX65" fmla="*/ 250523 w 423851"/>
                <a:gd name="connsiteY65" fmla="*/ 22808 h 504254"/>
                <a:gd name="connsiteX66" fmla="*/ 299520 w 423851"/>
                <a:gd name="connsiteY66" fmla="*/ 85608 h 504254"/>
                <a:gd name="connsiteX67" fmla="*/ 299523 w 423851"/>
                <a:gd name="connsiteY67" fmla="*/ 85608 h 504254"/>
                <a:gd name="connsiteX68" fmla="*/ 306788 w 423851"/>
                <a:gd name="connsiteY68" fmla="*/ 114582 h 504254"/>
                <a:gd name="connsiteX69" fmla="*/ 309433 w 423851"/>
                <a:gd name="connsiteY69" fmla="*/ 122525 h 504254"/>
                <a:gd name="connsiteX70" fmla="*/ 271026 w 423851"/>
                <a:gd name="connsiteY70" fmla="*/ 80885 h 504254"/>
                <a:gd name="connsiteX71" fmla="*/ 265876 w 423851"/>
                <a:gd name="connsiteY71" fmla="*/ 77860 h 504254"/>
                <a:gd name="connsiteX72" fmla="*/ 260445 w 423851"/>
                <a:gd name="connsiteY72" fmla="*/ 80348 h 504254"/>
                <a:gd name="connsiteX73" fmla="*/ 109144 w 423851"/>
                <a:gd name="connsiteY73" fmla="*/ 158460 h 504254"/>
                <a:gd name="connsiteX74" fmla="*/ 128698 w 423851"/>
                <a:gd name="connsiteY74" fmla="*/ 166256 h 504254"/>
                <a:gd name="connsiteX75" fmla="*/ 264916 w 423851"/>
                <a:gd name="connsiteY75" fmla="*/ 95016 h 504254"/>
                <a:gd name="connsiteX76" fmla="*/ 295996 w 423851"/>
                <a:gd name="connsiteY76" fmla="*/ 129027 h 504254"/>
                <a:gd name="connsiteX77" fmla="*/ 295996 w 423851"/>
                <a:gd name="connsiteY77" fmla="*/ 155194 h 504254"/>
                <a:gd name="connsiteX78" fmla="*/ 212034 w 423851"/>
                <a:gd name="connsiteY78" fmla="*/ 239254 h 504254"/>
                <a:gd name="connsiteX79" fmla="*/ 128698 w 423851"/>
                <a:gd name="connsiteY79" fmla="*/ 166255 h 504254"/>
                <a:gd name="connsiteX80" fmla="*/ 211930 w 423851"/>
                <a:gd name="connsiteY80" fmla="*/ 290980 h 504254"/>
                <a:gd name="connsiteX81" fmla="*/ 145191 w 423851"/>
                <a:gd name="connsiteY81" fmla="*/ 277808 h 504254"/>
                <a:gd name="connsiteX82" fmla="*/ 150582 w 423851"/>
                <a:gd name="connsiteY82" fmla="*/ 275595 h 504254"/>
                <a:gd name="connsiteX83" fmla="*/ 166627 w 423851"/>
                <a:gd name="connsiteY83" fmla="*/ 251671 h 504254"/>
                <a:gd name="connsiteX84" fmla="*/ 166627 w 423851"/>
                <a:gd name="connsiteY84" fmla="*/ 240821 h 504254"/>
                <a:gd name="connsiteX85" fmla="*/ 257185 w 423851"/>
                <a:gd name="connsiteY85" fmla="*/ 240918 h 504254"/>
                <a:gd name="connsiteX86" fmla="*/ 257185 w 423851"/>
                <a:gd name="connsiteY86" fmla="*/ 251672 h 504254"/>
                <a:gd name="connsiteX87" fmla="*/ 273227 w 423851"/>
                <a:gd name="connsiteY87" fmla="*/ 275596 h 504254"/>
                <a:gd name="connsiteX88" fmla="*/ 278637 w 423851"/>
                <a:gd name="connsiteY88" fmla="*/ 277817 h 504254"/>
                <a:gd name="connsiteX89" fmla="*/ 211930 w 423851"/>
                <a:gd name="connsiteY89" fmla="*/ 290980 h 50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23851" h="504254">
                  <a:moveTo>
                    <a:pt x="306441" y="289154"/>
                  </a:moveTo>
                  <a:cubicBezTo>
                    <a:pt x="334300" y="299151"/>
                    <a:pt x="360660" y="310543"/>
                    <a:pt x="382485" y="328398"/>
                  </a:cubicBezTo>
                  <a:cubicBezTo>
                    <a:pt x="392938" y="336551"/>
                    <a:pt x="399155" y="348985"/>
                    <a:pt x="399405" y="362239"/>
                  </a:cubicBezTo>
                  <a:lnTo>
                    <a:pt x="410757" y="455309"/>
                  </a:lnTo>
                  <a:cubicBezTo>
                    <a:pt x="411674" y="462342"/>
                    <a:pt x="408582" y="469299"/>
                    <a:pt x="402747" y="473331"/>
                  </a:cubicBezTo>
                  <a:cubicBezTo>
                    <a:pt x="391623" y="480520"/>
                    <a:pt x="379663" y="486323"/>
                    <a:pt x="367131" y="490610"/>
                  </a:cubicBezTo>
                  <a:lnTo>
                    <a:pt x="367131" y="504244"/>
                  </a:lnTo>
                  <a:cubicBezTo>
                    <a:pt x="382223" y="499397"/>
                    <a:pt x="396621" y="492613"/>
                    <a:pt x="409965" y="484059"/>
                  </a:cubicBezTo>
                  <a:cubicBezTo>
                    <a:pt x="419830" y="477326"/>
                    <a:pt x="425095" y="465637"/>
                    <a:pt x="423601" y="453787"/>
                  </a:cubicBezTo>
                  <a:lnTo>
                    <a:pt x="412327" y="361637"/>
                  </a:lnTo>
                  <a:cubicBezTo>
                    <a:pt x="411914" y="344668"/>
                    <a:pt x="403932" y="328773"/>
                    <a:pt x="390568" y="318308"/>
                  </a:cubicBezTo>
                  <a:cubicBezTo>
                    <a:pt x="367110" y="299117"/>
                    <a:pt x="339259" y="287164"/>
                    <a:pt x="309966" y="276696"/>
                  </a:cubicBezTo>
                  <a:lnTo>
                    <a:pt x="278140" y="263635"/>
                  </a:lnTo>
                  <a:cubicBezTo>
                    <a:pt x="273277" y="261654"/>
                    <a:pt x="270103" y="256921"/>
                    <a:pt x="270117" y="251670"/>
                  </a:cubicBezTo>
                  <a:lnTo>
                    <a:pt x="270117" y="232611"/>
                  </a:lnTo>
                  <a:cubicBezTo>
                    <a:pt x="294519" y="214354"/>
                    <a:pt x="308898" y="185671"/>
                    <a:pt x="308926" y="155195"/>
                  </a:cubicBezTo>
                  <a:lnTo>
                    <a:pt x="308926" y="136452"/>
                  </a:lnTo>
                  <a:cubicBezTo>
                    <a:pt x="312274" y="137833"/>
                    <a:pt x="315850" y="138581"/>
                    <a:pt x="319471" y="138658"/>
                  </a:cubicBezTo>
                  <a:cubicBezTo>
                    <a:pt x="323042" y="138658"/>
                    <a:pt x="325936" y="135763"/>
                    <a:pt x="325936" y="132192"/>
                  </a:cubicBezTo>
                  <a:cubicBezTo>
                    <a:pt x="325936" y="131497"/>
                    <a:pt x="325825" y="130808"/>
                    <a:pt x="325605" y="130149"/>
                  </a:cubicBezTo>
                  <a:lnTo>
                    <a:pt x="319057" y="110493"/>
                  </a:lnTo>
                  <a:cubicBezTo>
                    <a:pt x="316201" y="101521"/>
                    <a:pt x="313914" y="92377"/>
                    <a:pt x="312211" y="83117"/>
                  </a:cubicBezTo>
                  <a:cubicBezTo>
                    <a:pt x="305834" y="51854"/>
                    <a:pt x="285270" y="25339"/>
                    <a:pt x="256578" y="11385"/>
                  </a:cubicBezTo>
                  <a:cubicBezTo>
                    <a:pt x="251976" y="8986"/>
                    <a:pt x="246413" y="9396"/>
                    <a:pt x="242212" y="12442"/>
                  </a:cubicBezTo>
                  <a:lnTo>
                    <a:pt x="240261" y="9548"/>
                  </a:lnTo>
                  <a:cubicBezTo>
                    <a:pt x="237613" y="5454"/>
                    <a:pt x="233423" y="2605"/>
                    <a:pt x="228643" y="1648"/>
                  </a:cubicBezTo>
                  <a:cubicBezTo>
                    <a:pt x="178592" y="-7762"/>
                    <a:pt x="130329" y="24011"/>
                    <a:pt x="113882" y="74342"/>
                  </a:cubicBezTo>
                  <a:cubicBezTo>
                    <a:pt x="111065" y="83120"/>
                    <a:pt x="109625" y="92281"/>
                    <a:pt x="109615" y="101499"/>
                  </a:cubicBezTo>
                  <a:lnTo>
                    <a:pt x="109555" y="111161"/>
                  </a:lnTo>
                  <a:cubicBezTo>
                    <a:pt x="109509" y="120203"/>
                    <a:pt x="107645" y="129144"/>
                    <a:pt x="104074" y="137451"/>
                  </a:cubicBezTo>
                  <a:lnTo>
                    <a:pt x="92031" y="165564"/>
                  </a:lnTo>
                  <a:cubicBezTo>
                    <a:pt x="90624" y="168846"/>
                    <a:pt x="92145" y="172647"/>
                    <a:pt x="95427" y="174054"/>
                  </a:cubicBezTo>
                  <a:cubicBezTo>
                    <a:pt x="96232" y="174400"/>
                    <a:pt x="97098" y="174577"/>
                    <a:pt x="97974" y="174577"/>
                  </a:cubicBezTo>
                  <a:cubicBezTo>
                    <a:pt x="98477" y="174578"/>
                    <a:pt x="98980" y="174519"/>
                    <a:pt x="99470" y="174401"/>
                  </a:cubicBezTo>
                  <a:cubicBezTo>
                    <a:pt x="100551" y="174142"/>
                    <a:pt x="106702" y="172655"/>
                    <a:pt x="116131" y="169978"/>
                  </a:cubicBezTo>
                  <a:cubicBezTo>
                    <a:pt x="120017" y="194942"/>
                    <a:pt x="133496" y="217402"/>
                    <a:pt x="153698" y="232574"/>
                  </a:cubicBezTo>
                  <a:lnTo>
                    <a:pt x="153698" y="251670"/>
                  </a:lnTo>
                  <a:cubicBezTo>
                    <a:pt x="153711" y="256920"/>
                    <a:pt x="150537" y="261652"/>
                    <a:pt x="145676" y="263632"/>
                  </a:cubicBezTo>
                  <a:lnTo>
                    <a:pt x="113635" y="276784"/>
                  </a:lnTo>
                  <a:cubicBezTo>
                    <a:pt x="84433" y="287230"/>
                    <a:pt x="56685" y="299156"/>
                    <a:pt x="33383" y="318220"/>
                  </a:cubicBezTo>
                  <a:cubicBezTo>
                    <a:pt x="19963" y="328690"/>
                    <a:pt x="11939" y="344621"/>
                    <a:pt x="11514" y="361637"/>
                  </a:cubicBezTo>
                  <a:lnTo>
                    <a:pt x="245" y="453835"/>
                  </a:lnTo>
                  <a:cubicBezTo>
                    <a:pt x="-1231" y="465673"/>
                    <a:pt x="4038" y="477342"/>
                    <a:pt x="13894" y="484062"/>
                  </a:cubicBezTo>
                  <a:cubicBezTo>
                    <a:pt x="27250" y="492619"/>
                    <a:pt x="41660" y="499406"/>
                    <a:pt x="56764" y="504254"/>
                  </a:cubicBezTo>
                  <a:lnTo>
                    <a:pt x="56764" y="490621"/>
                  </a:lnTo>
                  <a:cubicBezTo>
                    <a:pt x="44219" y="486331"/>
                    <a:pt x="32245" y="480525"/>
                    <a:pt x="21110" y="473331"/>
                  </a:cubicBezTo>
                  <a:cubicBezTo>
                    <a:pt x="15283" y="469312"/>
                    <a:pt x="12188" y="462376"/>
                    <a:pt x="13087" y="455355"/>
                  </a:cubicBezTo>
                  <a:lnTo>
                    <a:pt x="24387" y="362892"/>
                  </a:lnTo>
                  <a:lnTo>
                    <a:pt x="24434" y="362246"/>
                  </a:lnTo>
                  <a:cubicBezTo>
                    <a:pt x="24695" y="348946"/>
                    <a:pt x="30953" y="336476"/>
                    <a:pt x="41461" y="328319"/>
                  </a:cubicBezTo>
                  <a:cubicBezTo>
                    <a:pt x="63191" y="310538"/>
                    <a:pt x="89523" y="299165"/>
                    <a:pt x="117371" y="289171"/>
                  </a:cubicBezTo>
                  <a:lnTo>
                    <a:pt x="130820" y="284456"/>
                  </a:lnTo>
                  <a:cubicBezTo>
                    <a:pt x="148314" y="296519"/>
                    <a:pt x="178885" y="303918"/>
                    <a:pt x="211925" y="303918"/>
                  </a:cubicBezTo>
                  <a:cubicBezTo>
                    <a:pt x="244952" y="303918"/>
                    <a:pt x="275521" y="296521"/>
                    <a:pt x="293014" y="284456"/>
                  </a:cubicBezTo>
                  <a:close/>
                  <a:moveTo>
                    <a:pt x="115960" y="142548"/>
                  </a:moveTo>
                  <a:cubicBezTo>
                    <a:pt x="120215" y="132656"/>
                    <a:pt x="122436" y="122009"/>
                    <a:pt x="122491" y="111241"/>
                  </a:cubicBezTo>
                  <a:lnTo>
                    <a:pt x="122551" y="101583"/>
                  </a:lnTo>
                  <a:cubicBezTo>
                    <a:pt x="122551" y="93700"/>
                    <a:pt x="123775" y="85865"/>
                    <a:pt x="126178" y="78358"/>
                  </a:cubicBezTo>
                  <a:cubicBezTo>
                    <a:pt x="138961" y="39222"/>
                    <a:pt x="173122" y="12929"/>
                    <a:pt x="211175" y="12929"/>
                  </a:cubicBezTo>
                  <a:cubicBezTo>
                    <a:pt x="216237" y="12938"/>
                    <a:pt x="221287" y="13416"/>
                    <a:pt x="226260" y="14359"/>
                  </a:cubicBezTo>
                  <a:cubicBezTo>
                    <a:pt x="227626" y="14700"/>
                    <a:pt x="228802" y="15565"/>
                    <a:pt x="229534" y="16768"/>
                  </a:cubicBezTo>
                  <a:lnTo>
                    <a:pt x="235303" y="25330"/>
                  </a:lnTo>
                  <a:cubicBezTo>
                    <a:pt x="237297" y="28292"/>
                    <a:pt x="241315" y="29077"/>
                    <a:pt x="244277" y="27082"/>
                  </a:cubicBezTo>
                  <a:cubicBezTo>
                    <a:pt x="244376" y="27015"/>
                    <a:pt x="244474" y="26946"/>
                    <a:pt x="244569" y="26874"/>
                  </a:cubicBezTo>
                  <a:lnTo>
                    <a:pt x="249775" y="22937"/>
                  </a:lnTo>
                  <a:cubicBezTo>
                    <a:pt x="249982" y="22761"/>
                    <a:pt x="250269" y="22711"/>
                    <a:pt x="250523" y="22808"/>
                  </a:cubicBezTo>
                  <a:cubicBezTo>
                    <a:pt x="275846" y="34842"/>
                    <a:pt x="294006" y="58119"/>
                    <a:pt x="299520" y="85608"/>
                  </a:cubicBezTo>
                  <a:lnTo>
                    <a:pt x="299523" y="85608"/>
                  </a:lnTo>
                  <a:cubicBezTo>
                    <a:pt x="301328" y="95410"/>
                    <a:pt x="303755" y="105087"/>
                    <a:pt x="306788" y="114582"/>
                  </a:cubicBezTo>
                  <a:lnTo>
                    <a:pt x="309433" y="122525"/>
                  </a:lnTo>
                  <a:cubicBezTo>
                    <a:pt x="295753" y="114778"/>
                    <a:pt x="279649" y="94631"/>
                    <a:pt x="271026" y="80885"/>
                  </a:cubicBezTo>
                  <a:cubicBezTo>
                    <a:pt x="269906" y="79097"/>
                    <a:pt x="267983" y="77968"/>
                    <a:pt x="265876" y="77860"/>
                  </a:cubicBezTo>
                  <a:cubicBezTo>
                    <a:pt x="263765" y="77738"/>
                    <a:pt x="261731" y="78669"/>
                    <a:pt x="260445" y="80348"/>
                  </a:cubicBezTo>
                  <a:cubicBezTo>
                    <a:pt x="228098" y="121934"/>
                    <a:pt x="141723" y="149329"/>
                    <a:pt x="109144" y="158460"/>
                  </a:cubicBezTo>
                  <a:close/>
                  <a:moveTo>
                    <a:pt x="128698" y="166256"/>
                  </a:moveTo>
                  <a:cubicBezTo>
                    <a:pt x="166724" y="154563"/>
                    <a:pt x="231987" y="130488"/>
                    <a:pt x="264916" y="95016"/>
                  </a:cubicBezTo>
                  <a:cubicBezTo>
                    <a:pt x="273556" y="107813"/>
                    <a:pt x="284027" y="119272"/>
                    <a:pt x="295996" y="129027"/>
                  </a:cubicBezTo>
                  <a:lnTo>
                    <a:pt x="295996" y="155194"/>
                  </a:lnTo>
                  <a:cubicBezTo>
                    <a:pt x="296023" y="201592"/>
                    <a:pt x="258432" y="239227"/>
                    <a:pt x="212034" y="239254"/>
                  </a:cubicBezTo>
                  <a:cubicBezTo>
                    <a:pt x="169873" y="239280"/>
                    <a:pt x="134224" y="208052"/>
                    <a:pt x="128698" y="166255"/>
                  </a:cubicBezTo>
                  <a:close/>
                  <a:moveTo>
                    <a:pt x="211930" y="290980"/>
                  </a:moveTo>
                  <a:cubicBezTo>
                    <a:pt x="188986" y="291545"/>
                    <a:pt x="166199" y="287048"/>
                    <a:pt x="145191" y="277808"/>
                  </a:cubicBezTo>
                  <a:lnTo>
                    <a:pt x="150582" y="275595"/>
                  </a:lnTo>
                  <a:cubicBezTo>
                    <a:pt x="160303" y="271633"/>
                    <a:pt x="166650" y="262169"/>
                    <a:pt x="166627" y="251671"/>
                  </a:cubicBezTo>
                  <a:lnTo>
                    <a:pt x="166627" y="240821"/>
                  </a:lnTo>
                  <a:cubicBezTo>
                    <a:pt x="194912" y="255939"/>
                    <a:pt x="228868" y="255975"/>
                    <a:pt x="257185" y="240918"/>
                  </a:cubicBezTo>
                  <a:lnTo>
                    <a:pt x="257185" y="251672"/>
                  </a:lnTo>
                  <a:cubicBezTo>
                    <a:pt x="257163" y="262168"/>
                    <a:pt x="263508" y="271631"/>
                    <a:pt x="273227" y="275596"/>
                  </a:cubicBezTo>
                  <a:lnTo>
                    <a:pt x="278637" y="277817"/>
                  </a:lnTo>
                  <a:cubicBezTo>
                    <a:pt x="257638" y="287050"/>
                    <a:pt x="234862" y="291544"/>
                    <a:pt x="211930" y="290980"/>
                  </a:cubicBez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B14C3AF5-C7B6-478C-9646-BB4BD272C3B1}"/>
                </a:ext>
              </a:extLst>
            </p:cNvPr>
            <p:cNvSpPr/>
            <p:nvPr/>
          </p:nvSpPr>
          <p:spPr>
            <a:xfrm>
              <a:off x="7766132" y="4211973"/>
              <a:ext cx="557817" cy="278711"/>
            </a:xfrm>
            <a:custGeom>
              <a:avLst/>
              <a:gdLst>
                <a:gd name="connsiteX0" fmla="*/ 329762 w 375023"/>
                <a:gd name="connsiteY0" fmla="*/ 22890 h 206910"/>
                <a:gd name="connsiteX1" fmla="*/ 306744 w 375023"/>
                <a:gd name="connsiteY1" fmla="*/ 0 h 206910"/>
                <a:gd name="connsiteX2" fmla="*/ 306680 w 375023"/>
                <a:gd name="connsiteY2" fmla="*/ 0 h 206910"/>
                <a:gd name="connsiteX3" fmla="*/ 68151 w 375023"/>
                <a:gd name="connsiteY3" fmla="*/ 0 h 206910"/>
                <a:gd name="connsiteX4" fmla="*/ 45262 w 375023"/>
                <a:gd name="connsiteY4" fmla="*/ 22890 h 206910"/>
                <a:gd name="connsiteX5" fmla="*/ 45262 w 375023"/>
                <a:gd name="connsiteY5" fmla="*/ 169343 h 206910"/>
                <a:gd name="connsiteX6" fmla="*/ 0 w 375023"/>
                <a:gd name="connsiteY6" fmla="*/ 169343 h 206910"/>
                <a:gd name="connsiteX7" fmla="*/ 0 w 375023"/>
                <a:gd name="connsiteY7" fmla="*/ 184047 h 206910"/>
                <a:gd name="connsiteX8" fmla="*/ 22889 w 375023"/>
                <a:gd name="connsiteY8" fmla="*/ 206910 h 206910"/>
                <a:gd name="connsiteX9" fmla="*/ 352159 w 375023"/>
                <a:gd name="connsiteY9" fmla="*/ 206910 h 206910"/>
                <a:gd name="connsiteX10" fmla="*/ 375024 w 375023"/>
                <a:gd name="connsiteY10" fmla="*/ 184021 h 206910"/>
                <a:gd name="connsiteX11" fmla="*/ 375024 w 375023"/>
                <a:gd name="connsiteY11" fmla="*/ 169343 h 206910"/>
                <a:gd name="connsiteX12" fmla="*/ 329762 w 375023"/>
                <a:gd name="connsiteY12" fmla="*/ 169343 h 206910"/>
                <a:gd name="connsiteX13" fmla="*/ 362092 w 375023"/>
                <a:gd name="connsiteY13" fmla="*/ 182275 h 206910"/>
                <a:gd name="connsiteX14" fmla="*/ 362092 w 375023"/>
                <a:gd name="connsiteY14" fmla="*/ 183996 h 206910"/>
                <a:gd name="connsiteX15" fmla="*/ 352134 w 375023"/>
                <a:gd name="connsiteY15" fmla="*/ 193979 h 206910"/>
                <a:gd name="connsiteX16" fmla="*/ 22914 w 375023"/>
                <a:gd name="connsiteY16" fmla="*/ 193979 h 206910"/>
                <a:gd name="connsiteX17" fmla="*/ 12931 w 375023"/>
                <a:gd name="connsiteY17" fmla="*/ 184021 h 206910"/>
                <a:gd name="connsiteX18" fmla="*/ 12931 w 375023"/>
                <a:gd name="connsiteY18" fmla="*/ 182275 h 206910"/>
                <a:gd name="connsiteX19" fmla="*/ 58192 w 375023"/>
                <a:gd name="connsiteY19" fmla="*/ 182275 h 206910"/>
                <a:gd name="connsiteX20" fmla="*/ 58192 w 375023"/>
                <a:gd name="connsiteY20" fmla="*/ 22890 h 206910"/>
                <a:gd name="connsiteX21" fmla="*/ 68150 w 375023"/>
                <a:gd name="connsiteY21" fmla="*/ 12932 h 206910"/>
                <a:gd name="connsiteX22" fmla="*/ 306873 w 375023"/>
                <a:gd name="connsiteY22" fmla="*/ 12932 h 206910"/>
                <a:gd name="connsiteX23" fmla="*/ 316830 w 375023"/>
                <a:gd name="connsiteY23" fmla="*/ 22890 h 206910"/>
                <a:gd name="connsiteX24" fmla="*/ 316830 w 375023"/>
                <a:gd name="connsiteY24" fmla="*/ 182275 h 20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5023" h="206910">
                  <a:moveTo>
                    <a:pt x="329762" y="22890"/>
                  </a:moveTo>
                  <a:cubicBezTo>
                    <a:pt x="329726" y="10212"/>
                    <a:pt x="319421" y="-35"/>
                    <a:pt x="306744" y="0"/>
                  </a:cubicBezTo>
                  <a:cubicBezTo>
                    <a:pt x="306723" y="0"/>
                    <a:pt x="306701" y="0"/>
                    <a:pt x="306680" y="0"/>
                  </a:cubicBezTo>
                  <a:lnTo>
                    <a:pt x="68151" y="0"/>
                  </a:lnTo>
                  <a:cubicBezTo>
                    <a:pt x="55515" y="14"/>
                    <a:pt x="45275" y="10254"/>
                    <a:pt x="45262" y="22890"/>
                  </a:cubicBezTo>
                  <a:lnTo>
                    <a:pt x="45262" y="169343"/>
                  </a:lnTo>
                  <a:lnTo>
                    <a:pt x="0" y="169343"/>
                  </a:lnTo>
                  <a:lnTo>
                    <a:pt x="0" y="184047"/>
                  </a:lnTo>
                  <a:cubicBezTo>
                    <a:pt x="85" y="196648"/>
                    <a:pt x="10287" y="206839"/>
                    <a:pt x="22889" y="206910"/>
                  </a:cubicBezTo>
                  <a:lnTo>
                    <a:pt x="352159" y="206910"/>
                  </a:lnTo>
                  <a:cubicBezTo>
                    <a:pt x="364762" y="206826"/>
                    <a:pt x="374953" y="196623"/>
                    <a:pt x="375024" y="184021"/>
                  </a:cubicBezTo>
                  <a:lnTo>
                    <a:pt x="375024" y="169343"/>
                  </a:lnTo>
                  <a:lnTo>
                    <a:pt x="329762" y="169343"/>
                  </a:lnTo>
                  <a:close/>
                  <a:moveTo>
                    <a:pt x="362092" y="182275"/>
                  </a:moveTo>
                  <a:lnTo>
                    <a:pt x="362092" y="183996"/>
                  </a:lnTo>
                  <a:cubicBezTo>
                    <a:pt x="362058" y="189486"/>
                    <a:pt x="357624" y="193931"/>
                    <a:pt x="352134" y="193979"/>
                  </a:cubicBezTo>
                  <a:lnTo>
                    <a:pt x="22914" y="193979"/>
                  </a:lnTo>
                  <a:cubicBezTo>
                    <a:pt x="17424" y="193945"/>
                    <a:pt x="12978" y="189511"/>
                    <a:pt x="12931" y="184021"/>
                  </a:cubicBezTo>
                  <a:lnTo>
                    <a:pt x="12931" y="182275"/>
                  </a:lnTo>
                  <a:lnTo>
                    <a:pt x="58192" y="182275"/>
                  </a:lnTo>
                  <a:lnTo>
                    <a:pt x="58192" y="22890"/>
                  </a:lnTo>
                  <a:cubicBezTo>
                    <a:pt x="58199" y="17393"/>
                    <a:pt x="62653" y="12938"/>
                    <a:pt x="68150" y="12932"/>
                  </a:cubicBezTo>
                  <a:lnTo>
                    <a:pt x="306873" y="12932"/>
                  </a:lnTo>
                  <a:cubicBezTo>
                    <a:pt x="312369" y="12938"/>
                    <a:pt x="316824" y="17393"/>
                    <a:pt x="316830" y="22890"/>
                  </a:cubicBezTo>
                  <a:lnTo>
                    <a:pt x="316830" y="182275"/>
                  </a:ln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60A0B2E8-7330-44B9-B619-ACDBF038FB83}"/>
                </a:ext>
              </a:extLst>
            </p:cNvPr>
            <p:cNvSpPr/>
            <p:nvPr/>
          </p:nvSpPr>
          <p:spPr>
            <a:xfrm>
              <a:off x="7927727" y="4299332"/>
              <a:ext cx="67514" cy="97722"/>
            </a:xfrm>
            <a:custGeom>
              <a:avLst/>
              <a:gdLst>
                <a:gd name="connsiteX0" fmla="*/ 36274 w 45390"/>
                <a:gd name="connsiteY0" fmla="*/ 0 h 72547"/>
                <a:gd name="connsiteX1" fmla="*/ 0 w 45390"/>
                <a:gd name="connsiteY1" fmla="*/ 36274 h 72547"/>
                <a:gd name="connsiteX2" fmla="*/ 36274 w 45390"/>
                <a:gd name="connsiteY2" fmla="*/ 72548 h 72547"/>
                <a:gd name="connsiteX3" fmla="*/ 45391 w 45390"/>
                <a:gd name="connsiteY3" fmla="*/ 63431 h 72547"/>
                <a:gd name="connsiteX4" fmla="*/ 18299 w 45390"/>
                <a:gd name="connsiteY4" fmla="*/ 36274 h 72547"/>
                <a:gd name="connsiteX5" fmla="*/ 45391 w 45390"/>
                <a:gd name="connsiteY5" fmla="*/ 9117 h 72547"/>
                <a:gd name="connsiteX6" fmla="*/ 36274 w 45390"/>
                <a:gd name="connsiteY6" fmla="*/ 0 h 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90" h="72547">
                  <a:moveTo>
                    <a:pt x="36274" y="0"/>
                  </a:moveTo>
                  <a:lnTo>
                    <a:pt x="0" y="36274"/>
                  </a:lnTo>
                  <a:lnTo>
                    <a:pt x="36274" y="72548"/>
                  </a:lnTo>
                  <a:lnTo>
                    <a:pt x="45391" y="63431"/>
                  </a:lnTo>
                  <a:lnTo>
                    <a:pt x="18299" y="36274"/>
                  </a:lnTo>
                  <a:lnTo>
                    <a:pt x="45391" y="9117"/>
                  </a:lnTo>
                  <a:lnTo>
                    <a:pt x="36274" y="0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2236FF85-7F34-4C18-B4D4-92E12649D311}"/>
                </a:ext>
              </a:extLst>
            </p:cNvPr>
            <p:cNvSpPr/>
            <p:nvPr/>
          </p:nvSpPr>
          <p:spPr>
            <a:xfrm>
              <a:off x="8094497" y="4299332"/>
              <a:ext cx="67514" cy="97722"/>
            </a:xfrm>
            <a:custGeom>
              <a:avLst/>
              <a:gdLst>
                <a:gd name="connsiteX0" fmla="*/ 0 w 45390"/>
                <a:gd name="connsiteY0" fmla="*/ 9117 h 72547"/>
                <a:gd name="connsiteX1" fmla="*/ 27092 w 45390"/>
                <a:gd name="connsiteY1" fmla="*/ 36274 h 72547"/>
                <a:gd name="connsiteX2" fmla="*/ 0 w 45390"/>
                <a:gd name="connsiteY2" fmla="*/ 63431 h 72547"/>
                <a:gd name="connsiteX3" fmla="*/ 9117 w 45390"/>
                <a:gd name="connsiteY3" fmla="*/ 72548 h 72547"/>
                <a:gd name="connsiteX4" fmla="*/ 45391 w 45390"/>
                <a:gd name="connsiteY4" fmla="*/ 36274 h 72547"/>
                <a:gd name="connsiteX5" fmla="*/ 9117 w 45390"/>
                <a:gd name="connsiteY5" fmla="*/ 0 h 72547"/>
                <a:gd name="connsiteX6" fmla="*/ 0 w 45390"/>
                <a:gd name="connsiteY6" fmla="*/ 9117 h 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90" h="72547">
                  <a:moveTo>
                    <a:pt x="0" y="9117"/>
                  </a:moveTo>
                  <a:lnTo>
                    <a:pt x="27092" y="36274"/>
                  </a:lnTo>
                  <a:lnTo>
                    <a:pt x="0" y="63431"/>
                  </a:lnTo>
                  <a:lnTo>
                    <a:pt x="9117" y="72548"/>
                  </a:lnTo>
                  <a:lnTo>
                    <a:pt x="45391" y="36274"/>
                  </a:lnTo>
                  <a:lnTo>
                    <a:pt x="9117" y="0"/>
                  </a:lnTo>
                  <a:lnTo>
                    <a:pt x="0" y="9117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B774D17E-1E18-4B34-B8A1-43FEBA2FE76A}"/>
                </a:ext>
              </a:extLst>
            </p:cNvPr>
            <p:cNvSpPr/>
            <p:nvPr/>
          </p:nvSpPr>
          <p:spPr>
            <a:xfrm>
              <a:off x="8013324" y="4297852"/>
              <a:ext cx="62802" cy="105300"/>
            </a:xfrm>
            <a:custGeom>
              <a:avLst/>
              <a:gdLst>
                <a:gd name="connsiteX0" fmla="*/ 0 w 42222"/>
                <a:gd name="connsiteY0" fmla="*/ 73195 h 78173"/>
                <a:gd name="connsiteX1" fmla="*/ 11962 w 42222"/>
                <a:gd name="connsiteY1" fmla="*/ 78173 h 78173"/>
                <a:gd name="connsiteX2" fmla="*/ 42223 w 42222"/>
                <a:gd name="connsiteY2" fmla="*/ 4979 h 78173"/>
                <a:gd name="connsiteX3" fmla="*/ 30325 w 42222"/>
                <a:gd name="connsiteY3" fmla="*/ 0 h 78173"/>
                <a:gd name="connsiteX4" fmla="*/ 0 w 42222"/>
                <a:gd name="connsiteY4" fmla="*/ 73195 h 7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22" h="78173">
                  <a:moveTo>
                    <a:pt x="0" y="73195"/>
                  </a:moveTo>
                  <a:lnTo>
                    <a:pt x="11962" y="78173"/>
                  </a:lnTo>
                  <a:lnTo>
                    <a:pt x="42223" y="4979"/>
                  </a:lnTo>
                  <a:lnTo>
                    <a:pt x="30325" y="0"/>
                  </a:lnTo>
                  <a:lnTo>
                    <a:pt x="0" y="73195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48" name="Image 147">
            <a:extLst>
              <a:ext uri="{FF2B5EF4-FFF2-40B4-BE49-F238E27FC236}">
                <a16:creationId xmlns:a16="http://schemas.microsoft.com/office/drawing/2014/main" id="{AE7EA7EA-AF0E-46AF-8C2C-3EA864A2A4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164" y="1351070"/>
            <a:ext cx="1213969" cy="44314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Rectangle 172">
            <a:extLst>
              <a:ext uri="{FF2B5EF4-FFF2-40B4-BE49-F238E27FC236}">
                <a16:creationId xmlns:a16="http://schemas.microsoft.com/office/drawing/2014/main" id="{A82C5FD4-49F4-4FC9-B910-8BDBCCD35400}"/>
              </a:ext>
            </a:extLst>
          </p:cNvPr>
          <p:cNvSpPr/>
          <p:nvPr/>
        </p:nvSpPr>
        <p:spPr>
          <a:xfrm>
            <a:off x="708087" y="1254320"/>
            <a:ext cx="4183912" cy="635831"/>
          </a:xfrm>
          <a:prstGeom prst="rect">
            <a:avLst/>
          </a:prstGeom>
          <a:solidFill>
            <a:srgbClr val="C00000">
              <a:alpha val="9000"/>
            </a:srgb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44AC46C-DC5C-49B2-A78E-007F2DDDD82A}"/>
              </a:ext>
            </a:extLst>
          </p:cNvPr>
          <p:cNvSpPr txBox="1"/>
          <p:nvPr/>
        </p:nvSpPr>
        <p:spPr>
          <a:xfrm>
            <a:off x="2988337" y="1255389"/>
            <a:ext cx="1775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Création du lead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56C6A9A-7407-4677-92E6-0E165C099A87}"/>
              </a:ext>
            </a:extLst>
          </p:cNvPr>
          <p:cNvSpPr/>
          <p:nvPr/>
        </p:nvSpPr>
        <p:spPr>
          <a:xfrm>
            <a:off x="2866047" y="1307715"/>
            <a:ext cx="182642" cy="199892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09DDF62-CDD3-469F-B9EA-EA6D8D5F3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279" y="1572235"/>
            <a:ext cx="1307039" cy="208225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4FC27DAE-5858-475D-9B1D-9CEADD333D02}"/>
              </a:ext>
            </a:extLst>
          </p:cNvPr>
          <p:cNvSpPr txBox="1">
            <a:spLocks/>
          </p:cNvSpPr>
          <p:nvPr/>
        </p:nvSpPr>
        <p:spPr>
          <a:xfrm>
            <a:off x="5107833" y="1532548"/>
            <a:ext cx="6545433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Même parcours que pour les autres expertises métiers</a:t>
            </a:r>
          </a:p>
        </p:txBody>
      </p:sp>
      <p:sp>
        <p:nvSpPr>
          <p:cNvPr id="22" name="Titre 6">
            <a:extLst>
              <a:ext uri="{FF2B5EF4-FFF2-40B4-BE49-F238E27FC236}">
                <a16:creationId xmlns:a16="http://schemas.microsoft.com/office/drawing/2014/main" id="{C1BB81BC-034A-423D-8C01-DC0BD822C2A6}"/>
              </a:ext>
            </a:extLst>
          </p:cNvPr>
          <p:cNvSpPr txBox="1">
            <a:spLocks/>
          </p:cNvSpPr>
          <p:nvPr/>
        </p:nvSpPr>
        <p:spPr>
          <a:xfrm>
            <a:off x="5107833" y="891131"/>
            <a:ext cx="7084167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all" spc="0" normalizeH="0" baseline="0" noProof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Saisie dans </a:t>
            </a:r>
            <a:r>
              <a:rPr kumimoji="0" lang="fr-FR" sz="1800" b="1" i="0" u="none" strike="noStrike" kern="1200" cap="all" spc="0" normalizeH="0" baseline="0" noProof="0" err="1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monexpert</a:t>
            </a:r>
            <a:r>
              <a:rPr kumimoji="0" lang="fr-FR" sz="1800" b="1" i="0" u="none" strike="noStrike" kern="1200" cap="all" spc="0" normalizeH="0" baseline="0" noProof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des informations clients</a:t>
            </a:r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DD6ABE49-9A6F-4C33-8204-0CC3BC783FC3}"/>
              </a:ext>
            </a:extLst>
          </p:cNvPr>
          <p:cNvSpPr/>
          <p:nvPr/>
        </p:nvSpPr>
        <p:spPr>
          <a:xfrm rot="5400000">
            <a:off x="4582290" y="1325694"/>
            <a:ext cx="431998" cy="432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5A803A-6C0C-4AEF-AD30-836188712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" y="2088293"/>
            <a:ext cx="1132522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4107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Schémas de distribution / détection des besoins client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5</a:t>
            </a:r>
          </a:p>
        </p:txBody>
      </p:sp>
      <p:grpSp>
        <p:nvGrpSpPr>
          <p:cNvPr id="142" name="Groupe 141">
            <a:extLst>
              <a:ext uri="{FF2B5EF4-FFF2-40B4-BE49-F238E27FC236}">
                <a16:creationId xmlns:a16="http://schemas.microsoft.com/office/drawing/2014/main" id="{0F9AE36F-4C95-4A41-AF61-7AA6975AADF1}"/>
              </a:ext>
            </a:extLst>
          </p:cNvPr>
          <p:cNvGrpSpPr/>
          <p:nvPr/>
        </p:nvGrpSpPr>
        <p:grpSpPr>
          <a:xfrm>
            <a:off x="800095" y="1288916"/>
            <a:ext cx="385993" cy="510935"/>
            <a:chOff x="7729783" y="3750361"/>
            <a:chExt cx="630445" cy="740323"/>
          </a:xfrm>
        </p:grpSpPr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3934679A-7E95-41EB-8639-0F87C8AA7D96}"/>
                </a:ext>
              </a:extLst>
            </p:cNvPr>
            <p:cNvSpPr/>
            <p:nvPr/>
          </p:nvSpPr>
          <p:spPr>
            <a:xfrm>
              <a:off x="7729783" y="3750361"/>
              <a:ext cx="630445" cy="679238"/>
            </a:xfrm>
            <a:custGeom>
              <a:avLst/>
              <a:gdLst>
                <a:gd name="connsiteX0" fmla="*/ 306441 w 423851"/>
                <a:gd name="connsiteY0" fmla="*/ 289154 h 504254"/>
                <a:gd name="connsiteX1" fmla="*/ 382485 w 423851"/>
                <a:gd name="connsiteY1" fmla="*/ 328398 h 504254"/>
                <a:gd name="connsiteX2" fmla="*/ 399405 w 423851"/>
                <a:gd name="connsiteY2" fmla="*/ 362239 h 504254"/>
                <a:gd name="connsiteX3" fmla="*/ 410757 w 423851"/>
                <a:gd name="connsiteY3" fmla="*/ 455309 h 504254"/>
                <a:gd name="connsiteX4" fmla="*/ 402747 w 423851"/>
                <a:gd name="connsiteY4" fmla="*/ 473331 h 504254"/>
                <a:gd name="connsiteX5" fmla="*/ 367131 w 423851"/>
                <a:gd name="connsiteY5" fmla="*/ 490610 h 504254"/>
                <a:gd name="connsiteX6" fmla="*/ 367131 w 423851"/>
                <a:gd name="connsiteY6" fmla="*/ 504244 h 504254"/>
                <a:gd name="connsiteX7" fmla="*/ 409965 w 423851"/>
                <a:gd name="connsiteY7" fmla="*/ 484059 h 504254"/>
                <a:gd name="connsiteX8" fmla="*/ 423601 w 423851"/>
                <a:gd name="connsiteY8" fmla="*/ 453787 h 504254"/>
                <a:gd name="connsiteX9" fmla="*/ 412327 w 423851"/>
                <a:gd name="connsiteY9" fmla="*/ 361637 h 504254"/>
                <a:gd name="connsiteX10" fmla="*/ 390568 w 423851"/>
                <a:gd name="connsiteY10" fmla="*/ 318308 h 504254"/>
                <a:gd name="connsiteX11" fmla="*/ 309966 w 423851"/>
                <a:gd name="connsiteY11" fmla="*/ 276696 h 504254"/>
                <a:gd name="connsiteX12" fmla="*/ 278140 w 423851"/>
                <a:gd name="connsiteY12" fmla="*/ 263635 h 504254"/>
                <a:gd name="connsiteX13" fmla="*/ 270117 w 423851"/>
                <a:gd name="connsiteY13" fmla="*/ 251670 h 504254"/>
                <a:gd name="connsiteX14" fmla="*/ 270117 w 423851"/>
                <a:gd name="connsiteY14" fmla="*/ 232611 h 504254"/>
                <a:gd name="connsiteX15" fmla="*/ 308926 w 423851"/>
                <a:gd name="connsiteY15" fmla="*/ 155195 h 504254"/>
                <a:gd name="connsiteX16" fmla="*/ 308926 w 423851"/>
                <a:gd name="connsiteY16" fmla="*/ 136452 h 504254"/>
                <a:gd name="connsiteX17" fmla="*/ 319471 w 423851"/>
                <a:gd name="connsiteY17" fmla="*/ 138658 h 504254"/>
                <a:gd name="connsiteX18" fmla="*/ 325936 w 423851"/>
                <a:gd name="connsiteY18" fmla="*/ 132192 h 504254"/>
                <a:gd name="connsiteX19" fmla="*/ 325605 w 423851"/>
                <a:gd name="connsiteY19" fmla="*/ 130149 h 504254"/>
                <a:gd name="connsiteX20" fmla="*/ 319057 w 423851"/>
                <a:gd name="connsiteY20" fmla="*/ 110493 h 504254"/>
                <a:gd name="connsiteX21" fmla="*/ 312211 w 423851"/>
                <a:gd name="connsiteY21" fmla="*/ 83117 h 504254"/>
                <a:gd name="connsiteX22" fmla="*/ 256578 w 423851"/>
                <a:gd name="connsiteY22" fmla="*/ 11385 h 504254"/>
                <a:gd name="connsiteX23" fmla="*/ 242212 w 423851"/>
                <a:gd name="connsiteY23" fmla="*/ 12442 h 504254"/>
                <a:gd name="connsiteX24" fmla="*/ 240261 w 423851"/>
                <a:gd name="connsiteY24" fmla="*/ 9548 h 504254"/>
                <a:gd name="connsiteX25" fmla="*/ 228643 w 423851"/>
                <a:gd name="connsiteY25" fmla="*/ 1648 h 504254"/>
                <a:gd name="connsiteX26" fmla="*/ 113882 w 423851"/>
                <a:gd name="connsiteY26" fmla="*/ 74342 h 504254"/>
                <a:gd name="connsiteX27" fmla="*/ 109615 w 423851"/>
                <a:gd name="connsiteY27" fmla="*/ 101499 h 504254"/>
                <a:gd name="connsiteX28" fmla="*/ 109555 w 423851"/>
                <a:gd name="connsiteY28" fmla="*/ 111161 h 504254"/>
                <a:gd name="connsiteX29" fmla="*/ 104074 w 423851"/>
                <a:gd name="connsiteY29" fmla="*/ 137451 h 504254"/>
                <a:gd name="connsiteX30" fmla="*/ 92031 w 423851"/>
                <a:gd name="connsiteY30" fmla="*/ 165564 h 504254"/>
                <a:gd name="connsiteX31" fmla="*/ 95427 w 423851"/>
                <a:gd name="connsiteY31" fmla="*/ 174054 h 504254"/>
                <a:gd name="connsiteX32" fmla="*/ 97974 w 423851"/>
                <a:gd name="connsiteY32" fmla="*/ 174577 h 504254"/>
                <a:gd name="connsiteX33" fmla="*/ 99470 w 423851"/>
                <a:gd name="connsiteY33" fmla="*/ 174401 h 504254"/>
                <a:gd name="connsiteX34" fmla="*/ 116131 w 423851"/>
                <a:gd name="connsiteY34" fmla="*/ 169978 h 504254"/>
                <a:gd name="connsiteX35" fmla="*/ 153698 w 423851"/>
                <a:gd name="connsiteY35" fmla="*/ 232574 h 504254"/>
                <a:gd name="connsiteX36" fmla="*/ 153698 w 423851"/>
                <a:gd name="connsiteY36" fmla="*/ 251670 h 504254"/>
                <a:gd name="connsiteX37" fmla="*/ 145676 w 423851"/>
                <a:gd name="connsiteY37" fmla="*/ 263632 h 504254"/>
                <a:gd name="connsiteX38" fmla="*/ 113635 w 423851"/>
                <a:gd name="connsiteY38" fmla="*/ 276784 h 504254"/>
                <a:gd name="connsiteX39" fmla="*/ 33383 w 423851"/>
                <a:gd name="connsiteY39" fmla="*/ 318220 h 504254"/>
                <a:gd name="connsiteX40" fmla="*/ 11514 w 423851"/>
                <a:gd name="connsiteY40" fmla="*/ 361637 h 504254"/>
                <a:gd name="connsiteX41" fmla="*/ 245 w 423851"/>
                <a:gd name="connsiteY41" fmla="*/ 453835 h 504254"/>
                <a:gd name="connsiteX42" fmla="*/ 13894 w 423851"/>
                <a:gd name="connsiteY42" fmla="*/ 484062 h 504254"/>
                <a:gd name="connsiteX43" fmla="*/ 56764 w 423851"/>
                <a:gd name="connsiteY43" fmla="*/ 504254 h 504254"/>
                <a:gd name="connsiteX44" fmla="*/ 56764 w 423851"/>
                <a:gd name="connsiteY44" fmla="*/ 490621 h 504254"/>
                <a:gd name="connsiteX45" fmla="*/ 21110 w 423851"/>
                <a:gd name="connsiteY45" fmla="*/ 473331 h 504254"/>
                <a:gd name="connsiteX46" fmla="*/ 13087 w 423851"/>
                <a:gd name="connsiteY46" fmla="*/ 455355 h 504254"/>
                <a:gd name="connsiteX47" fmla="*/ 24387 w 423851"/>
                <a:gd name="connsiteY47" fmla="*/ 362892 h 504254"/>
                <a:gd name="connsiteX48" fmla="*/ 24434 w 423851"/>
                <a:gd name="connsiteY48" fmla="*/ 362246 h 504254"/>
                <a:gd name="connsiteX49" fmla="*/ 41461 w 423851"/>
                <a:gd name="connsiteY49" fmla="*/ 328319 h 504254"/>
                <a:gd name="connsiteX50" fmla="*/ 117371 w 423851"/>
                <a:gd name="connsiteY50" fmla="*/ 289171 h 504254"/>
                <a:gd name="connsiteX51" fmla="*/ 130820 w 423851"/>
                <a:gd name="connsiteY51" fmla="*/ 284456 h 504254"/>
                <a:gd name="connsiteX52" fmla="*/ 211925 w 423851"/>
                <a:gd name="connsiteY52" fmla="*/ 303918 h 504254"/>
                <a:gd name="connsiteX53" fmla="*/ 293014 w 423851"/>
                <a:gd name="connsiteY53" fmla="*/ 284456 h 504254"/>
                <a:gd name="connsiteX54" fmla="*/ 115960 w 423851"/>
                <a:gd name="connsiteY54" fmla="*/ 142548 h 504254"/>
                <a:gd name="connsiteX55" fmla="*/ 122491 w 423851"/>
                <a:gd name="connsiteY55" fmla="*/ 111241 h 504254"/>
                <a:gd name="connsiteX56" fmla="*/ 122551 w 423851"/>
                <a:gd name="connsiteY56" fmla="*/ 101583 h 504254"/>
                <a:gd name="connsiteX57" fmla="*/ 126178 w 423851"/>
                <a:gd name="connsiteY57" fmla="*/ 78358 h 504254"/>
                <a:gd name="connsiteX58" fmla="*/ 211175 w 423851"/>
                <a:gd name="connsiteY58" fmla="*/ 12929 h 504254"/>
                <a:gd name="connsiteX59" fmla="*/ 226260 w 423851"/>
                <a:gd name="connsiteY59" fmla="*/ 14359 h 504254"/>
                <a:gd name="connsiteX60" fmla="*/ 229534 w 423851"/>
                <a:gd name="connsiteY60" fmla="*/ 16768 h 504254"/>
                <a:gd name="connsiteX61" fmla="*/ 235303 w 423851"/>
                <a:gd name="connsiteY61" fmla="*/ 25330 h 504254"/>
                <a:gd name="connsiteX62" fmla="*/ 244277 w 423851"/>
                <a:gd name="connsiteY62" fmla="*/ 27082 h 504254"/>
                <a:gd name="connsiteX63" fmla="*/ 244569 w 423851"/>
                <a:gd name="connsiteY63" fmla="*/ 26874 h 504254"/>
                <a:gd name="connsiteX64" fmla="*/ 249775 w 423851"/>
                <a:gd name="connsiteY64" fmla="*/ 22937 h 504254"/>
                <a:gd name="connsiteX65" fmla="*/ 250523 w 423851"/>
                <a:gd name="connsiteY65" fmla="*/ 22808 h 504254"/>
                <a:gd name="connsiteX66" fmla="*/ 299520 w 423851"/>
                <a:gd name="connsiteY66" fmla="*/ 85608 h 504254"/>
                <a:gd name="connsiteX67" fmla="*/ 299523 w 423851"/>
                <a:gd name="connsiteY67" fmla="*/ 85608 h 504254"/>
                <a:gd name="connsiteX68" fmla="*/ 306788 w 423851"/>
                <a:gd name="connsiteY68" fmla="*/ 114582 h 504254"/>
                <a:gd name="connsiteX69" fmla="*/ 309433 w 423851"/>
                <a:gd name="connsiteY69" fmla="*/ 122525 h 504254"/>
                <a:gd name="connsiteX70" fmla="*/ 271026 w 423851"/>
                <a:gd name="connsiteY70" fmla="*/ 80885 h 504254"/>
                <a:gd name="connsiteX71" fmla="*/ 265876 w 423851"/>
                <a:gd name="connsiteY71" fmla="*/ 77860 h 504254"/>
                <a:gd name="connsiteX72" fmla="*/ 260445 w 423851"/>
                <a:gd name="connsiteY72" fmla="*/ 80348 h 504254"/>
                <a:gd name="connsiteX73" fmla="*/ 109144 w 423851"/>
                <a:gd name="connsiteY73" fmla="*/ 158460 h 504254"/>
                <a:gd name="connsiteX74" fmla="*/ 128698 w 423851"/>
                <a:gd name="connsiteY74" fmla="*/ 166256 h 504254"/>
                <a:gd name="connsiteX75" fmla="*/ 264916 w 423851"/>
                <a:gd name="connsiteY75" fmla="*/ 95016 h 504254"/>
                <a:gd name="connsiteX76" fmla="*/ 295996 w 423851"/>
                <a:gd name="connsiteY76" fmla="*/ 129027 h 504254"/>
                <a:gd name="connsiteX77" fmla="*/ 295996 w 423851"/>
                <a:gd name="connsiteY77" fmla="*/ 155194 h 504254"/>
                <a:gd name="connsiteX78" fmla="*/ 212034 w 423851"/>
                <a:gd name="connsiteY78" fmla="*/ 239254 h 504254"/>
                <a:gd name="connsiteX79" fmla="*/ 128698 w 423851"/>
                <a:gd name="connsiteY79" fmla="*/ 166255 h 504254"/>
                <a:gd name="connsiteX80" fmla="*/ 211930 w 423851"/>
                <a:gd name="connsiteY80" fmla="*/ 290980 h 504254"/>
                <a:gd name="connsiteX81" fmla="*/ 145191 w 423851"/>
                <a:gd name="connsiteY81" fmla="*/ 277808 h 504254"/>
                <a:gd name="connsiteX82" fmla="*/ 150582 w 423851"/>
                <a:gd name="connsiteY82" fmla="*/ 275595 h 504254"/>
                <a:gd name="connsiteX83" fmla="*/ 166627 w 423851"/>
                <a:gd name="connsiteY83" fmla="*/ 251671 h 504254"/>
                <a:gd name="connsiteX84" fmla="*/ 166627 w 423851"/>
                <a:gd name="connsiteY84" fmla="*/ 240821 h 504254"/>
                <a:gd name="connsiteX85" fmla="*/ 257185 w 423851"/>
                <a:gd name="connsiteY85" fmla="*/ 240918 h 504254"/>
                <a:gd name="connsiteX86" fmla="*/ 257185 w 423851"/>
                <a:gd name="connsiteY86" fmla="*/ 251672 h 504254"/>
                <a:gd name="connsiteX87" fmla="*/ 273227 w 423851"/>
                <a:gd name="connsiteY87" fmla="*/ 275596 h 504254"/>
                <a:gd name="connsiteX88" fmla="*/ 278637 w 423851"/>
                <a:gd name="connsiteY88" fmla="*/ 277817 h 504254"/>
                <a:gd name="connsiteX89" fmla="*/ 211930 w 423851"/>
                <a:gd name="connsiteY89" fmla="*/ 290980 h 50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23851" h="504254">
                  <a:moveTo>
                    <a:pt x="306441" y="289154"/>
                  </a:moveTo>
                  <a:cubicBezTo>
                    <a:pt x="334300" y="299151"/>
                    <a:pt x="360660" y="310543"/>
                    <a:pt x="382485" y="328398"/>
                  </a:cubicBezTo>
                  <a:cubicBezTo>
                    <a:pt x="392938" y="336551"/>
                    <a:pt x="399155" y="348985"/>
                    <a:pt x="399405" y="362239"/>
                  </a:cubicBezTo>
                  <a:lnTo>
                    <a:pt x="410757" y="455309"/>
                  </a:lnTo>
                  <a:cubicBezTo>
                    <a:pt x="411674" y="462342"/>
                    <a:pt x="408582" y="469299"/>
                    <a:pt x="402747" y="473331"/>
                  </a:cubicBezTo>
                  <a:cubicBezTo>
                    <a:pt x="391623" y="480520"/>
                    <a:pt x="379663" y="486323"/>
                    <a:pt x="367131" y="490610"/>
                  </a:cubicBezTo>
                  <a:lnTo>
                    <a:pt x="367131" y="504244"/>
                  </a:lnTo>
                  <a:cubicBezTo>
                    <a:pt x="382223" y="499397"/>
                    <a:pt x="396621" y="492613"/>
                    <a:pt x="409965" y="484059"/>
                  </a:cubicBezTo>
                  <a:cubicBezTo>
                    <a:pt x="419830" y="477326"/>
                    <a:pt x="425095" y="465637"/>
                    <a:pt x="423601" y="453787"/>
                  </a:cubicBezTo>
                  <a:lnTo>
                    <a:pt x="412327" y="361637"/>
                  </a:lnTo>
                  <a:cubicBezTo>
                    <a:pt x="411914" y="344668"/>
                    <a:pt x="403932" y="328773"/>
                    <a:pt x="390568" y="318308"/>
                  </a:cubicBezTo>
                  <a:cubicBezTo>
                    <a:pt x="367110" y="299117"/>
                    <a:pt x="339259" y="287164"/>
                    <a:pt x="309966" y="276696"/>
                  </a:cubicBezTo>
                  <a:lnTo>
                    <a:pt x="278140" y="263635"/>
                  </a:lnTo>
                  <a:cubicBezTo>
                    <a:pt x="273277" y="261654"/>
                    <a:pt x="270103" y="256921"/>
                    <a:pt x="270117" y="251670"/>
                  </a:cubicBezTo>
                  <a:lnTo>
                    <a:pt x="270117" y="232611"/>
                  </a:lnTo>
                  <a:cubicBezTo>
                    <a:pt x="294519" y="214354"/>
                    <a:pt x="308898" y="185671"/>
                    <a:pt x="308926" y="155195"/>
                  </a:cubicBezTo>
                  <a:lnTo>
                    <a:pt x="308926" y="136452"/>
                  </a:lnTo>
                  <a:cubicBezTo>
                    <a:pt x="312274" y="137833"/>
                    <a:pt x="315850" y="138581"/>
                    <a:pt x="319471" y="138658"/>
                  </a:cubicBezTo>
                  <a:cubicBezTo>
                    <a:pt x="323042" y="138658"/>
                    <a:pt x="325936" y="135763"/>
                    <a:pt x="325936" y="132192"/>
                  </a:cubicBezTo>
                  <a:cubicBezTo>
                    <a:pt x="325936" y="131497"/>
                    <a:pt x="325825" y="130808"/>
                    <a:pt x="325605" y="130149"/>
                  </a:cubicBezTo>
                  <a:lnTo>
                    <a:pt x="319057" y="110493"/>
                  </a:lnTo>
                  <a:cubicBezTo>
                    <a:pt x="316201" y="101521"/>
                    <a:pt x="313914" y="92377"/>
                    <a:pt x="312211" y="83117"/>
                  </a:cubicBezTo>
                  <a:cubicBezTo>
                    <a:pt x="305834" y="51854"/>
                    <a:pt x="285270" y="25339"/>
                    <a:pt x="256578" y="11385"/>
                  </a:cubicBezTo>
                  <a:cubicBezTo>
                    <a:pt x="251976" y="8986"/>
                    <a:pt x="246413" y="9396"/>
                    <a:pt x="242212" y="12442"/>
                  </a:cubicBezTo>
                  <a:lnTo>
                    <a:pt x="240261" y="9548"/>
                  </a:lnTo>
                  <a:cubicBezTo>
                    <a:pt x="237613" y="5454"/>
                    <a:pt x="233423" y="2605"/>
                    <a:pt x="228643" y="1648"/>
                  </a:cubicBezTo>
                  <a:cubicBezTo>
                    <a:pt x="178592" y="-7762"/>
                    <a:pt x="130329" y="24011"/>
                    <a:pt x="113882" y="74342"/>
                  </a:cubicBezTo>
                  <a:cubicBezTo>
                    <a:pt x="111065" y="83120"/>
                    <a:pt x="109625" y="92281"/>
                    <a:pt x="109615" y="101499"/>
                  </a:cubicBezTo>
                  <a:lnTo>
                    <a:pt x="109555" y="111161"/>
                  </a:lnTo>
                  <a:cubicBezTo>
                    <a:pt x="109509" y="120203"/>
                    <a:pt x="107645" y="129144"/>
                    <a:pt x="104074" y="137451"/>
                  </a:cubicBezTo>
                  <a:lnTo>
                    <a:pt x="92031" y="165564"/>
                  </a:lnTo>
                  <a:cubicBezTo>
                    <a:pt x="90624" y="168846"/>
                    <a:pt x="92145" y="172647"/>
                    <a:pt x="95427" y="174054"/>
                  </a:cubicBezTo>
                  <a:cubicBezTo>
                    <a:pt x="96232" y="174400"/>
                    <a:pt x="97098" y="174577"/>
                    <a:pt x="97974" y="174577"/>
                  </a:cubicBezTo>
                  <a:cubicBezTo>
                    <a:pt x="98477" y="174578"/>
                    <a:pt x="98980" y="174519"/>
                    <a:pt x="99470" y="174401"/>
                  </a:cubicBezTo>
                  <a:cubicBezTo>
                    <a:pt x="100551" y="174142"/>
                    <a:pt x="106702" y="172655"/>
                    <a:pt x="116131" y="169978"/>
                  </a:cubicBezTo>
                  <a:cubicBezTo>
                    <a:pt x="120017" y="194942"/>
                    <a:pt x="133496" y="217402"/>
                    <a:pt x="153698" y="232574"/>
                  </a:cubicBezTo>
                  <a:lnTo>
                    <a:pt x="153698" y="251670"/>
                  </a:lnTo>
                  <a:cubicBezTo>
                    <a:pt x="153711" y="256920"/>
                    <a:pt x="150537" y="261652"/>
                    <a:pt x="145676" y="263632"/>
                  </a:cubicBezTo>
                  <a:lnTo>
                    <a:pt x="113635" y="276784"/>
                  </a:lnTo>
                  <a:cubicBezTo>
                    <a:pt x="84433" y="287230"/>
                    <a:pt x="56685" y="299156"/>
                    <a:pt x="33383" y="318220"/>
                  </a:cubicBezTo>
                  <a:cubicBezTo>
                    <a:pt x="19963" y="328690"/>
                    <a:pt x="11939" y="344621"/>
                    <a:pt x="11514" y="361637"/>
                  </a:cubicBezTo>
                  <a:lnTo>
                    <a:pt x="245" y="453835"/>
                  </a:lnTo>
                  <a:cubicBezTo>
                    <a:pt x="-1231" y="465673"/>
                    <a:pt x="4038" y="477342"/>
                    <a:pt x="13894" y="484062"/>
                  </a:cubicBezTo>
                  <a:cubicBezTo>
                    <a:pt x="27250" y="492619"/>
                    <a:pt x="41660" y="499406"/>
                    <a:pt x="56764" y="504254"/>
                  </a:cubicBezTo>
                  <a:lnTo>
                    <a:pt x="56764" y="490621"/>
                  </a:lnTo>
                  <a:cubicBezTo>
                    <a:pt x="44219" y="486331"/>
                    <a:pt x="32245" y="480525"/>
                    <a:pt x="21110" y="473331"/>
                  </a:cubicBezTo>
                  <a:cubicBezTo>
                    <a:pt x="15283" y="469312"/>
                    <a:pt x="12188" y="462376"/>
                    <a:pt x="13087" y="455355"/>
                  </a:cubicBezTo>
                  <a:lnTo>
                    <a:pt x="24387" y="362892"/>
                  </a:lnTo>
                  <a:lnTo>
                    <a:pt x="24434" y="362246"/>
                  </a:lnTo>
                  <a:cubicBezTo>
                    <a:pt x="24695" y="348946"/>
                    <a:pt x="30953" y="336476"/>
                    <a:pt x="41461" y="328319"/>
                  </a:cubicBezTo>
                  <a:cubicBezTo>
                    <a:pt x="63191" y="310538"/>
                    <a:pt x="89523" y="299165"/>
                    <a:pt x="117371" y="289171"/>
                  </a:cubicBezTo>
                  <a:lnTo>
                    <a:pt x="130820" y="284456"/>
                  </a:lnTo>
                  <a:cubicBezTo>
                    <a:pt x="148314" y="296519"/>
                    <a:pt x="178885" y="303918"/>
                    <a:pt x="211925" y="303918"/>
                  </a:cubicBezTo>
                  <a:cubicBezTo>
                    <a:pt x="244952" y="303918"/>
                    <a:pt x="275521" y="296521"/>
                    <a:pt x="293014" y="284456"/>
                  </a:cubicBezTo>
                  <a:close/>
                  <a:moveTo>
                    <a:pt x="115960" y="142548"/>
                  </a:moveTo>
                  <a:cubicBezTo>
                    <a:pt x="120215" y="132656"/>
                    <a:pt x="122436" y="122009"/>
                    <a:pt x="122491" y="111241"/>
                  </a:cubicBezTo>
                  <a:lnTo>
                    <a:pt x="122551" y="101583"/>
                  </a:lnTo>
                  <a:cubicBezTo>
                    <a:pt x="122551" y="93700"/>
                    <a:pt x="123775" y="85865"/>
                    <a:pt x="126178" y="78358"/>
                  </a:cubicBezTo>
                  <a:cubicBezTo>
                    <a:pt x="138961" y="39222"/>
                    <a:pt x="173122" y="12929"/>
                    <a:pt x="211175" y="12929"/>
                  </a:cubicBezTo>
                  <a:cubicBezTo>
                    <a:pt x="216237" y="12938"/>
                    <a:pt x="221287" y="13416"/>
                    <a:pt x="226260" y="14359"/>
                  </a:cubicBezTo>
                  <a:cubicBezTo>
                    <a:pt x="227626" y="14700"/>
                    <a:pt x="228802" y="15565"/>
                    <a:pt x="229534" y="16768"/>
                  </a:cubicBezTo>
                  <a:lnTo>
                    <a:pt x="235303" y="25330"/>
                  </a:lnTo>
                  <a:cubicBezTo>
                    <a:pt x="237297" y="28292"/>
                    <a:pt x="241315" y="29077"/>
                    <a:pt x="244277" y="27082"/>
                  </a:cubicBezTo>
                  <a:cubicBezTo>
                    <a:pt x="244376" y="27015"/>
                    <a:pt x="244474" y="26946"/>
                    <a:pt x="244569" y="26874"/>
                  </a:cubicBezTo>
                  <a:lnTo>
                    <a:pt x="249775" y="22937"/>
                  </a:lnTo>
                  <a:cubicBezTo>
                    <a:pt x="249982" y="22761"/>
                    <a:pt x="250269" y="22711"/>
                    <a:pt x="250523" y="22808"/>
                  </a:cubicBezTo>
                  <a:cubicBezTo>
                    <a:pt x="275846" y="34842"/>
                    <a:pt x="294006" y="58119"/>
                    <a:pt x="299520" y="85608"/>
                  </a:cubicBezTo>
                  <a:lnTo>
                    <a:pt x="299523" y="85608"/>
                  </a:lnTo>
                  <a:cubicBezTo>
                    <a:pt x="301328" y="95410"/>
                    <a:pt x="303755" y="105087"/>
                    <a:pt x="306788" y="114582"/>
                  </a:cubicBezTo>
                  <a:lnTo>
                    <a:pt x="309433" y="122525"/>
                  </a:lnTo>
                  <a:cubicBezTo>
                    <a:pt x="295753" y="114778"/>
                    <a:pt x="279649" y="94631"/>
                    <a:pt x="271026" y="80885"/>
                  </a:cubicBezTo>
                  <a:cubicBezTo>
                    <a:pt x="269906" y="79097"/>
                    <a:pt x="267983" y="77968"/>
                    <a:pt x="265876" y="77860"/>
                  </a:cubicBezTo>
                  <a:cubicBezTo>
                    <a:pt x="263765" y="77738"/>
                    <a:pt x="261731" y="78669"/>
                    <a:pt x="260445" y="80348"/>
                  </a:cubicBezTo>
                  <a:cubicBezTo>
                    <a:pt x="228098" y="121934"/>
                    <a:pt x="141723" y="149329"/>
                    <a:pt x="109144" y="158460"/>
                  </a:cubicBezTo>
                  <a:close/>
                  <a:moveTo>
                    <a:pt x="128698" y="166256"/>
                  </a:moveTo>
                  <a:cubicBezTo>
                    <a:pt x="166724" y="154563"/>
                    <a:pt x="231987" y="130488"/>
                    <a:pt x="264916" y="95016"/>
                  </a:cubicBezTo>
                  <a:cubicBezTo>
                    <a:pt x="273556" y="107813"/>
                    <a:pt x="284027" y="119272"/>
                    <a:pt x="295996" y="129027"/>
                  </a:cubicBezTo>
                  <a:lnTo>
                    <a:pt x="295996" y="155194"/>
                  </a:lnTo>
                  <a:cubicBezTo>
                    <a:pt x="296023" y="201592"/>
                    <a:pt x="258432" y="239227"/>
                    <a:pt x="212034" y="239254"/>
                  </a:cubicBezTo>
                  <a:cubicBezTo>
                    <a:pt x="169873" y="239280"/>
                    <a:pt x="134224" y="208052"/>
                    <a:pt x="128698" y="166255"/>
                  </a:cubicBezTo>
                  <a:close/>
                  <a:moveTo>
                    <a:pt x="211930" y="290980"/>
                  </a:moveTo>
                  <a:cubicBezTo>
                    <a:pt x="188986" y="291545"/>
                    <a:pt x="166199" y="287048"/>
                    <a:pt x="145191" y="277808"/>
                  </a:cubicBezTo>
                  <a:lnTo>
                    <a:pt x="150582" y="275595"/>
                  </a:lnTo>
                  <a:cubicBezTo>
                    <a:pt x="160303" y="271633"/>
                    <a:pt x="166650" y="262169"/>
                    <a:pt x="166627" y="251671"/>
                  </a:cubicBezTo>
                  <a:lnTo>
                    <a:pt x="166627" y="240821"/>
                  </a:lnTo>
                  <a:cubicBezTo>
                    <a:pt x="194912" y="255939"/>
                    <a:pt x="228868" y="255975"/>
                    <a:pt x="257185" y="240918"/>
                  </a:cubicBezTo>
                  <a:lnTo>
                    <a:pt x="257185" y="251672"/>
                  </a:lnTo>
                  <a:cubicBezTo>
                    <a:pt x="257163" y="262168"/>
                    <a:pt x="263508" y="271631"/>
                    <a:pt x="273227" y="275596"/>
                  </a:cubicBezTo>
                  <a:lnTo>
                    <a:pt x="278637" y="277817"/>
                  </a:lnTo>
                  <a:cubicBezTo>
                    <a:pt x="257638" y="287050"/>
                    <a:pt x="234862" y="291544"/>
                    <a:pt x="211930" y="290980"/>
                  </a:cubicBez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B14C3AF5-C7B6-478C-9646-BB4BD272C3B1}"/>
                </a:ext>
              </a:extLst>
            </p:cNvPr>
            <p:cNvSpPr/>
            <p:nvPr/>
          </p:nvSpPr>
          <p:spPr>
            <a:xfrm>
              <a:off x="7766132" y="4211973"/>
              <a:ext cx="557817" cy="278711"/>
            </a:xfrm>
            <a:custGeom>
              <a:avLst/>
              <a:gdLst>
                <a:gd name="connsiteX0" fmla="*/ 329762 w 375023"/>
                <a:gd name="connsiteY0" fmla="*/ 22890 h 206910"/>
                <a:gd name="connsiteX1" fmla="*/ 306744 w 375023"/>
                <a:gd name="connsiteY1" fmla="*/ 0 h 206910"/>
                <a:gd name="connsiteX2" fmla="*/ 306680 w 375023"/>
                <a:gd name="connsiteY2" fmla="*/ 0 h 206910"/>
                <a:gd name="connsiteX3" fmla="*/ 68151 w 375023"/>
                <a:gd name="connsiteY3" fmla="*/ 0 h 206910"/>
                <a:gd name="connsiteX4" fmla="*/ 45262 w 375023"/>
                <a:gd name="connsiteY4" fmla="*/ 22890 h 206910"/>
                <a:gd name="connsiteX5" fmla="*/ 45262 w 375023"/>
                <a:gd name="connsiteY5" fmla="*/ 169343 h 206910"/>
                <a:gd name="connsiteX6" fmla="*/ 0 w 375023"/>
                <a:gd name="connsiteY6" fmla="*/ 169343 h 206910"/>
                <a:gd name="connsiteX7" fmla="*/ 0 w 375023"/>
                <a:gd name="connsiteY7" fmla="*/ 184047 h 206910"/>
                <a:gd name="connsiteX8" fmla="*/ 22889 w 375023"/>
                <a:gd name="connsiteY8" fmla="*/ 206910 h 206910"/>
                <a:gd name="connsiteX9" fmla="*/ 352159 w 375023"/>
                <a:gd name="connsiteY9" fmla="*/ 206910 h 206910"/>
                <a:gd name="connsiteX10" fmla="*/ 375024 w 375023"/>
                <a:gd name="connsiteY10" fmla="*/ 184021 h 206910"/>
                <a:gd name="connsiteX11" fmla="*/ 375024 w 375023"/>
                <a:gd name="connsiteY11" fmla="*/ 169343 h 206910"/>
                <a:gd name="connsiteX12" fmla="*/ 329762 w 375023"/>
                <a:gd name="connsiteY12" fmla="*/ 169343 h 206910"/>
                <a:gd name="connsiteX13" fmla="*/ 362092 w 375023"/>
                <a:gd name="connsiteY13" fmla="*/ 182275 h 206910"/>
                <a:gd name="connsiteX14" fmla="*/ 362092 w 375023"/>
                <a:gd name="connsiteY14" fmla="*/ 183996 h 206910"/>
                <a:gd name="connsiteX15" fmla="*/ 352134 w 375023"/>
                <a:gd name="connsiteY15" fmla="*/ 193979 h 206910"/>
                <a:gd name="connsiteX16" fmla="*/ 22914 w 375023"/>
                <a:gd name="connsiteY16" fmla="*/ 193979 h 206910"/>
                <a:gd name="connsiteX17" fmla="*/ 12931 w 375023"/>
                <a:gd name="connsiteY17" fmla="*/ 184021 h 206910"/>
                <a:gd name="connsiteX18" fmla="*/ 12931 w 375023"/>
                <a:gd name="connsiteY18" fmla="*/ 182275 h 206910"/>
                <a:gd name="connsiteX19" fmla="*/ 58192 w 375023"/>
                <a:gd name="connsiteY19" fmla="*/ 182275 h 206910"/>
                <a:gd name="connsiteX20" fmla="*/ 58192 w 375023"/>
                <a:gd name="connsiteY20" fmla="*/ 22890 h 206910"/>
                <a:gd name="connsiteX21" fmla="*/ 68150 w 375023"/>
                <a:gd name="connsiteY21" fmla="*/ 12932 h 206910"/>
                <a:gd name="connsiteX22" fmla="*/ 306873 w 375023"/>
                <a:gd name="connsiteY22" fmla="*/ 12932 h 206910"/>
                <a:gd name="connsiteX23" fmla="*/ 316830 w 375023"/>
                <a:gd name="connsiteY23" fmla="*/ 22890 h 206910"/>
                <a:gd name="connsiteX24" fmla="*/ 316830 w 375023"/>
                <a:gd name="connsiteY24" fmla="*/ 182275 h 20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5023" h="206910">
                  <a:moveTo>
                    <a:pt x="329762" y="22890"/>
                  </a:moveTo>
                  <a:cubicBezTo>
                    <a:pt x="329726" y="10212"/>
                    <a:pt x="319421" y="-35"/>
                    <a:pt x="306744" y="0"/>
                  </a:cubicBezTo>
                  <a:cubicBezTo>
                    <a:pt x="306723" y="0"/>
                    <a:pt x="306701" y="0"/>
                    <a:pt x="306680" y="0"/>
                  </a:cubicBezTo>
                  <a:lnTo>
                    <a:pt x="68151" y="0"/>
                  </a:lnTo>
                  <a:cubicBezTo>
                    <a:pt x="55515" y="14"/>
                    <a:pt x="45275" y="10254"/>
                    <a:pt x="45262" y="22890"/>
                  </a:cubicBezTo>
                  <a:lnTo>
                    <a:pt x="45262" y="169343"/>
                  </a:lnTo>
                  <a:lnTo>
                    <a:pt x="0" y="169343"/>
                  </a:lnTo>
                  <a:lnTo>
                    <a:pt x="0" y="184047"/>
                  </a:lnTo>
                  <a:cubicBezTo>
                    <a:pt x="85" y="196648"/>
                    <a:pt x="10287" y="206839"/>
                    <a:pt x="22889" y="206910"/>
                  </a:cubicBezTo>
                  <a:lnTo>
                    <a:pt x="352159" y="206910"/>
                  </a:lnTo>
                  <a:cubicBezTo>
                    <a:pt x="364762" y="206826"/>
                    <a:pt x="374953" y="196623"/>
                    <a:pt x="375024" y="184021"/>
                  </a:cubicBezTo>
                  <a:lnTo>
                    <a:pt x="375024" y="169343"/>
                  </a:lnTo>
                  <a:lnTo>
                    <a:pt x="329762" y="169343"/>
                  </a:lnTo>
                  <a:close/>
                  <a:moveTo>
                    <a:pt x="362092" y="182275"/>
                  </a:moveTo>
                  <a:lnTo>
                    <a:pt x="362092" y="183996"/>
                  </a:lnTo>
                  <a:cubicBezTo>
                    <a:pt x="362058" y="189486"/>
                    <a:pt x="357624" y="193931"/>
                    <a:pt x="352134" y="193979"/>
                  </a:cubicBezTo>
                  <a:lnTo>
                    <a:pt x="22914" y="193979"/>
                  </a:lnTo>
                  <a:cubicBezTo>
                    <a:pt x="17424" y="193945"/>
                    <a:pt x="12978" y="189511"/>
                    <a:pt x="12931" y="184021"/>
                  </a:cubicBezTo>
                  <a:lnTo>
                    <a:pt x="12931" y="182275"/>
                  </a:lnTo>
                  <a:lnTo>
                    <a:pt x="58192" y="182275"/>
                  </a:lnTo>
                  <a:lnTo>
                    <a:pt x="58192" y="22890"/>
                  </a:lnTo>
                  <a:cubicBezTo>
                    <a:pt x="58199" y="17393"/>
                    <a:pt x="62653" y="12938"/>
                    <a:pt x="68150" y="12932"/>
                  </a:cubicBezTo>
                  <a:lnTo>
                    <a:pt x="306873" y="12932"/>
                  </a:lnTo>
                  <a:cubicBezTo>
                    <a:pt x="312369" y="12938"/>
                    <a:pt x="316824" y="17393"/>
                    <a:pt x="316830" y="22890"/>
                  </a:cubicBezTo>
                  <a:lnTo>
                    <a:pt x="316830" y="182275"/>
                  </a:ln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60A0B2E8-7330-44B9-B619-ACDBF038FB83}"/>
                </a:ext>
              </a:extLst>
            </p:cNvPr>
            <p:cNvSpPr/>
            <p:nvPr/>
          </p:nvSpPr>
          <p:spPr>
            <a:xfrm>
              <a:off x="7927727" y="4299332"/>
              <a:ext cx="67514" cy="97722"/>
            </a:xfrm>
            <a:custGeom>
              <a:avLst/>
              <a:gdLst>
                <a:gd name="connsiteX0" fmla="*/ 36274 w 45390"/>
                <a:gd name="connsiteY0" fmla="*/ 0 h 72547"/>
                <a:gd name="connsiteX1" fmla="*/ 0 w 45390"/>
                <a:gd name="connsiteY1" fmla="*/ 36274 h 72547"/>
                <a:gd name="connsiteX2" fmla="*/ 36274 w 45390"/>
                <a:gd name="connsiteY2" fmla="*/ 72548 h 72547"/>
                <a:gd name="connsiteX3" fmla="*/ 45391 w 45390"/>
                <a:gd name="connsiteY3" fmla="*/ 63431 h 72547"/>
                <a:gd name="connsiteX4" fmla="*/ 18299 w 45390"/>
                <a:gd name="connsiteY4" fmla="*/ 36274 h 72547"/>
                <a:gd name="connsiteX5" fmla="*/ 45391 w 45390"/>
                <a:gd name="connsiteY5" fmla="*/ 9117 h 72547"/>
                <a:gd name="connsiteX6" fmla="*/ 36274 w 45390"/>
                <a:gd name="connsiteY6" fmla="*/ 0 h 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90" h="72547">
                  <a:moveTo>
                    <a:pt x="36274" y="0"/>
                  </a:moveTo>
                  <a:lnTo>
                    <a:pt x="0" y="36274"/>
                  </a:lnTo>
                  <a:lnTo>
                    <a:pt x="36274" y="72548"/>
                  </a:lnTo>
                  <a:lnTo>
                    <a:pt x="45391" y="63431"/>
                  </a:lnTo>
                  <a:lnTo>
                    <a:pt x="18299" y="36274"/>
                  </a:lnTo>
                  <a:lnTo>
                    <a:pt x="45391" y="9117"/>
                  </a:lnTo>
                  <a:lnTo>
                    <a:pt x="36274" y="0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2236FF85-7F34-4C18-B4D4-92E12649D311}"/>
                </a:ext>
              </a:extLst>
            </p:cNvPr>
            <p:cNvSpPr/>
            <p:nvPr/>
          </p:nvSpPr>
          <p:spPr>
            <a:xfrm>
              <a:off x="8094497" y="4299332"/>
              <a:ext cx="67514" cy="97722"/>
            </a:xfrm>
            <a:custGeom>
              <a:avLst/>
              <a:gdLst>
                <a:gd name="connsiteX0" fmla="*/ 0 w 45390"/>
                <a:gd name="connsiteY0" fmla="*/ 9117 h 72547"/>
                <a:gd name="connsiteX1" fmla="*/ 27092 w 45390"/>
                <a:gd name="connsiteY1" fmla="*/ 36274 h 72547"/>
                <a:gd name="connsiteX2" fmla="*/ 0 w 45390"/>
                <a:gd name="connsiteY2" fmla="*/ 63431 h 72547"/>
                <a:gd name="connsiteX3" fmla="*/ 9117 w 45390"/>
                <a:gd name="connsiteY3" fmla="*/ 72548 h 72547"/>
                <a:gd name="connsiteX4" fmla="*/ 45391 w 45390"/>
                <a:gd name="connsiteY4" fmla="*/ 36274 h 72547"/>
                <a:gd name="connsiteX5" fmla="*/ 9117 w 45390"/>
                <a:gd name="connsiteY5" fmla="*/ 0 h 72547"/>
                <a:gd name="connsiteX6" fmla="*/ 0 w 45390"/>
                <a:gd name="connsiteY6" fmla="*/ 9117 h 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90" h="72547">
                  <a:moveTo>
                    <a:pt x="0" y="9117"/>
                  </a:moveTo>
                  <a:lnTo>
                    <a:pt x="27092" y="36274"/>
                  </a:lnTo>
                  <a:lnTo>
                    <a:pt x="0" y="63431"/>
                  </a:lnTo>
                  <a:lnTo>
                    <a:pt x="9117" y="72548"/>
                  </a:lnTo>
                  <a:lnTo>
                    <a:pt x="45391" y="36274"/>
                  </a:lnTo>
                  <a:lnTo>
                    <a:pt x="9117" y="0"/>
                  </a:lnTo>
                  <a:lnTo>
                    <a:pt x="0" y="9117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B774D17E-1E18-4B34-B8A1-43FEBA2FE76A}"/>
                </a:ext>
              </a:extLst>
            </p:cNvPr>
            <p:cNvSpPr/>
            <p:nvPr/>
          </p:nvSpPr>
          <p:spPr>
            <a:xfrm>
              <a:off x="8013324" y="4297852"/>
              <a:ext cx="62802" cy="105300"/>
            </a:xfrm>
            <a:custGeom>
              <a:avLst/>
              <a:gdLst>
                <a:gd name="connsiteX0" fmla="*/ 0 w 42222"/>
                <a:gd name="connsiteY0" fmla="*/ 73195 h 78173"/>
                <a:gd name="connsiteX1" fmla="*/ 11962 w 42222"/>
                <a:gd name="connsiteY1" fmla="*/ 78173 h 78173"/>
                <a:gd name="connsiteX2" fmla="*/ 42223 w 42222"/>
                <a:gd name="connsiteY2" fmla="*/ 4979 h 78173"/>
                <a:gd name="connsiteX3" fmla="*/ 30325 w 42222"/>
                <a:gd name="connsiteY3" fmla="*/ 0 h 78173"/>
                <a:gd name="connsiteX4" fmla="*/ 0 w 42222"/>
                <a:gd name="connsiteY4" fmla="*/ 73195 h 7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22" h="78173">
                  <a:moveTo>
                    <a:pt x="0" y="73195"/>
                  </a:moveTo>
                  <a:lnTo>
                    <a:pt x="11962" y="78173"/>
                  </a:lnTo>
                  <a:lnTo>
                    <a:pt x="42223" y="4979"/>
                  </a:lnTo>
                  <a:lnTo>
                    <a:pt x="30325" y="0"/>
                  </a:lnTo>
                  <a:lnTo>
                    <a:pt x="0" y="73195"/>
                  </a:lnTo>
                  <a:close/>
                </a:path>
              </a:pathLst>
            </a:custGeom>
            <a:solidFill>
              <a:srgbClr val="C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48" name="Image 147">
            <a:extLst>
              <a:ext uri="{FF2B5EF4-FFF2-40B4-BE49-F238E27FC236}">
                <a16:creationId xmlns:a16="http://schemas.microsoft.com/office/drawing/2014/main" id="{AE7EA7EA-AF0E-46AF-8C2C-3EA864A2A4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164" y="1351070"/>
            <a:ext cx="1213969" cy="44314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Rectangle 172">
            <a:extLst>
              <a:ext uri="{FF2B5EF4-FFF2-40B4-BE49-F238E27FC236}">
                <a16:creationId xmlns:a16="http://schemas.microsoft.com/office/drawing/2014/main" id="{A82C5FD4-49F4-4FC9-B910-8BDBCCD35400}"/>
              </a:ext>
            </a:extLst>
          </p:cNvPr>
          <p:cNvSpPr/>
          <p:nvPr/>
        </p:nvSpPr>
        <p:spPr>
          <a:xfrm>
            <a:off x="708087" y="1254320"/>
            <a:ext cx="4183912" cy="635831"/>
          </a:xfrm>
          <a:prstGeom prst="rect">
            <a:avLst/>
          </a:prstGeom>
          <a:solidFill>
            <a:srgbClr val="C00000">
              <a:alpha val="9000"/>
            </a:srgb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44AC46C-DC5C-49B2-A78E-007F2DDDD82A}"/>
              </a:ext>
            </a:extLst>
          </p:cNvPr>
          <p:cNvSpPr txBox="1"/>
          <p:nvPr/>
        </p:nvSpPr>
        <p:spPr>
          <a:xfrm>
            <a:off x="2988337" y="1255389"/>
            <a:ext cx="1775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Création du lead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56C6A9A-7407-4677-92E6-0E165C099A87}"/>
              </a:ext>
            </a:extLst>
          </p:cNvPr>
          <p:cNvSpPr/>
          <p:nvPr/>
        </p:nvSpPr>
        <p:spPr>
          <a:xfrm>
            <a:off x="2866047" y="1307715"/>
            <a:ext cx="182642" cy="199892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09DDF62-CDD3-469F-B9EA-EA6D8D5F3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279" y="1572235"/>
            <a:ext cx="1307039" cy="208225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4FC27DAE-5858-475D-9B1D-9CEADD333D02}"/>
              </a:ext>
            </a:extLst>
          </p:cNvPr>
          <p:cNvSpPr txBox="1">
            <a:spLocks/>
          </p:cNvSpPr>
          <p:nvPr/>
        </p:nvSpPr>
        <p:spPr>
          <a:xfrm>
            <a:off x="5107833" y="1532548"/>
            <a:ext cx="6545433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Même parcours que pour les autres expertises métiers</a:t>
            </a:r>
          </a:p>
        </p:txBody>
      </p:sp>
      <p:sp>
        <p:nvSpPr>
          <p:cNvPr id="22" name="Titre 6">
            <a:extLst>
              <a:ext uri="{FF2B5EF4-FFF2-40B4-BE49-F238E27FC236}">
                <a16:creationId xmlns:a16="http://schemas.microsoft.com/office/drawing/2014/main" id="{C1BB81BC-034A-423D-8C01-DC0BD822C2A6}"/>
              </a:ext>
            </a:extLst>
          </p:cNvPr>
          <p:cNvSpPr txBox="1">
            <a:spLocks/>
          </p:cNvSpPr>
          <p:nvPr/>
        </p:nvSpPr>
        <p:spPr>
          <a:xfrm>
            <a:off x="5107833" y="891131"/>
            <a:ext cx="7084167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all" spc="0" normalizeH="0" baseline="0" noProof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Saisie dans </a:t>
            </a:r>
            <a:r>
              <a:rPr kumimoji="0" lang="fr-FR" sz="1800" b="1" i="0" u="none" strike="noStrike" kern="1200" cap="all" spc="0" normalizeH="0" baseline="0" noProof="0" err="1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monexpert</a:t>
            </a:r>
            <a:r>
              <a:rPr kumimoji="0" lang="fr-FR" sz="1800" b="1" i="0" u="none" strike="noStrike" kern="1200" cap="all" spc="0" normalizeH="0" baseline="0" noProof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des informations clients</a:t>
            </a:r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DD6ABE49-9A6F-4C33-8204-0CC3BC783FC3}"/>
              </a:ext>
            </a:extLst>
          </p:cNvPr>
          <p:cNvSpPr/>
          <p:nvPr/>
        </p:nvSpPr>
        <p:spPr>
          <a:xfrm rot="5400000">
            <a:off x="4582290" y="1325694"/>
            <a:ext cx="431998" cy="432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2EAB039-781B-4A9A-90AB-9FFD37EC4A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76"/>
          <a:stretch/>
        </p:blipFill>
        <p:spPr>
          <a:xfrm>
            <a:off x="2171823" y="2142620"/>
            <a:ext cx="8215209" cy="4251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0849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Schémas de distribution / exemples de tarifs</a:t>
            </a:r>
            <a:endParaRPr lang="fr-FR" sz="2400">
              <a:solidFill>
                <a:srgbClr val="0066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0400D5-32AE-474B-9B6B-DF168D46A054}"/>
              </a:ext>
            </a:extLst>
          </p:cNvPr>
          <p:cNvSpPr/>
          <p:nvPr/>
        </p:nvSpPr>
        <p:spPr>
          <a:xfrm>
            <a:off x="6606866" y="1241199"/>
            <a:ext cx="4818995" cy="635831"/>
          </a:xfrm>
          <a:prstGeom prst="rect">
            <a:avLst/>
          </a:prstGeom>
          <a:solidFill>
            <a:srgbClr val="7030A0">
              <a:alpha val="9000"/>
            </a:srgbClr>
          </a:solidFill>
          <a:ln w="28575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3EED4DC-474D-4F0C-A9D0-34020BCE3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365" y="1360164"/>
            <a:ext cx="1230618" cy="3979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3028007-053E-4FC4-8466-FF22D92CD457}"/>
              </a:ext>
            </a:extLst>
          </p:cNvPr>
          <p:cNvSpPr txBox="1"/>
          <p:nvPr/>
        </p:nvSpPr>
        <p:spPr>
          <a:xfrm>
            <a:off x="8628919" y="1243916"/>
            <a:ext cx="2484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Prise en charge du client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F40B11B-B58C-4C82-A9A5-2DAE5C48EB68}"/>
              </a:ext>
            </a:extLst>
          </p:cNvPr>
          <p:cNvSpPr/>
          <p:nvPr/>
        </p:nvSpPr>
        <p:spPr>
          <a:xfrm>
            <a:off x="8393664" y="1296797"/>
            <a:ext cx="182642" cy="202014"/>
          </a:xfrm>
          <a:prstGeom prst="ellipse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CD3E0BD-DDCC-45FF-9191-89D25A01D4AB}"/>
              </a:ext>
            </a:extLst>
          </p:cNvPr>
          <p:cNvSpPr txBox="1"/>
          <p:nvPr/>
        </p:nvSpPr>
        <p:spPr>
          <a:xfrm>
            <a:off x="8151075" y="1437949"/>
            <a:ext cx="3241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WTW contacte le client et lui propose des solutions RC Médicale en lien avec son activité</a:t>
            </a: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8DE2C3-B6C7-4F4C-825F-550A684C650D}"/>
              </a:ext>
            </a:extLst>
          </p:cNvPr>
          <p:cNvSpPr txBox="1"/>
          <p:nvPr/>
        </p:nvSpPr>
        <p:spPr>
          <a:xfrm>
            <a:off x="975181" y="2227426"/>
            <a:ext cx="10450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En cas de questionnement client/prospect sur un tarif de l’offre RC Pro Médicale, préciser que celui-ci leur sera indiqué après diagnostic pointu réalisé par notre expert partenaire, WTW.</a:t>
            </a:r>
          </a:p>
          <a:p>
            <a:endParaRPr lang="fr-FR"/>
          </a:p>
          <a:p>
            <a:r>
              <a:rPr lang="fr-FR"/>
              <a:t>Aucun tarif précis ne nous a été communiqué par WTW, et ceci s’explique notamment par le statut de courtier de WTW qui puise ses propositions sur base de différents assureurs spécialisés ainsi que par le caractère « </a:t>
            </a:r>
            <a:r>
              <a:rPr lang="fr-FR" i="1"/>
              <a:t>sur-mesure</a:t>
            </a:r>
            <a:r>
              <a:rPr lang="fr-FR"/>
              <a:t> » de chaque proposition.</a:t>
            </a:r>
          </a:p>
          <a:p>
            <a:r>
              <a:rPr lang="fr-FR"/>
              <a:t> </a:t>
            </a:r>
          </a:p>
          <a:p>
            <a:r>
              <a:rPr lang="fr-FR"/>
              <a:t>A titre purement indicatif, voici quelques exemples de tarifs issus de simulations WTW :</a:t>
            </a:r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B8576ACC-94AE-4CCA-A972-5DC326D27338}"/>
              </a:ext>
            </a:extLst>
          </p:cNvPr>
          <p:cNvSpPr/>
          <p:nvPr/>
        </p:nvSpPr>
        <p:spPr>
          <a:xfrm flipV="1">
            <a:off x="8402073" y="1976351"/>
            <a:ext cx="1469036" cy="251075"/>
          </a:xfrm>
          <a:prstGeom prst="triangl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EB66A98-6A3B-4965-B349-C581DF1E75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67" r="11224" b="55796"/>
          <a:stretch/>
        </p:blipFill>
        <p:spPr>
          <a:xfrm>
            <a:off x="2483370" y="4535750"/>
            <a:ext cx="7140315" cy="1858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E863E6C2-9912-41D6-9FE8-C39CFF6AE667}"/>
              </a:ext>
            </a:extLst>
          </p:cNvPr>
          <p:cNvSpPr txBox="1"/>
          <p:nvPr/>
        </p:nvSpPr>
        <p:spPr>
          <a:xfrm>
            <a:off x="4835117" y="6438823"/>
            <a:ext cx="26899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/>
              <a:t>* hors parodontologie (x2 si parodontologie)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496E71C-86EC-44EC-87B3-0650A111F6B7}"/>
              </a:ext>
            </a:extLst>
          </p:cNvPr>
          <p:cNvSpPr txBox="1"/>
          <p:nvPr/>
        </p:nvSpPr>
        <p:spPr>
          <a:xfrm>
            <a:off x="6554789" y="6117652"/>
            <a:ext cx="3072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1913001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4" ma:contentTypeDescription="Crée un document." ma:contentTypeScope="" ma:versionID="a1a00701321c2eacd05476243acbd794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edba5b487621e8f541a418dcbd05b42d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2E105879-58CA-4117-9F74-FD449742F320}">
  <ds:schemaRefs>
    <ds:schemaRef ds:uri="9c2a82c5-7382-469d-9a70-51880d8bc67c"/>
    <ds:schemaRef ds:uri="e85a251b-a9eb-4960-a579-a2f6573062c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9c2a82c5-7382-469d-9a70-51880d8bc67c"/>
    <ds:schemaRef ds:uri="e85a251b-a9eb-4960-a579-a2f6573062c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1728</Words>
  <Application>Microsoft Office PowerPoint</Application>
  <PresentationFormat>Grand écran</PresentationFormat>
  <Paragraphs>253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Montserrat Black</vt:lpstr>
      <vt:lpstr>Symbol</vt:lpstr>
      <vt:lpstr>Wingdings</vt:lpstr>
      <vt:lpstr>Wingdings 2</vt:lpstr>
      <vt:lpstr>Thème Office</vt:lpstr>
      <vt:lpstr>Caisse d'Epargne</vt:lpstr>
      <vt:lpstr>Rc Pro Médicale  en partenariat avec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POIGNANT Anne [CEGEE]</cp:lastModifiedBy>
  <cp:revision>3</cp:revision>
  <cp:lastPrinted>2023-03-31T14:25:17Z</cp:lastPrinted>
  <dcterms:created xsi:type="dcterms:W3CDTF">2020-06-24T09:20:11Z</dcterms:created>
  <dcterms:modified xsi:type="dcterms:W3CDTF">2023-05-26T17:09:42Z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2023-01-02T11:06:39Z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  <property fmtid="{D5CDD505-2E9C-101B-9397-08002B2CF9AE}" pid="8" name="ContentTypeId">
    <vt:lpwstr>0x010100D7685D50FC222545853BED558FEC142C</vt:lpwstr>
  </property>
  <property fmtid="{D5CDD505-2E9C-101B-9397-08002B2CF9AE}" pid="9" name="MediaServiceImageTags">
    <vt:lpwstr/>
  </property>
</Properties>
</file>