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Lst>
  <p:notesMasterIdLst>
    <p:notesMasterId r:id="rId35"/>
  </p:notesMasterIdLst>
  <p:sldIdLst>
    <p:sldId id="328" r:id="rId7"/>
    <p:sldId id="330" r:id="rId8"/>
    <p:sldId id="331" r:id="rId9"/>
    <p:sldId id="352" r:id="rId10"/>
    <p:sldId id="332" r:id="rId11"/>
    <p:sldId id="333" r:id="rId12"/>
    <p:sldId id="334" r:id="rId13"/>
    <p:sldId id="335" r:id="rId14"/>
    <p:sldId id="336" r:id="rId15"/>
    <p:sldId id="337" r:id="rId16"/>
    <p:sldId id="338" r:id="rId17"/>
    <p:sldId id="353" r:id="rId18"/>
    <p:sldId id="354" r:id="rId19"/>
    <p:sldId id="355" r:id="rId20"/>
    <p:sldId id="356" r:id="rId21"/>
    <p:sldId id="341" r:id="rId22"/>
    <p:sldId id="345" r:id="rId23"/>
    <p:sldId id="384" r:id="rId24"/>
    <p:sldId id="346" r:id="rId25"/>
    <p:sldId id="386" r:id="rId26"/>
    <p:sldId id="347" r:id="rId27"/>
    <p:sldId id="348" r:id="rId28"/>
    <p:sldId id="350" r:id="rId29"/>
    <p:sldId id="351" r:id="rId30"/>
    <p:sldId id="357" r:id="rId31"/>
    <p:sldId id="358" r:id="rId32"/>
    <p:sldId id="271" r:id="rId33"/>
    <p:sldId id="295" r:id="rId3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BE04"/>
    <a:srgbClr val="C80F2A"/>
    <a:srgbClr val="C31632"/>
    <a:srgbClr val="006600"/>
    <a:srgbClr val="1D9DD9"/>
    <a:srgbClr val="FFD817"/>
    <a:srgbClr val="3EAB36"/>
    <a:srgbClr val="E60B15"/>
    <a:srgbClr val="1EA3E2"/>
    <a:srgbClr val="77BF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1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5F69CA9-12A0-4F85-A1CD-6A4C7AC5E8F4}" type="datetimeFigureOut">
              <a:rPr lang="fr-FR" smtClean="0"/>
              <a:t>26/05/2023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8EA46EC-0FFC-4818-A18C-E8FAEC96FACA}" type="slidenum">
              <a:rPr lang="fr-FR" smtClean="0"/>
              <a:t>‹N°›</a:t>
            </a:fld>
            <a:endParaRPr lang="fr-FR"/>
          </a:p>
        </p:txBody>
      </p:sp>
    </p:spTree>
    <p:extLst>
      <p:ext uri="{BB962C8B-B14F-4D97-AF65-F5344CB8AC3E}">
        <p14:creationId xmlns:p14="http://schemas.microsoft.com/office/powerpoint/2010/main" val="189840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4.jpeg"/><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a:t>Première partie</a:t>
            </a:r>
          </a:p>
          <a:p>
            <a:pPr lvl="0"/>
            <a:r>
              <a:rPr lang="fr-FR"/>
              <a:t>Deuxième partie</a:t>
            </a:r>
          </a:p>
          <a:p>
            <a:pPr lvl="0"/>
            <a:r>
              <a:rPr lang="fr-FR"/>
              <a:t>Troisième partie</a:t>
            </a:r>
          </a:p>
          <a:p>
            <a:pPr lvl="0"/>
            <a:r>
              <a:rPr lang="fr-FR"/>
              <a:t>Quatrième partie</a:t>
            </a:r>
          </a:p>
          <a:p>
            <a:pPr lvl="0"/>
            <a:endParaRPr lang="fr-FR"/>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Première idée</a:t>
            </a:r>
          </a:p>
          <a:p>
            <a:pPr lvl="0"/>
            <a:r>
              <a:rPr lang="fr-FR"/>
              <a:t>Deuxième idée </a:t>
            </a:r>
          </a:p>
          <a:p>
            <a:pPr lvl="0"/>
            <a:r>
              <a:rPr lang="fr-FR"/>
              <a:t>Troisième idée </a:t>
            </a:r>
          </a:p>
          <a:p>
            <a:pPr lvl="0"/>
            <a:r>
              <a:rPr lang="fr-FR"/>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a:t>Insérez ici une image</a:t>
            </a:r>
          </a:p>
          <a:p>
            <a:endParaRPr lang="fr-FR"/>
          </a:p>
          <a:p>
            <a:endParaRPr lang="fr-FR"/>
          </a:p>
          <a:p>
            <a:endParaRPr lang="fr-FR"/>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 texte</a:t>
            </a:r>
          </a:p>
          <a:p>
            <a:pPr lvl="1"/>
            <a:r>
              <a:rPr lang="fr-FR"/>
              <a:t>Deuxième niveau </a:t>
            </a:r>
          </a:p>
          <a:p>
            <a:pPr lvl="2"/>
            <a:r>
              <a:rPr lang="fr-FR"/>
              <a:t>Troisième niveau </a:t>
            </a:r>
          </a:p>
          <a:p>
            <a:pPr lvl="3"/>
            <a:r>
              <a:rPr lang="fr-FR"/>
              <a:t>Quatrième niveau </a:t>
            </a:r>
          </a:p>
          <a:p>
            <a:pPr lvl="4"/>
            <a:r>
              <a:rPr lang="fr-FR"/>
              <a:t>Cinquième niveau </a:t>
            </a:r>
          </a:p>
          <a:p>
            <a:pPr lvl="2"/>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age de garde Ambitions">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02E8B6D-AD4C-4C0D-B737-51B3C841CA47}"/>
              </a:ext>
            </a:extLst>
          </p:cNvPr>
          <p:cNvPicPr>
            <a:picLocks noChangeAspect="1"/>
          </p:cNvPicPr>
          <p:nvPr userDrawn="1"/>
        </p:nvPicPr>
        <p:blipFill>
          <a:blip r:embed="rId2"/>
          <a:stretch>
            <a:fillRect/>
          </a:stretch>
        </p:blipFill>
        <p:spPr>
          <a:xfrm>
            <a:off x="496299" y="253474"/>
            <a:ext cx="5711844" cy="2389145"/>
          </a:xfrm>
          <a:prstGeom prst="rect">
            <a:avLst/>
          </a:prstGeom>
        </p:spPr>
      </p:pic>
      <p:sp>
        <p:nvSpPr>
          <p:cNvPr id="15" name="Espace réservé du texte 12">
            <a:extLst>
              <a:ext uri="{FF2B5EF4-FFF2-40B4-BE49-F238E27FC236}">
                <a16:creationId xmlns:a16="http://schemas.microsoft.com/office/drawing/2014/main" id="{FCE8692A-F9B6-45BC-88E8-14CEB965CE6C}"/>
              </a:ext>
            </a:extLst>
          </p:cNvPr>
          <p:cNvSpPr>
            <a:spLocks noGrp="1" noChangeAspect="1"/>
          </p:cNvSpPr>
          <p:nvPr>
            <p:ph type="body" sz="quarter" idx="14" hasCustomPrompt="1"/>
          </p:nvPr>
        </p:nvSpPr>
        <p:spPr>
          <a:xfrm>
            <a:off x="4375712" y="267337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16" name="Titre 1">
            <a:extLst>
              <a:ext uri="{FF2B5EF4-FFF2-40B4-BE49-F238E27FC236}">
                <a16:creationId xmlns:a16="http://schemas.microsoft.com/office/drawing/2014/main" id="{D09214EB-6DA5-4BAC-BB80-9F21CE89D432}"/>
              </a:ext>
            </a:extLst>
          </p:cNvPr>
          <p:cNvSpPr>
            <a:spLocks noGrp="1"/>
          </p:cNvSpPr>
          <p:nvPr>
            <p:ph type="ctrTitle"/>
          </p:nvPr>
        </p:nvSpPr>
        <p:spPr>
          <a:xfrm>
            <a:off x="4719934" y="2694041"/>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17" name="Sous-titre 2">
            <a:extLst>
              <a:ext uri="{FF2B5EF4-FFF2-40B4-BE49-F238E27FC236}">
                <a16:creationId xmlns:a16="http://schemas.microsoft.com/office/drawing/2014/main" id="{5DD27775-1622-4BE0-84E4-076D877B069D}"/>
              </a:ext>
            </a:extLst>
          </p:cNvPr>
          <p:cNvSpPr>
            <a:spLocks noGrp="1"/>
          </p:cNvSpPr>
          <p:nvPr>
            <p:ph type="subTitle" idx="1"/>
          </p:nvPr>
        </p:nvSpPr>
        <p:spPr>
          <a:xfrm>
            <a:off x="4719934" y="4599868"/>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18" name="Espace réservé de la date 3">
            <a:extLst>
              <a:ext uri="{FF2B5EF4-FFF2-40B4-BE49-F238E27FC236}">
                <a16:creationId xmlns:a16="http://schemas.microsoft.com/office/drawing/2014/main" id="{59562A5E-7194-493C-94B7-039D2B7C4CBD}"/>
              </a:ext>
            </a:extLst>
          </p:cNvPr>
          <p:cNvSpPr>
            <a:spLocks noGrp="1"/>
          </p:cNvSpPr>
          <p:nvPr>
            <p:ph type="dt" sz="half" idx="10"/>
          </p:nvPr>
        </p:nvSpPr>
        <p:spPr>
          <a:xfrm>
            <a:off x="4719934" y="5605696"/>
            <a:ext cx="2520000" cy="540000"/>
          </a:xfrm>
          <a:prstGeom prst="rect">
            <a:avLst/>
          </a:prstGeom>
        </p:spPr>
        <p:txBody>
          <a:bodyPr/>
          <a:lstStyle>
            <a:lvl1pPr>
              <a:defRPr sz="2300" b="1">
                <a:solidFill>
                  <a:schemeClr val="tx1"/>
                </a:solidFill>
              </a:defRPr>
            </a:lvl1pPr>
          </a:lstStyle>
          <a:p>
            <a:fld id="{DB350AE3-29B6-4386-B026-0A546C7293A4}" type="datetime4">
              <a:rPr lang="fr-FR" smtClean="0"/>
              <a:t>26 mai 2023</a:t>
            </a:fld>
            <a:endParaRPr lang="fr-FR"/>
          </a:p>
        </p:txBody>
      </p:sp>
      <p:pic>
        <p:nvPicPr>
          <p:cNvPr id="3" name="Image 2" descr="Une image contenant texte, signe&#10;&#10;Description générée automatiquement">
            <a:extLst>
              <a:ext uri="{FF2B5EF4-FFF2-40B4-BE49-F238E27FC236}">
                <a16:creationId xmlns:a16="http://schemas.microsoft.com/office/drawing/2014/main" id="{99434CAB-2E72-4EAF-8A0D-07400C250E83}"/>
              </a:ext>
            </a:extLst>
          </p:cNvPr>
          <p:cNvPicPr>
            <a:picLocks noChangeAspect="1"/>
          </p:cNvPicPr>
          <p:nvPr userDrawn="1"/>
        </p:nvPicPr>
        <p:blipFill>
          <a:blip r:embed="rId3"/>
          <a:stretch>
            <a:fillRect/>
          </a:stretch>
        </p:blipFill>
        <p:spPr>
          <a:xfrm>
            <a:off x="371471" y="5367908"/>
            <a:ext cx="2624819" cy="862641"/>
          </a:xfrm>
          <a:prstGeom prst="rect">
            <a:avLst/>
          </a:prstGeom>
        </p:spPr>
      </p:pic>
    </p:spTree>
    <p:extLst>
      <p:ext uri="{BB962C8B-B14F-4D97-AF65-F5344CB8AC3E}">
        <p14:creationId xmlns:p14="http://schemas.microsoft.com/office/powerpoint/2010/main" val="120099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286A5727-7035-4CCC-B80A-FA4136BACC0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a:xfrm>
            <a:off x="7410945" y="6407880"/>
            <a:ext cx="1440000" cy="252000"/>
          </a:xfrm>
          <a:prstGeom prst="rect">
            <a:avLst/>
          </a:prstGeom>
        </p:spPr>
        <p:txBody>
          <a:bodyPr/>
          <a:lstStyle/>
          <a:p>
            <a:fld id="{E6F018A5-85D1-4064-B0AD-3926A1177DF6}" type="datetime4">
              <a:rPr lang="fr-FR" smtClean="0"/>
              <a:t>26 mai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pic>
        <p:nvPicPr>
          <p:cNvPr id="25" name="Image 2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85092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A7E1279-586B-4661-A07E-59E7DF9BEAC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505746" y="765094"/>
            <a:ext cx="2400299" cy="1961849"/>
          </a:xfrm>
          <a:prstGeom prst="rect">
            <a:avLst/>
          </a:prstGeom>
        </p:spPr>
      </p:pic>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a:xfrm>
            <a:off x="7410945" y="6407880"/>
            <a:ext cx="1440000" cy="252000"/>
          </a:xfrm>
          <a:prstGeom prst="rect">
            <a:avLst/>
          </a:prstGeom>
        </p:spPr>
        <p:txBody>
          <a:bodyPr/>
          <a:lstStyle/>
          <a:p>
            <a:fld id="{4B19E2FB-B350-4985-8A70-7A7E3BA7E98A}" type="datetime4">
              <a:rPr lang="fr-FR" smtClean="0"/>
              <a:t>26 mai 2023</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pic>
        <p:nvPicPr>
          <p:cNvPr id="9" name="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00687712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409D93C2-F6EC-43F9-8D17-1214F835F46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16200000">
            <a:off x="9496221" y="755569"/>
            <a:ext cx="2400299" cy="1961849"/>
          </a:xfrm>
          <a:prstGeom prst="rect">
            <a:avLst/>
          </a:prstGeom>
        </p:spPr>
      </p:pic>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a:xfrm>
            <a:off x="7410945" y="6407880"/>
            <a:ext cx="1440000" cy="252000"/>
          </a:xfrm>
          <a:prstGeom prst="rect">
            <a:avLst/>
          </a:prstGeom>
        </p:spPr>
        <p:txBody>
          <a:bodyPr/>
          <a:lstStyle/>
          <a:p>
            <a:fld id="{B8A66726-2892-477F-A1EE-14DCEF1B7188}" type="datetime4">
              <a:rPr lang="fr-FR" smtClean="0"/>
              <a:t>26 mai 2023</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pic>
        <p:nvPicPr>
          <p:cNvPr id="6" name="Imag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57808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322FC784-F728-472B-B3D8-D619606893F0}"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lvl1pPr>
              <a:defRPr/>
            </a:lvl1p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31209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973BF550-35A2-4900-A77E-8403C8B6D509}"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19105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6AF9F3A-6419-45A1-BBAF-E26D3B665A19}"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185796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F58E8A10-65BF-4F33-B234-1FEC0F6AAC10}"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72703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E44E043-3B10-4E97-BAD4-2F5CEF8C1B3C}"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007592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0B7ED774-1FCF-4974-8904-50CF3906F1D7}"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26596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570EA844-F0EB-4CED-A11B-7177DE06BF99}"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520315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6C398FC0-143E-47DF-A67B-13F29D66C0B4}"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74155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a:xfrm>
            <a:off x="7410945" y="6407880"/>
            <a:ext cx="1440000" cy="252000"/>
          </a:xfrm>
          <a:prstGeom prst="rect">
            <a:avLst/>
          </a:prstGeom>
        </p:spPr>
        <p:txBody>
          <a:bodyPr/>
          <a:lstStyle/>
          <a:p>
            <a:fld id="{1A4F3B96-6CD4-4648-A64C-1BAA554CFDD7}" type="datetime4">
              <a:rPr lang="fr-FR" smtClean="0"/>
              <a:t>26 mai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4138024" cy="252000"/>
          </a:xfrm>
          <a:prstGeom prst="rect">
            <a:avLst/>
          </a:prstGeom>
        </p:spPr>
        <p:txBody>
          <a:bodyPr/>
          <a:lstStyle/>
          <a:p>
            <a:r>
              <a:rPr lang="fr-FR"/>
              <a:t>Conquête des Professionnels de Santé – Présentation Comité des Prix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01838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7775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3507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4.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3.jpeg"/><Relationship Id="rId2" Type="http://schemas.openxmlformats.org/officeDocument/2006/relationships/slideLayout" Target="../slideLayouts/slideLayout9.xml"/><Relationship Id="rId16"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5.jpe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8CAFB180-39F1-4601-8F4A-019B80244B17}"/>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rot="16200000">
            <a:off x="10010927" y="219225"/>
            <a:ext cx="2400299" cy="1961849"/>
          </a:xfrm>
          <a:prstGeom prst="rect">
            <a:avLst/>
          </a:prstGeom>
        </p:spPr>
      </p:pic>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
        <p:nvSpPr>
          <p:cNvPr id="14" name="Espace réservé du pied de page 4">
            <a:extLst>
              <a:ext uri="{FF2B5EF4-FFF2-40B4-BE49-F238E27FC236}">
                <a16:creationId xmlns:a16="http://schemas.microsoft.com/office/drawing/2014/main" id="{E72FDF03-BBE1-452C-BF95-1DA8C119FF76}"/>
              </a:ext>
            </a:extLst>
          </p:cNvPr>
          <p:cNvSpPr>
            <a:spLocks noGrp="1"/>
          </p:cNvSpPr>
          <p:nvPr>
            <p:ph type="ftr" sz="quarter" idx="11"/>
          </p:nvPr>
        </p:nvSpPr>
        <p:spPr>
          <a:xfrm>
            <a:off x="632384" y="6468977"/>
            <a:ext cx="4138024" cy="252000"/>
          </a:xfrm>
          <a:prstGeom prst="rect">
            <a:avLst/>
          </a:prstGeom>
        </p:spPr>
        <p:txBody>
          <a:bodyPr/>
          <a:lstStyle>
            <a:lvl1pPr>
              <a:defRPr sz="900"/>
            </a:lvl1pPr>
          </a:lstStyle>
          <a:p>
            <a:r>
              <a:rPr lang="fr-FR"/>
              <a:t>Conquête des Professionnels de Santé – Présentation Comité des Prix</a:t>
            </a:r>
          </a:p>
        </p:txBody>
      </p:sp>
    </p:spTree>
    <p:extLst>
      <p:ext uri="{BB962C8B-B14F-4D97-AF65-F5344CB8AC3E}">
        <p14:creationId xmlns:p14="http://schemas.microsoft.com/office/powerpoint/2010/main" val="19407342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8.pn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1.pn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4.wdp"/><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png"/><Relationship Id="rId7" Type="http://schemas.microsoft.com/office/2007/relationships/hdphoto" Target="../media/hdphoto4.wdp"/><Relationship Id="rId2" Type="http://schemas.openxmlformats.org/officeDocument/2006/relationships/image" Target="../media/image23.jpeg"/><Relationship Id="rId1" Type="http://schemas.openxmlformats.org/officeDocument/2006/relationships/slideLayout" Target="../slideLayouts/slideLayout4.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microsoft.com/office/2007/relationships/hdphoto" Target="../media/hdphoto4.wdp"/><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1.png"/><Relationship Id="rId5" Type="http://schemas.microsoft.com/office/2007/relationships/hdphoto" Target="../media/hdphoto5.wdp"/><Relationship Id="rId4" Type="http://schemas.openxmlformats.org/officeDocument/2006/relationships/image" Target="../media/image22.png"/><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8.png"/><Relationship Id="rId5" Type="http://schemas.microsoft.com/office/2007/relationships/hdphoto" Target="../media/hdphoto4.wdp"/><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1.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slide" Target="slide10.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4.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hyperlink" Target="https://oora-ce.d.bbg/home" TargetMode="External"/><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hyperlink" Target="https://oora-ce.d.bbg/home" TargetMode="External"/><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4.wdp"/><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51.sv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4.wdp"/><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123 Images – Parcourir 13,422 le catalogue de photos, vecteurs et vidéos |  Adobe Stock">
            <a:extLst>
              <a:ext uri="{FF2B5EF4-FFF2-40B4-BE49-F238E27FC236}">
                <a16:creationId xmlns:a16="http://schemas.microsoft.com/office/drawing/2014/main" id="{4F3463A4-C65E-4A11-9448-A98D8E2D285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47" t="11341" r="36204" b="13868"/>
          <a:stretch/>
        </p:blipFill>
        <p:spPr bwMode="auto">
          <a:xfrm>
            <a:off x="1146972" y="2142499"/>
            <a:ext cx="903091" cy="907269"/>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Support de mise en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Avril 2023</a:t>
            </a:r>
          </a:p>
        </p:txBody>
      </p:sp>
      <p:pic>
        <p:nvPicPr>
          <p:cNvPr id="9" name="Image 8">
            <a:extLst>
              <a:ext uri="{FF2B5EF4-FFF2-40B4-BE49-F238E27FC236}">
                <a16:creationId xmlns:a16="http://schemas.microsoft.com/office/drawing/2014/main" id="{88233A7D-9BBF-46B3-9EF4-FC6D2E9D6353}"/>
              </a:ext>
            </a:extLst>
          </p:cNvPr>
          <p:cNvPicPr>
            <a:picLocks noChangeAspect="1"/>
          </p:cNvPicPr>
          <p:nvPr/>
        </p:nvPicPr>
        <p:blipFill>
          <a:blip r:embed="rId3"/>
          <a:stretch>
            <a:fillRect/>
          </a:stretch>
        </p:blipFill>
        <p:spPr>
          <a:xfrm>
            <a:off x="8315264" y="5656344"/>
            <a:ext cx="3616902" cy="683923"/>
          </a:xfrm>
          <a:prstGeom prst="rect">
            <a:avLst/>
          </a:prstGeom>
        </p:spPr>
      </p:pic>
      <p:pic>
        <p:nvPicPr>
          <p:cNvPr id="10" name="Espace réservé pour une image  7" descr="Une image contenant différent, divers, botte, couleurs&#10;&#10;Description générée automatiquement">
            <a:extLst>
              <a:ext uri="{FF2B5EF4-FFF2-40B4-BE49-F238E27FC236}">
                <a16:creationId xmlns:a16="http://schemas.microsoft.com/office/drawing/2014/main" id="{92D4BC0A-4AAA-4362-BF24-122F230F9C85}"/>
              </a:ext>
            </a:extLst>
          </p:cNvPr>
          <p:cNvPicPr>
            <a:picLocks noChangeAspect="1"/>
          </p:cNvPicPr>
          <p:nvPr/>
        </p:nvPicPr>
        <p:blipFill>
          <a:blip r:embed="rId4"/>
          <a:srcRect t="10640" b="10640"/>
          <a:stretch>
            <a:fillRect/>
          </a:stretch>
        </p:blipFill>
        <p:spPr>
          <a:xfrm>
            <a:off x="5213023" y="959984"/>
            <a:ext cx="6978977" cy="3395002"/>
          </a:xfrm>
          <a:prstGeom prst="rect">
            <a:avLst/>
          </a:prstGeom>
          <a:ln>
            <a:noFill/>
          </a:ln>
          <a:effectLst>
            <a:outerShdw blurRad="292100" dist="139700" dir="2700000" algn="tl" rotWithShape="0">
              <a:srgbClr val="333333">
                <a:alpha val="65000"/>
              </a:srgbClr>
            </a:outerShdw>
          </a:effectLst>
        </p:spPr>
      </p:pic>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normAutofit fontScale="90000"/>
          </a:bodyPr>
          <a:lstStyle/>
          <a:p>
            <a:pPr>
              <a:lnSpc>
                <a:spcPct val="150000"/>
              </a:lnSpc>
            </a:pPr>
            <a:r>
              <a:rPr lang="fr-FR" cap="all">
                <a:solidFill>
                  <a:srgbClr val="C31632"/>
                </a:solidFill>
              </a:rPr>
              <a:t>Assurance agri/</a:t>
            </a:r>
            <a:r>
              <a:rPr lang="fr-FR" cap="all" err="1">
                <a:solidFill>
                  <a:srgbClr val="C31632"/>
                </a:solidFill>
              </a:rPr>
              <a:t>viti</a:t>
            </a:r>
            <a:br>
              <a:rPr lang="fr-FR" sz="3200" cap="all">
                <a:solidFill>
                  <a:schemeClr val="tx1"/>
                </a:solidFill>
              </a:rPr>
            </a:br>
            <a:r>
              <a:rPr lang="fr-FR" sz="3200" cap="all"/>
              <a:t>en partenariat avec </a:t>
            </a:r>
            <a:endParaRPr lang="fr-FR" cap="all"/>
          </a:p>
        </p:txBody>
      </p:sp>
      <p:pic>
        <p:nvPicPr>
          <p:cNvPr id="6" name="Picture 6">
            <a:extLst>
              <a:ext uri="{FF2B5EF4-FFF2-40B4-BE49-F238E27FC236}">
                <a16:creationId xmlns:a16="http://schemas.microsoft.com/office/drawing/2014/main" id="{635C1D33-3862-4BFC-8220-414D3C71F57C}"/>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181059" y="2975017"/>
            <a:ext cx="2076009" cy="69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339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6913E79-DE32-4235-AB1D-5F06959712EB}"/>
              </a:ext>
            </a:extLst>
          </p:cNvPr>
          <p:cNvPicPr>
            <a:picLocks noChangeAspect="1"/>
          </p:cNvPicPr>
          <p:nvPr/>
        </p:nvPicPr>
        <p:blipFill>
          <a:blip r:embed="rId2"/>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b="1">
                <a:solidFill>
                  <a:srgbClr val="C80F2A"/>
                </a:solidFill>
              </a:rPr>
              <a:t>Contexte</a:t>
            </a:r>
          </a:p>
          <a:p>
            <a:pPr>
              <a:buClrTx/>
            </a:pPr>
            <a:r>
              <a:rPr lang="fr-FR" sz="2400"/>
              <a:t>Partenariat                   /</a:t>
            </a:r>
            <a:endParaRPr lang="fr-FR" sz="2400">
              <a:solidFill>
                <a:srgbClr val="006600"/>
              </a:solidFill>
            </a:endParaRPr>
          </a:p>
          <a:p>
            <a:pPr>
              <a:buClrTx/>
            </a:pPr>
            <a:r>
              <a:rPr lang="fr-FR" sz="2400"/>
              <a:t>Les offres Assurances Agri/Viti by </a:t>
            </a:r>
          </a:p>
          <a:p>
            <a:pPr>
              <a:buClrTx/>
            </a:pPr>
            <a:r>
              <a:rPr lang="fr-FR" sz="2400"/>
              <a:t>Schémas de distribution / Argumentaire</a:t>
            </a:r>
          </a:p>
          <a:p>
            <a:pPr>
              <a:buClrTx/>
            </a:pPr>
            <a:r>
              <a:rPr lang="fr-FR" sz="2400"/>
              <a:t>Schéma contractuel</a:t>
            </a:r>
          </a:p>
          <a:p>
            <a:pPr>
              <a:buClrTx/>
            </a:pPr>
            <a:endParaRPr lang="fr-FR" sz="2400"/>
          </a:p>
          <a:p>
            <a:pPr>
              <a:buClrTx/>
            </a:pPr>
            <a:r>
              <a:rPr lang="fr-FR" sz="2400"/>
              <a:t>Annexe : le marché des assurances Agri/Viti</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175292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6">
            <a:extLst>
              <a:ext uri="{FF2B5EF4-FFF2-40B4-BE49-F238E27FC236}">
                <a16:creationId xmlns:a16="http://schemas.microsoft.com/office/drawing/2014/main" id="{E3C1DDEF-9F22-4005-8D4C-3A16FD92FAC5}"/>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004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Actualités du Groupe BPCE : Banque Populaire Caisse d'Epargne Natixis - 22">
            <a:extLst>
              <a:ext uri="{FF2B5EF4-FFF2-40B4-BE49-F238E27FC236}">
                <a16:creationId xmlns:a16="http://schemas.microsoft.com/office/drawing/2014/main" id="{09A8CD9F-B790-48A1-A98C-2F49E1F4B7B1}"/>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8888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3D0CA91D-5539-4478-A0CF-C4D3958E6A3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876754"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3E1F1C5F-C530-4A7A-8ABD-71A385E52B18}"/>
              </a:ext>
            </a:extLst>
          </p:cNvPr>
          <p:cNvPicPr>
            <a:picLocks noChangeAspect="1"/>
          </p:cNvPicPr>
          <p:nvPr/>
        </p:nvPicPr>
        <p:blipFill>
          <a:blip r:embed="rId7"/>
          <a:stretch>
            <a:fillRect/>
          </a:stretch>
        </p:blipFill>
        <p:spPr>
          <a:xfrm>
            <a:off x="8303491" y="5769465"/>
            <a:ext cx="3616902" cy="683923"/>
          </a:xfrm>
          <a:prstGeom prst="rect">
            <a:avLst/>
          </a:prstGeom>
        </p:spPr>
      </p:pic>
    </p:spTree>
    <p:extLst>
      <p:ext uri="{BB962C8B-B14F-4D97-AF65-F5344CB8AC3E}">
        <p14:creationId xmlns:p14="http://schemas.microsoft.com/office/powerpoint/2010/main" val="1949386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4" y="1598282"/>
            <a:ext cx="10888547" cy="1300435"/>
          </a:xfrm>
          <a:prstGeom prst="rect">
            <a:avLst/>
          </a:prstGeom>
          <a:solidFill>
            <a:schemeClr val="bg1">
              <a:lumMod val="95000"/>
            </a:schemeClr>
          </a:solid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a:solidFill>
                  <a:schemeClr val="tx1">
                    <a:lumMod val="75000"/>
                    <a:lumOff val="25000"/>
                  </a:schemeClr>
                </a:solidFill>
                <a:ea typeface="Times New Roman" panose="02020603050405020304" pitchFamily="18" charset="0"/>
              </a:rPr>
              <a:t>Les solutions d’assurances permettant de protéger contre les risques des agriculteurs/viticulteurs, en particulier ceux liés aux aléas climatiques, nécessitent un niveau d’expertise élevé que BPCE IARD n’a pas spécifiquement développé. </a:t>
            </a:r>
          </a:p>
        </p:txBody>
      </p:sp>
      <p:sp>
        <p:nvSpPr>
          <p:cNvPr id="10" name="Espace réservé du contenu 5">
            <a:extLst>
              <a:ext uri="{FF2B5EF4-FFF2-40B4-BE49-F238E27FC236}">
                <a16:creationId xmlns:a16="http://schemas.microsoft.com/office/drawing/2014/main" id="{6385F011-A996-4C41-A886-81D4A4F9F94F}"/>
              </a:ext>
            </a:extLst>
          </p:cNvPr>
          <p:cNvSpPr txBox="1">
            <a:spLocks/>
          </p:cNvSpPr>
          <p:nvPr/>
        </p:nvSpPr>
        <p:spPr>
          <a:xfrm>
            <a:off x="782517" y="4304228"/>
            <a:ext cx="10714157" cy="1043627"/>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345" marR="109855" indent="-285750" algn="just">
              <a:spcAft>
                <a:spcPts val="0"/>
              </a:spcAft>
              <a:buClr>
                <a:srgbClr val="C31632"/>
              </a:buClr>
              <a:buFont typeface="Wingdings" panose="05000000000000000000" pitchFamily="2" charset="2"/>
              <a:buChar char="Ø"/>
            </a:pPr>
            <a:r>
              <a:rPr lang="fr-FR" sz="1800" b="0">
                <a:solidFill>
                  <a:prstClr val="black">
                    <a:lumMod val="75000"/>
                    <a:lumOff val="25000"/>
                  </a:prstClr>
                </a:solidFill>
                <a:ea typeface="Times New Roman" panose="02020603050405020304" pitchFamily="18" charset="0"/>
              </a:rPr>
              <a:t>Voilà pourquoi le Groupe BPCE a noué ce partenariat en apport d’affaires avec WTW pour être en mesure d’apporter des solutions à nos clients Agri/Viti désireux de se couvrir en dommages. </a:t>
            </a:r>
            <a:endParaRPr kumimoji="0" lang="fr-FR" sz="1200" i="0" u="none" strike="noStrike" kern="1200" cap="none" spc="0" normalizeH="0" baseline="0" noProof="0">
              <a:ln>
                <a:noFill/>
              </a:ln>
              <a:solidFill>
                <a:schemeClr val="tx1">
                  <a:lumMod val="75000"/>
                  <a:lumOff val="25000"/>
                </a:schemeClr>
              </a:solidFill>
              <a:effectLst/>
              <a:uLnTx/>
              <a:uFillTx/>
              <a:cs typeface="Calibri Light" panose="020F0302020204030204" pitchFamily="34" charset="0"/>
            </a:endParaRPr>
          </a:p>
        </p:txBody>
      </p:sp>
      <p:sp>
        <p:nvSpPr>
          <p:cNvPr id="13" name="Triangle isocèle 12">
            <a:extLst>
              <a:ext uri="{FF2B5EF4-FFF2-40B4-BE49-F238E27FC236}">
                <a16:creationId xmlns:a16="http://schemas.microsoft.com/office/drawing/2014/main" id="{4C26FE49-DCF3-49A7-9AD7-3971F1E56CCA}"/>
              </a:ext>
            </a:extLst>
          </p:cNvPr>
          <p:cNvSpPr/>
          <p:nvPr/>
        </p:nvSpPr>
        <p:spPr>
          <a:xfrm flipV="1">
            <a:off x="4581993" y="3269668"/>
            <a:ext cx="3028014" cy="6896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70546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1</a:t>
            </a:r>
          </a:p>
        </p:txBody>
      </p:sp>
      <p:sp>
        <p:nvSpPr>
          <p:cNvPr id="16" name="Espace réservé du contenu 5">
            <a:extLst>
              <a:ext uri="{FF2B5EF4-FFF2-40B4-BE49-F238E27FC236}">
                <a16:creationId xmlns:a16="http://schemas.microsoft.com/office/drawing/2014/main" id="{F0E6F0E2-60E8-4B9F-A92B-7053201AA1A4}"/>
              </a:ext>
            </a:extLst>
          </p:cNvPr>
          <p:cNvSpPr txBox="1">
            <a:spLocks/>
          </p:cNvSpPr>
          <p:nvPr/>
        </p:nvSpPr>
        <p:spPr>
          <a:xfrm>
            <a:off x="695325" y="1120231"/>
            <a:ext cx="10888547" cy="452191"/>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867"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6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67"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Quel partenaire pour quel besoin ? </a:t>
            </a:r>
            <a:r>
              <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sym typeface="Wingdings" panose="05000000000000000000" pitchFamily="2" charset="2"/>
              </a:rPr>
              <a:t> la complémentarité BPCE / WTW :</a:t>
            </a:r>
            <a:endParaRPr kumimoji="0" lang="fr-FR" sz="1800" b="1" i="0" u="none"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endParaRPr>
          </a:p>
        </p:txBody>
      </p:sp>
      <p:sp>
        <p:nvSpPr>
          <p:cNvPr id="43" name="Espace réservé du numéro de diapositive 1">
            <a:extLst>
              <a:ext uri="{FF2B5EF4-FFF2-40B4-BE49-F238E27FC236}">
                <a16:creationId xmlns:a16="http://schemas.microsoft.com/office/drawing/2014/main" id="{FE9483CB-B369-4AFB-921A-E8239C18B44B}"/>
              </a:ext>
            </a:extLst>
          </p:cNvPr>
          <p:cNvSpPr txBox="1">
            <a:spLocks/>
          </p:cNvSpPr>
          <p:nvPr/>
        </p:nvSpPr>
        <p:spPr>
          <a:xfrm>
            <a:off x="8401050" y="5411042"/>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4</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44" name="Espace réservé du contenu 3">
            <a:extLst>
              <a:ext uri="{FF2B5EF4-FFF2-40B4-BE49-F238E27FC236}">
                <a16:creationId xmlns:a16="http://schemas.microsoft.com/office/drawing/2014/main" id="{D4268E6E-A8B6-415F-B485-B1B214AE1FC7}"/>
              </a:ext>
            </a:extLst>
          </p:cNvPr>
          <p:cNvSpPr txBox="1">
            <a:spLocks/>
          </p:cNvSpPr>
          <p:nvPr/>
        </p:nvSpPr>
        <p:spPr>
          <a:xfrm>
            <a:off x="439387" y="1562925"/>
            <a:ext cx="5476381" cy="2889403"/>
          </a:xfrm>
          <a:prstGeom prst="rect">
            <a:avLst/>
          </a:prstGeom>
          <a:solidFill>
            <a:srgbClr val="D7000F">
              <a:lumMod val="20000"/>
              <a:lumOff val="80000"/>
            </a:srgbClr>
          </a:solidFill>
          <a:ln>
            <a:noFill/>
          </a:ln>
        </p:spPr>
        <p:txBody>
          <a:bodyPr vert="horz" lIns="121920" tIns="60960" rIns="121920" bIns="60960" rtlCol="0">
            <a:normAutofit fontScale="250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5867"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69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locaux et les habitations </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D7000F"/>
                </a:solidFill>
                <a:effectLst/>
                <a:uLnTx/>
                <a:uFillTx/>
                <a:latin typeface="Arial" panose="020B0604020202020204" pitchFamily="34" charset="0"/>
                <a:ea typeface="+mn-ea"/>
                <a:cs typeface="Arial" panose="020B0604020202020204" pitchFamily="34" charset="0"/>
              </a:rPr>
              <a:t>WTW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tous les </a:t>
            </a:r>
            <a:r>
              <a:rPr kumimoji="0" lang="fr-FR" sz="4800"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bâtiments liés à l’activité agricole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ou viticole et les bâtiments situés sur l’exploitation y compris le logement.</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581D74"/>
                </a:solidFill>
                <a:effectLst/>
                <a:uLnTx/>
                <a:uFillTx/>
                <a:latin typeface="Arial" panose="020B0604020202020204" pitchFamily="34" charset="0"/>
                <a:ea typeface="+mn-ea"/>
                <a:cs typeface="Arial" panose="020B0604020202020204" pitchFamily="34" charset="0"/>
              </a:rPr>
              <a:t>BPCE Assurances </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a:t>
            </a:r>
          </a:p>
          <a:p>
            <a:pPr marL="266700" marR="0" lvl="0" indent="-26670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Char char="ʘ"/>
              <a:tabLst/>
              <a:defRPr/>
            </a:pP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biens immobiliers qui sont </a:t>
            </a:r>
            <a:r>
              <a:rPr kumimoji="0" lang="fr-FR" sz="4800"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exclusivement</a:t>
            </a: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 à usage privé c’est-à-dire totalement séparés de l’exploitation ou de l’activité agricole ou viticole (exemples : biens locatifs ou résidences secondaires)</a:t>
            </a:r>
          </a:p>
          <a:p>
            <a:pPr marL="266700" marR="0" lvl="0" indent="-26670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Char char="ʘ"/>
              <a:tabLst/>
              <a:defRPr/>
            </a:pP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 logement situé sur le lieu d’une ancienne exploitation pour un agriculteur retraité s’il n’y a pas de reprise de l’exploitation par</a:t>
            </a:r>
            <a:b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48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un tiers (y compris en fermage)</a:t>
            </a:r>
          </a:p>
        </p:txBody>
      </p:sp>
      <p:sp>
        <p:nvSpPr>
          <p:cNvPr id="45" name="Espace réservé du contenu 3">
            <a:extLst>
              <a:ext uri="{FF2B5EF4-FFF2-40B4-BE49-F238E27FC236}">
                <a16:creationId xmlns:a16="http://schemas.microsoft.com/office/drawing/2014/main" id="{38E26743-AFED-43D2-9642-4D278D9229DA}"/>
              </a:ext>
            </a:extLst>
          </p:cNvPr>
          <p:cNvSpPr txBox="1">
            <a:spLocks/>
          </p:cNvSpPr>
          <p:nvPr/>
        </p:nvSpPr>
        <p:spPr>
          <a:xfrm>
            <a:off x="6276233" y="1562925"/>
            <a:ext cx="5476383" cy="2889403"/>
          </a:xfrm>
          <a:prstGeom prst="rect">
            <a:avLst/>
          </a:prstGeom>
          <a:solidFill>
            <a:srgbClr val="7030A0"/>
          </a:solidFill>
          <a:ln>
            <a:noFill/>
          </a:ln>
        </p:spPr>
        <p:txBody>
          <a:bodyPr vert="horz" lIns="121920" tIns="60960" rIns="121920" bIns="60960" rtlCol="0">
            <a:normAutofit fontScale="25000" lnSpcReduction="20000"/>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69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r-FR" sz="69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Les véhicules</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WTW p</a:t>
            </a:r>
            <a:r>
              <a:rPr kumimoji="0" lang="fr-FR" sz="4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résente des assurances pour les véhicules professionnels (véhicules automoteurs ou classiques) et les véhicules personnels pouvant servir à l’activité professionnelle (transport de matériel). </a:t>
            </a:r>
          </a:p>
          <a:p>
            <a:pPr marL="0" marR="0" lvl="0" indent="0" algn="l" defTabSz="914400" rtl="0" eaLnBrk="1" fontAlgn="auto" latinLnBrk="0" hangingPunct="1">
              <a:lnSpc>
                <a:spcPct val="120000"/>
              </a:lnSpc>
              <a:spcBef>
                <a:spcPts val="1000"/>
              </a:spcBef>
              <a:spcAft>
                <a:spcPts val="0"/>
              </a:spcAft>
              <a:buClr>
                <a:srgbClr val="D7000F"/>
              </a:buClr>
              <a:buSzTx/>
              <a:buFont typeface="Cambria Math" panose="02040503050406030204" pitchFamily="18" charset="0"/>
              <a:buNone/>
              <a:tabLst/>
              <a:defRPr/>
            </a:pPr>
            <a:r>
              <a:rPr kumimoji="0" lang="fr-FR" sz="4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BPCE Assurances </a:t>
            </a:r>
            <a:r>
              <a:rPr kumimoji="0" lang="fr-FR" sz="4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rPr>
              <a:t>assure exclusivement les véhicules qui ne sont pas utilisés dans le cadre de l’activité agricole ou viticole (par exemple, le véhicule de l’épouse ou des enfants  s’ils ne travaillent pas sur l’exploitation) même si leur lieu de stationnement habituel est situé sur l’exploitation. Les cotisations sont alors prélevées sur les comptes particuliers des clients.</a:t>
            </a:r>
          </a:p>
        </p:txBody>
      </p:sp>
      <p:sp>
        <p:nvSpPr>
          <p:cNvPr id="46" name="Espace réservé du contenu 3">
            <a:extLst>
              <a:ext uri="{FF2B5EF4-FFF2-40B4-BE49-F238E27FC236}">
                <a16:creationId xmlns:a16="http://schemas.microsoft.com/office/drawing/2014/main" id="{5645A531-DB01-46C4-B314-8D2158D65334}"/>
              </a:ext>
            </a:extLst>
          </p:cNvPr>
          <p:cNvSpPr txBox="1">
            <a:spLocks/>
          </p:cNvSpPr>
          <p:nvPr/>
        </p:nvSpPr>
        <p:spPr>
          <a:xfrm>
            <a:off x="439387" y="4581956"/>
            <a:ext cx="5476381" cy="1836451"/>
          </a:xfrm>
          <a:prstGeom prst="rect">
            <a:avLst/>
          </a:prstGeom>
          <a:solidFill>
            <a:srgbClr val="7030A0"/>
          </a:solidFill>
          <a:ln>
            <a:noFill/>
          </a:ln>
        </p:spPr>
        <p:txBody>
          <a:bodyPr vert="horz" lIns="121920" tIns="60960" rIns="121920" bIns="6096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17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fr-FR" sz="173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L’activité</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WTW commercialise des couvertures pour les</a:t>
            </a:r>
            <a:r>
              <a:rPr kumimoji="0" 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risques liés à l’exploitation agricole ou viticole : aléas climatiques, récoltes, mortalité cheptel.</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WTW distribue des assurances pour </a:t>
            </a:r>
            <a:r>
              <a:rPr kumimoji="0" 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les activités secondaires liées à la production agricole (par exemple : ferme pédagogique, fromagerie, chambres d’hôtes…).</a:t>
            </a:r>
          </a:p>
        </p:txBody>
      </p:sp>
      <p:sp>
        <p:nvSpPr>
          <p:cNvPr id="47" name="Espace réservé du contenu 3">
            <a:extLst>
              <a:ext uri="{FF2B5EF4-FFF2-40B4-BE49-F238E27FC236}">
                <a16:creationId xmlns:a16="http://schemas.microsoft.com/office/drawing/2014/main" id="{E2F1CD20-5EF1-496B-A7F5-AE213968BD5A}"/>
              </a:ext>
            </a:extLst>
          </p:cNvPr>
          <p:cNvSpPr txBox="1">
            <a:spLocks/>
          </p:cNvSpPr>
          <p:nvPr/>
        </p:nvSpPr>
        <p:spPr>
          <a:xfrm>
            <a:off x="6276232" y="4581956"/>
            <a:ext cx="5476381" cy="1836451"/>
          </a:xfrm>
          <a:prstGeom prst="rect">
            <a:avLst/>
          </a:prstGeom>
          <a:solidFill>
            <a:srgbClr val="D7000F">
              <a:lumMod val="20000"/>
              <a:lumOff val="80000"/>
            </a:srgbClr>
          </a:solidFill>
          <a:ln>
            <a:noFill/>
          </a:ln>
        </p:spPr>
        <p:txBody>
          <a:bodyPr vert="horz" lIns="121920" tIns="60960" rIns="121920" bIns="6096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br>
              <a:rPr kumimoji="0" lang="fr-FR" sz="17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br>
            <a:r>
              <a:rPr kumimoji="0" lang="fr-FR" sz="1733" b="1"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Les exploitants et leurs familles</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BPCE Assurances </a:t>
            </a:r>
            <a:r>
              <a:rPr kumimoji="0" lang="fr-FR" sz="12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la complémentaire Santé individuelle des exploitants et de leur famille, via le contrat santé individuelle particulier et non professionnel. </a:t>
            </a:r>
          </a:p>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200" b="1" i="0" u="none" strike="noStrike" kern="1200" cap="none" spc="0" normalizeH="0" baseline="0" noProof="0">
                <a:ln>
                  <a:noFill/>
                </a:ln>
                <a:solidFill>
                  <a:srgbClr val="581D74"/>
                </a:solidFill>
                <a:effectLst/>
                <a:uLnTx/>
                <a:uFillTx/>
                <a:latin typeface="Arial" panose="020B0604020202020204" pitchFamily="34" charset="0"/>
                <a:ea typeface="+mn-ea"/>
                <a:cs typeface="Arial" panose="020B0604020202020204" pitchFamily="34" charset="0"/>
              </a:rPr>
              <a:t>BPCE Vie </a:t>
            </a:r>
            <a:r>
              <a:rPr kumimoji="0" lang="fr-FR" sz="1200" b="0" i="0" u="none" strike="noStrike" kern="120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rPr>
              <a:t>assure la Prévoyance Professionnelle des exploitants.</a:t>
            </a:r>
          </a:p>
        </p:txBody>
      </p:sp>
      <p:grpSp>
        <p:nvGrpSpPr>
          <p:cNvPr id="48" name="Group 88">
            <a:extLst>
              <a:ext uri="{FF2B5EF4-FFF2-40B4-BE49-F238E27FC236}">
                <a16:creationId xmlns:a16="http://schemas.microsoft.com/office/drawing/2014/main" id="{DA0D7033-26A7-4A88-BA77-3E49ACB64F7F}"/>
              </a:ext>
            </a:extLst>
          </p:cNvPr>
          <p:cNvGrpSpPr/>
          <p:nvPr/>
        </p:nvGrpSpPr>
        <p:grpSpPr>
          <a:xfrm>
            <a:off x="5204962" y="3889292"/>
            <a:ext cx="664473" cy="488952"/>
            <a:chOff x="2159000" y="4032250"/>
            <a:chExt cx="1093788" cy="804863"/>
          </a:xfrm>
        </p:grpSpPr>
        <p:sp>
          <p:nvSpPr>
            <p:cNvPr id="49" name="AutoShape 27">
              <a:extLst>
                <a:ext uri="{FF2B5EF4-FFF2-40B4-BE49-F238E27FC236}">
                  <a16:creationId xmlns:a16="http://schemas.microsoft.com/office/drawing/2014/main" id="{29B1E238-2248-4A36-8E24-31AE2FB815FF}"/>
                </a:ext>
              </a:extLst>
            </p:cNvPr>
            <p:cNvSpPr>
              <a:spLocks noChangeAspect="1" noChangeArrowheads="1" noTextEdit="1"/>
            </p:cNvSpPr>
            <p:nvPr/>
          </p:nvSpPr>
          <p:spPr bwMode="auto">
            <a:xfrm>
              <a:off x="2159000" y="4032250"/>
              <a:ext cx="109220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0" name="Freeform 29">
              <a:extLst>
                <a:ext uri="{FF2B5EF4-FFF2-40B4-BE49-F238E27FC236}">
                  <a16:creationId xmlns:a16="http://schemas.microsoft.com/office/drawing/2014/main" id="{65FE80F6-EEC9-45FF-AD79-C6493A2F486B}"/>
                </a:ext>
              </a:extLst>
            </p:cNvPr>
            <p:cNvSpPr>
              <a:spLocks/>
            </p:cNvSpPr>
            <p:nvPr/>
          </p:nvSpPr>
          <p:spPr bwMode="auto">
            <a:xfrm>
              <a:off x="2617788" y="4833938"/>
              <a:ext cx="187325" cy="1588"/>
            </a:xfrm>
            <a:custGeom>
              <a:avLst/>
              <a:gdLst>
                <a:gd name="T0" fmla="*/ 118 w 118"/>
                <a:gd name="T1" fmla="*/ 1 h 1"/>
                <a:gd name="T2" fmla="*/ 117 w 118"/>
                <a:gd name="T3" fmla="*/ 0 h 1"/>
                <a:gd name="T4" fmla="*/ 1 w 118"/>
                <a:gd name="T5" fmla="*/ 0 h 1"/>
                <a:gd name="T6" fmla="*/ 0 w 118"/>
                <a:gd name="T7" fmla="*/ 1 h 1"/>
                <a:gd name="T8" fmla="*/ 118 w 118"/>
                <a:gd name="T9" fmla="*/ 1 h 1"/>
              </a:gdLst>
              <a:ahLst/>
              <a:cxnLst>
                <a:cxn ang="0">
                  <a:pos x="T0" y="T1"/>
                </a:cxn>
                <a:cxn ang="0">
                  <a:pos x="T2" y="T3"/>
                </a:cxn>
                <a:cxn ang="0">
                  <a:pos x="T4" y="T5"/>
                </a:cxn>
                <a:cxn ang="0">
                  <a:pos x="T6" y="T7"/>
                </a:cxn>
                <a:cxn ang="0">
                  <a:pos x="T8" y="T9"/>
                </a:cxn>
              </a:cxnLst>
              <a:rect l="0" t="0" r="r" b="b"/>
              <a:pathLst>
                <a:path w="118" h="1">
                  <a:moveTo>
                    <a:pt x="118" y="1"/>
                  </a:moveTo>
                  <a:lnTo>
                    <a:pt x="117" y="0"/>
                  </a:lnTo>
                  <a:lnTo>
                    <a:pt x="1" y="0"/>
                  </a:lnTo>
                  <a:lnTo>
                    <a:pt x="0" y="1"/>
                  </a:lnTo>
                  <a:lnTo>
                    <a:pt x="11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1" name="Freeform 30">
              <a:extLst>
                <a:ext uri="{FF2B5EF4-FFF2-40B4-BE49-F238E27FC236}">
                  <a16:creationId xmlns:a16="http://schemas.microsoft.com/office/drawing/2014/main" id="{7E023A49-1AAC-414F-93EC-4EC61627E026}"/>
                </a:ext>
              </a:extLst>
            </p:cNvPr>
            <p:cNvSpPr>
              <a:spLocks/>
            </p:cNvSpPr>
            <p:nvPr/>
          </p:nvSpPr>
          <p:spPr bwMode="auto">
            <a:xfrm>
              <a:off x="2619375" y="4754563"/>
              <a:ext cx="184150" cy="79375"/>
            </a:xfrm>
            <a:custGeom>
              <a:avLst/>
              <a:gdLst>
                <a:gd name="T0" fmla="*/ 56 w 116"/>
                <a:gd name="T1" fmla="*/ 0 h 50"/>
                <a:gd name="T2" fmla="*/ 0 w 116"/>
                <a:gd name="T3" fmla="*/ 50 h 50"/>
                <a:gd name="T4" fmla="*/ 116 w 116"/>
                <a:gd name="T5" fmla="*/ 50 h 50"/>
                <a:gd name="T6" fmla="*/ 56 w 116"/>
                <a:gd name="T7" fmla="*/ 0 h 50"/>
              </a:gdLst>
              <a:ahLst/>
              <a:cxnLst>
                <a:cxn ang="0">
                  <a:pos x="T0" y="T1"/>
                </a:cxn>
                <a:cxn ang="0">
                  <a:pos x="T2" y="T3"/>
                </a:cxn>
                <a:cxn ang="0">
                  <a:pos x="T4" y="T5"/>
                </a:cxn>
                <a:cxn ang="0">
                  <a:pos x="T6" y="T7"/>
                </a:cxn>
              </a:cxnLst>
              <a:rect l="0" t="0" r="r" b="b"/>
              <a:pathLst>
                <a:path w="116" h="50">
                  <a:moveTo>
                    <a:pt x="56" y="0"/>
                  </a:moveTo>
                  <a:lnTo>
                    <a:pt x="0" y="50"/>
                  </a:lnTo>
                  <a:lnTo>
                    <a:pt x="116" y="50"/>
                  </a:lnTo>
                  <a:lnTo>
                    <a:pt x="5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2" name="Freeform 31">
              <a:extLst>
                <a:ext uri="{FF2B5EF4-FFF2-40B4-BE49-F238E27FC236}">
                  <a16:creationId xmlns:a16="http://schemas.microsoft.com/office/drawing/2014/main" id="{147AEB0D-694A-47E1-A47A-59966AE6C8DD}"/>
                </a:ext>
              </a:extLst>
            </p:cNvPr>
            <p:cNvSpPr>
              <a:spLocks/>
            </p:cNvSpPr>
            <p:nvPr/>
          </p:nvSpPr>
          <p:spPr bwMode="auto">
            <a:xfrm>
              <a:off x="2578100" y="4645025"/>
              <a:ext cx="100013" cy="176213"/>
            </a:xfrm>
            <a:custGeom>
              <a:avLst/>
              <a:gdLst>
                <a:gd name="T0" fmla="*/ 0 w 63"/>
                <a:gd name="T1" fmla="*/ 111 h 111"/>
                <a:gd name="T2" fmla="*/ 63 w 63"/>
                <a:gd name="T3" fmla="*/ 54 h 111"/>
                <a:gd name="T4" fmla="*/ 0 w 63"/>
                <a:gd name="T5" fmla="*/ 0 h 111"/>
                <a:gd name="T6" fmla="*/ 0 w 63"/>
                <a:gd name="T7" fmla="*/ 111 h 111"/>
              </a:gdLst>
              <a:ahLst/>
              <a:cxnLst>
                <a:cxn ang="0">
                  <a:pos x="T0" y="T1"/>
                </a:cxn>
                <a:cxn ang="0">
                  <a:pos x="T2" y="T3"/>
                </a:cxn>
                <a:cxn ang="0">
                  <a:pos x="T4" y="T5"/>
                </a:cxn>
                <a:cxn ang="0">
                  <a:pos x="T6" y="T7"/>
                </a:cxn>
              </a:cxnLst>
              <a:rect l="0" t="0" r="r" b="b"/>
              <a:pathLst>
                <a:path w="63" h="111">
                  <a:moveTo>
                    <a:pt x="0" y="111"/>
                  </a:moveTo>
                  <a:lnTo>
                    <a:pt x="63" y="54"/>
                  </a:lnTo>
                  <a:lnTo>
                    <a:pt x="0" y="0"/>
                  </a:lnTo>
                  <a:lnTo>
                    <a:pt x="0"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3" name="Freeform 32">
              <a:extLst>
                <a:ext uri="{FF2B5EF4-FFF2-40B4-BE49-F238E27FC236}">
                  <a16:creationId xmlns:a16="http://schemas.microsoft.com/office/drawing/2014/main" id="{D9817F3B-1C43-4245-A002-0F19B02387FE}"/>
                </a:ext>
              </a:extLst>
            </p:cNvPr>
            <p:cNvSpPr>
              <a:spLocks/>
            </p:cNvSpPr>
            <p:nvPr/>
          </p:nvSpPr>
          <p:spPr bwMode="auto">
            <a:xfrm>
              <a:off x="2601913" y="4616450"/>
              <a:ext cx="206375" cy="87313"/>
            </a:xfrm>
            <a:custGeom>
              <a:avLst/>
              <a:gdLst>
                <a:gd name="T0" fmla="*/ 0 w 130"/>
                <a:gd name="T1" fmla="*/ 0 h 55"/>
                <a:gd name="T2" fmla="*/ 67 w 130"/>
                <a:gd name="T3" fmla="*/ 55 h 55"/>
                <a:gd name="T4" fmla="*/ 130 w 130"/>
                <a:gd name="T5" fmla="*/ 0 h 55"/>
                <a:gd name="T6" fmla="*/ 0 w 130"/>
                <a:gd name="T7" fmla="*/ 0 h 55"/>
              </a:gdLst>
              <a:ahLst/>
              <a:cxnLst>
                <a:cxn ang="0">
                  <a:pos x="T0" y="T1"/>
                </a:cxn>
                <a:cxn ang="0">
                  <a:pos x="T2" y="T3"/>
                </a:cxn>
                <a:cxn ang="0">
                  <a:pos x="T4" y="T5"/>
                </a:cxn>
                <a:cxn ang="0">
                  <a:pos x="T6" y="T7"/>
                </a:cxn>
              </a:cxnLst>
              <a:rect l="0" t="0" r="r" b="b"/>
              <a:pathLst>
                <a:path w="130" h="55">
                  <a:moveTo>
                    <a:pt x="0" y="0"/>
                  </a:moveTo>
                  <a:lnTo>
                    <a:pt x="67" y="55"/>
                  </a:lnTo>
                  <a:lnTo>
                    <a:pt x="13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4" name="Freeform 33">
              <a:extLst>
                <a:ext uri="{FF2B5EF4-FFF2-40B4-BE49-F238E27FC236}">
                  <a16:creationId xmlns:a16="http://schemas.microsoft.com/office/drawing/2014/main" id="{CB772682-B4CE-430D-9967-19D629E2A3B7}"/>
                </a:ext>
              </a:extLst>
            </p:cNvPr>
            <p:cNvSpPr>
              <a:spLocks/>
            </p:cNvSpPr>
            <p:nvPr/>
          </p:nvSpPr>
          <p:spPr bwMode="auto">
            <a:xfrm>
              <a:off x="2736850" y="4641850"/>
              <a:ext cx="100013" cy="171450"/>
            </a:xfrm>
            <a:custGeom>
              <a:avLst/>
              <a:gdLst>
                <a:gd name="T0" fmla="*/ 0 w 63"/>
                <a:gd name="T1" fmla="*/ 56 h 108"/>
                <a:gd name="T2" fmla="*/ 63 w 63"/>
                <a:gd name="T3" fmla="*/ 108 h 108"/>
                <a:gd name="T4" fmla="*/ 63 w 63"/>
                <a:gd name="T5" fmla="*/ 0 h 108"/>
                <a:gd name="T6" fmla="*/ 0 w 63"/>
                <a:gd name="T7" fmla="*/ 56 h 108"/>
              </a:gdLst>
              <a:ahLst/>
              <a:cxnLst>
                <a:cxn ang="0">
                  <a:pos x="T0" y="T1"/>
                </a:cxn>
                <a:cxn ang="0">
                  <a:pos x="T2" y="T3"/>
                </a:cxn>
                <a:cxn ang="0">
                  <a:pos x="T4" y="T5"/>
                </a:cxn>
                <a:cxn ang="0">
                  <a:pos x="T6" y="T7"/>
                </a:cxn>
              </a:cxnLst>
              <a:rect l="0" t="0" r="r" b="b"/>
              <a:pathLst>
                <a:path w="63" h="108">
                  <a:moveTo>
                    <a:pt x="0" y="56"/>
                  </a:moveTo>
                  <a:lnTo>
                    <a:pt x="63" y="108"/>
                  </a:lnTo>
                  <a:lnTo>
                    <a:pt x="63"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5" name="Freeform 34">
              <a:extLst>
                <a:ext uri="{FF2B5EF4-FFF2-40B4-BE49-F238E27FC236}">
                  <a16:creationId xmlns:a16="http://schemas.microsoft.com/office/drawing/2014/main" id="{EB3DA903-9E51-4AC0-A2FD-679061BF5C0D}"/>
                </a:ext>
              </a:extLst>
            </p:cNvPr>
            <p:cNvSpPr>
              <a:spLocks/>
            </p:cNvSpPr>
            <p:nvPr/>
          </p:nvSpPr>
          <p:spPr bwMode="auto">
            <a:xfrm>
              <a:off x="2160588" y="4032250"/>
              <a:ext cx="1092200" cy="552450"/>
            </a:xfrm>
            <a:custGeom>
              <a:avLst/>
              <a:gdLst>
                <a:gd name="T0" fmla="*/ 607 w 624"/>
                <a:gd name="T1" fmla="*/ 295 h 315"/>
                <a:gd name="T2" fmla="*/ 582 w 624"/>
                <a:gd name="T3" fmla="*/ 258 h 315"/>
                <a:gd name="T4" fmla="*/ 490 w 624"/>
                <a:gd name="T5" fmla="*/ 93 h 315"/>
                <a:gd name="T6" fmla="*/ 454 w 624"/>
                <a:gd name="T7" fmla="*/ 62 h 315"/>
                <a:gd name="T8" fmla="*/ 345 w 624"/>
                <a:gd name="T9" fmla="*/ 13 h 315"/>
                <a:gd name="T10" fmla="*/ 312 w 624"/>
                <a:gd name="T11" fmla="*/ 0 h 315"/>
                <a:gd name="T12" fmla="*/ 279 w 624"/>
                <a:gd name="T13" fmla="*/ 13 h 315"/>
                <a:gd name="T14" fmla="*/ 170 w 624"/>
                <a:gd name="T15" fmla="*/ 62 h 315"/>
                <a:gd name="T16" fmla="*/ 135 w 624"/>
                <a:gd name="T17" fmla="*/ 93 h 315"/>
                <a:gd name="T18" fmla="*/ 49 w 624"/>
                <a:gd name="T19" fmla="*/ 246 h 315"/>
                <a:gd name="T20" fmla="*/ 16 w 624"/>
                <a:gd name="T21" fmla="*/ 295 h 315"/>
                <a:gd name="T22" fmla="*/ 0 w 624"/>
                <a:gd name="T23" fmla="*/ 315 h 315"/>
                <a:gd name="T24" fmla="*/ 48 w 624"/>
                <a:gd name="T25" fmla="*/ 315 h 315"/>
                <a:gd name="T26" fmla="*/ 78 w 624"/>
                <a:gd name="T27" fmla="*/ 270 h 315"/>
                <a:gd name="T28" fmla="*/ 80 w 624"/>
                <a:gd name="T29" fmla="*/ 268 h 315"/>
                <a:gd name="T30" fmla="*/ 168 w 624"/>
                <a:gd name="T31" fmla="*/ 110 h 315"/>
                <a:gd name="T32" fmla="*/ 183 w 624"/>
                <a:gd name="T33" fmla="*/ 98 h 315"/>
                <a:gd name="T34" fmla="*/ 303 w 624"/>
                <a:gd name="T35" fmla="*/ 49 h 315"/>
                <a:gd name="T36" fmla="*/ 311 w 624"/>
                <a:gd name="T37" fmla="*/ 48 h 315"/>
                <a:gd name="T38" fmla="*/ 312 w 624"/>
                <a:gd name="T39" fmla="*/ 48 h 315"/>
                <a:gd name="T40" fmla="*/ 314 w 624"/>
                <a:gd name="T41" fmla="*/ 48 h 315"/>
                <a:gd name="T42" fmla="*/ 321 w 624"/>
                <a:gd name="T43" fmla="*/ 49 h 315"/>
                <a:gd name="T44" fmla="*/ 442 w 624"/>
                <a:gd name="T45" fmla="*/ 98 h 315"/>
                <a:gd name="T46" fmla="*/ 456 w 624"/>
                <a:gd name="T47" fmla="*/ 110 h 315"/>
                <a:gd name="T48" fmla="*/ 534 w 624"/>
                <a:gd name="T49" fmla="*/ 249 h 315"/>
                <a:gd name="T50" fmla="*/ 551 w 624"/>
                <a:gd name="T51" fmla="*/ 279 h 315"/>
                <a:gd name="T52" fmla="*/ 559 w 624"/>
                <a:gd name="T53" fmla="*/ 291 h 315"/>
                <a:gd name="T54" fmla="*/ 576 w 624"/>
                <a:gd name="T55" fmla="*/ 315 h 315"/>
                <a:gd name="T56" fmla="*/ 624 w 624"/>
                <a:gd name="T57" fmla="*/ 315 h 315"/>
                <a:gd name="T58" fmla="*/ 607 w 624"/>
                <a:gd name="T59" fmla="*/ 29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24" h="315">
                  <a:moveTo>
                    <a:pt x="607" y="295"/>
                  </a:moveTo>
                  <a:cubicBezTo>
                    <a:pt x="600" y="285"/>
                    <a:pt x="590" y="271"/>
                    <a:pt x="582" y="258"/>
                  </a:cubicBezTo>
                  <a:cubicBezTo>
                    <a:pt x="490" y="93"/>
                    <a:pt x="490" y="93"/>
                    <a:pt x="490" y="93"/>
                  </a:cubicBezTo>
                  <a:cubicBezTo>
                    <a:pt x="482" y="79"/>
                    <a:pt x="469" y="68"/>
                    <a:pt x="454" y="62"/>
                  </a:cubicBezTo>
                  <a:cubicBezTo>
                    <a:pt x="345" y="13"/>
                    <a:pt x="345" y="13"/>
                    <a:pt x="345" y="13"/>
                  </a:cubicBezTo>
                  <a:cubicBezTo>
                    <a:pt x="312" y="0"/>
                    <a:pt x="312" y="0"/>
                    <a:pt x="312" y="0"/>
                  </a:cubicBezTo>
                  <a:cubicBezTo>
                    <a:pt x="279" y="13"/>
                    <a:pt x="279" y="13"/>
                    <a:pt x="279" y="13"/>
                  </a:cubicBezTo>
                  <a:cubicBezTo>
                    <a:pt x="170" y="62"/>
                    <a:pt x="170" y="62"/>
                    <a:pt x="170" y="62"/>
                  </a:cubicBezTo>
                  <a:cubicBezTo>
                    <a:pt x="155" y="68"/>
                    <a:pt x="142" y="79"/>
                    <a:pt x="135" y="93"/>
                  </a:cubicBezTo>
                  <a:cubicBezTo>
                    <a:pt x="49" y="246"/>
                    <a:pt x="49" y="246"/>
                    <a:pt x="49" y="246"/>
                  </a:cubicBezTo>
                  <a:cubicBezTo>
                    <a:pt x="40" y="261"/>
                    <a:pt x="27" y="281"/>
                    <a:pt x="16" y="295"/>
                  </a:cubicBezTo>
                  <a:cubicBezTo>
                    <a:pt x="13" y="300"/>
                    <a:pt x="6" y="308"/>
                    <a:pt x="0" y="315"/>
                  </a:cubicBezTo>
                  <a:cubicBezTo>
                    <a:pt x="48" y="315"/>
                    <a:pt x="48" y="315"/>
                    <a:pt x="48" y="315"/>
                  </a:cubicBezTo>
                  <a:cubicBezTo>
                    <a:pt x="60" y="300"/>
                    <a:pt x="71" y="283"/>
                    <a:pt x="78" y="270"/>
                  </a:cubicBezTo>
                  <a:cubicBezTo>
                    <a:pt x="80" y="268"/>
                    <a:pt x="80" y="268"/>
                    <a:pt x="80" y="268"/>
                  </a:cubicBezTo>
                  <a:cubicBezTo>
                    <a:pt x="168" y="110"/>
                    <a:pt x="168" y="110"/>
                    <a:pt x="168" y="110"/>
                  </a:cubicBezTo>
                  <a:cubicBezTo>
                    <a:pt x="171" y="105"/>
                    <a:pt x="176" y="100"/>
                    <a:pt x="183" y="98"/>
                  </a:cubicBezTo>
                  <a:cubicBezTo>
                    <a:pt x="303" y="49"/>
                    <a:pt x="303" y="49"/>
                    <a:pt x="303" y="49"/>
                  </a:cubicBezTo>
                  <a:cubicBezTo>
                    <a:pt x="305" y="49"/>
                    <a:pt x="308" y="48"/>
                    <a:pt x="311" y="48"/>
                  </a:cubicBezTo>
                  <a:cubicBezTo>
                    <a:pt x="312" y="48"/>
                    <a:pt x="312" y="48"/>
                    <a:pt x="312" y="48"/>
                  </a:cubicBezTo>
                  <a:cubicBezTo>
                    <a:pt x="314" y="48"/>
                    <a:pt x="314" y="48"/>
                    <a:pt x="314" y="48"/>
                  </a:cubicBezTo>
                  <a:cubicBezTo>
                    <a:pt x="316" y="48"/>
                    <a:pt x="319" y="49"/>
                    <a:pt x="321" y="49"/>
                  </a:cubicBezTo>
                  <a:cubicBezTo>
                    <a:pt x="442" y="98"/>
                    <a:pt x="442" y="98"/>
                    <a:pt x="442" y="98"/>
                  </a:cubicBezTo>
                  <a:cubicBezTo>
                    <a:pt x="448" y="100"/>
                    <a:pt x="453" y="105"/>
                    <a:pt x="456" y="110"/>
                  </a:cubicBezTo>
                  <a:cubicBezTo>
                    <a:pt x="534" y="249"/>
                    <a:pt x="534" y="249"/>
                    <a:pt x="534" y="249"/>
                  </a:cubicBezTo>
                  <a:cubicBezTo>
                    <a:pt x="551" y="279"/>
                    <a:pt x="551" y="279"/>
                    <a:pt x="551" y="279"/>
                  </a:cubicBezTo>
                  <a:cubicBezTo>
                    <a:pt x="559" y="291"/>
                    <a:pt x="559" y="291"/>
                    <a:pt x="559" y="291"/>
                  </a:cubicBezTo>
                  <a:cubicBezTo>
                    <a:pt x="566" y="302"/>
                    <a:pt x="567" y="304"/>
                    <a:pt x="576" y="315"/>
                  </a:cubicBezTo>
                  <a:cubicBezTo>
                    <a:pt x="624" y="315"/>
                    <a:pt x="624" y="315"/>
                    <a:pt x="624" y="315"/>
                  </a:cubicBezTo>
                  <a:cubicBezTo>
                    <a:pt x="617" y="308"/>
                    <a:pt x="611" y="300"/>
                    <a:pt x="607" y="2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56" name="Freeform 35">
              <a:extLst>
                <a:ext uri="{FF2B5EF4-FFF2-40B4-BE49-F238E27FC236}">
                  <a16:creationId xmlns:a16="http://schemas.microsoft.com/office/drawing/2014/main" id="{D7176627-EA66-4081-A1A2-1156E28078DE}"/>
                </a:ext>
              </a:extLst>
            </p:cNvPr>
            <p:cNvSpPr>
              <a:spLocks noEditPoints="1"/>
            </p:cNvSpPr>
            <p:nvPr/>
          </p:nvSpPr>
          <p:spPr bwMode="auto">
            <a:xfrm>
              <a:off x="2306638" y="4162425"/>
              <a:ext cx="801688" cy="671513"/>
            </a:xfrm>
            <a:custGeom>
              <a:avLst/>
              <a:gdLst>
                <a:gd name="T0" fmla="*/ 350 w 458"/>
                <a:gd name="T1" fmla="*/ 48 h 383"/>
                <a:gd name="T2" fmla="*/ 230 w 458"/>
                <a:gd name="T3" fmla="*/ 0 h 383"/>
                <a:gd name="T4" fmla="*/ 230 w 458"/>
                <a:gd name="T5" fmla="*/ 0 h 383"/>
                <a:gd name="T6" fmla="*/ 228 w 458"/>
                <a:gd name="T7" fmla="*/ 0 h 383"/>
                <a:gd name="T8" fmla="*/ 108 w 458"/>
                <a:gd name="T9" fmla="*/ 48 h 383"/>
                <a:gd name="T10" fmla="*/ 0 w 458"/>
                <a:gd name="T11" fmla="*/ 240 h 383"/>
                <a:gd name="T12" fmla="*/ 29 w 458"/>
                <a:gd name="T13" fmla="*/ 241 h 383"/>
                <a:gd name="T14" fmla="*/ 38 w 458"/>
                <a:gd name="T15" fmla="*/ 250 h 383"/>
                <a:gd name="T16" fmla="*/ 38 w 458"/>
                <a:gd name="T17" fmla="*/ 383 h 383"/>
                <a:gd name="T18" fmla="*/ 133 w 458"/>
                <a:gd name="T19" fmla="*/ 383 h 383"/>
                <a:gd name="T20" fmla="*/ 133 w 458"/>
                <a:gd name="T21" fmla="*/ 237 h 383"/>
                <a:gd name="T22" fmla="*/ 324 w 458"/>
                <a:gd name="T23" fmla="*/ 237 h 383"/>
                <a:gd name="T24" fmla="*/ 324 w 458"/>
                <a:gd name="T25" fmla="*/ 383 h 383"/>
                <a:gd name="T26" fmla="*/ 420 w 458"/>
                <a:gd name="T27" fmla="*/ 383 h 383"/>
                <a:gd name="T28" fmla="*/ 420 w 458"/>
                <a:gd name="T29" fmla="*/ 250 h 383"/>
                <a:gd name="T30" fmla="*/ 429 w 458"/>
                <a:gd name="T31" fmla="*/ 241 h 383"/>
                <a:gd name="T32" fmla="*/ 458 w 458"/>
                <a:gd name="T33" fmla="*/ 240 h 383"/>
                <a:gd name="T34" fmla="*/ 350 w 458"/>
                <a:gd name="T35" fmla="*/ 48 h 383"/>
                <a:gd name="T36" fmla="*/ 263 w 458"/>
                <a:gd name="T37" fmla="*/ 157 h 383"/>
                <a:gd name="T38" fmla="*/ 195 w 458"/>
                <a:gd name="T39" fmla="*/ 157 h 383"/>
                <a:gd name="T40" fmla="*/ 195 w 458"/>
                <a:gd name="T41" fmla="*/ 86 h 383"/>
                <a:gd name="T42" fmla="*/ 263 w 458"/>
                <a:gd name="T43" fmla="*/ 86 h 383"/>
                <a:gd name="T44" fmla="*/ 263 w 458"/>
                <a:gd name="T45"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8" h="383">
                  <a:moveTo>
                    <a:pt x="350" y="48"/>
                  </a:moveTo>
                  <a:cubicBezTo>
                    <a:pt x="230" y="0"/>
                    <a:pt x="230" y="0"/>
                    <a:pt x="230" y="0"/>
                  </a:cubicBezTo>
                  <a:cubicBezTo>
                    <a:pt x="230" y="0"/>
                    <a:pt x="230" y="0"/>
                    <a:pt x="230" y="0"/>
                  </a:cubicBezTo>
                  <a:cubicBezTo>
                    <a:pt x="229" y="0"/>
                    <a:pt x="229" y="0"/>
                    <a:pt x="228" y="0"/>
                  </a:cubicBezTo>
                  <a:cubicBezTo>
                    <a:pt x="108" y="48"/>
                    <a:pt x="108" y="48"/>
                    <a:pt x="108" y="48"/>
                  </a:cubicBezTo>
                  <a:cubicBezTo>
                    <a:pt x="0" y="240"/>
                    <a:pt x="0" y="240"/>
                    <a:pt x="0" y="240"/>
                  </a:cubicBezTo>
                  <a:cubicBezTo>
                    <a:pt x="29" y="241"/>
                    <a:pt x="29" y="241"/>
                    <a:pt x="29" y="241"/>
                  </a:cubicBezTo>
                  <a:cubicBezTo>
                    <a:pt x="34" y="241"/>
                    <a:pt x="38" y="245"/>
                    <a:pt x="38" y="250"/>
                  </a:cubicBezTo>
                  <a:cubicBezTo>
                    <a:pt x="38" y="383"/>
                    <a:pt x="38" y="383"/>
                    <a:pt x="38" y="383"/>
                  </a:cubicBezTo>
                  <a:cubicBezTo>
                    <a:pt x="133" y="383"/>
                    <a:pt x="133" y="383"/>
                    <a:pt x="133" y="383"/>
                  </a:cubicBezTo>
                  <a:cubicBezTo>
                    <a:pt x="133" y="237"/>
                    <a:pt x="133" y="237"/>
                    <a:pt x="133" y="237"/>
                  </a:cubicBezTo>
                  <a:cubicBezTo>
                    <a:pt x="324" y="237"/>
                    <a:pt x="324" y="237"/>
                    <a:pt x="324" y="237"/>
                  </a:cubicBezTo>
                  <a:cubicBezTo>
                    <a:pt x="324" y="383"/>
                    <a:pt x="324" y="383"/>
                    <a:pt x="324" y="383"/>
                  </a:cubicBezTo>
                  <a:cubicBezTo>
                    <a:pt x="420" y="383"/>
                    <a:pt x="420" y="383"/>
                    <a:pt x="420" y="383"/>
                  </a:cubicBezTo>
                  <a:cubicBezTo>
                    <a:pt x="420" y="250"/>
                    <a:pt x="420" y="250"/>
                    <a:pt x="420" y="250"/>
                  </a:cubicBezTo>
                  <a:cubicBezTo>
                    <a:pt x="420" y="245"/>
                    <a:pt x="424" y="241"/>
                    <a:pt x="429" y="241"/>
                  </a:cubicBezTo>
                  <a:cubicBezTo>
                    <a:pt x="458" y="240"/>
                    <a:pt x="458" y="240"/>
                    <a:pt x="458" y="240"/>
                  </a:cubicBezTo>
                  <a:lnTo>
                    <a:pt x="350" y="48"/>
                  </a:lnTo>
                  <a:close/>
                  <a:moveTo>
                    <a:pt x="263" y="157"/>
                  </a:moveTo>
                  <a:cubicBezTo>
                    <a:pt x="195" y="157"/>
                    <a:pt x="195" y="157"/>
                    <a:pt x="195" y="157"/>
                  </a:cubicBezTo>
                  <a:cubicBezTo>
                    <a:pt x="195" y="86"/>
                    <a:pt x="195" y="86"/>
                    <a:pt x="195" y="86"/>
                  </a:cubicBezTo>
                  <a:cubicBezTo>
                    <a:pt x="263" y="86"/>
                    <a:pt x="263" y="86"/>
                    <a:pt x="263" y="86"/>
                  </a:cubicBezTo>
                  <a:lnTo>
                    <a:pt x="263" y="1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grpSp>
      <p:grpSp>
        <p:nvGrpSpPr>
          <p:cNvPr id="57" name="Group 16">
            <a:extLst>
              <a:ext uri="{FF2B5EF4-FFF2-40B4-BE49-F238E27FC236}">
                <a16:creationId xmlns:a16="http://schemas.microsoft.com/office/drawing/2014/main" id="{6BCA92DE-796C-45E8-84AF-4F9DCF2AD324}"/>
              </a:ext>
            </a:extLst>
          </p:cNvPr>
          <p:cNvGrpSpPr>
            <a:grpSpLocks noChangeAspect="1"/>
          </p:cNvGrpSpPr>
          <p:nvPr/>
        </p:nvGrpSpPr>
        <p:grpSpPr bwMode="auto">
          <a:xfrm>
            <a:off x="6358637" y="3889292"/>
            <a:ext cx="574900" cy="501080"/>
            <a:chOff x="2102" y="891"/>
            <a:chExt cx="514" cy="448"/>
          </a:xfrm>
        </p:grpSpPr>
        <p:sp>
          <p:nvSpPr>
            <p:cNvPr id="58" name="AutoShape 15">
              <a:extLst>
                <a:ext uri="{FF2B5EF4-FFF2-40B4-BE49-F238E27FC236}">
                  <a16:creationId xmlns:a16="http://schemas.microsoft.com/office/drawing/2014/main" id="{AF0BE859-220C-4F8E-8B2D-DB5B8B026549}"/>
                </a:ext>
              </a:extLst>
            </p:cNvPr>
            <p:cNvSpPr>
              <a:spLocks noChangeAspect="1" noChangeArrowheads="1" noTextEdit="1"/>
            </p:cNvSpPr>
            <p:nvPr/>
          </p:nvSpPr>
          <p:spPr bwMode="auto">
            <a:xfrm>
              <a:off x="2102" y="891"/>
              <a:ext cx="51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9" name="Freeform 17">
              <a:extLst>
                <a:ext uri="{FF2B5EF4-FFF2-40B4-BE49-F238E27FC236}">
                  <a16:creationId xmlns:a16="http://schemas.microsoft.com/office/drawing/2014/main" id="{7A6ABD93-24FA-4A80-AACF-B22F46FB96A8}"/>
                </a:ext>
              </a:extLst>
            </p:cNvPr>
            <p:cNvSpPr>
              <a:spLocks/>
            </p:cNvSpPr>
            <p:nvPr/>
          </p:nvSpPr>
          <p:spPr bwMode="auto">
            <a:xfrm>
              <a:off x="2135" y="1193"/>
              <a:ext cx="49" cy="47"/>
            </a:xfrm>
            <a:custGeom>
              <a:avLst/>
              <a:gdLst>
                <a:gd name="T0" fmla="*/ 0 w 59"/>
                <a:gd name="T1" fmla="*/ 45 h 56"/>
                <a:gd name="T2" fmla="*/ 4 w 59"/>
                <a:gd name="T3" fmla="*/ 53 h 56"/>
                <a:gd name="T4" fmla="*/ 12 w 59"/>
                <a:gd name="T5" fmla="*/ 56 h 56"/>
                <a:gd name="T6" fmla="*/ 48 w 59"/>
                <a:gd name="T7" fmla="*/ 56 h 56"/>
                <a:gd name="T8" fmla="*/ 56 w 59"/>
                <a:gd name="T9" fmla="*/ 53 h 56"/>
                <a:gd name="T10" fmla="*/ 59 w 59"/>
                <a:gd name="T11" fmla="*/ 45 h 56"/>
                <a:gd name="T12" fmla="*/ 59 w 59"/>
                <a:gd name="T13" fmla="*/ 0 h 56"/>
                <a:gd name="T14" fmla="*/ 0 w 59"/>
                <a:gd name="T15" fmla="*/ 0 h 56"/>
                <a:gd name="T16" fmla="*/ 0 w 59"/>
                <a:gd name="T17"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6">
                  <a:moveTo>
                    <a:pt x="0" y="45"/>
                  </a:moveTo>
                  <a:cubicBezTo>
                    <a:pt x="0" y="48"/>
                    <a:pt x="2" y="51"/>
                    <a:pt x="4" y="53"/>
                  </a:cubicBezTo>
                  <a:cubicBezTo>
                    <a:pt x="6" y="55"/>
                    <a:pt x="9" y="56"/>
                    <a:pt x="12" y="56"/>
                  </a:cubicBezTo>
                  <a:cubicBezTo>
                    <a:pt x="48" y="56"/>
                    <a:pt x="48" y="56"/>
                    <a:pt x="48" y="56"/>
                  </a:cubicBezTo>
                  <a:cubicBezTo>
                    <a:pt x="51" y="56"/>
                    <a:pt x="54" y="55"/>
                    <a:pt x="56" y="53"/>
                  </a:cubicBezTo>
                  <a:cubicBezTo>
                    <a:pt x="58" y="51"/>
                    <a:pt x="59" y="48"/>
                    <a:pt x="59" y="45"/>
                  </a:cubicBezTo>
                  <a:cubicBezTo>
                    <a:pt x="59" y="0"/>
                    <a:pt x="59" y="0"/>
                    <a:pt x="59" y="0"/>
                  </a:cubicBezTo>
                  <a:cubicBezTo>
                    <a:pt x="0" y="0"/>
                    <a:pt x="0" y="0"/>
                    <a:pt x="0" y="0"/>
                  </a:cubicBezTo>
                  <a:lnTo>
                    <a:pt x="0"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0" name="Freeform 18">
              <a:extLst>
                <a:ext uri="{FF2B5EF4-FFF2-40B4-BE49-F238E27FC236}">
                  <a16:creationId xmlns:a16="http://schemas.microsoft.com/office/drawing/2014/main" id="{A3A5B1E3-5E45-4021-A9BD-476BF1A1E845}"/>
                </a:ext>
              </a:extLst>
            </p:cNvPr>
            <p:cNvSpPr>
              <a:spLocks/>
            </p:cNvSpPr>
            <p:nvPr/>
          </p:nvSpPr>
          <p:spPr bwMode="auto">
            <a:xfrm>
              <a:off x="2262" y="891"/>
              <a:ext cx="242" cy="125"/>
            </a:xfrm>
            <a:custGeom>
              <a:avLst/>
              <a:gdLst>
                <a:gd name="T0" fmla="*/ 40 w 289"/>
                <a:gd name="T1" fmla="*/ 41 h 149"/>
                <a:gd name="T2" fmla="*/ 56 w 289"/>
                <a:gd name="T3" fmla="*/ 29 h 149"/>
                <a:gd name="T4" fmla="*/ 56 w 289"/>
                <a:gd name="T5" fmla="*/ 29 h 149"/>
                <a:gd name="T6" fmla="*/ 197 w 289"/>
                <a:gd name="T7" fmla="*/ 29 h 149"/>
                <a:gd name="T8" fmla="*/ 213 w 289"/>
                <a:gd name="T9" fmla="*/ 41 h 149"/>
                <a:gd name="T10" fmla="*/ 231 w 289"/>
                <a:gd name="T11" fmla="*/ 99 h 149"/>
                <a:gd name="T12" fmla="*/ 131 w 289"/>
                <a:gd name="T13" fmla="*/ 99 h 149"/>
                <a:gd name="T14" fmla="*/ 148 w 289"/>
                <a:gd name="T15" fmla="*/ 128 h 149"/>
                <a:gd name="T16" fmla="*/ 148 w 289"/>
                <a:gd name="T17" fmla="*/ 128 h 149"/>
                <a:gd name="T18" fmla="*/ 154 w 289"/>
                <a:gd name="T19" fmla="*/ 149 h 149"/>
                <a:gd name="T20" fmla="*/ 289 w 289"/>
                <a:gd name="T21" fmla="*/ 149 h 149"/>
                <a:gd name="T22" fmla="*/ 285 w 289"/>
                <a:gd name="T23" fmla="*/ 122 h 149"/>
                <a:gd name="T24" fmla="*/ 278 w 289"/>
                <a:gd name="T25" fmla="*/ 108 h 149"/>
                <a:gd name="T26" fmla="*/ 261 w 289"/>
                <a:gd name="T27" fmla="*/ 99 h 149"/>
                <a:gd name="T28" fmla="*/ 261 w 289"/>
                <a:gd name="T29" fmla="*/ 97 h 149"/>
                <a:gd name="T30" fmla="*/ 261 w 289"/>
                <a:gd name="T31" fmla="*/ 97 h 149"/>
                <a:gd name="T32" fmla="*/ 241 w 289"/>
                <a:gd name="T33" fmla="*/ 33 h 149"/>
                <a:gd name="T34" fmla="*/ 197 w 289"/>
                <a:gd name="T35" fmla="*/ 0 h 149"/>
                <a:gd name="T36" fmla="*/ 56 w 289"/>
                <a:gd name="T37" fmla="*/ 0 h 149"/>
                <a:gd name="T38" fmla="*/ 12 w 289"/>
                <a:gd name="T39" fmla="*/ 33 h 149"/>
                <a:gd name="T40" fmla="*/ 0 w 289"/>
                <a:gd name="T41" fmla="*/ 74 h 149"/>
                <a:gd name="T42" fmla="*/ 30 w 289"/>
                <a:gd name="T43" fmla="*/ 74 h 149"/>
                <a:gd name="T44" fmla="*/ 40 w 289"/>
                <a:gd name="T45" fmla="*/ 4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149">
                  <a:moveTo>
                    <a:pt x="40" y="41"/>
                  </a:moveTo>
                  <a:cubicBezTo>
                    <a:pt x="41" y="35"/>
                    <a:pt x="50" y="29"/>
                    <a:pt x="56" y="29"/>
                  </a:cubicBezTo>
                  <a:cubicBezTo>
                    <a:pt x="56" y="29"/>
                    <a:pt x="56" y="29"/>
                    <a:pt x="56" y="29"/>
                  </a:cubicBezTo>
                  <a:cubicBezTo>
                    <a:pt x="197" y="29"/>
                    <a:pt x="197" y="29"/>
                    <a:pt x="197" y="29"/>
                  </a:cubicBezTo>
                  <a:cubicBezTo>
                    <a:pt x="203" y="28"/>
                    <a:pt x="212" y="35"/>
                    <a:pt x="213" y="41"/>
                  </a:cubicBezTo>
                  <a:cubicBezTo>
                    <a:pt x="231" y="99"/>
                    <a:pt x="231" y="99"/>
                    <a:pt x="231" y="99"/>
                  </a:cubicBezTo>
                  <a:cubicBezTo>
                    <a:pt x="131" y="99"/>
                    <a:pt x="131" y="99"/>
                    <a:pt x="131" y="99"/>
                  </a:cubicBezTo>
                  <a:cubicBezTo>
                    <a:pt x="139" y="107"/>
                    <a:pt x="144" y="117"/>
                    <a:pt x="148" y="128"/>
                  </a:cubicBezTo>
                  <a:cubicBezTo>
                    <a:pt x="148" y="128"/>
                    <a:pt x="148" y="128"/>
                    <a:pt x="148" y="128"/>
                  </a:cubicBezTo>
                  <a:cubicBezTo>
                    <a:pt x="154" y="149"/>
                    <a:pt x="154" y="149"/>
                    <a:pt x="154" y="149"/>
                  </a:cubicBezTo>
                  <a:cubicBezTo>
                    <a:pt x="289" y="149"/>
                    <a:pt x="289" y="149"/>
                    <a:pt x="289" y="149"/>
                  </a:cubicBezTo>
                  <a:cubicBezTo>
                    <a:pt x="288" y="139"/>
                    <a:pt x="287" y="130"/>
                    <a:pt x="285" y="122"/>
                  </a:cubicBezTo>
                  <a:cubicBezTo>
                    <a:pt x="283" y="117"/>
                    <a:pt x="281" y="112"/>
                    <a:pt x="278" y="108"/>
                  </a:cubicBezTo>
                  <a:cubicBezTo>
                    <a:pt x="275" y="104"/>
                    <a:pt x="269" y="99"/>
                    <a:pt x="261" y="99"/>
                  </a:cubicBezTo>
                  <a:cubicBezTo>
                    <a:pt x="261" y="98"/>
                    <a:pt x="261" y="98"/>
                    <a:pt x="261" y="97"/>
                  </a:cubicBezTo>
                  <a:cubicBezTo>
                    <a:pt x="261" y="97"/>
                    <a:pt x="261" y="97"/>
                    <a:pt x="261" y="97"/>
                  </a:cubicBezTo>
                  <a:cubicBezTo>
                    <a:pt x="241" y="33"/>
                    <a:pt x="241" y="33"/>
                    <a:pt x="241" y="33"/>
                  </a:cubicBezTo>
                  <a:cubicBezTo>
                    <a:pt x="234" y="13"/>
                    <a:pt x="217" y="1"/>
                    <a:pt x="197" y="0"/>
                  </a:cubicBezTo>
                  <a:cubicBezTo>
                    <a:pt x="56" y="0"/>
                    <a:pt x="56" y="0"/>
                    <a:pt x="56" y="0"/>
                  </a:cubicBezTo>
                  <a:cubicBezTo>
                    <a:pt x="37" y="1"/>
                    <a:pt x="19" y="13"/>
                    <a:pt x="12" y="33"/>
                  </a:cubicBezTo>
                  <a:cubicBezTo>
                    <a:pt x="0" y="74"/>
                    <a:pt x="0" y="74"/>
                    <a:pt x="0" y="74"/>
                  </a:cubicBezTo>
                  <a:cubicBezTo>
                    <a:pt x="30" y="74"/>
                    <a:pt x="30" y="74"/>
                    <a:pt x="30" y="74"/>
                  </a:cubicBezTo>
                  <a:lnTo>
                    <a:pt x="40"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1" name="Freeform 19">
              <a:extLst>
                <a:ext uri="{FF2B5EF4-FFF2-40B4-BE49-F238E27FC236}">
                  <a16:creationId xmlns:a16="http://schemas.microsoft.com/office/drawing/2014/main" id="{7D46E42A-6C5F-420B-BC6A-4D331EE6C4AC}"/>
                </a:ext>
              </a:extLst>
            </p:cNvPr>
            <p:cNvSpPr>
              <a:spLocks noEditPoints="1"/>
            </p:cNvSpPr>
            <p:nvPr/>
          </p:nvSpPr>
          <p:spPr bwMode="auto">
            <a:xfrm>
              <a:off x="2103" y="974"/>
              <a:ext cx="266" cy="203"/>
            </a:xfrm>
            <a:custGeom>
              <a:avLst/>
              <a:gdLst>
                <a:gd name="T0" fmla="*/ 210 w 317"/>
                <a:gd name="T1" fmla="*/ 181 h 242"/>
                <a:gd name="T2" fmla="*/ 232 w 317"/>
                <a:gd name="T3" fmla="*/ 112 h 242"/>
                <a:gd name="T4" fmla="*/ 65 w 317"/>
                <a:gd name="T5" fmla="*/ 112 h 242"/>
                <a:gd name="T6" fmla="*/ 86 w 317"/>
                <a:gd name="T7" fmla="*/ 46 h 242"/>
                <a:gd name="T8" fmla="*/ 104 w 317"/>
                <a:gd name="T9" fmla="*/ 32 h 242"/>
                <a:gd name="T10" fmla="*/ 105 w 317"/>
                <a:gd name="T11" fmla="*/ 32 h 242"/>
                <a:gd name="T12" fmla="*/ 263 w 317"/>
                <a:gd name="T13" fmla="*/ 32 h 242"/>
                <a:gd name="T14" fmla="*/ 282 w 317"/>
                <a:gd name="T15" fmla="*/ 46 h 242"/>
                <a:gd name="T16" fmla="*/ 285 w 317"/>
                <a:gd name="T17" fmla="*/ 55 h 242"/>
                <a:gd name="T18" fmla="*/ 313 w 317"/>
                <a:gd name="T19" fmla="*/ 50 h 242"/>
                <a:gd name="T20" fmla="*/ 314 w 317"/>
                <a:gd name="T21" fmla="*/ 50 h 242"/>
                <a:gd name="T22" fmla="*/ 317 w 317"/>
                <a:gd name="T23" fmla="*/ 50 h 242"/>
                <a:gd name="T24" fmla="*/ 313 w 317"/>
                <a:gd name="T25" fmla="*/ 36 h 242"/>
                <a:gd name="T26" fmla="*/ 263 w 317"/>
                <a:gd name="T27" fmla="*/ 0 h 242"/>
                <a:gd name="T28" fmla="*/ 105 w 317"/>
                <a:gd name="T29" fmla="*/ 0 h 242"/>
                <a:gd name="T30" fmla="*/ 55 w 317"/>
                <a:gd name="T31" fmla="*/ 36 h 242"/>
                <a:gd name="T32" fmla="*/ 32 w 317"/>
                <a:gd name="T33" fmla="*/ 109 h 242"/>
                <a:gd name="T34" fmla="*/ 31 w 317"/>
                <a:gd name="T35" fmla="*/ 112 h 242"/>
                <a:gd name="T36" fmla="*/ 5 w 317"/>
                <a:gd name="T37" fmla="*/ 137 h 242"/>
                <a:gd name="T38" fmla="*/ 0 w 317"/>
                <a:gd name="T39" fmla="*/ 177 h 242"/>
                <a:gd name="T40" fmla="*/ 5 w 317"/>
                <a:gd name="T41" fmla="*/ 217 h 242"/>
                <a:gd name="T42" fmla="*/ 33 w 317"/>
                <a:gd name="T43" fmla="*/ 242 h 242"/>
                <a:gd name="T44" fmla="*/ 172 w 317"/>
                <a:gd name="T45" fmla="*/ 242 h 242"/>
                <a:gd name="T46" fmla="*/ 177 w 317"/>
                <a:gd name="T47" fmla="*/ 222 h 242"/>
                <a:gd name="T48" fmla="*/ 177 w 317"/>
                <a:gd name="T49" fmla="*/ 222 h 242"/>
                <a:gd name="T50" fmla="*/ 210 w 317"/>
                <a:gd name="T51" fmla="*/ 181 h 242"/>
                <a:gd name="T52" fmla="*/ 111 w 317"/>
                <a:gd name="T53" fmla="*/ 189 h 242"/>
                <a:gd name="T54" fmla="*/ 94 w 317"/>
                <a:gd name="T55" fmla="*/ 206 h 242"/>
                <a:gd name="T56" fmla="*/ 63 w 317"/>
                <a:gd name="T57" fmla="*/ 206 h 242"/>
                <a:gd name="T58" fmla="*/ 46 w 317"/>
                <a:gd name="T59" fmla="*/ 189 h 242"/>
                <a:gd name="T60" fmla="*/ 46 w 317"/>
                <a:gd name="T61" fmla="*/ 173 h 242"/>
                <a:gd name="T62" fmla="*/ 63 w 317"/>
                <a:gd name="T63" fmla="*/ 156 h 242"/>
                <a:gd name="T64" fmla="*/ 94 w 317"/>
                <a:gd name="T65" fmla="*/ 156 h 242"/>
                <a:gd name="T66" fmla="*/ 111 w 317"/>
                <a:gd name="T67" fmla="*/ 173 h 242"/>
                <a:gd name="T68" fmla="*/ 111 w 317"/>
                <a:gd name="T69" fmla="*/ 18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 h="242">
                  <a:moveTo>
                    <a:pt x="210" y="181"/>
                  </a:moveTo>
                  <a:cubicBezTo>
                    <a:pt x="232" y="112"/>
                    <a:pt x="232" y="112"/>
                    <a:pt x="232" y="112"/>
                  </a:cubicBezTo>
                  <a:cubicBezTo>
                    <a:pt x="65" y="112"/>
                    <a:pt x="65" y="112"/>
                    <a:pt x="65" y="112"/>
                  </a:cubicBezTo>
                  <a:cubicBezTo>
                    <a:pt x="86" y="46"/>
                    <a:pt x="86" y="46"/>
                    <a:pt x="86" y="46"/>
                  </a:cubicBezTo>
                  <a:cubicBezTo>
                    <a:pt x="87" y="39"/>
                    <a:pt x="97" y="32"/>
                    <a:pt x="104" y="32"/>
                  </a:cubicBezTo>
                  <a:cubicBezTo>
                    <a:pt x="104" y="32"/>
                    <a:pt x="104" y="32"/>
                    <a:pt x="105" y="32"/>
                  </a:cubicBezTo>
                  <a:cubicBezTo>
                    <a:pt x="263" y="32"/>
                    <a:pt x="263" y="32"/>
                    <a:pt x="263" y="32"/>
                  </a:cubicBezTo>
                  <a:cubicBezTo>
                    <a:pt x="270" y="31"/>
                    <a:pt x="281" y="39"/>
                    <a:pt x="282" y="46"/>
                  </a:cubicBezTo>
                  <a:cubicBezTo>
                    <a:pt x="285" y="55"/>
                    <a:pt x="285" y="55"/>
                    <a:pt x="285" y="55"/>
                  </a:cubicBezTo>
                  <a:cubicBezTo>
                    <a:pt x="294" y="52"/>
                    <a:pt x="303" y="50"/>
                    <a:pt x="313" y="50"/>
                  </a:cubicBezTo>
                  <a:cubicBezTo>
                    <a:pt x="314" y="50"/>
                    <a:pt x="314" y="50"/>
                    <a:pt x="314" y="50"/>
                  </a:cubicBezTo>
                  <a:cubicBezTo>
                    <a:pt x="317" y="50"/>
                    <a:pt x="317" y="50"/>
                    <a:pt x="317" y="50"/>
                  </a:cubicBezTo>
                  <a:cubicBezTo>
                    <a:pt x="313" y="36"/>
                    <a:pt x="313" y="36"/>
                    <a:pt x="313" y="36"/>
                  </a:cubicBezTo>
                  <a:cubicBezTo>
                    <a:pt x="306" y="14"/>
                    <a:pt x="286" y="0"/>
                    <a:pt x="263" y="0"/>
                  </a:cubicBezTo>
                  <a:cubicBezTo>
                    <a:pt x="105" y="0"/>
                    <a:pt x="105" y="0"/>
                    <a:pt x="105" y="0"/>
                  </a:cubicBezTo>
                  <a:cubicBezTo>
                    <a:pt x="82" y="0"/>
                    <a:pt x="62" y="14"/>
                    <a:pt x="55" y="36"/>
                  </a:cubicBezTo>
                  <a:cubicBezTo>
                    <a:pt x="32" y="109"/>
                    <a:pt x="32" y="109"/>
                    <a:pt x="32" y="109"/>
                  </a:cubicBezTo>
                  <a:cubicBezTo>
                    <a:pt x="32" y="110"/>
                    <a:pt x="31" y="111"/>
                    <a:pt x="31" y="112"/>
                  </a:cubicBezTo>
                  <a:cubicBezTo>
                    <a:pt x="15" y="114"/>
                    <a:pt x="9" y="127"/>
                    <a:pt x="5" y="137"/>
                  </a:cubicBezTo>
                  <a:cubicBezTo>
                    <a:pt x="1" y="149"/>
                    <a:pt x="0" y="163"/>
                    <a:pt x="0" y="177"/>
                  </a:cubicBezTo>
                  <a:cubicBezTo>
                    <a:pt x="0" y="191"/>
                    <a:pt x="1" y="205"/>
                    <a:pt x="5" y="217"/>
                  </a:cubicBezTo>
                  <a:cubicBezTo>
                    <a:pt x="9" y="227"/>
                    <a:pt x="15" y="241"/>
                    <a:pt x="33" y="242"/>
                  </a:cubicBezTo>
                  <a:cubicBezTo>
                    <a:pt x="172" y="242"/>
                    <a:pt x="172" y="242"/>
                    <a:pt x="172" y="242"/>
                  </a:cubicBezTo>
                  <a:cubicBezTo>
                    <a:pt x="174" y="235"/>
                    <a:pt x="175" y="229"/>
                    <a:pt x="177" y="222"/>
                  </a:cubicBezTo>
                  <a:cubicBezTo>
                    <a:pt x="177" y="222"/>
                    <a:pt x="177" y="222"/>
                    <a:pt x="177" y="222"/>
                  </a:cubicBezTo>
                  <a:cubicBezTo>
                    <a:pt x="184" y="202"/>
                    <a:pt x="196" y="188"/>
                    <a:pt x="210" y="181"/>
                  </a:cubicBezTo>
                  <a:close/>
                  <a:moveTo>
                    <a:pt x="111" y="189"/>
                  </a:moveTo>
                  <a:cubicBezTo>
                    <a:pt x="111" y="198"/>
                    <a:pt x="103" y="206"/>
                    <a:pt x="94" y="206"/>
                  </a:cubicBezTo>
                  <a:cubicBezTo>
                    <a:pt x="63" y="206"/>
                    <a:pt x="63" y="206"/>
                    <a:pt x="63" y="206"/>
                  </a:cubicBezTo>
                  <a:cubicBezTo>
                    <a:pt x="54" y="206"/>
                    <a:pt x="46" y="198"/>
                    <a:pt x="46" y="189"/>
                  </a:cubicBezTo>
                  <a:cubicBezTo>
                    <a:pt x="46" y="173"/>
                    <a:pt x="46" y="173"/>
                    <a:pt x="46" y="173"/>
                  </a:cubicBezTo>
                  <a:cubicBezTo>
                    <a:pt x="46" y="164"/>
                    <a:pt x="54" y="156"/>
                    <a:pt x="63" y="156"/>
                  </a:cubicBezTo>
                  <a:cubicBezTo>
                    <a:pt x="94" y="156"/>
                    <a:pt x="94" y="156"/>
                    <a:pt x="94" y="156"/>
                  </a:cubicBezTo>
                  <a:cubicBezTo>
                    <a:pt x="103" y="156"/>
                    <a:pt x="111" y="164"/>
                    <a:pt x="111" y="173"/>
                  </a:cubicBezTo>
                  <a:lnTo>
                    <a:pt x="111" y="1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2" name="Freeform 20">
              <a:extLst>
                <a:ext uri="{FF2B5EF4-FFF2-40B4-BE49-F238E27FC236}">
                  <a16:creationId xmlns:a16="http://schemas.microsoft.com/office/drawing/2014/main" id="{8F0E9F36-A2C3-4E93-83EB-9E85B20B1C38}"/>
                </a:ext>
              </a:extLst>
            </p:cNvPr>
            <p:cNvSpPr>
              <a:spLocks/>
            </p:cNvSpPr>
            <p:nvPr/>
          </p:nvSpPr>
          <p:spPr bwMode="auto">
            <a:xfrm>
              <a:off x="2524" y="1284"/>
              <a:ext cx="55" cy="54"/>
            </a:xfrm>
            <a:custGeom>
              <a:avLst/>
              <a:gdLst>
                <a:gd name="T0" fmla="*/ 0 w 66"/>
                <a:gd name="T1" fmla="*/ 51 h 64"/>
                <a:gd name="T2" fmla="*/ 4 w 66"/>
                <a:gd name="T3" fmla="*/ 60 h 64"/>
                <a:gd name="T4" fmla="*/ 13 w 66"/>
                <a:gd name="T5" fmla="*/ 64 h 64"/>
                <a:gd name="T6" fmla="*/ 54 w 66"/>
                <a:gd name="T7" fmla="*/ 64 h 64"/>
                <a:gd name="T8" fmla="*/ 63 w 66"/>
                <a:gd name="T9" fmla="*/ 60 h 64"/>
                <a:gd name="T10" fmla="*/ 66 w 66"/>
                <a:gd name="T11" fmla="*/ 51 h 64"/>
                <a:gd name="T12" fmla="*/ 66 w 66"/>
                <a:gd name="T13" fmla="*/ 0 h 64"/>
                <a:gd name="T14" fmla="*/ 0 w 66"/>
                <a:gd name="T15" fmla="*/ 0 h 64"/>
                <a:gd name="T16" fmla="*/ 0 w 66"/>
                <a:gd name="T1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4">
                  <a:moveTo>
                    <a:pt x="0" y="51"/>
                  </a:moveTo>
                  <a:cubicBezTo>
                    <a:pt x="0" y="54"/>
                    <a:pt x="1" y="58"/>
                    <a:pt x="4" y="60"/>
                  </a:cubicBezTo>
                  <a:cubicBezTo>
                    <a:pt x="6" y="63"/>
                    <a:pt x="10" y="64"/>
                    <a:pt x="13" y="64"/>
                  </a:cubicBezTo>
                  <a:cubicBezTo>
                    <a:pt x="54" y="64"/>
                    <a:pt x="54" y="64"/>
                    <a:pt x="54" y="64"/>
                  </a:cubicBezTo>
                  <a:cubicBezTo>
                    <a:pt x="57" y="64"/>
                    <a:pt x="60" y="63"/>
                    <a:pt x="63" y="60"/>
                  </a:cubicBezTo>
                  <a:cubicBezTo>
                    <a:pt x="65" y="58"/>
                    <a:pt x="66" y="54"/>
                    <a:pt x="66" y="51"/>
                  </a:cubicBezTo>
                  <a:cubicBezTo>
                    <a:pt x="66" y="0"/>
                    <a:pt x="66" y="0"/>
                    <a:pt x="66" y="0"/>
                  </a:cubicBezTo>
                  <a:cubicBezTo>
                    <a:pt x="0" y="0"/>
                    <a:pt x="0" y="0"/>
                    <a:pt x="0" y="0"/>
                  </a:cubicBez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3" name="Freeform 21">
              <a:extLst>
                <a:ext uri="{FF2B5EF4-FFF2-40B4-BE49-F238E27FC236}">
                  <a16:creationId xmlns:a16="http://schemas.microsoft.com/office/drawing/2014/main" id="{2A16ABA0-C3EA-45F9-945E-88C7B5DDB889}"/>
                </a:ext>
              </a:extLst>
            </p:cNvPr>
            <p:cNvSpPr>
              <a:spLocks noEditPoints="1"/>
            </p:cNvSpPr>
            <p:nvPr/>
          </p:nvSpPr>
          <p:spPr bwMode="auto">
            <a:xfrm>
              <a:off x="2267" y="1036"/>
              <a:ext cx="349" cy="231"/>
            </a:xfrm>
            <a:custGeom>
              <a:avLst/>
              <a:gdLst>
                <a:gd name="T0" fmla="*/ 411 w 416"/>
                <a:gd name="T1" fmla="*/ 157 h 275"/>
                <a:gd name="T2" fmla="*/ 402 w 416"/>
                <a:gd name="T3" fmla="*/ 138 h 275"/>
                <a:gd name="T4" fmla="*/ 381 w 416"/>
                <a:gd name="T5" fmla="*/ 127 h 275"/>
                <a:gd name="T6" fmla="*/ 380 w 416"/>
                <a:gd name="T7" fmla="*/ 124 h 275"/>
                <a:gd name="T8" fmla="*/ 380 w 416"/>
                <a:gd name="T9" fmla="*/ 124 h 275"/>
                <a:gd name="T10" fmla="*/ 354 w 416"/>
                <a:gd name="T11" fmla="*/ 42 h 275"/>
                <a:gd name="T12" fmla="*/ 298 w 416"/>
                <a:gd name="T13" fmla="*/ 0 h 275"/>
                <a:gd name="T14" fmla="*/ 119 w 416"/>
                <a:gd name="T15" fmla="*/ 0 h 275"/>
                <a:gd name="T16" fmla="*/ 62 w 416"/>
                <a:gd name="T17" fmla="*/ 42 h 275"/>
                <a:gd name="T18" fmla="*/ 36 w 416"/>
                <a:gd name="T19" fmla="*/ 124 h 275"/>
                <a:gd name="T20" fmla="*/ 36 w 416"/>
                <a:gd name="T21" fmla="*/ 128 h 275"/>
                <a:gd name="T22" fmla="*/ 6 w 416"/>
                <a:gd name="T23" fmla="*/ 156 h 275"/>
                <a:gd name="T24" fmla="*/ 0 w 416"/>
                <a:gd name="T25" fmla="*/ 201 h 275"/>
                <a:gd name="T26" fmla="*/ 6 w 416"/>
                <a:gd name="T27" fmla="*/ 246 h 275"/>
                <a:gd name="T28" fmla="*/ 38 w 416"/>
                <a:gd name="T29" fmla="*/ 275 h 275"/>
                <a:gd name="T30" fmla="*/ 380 w 416"/>
                <a:gd name="T31" fmla="*/ 275 h 275"/>
                <a:gd name="T32" fmla="*/ 402 w 416"/>
                <a:gd name="T33" fmla="*/ 264 h 275"/>
                <a:gd name="T34" fmla="*/ 416 w 416"/>
                <a:gd name="T35" fmla="*/ 201 h 275"/>
                <a:gd name="T36" fmla="*/ 411 w 416"/>
                <a:gd name="T37" fmla="*/ 157 h 275"/>
                <a:gd name="T38" fmla="*/ 97 w 416"/>
                <a:gd name="T39" fmla="*/ 53 h 275"/>
                <a:gd name="T40" fmla="*/ 118 w 416"/>
                <a:gd name="T41" fmla="*/ 37 h 275"/>
                <a:gd name="T42" fmla="*/ 119 w 416"/>
                <a:gd name="T43" fmla="*/ 37 h 275"/>
                <a:gd name="T44" fmla="*/ 298 w 416"/>
                <a:gd name="T45" fmla="*/ 37 h 275"/>
                <a:gd name="T46" fmla="*/ 319 w 416"/>
                <a:gd name="T47" fmla="*/ 53 h 275"/>
                <a:gd name="T48" fmla="*/ 342 w 416"/>
                <a:gd name="T49" fmla="*/ 127 h 275"/>
                <a:gd name="T50" fmla="*/ 74 w 416"/>
                <a:gd name="T51" fmla="*/ 127 h 275"/>
                <a:gd name="T52" fmla="*/ 97 w 416"/>
                <a:gd name="T53" fmla="*/ 53 h 275"/>
                <a:gd name="T54" fmla="*/ 124 w 416"/>
                <a:gd name="T55" fmla="*/ 213 h 275"/>
                <a:gd name="T56" fmla="*/ 105 w 416"/>
                <a:gd name="T57" fmla="*/ 233 h 275"/>
                <a:gd name="T58" fmla="*/ 71 w 416"/>
                <a:gd name="T59" fmla="*/ 233 h 275"/>
                <a:gd name="T60" fmla="*/ 52 w 416"/>
                <a:gd name="T61" fmla="*/ 213 h 275"/>
                <a:gd name="T62" fmla="*/ 52 w 416"/>
                <a:gd name="T63" fmla="*/ 196 h 275"/>
                <a:gd name="T64" fmla="*/ 71 w 416"/>
                <a:gd name="T65" fmla="*/ 177 h 275"/>
                <a:gd name="T66" fmla="*/ 105 w 416"/>
                <a:gd name="T67" fmla="*/ 177 h 275"/>
                <a:gd name="T68" fmla="*/ 124 w 416"/>
                <a:gd name="T69" fmla="*/ 196 h 275"/>
                <a:gd name="T70" fmla="*/ 124 w 416"/>
                <a:gd name="T71" fmla="*/ 213 h 275"/>
                <a:gd name="T72" fmla="*/ 363 w 416"/>
                <a:gd name="T73" fmla="*/ 213 h 275"/>
                <a:gd name="T74" fmla="*/ 344 w 416"/>
                <a:gd name="T75" fmla="*/ 232 h 275"/>
                <a:gd name="T76" fmla="*/ 310 w 416"/>
                <a:gd name="T77" fmla="*/ 232 h 275"/>
                <a:gd name="T78" fmla="*/ 291 w 416"/>
                <a:gd name="T79" fmla="*/ 213 h 275"/>
                <a:gd name="T80" fmla="*/ 291 w 416"/>
                <a:gd name="T81" fmla="*/ 196 h 275"/>
                <a:gd name="T82" fmla="*/ 310 w 416"/>
                <a:gd name="T83" fmla="*/ 177 h 275"/>
                <a:gd name="T84" fmla="*/ 344 w 416"/>
                <a:gd name="T85" fmla="*/ 177 h 275"/>
                <a:gd name="T86" fmla="*/ 363 w 416"/>
                <a:gd name="T87" fmla="*/ 196 h 275"/>
                <a:gd name="T88" fmla="*/ 363 w 416"/>
                <a:gd name="T89" fmla="*/ 21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6" h="275">
                  <a:moveTo>
                    <a:pt x="411" y="157"/>
                  </a:moveTo>
                  <a:cubicBezTo>
                    <a:pt x="409" y="150"/>
                    <a:pt x="406" y="144"/>
                    <a:pt x="402" y="138"/>
                  </a:cubicBezTo>
                  <a:cubicBezTo>
                    <a:pt x="398" y="133"/>
                    <a:pt x="390" y="127"/>
                    <a:pt x="381" y="127"/>
                  </a:cubicBezTo>
                  <a:cubicBezTo>
                    <a:pt x="380" y="126"/>
                    <a:pt x="380" y="125"/>
                    <a:pt x="380" y="124"/>
                  </a:cubicBezTo>
                  <a:cubicBezTo>
                    <a:pt x="380" y="124"/>
                    <a:pt x="380" y="124"/>
                    <a:pt x="380" y="124"/>
                  </a:cubicBezTo>
                  <a:cubicBezTo>
                    <a:pt x="354" y="42"/>
                    <a:pt x="354" y="42"/>
                    <a:pt x="354" y="42"/>
                  </a:cubicBezTo>
                  <a:cubicBezTo>
                    <a:pt x="346" y="17"/>
                    <a:pt x="323" y="1"/>
                    <a:pt x="298" y="0"/>
                  </a:cubicBezTo>
                  <a:cubicBezTo>
                    <a:pt x="119" y="0"/>
                    <a:pt x="119" y="0"/>
                    <a:pt x="119" y="0"/>
                  </a:cubicBezTo>
                  <a:cubicBezTo>
                    <a:pt x="93" y="1"/>
                    <a:pt x="70" y="17"/>
                    <a:pt x="62" y="42"/>
                  </a:cubicBezTo>
                  <a:cubicBezTo>
                    <a:pt x="36" y="124"/>
                    <a:pt x="36" y="124"/>
                    <a:pt x="36" y="124"/>
                  </a:cubicBezTo>
                  <a:cubicBezTo>
                    <a:pt x="36" y="125"/>
                    <a:pt x="36" y="126"/>
                    <a:pt x="36" y="128"/>
                  </a:cubicBezTo>
                  <a:cubicBezTo>
                    <a:pt x="17" y="130"/>
                    <a:pt x="10" y="145"/>
                    <a:pt x="6" y="156"/>
                  </a:cubicBezTo>
                  <a:cubicBezTo>
                    <a:pt x="2" y="170"/>
                    <a:pt x="0" y="185"/>
                    <a:pt x="0" y="201"/>
                  </a:cubicBezTo>
                  <a:cubicBezTo>
                    <a:pt x="0" y="217"/>
                    <a:pt x="2" y="232"/>
                    <a:pt x="6" y="246"/>
                  </a:cubicBezTo>
                  <a:cubicBezTo>
                    <a:pt x="10" y="258"/>
                    <a:pt x="18" y="274"/>
                    <a:pt x="38" y="275"/>
                  </a:cubicBezTo>
                  <a:cubicBezTo>
                    <a:pt x="380" y="275"/>
                    <a:pt x="380" y="275"/>
                    <a:pt x="380" y="275"/>
                  </a:cubicBezTo>
                  <a:cubicBezTo>
                    <a:pt x="390" y="275"/>
                    <a:pt x="397" y="269"/>
                    <a:pt x="402" y="264"/>
                  </a:cubicBezTo>
                  <a:cubicBezTo>
                    <a:pt x="414" y="247"/>
                    <a:pt x="416" y="225"/>
                    <a:pt x="416" y="201"/>
                  </a:cubicBezTo>
                  <a:cubicBezTo>
                    <a:pt x="416" y="186"/>
                    <a:pt x="415" y="170"/>
                    <a:pt x="411" y="157"/>
                  </a:cubicBezTo>
                  <a:close/>
                  <a:moveTo>
                    <a:pt x="97" y="53"/>
                  </a:moveTo>
                  <a:cubicBezTo>
                    <a:pt x="99" y="45"/>
                    <a:pt x="110" y="37"/>
                    <a:pt x="118" y="37"/>
                  </a:cubicBezTo>
                  <a:cubicBezTo>
                    <a:pt x="118" y="37"/>
                    <a:pt x="118" y="37"/>
                    <a:pt x="119" y="37"/>
                  </a:cubicBezTo>
                  <a:cubicBezTo>
                    <a:pt x="298" y="37"/>
                    <a:pt x="298" y="37"/>
                    <a:pt x="298" y="37"/>
                  </a:cubicBezTo>
                  <a:cubicBezTo>
                    <a:pt x="306" y="37"/>
                    <a:pt x="317" y="45"/>
                    <a:pt x="319" y="53"/>
                  </a:cubicBezTo>
                  <a:cubicBezTo>
                    <a:pt x="342" y="127"/>
                    <a:pt x="342" y="127"/>
                    <a:pt x="342" y="127"/>
                  </a:cubicBezTo>
                  <a:cubicBezTo>
                    <a:pt x="74" y="127"/>
                    <a:pt x="74" y="127"/>
                    <a:pt x="74" y="127"/>
                  </a:cubicBezTo>
                  <a:lnTo>
                    <a:pt x="97" y="53"/>
                  </a:lnTo>
                  <a:close/>
                  <a:moveTo>
                    <a:pt x="124" y="213"/>
                  </a:moveTo>
                  <a:cubicBezTo>
                    <a:pt x="124" y="224"/>
                    <a:pt x="116" y="233"/>
                    <a:pt x="105" y="233"/>
                  </a:cubicBezTo>
                  <a:cubicBezTo>
                    <a:pt x="71" y="233"/>
                    <a:pt x="71" y="233"/>
                    <a:pt x="71" y="233"/>
                  </a:cubicBezTo>
                  <a:cubicBezTo>
                    <a:pt x="60" y="233"/>
                    <a:pt x="52" y="224"/>
                    <a:pt x="52" y="213"/>
                  </a:cubicBezTo>
                  <a:cubicBezTo>
                    <a:pt x="52" y="196"/>
                    <a:pt x="52" y="196"/>
                    <a:pt x="52" y="196"/>
                  </a:cubicBezTo>
                  <a:cubicBezTo>
                    <a:pt x="52" y="185"/>
                    <a:pt x="60" y="177"/>
                    <a:pt x="71" y="177"/>
                  </a:cubicBezTo>
                  <a:cubicBezTo>
                    <a:pt x="105" y="177"/>
                    <a:pt x="105" y="177"/>
                    <a:pt x="105" y="177"/>
                  </a:cubicBezTo>
                  <a:cubicBezTo>
                    <a:pt x="116" y="177"/>
                    <a:pt x="124" y="185"/>
                    <a:pt x="124" y="196"/>
                  </a:cubicBezTo>
                  <a:lnTo>
                    <a:pt x="124" y="213"/>
                  </a:lnTo>
                  <a:close/>
                  <a:moveTo>
                    <a:pt x="363" y="213"/>
                  </a:moveTo>
                  <a:cubicBezTo>
                    <a:pt x="363" y="224"/>
                    <a:pt x="355" y="232"/>
                    <a:pt x="344" y="232"/>
                  </a:cubicBezTo>
                  <a:cubicBezTo>
                    <a:pt x="310" y="232"/>
                    <a:pt x="310" y="232"/>
                    <a:pt x="310" y="232"/>
                  </a:cubicBezTo>
                  <a:cubicBezTo>
                    <a:pt x="299" y="232"/>
                    <a:pt x="291" y="224"/>
                    <a:pt x="291" y="213"/>
                  </a:cubicBezTo>
                  <a:cubicBezTo>
                    <a:pt x="291" y="196"/>
                    <a:pt x="291" y="196"/>
                    <a:pt x="291" y="196"/>
                  </a:cubicBezTo>
                  <a:cubicBezTo>
                    <a:pt x="291" y="185"/>
                    <a:pt x="299" y="177"/>
                    <a:pt x="310" y="177"/>
                  </a:cubicBezTo>
                  <a:cubicBezTo>
                    <a:pt x="344" y="177"/>
                    <a:pt x="344" y="177"/>
                    <a:pt x="344" y="177"/>
                  </a:cubicBezTo>
                  <a:cubicBezTo>
                    <a:pt x="355" y="177"/>
                    <a:pt x="363" y="185"/>
                    <a:pt x="363" y="196"/>
                  </a:cubicBezTo>
                  <a:lnTo>
                    <a:pt x="363" y="2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4" name="Freeform 22">
              <a:extLst>
                <a:ext uri="{FF2B5EF4-FFF2-40B4-BE49-F238E27FC236}">
                  <a16:creationId xmlns:a16="http://schemas.microsoft.com/office/drawing/2014/main" id="{1F9D5CCA-CCD4-4BDB-8985-6A93BE188ABC}"/>
                </a:ext>
              </a:extLst>
            </p:cNvPr>
            <p:cNvSpPr>
              <a:spLocks/>
            </p:cNvSpPr>
            <p:nvPr/>
          </p:nvSpPr>
          <p:spPr bwMode="auto">
            <a:xfrm>
              <a:off x="2304" y="1284"/>
              <a:ext cx="55" cy="54"/>
            </a:xfrm>
            <a:custGeom>
              <a:avLst/>
              <a:gdLst>
                <a:gd name="T0" fmla="*/ 0 w 66"/>
                <a:gd name="T1" fmla="*/ 51 h 64"/>
                <a:gd name="T2" fmla="*/ 4 w 66"/>
                <a:gd name="T3" fmla="*/ 60 h 64"/>
                <a:gd name="T4" fmla="*/ 13 w 66"/>
                <a:gd name="T5" fmla="*/ 64 h 64"/>
                <a:gd name="T6" fmla="*/ 53 w 66"/>
                <a:gd name="T7" fmla="*/ 64 h 64"/>
                <a:gd name="T8" fmla="*/ 62 w 66"/>
                <a:gd name="T9" fmla="*/ 60 h 64"/>
                <a:gd name="T10" fmla="*/ 66 w 66"/>
                <a:gd name="T11" fmla="*/ 51 h 64"/>
                <a:gd name="T12" fmla="*/ 66 w 66"/>
                <a:gd name="T13" fmla="*/ 0 h 64"/>
                <a:gd name="T14" fmla="*/ 0 w 66"/>
                <a:gd name="T15" fmla="*/ 0 h 64"/>
                <a:gd name="T16" fmla="*/ 0 w 66"/>
                <a:gd name="T1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4">
                  <a:moveTo>
                    <a:pt x="0" y="51"/>
                  </a:moveTo>
                  <a:cubicBezTo>
                    <a:pt x="0" y="54"/>
                    <a:pt x="1" y="58"/>
                    <a:pt x="4" y="60"/>
                  </a:cubicBezTo>
                  <a:cubicBezTo>
                    <a:pt x="6" y="63"/>
                    <a:pt x="9" y="64"/>
                    <a:pt x="13" y="64"/>
                  </a:cubicBezTo>
                  <a:cubicBezTo>
                    <a:pt x="53" y="64"/>
                    <a:pt x="53" y="64"/>
                    <a:pt x="53" y="64"/>
                  </a:cubicBezTo>
                  <a:cubicBezTo>
                    <a:pt x="57" y="64"/>
                    <a:pt x="60" y="63"/>
                    <a:pt x="62" y="60"/>
                  </a:cubicBezTo>
                  <a:cubicBezTo>
                    <a:pt x="65" y="58"/>
                    <a:pt x="66" y="54"/>
                    <a:pt x="66" y="51"/>
                  </a:cubicBezTo>
                  <a:cubicBezTo>
                    <a:pt x="66" y="0"/>
                    <a:pt x="66" y="0"/>
                    <a:pt x="66" y="0"/>
                  </a:cubicBezTo>
                  <a:cubicBezTo>
                    <a:pt x="0" y="0"/>
                    <a:pt x="0" y="0"/>
                    <a:pt x="0" y="0"/>
                  </a:cubicBez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grpSp>
        <p:nvGrpSpPr>
          <p:cNvPr id="65" name="Group 56">
            <a:extLst>
              <a:ext uri="{FF2B5EF4-FFF2-40B4-BE49-F238E27FC236}">
                <a16:creationId xmlns:a16="http://schemas.microsoft.com/office/drawing/2014/main" id="{9C85F155-668F-4162-BCA7-BED0FAFCA431}"/>
              </a:ext>
            </a:extLst>
          </p:cNvPr>
          <p:cNvGrpSpPr/>
          <p:nvPr/>
        </p:nvGrpSpPr>
        <p:grpSpPr>
          <a:xfrm>
            <a:off x="6358637" y="4628067"/>
            <a:ext cx="769612" cy="496983"/>
            <a:chOff x="392112" y="3749675"/>
            <a:chExt cx="1290638" cy="833438"/>
          </a:xfrm>
        </p:grpSpPr>
        <p:sp>
          <p:nvSpPr>
            <p:cNvPr id="66" name="AutoShape 55">
              <a:extLst>
                <a:ext uri="{FF2B5EF4-FFF2-40B4-BE49-F238E27FC236}">
                  <a16:creationId xmlns:a16="http://schemas.microsoft.com/office/drawing/2014/main" id="{7F0D747E-7756-4C7B-9B48-22A004CA0136}"/>
                </a:ext>
              </a:extLst>
            </p:cNvPr>
            <p:cNvSpPr>
              <a:spLocks noChangeAspect="1" noChangeArrowheads="1" noTextEdit="1"/>
            </p:cNvSpPr>
            <p:nvPr/>
          </p:nvSpPr>
          <p:spPr bwMode="auto">
            <a:xfrm>
              <a:off x="393700" y="3749675"/>
              <a:ext cx="1287463"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67" name="Freeform 57">
              <a:extLst>
                <a:ext uri="{FF2B5EF4-FFF2-40B4-BE49-F238E27FC236}">
                  <a16:creationId xmlns:a16="http://schemas.microsoft.com/office/drawing/2014/main" id="{993A4261-D81C-461C-AE1E-411CFB52EE7F}"/>
                </a:ext>
              </a:extLst>
            </p:cNvPr>
            <p:cNvSpPr>
              <a:spLocks noEditPoints="1"/>
            </p:cNvSpPr>
            <p:nvPr/>
          </p:nvSpPr>
          <p:spPr bwMode="auto">
            <a:xfrm>
              <a:off x="392112" y="3749675"/>
              <a:ext cx="1290638" cy="833438"/>
            </a:xfrm>
            <a:custGeom>
              <a:avLst/>
              <a:gdLst>
                <a:gd name="T0" fmla="*/ 486 w 1345"/>
                <a:gd name="T1" fmla="*/ 0 h 867"/>
                <a:gd name="T2" fmla="*/ 1207 w 1345"/>
                <a:gd name="T3" fmla="*/ 511 h 867"/>
                <a:gd name="T4" fmla="*/ 1156 w 1345"/>
                <a:gd name="T5" fmla="*/ 461 h 867"/>
                <a:gd name="T6" fmla="*/ 188 w 1345"/>
                <a:gd name="T7" fmla="*/ 461 h 867"/>
                <a:gd name="T8" fmla="*/ 137 w 1345"/>
                <a:gd name="T9" fmla="*/ 511 h 867"/>
                <a:gd name="T10" fmla="*/ 858 w 1345"/>
                <a:gd name="T11" fmla="*/ 0 h 867"/>
                <a:gd name="T12" fmla="*/ 1341 w 1345"/>
                <a:gd name="T13" fmla="*/ 658 h 867"/>
                <a:gd name="T14" fmla="*/ 1309 w 1345"/>
                <a:gd name="T15" fmla="*/ 566 h 867"/>
                <a:gd name="T16" fmla="*/ 1214 w 1345"/>
                <a:gd name="T17" fmla="*/ 520 h 867"/>
                <a:gd name="T18" fmla="*/ 1198 w 1345"/>
                <a:gd name="T19" fmla="*/ 520 h 867"/>
                <a:gd name="T20" fmla="*/ 1070 w 1345"/>
                <a:gd name="T21" fmla="*/ 442 h 867"/>
                <a:gd name="T22" fmla="*/ 993 w 1345"/>
                <a:gd name="T23" fmla="*/ 221 h 867"/>
                <a:gd name="T24" fmla="*/ 911 w 1345"/>
                <a:gd name="T25" fmla="*/ 158 h 867"/>
                <a:gd name="T26" fmla="*/ 802 w 1345"/>
                <a:gd name="T27" fmla="*/ 158 h 867"/>
                <a:gd name="T28" fmla="*/ 719 w 1345"/>
                <a:gd name="T29" fmla="*/ 226 h 867"/>
                <a:gd name="T30" fmla="*/ 621 w 1345"/>
                <a:gd name="T31" fmla="*/ 221 h 867"/>
                <a:gd name="T32" fmla="*/ 539 w 1345"/>
                <a:gd name="T33" fmla="*/ 158 h 867"/>
                <a:gd name="T34" fmla="*/ 430 w 1345"/>
                <a:gd name="T35" fmla="*/ 158 h 867"/>
                <a:gd name="T36" fmla="*/ 347 w 1345"/>
                <a:gd name="T37" fmla="*/ 226 h 867"/>
                <a:gd name="T38" fmla="*/ 272 w 1345"/>
                <a:gd name="T39" fmla="*/ 442 h 867"/>
                <a:gd name="T40" fmla="*/ 147 w 1345"/>
                <a:gd name="T41" fmla="*/ 520 h 867"/>
                <a:gd name="T42" fmla="*/ 131 w 1345"/>
                <a:gd name="T43" fmla="*/ 520 h 867"/>
                <a:gd name="T44" fmla="*/ 36 w 1345"/>
                <a:gd name="T45" fmla="*/ 566 h 867"/>
                <a:gd name="T46" fmla="*/ 4 w 1345"/>
                <a:gd name="T47" fmla="*/ 658 h 867"/>
                <a:gd name="T48" fmla="*/ 67 w 1345"/>
                <a:gd name="T49" fmla="*/ 615 h 867"/>
                <a:gd name="T50" fmla="*/ 27 w 1345"/>
                <a:gd name="T51" fmla="*/ 753 h 867"/>
                <a:gd name="T52" fmla="*/ 107 w 1345"/>
                <a:gd name="T53" fmla="*/ 867 h 867"/>
                <a:gd name="T54" fmla="*/ 143 w 1345"/>
                <a:gd name="T55" fmla="*/ 753 h 867"/>
                <a:gd name="T56" fmla="*/ 197 w 1345"/>
                <a:gd name="T57" fmla="*/ 840 h 867"/>
                <a:gd name="T58" fmla="*/ 197 w 1345"/>
                <a:gd name="T59" fmla="*/ 593 h 867"/>
                <a:gd name="T60" fmla="*/ 304 w 1345"/>
                <a:gd name="T61" fmla="*/ 477 h 867"/>
                <a:gd name="T62" fmla="*/ 400 w 1345"/>
                <a:gd name="T63" fmla="*/ 253 h 867"/>
                <a:gd name="T64" fmla="*/ 407 w 1345"/>
                <a:gd name="T65" fmla="*/ 832 h 867"/>
                <a:gd name="T66" fmla="*/ 478 w 1345"/>
                <a:gd name="T67" fmla="*/ 527 h 867"/>
                <a:gd name="T68" fmla="*/ 526 w 1345"/>
                <a:gd name="T69" fmla="*/ 867 h 867"/>
                <a:gd name="T70" fmla="*/ 562 w 1345"/>
                <a:gd name="T71" fmla="*/ 253 h 867"/>
                <a:gd name="T72" fmla="*/ 671 w 1345"/>
                <a:gd name="T73" fmla="*/ 477 h 867"/>
                <a:gd name="T74" fmla="*/ 773 w 1345"/>
                <a:gd name="T75" fmla="*/ 253 h 867"/>
                <a:gd name="T76" fmla="*/ 687 w 1345"/>
                <a:gd name="T77" fmla="*/ 551 h 867"/>
                <a:gd name="T78" fmla="*/ 815 w 1345"/>
                <a:gd name="T79" fmla="*/ 867 h 867"/>
                <a:gd name="T80" fmla="*/ 863 w 1345"/>
                <a:gd name="T81" fmla="*/ 551 h 867"/>
                <a:gd name="T82" fmla="*/ 934 w 1345"/>
                <a:gd name="T83" fmla="*/ 832 h 867"/>
                <a:gd name="T84" fmla="*/ 1003 w 1345"/>
                <a:gd name="T85" fmla="*/ 480 h 867"/>
                <a:gd name="T86" fmla="*/ 1012 w 1345"/>
                <a:gd name="T87" fmla="*/ 457 h 867"/>
                <a:gd name="T88" fmla="*/ 1147 w 1345"/>
                <a:gd name="T89" fmla="*/ 572 h 867"/>
                <a:gd name="T90" fmla="*/ 1201 w 1345"/>
                <a:gd name="T91" fmla="*/ 840 h 867"/>
                <a:gd name="T92" fmla="*/ 1210 w 1345"/>
                <a:gd name="T93" fmla="*/ 840 h 867"/>
                <a:gd name="T94" fmla="*/ 1265 w 1345"/>
                <a:gd name="T95" fmla="*/ 593 h 867"/>
                <a:gd name="T96" fmla="*/ 1298 w 1345"/>
                <a:gd name="T97" fmla="*/ 67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5" h="867">
                  <a:moveTo>
                    <a:pt x="486" y="133"/>
                  </a:moveTo>
                  <a:cubicBezTo>
                    <a:pt x="523" y="133"/>
                    <a:pt x="552" y="103"/>
                    <a:pt x="552" y="66"/>
                  </a:cubicBezTo>
                  <a:cubicBezTo>
                    <a:pt x="552" y="30"/>
                    <a:pt x="523" y="0"/>
                    <a:pt x="486" y="0"/>
                  </a:cubicBezTo>
                  <a:cubicBezTo>
                    <a:pt x="449" y="0"/>
                    <a:pt x="420" y="30"/>
                    <a:pt x="420" y="66"/>
                  </a:cubicBezTo>
                  <a:cubicBezTo>
                    <a:pt x="420" y="103"/>
                    <a:pt x="449" y="133"/>
                    <a:pt x="486" y="133"/>
                  </a:cubicBezTo>
                  <a:close/>
                  <a:moveTo>
                    <a:pt x="1207" y="511"/>
                  </a:moveTo>
                  <a:cubicBezTo>
                    <a:pt x="1235" y="511"/>
                    <a:pt x="1258" y="489"/>
                    <a:pt x="1258" y="461"/>
                  </a:cubicBezTo>
                  <a:cubicBezTo>
                    <a:pt x="1258" y="433"/>
                    <a:pt x="1235" y="410"/>
                    <a:pt x="1207" y="410"/>
                  </a:cubicBezTo>
                  <a:cubicBezTo>
                    <a:pt x="1179" y="410"/>
                    <a:pt x="1156" y="433"/>
                    <a:pt x="1156" y="461"/>
                  </a:cubicBezTo>
                  <a:cubicBezTo>
                    <a:pt x="1156" y="489"/>
                    <a:pt x="1179" y="511"/>
                    <a:pt x="1207" y="511"/>
                  </a:cubicBezTo>
                  <a:close/>
                  <a:moveTo>
                    <a:pt x="137" y="511"/>
                  </a:moveTo>
                  <a:cubicBezTo>
                    <a:pt x="165" y="511"/>
                    <a:pt x="188" y="489"/>
                    <a:pt x="188" y="461"/>
                  </a:cubicBezTo>
                  <a:cubicBezTo>
                    <a:pt x="188" y="433"/>
                    <a:pt x="165" y="410"/>
                    <a:pt x="137" y="410"/>
                  </a:cubicBezTo>
                  <a:cubicBezTo>
                    <a:pt x="109" y="410"/>
                    <a:pt x="87" y="433"/>
                    <a:pt x="87" y="461"/>
                  </a:cubicBezTo>
                  <a:cubicBezTo>
                    <a:pt x="87" y="489"/>
                    <a:pt x="109" y="511"/>
                    <a:pt x="137" y="511"/>
                  </a:cubicBezTo>
                  <a:close/>
                  <a:moveTo>
                    <a:pt x="858" y="133"/>
                  </a:moveTo>
                  <a:cubicBezTo>
                    <a:pt x="895" y="133"/>
                    <a:pt x="924" y="103"/>
                    <a:pt x="924" y="66"/>
                  </a:cubicBezTo>
                  <a:cubicBezTo>
                    <a:pt x="924" y="30"/>
                    <a:pt x="895" y="0"/>
                    <a:pt x="858" y="0"/>
                  </a:cubicBezTo>
                  <a:cubicBezTo>
                    <a:pt x="821" y="0"/>
                    <a:pt x="792" y="30"/>
                    <a:pt x="792" y="66"/>
                  </a:cubicBezTo>
                  <a:cubicBezTo>
                    <a:pt x="792" y="103"/>
                    <a:pt x="821" y="133"/>
                    <a:pt x="858" y="133"/>
                  </a:cubicBezTo>
                  <a:close/>
                  <a:moveTo>
                    <a:pt x="1341" y="658"/>
                  </a:moveTo>
                  <a:cubicBezTo>
                    <a:pt x="1323" y="609"/>
                    <a:pt x="1323" y="609"/>
                    <a:pt x="1323" y="609"/>
                  </a:cubicBezTo>
                  <a:cubicBezTo>
                    <a:pt x="1311" y="572"/>
                    <a:pt x="1311" y="572"/>
                    <a:pt x="1311" y="572"/>
                  </a:cubicBezTo>
                  <a:cubicBezTo>
                    <a:pt x="1309" y="566"/>
                    <a:pt x="1309" y="566"/>
                    <a:pt x="1309" y="566"/>
                  </a:cubicBezTo>
                  <a:cubicBezTo>
                    <a:pt x="1302" y="548"/>
                    <a:pt x="1290" y="537"/>
                    <a:pt x="1278" y="530"/>
                  </a:cubicBezTo>
                  <a:cubicBezTo>
                    <a:pt x="1266" y="522"/>
                    <a:pt x="1253" y="520"/>
                    <a:pt x="1247" y="520"/>
                  </a:cubicBezTo>
                  <a:cubicBezTo>
                    <a:pt x="1214" y="520"/>
                    <a:pt x="1214" y="520"/>
                    <a:pt x="1214" y="520"/>
                  </a:cubicBezTo>
                  <a:cubicBezTo>
                    <a:pt x="1214" y="520"/>
                    <a:pt x="1211" y="520"/>
                    <a:pt x="1206" y="520"/>
                  </a:cubicBezTo>
                  <a:cubicBezTo>
                    <a:pt x="1206" y="520"/>
                    <a:pt x="1206" y="520"/>
                    <a:pt x="1206" y="520"/>
                  </a:cubicBezTo>
                  <a:cubicBezTo>
                    <a:pt x="1201" y="520"/>
                    <a:pt x="1198" y="520"/>
                    <a:pt x="1198" y="520"/>
                  </a:cubicBezTo>
                  <a:cubicBezTo>
                    <a:pt x="1166" y="520"/>
                    <a:pt x="1166" y="520"/>
                    <a:pt x="1166" y="520"/>
                  </a:cubicBezTo>
                  <a:cubicBezTo>
                    <a:pt x="1080" y="447"/>
                    <a:pt x="1080" y="447"/>
                    <a:pt x="1080" y="447"/>
                  </a:cubicBezTo>
                  <a:cubicBezTo>
                    <a:pt x="1077" y="444"/>
                    <a:pt x="1073" y="442"/>
                    <a:pt x="1070" y="442"/>
                  </a:cubicBezTo>
                  <a:cubicBezTo>
                    <a:pt x="1069" y="440"/>
                    <a:pt x="1069" y="439"/>
                    <a:pt x="1069" y="438"/>
                  </a:cubicBezTo>
                  <a:cubicBezTo>
                    <a:pt x="994" y="226"/>
                    <a:pt x="994" y="226"/>
                    <a:pt x="994" y="226"/>
                  </a:cubicBezTo>
                  <a:cubicBezTo>
                    <a:pt x="994" y="225"/>
                    <a:pt x="994" y="223"/>
                    <a:pt x="993" y="221"/>
                  </a:cubicBezTo>
                  <a:cubicBezTo>
                    <a:pt x="993" y="220"/>
                    <a:pt x="992" y="219"/>
                    <a:pt x="992" y="218"/>
                  </a:cubicBezTo>
                  <a:cubicBezTo>
                    <a:pt x="982" y="194"/>
                    <a:pt x="967" y="179"/>
                    <a:pt x="952" y="170"/>
                  </a:cubicBezTo>
                  <a:cubicBezTo>
                    <a:pt x="935" y="161"/>
                    <a:pt x="919" y="158"/>
                    <a:pt x="911" y="158"/>
                  </a:cubicBezTo>
                  <a:cubicBezTo>
                    <a:pt x="868" y="158"/>
                    <a:pt x="868" y="158"/>
                    <a:pt x="868" y="158"/>
                  </a:cubicBezTo>
                  <a:cubicBezTo>
                    <a:pt x="855" y="158"/>
                    <a:pt x="846" y="158"/>
                    <a:pt x="846" y="158"/>
                  </a:cubicBezTo>
                  <a:cubicBezTo>
                    <a:pt x="802" y="158"/>
                    <a:pt x="802" y="158"/>
                    <a:pt x="802" y="158"/>
                  </a:cubicBezTo>
                  <a:cubicBezTo>
                    <a:pt x="794" y="158"/>
                    <a:pt x="778" y="161"/>
                    <a:pt x="762" y="170"/>
                  </a:cubicBezTo>
                  <a:cubicBezTo>
                    <a:pt x="746" y="179"/>
                    <a:pt x="731" y="194"/>
                    <a:pt x="722" y="218"/>
                  </a:cubicBezTo>
                  <a:cubicBezTo>
                    <a:pt x="719" y="226"/>
                    <a:pt x="719" y="226"/>
                    <a:pt x="719" y="226"/>
                  </a:cubicBezTo>
                  <a:cubicBezTo>
                    <a:pt x="671" y="364"/>
                    <a:pt x="671" y="364"/>
                    <a:pt x="671" y="364"/>
                  </a:cubicBezTo>
                  <a:cubicBezTo>
                    <a:pt x="622" y="226"/>
                    <a:pt x="622" y="226"/>
                    <a:pt x="622" y="226"/>
                  </a:cubicBezTo>
                  <a:cubicBezTo>
                    <a:pt x="622" y="225"/>
                    <a:pt x="621" y="223"/>
                    <a:pt x="621" y="221"/>
                  </a:cubicBezTo>
                  <a:cubicBezTo>
                    <a:pt x="620" y="220"/>
                    <a:pt x="620" y="219"/>
                    <a:pt x="619" y="218"/>
                  </a:cubicBezTo>
                  <a:cubicBezTo>
                    <a:pt x="610" y="194"/>
                    <a:pt x="595" y="179"/>
                    <a:pt x="580" y="170"/>
                  </a:cubicBezTo>
                  <a:cubicBezTo>
                    <a:pt x="563" y="161"/>
                    <a:pt x="547" y="158"/>
                    <a:pt x="539" y="158"/>
                  </a:cubicBezTo>
                  <a:cubicBezTo>
                    <a:pt x="496" y="158"/>
                    <a:pt x="496" y="158"/>
                    <a:pt x="496" y="158"/>
                  </a:cubicBezTo>
                  <a:cubicBezTo>
                    <a:pt x="483" y="158"/>
                    <a:pt x="474" y="158"/>
                    <a:pt x="474" y="158"/>
                  </a:cubicBezTo>
                  <a:cubicBezTo>
                    <a:pt x="430" y="158"/>
                    <a:pt x="430" y="158"/>
                    <a:pt x="430" y="158"/>
                  </a:cubicBezTo>
                  <a:cubicBezTo>
                    <a:pt x="422" y="158"/>
                    <a:pt x="406" y="161"/>
                    <a:pt x="390" y="170"/>
                  </a:cubicBezTo>
                  <a:cubicBezTo>
                    <a:pt x="374" y="179"/>
                    <a:pt x="359" y="194"/>
                    <a:pt x="350" y="218"/>
                  </a:cubicBezTo>
                  <a:cubicBezTo>
                    <a:pt x="347" y="226"/>
                    <a:pt x="347" y="226"/>
                    <a:pt x="347" y="226"/>
                  </a:cubicBezTo>
                  <a:cubicBezTo>
                    <a:pt x="296" y="373"/>
                    <a:pt x="296" y="373"/>
                    <a:pt x="296" y="373"/>
                  </a:cubicBezTo>
                  <a:cubicBezTo>
                    <a:pt x="273" y="438"/>
                    <a:pt x="273" y="438"/>
                    <a:pt x="273" y="438"/>
                  </a:cubicBezTo>
                  <a:cubicBezTo>
                    <a:pt x="272" y="439"/>
                    <a:pt x="272" y="441"/>
                    <a:pt x="272" y="442"/>
                  </a:cubicBezTo>
                  <a:cubicBezTo>
                    <a:pt x="269" y="443"/>
                    <a:pt x="266" y="445"/>
                    <a:pt x="264" y="447"/>
                  </a:cubicBezTo>
                  <a:cubicBezTo>
                    <a:pt x="178" y="520"/>
                    <a:pt x="178" y="520"/>
                    <a:pt x="178" y="520"/>
                  </a:cubicBezTo>
                  <a:cubicBezTo>
                    <a:pt x="147" y="520"/>
                    <a:pt x="147" y="520"/>
                    <a:pt x="147" y="520"/>
                  </a:cubicBezTo>
                  <a:cubicBezTo>
                    <a:pt x="147" y="520"/>
                    <a:pt x="143" y="520"/>
                    <a:pt x="139" y="520"/>
                  </a:cubicBezTo>
                  <a:cubicBezTo>
                    <a:pt x="139" y="520"/>
                    <a:pt x="139" y="520"/>
                    <a:pt x="139" y="520"/>
                  </a:cubicBezTo>
                  <a:cubicBezTo>
                    <a:pt x="134" y="520"/>
                    <a:pt x="131" y="520"/>
                    <a:pt x="131" y="520"/>
                  </a:cubicBezTo>
                  <a:cubicBezTo>
                    <a:pt x="97" y="520"/>
                    <a:pt x="97" y="520"/>
                    <a:pt x="97" y="520"/>
                  </a:cubicBezTo>
                  <a:cubicBezTo>
                    <a:pt x="91" y="520"/>
                    <a:pt x="79" y="522"/>
                    <a:pt x="66" y="530"/>
                  </a:cubicBezTo>
                  <a:cubicBezTo>
                    <a:pt x="55" y="537"/>
                    <a:pt x="43" y="548"/>
                    <a:pt x="36" y="566"/>
                  </a:cubicBezTo>
                  <a:cubicBezTo>
                    <a:pt x="34" y="572"/>
                    <a:pt x="34" y="572"/>
                    <a:pt x="34" y="572"/>
                  </a:cubicBezTo>
                  <a:cubicBezTo>
                    <a:pt x="21" y="609"/>
                    <a:pt x="21" y="609"/>
                    <a:pt x="21" y="609"/>
                  </a:cubicBezTo>
                  <a:cubicBezTo>
                    <a:pt x="4" y="658"/>
                    <a:pt x="4" y="658"/>
                    <a:pt x="4" y="658"/>
                  </a:cubicBezTo>
                  <a:cubicBezTo>
                    <a:pt x="0" y="670"/>
                    <a:pt x="6" y="683"/>
                    <a:pt x="18" y="687"/>
                  </a:cubicBezTo>
                  <a:cubicBezTo>
                    <a:pt x="30" y="691"/>
                    <a:pt x="42" y="685"/>
                    <a:pt x="47" y="673"/>
                  </a:cubicBezTo>
                  <a:cubicBezTo>
                    <a:pt x="67" y="615"/>
                    <a:pt x="67" y="615"/>
                    <a:pt x="67" y="615"/>
                  </a:cubicBezTo>
                  <a:cubicBezTo>
                    <a:pt x="75" y="593"/>
                    <a:pt x="75" y="593"/>
                    <a:pt x="75" y="593"/>
                  </a:cubicBezTo>
                  <a:cubicBezTo>
                    <a:pt x="80" y="593"/>
                    <a:pt x="80" y="593"/>
                    <a:pt x="80" y="593"/>
                  </a:cubicBezTo>
                  <a:cubicBezTo>
                    <a:pt x="27" y="753"/>
                    <a:pt x="27" y="753"/>
                    <a:pt x="27" y="753"/>
                  </a:cubicBezTo>
                  <a:cubicBezTo>
                    <a:pt x="80" y="753"/>
                    <a:pt x="80" y="753"/>
                    <a:pt x="80" y="753"/>
                  </a:cubicBezTo>
                  <a:cubicBezTo>
                    <a:pt x="80" y="840"/>
                    <a:pt x="80" y="840"/>
                    <a:pt x="80" y="840"/>
                  </a:cubicBezTo>
                  <a:cubicBezTo>
                    <a:pt x="80" y="855"/>
                    <a:pt x="92" y="867"/>
                    <a:pt x="107" y="867"/>
                  </a:cubicBezTo>
                  <a:cubicBezTo>
                    <a:pt x="122" y="867"/>
                    <a:pt x="134" y="855"/>
                    <a:pt x="134" y="840"/>
                  </a:cubicBezTo>
                  <a:cubicBezTo>
                    <a:pt x="134" y="753"/>
                    <a:pt x="134" y="753"/>
                    <a:pt x="134" y="753"/>
                  </a:cubicBezTo>
                  <a:cubicBezTo>
                    <a:pt x="143" y="753"/>
                    <a:pt x="143" y="753"/>
                    <a:pt x="143" y="753"/>
                  </a:cubicBezTo>
                  <a:cubicBezTo>
                    <a:pt x="143" y="840"/>
                    <a:pt x="143" y="840"/>
                    <a:pt x="143" y="840"/>
                  </a:cubicBezTo>
                  <a:cubicBezTo>
                    <a:pt x="143" y="855"/>
                    <a:pt x="155" y="867"/>
                    <a:pt x="170" y="867"/>
                  </a:cubicBezTo>
                  <a:cubicBezTo>
                    <a:pt x="185" y="867"/>
                    <a:pt x="197" y="855"/>
                    <a:pt x="197" y="840"/>
                  </a:cubicBezTo>
                  <a:cubicBezTo>
                    <a:pt x="197" y="753"/>
                    <a:pt x="197" y="753"/>
                    <a:pt x="197" y="753"/>
                  </a:cubicBezTo>
                  <a:cubicBezTo>
                    <a:pt x="251" y="753"/>
                    <a:pt x="251" y="753"/>
                    <a:pt x="251" y="753"/>
                  </a:cubicBezTo>
                  <a:cubicBezTo>
                    <a:pt x="197" y="593"/>
                    <a:pt x="197" y="593"/>
                    <a:pt x="197" y="593"/>
                  </a:cubicBezTo>
                  <a:cubicBezTo>
                    <a:pt x="197" y="572"/>
                    <a:pt x="197" y="572"/>
                    <a:pt x="197" y="572"/>
                  </a:cubicBezTo>
                  <a:cubicBezTo>
                    <a:pt x="298" y="486"/>
                    <a:pt x="298" y="486"/>
                    <a:pt x="298" y="486"/>
                  </a:cubicBezTo>
                  <a:cubicBezTo>
                    <a:pt x="301" y="483"/>
                    <a:pt x="303" y="480"/>
                    <a:pt x="304" y="477"/>
                  </a:cubicBezTo>
                  <a:cubicBezTo>
                    <a:pt x="315" y="476"/>
                    <a:pt x="325" y="469"/>
                    <a:pt x="329" y="457"/>
                  </a:cubicBezTo>
                  <a:cubicBezTo>
                    <a:pt x="356" y="381"/>
                    <a:pt x="356" y="381"/>
                    <a:pt x="356" y="381"/>
                  </a:cubicBezTo>
                  <a:cubicBezTo>
                    <a:pt x="400" y="253"/>
                    <a:pt x="400" y="253"/>
                    <a:pt x="400" y="253"/>
                  </a:cubicBezTo>
                  <a:cubicBezTo>
                    <a:pt x="407" y="253"/>
                    <a:pt x="407" y="253"/>
                    <a:pt x="407" y="253"/>
                  </a:cubicBezTo>
                  <a:cubicBezTo>
                    <a:pt x="407" y="551"/>
                    <a:pt x="407" y="551"/>
                    <a:pt x="407" y="551"/>
                  </a:cubicBezTo>
                  <a:cubicBezTo>
                    <a:pt x="407" y="832"/>
                    <a:pt x="407" y="832"/>
                    <a:pt x="407" y="832"/>
                  </a:cubicBezTo>
                  <a:cubicBezTo>
                    <a:pt x="407" y="851"/>
                    <a:pt x="423" y="867"/>
                    <a:pt x="443" y="867"/>
                  </a:cubicBezTo>
                  <a:cubicBezTo>
                    <a:pt x="462" y="867"/>
                    <a:pt x="478" y="851"/>
                    <a:pt x="478" y="832"/>
                  </a:cubicBezTo>
                  <a:cubicBezTo>
                    <a:pt x="478" y="527"/>
                    <a:pt x="478" y="527"/>
                    <a:pt x="478" y="527"/>
                  </a:cubicBezTo>
                  <a:cubicBezTo>
                    <a:pt x="491" y="527"/>
                    <a:pt x="491" y="527"/>
                    <a:pt x="491" y="527"/>
                  </a:cubicBezTo>
                  <a:cubicBezTo>
                    <a:pt x="491" y="832"/>
                    <a:pt x="491" y="832"/>
                    <a:pt x="491" y="832"/>
                  </a:cubicBezTo>
                  <a:cubicBezTo>
                    <a:pt x="491" y="851"/>
                    <a:pt x="507" y="867"/>
                    <a:pt x="526" y="867"/>
                  </a:cubicBezTo>
                  <a:cubicBezTo>
                    <a:pt x="546" y="867"/>
                    <a:pt x="562" y="851"/>
                    <a:pt x="562" y="832"/>
                  </a:cubicBezTo>
                  <a:cubicBezTo>
                    <a:pt x="562" y="551"/>
                    <a:pt x="562" y="551"/>
                    <a:pt x="562" y="551"/>
                  </a:cubicBezTo>
                  <a:cubicBezTo>
                    <a:pt x="562" y="253"/>
                    <a:pt x="562" y="253"/>
                    <a:pt x="562" y="253"/>
                  </a:cubicBezTo>
                  <a:cubicBezTo>
                    <a:pt x="569" y="253"/>
                    <a:pt x="569" y="253"/>
                    <a:pt x="569" y="253"/>
                  </a:cubicBezTo>
                  <a:cubicBezTo>
                    <a:pt x="640" y="457"/>
                    <a:pt x="640" y="457"/>
                    <a:pt x="640" y="457"/>
                  </a:cubicBezTo>
                  <a:cubicBezTo>
                    <a:pt x="645" y="470"/>
                    <a:pt x="658" y="478"/>
                    <a:pt x="671" y="477"/>
                  </a:cubicBezTo>
                  <a:cubicBezTo>
                    <a:pt x="684" y="478"/>
                    <a:pt x="697" y="470"/>
                    <a:pt x="701" y="457"/>
                  </a:cubicBezTo>
                  <a:cubicBezTo>
                    <a:pt x="728" y="381"/>
                    <a:pt x="728" y="381"/>
                    <a:pt x="728" y="381"/>
                  </a:cubicBezTo>
                  <a:cubicBezTo>
                    <a:pt x="773" y="253"/>
                    <a:pt x="773" y="253"/>
                    <a:pt x="773" y="253"/>
                  </a:cubicBezTo>
                  <a:cubicBezTo>
                    <a:pt x="785" y="253"/>
                    <a:pt x="785" y="253"/>
                    <a:pt x="785" y="253"/>
                  </a:cubicBezTo>
                  <a:cubicBezTo>
                    <a:pt x="742" y="384"/>
                    <a:pt x="742" y="384"/>
                    <a:pt x="742" y="384"/>
                  </a:cubicBezTo>
                  <a:cubicBezTo>
                    <a:pt x="687" y="551"/>
                    <a:pt x="687" y="551"/>
                    <a:pt x="687" y="551"/>
                  </a:cubicBezTo>
                  <a:cubicBezTo>
                    <a:pt x="780" y="551"/>
                    <a:pt x="780" y="551"/>
                    <a:pt x="780" y="551"/>
                  </a:cubicBezTo>
                  <a:cubicBezTo>
                    <a:pt x="780" y="832"/>
                    <a:pt x="780" y="832"/>
                    <a:pt x="780" y="832"/>
                  </a:cubicBezTo>
                  <a:cubicBezTo>
                    <a:pt x="780" y="851"/>
                    <a:pt x="795" y="867"/>
                    <a:pt x="815" y="867"/>
                  </a:cubicBezTo>
                  <a:cubicBezTo>
                    <a:pt x="834" y="867"/>
                    <a:pt x="850" y="851"/>
                    <a:pt x="850" y="832"/>
                  </a:cubicBezTo>
                  <a:cubicBezTo>
                    <a:pt x="850" y="551"/>
                    <a:pt x="850" y="551"/>
                    <a:pt x="850" y="551"/>
                  </a:cubicBezTo>
                  <a:cubicBezTo>
                    <a:pt x="863" y="551"/>
                    <a:pt x="863" y="551"/>
                    <a:pt x="863" y="551"/>
                  </a:cubicBezTo>
                  <a:cubicBezTo>
                    <a:pt x="863" y="832"/>
                    <a:pt x="863" y="832"/>
                    <a:pt x="863" y="832"/>
                  </a:cubicBezTo>
                  <a:cubicBezTo>
                    <a:pt x="863" y="851"/>
                    <a:pt x="879" y="867"/>
                    <a:pt x="899" y="867"/>
                  </a:cubicBezTo>
                  <a:cubicBezTo>
                    <a:pt x="918" y="867"/>
                    <a:pt x="934" y="851"/>
                    <a:pt x="934" y="832"/>
                  </a:cubicBezTo>
                  <a:cubicBezTo>
                    <a:pt x="934" y="551"/>
                    <a:pt x="934" y="551"/>
                    <a:pt x="934" y="551"/>
                  </a:cubicBezTo>
                  <a:cubicBezTo>
                    <a:pt x="1027" y="551"/>
                    <a:pt x="1027" y="551"/>
                    <a:pt x="1027" y="551"/>
                  </a:cubicBezTo>
                  <a:cubicBezTo>
                    <a:pt x="1003" y="480"/>
                    <a:pt x="1003" y="480"/>
                    <a:pt x="1003" y="480"/>
                  </a:cubicBezTo>
                  <a:cubicBezTo>
                    <a:pt x="928" y="253"/>
                    <a:pt x="928" y="253"/>
                    <a:pt x="928" y="253"/>
                  </a:cubicBezTo>
                  <a:cubicBezTo>
                    <a:pt x="941" y="253"/>
                    <a:pt x="941" y="253"/>
                    <a:pt x="941" y="253"/>
                  </a:cubicBezTo>
                  <a:cubicBezTo>
                    <a:pt x="1012" y="457"/>
                    <a:pt x="1012" y="457"/>
                    <a:pt x="1012" y="457"/>
                  </a:cubicBezTo>
                  <a:cubicBezTo>
                    <a:pt x="1017" y="470"/>
                    <a:pt x="1028" y="477"/>
                    <a:pt x="1041" y="477"/>
                  </a:cubicBezTo>
                  <a:cubicBezTo>
                    <a:pt x="1042" y="481"/>
                    <a:pt x="1044" y="484"/>
                    <a:pt x="1047" y="486"/>
                  </a:cubicBezTo>
                  <a:cubicBezTo>
                    <a:pt x="1147" y="572"/>
                    <a:pt x="1147" y="572"/>
                    <a:pt x="1147" y="572"/>
                  </a:cubicBezTo>
                  <a:cubicBezTo>
                    <a:pt x="1147" y="840"/>
                    <a:pt x="1147" y="840"/>
                    <a:pt x="1147" y="840"/>
                  </a:cubicBezTo>
                  <a:cubicBezTo>
                    <a:pt x="1147" y="855"/>
                    <a:pt x="1159" y="867"/>
                    <a:pt x="1174" y="867"/>
                  </a:cubicBezTo>
                  <a:cubicBezTo>
                    <a:pt x="1189" y="867"/>
                    <a:pt x="1201" y="855"/>
                    <a:pt x="1201" y="840"/>
                  </a:cubicBezTo>
                  <a:cubicBezTo>
                    <a:pt x="1201" y="735"/>
                    <a:pt x="1201" y="735"/>
                    <a:pt x="1201" y="735"/>
                  </a:cubicBezTo>
                  <a:cubicBezTo>
                    <a:pt x="1210" y="735"/>
                    <a:pt x="1210" y="735"/>
                    <a:pt x="1210" y="735"/>
                  </a:cubicBezTo>
                  <a:cubicBezTo>
                    <a:pt x="1210" y="840"/>
                    <a:pt x="1210" y="840"/>
                    <a:pt x="1210" y="840"/>
                  </a:cubicBezTo>
                  <a:cubicBezTo>
                    <a:pt x="1210" y="855"/>
                    <a:pt x="1223" y="867"/>
                    <a:pt x="1237" y="867"/>
                  </a:cubicBezTo>
                  <a:cubicBezTo>
                    <a:pt x="1252" y="867"/>
                    <a:pt x="1264" y="855"/>
                    <a:pt x="1264" y="840"/>
                  </a:cubicBezTo>
                  <a:cubicBezTo>
                    <a:pt x="1265" y="593"/>
                    <a:pt x="1265" y="593"/>
                    <a:pt x="1265" y="593"/>
                  </a:cubicBezTo>
                  <a:cubicBezTo>
                    <a:pt x="1270" y="593"/>
                    <a:pt x="1270" y="593"/>
                    <a:pt x="1270" y="593"/>
                  </a:cubicBezTo>
                  <a:cubicBezTo>
                    <a:pt x="1278" y="615"/>
                    <a:pt x="1278" y="615"/>
                    <a:pt x="1278" y="615"/>
                  </a:cubicBezTo>
                  <a:cubicBezTo>
                    <a:pt x="1298" y="673"/>
                    <a:pt x="1298" y="673"/>
                    <a:pt x="1298" y="673"/>
                  </a:cubicBezTo>
                  <a:cubicBezTo>
                    <a:pt x="1302" y="685"/>
                    <a:pt x="1315" y="691"/>
                    <a:pt x="1327" y="687"/>
                  </a:cubicBezTo>
                  <a:cubicBezTo>
                    <a:pt x="1339" y="683"/>
                    <a:pt x="1345" y="670"/>
                    <a:pt x="1341" y="658"/>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grpSp>
      <p:grpSp>
        <p:nvGrpSpPr>
          <p:cNvPr id="68" name="Group 64">
            <a:extLst>
              <a:ext uri="{FF2B5EF4-FFF2-40B4-BE49-F238E27FC236}">
                <a16:creationId xmlns:a16="http://schemas.microsoft.com/office/drawing/2014/main" id="{25B8090B-A8CD-43B1-A4CE-454E888A6CCC}"/>
              </a:ext>
            </a:extLst>
          </p:cNvPr>
          <p:cNvGrpSpPr/>
          <p:nvPr/>
        </p:nvGrpSpPr>
        <p:grpSpPr>
          <a:xfrm>
            <a:off x="5344859" y="4628066"/>
            <a:ext cx="350924" cy="678219"/>
            <a:chOff x="652463" y="3844925"/>
            <a:chExt cx="471487" cy="911225"/>
          </a:xfrm>
        </p:grpSpPr>
        <p:sp>
          <p:nvSpPr>
            <p:cNvPr id="69" name="AutoShape 41">
              <a:extLst>
                <a:ext uri="{FF2B5EF4-FFF2-40B4-BE49-F238E27FC236}">
                  <a16:creationId xmlns:a16="http://schemas.microsoft.com/office/drawing/2014/main" id="{B364DF0C-6C4D-4B2C-A72F-B0B3E143F586}"/>
                </a:ext>
              </a:extLst>
            </p:cNvPr>
            <p:cNvSpPr>
              <a:spLocks noChangeAspect="1" noChangeArrowheads="1" noTextEdit="1"/>
            </p:cNvSpPr>
            <p:nvPr/>
          </p:nvSpPr>
          <p:spPr bwMode="auto">
            <a:xfrm>
              <a:off x="668338" y="3844925"/>
              <a:ext cx="442912"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0" name="Freeform 43">
              <a:extLst>
                <a:ext uri="{FF2B5EF4-FFF2-40B4-BE49-F238E27FC236}">
                  <a16:creationId xmlns:a16="http://schemas.microsoft.com/office/drawing/2014/main" id="{1A737AB1-A9C5-49CB-973D-EED4C4A37D27}"/>
                </a:ext>
              </a:extLst>
            </p:cNvPr>
            <p:cNvSpPr>
              <a:spLocks/>
            </p:cNvSpPr>
            <p:nvPr/>
          </p:nvSpPr>
          <p:spPr bwMode="auto">
            <a:xfrm>
              <a:off x="895350" y="4038600"/>
              <a:ext cx="228600" cy="212725"/>
            </a:xfrm>
            <a:custGeom>
              <a:avLst/>
              <a:gdLst>
                <a:gd name="T0" fmla="*/ 134 w 144"/>
                <a:gd name="T1" fmla="*/ 0 h 134"/>
                <a:gd name="T2" fmla="*/ 111 w 144"/>
                <a:gd name="T3" fmla="*/ 90 h 134"/>
                <a:gd name="T4" fmla="*/ 11 w 144"/>
                <a:gd name="T5" fmla="*/ 134 h 134"/>
                <a:gd name="T6" fmla="*/ 34 w 144"/>
                <a:gd name="T7" fmla="*/ 43 h 134"/>
                <a:gd name="T8" fmla="*/ 134 w 144"/>
                <a:gd name="T9" fmla="*/ 0 h 134"/>
              </a:gdLst>
              <a:ahLst/>
              <a:cxnLst>
                <a:cxn ang="0">
                  <a:pos x="T0" y="T1"/>
                </a:cxn>
                <a:cxn ang="0">
                  <a:pos x="T2" y="T3"/>
                </a:cxn>
                <a:cxn ang="0">
                  <a:pos x="T4" y="T5"/>
                </a:cxn>
                <a:cxn ang="0">
                  <a:pos x="T6" y="T7"/>
                </a:cxn>
                <a:cxn ang="0">
                  <a:pos x="T8" y="T9"/>
                </a:cxn>
              </a:cxnLst>
              <a:rect l="0" t="0" r="r" b="b"/>
              <a:pathLst>
                <a:path w="144" h="134">
                  <a:moveTo>
                    <a:pt x="134" y="0"/>
                  </a:moveTo>
                  <a:cubicBezTo>
                    <a:pt x="134" y="0"/>
                    <a:pt x="144" y="53"/>
                    <a:pt x="111" y="90"/>
                  </a:cubicBezTo>
                  <a:cubicBezTo>
                    <a:pt x="77" y="127"/>
                    <a:pt x="11" y="134"/>
                    <a:pt x="11" y="134"/>
                  </a:cubicBezTo>
                  <a:cubicBezTo>
                    <a:pt x="11" y="134"/>
                    <a:pt x="0" y="80"/>
                    <a:pt x="34" y="43"/>
                  </a:cubicBezTo>
                  <a:cubicBezTo>
                    <a:pt x="68" y="6"/>
                    <a:pt x="134" y="0"/>
                    <a:pt x="13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1" name="Freeform 44">
              <a:extLst>
                <a:ext uri="{FF2B5EF4-FFF2-40B4-BE49-F238E27FC236}">
                  <a16:creationId xmlns:a16="http://schemas.microsoft.com/office/drawing/2014/main" id="{9C663C24-2288-4A9A-B315-88C5EF56027F}"/>
                </a:ext>
              </a:extLst>
            </p:cNvPr>
            <p:cNvSpPr>
              <a:spLocks/>
            </p:cNvSpPr>
            <p:nvPr/>
          </p:nvSpPr>
          <p:spPr bwMode="auto">
            <a:xfrm>
              <a:off x="895350" y="4227513"/>
              <a:ext cx="228600" cy="212725"/>
            </a:xfrm>
            <a:custGeom>
              <a:avLst/>
              <a:gdLst>
                <a:gd name="T0" fmla="*/ 134 w 144"/>
                <a:gd name="T1" fmla="*/ 0 h 135"/>
                <a:gd name="T2" fmla="*/ 111 w 144"/>
                <a:gd name="T3" fmla="*/ 91 h 135"/>
                <a:gd name="T4" fmla="*/ 11 w 144"/>
                <a:gd name="T5" fmla="*/ 135 h 135"/>
                <a:gd name="T6" fmla="*/ 34 w 144"/>
                <a:gd name="T7" fmla="*/ 44 h 135"/>
                <a:gd name="T8" fmla="*/ 134 w 144"/>
                <a:gd name="T9" fmla="*/ 0 h 135"/>
              </a:gdLst>
              <a:ahLst/>
              <a:cxnLst>
                <a:cxn ang="0">
                  <a:pos x="T0" y="T1"/>
                </a:cxn>
                <a:cxn ang="0">
                  <a:pos x="T2" y="T3"/>
                </a:cxn>
                <a:cxn ang="0">
                  <a:pos x="T4" y="T5"/>
                </a:cxn>
                <a:cxn ang="0">
                  <a:pos x="T6" y="T7"/>
                </a:cxn>
                <a:cxn ang="0">
                  <a:pos x="T8" y="T9"/>
                </a:cxn>
              </a:cxnLst>
              <a:rect l="0" t="0" r="r" b="b"/>
              <a:pathLst>
                <a:path w="144" h="135">
                  <a:moveTo>
                    <a:pt x="134" y="0"/>
                  </a:moveTo>
                  <a:cubicBezTo>
                    <a:pt x="134" y="0"/>
                    <a:pt x="144" y="54"/>
                    <a:pt x="111" y="91"/>
                  </a:cubicBezTo>
                  <a:cubicBezTo>
                    <a:pt x="77" y="128"/>
                    <a:pt x="11" y="135"/>
                    <a:pt x="11" y="135"/>
                  </a:cubicBezTo>
                  <a:cubicBezTo>
                    <a:pt x="11" y="135"/>
                    <a:pt x="0" y="81"/>
                    <a:pt x="34" y="44"/>
                  </a:cubicBezTo>
                  <a:cubicBezTo>
                    <a:pt x="68" y="7"/>
                    <a:pt x="134" y="0"/>
                    <a:pt x="13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2" name="Freeform 45">
              <a:extLst>
                <a:ext uri="{FF2B5EF4-FFF2-40B4-BE49-F238E27FC236}">
                  <a16:creationId xmlns:a16="http://schemas.microsoft.com/office/drawing/2014/main" id="{FF303871-B140-45F1-9E57-19D00DCAB610}"/>
                </a:ext>
              </a:extLst>
            </p:cNvPr>
            <p:cNvSpPr>
              <a:spLocks/>
            </p:cNvSpPr>
            <p:nvPr/>
          </p:nvSpPr>
          <p:spPr bwMode="auto">
            <a:xfrm>
              <a:off x="652463" y="4227513"/>
              <a:ext cx="228600" cy="212725"/>
            </a:xfrm>
            <a:custGeom>
              <a:avLst/>
              <a:gdLst>
                <a:gd name="T0" fmla="*/ 133 w 144"/>
                <a:gd name="T1" fmla="*/ 135 h 135"/>
                <a:gd name="T2" fmla="*/ 110 w 144"/>
                <a:gd name="T3" fmla="*/ 44 h 135"/>
                <a:gd name="T4" fmla="*/ 11 w 144"/>
                <a:gd name="T5" fmla="*/ 0 h 135"/>
                <a:gd name="T6" fmla="*/ 34 w 144"/>
                <a:gd name="T7" fmla="*/ 91 h 135"/>
                <a:gd name="T8" fmla="*/ 133 w 144"/>
                <a:gd name="T9" fmla="*/ 135 h 135"/>
              </a:gdLst>
              <a:ahLst/>
              <a:cxnLst>
                <a:cxn ang="0">
                  <a:pos x="T0" y="T1"/>
                </a:cxn>
                <a:cxn ang="0">
                  <a:pos x="T2" y="T3"/>
                </a:cxn>
                <a:cxn ang="0">
                  <a:pos x="T4" y="T5"/>
                </a:cxn>
                <a:cxn ang="0">
                  <a:pos x="T6" y="T7"/>
                </a:cxn>
                <a:cxn ang="0">
                  <a:pos x="T8" y="T9"/>
                </a:cxn>
              </a:cxnLst>
              <a:rect l="0" t="0" r="r" b="b"/>
              <a:pathLst>
                <a:path w="144" h="135">
                  <a:moveTo>
                    <a:pt x="133" y="135"/>
                  </a:moveTo>
                  <a:cubicBezTo>
                    <a:pt x="133" y="135"/>
                    <a:pt x="144" y="81"/>
                    <a:pt x="110" y="44"/>
                  </a:cubicBezTo>
                  <a:cubicBezTo>
                    <a:pt x="77" y="7"/>
                    <a:pt x="11" y="0"/>
                    <a:pt x="11" y="0"/>
                  </a:cubicBezTo>
                  <a:cubicBezTo>
                    <a:pt x="11" y="0"/>
                    <a:pt x="0" y="54"/>
                    <a:pt x="34" y="91"/>
                  </a:cubicBezTo>
                  <a:cubicBezTo>
                    <a:pt x="68" y="128"/>
                    <a:pt x="133" y="135"/>
                    <a:pt x="133"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3" name="Freeform 46">
              <a:extLst>
                <a:ext uri="{FF2B5EF4-FFF2-40B4-BE49-F238E27FC236}">
                  <a16:creationId xmlns:a16="http://schemas.microsoft.com/office/drawing/2014/main" id="{3C9FB980-069E-47F5-8352-C40341DB0A62}"/>
                </a:ext>
              </a:extLst>
            </p:cNvPr>
            <p:cNvSpPr>
              <a:spLocks/>
            </p:cNvSpPr>
            <p:nvPr/>
          </p:nvSpPr>
          <p:spPr bwMode="auto">
            <a:xfrm>
              <a:off x="652463" y="4038600"/>
              <a:ext cx="228600" cy="212725"/>
            </a:xfrm>
            <a:custGeom>
              <a:avLst/>
              <a:gdLst>
                <a:gd name="T0" fmla="*/ 133 w 144"/>
                <a:gd name="T1" fmla="*/ 134 h 134"/>
                <a:gd name="T2" fmla="*/ 110 w 144"/>
                <a:gd name="T3" fmla="*/ 43 h 134"/>
                <a:gd name="T4" fmla="*/ 11 w 144"/>
                <a:gd name="T5" fmla="*/ 0 h 134"/>
                <a:gd name="T6" fmla="*/ 34 w 144"/>
                <a:gd name="T7" fmla="*/ 90 h 134"/>
                <a:gd name="T8" fmla="*/ 133 w 144"/>
                <a:gd name="T9" fmla="*/ 134 h 134"/>
              </a:gdLst>
              <a:ahLst/>
              <a:cxnLst>
                <a:cxn ang="0">
                  <a:pos x="T0" y="T1"/>
                </a:cxn>
                <a:cxn ang="0">
                  <a:pos x="T2" y="T3"/>
                </a:cxn>
                <a:cxn ang="0">
                  <a:pos x="T4" y="T5"/>
                </a:cxn>
                <a:cxn ang="0">
                  <a:pos x="T6" y="T7"/>
                </a:cxn>
                <a:cxn ang="0">
                  <a:pos x="T8" y="T9"/>
                </a:cxn>
              </a:cxnLst>
              <a:rect l="0" t="0" r="r" b="b"/>
              <a:pathLst>
                <a:path w="144" h="134">
                  <a:moveTo>
                    <a:pt x="133" y="134"/>
                  </a:moveTo>
                  <a:cubicBezTo>
                    <a:pt x="133" y="134"/>
                    <a:pt x="144" y="80"/>
                    <a:pt x="110" y="43"/>
                  </a:cubicBezTo>
                  <a:cubicBezTo>
                    <a:pt x="77" y="6"/>
                    <a:pt x="11" y="0"/>
                    <a:pt x="11" y="0"/>
                  </a:cubicBezTo>
                  <a:cubicBezTo>
                    <a:pt x="11" y="0"/>
                    <a:pt x="0" y="53"/>
                    <a:pt x="34" y="90"/>
                  </a:cubicBezTo>
                  <a:cubicBezTo>
                    <a:pt x="68" y="127"/>
                    <a:pt x="133" y="134"/>
                    <a:pt x="133" y="13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4" name="Freeform 47">
              <a:extLst>
                <a:ext uri="{FF2B5EF4-FFF2-40B4-BE49-F238E27FC236}">
                  <a16:creationId xmlns:a16="http://schemas.microsoft.com/office/drawing/2014/main" id="{4C58917B-DB6C-4265-9CE5-F052DFFB3850}"/>
                </a:ext>
              </a:extLst>
            </p:cNvPr>
            <p:cNvSpPr>
              <a:spLocks/>
            </p:cNvSpPr>
            <p:nvPr/>
          </p:nvSpPr>
          <p:spPr bwMode="auto">
            <a:xfrm>
              <a:off x="812800" y="3846513"/>
              <a:ext cx="152400" cy="263525"/>
            </a:xfrm>
            <a:custGeom>
              <a:avLst/>
              <a:gdLst>
                <a:gd name="T0" fmla="*/ 47 w 96"/>
                <a:gd name="T1" fmla="*/ 167 h 167"/>
                <a:gd name="T2" fmla="*/ 95 w 96"/>
                <a:gd name="T3" fmla="*/ 84 h 167"/>
                <a:gd name="T4" fmla="*/ 48 w 96"/>
                <a:gd name="T5" fmla="*/ 0 h 167"/>
                <a:gd name="T6" fmla="*/ 0 w 96"/>
                <a:gd name="T7" fmla="*/ 83 h 167"/>
                <a:gd name="T8" fmla="*/ 47 w 96"/>
                <a:gd name="T9" fmla="*/ 167 h 167"/>
              </a:gdLst>
              <a:ahLst/>
              <a:cxnLst>
                <a:cxn ang="0">
                  <a:pos x="T0" y="T1"/>
                </a:cxn>
                <a:cxn ang="0">
                  <a:pos x="T2" y="T3"/>
                </a:cxn>
                <a:cxn ang="0">
                  <a:pos x="T4" y="T5"/>
                </a:cxn>
                <a:cxn ang="0">
                  <a:pos x="T6" y="T7"/>
                </a:cxn>
                <a:cxn ang="0">
                  <a:pos x="T8" y="T9"/>
                </a:cxn>
              </a:cxnLst>
              <a:rect l="0" t="0" r="r" b="b"/>
              <a:pathLst>
                <a:path w="96" h="167">
                  <a:moveTo>
                    <a:pt x="47" y="167"/>
                  </a:moveTo>
                  <a:cubicBezTo>
                    <a:pt x="47" y="167"/>
                    <a:pt x="95" y="130"/>
                    <a:pt x="95" y="84"/>
                  </a:cubicBezTo>
                  <a:cubicBezTo>
                    <a:pt x="96" y="37"/>
                    <a:pt x="48" y="0"/>
                    <a:pt x="48" y="0"/>
                  </a:cubicBezTo>
                  <a:cubicBezTo>
                    <a:pt x="48" y="0"/>
                    <a:pt x="0" y="37"/>
                    <a:pt x="0" y="83"/>
                  </a:cubicBezTo>
                  <a:cubicBezTo>
                    <a:pt x="0" y="129"/>
                    <a:pt x="47" y="167"/>
                    <a:pt x="47" y="16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5" name="Freeform 48">
              <a:extLst>
                <a:ext uri="{FF2B5EF4-FFF2-40B4-BE49-F238E27FC236}">
                  <a16:creationId xmlns:a16="http://schemas.microsoft.com/office/drawing/2014/main" id="{C3443F04-E6A3-457C-9AA8-B284FA6DC5AC}"/>
                </a:ext>
              </a:extLst>
            </p:cNvPr>
            <p:cNvSpPr>
              <a:spLocks/>
            </p:cNvSpPr>
            <p:nvPr/>
          </p:nvSpPr>
          <p:spPr bwMode="auto">
            <a:xfrm>
              <a:off x="652463" y="4416425"/>
              <a:ext cx="471487" cy="339725"/>
            </a:xfrm>
            <a:custGeom>
              <a:avLst/>
              <a:gdLst>
                <a:gd name="T0" fmla="*/ 287 w 297"/>
                <a:gd name="T1" fmla="*/ 0 h 215"/>
                <a:gd name="T2" fmla="*/ 187 w 297"/>
                <a:gd name="T3" fmla="*/ 44 h 215"/>
                <a:gd name="T4" fmla="*/ 166 w 297"/>
                <a:gd name="T5" fmla="*/ 85 h 215"/>
                <a:gd name="T6" fmla="*/ 149 w 297"/>
                <a:gd name="T7" fmla="*/ 105 h 215"/>
                <a:gd name="T8" fmla="*/ 149 w 297"/>
                <a:gd name="T9" fmla="*/ 105 h 215"/>
                <a:gd name="T10" fmla="*/ 132 w 297"/>
                <a:gd name="T11" fmla="*/ 84 h 215"/>
                <a:gd name="T12" fmla="*/ 132 w 297"/>
                <a:gd name="T13" fmla="*/ 85 h 215"/>
                <a:gd name="T14" fmla="*/ 110 w 297"/>
                <a:gd name="T15" fmla="*/ 44 h 215"/>
                <a:gd name="T16" fmla="*/ 11 w 297"/>
                <a:gd name="T17" fmla="*/ 0 h 215"/>
                <a:gd name="T18" fmla="*/ 34 w 297"/>
                <a:gd name="T19" fmla="*/ 90 h 215"/>
                <a:gd name="T20" fmla="*/ 127 w 297"/>
                <a:gd name="T21" fmla="*/ 133 h 215"/>
                <a:gd name="T22" fmla="*/ 127 w 297"/>
                <a:gd name="T23" fmla="*/ 193 h 215"/>
                <a:gd name="T24" fmla="*/ 149 w 297"/>
                <a:gd name="T25" fmla="*/ 215 h 215"/>
                <a:gd name="T26" fmla="*/ 171 w 297"/>
                <a:gd name="T27" fmla="*/ 193 h 215"/>
                <a:gd name="T28" fmla="*/ 171 w 297"/>
                <a:gd name="T29" fmla="*/ 133 h 215"/>
                <a:gd name="T30" fmla="*/ 264 w 297"/>
                <a:gd name="T31" fmla="*/ 90 h 215"/>
                <a:gd name="T32" fmla="*/ 287 w 297"/>
                <a:gd name="T33"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7" h="215">
                  <a:moveTo>
                    <a:pt x="287" y="0"/>
                  </a:moveTo>
                  <a:cubicBezTo>
                    <a:pt x="287" y="0"/>
                    <a:pt x="221" y="7"/>
                    <a:pt x="187" y="44"/>
                  </a:cubicBezTo>
                  <a:cubicBezTo>
                    <a:pt x="175" y="57"/>
                    <a:pt x="169" y="71"/>
                    <a:pt x="166" y="85"/>
                  </a:cubicBezTo>
                  <a:cubicBezTo>
                    <a:pt x="164" y="89"/>
                    <a:pt x="159" y="105"/>
                    <a:pt x="149" y="105"/>
                  </a:cubicBezTo>
                  <a:cubicBezTo>
                    <a:pt x="149" y="105"/>
                    <a:pt x="149" y="105"/>
                    <a:pt x="149" y="105"/>
                  </a:cubicBezTo>
                  <a:cubicBezTo>
                    <a:pt x="138" y="105"/>
                    <a:pt x="132" y="84"/>
                    <a:pt x="132" y="84"/>
                  </a:cubicBezTo>
                  <a:cubicBezTo>
                    <a:pt x="132" y="85"/>
                    <a:pt x="132" y="85"/>
                    <a:pt x="132" y="85"/>
                  </a:cubicBezTo>
                  <a:cubicBezTo>
                    <a:pt x="128" y="71"/>
                    <a:pt x="122" y="56"/>
                    <a:pt x="110" y="44"/>
                  </a:cubicBezTo>
                  <a:cubicBezTo>
                    <a:pt x="77" y="7"/>
                    <a:pt x="11" y="0"/>
                    <a:pt x="11" y="0"/>
                  </a:cubicBezTo>
                  <a:cubicBezTo>
                    <a:pt x="11" y="0"/>
                    <a:pt x="0" y="53"/>
                    <a:pt x="34" y="90"/>
                  </a:cubicBezTo>
                  <a:cubicBezTo>
                    <a:pt x="61" y="120"/>
                    <a:pt x="109" y="130"/>
                    <a:pt x="127" y="133"/>
                  </a:cubicBezTo>
                  <a:cubicBezTo>
                    <a:pt x="127" y="193"/>
                    <a:pt x="127" y="193"/>
                    <a:pt x="127" y="193"/>
                  </a:cubicBezTo>
                  <a:cubicBezTo>
                    <a:pt x="127" y="205"/>
                    <a:pt x="136" y="215"/>
                    <a:pt x="149" y="215"/>
                  </a:cubicBezTo>
                  <a:cubicBezTo>
                    <a:pt x="161" y="215"/>
                    <a:pt x="171" y="205"/>
                    <a:pt x="171" y="193"/>
                  </a:cubicBezTo>
                  <a:cubicBezTo>
                    <a:pt x="171" y="133"/>
                    <a:pt x="171" y="133"/>
                    <a:pt x="171" y="133"/>
                  </a:cubicBezTo>
                  <a:cubicBezTo>
                    <a:pt x="189" y="130"/>
                    <a:pt x="236" y="120"/>
                    <a:pt x="264" y="90"/>
                  </a:cubicBezTo>
                  <a:cubicBezTo>
                    <a:pt x="297" y="53"/>
                    <a:pt x="287" y="0"/>
                    <a:pt x="28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grpSp>
    </p:spTree>
    <p:extLst>
      <p:ext uri="{BB962C8B-B14F-4D97-AF65-F5344CB8AC3E}">
        <p14:creationId xmlns:p14="http://schemas.microsoft.com/office/powerpoint/2010/main" val="2259530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b="1">
                <a:solidFill>
                  <a:srgbClr val="C80F2A"/>
                </a:solidFill>
              </a:rPr>
              <a:t>Partenariat                   /</a:t>
            </a:r>
          </a:p>
          <a:p>
            <a:pPr>
              <a:buClrTx/>
            </a:pPr>
            <a:r>
              <a:rPr lang="fr-FR" sz="2400"/>
              <a:t>Les offres Assurances Agri/Viti by </a:t>
            </a:r>
          </a:p>
          <a:p>
            <a:pPr>
              <a:buClrTx/>
            </a:pPr>
            <a:r>
              <a:rPr lang="fr-FR" sz="2400"/>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 : le marché des assurances Agri/Viti</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2262585"/>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7ADB18CF-42F3-40CE-A885-985EB894285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75031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CFC83269-F598-4DFA-941C-6C3B8D0BB71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603878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30881458-552F-4B20-B750-CC25DDDB083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898172"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4E8DE673-65AA-4E46-94A0-18320C5F1E11}"/>
              </a:ext>
            </a:extLst>
          </p:cNvPr>
          <p:cNvPicPr>
            <a:picLocks noChangeAspect="1"/>
          </p:cNvPicPr>
          <p:nvPr/>
        </p:nvPicPr>
        <p:blipFill>
          <a:blip r:embed="rId6"/>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1F3B477F-6D57-4FF2-83C0-A70C5F28A5F2}"/>
              </a:ext>
            </a:extLst>
          </p:cNvPr>
          <p:cNvPicPr>
            <a:picLocks noChangeAspect="1"/>
          </p:cNvPicPr>
          <p:nvPr/>
        </p:nvPicPr>
        <p:blipFill>
          <a:blip r:embed="rId7"/>
          <a:stretch>
            <a:fillRect/>
          </a:stretch>
        </p:blipFill>
        <p:spPr>
          <a:xfrm>
            <a:off x="8303491" y="5769465"/>
            <a:ext cx="3616902" cy="683923"/>
          </a:xfrm>
          <a:prstGeom prst="rect">
            <a:avLst/>
          </a:prstGeom>
        </p:spPr>
      </p:pic>
    </p:spTree>
    <p:extLst>
      <p:ext uri="{BB962C8B-B14F-4D97-AF65-F5344CB8AC3E}">
        <p14:creationId xmlns:p14="http://schemas.microsoft.com/office/powerpoint/2010/main" val="139310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[1/4]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1677620"/>
          </a:xfrm>
        </p:spPr>
        <p:txBody>
          <a:bodyPr/>
          <a:lstStyle/>
          <a:p>
            <a:pPr algn="just"/>
            <a:r>
              <a:rPr lang="fr-FR" sz="1800" u="sng"/>
              <a:t>Objectif visé</a:t>
            </a:r>
            <a:r>
              <a:rPr lang="fr-FR" sz="1800"/>
              <a:t> :</a:t>
            </a:r>
          </a:p>
          <a:p>
            <a:pPr marL="0" indent="0" algn="just">
              <a:buNone/>
            </a:pPr>
            <a:r>
              <a:rPr lang="fr-FR" sz="1800"/>
              <a:t>Permettre de donner accès, pour nos clients Agri/Viti, à des solutions d’assurances complètes, négociées avec des assureurs reconnus (Groupama, AXA, Generali, Chubb, Scor, </a:t>
            </a:r>
            <a:r>
              <a:rPr lang="fr-FR" sz="1800" err="1"/>
              <a:t>Swiss</a:t>
            </a:r>
            <a:r>
              <a:rPr lang="fr-FR" sz="1800"/>
              <a:t> Re, …) via un partenariat en indication d’affaires.</a:t>
            </a:r>
          </a:p>
          <a:p>
            <a:pPr marL="0" indent="0" algn="just">
              <a:buNone/>
            </a:pPr>
            <a:endParaRPr lang="fr-FR" sz="1800"/>
          </a:p>
          <a:p>
            <a:pPr marL="0" indent="0" algn="just">
              <a:buNone/>
            </a:pPr>
            <a:endParaRPr lang="fr-FR" sz="1800"/>
          </a:p>
        </p:txBody>
      </p:sp>
      <p:sp>
        <p:nvSpPr>
          <p:cNvPr id="11" name="Espace réservé du contenu 1">
            <a:extLst>
              <a:ext uri="{FF2B5EF4-FFF2-40B4-BE49-F238E27FC236}">
                <a16:creationId xmlns:a16="http://schemas.microsoft.com/office/drawing/2014/main" id="{37C8998F-6FB3-419F-A766-9F7454863E68}"/>
              </a:ext>
            </a:extLst>
          </p:cNvPr>
          <p:cNvSpPr txBox="1">
            <a:spLocks/>
          </p:cNvSpPr>
          <p:nvPr/>
        </p:nvSpPr>
        <p:spPr>
          <a:xfrm>
            <a:off x="570320" y="3075486"/>
            <a:ext cx="11186251" cy="31554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u="sng"/>
              <a:t>Pourquoi un partenariat en indication d’affaires</a:t>
            </a:r>
            <a:r>
              <a:rPr lang="fr-FR" sz="1800"/>
              <a:t> :</a:t>
            </a:r>
          </a:p>
          <a:p>
            <a:pPr algn="just"/>
            <a:endParaRPr lang="fr-FR" sz="800"/>
          </a:p>
          <a:p>
            <a:pPr marL="810900" marR="109855" lvl="1" indent="-342900" algn="just">
              <a:buFont typeface="Symbol" panose="05050102010706020507" pitchFamily="18" charset="2"/>
              <a:buChar char=""/>
            </a:pPr>
            <a:r>
              <a:rPr lang="fr-FR" sz="1800">
                <a:ea typeface="Times New Roman" panose="02020603050405020304" pitchFamily="18" charset="0"/>
              </a:rPr>
              <a:t>Parce que proposer des solutions pour assurer l’activité de nos clients Agriculteurs / Viticulteurs requiert des compétences techniques élevées, non-disponibles auprès de nos assureurs du Groupe</a:t>
            </a:r>
          </a:p>
          <a:p>
            <a:pPr marL="810900" marR="109855" lvl="1" indent="-342900" algn="just">
              <a:buFont typeface="Symbol" panose="05050102010706020507" pitchFamily="18" charset="2"/>
              <a:buChar char=""/>
            </a:pPr>
            <a:endParaRPr lang="fr-FR" sz="800">
              <a:ea typeface="Times New Roman" panose="02020603050405020304" pitchFamily="18" charset="0"/>
            </a:endParaRPr>
          </a:p>
          <a:p>
            <a:pPr marL="810900" marR="109855" lvl="1" indent="-342900" algn="just">
              <a:buFont typeface="Symbol" panose="05050102010706020507" pitchFamily="18" charset="2"/>
              <a:buChar char=""/>
            </a:pPr>
            <a:r>
              <a:rPr lang="fr-FR" sz="1800">
                <a:ea typeface="Times New Roman" panose="02020603050405020304" pitchFamily="18" charset="0"/>
              </a:rPr>
              <a:t>Afin de bénéficier d’une expertise dans ce domaine, et en particulier la couverture des aléas climatiques, avec l’un des principaux leaders du courtage en France</a:t>
            </a:r>
          </a:p>
          <a:p>
            <a:pPr marL="810900" marR="109855" lvl="1" indent="-342900" algn="just">
              <a:buFont typeface="Symbol" panose="05050102010706020507" pitchFamily="18" charset="2"/>
              <a:buChar char=""/>
            </a:pPr>
            <a:endParaRPr lang="fr-FR" sz="800">
              <a:ea typeface="Times New Roman" panose="02020603050405020304" pitchFamily="18" charset="0"/>
            </a:endParaRPr>
          </a:p>
          <a:p>
            <a:pPr marL="810900" marR="109855" lvl="1" indent="-342900" algn="just">
              <a:buFont typeface="Symbol" panose="05050102010706020507" pitchFamily="18" charset="2"/>
              <a:buChar char=""/>
            </a:pPr>
            <a:r>
              <a:rPr lang="fr-FR" sz="1800">
                <a:ea typeface="Times New Roman" panose="02020603050405020304" pitchFamily="18" charset="0"/>
              </a:rPr>
              <a:t>Afin de déployer rapidement au moyen d’un dispositif opérationnel simple tout en maîtrisant les investissements</a:t>
            </a:r>
          </a:p>
          <a:p>
            <a:pPr marL="0" indent="0" algn="just">
              <a:buFont typeface="Arial" panose="020B0604020202020204" pitchFamily="34" charset="0"/>
              <a:buNone/>
            </a:pPr>
            <a:endParaRPr lang="fr-FR" sz="1800"/>
          </a:p>
        </p:txBody>
      </p:sp>
      <p:pic>
        <p:nvPicPr>
          <p:cNvPr id="12" name="Picture 6">
            <a:extLst>
              <a:ext uri="{FF2B5EF4-FFF2-40B4-BE49-F238E27FC236}">
                <a16:creationId xmlns:a16="http://schemas.microsoft.com/office/drawing/2014/main" id="{B465C08D-9BC9-4DFB-9B5C-F2130AEF578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Actualités du Groupe BPCE : Banque Populaire Caisse d'Epargne Natixis - 22">
            <a:extLst>
              <a:ext uri="{FF2B5EF4-FFF2-40B4-BE49-F238E27FC236}">
                <a16:creationId xmlns:a16="http://schemas.microsoft.com/office/drawing/2014/main" id="{214323A3-DB3A-4EFD-82D5-997171E9F6A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763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C79DB6-4400-44F9-BDA2-A126E65420D5}"/>
              </a:ext>
            </a:extLst>
          </p:cNvPr>
          <p:cNvSpPr/>
          <p:nvPr/>
        </p:nvSpPr>
        <p:spPr>
          <a:xfrm>
            <a:off x="8193901" y="2458388"/>
            <a:ext cx="3482162"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1E3813F-0227-499D-8BCB-5D28FDD000BD}"/>
              </a:ext>
            </a:extLst>
          </p:cNvPr>
          <p:cNvSpPr/>
          <p:nvPr/>
        </p:nvSpPr>
        <p:spPr>
          <a:xfrm>
            <a:off x="3763183" y="2458388"/>
            <a:ext cx="4076672"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A6A461EC-437C-48A7-ABC1-43BB5DB83651}"/>
              </a:ext>
            </a:extLst>
          </p:cNvPr>
          <p:cNvSpPr/>
          <p:nvPr/>
        </p:nvSpPr>
        <p:spPr>
          <a:xfrm>
            <a:off x="419725" y="2458388"/>
            <a:ext cx="2818150" cy="325778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[2/4]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92568" y="1440336"/>
            <a:ext cx="11186251" cy="493395"/>
          </a:xfrm>
        </p:spPr>
        <p:txBody>
          <a:bodyPr/>
          <a:lstStyle/>
          <a:p>
            <a:pPr algn="just"/>
            <a:r>
              <a:rPr lang="fr-FR" sz="1800" u="sng"/>
              <a:t>Bénéfices attendus de ce partenariat</a:t>
            </a:r>
            <a:r>
              <a:rPr lang="fr-FR" sz="1800"/>
              <a:t> :</a:t>
            </a:r>
          </a:p>
          <a:p>
            <a:pPr marL="0" indent="0" algn="just">
              <a:buNone/>
            </a:pPr>
            <a:endParaRPr lang="fr-FR" sz="1800"/>
          </a:p>
        </p:txBody>
      </p:sp>
      <p:sp>
        <p:nvSpPr>
          <p:cNvPr id="9" name="Espace réservé du contenu 1">
            <a:extLst>
              <a:ext uri="{FF2B5EF4-FFF2-40B4-BE49-F238E27FC236}">
                <a16:creationId xmlns:a16="http://schemas.microsoft.com/office/drawing/2014/main" id="{8E377BE6-9330-4C8D-8225-CFFC072C3690}"/>
              </a:ext>
            </a:extLst>
          </p:cNvPr>
          <p:cNvSpPr txBox="1">
            <a:spLocks/>
          </p:cNvSpPr>
          <p:nvPr/>
        </p:nvSpPr>
        <p:spPr>
          <a:xfrm>
            <a:off x="505059" y="2984395"/>
            <a:ext cx="2647482" cy="1677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client </a:t>
            </a:r>
            <a:r>
              <a:rPr lang="fr-FR" sz="1800" dirty="0"/>
              <a:t>:</a:t>
            </a:r>
          </a:p>
          <a:p>
            <a:pPr lvl="0">
              <a:buFont typeface="Wingdings" panose="05000000000000000000" pitchFamily="2" charset="2"/>
              <a:buChar char="Ø"/>
            </a:pPr>
            <a:r>
              <a:rPr lang="fr-FR" dirty="0"/>
              <a:t>Accéder, via leur conseiller, aux solutions d’assurances Agri/Viti d’assureurs reconnus sur le marché </a:t>
            </a:r>
          </a:p>
          <a:p>
            <a:pPr marL="0" indent="0">
              <a:buFont typeface="Arial" panose="020B0604020202020204" pitchFamily="34" charset="0"/>
              <a:buNone/>
            </a:pPr>
            <a:endParaRPr lang="fr-FR" sz="1800" dirty="0"/>
          </a:p>
        </p:txBody>
      </p:sp>
      <p:sp>
        <p:nvSpPr>
          <p:cNvPr id="12" name="Espace réservé du contenu 1">
            <a:extLst>
              <a:ext uri="{FF2B5EF4-FFF2-40B4-BE49-F238E27FC236}">
                <a16:creationId xmlns:a16="http://schemas.microsoft.com/office/drawing/2014/main" id="{6E6A86F3-BD8A-4A8E-B1D1-F4A759AC3A0B}"/>
              </a:ext>
            </a:extLst>
          </p:cNvPr>
          <p:cNvSpPr txBox="1">
            <a:spLocks/>
          </p:cNvSpPr>
          <p:nvPr/>
        </p:nvSpPr>
        <p:spPr>
          <a:xfrm>
            <a:off x="3800785" y="2984395"/>
            <a:ext cx="4039070" cy="33138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a:t>Bénéfices Conseiller </a:t>
            </a:r>
            <a:r>
              <a:rPr lang="fr-FR" sz="1800"/>
              <a:t>:</a:t>
            </a:r>
          </a:p>
          <a:p>
            <a:pPr lvl="0">
              <a:buFont typeface="Wingdings" panose="05000000000000000000" pitchFamily="2" charset="2"/>
              <a:buChar char="Ø"/>
            </a:pPr>
            <a:r>
              <a:rPr lang="fr-FR"/>
              <a:t>Equiper nos clients d’une solution d’assurance jusqu’alors non-proposable via les assureurs du Groupe</a:t>
            </a:r>
          </a:p>
          <a:p>
            <a:pPr marL="0" lvl="0" indent="0">
              <a:buNone/>
            </a:pPr>
            <a:endParaRPr lang="fr-FR"/>
          </a:p>
          <a:p>
            <a:pPr lvl="0">
              <a:buFont typeface="Wingdings" panose="05000000000000000000" pitchFamily="2" charset="2"/>
              <a:buChar char="Ø"/>
            </a:pPr>
            <a:r>
              <a:rPr lang="fr-FR"/>
              <a:t>Renforcer et fidéliser la relation avec nos clients</a:t>
            </a:r>
            <a:endParaRPr lang="fr-FR" sz="1800"/>
          </a:p>
        </p:txBody>
      </p:sp>
      <p:sp>
        <p:nvSpPr>
          <p:cNvPr id="13" name="Espace réservé du contenu 1">
            <a:extLst>
              <a:ext uri="{FF2B5EF4-FFF2-40B4-BE49-F238E27FC236}">
                <a16:creationId xmlns:a16="http://schemas.microsoft.com/office/drawing/2014/main" id="{13577394-C030-46CC-8D7D-7E25EFFB9F22}"/>
              </a:ext>
            </a:extLst>
          </p:cNvPr>
          <p:cNvSpPr txBox="1">
            <a:spLocks/>
          </p:cNvSpPr>
          <p:nvPr/>
        </p:nvSpPr>
        <p:spPr>
          <a:xfrm>
            <a:off x="8259452" y="2984395"/>
            <a:ext cx="3350657" cy="27317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dirty="0"/>
              <a:t>Bénéfices CEGEE </a:t>
            </a:r>
            <a:r>
              <a:rPr lang="fr-FR" sz="1800" dirty="0"/>
              <a:t>:</a:t>
            </a:r>
          </a:p>
          <a:p>
            <a:pPr lvl="0">
              <a:buFont typeface="Wingdings" panose="05000000000000000000" pitchFamily="2" charset="2"/>
              <a:buChar char="Ø"/>
            </a:pPr>
            <a:r>
              <a:rPr lang="fr-FR" dirty="0"/>
              <a:t>Prendre des parts de marché sur l’assurance</a:t>
            </a:r>
          </a:p>
          <a:p>
            <a:pPr marL="0" lvl="0" indent="0">
              <a:buNone/>
            </a:pPr>
            <a:endParaRPr lang="fr-FR" dirty="0"/>
          </a:p>
          <a:p>
            <a:pPr lvl="0">
              <a:buFont typeface="Wingdings" panose="05000000000000000000" pitchFamily="2" charset="2"/>
              <a:buChar char="Ø"/>
            </a:pPr>
            <a:r>
              <a:rPr lang="fr-FR" dirty="0"/>
              <a:t>Générer un PNB additionnel via les commissions d’apport d’affaires à percevoir (</a:t>
            </a:r>
            <a:r>
              <a:rPr lang="fr-FR" b="1" i="1" dirty="0">
                <a:effectLst>
                  <a:outerShdw blurRad="38100" dist="38100" dir="2700000" algn="tl">
                    <a:srgbClr val="000000">
                      <a:alpha val="43137"/>
                    </a:srgbClr>
                  </a:outerShdw>
                </a:effectLst>
              </a:rPr>
              <a:t>3 à 4% des primes selon les contrats souscrits* via WTW</a:t>
            </a:r>
            <a:r>
              <a:rPr lang="fr-FR" dirty="0"/>
              <a:t>).</a:t>
            </a:r>
          </a:p>
          <a:p>
            <a:pPr marL="0" indent="0">
              <a:buFont typeface="Arial" panose="020B0604020202020204" pitchFamily="34" charset="0"/>
              <a:buNone/>
            </a:pPr>
            <a:endParaRPr lang="fr-FR" sz="1800" dirty="0"/>
          </a:p>
        </p:txBody>
      </p:sp>
      <p:pic>
        <p:nvPicPr>
          <p:cNvPr id="19460" name="Picture 4" descr="A-t-on besoin d'un conseiller bancaire en 2020 ?">
            <a:extLst>
              <a:ext uri="{FF2B5EF4-FFF2-40B4-BE49-F238E27FC236}">
                <a16:creationId xmlns:a16="http://schemas.microsoft.com/office/drawing/2014/main" id="{10B7B94E-7551-4EB7-9B29-D7C023CA5D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7957" y="1917446"/>
            <a:ext cx="1544727"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88483546-744C-4A89-9FD0-FFBA813AA6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457" y="1933731"/>
            <a:ext cx="2687049" cy="883092"/>
          </a:xfrm>
          <a:prstGeom prst="rect">
            <a:avLst/>
          </a:prstGeom>
          <a:solidFill>
            <a:schemeClr val="bg1"/>
          </a:solidFill>
          <a:ln>
            <a:noFill/>
          </a:ln>
          <a:effectLst>
            <a:outerShdw blurRad="292100" dist="139700" dir="2700000" algn="tl" rotWithShape="0">
              <a:srgbClr val="333333">
                <a:alpha val="65000"/>
              </a:srgbClr>
            </a:outerShdw>
          </a:effectLst>
        </p:spPr>
      </p:pic>
      <p:pic>
        <p:nvPicPr>
          <p:cNvPr id="19462" name="Picture 6">
            <a:extLst>
              <a:ext uri="{FF2B5EF4-FFF2-40B4-BE49-F238E27FC236}">
                <a16:creationId xmlns:a16="http://schemas.microsoft.com/office/drawing/2014/main" id="{96BC2D02-A633-4B9D-BBB6-DFACB7D8DB6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Actualités du Groupe BPCE : Banque Populaire Caisse d'Epargne Natixis - 22">
            <a:extLst>
              <a:ext uri="{FF2B5EF4-FFF2-40B4-BE49-F238E27FC236}">
                <a16:creationId xmlns:a16="http://schemas.microsoft.com/office/drawing/2014/main" id="{324819E3-902F-429C-8499-C0A91B80CC8D}"/>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Un agriculteur, un village - Rencontre, à Toreilles, avec Nicolas Roux,  diacre et viticulteur - lindependant.fr">
            <a:extLst>
              <a:ext uri="{FF2B5EF4-FFF2-40B4-BE49-F238E27FC236}">
                <a16:creationId xmlns:a16="http://schemas.microsoft.com/office/drawing/2014/main" id="{A3882A06-A642-4F82-A509-C52E15142ED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10249" y="1943119"/>
            <a:ext cx="1563074" cy="883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6562E593-97CB-413A-8444-FFE4DC8C80BD}"/>
              </a:ext>
            </a:extLst>
          </p:cNvPr>
          <p:cNvSpPr txBox="1"/>
          <p:nvPr/>
        </p:nvSpPr>
        <p:spPr>
          <a:xfrm>
            <a:off x="5047957" y="5900025"/>
            <a:ext cx="6730861" cy="430887"/>
          </a:xfrm>
          <a:prstGeom prst="rect">
            <a:avLst/>
          </a:prstGeom>
          <a:noFill/>
        </p:spPr>
        <p:txBody>
          <a:bodyPr wrap="square" rtlCol="0">
            <a:spAutoFit/>
          </a:bodyPr>
          <a:lstStyle/>
          <a:p>
            <a:pPr algn="just"/>
            <a:r>
              <a:rPr lang="fr-FR" sz="1100" i="1"/>
              <a:t>*4% pour l’assurance Grêle, 3% pour la Multirisque Récolte ou 3,5% pour les autres assurances Agri/Viti (engins agricoles, dommages aux biens et RC Viti, mortalité du cheptel, </a:t>
            </a:r>
            <a:r>
              <a:rPr lang="fr-FR" sz="1100" i="1" err="1"/>
              <a:t>energies</a:t>
            </a:r>
            <a:r>
              <a:rPr lang="fr-FR" sz="1100" i="1"/>
              <a:t> vertes, </a:t>
            </a:r>
            <a:r>
              <a:rPr lang="fr-FR" sz="1100" i="1" err="1"/>
              <a:t>drônes</a:t>
            </a:r>
            <a:r>
              <a:rPr lang="fr-FR" sz="1100" i="1"/>
              <a:t>, …)</a:t>
            </a:r>
          </a:p>
        </p:txBody>
      </p:sp>
    </p:spTree>
    <p:extLst>
      <p:ext uri="{BB962C8B-B14F-4D97-AF65-F5344CB8AC3E}">
        <p14:creationId xmlns:p14="http://schemas.microsoft.com/office/powerpoint/2010/main" val="4067365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[3/4]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570320" y="1440336"/>
            <a:ext cx="11208499" cy="1677620"/>
          </a:xfrm>
        </p:spPr>
        <p:txBody>
          <a:bodyPr/>
          <a:lstStyle/>
          <a:p>
            <a:pPr algn="just"/>
            <a:r>
              <a:rPr lang="fr-FR" sz="1800" u="sng"/>
              <a:t>Qui est notre partenaire              </a:t>
            </a:r>
            <a:r>
              <a:rPr lang="fr-FR" sz="1800"/>
              <a:t> ?</a:t>
            </a:r>
          </a:p>
          <a:p>
            <a:pPr marL="0" indent="0" algn="just">
              <a:buNone/>
            </a:pPr>
            <a:endParaRPr lang="fr-FR" sz="800"/>
          </a:p>
          <a:p>
            <a:pPr marL="0" indent="0" algn="just">
              <a:buNone/>
            </a:pPr>
            <a:r>
              <a:rPr lang="fr-FR" sz="1800" b="1"/>
              <a:t>WTW</a:t>
            </a:r>
            <a:r>
              <a:rPr lang="fr-FR" sz="1800"/>
              <a:t>, qui signifie Willis &amp; Towers Watson, est la nouvelle dénomination de </a:t>
            </a:r>
            <a:r>
              <a:rPr lang="fr-FR" sz="1800" b="1"/>
              <a:t>Gras Savoye </a:t>
            </a:r>
            <a:r>
              <a:rPr lang="fr-FR" sz="1800"/>
              <a:t>depuis mars 2022.</a:t>
            </a:r>
          </a:p>
          <a:p>
            <a:pPr marL="0" indent="0" algn="just">
              <a:buNone/>
            </a:pPr>
            <a:endParaRPr lang="fr-FR" sz="800"/>
          </a:p>
          <a:p>
            <a:pPr marL="0" indent="0" algn="just">
              <a:buNone/>
            </a:pPr>
            <a:r>
              <a:rPr lang="fr-FR" sz="1800" b="1" u="sng"/>
              <a:t>WTW</a:t>
            </a:r>
            <a:r>
              <a:rPr lang="fr-FR" sz="1800" u="sng"/>
              <a:t> en quelques dates et quelques chiffres</a:t>
            </a:r>
            <a:r>
              <a:rPr lang="fr-FR" sz="1800"/>
              <a:t> : </a:t>
            </a:r>
          </a:p>
        </p:txBody>
      </p:sp>
      <p:pic>
        <p:nvPicPr>
          <p:cNvPr id="4" name="Image 3">
            <a:extLst>
              <a:ext uri="{FF2B5EF4-FFF2-40B4-BE49-F238E27FC236}">
                <a16:creationId xmlns:a16="http://schemas.microsoft.com/office/drawing/2014/main" id="{4722A4C4-51E2-40A8-8A6E-4279EFF48472}"/>
              </a:ext>
            </a:extLst>
          </p:cNvPr>
          <p:cNvPicPr>
            <a:picLocks noChangeAspect="1"/>
          </p:cNvPicPr>
          <p:nvPr/>
        </p:nvPicPr>
        <p:blipFill>
          <a:blip r:embed="rId2"/>
          <a:stretch>
            <a:fillRect/>
          </a:stretch>
        </p:blipFill>
        <p:spPr>
          <a:xfrm>
            <a:off x="1378849" y="2865181"/>
            <a:ext cx="9434299" cy="1347757"/>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8E8C6ED2-C6EC-4621-A2DF-DC0EBA04B4EC}"/>
              </a:ext>
            </a:extLst>
          </p:cNvPr>
          <p:cNvPicPr>
            <a:picLocks noChangeAspect="1"/>
          </p:cNvPicPr>
          <p:nvPr/>
        </p:nvPicPr>
        <p:blipFill>
          <a:blip r:embed="rId3"/>
          <a:stretch>
            <a:fillRect/>
          </a:stretch>
        </p:blipFill>
        <p:spPr>
          <a:xfrm>
            <a:off x="1378849" y="4420238"/>
            <a:ext cx="3261443" cy="1868205"/>
          </a:xfrm>
          <a:prstGeom prst="rect">
            <a:avLst/>
          </a:prstGeom>
          <a:ln>
            <a:noFill/>
          </a:ln>
          <a:effectLst>
            <a:outerShdw blurRad="292100" dist="139700" dir="2700000" algn="tl" rotWithShape="0">
              <a:srgbClr val="333333">
                <a:alpha val="65000"/>
              </a:srgbClr>
            </a:outerShdw>
          </a:effectLst>
        </p:spPr>
      </p:pic>
      <p:pic>
        <p:nvPicPr>
          <p:cNvPr id="13" name="Picture 6">
            <a:extLst>
              <a:ext uri="{FF2B5EF4-FFF2-40B4-BE49-F238E27FC236}">
                <a16:creationId xmlns:a16="http://schemas.microsoft.com/office/drawing/2014/main" id="{FBA9A476-41F7-4642-B1D4-75BDB369673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Actualités du Groupe BPCE : Banque Populaire Caisse d'Epargne Natixis - 22">
            <a:extLst>
              <a:ext uri="{FF2B5EF4-FFF2-40B4-BE49-F238E27FC236}">
                <a16:creationId xmlns:a16="http://schemas.microsoft.com/office/drawing/2014/main" id="{6D91F78F-477C-4736-9FF7-9D4355B9689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9308CC06-2343-4E56-9600-172A7966FEA7}"/>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3332062" y="1456936"/>
            <a:ext cx="865179" cy="28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233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Partenariat                    /              [4/4]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2</a:t>
            </a:r>
          </a:p>
        </p:txBody>
      </p:sp>
      <p:sp>
        <p:nvSpPr>
          <p:cNvPr id="10" name="Espace réservé du contenu 1">
            <a:extLst>
              <a:ext uri="{FF2B5EF4-FFF2-40B4-BE49-F238E27FC236}">
                <a16:creationId xmlns:a16="http://schemas.microsoft.com/office/drawing/2014/main" id="{F4F2B3F3-B893-4FF0-B818-BFAFC7B69556}"/>
              </a:ext>
            </a:extLst>
          </p:cNvPr>
          <p:cNvSpPr>
            <a:spLocks noGrp="1"/>
          </p:cNvSpPr>
          <p:nvPr>
            <p:ph idx="17"/>
          </p:nvPr>
        </p:nvSpPr>
        <p:spPr>
          <a:xfrm>
            <a:off x="1718449" y="1032298"/>
            <a:ext cx="8472080" cy="491843"/>
          </a:xfrm>
        </p:spPr>
        <p:txBody>
          <a:bodyPr/>
          <a:lstStyle/>
          <a:p>
            <a:pPr algn="just"/>
            <a:r>
              <a:rPr lang="fr-FR" sz="1800">
                <a:sym typeface="Wingdings" panose="05000000000000000000" pitchFamily="2" charset="2"/>
              </a:rPr>
              <a:t></a:t>
            </a:r>
            <a:r>
              <a:rPr lang="fr-FR" sz="1800"/>
              <a:t> </a:t>
            </a:r>
            <a:r>
              <a:rPr lang="fr-FR" sz="1800" u="sng"/>
              <a:t>les atouts de la filière dédiée de WTW en matière d’assurances Agri/Viti</a:t>
            </a:r>
            <a:r>
              <a:rPr lang="fr-FR" sz="1800"/>
              <a:t> :</a:t>
            </a:r>
          </a:p>
        </p:txBody>
      </p:sp>
      <p:pic>
        <p:nvPicPr>
          <p:cNvPr id="25" name="Picture 6">
            <a:extLst>
              <a:ext uri="{FF2B5EF4-FFF2-40B4-BE49-F238E27FC236}">
                <a16:creationId xmlns:a16="http://schemas.microsoft.com/office/drawing/2014/main" id="{47AC6152-B538-4B15-AB25-B5558D56AF78}"/>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4753634" y="670523"/>
            <a:ext cx="985014" cy="32824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Actualités du Groupe BPCE : Banque Populaire Caisse d'Epargne Natixis - 22">
            <a:extLst>
              <a:ext uri="{FF2B5EF4-FFF2-40B4-BE49-F238E27FC236}">
                <a16:creationId xmlns:a16="http://schemas.microsoft.com/office/drawing/2014/main" id="{EEE49E9A-E3FE-400C-A05C-81905FB05343}"/>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2803160" y="559734"/>
            <a:ext cx="1648919" cy="470568"/>
          </a:xfrm>
          <a:prstGeom prst="rect">
            <a:avLst/>
          </a:prstGeom>
          <a:noFill/>
          <a:extLst>
            <a:ext uri="{909E8E84-426E-40DD-AFC4-6F175D3DCCD1}">
              <a14:hiddenFill xmlns:a14="http://schemas.microsoft.com/office/drawing/2010/main">
                <a:solidFill>
                  <a:srgbClr val="FFFFFF"/>
                </a:solidFill>
              </a14:hiddenFill>
            </a:ext>
          </a:extLst>
        </p:spPr>
      </p:pic>
      <p:sp>
        <p:nvSpPr>
          <p:cNvPr id="52" name="Espace réservé du numéro de diapositive 1">
            <a:extLst>
              <a:ext uri="{FF2B5EF4-FFF2-40B4-BE49-F238E27FC236}">
                <a16:creationId xmlns:a16="http://schemas.microsoft.com/office/drawing/2014/main" id="{0DAF9CF8-AF73-4181-B8C6-64D3FF4F5409}"/>
              </a:ext>
            </a:extLst>
          </p:cNvPr>
          <p:cNvSpPr txBox="1">
            <a:spLocks/>
          </p:cNvSpPr>
          <p:nvPr/>
        </p:nvSpPr>
        <p:spPr>
          <a:xfrm>
            <a:off x="8401050" y="5098750"/>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grpSp>
        <p:nvGrpSpPr>
          <p:cNvPr id="53" name="Groupe 52">
            <a:extLst>
              <a:ext uri="{FF2B5EF4-FFF2-40B4-BE49-F238E27FC236}">
                <a16:creationId xmlns:a16="http://schemas.microsoft.com/office/drawing/2014/main" id="{1B6D7582-C8E0-47E9-864D-B5C3840EA1A8}"/>
              </a:ext>
            </a:extLst>
          </p:cNvPr>
          <p:cNvGrpSpPr/>
          <p:nvPr/>
        </p:nvGrpSpPr>
        <p:grpSpPr>
          <a:xfrm>
            <a:off x="247272" y="1766531"/>
            <a:ext cx="693485" cy="625375"/>
            <a:chOff x="247272" y="1517158"/>
            <a:chExt cx="693485" cy="625375"/>
          </a:xfrm>
        </p:grpSpPr>
        <p:sp>
          <p:nvSpPr>
            <p:cNvPr id="54" name="AutoShape 44">
              <a:extLst>
                <a:ext uri="{FF2B5EF4-FFF2-40B4-BE49-F238E27FC236}">
                  <a16:creationId xmlns:a16="http://schemas.microsoft.com/office/drawing/2014/main" id="{52854B59-CA98-43DE-81D4-C308D21C4052}"/>
                </a:ext>
              </a:extLst>
            </p:cNvPr>
            <p:cNvSpPr>
              <a:spLocks noChangeAspect="1" noChangeArrowheads="1" noTextEdit="1"/>
            </p:cNvSpPr>
            <p:nvPr/>
          </p:nvSpPr>
          <p:spPr bwMode="auto">
            <a:xfrm>
              <a:off x="247272" y="1518396"/>
              <a:ext cx="693485" cy="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5" name="Freeform 46">
              <a:extLst>
                <a:ext uri="{FF2B5EF4-FFF2-40B4-BE49-F238E27FC236}">
                  <a16:creationId xmlns:a16="http://schemas.microsoft.com/office/drawing/2014/main" id="{57310C53-98AF-4E64-AB7B-AF86FEC4CA8C}"/>
                </a:ext>
              </a:extLst>
            </p:cNvPr>
            <p:cNvSpPr>
              <a:spLocks/>
            </p:cNvSpPr>
            <p:nvPr/>
          </p:nvSpPr>
          <p:spPr bwMode="auto">
            <a:xfrm>
              <a:off x="248510" y="1732634"/>
              <a:ext cx="211761" cy="409899"/>
            </a:xfrm>
            <a:custGeom>
              <a:avLst/>
              <a:gdLst>
                <a:gd name="T0" fmla="*/ 144 w 144"/>
                <a:gd name="T1" fmla="*/ 34 h 278"/>
                <a:gd name="T2" fmla="*/ 111 w 144"/>
                <a:gd name="T3" fmla="*/ 0 h 278"/>
                <a:gd name="T4" fmla="*/ 34 w 144"/>
                <a:gd name="T5" fmla="*/ 0 h 278"/>
                <a:gd name="T6" fmla="*/ 0 w 144"/>
                <a:gd name="T7" fmla="*/ 34 h 278"/>
                <a:gd name="T8" fmla="*/ 0 w 144"/>
                <a:gd name="T9" fmla="*/ 142 h 278"/>
                <a:gd name="T10" fmla="*/ 34 w 144"/>
                <a:gd name="T11" fmla="*/ 142 h 278"/>
                <a:gd name="T12" fmla="*/ 34 w 144"/>
                <a:gd name="T13" fmla="*/ 278 h 278"/>
                <a:gd name="T14" fmla="*/ 110 w 144"/>
                <a:gd name="T15" fmla="*/ 278 h 278"/>
                <a:gd name="T16" fmla="*/ 110 w 144"/>
                <a:gd name="T17" fmla="*/ 142 h 278"/>
                <a:gd name="T18" fmla="*/ 144 w 144"/>
                <a:gd name="T19" fmla="*/ 142 h 278"/>
                <a:gd name="T20" fmla="*/ 144 w 144"/>
                <a:gd name="T21" fmla="*/ 3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78">
                  <a:moveTo>
                    <a:pt x="144" y="34"/>
                  </a:moveTo>
                  <a:cubicBezTo>
                    <a:pt x="144" y="15"/>
                    <a:pt x="129" y="0"/>
                    <a:pt x="111" y="0"/>
                  </a:cubicBezTo>
                  <a:cubicBezTo>
                    <a:pt x="34" y="0"/>
                    <a:pt x="34" y="0"/>
                    <a:pt x="34" y="0"/>
                  </a:cubicBezTo>
                  <a:cubicBezTo>
                    <a:pt x="15" y="0"/>
                    <a:pt x="0" y="15"/>
                    <a:pt x="0" y="34"/>
                  </a:cubicBezTo>
                  <a:cubicBezTo>
                    <a:pt x="0" y="142"/>
                    <a:pt x="0" y="142"/>
                    <a:pt x="0" y="142"/>
                  </a:cubicBezTo>
                  <a:cubicBezTo>
                    <a:pt x="34" y="142"/>
                    <a:pt x="34" y="142"/>
                    <a:pt x="34" y="142"/>
                  </a:cubicBezTo>
                  <a:cubicBezTo>
                    <a:pt x="34" y="278"/>
                    <a:pt x="34" y="278"/>
                    <a:pt x="34" y="278"/>
                  </a:cubicBezTo>
                  <a:cubicBezTo>
                    <a:pt x="110" y="278"/>
                    <a:pt x="110" y="278"/>
                    <a:pt x="110" y="278"/>
                  </a:cubicBezTo>
                  <a:cubicBezTo>
                    <a:pt x="110" y="142"/>
                    <a:pt x="110" y="142"/>
                    <a:pt x="110" y="142"/>
                  </a:cubicBezTo>
                  <a:cubicBezTo>
                    <a:pt x="144" y="142"/>
                    <a:pt x="144" y="142"/>
                    <a:pt x="144" y="142"/>
                  </a:cubicBezTo>
                  <a:lnTo>
                    <a:pt x="144" y="34"/>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6" name="Oval 47">
              <a:extLst>
                <a:ext uri="{FF2B5EF4-FFF2-40B4-BE49-F238E27FC236}">
                  <a16:creationId xmlns:a16="http://schemas.microsoft.com/office/drawing/2014/main" id="{880DCC9B-7671-4865-BFB3-860A32697EE7}"/>
                </a:ext>
              </a:extLst>
            </p:cNvPr>
            <p:cNvSpPr>
              <a:spLocks noChangeArrowheads="1"/>
            </p:cNvSpPr>
            <p:nvPr/>
          </p:nvSpPr>
          <p:spPr bwMode="auto">
            <a:xfrm>
              <a:off x="310429" y="1619942"/>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7" name="Oval 48">
              <a:extLst>
                <a:ext uri="{FF2B5EF4-FFF2-40B4-BE49-F238E27FC236}">
                  <a16:creationId xmlns:a16="http://schemas.microsoft.com/office/drawing/2014/main" id="{00F15495-1B05-4570-86ED-B271802C44AF}"/>
                </a:ext>
              </a:extLst>
            </p:cNvPr>
            <p:cNvSpPr>
              <a:spLocks noChangeArrowheads="1"/>
            </p:cNvSpPr>
            <p:nvPr/>
          </p:nvSpPr>
          <p:spPr bwMode="auto">
            <a:xfrm>
              <a:off x="433027" y="1619942"/>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8" name="Oval 49">
              <a:extLst>
                <a:ext uri="{FF2B5EF4-FFF2-40B4-BE49-F238E27FC236}">
                  <a16:creationId xmlns:a16="http://schemas.microsoft.com/office/drawing/2014/main" id="{3D7FB909-A20C-4894-82E9-2CCE2F9C90AA}"/>
                </a:ext>
              </a:extLst>
            </p:cNvPr>
            <p:cNvSpPr>
              <a:spLocks noChangeArrowheads="1"/>
            </p:cNvSpPr>
            <p:nvPr/>
          </p:nvSpPr>
          <p:spPr bwMode="auto">
            <a:xfrm>
              <a:off x="667078" y="1619942"/>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59" name="Freeform 50">
              <a:extLst>
                <a:ext uri="{FF2B5EF4-FFF2-40B4-BE49-F238E27FC236}">
                  <a16:creationId xmlns:a16="http://schemas.microsoft.com/office/drawing/2014/main" id="{A2D69645-E269-45C9-BBA2-930ACF0BECB2}"/>
                </a:ext>
              </a:extLst>
            </p:cNvPr>
            <p:cNvSpPr>
              <a:spLocks/>
            </p:cNvSpPr>
            <p:nvPr/>
          </p:nvSpPr>
          <p:spPr bwMode="auto">
            <a:xfrm>
              <a:off x="488753" y="1732634"/>
              <a:ext cx="211761" cy="409899"/>
            </a:xfrm>
            <a:custGeom>
              <a:avLst/>
              <a:gdLst>
                <a:gd name="T0" fmla="*/ 144 w 144"/>
                <a:gd name="T1" fmla="*/ 34 h 278"/>
                <a:gd name="T2" fmla="*/ 111 w 144"/>
                <a:gd name="T3" fmla="*/ 0 h 278"/>
                <a:gd name="T4" fmla="*/ 33 w 144"/>
                <a:gd name="T5" fmla="*/ 0 h 278"/>
                <a:gd name="T6" fmla="*/ 0 w 144"/>
                <a:gd name="T7" fmla="*/ 34 h 278"/>
                <a:gd name="T8" fmla="*/ 0 w 144"/>
                <a:gd name="T9" fmla="*/ 142 h 278"/>
                <a:gd name="T10" fmla="*/ 34 w 144"/>
                <a:gd name="T11" fmla="*/ 142 h 278"/>
                <a:gd name="T12" fmla="*/ 34 w 144"/>
                <a:gd name="T13" fmla="*/ 278 h 278"/>
                <a:gd name="T14" fmla="*/ 110 w 144"/>
                <a:gd name="T15" fmla="*/ 278 h 278"/>
                <a:gd name="T16" fmla="*/ 110 w 144"/>
                <a:gd name="T17" fmla="*/ 142 h 278"/>
                <a:gd name="T18" fmla="*/ 144 w 144"/>
                <a:gd name="T19" fmla="*/ 142 h 278"/>
                <a:gd name="T20" fmla="*/ 144 w 144"/>
                <a:gd name="T21" fmla="*/ 3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78">
                  <a:moveTo>
                    <a:pt x="144" y="34"/>
                  </a:moveTo>
                  <a:cubicBezTo>
                    <a:pt x="144" y="15"/>
                    <a:pt x="129" y="0"/>
                    <a:pt x="111" y="0"/>
                  </a:cubicBezTo>
                  <a:cubicBezTo>
                    <a:pt x="33" y="0"/>
                    <a:pt x="33" y="0"/>
                    <a:pt x="33" y="0"/>
                  </a:cubicBezTo>
                  <a:cubicBezTo>
                    <a:pt x="15" y="0"/>
                    <a:pt x="0" y="15"/>
                    <a:pt x="0" y="34"/>
                  </a:cubicBezTo>
                  <a:cubicBezTo>
                    <a:pt x="0" y="142"/>
                    <a:pt x="0" y="142"/>
                    <a:pt x="0" y="142"/>
                  </a:cubicBezTo>
                  <a:cubicBezTo>
                    <a:pt x="34" y="142"/>
                    <a:pt x="34" y="142"/>
                    <a:pt x="34" y="142"/>
                  </a:cubicBezTo>
                  <a:cubicBezTo>
                    <a:pt x="34" y="278"/>
                    <a:pt x="34" y="278"/>
                    <a:pt x="34" y="278"/>
                  </a:cubicBezTo>
                  <a:cubicBezTo>
                    <a:pt x="110" y="278"/>
                    <a:pt x="110" y="278"/>
                    <a:pt x="110" y="278"/>
                  </a:cubicBezTo>
                  <a:cubicBezTo>
                    <a:pt x="110" y="142"/>
                    <a:pt x="110" y="142"/>
                    <a:pt x="110" y="142"/>
                  </a:cubicBezTo>
                  <a:cubicBezTo>
                    <a:pt x="144" y="142"/>
                    <a:pt x="144" y="142"/>
                    <a:pt x="144" y="142"/>
                  </a:cubicBezTo>
                  <a:lnTo>
                    <a:pt x="144" y="34"/>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0" name="Oval 51">
              <a:extLst>
                <a:ext uri="{FF2B5EF4-FFF2-40B4-BE49-F238E27FC236}">
                  <a16:creationId xmlns:a16="http://schemas.microsoft.com/office/drawing/2014/main" id="{CAA5C2AF-7A86-4785-95C3-22F5DA0560A8}"/>
                </a:ext>
              </a:extLst>
            </p:cNvPr>
            <p:cNvSpPr>
              <a:spLocks noChangeArrowheads="1"/>
            </p:cNvSpPr>
            <p:nvPr/>
          </p:nvSpPr>
          <p:spPr bwMode="auto">
            <a:xfrm>
              <a:off x="549433" y="1619942"/>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1" name="Oval 52">
              <a:extLst>
                <a:ext uri="{FF2B5EF4-FFF2-40B4-BE49-F238E27FC236}">
                  <a16:creationId xmlns:a16="http://schemas.microsoft.com/office/drawing/2014/main" id="{2B49F25C-0CD9-47CA-B62E-A6F444724FBC}"/>
                </a:ext>
              </a:extLst>
            </p:cNvPr>
            <p:cNvSpPr>
              <a:spLocks noChangeArrowheads="1"/>
            </p:cNvSpPr>
            <p:nvPr/>
          </p:nvSpPr>
          <p:spPr bwMode="auto">
            <a:xfrm>
              <a:off x="372347" y="1517158"/>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2" name="Oval 53">
              <a:extLst>
                <a:ext uri="{FF2B5EF4-FFF2-40B4-BE49-F238E27FC236}">
                  <a16:creationId xmlns:a16="http://schemas.microsoft.com/office/drawing/2014/main" id="{BACAB09C-88DC-45EC-BC46-EE94CA98A2A8}"/>
                </a:ext>
              </a:extLst>
            </p:cNvPr>
            <p:cNvSpPr>
              <a:spLocks noChangeArrowheads="1"/>
            </p:cNvSpPr>
            <p:nvPr/>
          </p:nvSpPr>
          <p:spPr bwMode="auto">
            <a:xfrm>
              <a:off x="494945" y="1517158"/>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3" name="Oval 54">
              <a:extLst>
                <a:ext uri="{FF2B5EF4-FFF2-40B4-BE49-F238E27FC236}">
                  <a16:creationId xmlns:a16="http://schemas.microsoft.com/office/drawing/2014/main" id="{0C40271A-3C08-460F-83C9-5E0ABC603927}"/>
                </a:ext>
              </a:extLst>
            </p:cNvPr>
            <p:cNvSpPr>
              <a:spLocks noChangeArrowheads="1"/>
            </p:cNvSpPr>
            <p:nvPr/>
          </p:nvSpPr>
          <p:spPr bwMode="auto">
            <a:xfrm>
              <a:off x="728996" y="1517158"/>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4" name="Oval 55">
              <a:extLst>
                <a:ext uri="{FF2B5EF4-FFF2-40B4-BE49-F238E27FC236}">
                  <a16:creationId xmlns:a16="http://schemas.microsoft.com/office/drawing/2014/main" id="{A2FE7666-71AD-4AC2-9270-126CBB2A1D94}"/>
                </a:ext>
              </a:extLst>
            </p:cNvPr>
            <p:cNvSpPr>
              <a:spLocks noChangeArrowheads="1"/>
            </p:cNvSpPr>
            <p:nvPr/>
          </p:nvSpPr>
          <p:spPr bwMode="auto">
            <a:xfrm>
              <a:off x="611352" y="1517158"/>
              <a:ext cx="90401"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5" name="Freeform 56">
              <a:extLst>
                <a:ext uri="{FF2B5EF4-FFF2-40B4-BE49-F238E27FC236}">
                  <a16:creationId xmlns:a16="http://schemas.microsoft.com/office/drawing/2014/main" id="{7C591CAA-6EE0-4865-84B6-E4D95C7658C1}"/>
                </a:ext>
              </a:extLst>
            </p:cNvPr>
            <p:cNvSpPr>
              <a:spLocks/>
            </p:cNvSpPr>
            <p:nvPr/>
          </p:nvSpPr>
          <p:spPr bwMode="auto">
            <a:xfrm>
              <a:off x="728996" y="1732634"/>
              <a:ext cx="211761" cy="409899"/>
            </a:xfrm>
            <a:custGeom>
              <a:avLst/>
              <a:gdLst>
                <a:gd name="T0" fmla="*/ 144 w 144"/>
                <a:gd name="T1" fmla="*/ 34 h 278"/>
                <a:gd name="T2" fmla="*/ 110 w 144"/>
                <a:gd name="T3" fmla="*/ 0 h 278"/>
                <a:gd name="T4" fmla="*/ 33 w 144"/>
                <a:gd name="T5" fmla="*/ 0 h 278"/>
                <a:gd name="T6" fmla="*/ 0 w 144"/>
                <a:gd name="T7" fmla="*/ 34 h 278"/>
                <a:gd name="T8" fmla="*/ 0 w 144"/>
                <a:gd name="T9" fmla="*/ 142 h 278"/>
                <a:gd name="T10" fmla="*/ 34 w 144"/>
                <a:gd name="T11" fmla="*/ 142 h 278"/>
                <a:gd name="T12" fmla="*/ 34 w 144"/>
                <a:gd name="T13" fmla="*/ 278 h 278"/>
                <a:gd name="T14" fmla="*/ 110 w 144"/>
                <a:gd name="T15" fmla="*/ 278 h 278"/>
                <a:gd name="T16" fmla="*/ 110 w 144"/>
                <a:gd name="T17" fmla="*/ 142 h 278"/>
                <a:gd name="T18" fmla="*/ 144 w 144"/>
                <a:gd name="T19" fmla="*/ 142 h 278"/>
                <a:gd name="T20" fmla="*/ 144 w 144"/>
                <a:gd name="T21" fmla="*/ 3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78">
                  <a:moveTo>
                    <a:pt x="144" y="34"/>
                  </a:moveTo>
                  <a:cubicBezTo>
                    <a:pt x="144" y="15"/>
                    <a:pt x="129" y="0"/>
                    <a:pt x="110" y="0"/>
                  </a:cubicBezTo>
                  <a:cubicBezTo>
                    <a:pt x="33" y="0"/>
                    <a:pt x="33" y="0"/>
                    <a:pt x="33" y="0"/>
                  </a:cubicBezTo>
                  <a:cubicBezTo>
                    <a:pt x="15" y="0"/>
                    <a:pt x="0" y="15"/>
                    <a:pt x="0" y="34"/>
                  </a:cubicBezTo>
                  <a:cubicBezTo>
                    <a:pt x="0" y="142"/>
                    <a:pt x="0" y="142"/>
                    <a:pt x="0" y="142"/>
                  </a:cubicBezTo>
                  <a:cubicBezTo>
                    <a:pt x="34" y="142"/>
                    <a:pt x="34" y="142"/>
                    <a:pt x="34" y="142"/>
                  </a:cubicBezTo>
                  <a:cubicBezTo>
                    <a:pt x="34" y="278"/>
                    <a:pt x="34" y="278"/>
                    <a:pt x="34" y="278"/>
                  </a:cubicBezTo>
                  <a:cubicBezTo>
                    <a:pt x="110" y="278"/>
                    <a:pt x="110" y="278"/>
                    <a:pt x="110" y="278"/>
                  </a:cubicBezTo>
                  <a:cubicBezTo>
                    <a:pt x="110" y="142"/>
                    <a:pt x="110" y="142"/>
                    <a:pt x="110" y="142"/>
                  </a:cubicBezTo>
                  <a:cubicBezTo>
                    <a:pt x="144" y="142"/>
                    <a:pt x="144" y="142"/>
                    <a:pt x="144" y="142"/>
                  </a:cubicBezTo>
                  <a:lnTo>
                    <a:pt x="144" y="34"/>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6" name="Oval 57">
              <a:extLst>
                <a:ext uri="{FF2B5EF4-FFF2-40B4-BE49-F238E27FC236}">
                  <a16:creationId xmlns:a16="http://schemas.microsoft.com/office/drawing/2014/main" id="{0B49426D-BEE0-4181-9951-E6818E437A16}"/>
                </a:ext>
              </a:extLst>
            </p:cNvPr>
            <p:cNvSpPr>
              <a:spLocks noChangeArrowheads="1"/>
            </p:cNvSpPr>
            <p:nvPr/>
          </p:nvSpPr>
          <p:spPr bwMode="auto">
            <a:xfrm>
              <a:off x="789676" y="1619942"/>
              <a:ext cx="89162" cy="91639"/>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sp>
        <p:nvSpPr>
          <p:cNvPr id="67" name="Titre 1">
            <a:extLst>
              <a:ext uri="{FF2B5EF4-FFF2-40B4-BE49-F238E27FC236}">
                <a16:creationId xmlns:a16="http://schemas.microsoft.com/office/drawing/2014/main" id="{5A51BE1F-F510-4098-893F-ED4A5D640DF0}"/>
              </a:ext>
            </a:extLst>
          </p:cNvPr>
          <p:cNvSpPr txBox="1">
            <a:spLocks/>
          </p:cNvSpPr>
          <p:nvPr/>
        </p:nvSpPr>
        <p:spPr>
          <a:xfrm>
            <a:off x="1077682" y="1453919"/>
            <a:ext cx="5093287" cy="1071972"/>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p:txBody>
      </p:sp>
      <p:sp>
        <p:nvSpPr>
          <p:cNvPr id="68" name="AutoShape 15">
            <a:extLst>
              <a:ext uri="{FF2B5EF4-FFF2-40B4-BE49-F238E27FC236}">
                <a16:creationId xmlns:a16="http://schemas.microsoft.com/office/drawing/2014/main" id="{903BA123-DAE5-4662-AE93-DF893140B5AE}"/>
              </a:ext>
            </a:extLst>
          </p:cNvPr>
          <p:cNvSpPr>
            <a:spLocks noChangeAspect="1" noChangeArrowheads="1" noTextEdit="1"/>
          </p:cNvSpPr>
          <p:nvPr/>
        </p:nvSpPr>
        <p:spPr bwMode="auto">
          <a:xfrm>
            <a:off x="285373" y="5288641"/>
            <a:ext cx="565768" cy="644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69" name="Titre 1">
            <a:extLst>
              <a:ext uri="{FF2B5EF4-FFF2-40B4-BE49-F238E27FC236}">
                <a16:creationId xmlns:a16="http://schemas.microsoft.com/office/drawing/2014/main" id="{1B5803C7-D6B5-49CD-9BE8-1993D8994D5F}"/>
              </a:ext>
            </a:extLst>
          </p:cNvPr>
          <p:cNvSpPr txBox="1">
            <a:spLocks/>
          </p:cNvSpPr>
          <p:nvPr/>
        </p:nvSpPr>
        <p:spPr>
          <a:xfrm>
            <a:off x="1077682" y="1474233"/>
            <a:ext cx="4969333" cy="1727416"/>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a:ln>
                  <a:noFill/>
                </a:ln>
                <a:solidFill>
                  <a:srgbClr val="3E454A"/>
                </a:solidFill>
                <a:effectLst/>
                <a:uLnTx/>
                <a:uFillTx/>
                <a:latin typeface="Arial" panose="020B0604020202020204"/>
                <a:ea typeface="+mj-ea"/>
                <a:cs typeface="+mj-cs"/>
              </a:rPr>
              <a:t>Leader dans le courtage agricole et viticole.</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Un centre de compétence et d’expertise centralisé dédié à l’assurance des agriculteurs.</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Une « filière » chargée de déployer les solutions d’assurance nationales.</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Référents dans chaque région.</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Chargés de clientèle locaux. </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Chargés d’indemnisation spécialisés. </a:t>
            </a: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p:txBody>
      </p:sp>
      <p:sp>
        <p:nvSpPr>
          <p:cNvPr id="70" name="Titre 1">
            <a:extLst>
              <a:ext uri="{FF2B5EF4-FFF2-40B4-BE49-F238E27FC236}">
                <a16:creationId xmlns:a16="http://schemas.microsoft.com/office/drawing/2014/main" id="{B7E126C0-B522-4F08-9F90-59EC1328728E}"/>
              </a:ext>
            </a:extLst>
          </p:cNvPr>
          <p:cNvSpPr txBox="1">
            <a:spLocks/>
          </p:cNvSpPr>
          <p:nvPr/>
        </p:nvSpPr>
        <p:spPr>
          <a:xfrm>
            <a:off x="6847155" y="1497527"/>
            <a:ext cx="5093287" cy="1809787"/>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dirty="0">
                <a:ln>
                  <a:noFill/>
                </a:ln>
                <a:solidFill>
                  <a:srgbClr val="3E454A"/>
                </a:solidFill>
                <a:effectLst/>
                <a:uLnTx/>
                <a:uFillTx/>
                <a:latin typeface="Arial" panose="020B0604020202020204"/>
                <a:ea typeface="+mj-ea"/>
                <a:cs typeface="+mj-cs"/>
              </a:rPr>
              <a:t>100% au service de vos exploitants :</a:t>
            </a: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Délégations des assureurs</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Gestion des subventions</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Un réseau d’experts en propre.</a:t>
            </a:r>
          </a:p>
          <a:p>
            <a:pPr marL="0" marR="0" lvl="0" indent="0" algn="l" defTabSz="789042" rtl="0" eaLnBrk="1" fontAlgn="auto" latinLnBrk="0" hangingPunct="1">
              <a:lnSpc>
                <a:spcPct val="100000"/>
              </a:lnSpc>
              <a:spcBef>
                <a:spcPct val="0"/>
              </a:spcBef>
              <a:spcAft>
                <a:spcPts val="0"/>
              </a:spcAft>
              <a:buClrTx/>
              <a:buSzTx/>
              <a:buFontTx/>
              <a:buNone/>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dirty="0">
                <a:ln>
                  <a:noFill/>
                </a:ln>
                <a:solidFill>
                  <a:srgbClr val="3E454A"/>
                </a:solidFill>
                <a:effectLst/>
                <a:uLnTx/>
                <a:uFillTx/>
                <a:latin typeface="Arial" panose="020B0604020202020204"/>
                <a:ea typeface="+mj-ea"/>
                <a:cs typeface="+mj-cs"/>
              </a:rPr>
              <a:t>Des outils digitaux :</a:t>
            </a:r>
          </a:p>
          <a:p>
            <a:pPr marL="0"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Souscription en ligne / Modification des risques assurés</a:t>
            </a:r>
          </a:p>
          <a:p>
            <a:pPr marL="0"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Déclaration des sinistres</a:t>
            </a:r>
          </a:p>
          <a:p>
            <a:pPr marL="0"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rPr>
              <a:t>Support « on line »</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a:p>
            <a:pPr marL="228589" marR="0" lvl="0" indent="-228589" algn="l" defTabSz="789042" rtl="0" eaLnBrk="1" fontAlgn="auto" latinLnBrk="0" hangingPunct="1">
              <a:lnSpc>
                <a:spcPct val="150000"/>
              </a:lnSpc>
              <a:spcBef>
                <a:spcPct val="0"/>
              </a:spcBef>
              <a:spcAft>
                <a:spcPts val="0"/>
              </a:spcAft>
              <a:buClrTx/>
              <a:buSzTx/>
              <a:buFont typeface="Wingdings"/>
              <a:buChar char="à"/>
              <a:tabLst/>
              <a:defRPr/>
            </a:pPr>
            <a:endParaRPr kumimoji="0" lang="fr-FR" sz="1200" b="0" i="0" u="none" strike="noStrike" kern="1200" cap="none" spc="0" normalizeH="0" baseline="0" noProof="0" dirty="0">
              <a:ln>
                <a:noFill/>
              </a:ln>
              <a:solidFill>
                <a:srgbClr val="3E454A"/>
              </a:solidFill>
              <a:effectLst/>
              <a:uLnTx/>
              <a:uFillTx/>
              <a:latin typeface="Arial" panose="020B0604020202020204"/>
              <a:ea typeface="+mj-ea"/>
              <a:cs typeface="+mj-cs"/>
              <a:sym typeface="Wingdings" panose="05000000000000000000" pitchFamily="2" charset="2"/>
            </a:endParaRPr>
          </a:p>
        </p:txBody>
      </p:sp>
      <p:pic>
        <p:nvPicPr>
          <p:cNvPr id="71" name="Picture 2">
            <a:extLst>
              <a:ext uri="{FF2B5EF4-FFF2-40B4-BE49-F238E27FC236}">
                <a16:creationId xmlns:a16="http://schemas.microsoft.com/office/drawing/2014/main" id="{929A5B49-B4E2-4CBC-BC36-0B1976BFCC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8664" y="3432163"/>
            <a:ext cx="5131376" cy="3106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Freeform 5">
            <a:extLst>
              <a:ext uri="{FF2B5EF4-FFF2-40B4-BE49-F238E27FC236}">
                <a16:creationId xmlns:a16="http://schemas.microsoft.com/office/drawing/2014/main" id="{B8A9A5C0-FB4D-47BA-86F1-B9FFF96960A3}"/>
              </a:ext>
            </a:extLst>
          </p:cNvPr>
          <p:cNvSpPr>
            <a:spLocks noEditPoints="1"/>
          </p:cNvSpPr>
          <p:nvPr/>
        </p:nvSpPr>
        <p:spPr bwMode="auto">
          <a:xfrm>
            <a:off x="347547" y="3543276"/>
            <a:ext cx="527609" cy="624136"/>
          </a:xfrm>
          <a:custGeom>
            <a:avLst/>
            <a:gdLst>
              <a:gd name="T0" fmla="*/ 99 w 242"/>
              <a:gd name="T1" fmla="*/ 14 h 241"/>
              <a:gd name="T2" fmla="*/ 108 w 242"/>
              <a:gd name="T3" fmla="*/ 17 h 241"/>
              <a:gd name="T4" fmla="*/ 112 w 242"/>
              <a:gd name="T5" fmla="*/ 100 h 241"/>
              <a:gd name="T6" fmla="*/ 101 w 242"/>
              <a:gd name="T7" fmla="*/ 112 h 241"/>
              <a:gd name="T8" fmla="*/ 18 w 242"/>
              <a:gd name="T9" fmla="*/ 107 h 241"/>
              <a:gd name="T10" fmla="*/ 14 w 242"/>
              <a:gd name="T11" fmla="*/ 98 h 241"/>
              <a:gd name="T12" fmla="*/ 33 w 242"/>
              <a:gd name="T13" fmla="*/ 79 h 241"/>
              <a:gd name="T14" fmla="*/ 5 w 242"/>
              <a:gd name="T15" fmla="*/ 50 h 241"/>
              <a:gd name="T16" fmla="*/ 5 w 242"/>
              <a:gd name="T17" fmla="*/ 33 h 241"/>
              <a:gd name="T18" fmla="*/ 34 w 242"/>
              <a:gd name="T19" fmla="*/ 4 h 241"/>
              <a:gd name="T20" fmla="*/ 51 w 242"/>
              <a:gd name="T21" fmla="*/ 4 h 241"/>
              <a:gd name="T22" fmla="*/ 80 w 242"/>
              <a:gd name="T23" fmla="*/ 33 h 241"/>
              <a:gd name="T24" fmla="*/ 99 w 242"/>
              <a:gd name="T25" fmla="*/ 14 h 241"/>
              <a:gd name="T26" fmla="*/ 141 w 242"/>
              <a:gd name="T27" fmla="*/ 112 h 241"/>
              <a:gd name="T28" fmla="*/ 224 w 242"/>
              <a:gd name="T29" fmla="*/ 107 h 241"/>
              <a:gd name="T30" fmla="*/ 228 w 242"/>
              <a:gd name="T31" fmla="*/ 98 h 241"/>
              <a:gd name="T32" fmla="*/ 209 w 242"/>
              <a:gd name="T33" fmla="*/ 79 h 241"/>
              <a:gd name="T34" fmla="*/ 237 w 242"/>
              <a:gd name="T35" fmla="*/ 50 h 241"/>
              <a:gd name="T36" fmla="*/ 237 w 242"/>
              <a:gd name="T37" fmla="*/ 34 h 241"/>
              <a:gd name="T38" fmla="*/ 208 w 242"/>
              <a:gd name="T39" fmla="*/ 4 h 241"/>
              <a:gd name="T40" fmla="*/ 191 w 242"/>
              <a:gd name="T41" fmla="*/ 4 h 241"/>
              <a:gd name="T42" fmla="*/ 162 w 242"/>
              <a:gd name="T43" fmla="*/ 33 h 241"/>
              <a:gd name="T44" fmla="*/ 143 w 242"/>
              <a:gd name="T45" fmla="*/ 14 h 241"/>
              <a:gd name="T46" fmla="*/ 134 w 242"/>
              <a:gd name="T47" fmla="*/ 17 h 241"/>
              <a:gd name="T48" fmla="*/ 130 w 242"/>
              <a:gd name="T49" fmla="*/ 100 h 241"/>
              <a:gd name="T50" fmla="*/ 141 w 242"/>
              <a:gd name="T51" fmla="*/ 112 h 241"/>
              <a:gd name="T52" fmla="*/ 101 w 242"/>
              <a:gd name="T53" fmla="*/ 130 h 241"/>
              <a:gd name="T54" fmla="*/ 18 w 242"/>
              <a:gd name="T55" fmla="*/ 134 h 241"/>
              <a:gd name="T56" fmla="*/ 14 w 242"/>
              <a:gd name="T57" fmla="*/ 143 h 241"/>
              <a:gd name="T58" fmla="*/ 33 w 242"/>
              <a:gd name="T59" fmla="*/ 162 h 241"/>
              <a:gd name="T60" fmla="*/ 5 w 242"/>
              <a:gd name="T61" fmla="*/ 191 h 241"/>
              <a:gd name="T62" fmla="*/ 5 w 242"/>
              <a:gd name="T63" fmla="*/ 208 h 241"/>
              <a:gd name="T64" fmla="*/ 34 w 242"/>
              <a:gd name="T65" fmla="*/ 237 h 241"/>
              <a:gd name="T66" fmla="*/ 51 w 242"/>
              <a:gd name="T67" fmla="*/ 237 h 241"/>
              <a:gd name="T68" fmla="*/ 80 w 242"/>
              <a:gd name="T69" fmla="*/ 208 h 241"/>
              <a:gd name="T70" fmla="*/ 99 w 242"/>
              <a:gd name="T71" fmla="*/ 227 h 241"/>
              <a:gd name="T72" fmla="*/ 108 w 242"/>
              <a:gd name="T73" fmla="*/ 224 h 241"/>
              <a:gd name="T74" fmla="*/ 112 w 242"/>
              <a:gd name="T75" fmla="*/ 141 h 241"/>
              <a:gd name="T76" fmla="*/ 101 w 242"/>
              <a:gd name="T77" fmla="*/ 130 h 241"/>
              <a:gd name="T78" fmla="*/ 237 w 242"/>
              <a:gd name="T79" fmla="*/ 191 h 241"/>
              <a:gd name="T80" fmla="*/ 209 w 242"/>
              <a:gd name="T81" fmla="*/ 162 h 241"/>
              <a:gd name="T82" fmla="*/ 228 w 242"/>
              <a:gd name="T83" fmla="*/ 143 h 241"/>
              <a:gd name="T84" fmla="*/ 224 w 242"/>
              <a:gd name="T85" fmla="*/ 134 h 241"/>
              <a:gd name="T86" fmla="*/ 141 w 242"/>
              <a:gd name="T87" fmla="*/ 129 h 241"/>
              <a:gd name="T88" fmla="*/ 130 w 242"/>
              <a:gd name="T89" fmla="*/ 141 h 241"/>
              <a:gd name="T90" fmla="*/ 134 w 242"/>
              <a:gd name="T91" fmla="*/ 224 h 241"/>
              <a:gd name="T92" fmla="*/ 143 w 242"/>
              <a:gd name="T93" fmla="*/ 227 h 241"/>
              <a:gd name="T94" fmla="*/ 162 w 242"/>
              <a:gd name="T95" fmla="*/ 208 h 241"/>
              <a:gd name="T96" fmla="*/ 191 w 242"/>
              <a:gd name="T97" fmla="*/ 237 h 241"/>
              <a:gd name="T98" fmla="*/ 208 w 242"/>
              <a:gd name="T99" fmla="*/ 237 h 241"/>
              <a:gd name="T100" fmla="*/ 237 w 242"/>
              <a:gd name="T101" fmla="*/ 208 h 241"/>
              <a:gd name="T102" fmla="*/ 237 w 242"/>
              <a:gd name="T103" fmla="*/ 19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2" h="241">
                <a:moveTo>
                  <a:pt x="99" y="14"/>
                </a:moveTo>
                <a:cubicBezTo>
                  <a:pt x="104" y="9"/>
                  <a:pt x="108" y="11"/>
                  <a:pt x="108" y="17"/>
                </a:cubicBezTo>
                <a:cubicBezTo>
                  <a:pt x="112" y="100"/>
                  <a:pt x="112" y="100"/>
                  <a:pt x="112" y="100"/>
                </a:cubicBezTo>
                <a:cubicBezTo>
                  <a:pt x="112" y="107"/>
                  <a:pt x="107" y="112"/>
                  <a:pt x="101" y="112"/>
                </a:cubicBezTo>
                <a:cubicBezTo>
                  <a:pt x="18" y="107"/>
                  <a:pt x="18" y="107"/>
                  <a:pt x="18" y="107"/>
                </a:cubicBezTo>
                <a:cubicBezTo>
                  <a:pt x="11" y="107"/>
                  <a:pt x="10" y="103"/>
                  <a:pt x="14" y="98"/>
                </a:cubicBezTo>
                <a:cubicBezTo>
                  <a:pt x="33" y="79"/>
                  <a:pt x="33" y="79"/>
                  <a:pt x="33" y="79"/>
                </a:cubicBezTo>
                <a:cubicBezTo>
                  <a:pt x="5" y="50"/>
                  <a:pt x="5" y="50"/>
                  <a:pt x="5" y="50"/>
                </a:cubicBezTo>
                <a:cubicBezTo>
                  <a:pt x="0" y="46"/>
                  <a:pt x="0" y="38"/>
                  <a:pt x="5" y="33"/>
                </a:cubicBezTo>
                <a:cubicBezTo>
                  <a:pt x="34" y="4"/>
                  <a:pt x="34" y="4"/>
                  <a:pt x="34" y="4"/>
                </a:cubicBezTo>
                <a:cubicBezTo>
                  <a:pt x="39" y="0"/>
                  <a:pt x="46" y="0"/>
                  <a:pt x="51" y="4"/>
                </a:cubicBezTo>
                <a:cubicBezTo>
                  <a:pt x="80" y="33"/>
                  <a:pt x="80" y="33"/>
                  <a:pt x="80" y="33"/>
                </a:cubicBezTo>
                <a:cubicBezTo>
                  <a:pt x="99" y="14"/>
                  <a:pt x="99" y="14"/>
                  <a:pt x="99" y="14"/>
                </a:cubicBezTo>
                <a:moveTo>
                  <a:pt x="141" y="112"/>
                </a:moveTo>
                <a:cubicBezTo>
                  <a:pt x="224" y="107"/>
                  <a:pt x="224" y="107"/>
                  <a:pt x="224" y="107"/>
                </a:cubicBezTo>
                <a:cubicBezTo>
                  <a:pt x="231" y="107"/>
                  <a:pt x="233" y="103"/>
                  <a:pt x="228" y="98"/>
                </a:cubicBezTo>
                <a:cubicBezTo>
                  <a:pt x="209" y="79"/>
                  <a:pt x="209" y="79"/>
                  <a:pt x="209" y="79"/>
                </a:cubicBezTo>
                <a:cubicBezTo>
                  <a:pt x="237" y="50"/>
                  <a:pt x="237" y="50"/>
                  <a:pt x="237" y="50"/>
                </a:cubicBezTo>
                <a:cubicBezTo>
                  <a:pt x="242" y="46"/>
                  <a:pt x="242" y="38"/>
                  <a:pt x="237" y="34"/>
                </a:cubicBezTo>
                <a:cubicBezTo>
                  <a:pt x="208" y="4"/>
                  <a:pt x="208" y="4"/>
                  <a:pt x="208" y="4"/>
                </a:cubicBezTo>
                <a:cubicBezTo>
                  <a:pt x="203" y="0"/>
                  <a:pt x="196" y="0"/>
                  <a:pt x="191" y="4"/>
                </a:cubicBezTo>
                <a:cubicBezTo>
                  <a:pt x="162" y="33"/>
                  <a:pt x="162" y="33"/>
                  <a:pt x="162" y="33"/>
                </a:cubicBezTo>
                <a:cubicBezTo>
                  <a:pt x="143" y="14"/>
                  <a:pt x="143" y="14"/>
                  <a:pt x="143" y="14"/>
                </a:cubicBezTo>
                <a:cubicBezTo>
                  <a:pt x="139" y="9"/>
                  <a:pt x="134" y="11"/>
                  <a:pt x="134" y="17"/>
                </a:cubicBezTo>
                <a:cubicBezTo>
                  <a:pt x="130" y="100"/>
                  <a:pt x="130" y="100"/>
                  <a:pt x="130" y="100"/>
                </a:cubicBezTo>
                <a:cubicBezTo>
                  <a:pt x="130" y="107"/>
                  <a:pt x="135" y="112"/>
                  <a:pt x="141" y="112"/>
                </a:cubicBezTo>
                <a:moveTo>
                  <a:pt x="101" y="130"/>
                </a:moveTo>
                <a:cubicBezTo>
                  <a:pt x="18" y="134"/>
                  <a:pt x="18" y="134"/>
                  <a:pt x="18" y="134"/>
                </a:cubicBezTo>
                <a:cubicBezTo>
                  <a:pt x="11" y="134"/>
                  <a:pt x="10" y="138"/>
                  <a:pt x="14" y="143"/>
                </a:cubicBezTo>
                <a:cubicBezTo>
                  <a:pt x="33" y="162"/>
                  <a:pt x="33" y="162"/>
                  <a:pt x="33" y="162"/>
                </a:cubicBezTo>
                <a:cubicBezTo>
                  <a:pt x="5" y="191"/>
                  <a:pt x="5" y="191"/>
                  <a:pt x="5" y="191"/>
                </a:cubicBezTo>
                <a:cubicBezTo>
                  <a:pt x="0" y="195"/>
                  <a:pt x="0" y="203"/>
                  <a:pt x="5" y="208"/>
                </a:cubicBezTo>
                <a:cubicBezTo>
                  <a:pt x="34" y="237"/>
                  <a:pt x="34" y="237"/>
                  <a:pt x="34" y="237"/>
                </a:cubicBezTo>
                <a:cubicBezTo>
                  <a:pt x="39" y="241"/>
                  <a:pt x="46" y="241"/>
                  <a:pt x="51" y="237"/>
                </a:cubicBezTo>
                <a:cubicBezTo>
                  <a:pt x="80" y="208"/>
                  <a:pt x="80" y="208"/>
                  <a:pt x="80" y="208"/>
                </a:cubicBezTo>
                <a:cubicBezTo>
                  <a:pt x="99" y="227"/>
                  <a:pt x="99" y="227"/>
                  <a:pt x="99" y="227"/>
                </a:cubicBezTo>
                <a:cubicBezTo>
                  <a:pt x="103" y="232"/>
                  <a:pt x="108" y="231"/>
                  <a:pt x="108" y="224"/>
                </a:cubicBezTo>
                <a:cubicBezTo>
                  <a:pt x="112" y="141"/>
                  <a:pt x="112" y="141"/>
                  <a:pt x="112" y="141"/>
                </a:cubicBezTo>
                <a:cubicBezTo>
                  <a:pt x="112" y="134"/>
                  <a:pt x="107" y="129"/>
                  <a:pt x="101" y="130"/>
                </a:cubicBezTo>
                <a:moveTo>
                  <a:pt x="237" y="191"/>
                </a:moveTo>
                <a:cubicBezTo>
                  <a:pt x="209" y="162"/>
                  <a:pt x="209" y="162"/>
                  <a:pt x="209" y="162"/>
                </a:cubicBezTo>
                <a:cubicBezTo>
                  <a:pt x="228" y="143"/>
                  <a:pt x="228" y="143"/>
                  <a:pt x="228" y="143"/>
                </a:cubicBezTo>
                <a:cubicBezTo>
                  <a:pt x="233" y="138"/>
                  <a:pt x="231" y="134"/>
                  <a:pt x="224" y="134"/>
                </a:cubicBezTo>
                <a:cubicBezTo>
                  <a:pt x="141" y="129"/>
                  <a:pt x="141" y="129"/>
                  <a:pt x="141" y="129"/>
                </a:cubicBezTo>
                <a:cubicBezTo>
                  <a:pt x="135" y="129"/>
                  <a:pt x="130" y="134"/>
                  <a:pt x="130" y="141"/>
                </a:cubicBezTo>
                <a:cubicBezTo>
                  <a:pt x="134" y="224"/>
                  <a:pt x="134" y="224"/>
                  <a:pt x="134" y="224"/>
                </a:cubicBezTo>
                <a:cubicBezTo>
                  <a:pt x="134" y="230"/>
                  <a:pt x="139" y="232"/>
                  <a:pt x="143" y="227"/>
                </a:cubicBezTo>
                <a:cubicBezTo>
                  <a:pt x="162" y="208"/>
                  <a:pt x="162" y="208"/>
                  <a:pt x="162" y="208"/>
                </a:cubicBezTo>
                <a:cubicBezTo>
                  <a:pt x="191" y="237"/>
                  <a:pt x="191" y="237"/>
                  <a:pt x="191" y="237"/>
                </a:cubicBezTo>
                <a:cubicBezTo>
                  <a:pt x="196" y="241"/>
                  <a:pt x="203" y="241"/>
                  <a:pt x="208" y="237"/>
                </a:cubicBezTo>
                <a:cubicBezTo>
                  <a:pt x="237" y="208"/>
                  <a:pt x="237" y="208"/>
                  <a:pt x="237" y="208"/>
                </a:cubicBezTo>
                <a:cubicBezTo>
                  <a:pt x="242" y="203"/>
                  <a:pt x="242" y="195"/>
                  <a:pt x="237" y="191"/>
                </a:cubicBezTo>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C30F0F">
                  <a:lumMod val="50000"/>
                </a:srgbClr>
              </a:solidFill>
              <a:effectLst/>
              <a:uLnTx/>
              <a:uFillTx/>
            </a:endParaRPr>
          </a:p>
        </p:txBody>
      </p:sp>
      <p:sp>
        <p:nvSpPr>
          <p:cNvPr id="73" name="Titre 1">
            <a:extLst>
              <a:ext uri="{FF2B5EF4-FFF2-40B4-BE49-F238E27FC236}">
                <a16:creationId xmlns:a16="http://schemas.microsoft.com/office/drawing/2014/main" id="{0E9C044E-2E92-4DA2-ABAE-A821C28EBF67}"/>
              </a:ext>
            </a:extLst>
          </p:cNvPr>
          <p:cNvSpPr txBox="1">
            <a:spLocks/>
          </p:cNvSpPr>
          <p:nvPr/>
        </p:nvSpPr>
        <p:spPr>
          <a:xfrm>
            <a:off x="1077681" y="3357474"/>
            <a:ext cx="4876808" cy="1262955"/>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a:ln>
                  <a:noFill/>
                </a:ln>
                <a:solidFill>
                  <a:srgbClr val="3E454A"/>
                </a:solidFill>
                <a:effectLst/>
                <a:uLnTx/>
                <a:uFillTx/>
                <a:latin typeface="Arial" panose="020B0604020202020204"/>
                <a:ea typeface="+mj-ea"/>
                <a:cs typeface="+mj-cs"/>
              </a:rPr>
              <a:t>Des solutions d’assurance pour tous les risques non-vie</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Dommages aux biens agricoles, RC.</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Véhicules automobiles et machines agricoles</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Assurance grêle, récolte, mortalité du cheptel, etc.</a:t>
            </a: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rPr>
              <a:t>Garanties complémentaires : drones, transport, </a:t>
            </a:r>
            <a:r>
              <a:rPr kumimoji="0" lang="fr-FR" sz="1200" b="0" i="0" u="none" strike="noStrike" kern="1200" cap="none" spc="0" normalizeH="0" baseline="0" noProof="0" err="1">
                <a:ln>
                  <a:noFill/>
                </a:ln>
                <a:solidFill>
                  <a:srgbClr val="3E454A"/>
                </a:solidFill>
                <a:effectLst/>
                <a:uLnTx/>
                <a:uFillTx/>
                <a:latin typeface="Arial" panose="020B0604020202020204"/>
                <a:ea typeface="+mj-ea"/>
                <a:cs typeface="+mj-cs"/>
              </a:rPr>
              <a:t>etc</a:t>
            </a: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171446" marR="0" lvl="0" indent="-171446"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0" algn="l" defTabSz="789042" rtl="0" eaLnBrk="1" fontAlgn="auto" latinLnBrk="0" hangingPunct="1">
              <a:lnSpc>
                <a:spcPct val="15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p:txBody>
      </p:sp>
      <p:sp>
        <p:nvSpPr>
          <p:cNvPr id="74" name="AutoShape 10">
            <a:extLst>
              <a:ext uri="{FF2B5EF4-FFF2-40B4-BE49-F238E27FC236}">
                <a16:creationId xmlns:a16="http://schemas.microsoft.com/office/drawing/2014/main" id="{71C8E975-C38C-4366-B027-50BA483C014A}"/>
              </a:ext>
            </a:extLst>
          </p:cNvPr>
          <p:cNvSpPr>
            <a:spLocks noChangeAspect="1" noChangeArrowheads="1" noTextEdit="1"/>
          </p:cNvSpPr>
          <p:nvPr/>
        </p:nvSpPr>
        <p:spPr bwMode="auto">
          <a:xfrm>
            <a:off x="1503567" y="4886240"/>
            <a:ext cx="722477" cy="54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5" name="Line 12">
            <a:extLst>
              <a:ext uri="{FF2B5EF4-FFF2-40B4-BE49-F238E27FC236}">
                <a16:creationId xmlns:a16="http://schemas.microsoft.com/office/drawing/2014/main" id="{37AE1FD6-1831-4490-9124-6A12536D8B48}"/>
              </a:ext>
            </a:extLst>
          </p:cNvPr>
          <p:cNvSpPr>
            <a:spLocks noChangeShapeType="1"/>
          </p:cNvSpPr>
          <p:nvPr/>
        </p:nvSpPr>
        <p:spPr bwMode="auto">
          <a:xfrm>
            <a:off x="2200571" y="5245164"/>
            <a:ext cx="0" cy="0"/>
          </a:xfrm>
          <a:prstGeom prst="line">
            <a:avLst/>
          </a:prstGeom>
          <a:noFill/>
          <a:ln w="0"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6" name="Line 13">
            <a:extLst>
              <a:ext uri="{FF2B5EF4-FFF2-40B4-BE49-F238E27FC236}">
                <a16:creationId xmlns:a16="http://schemas.microsoft.com/office/drawing/2014/main" id="{5AF2F971-744F-4853-A248-915058CF1865}"/>
              </a:ext>
            </a:extLst>
          </p:cNvPr>
          <p:cNvSpPr>
            <a:spLocks noChangeShapeType="1"/>
          </p:cNvSpPr>
          <p:nvPr/>
        </p:nvSpPr>
        <p:spPr bwMode="auto">
          <a:xfrm>
            <a:off x="1977113" y="5305370"/>
            <a:ext cx="0" cy="0"/>
          </a:xfrm>
          <a:prstGeom prst="line">
            <a:avLst/>
          </a:prstGeom>
          <a:noFill/>
          <a:ln w="0"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7" name="Line 14">
            <a:extLst>
              <a:ext uri="{FF2B5EF4-FFF2-40B4-BE49-F238E27FC236}">
                <a16:creationId xmlns:a16="http://schemas.microsoft.com/office/drawing/2014/main" id="{FB17B170-31AC-4E36-8FCB-39236EEB5239}"/>
              </a:ext>
            </a:extLst>
          </p:cNvPr>
          <p:cNvSpPr>
            <a:spLocks noChangeShapeType="1"/>
          </p:cNvSpPr>
          <p:nvPr/>
        </p:nvSpPr>
        <p:spPr bwMode="auto">
          <a:xfrm>
            <a:off x="1977113" y="5305370"/>
            <a:ext cx="0" cy="0"/>
          </a:xfrm>
          <a:prstGeom prst="line">
            <a:avLst/>
          </a:prstGeom>
          <a:noFill/>
          <a:ln w="0"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8" name="Freeform 15">
            <a:extLst>
              <a:ext uri="{FF2B5EF4-FFF2-40B4-BE49-F238E27FC236}">
                <a16:creationId xmlns:a16="http://schemas.microsoft.com/office/drawing/2014/main" id="{6C625AF0-9CEA-4364-BB79-78C36EE4A709}"/>
              </a:ext>
            </a:extLst>
          </p:cNvPr>
          <p:cNvSpPr>
            <a:spLocks noEditPoints="1"/>
          </p:cNvSpPr>
          <p:nvPr/>
        </p:nvSpPr>
        <p:spPr bwMode="auto">
          <a:xfrm>
            <a:off x="255897" y="5161626"/>
            <a:ext cx="710913" cy="551569"/>
          </a:xfrm>
          <a:custGeom>
            <a:avLst/>
            <a:gdLst>
              <a:gd name="T0" fmla="*/ 20 w 263"/>
              <a:gd name="T1" fmla="*/ 81 h 195"/>
              <a:gd name="T2" fmla="*/ 49 w 263"/>
              <a:gd name="T3" fmla="*/ 144 h 195"/>
              <a:gd name="T4" fmla="*/ 90 w 263"/>
              <a:gd name="T5" fmla="*/ 154 h 195"/>
              <a:gd name="T6" fmla="*/ 81 w 263"/>
              <a:gd name="T7" fmla="*/ 164 h 195"/>
              <a:gd name="T8" fmla="*/ 10 w 263"/>
              <a:gd name="T9" fmla="*/ 132 h 195"/>
              <a:gd name="T10" fmla="*/ 8 w 263"/>
              <a:gd name="T11" fmla="*/ 74 h 195"/>
              <a:gd name="T12" fmla="*/ 222 w 263"/>
              <a:gd name="T13" fmla="*/ 46 h 195"/>
              <a:gd name="T14" fmla="*/ 202 w 263"/>
              <a:gd name="T15" fmla="*/ 59 h 195"/>
              <a:gd name="T16" fmla="*/ 156 w 263"/>
              <a:gd name="T17" fmla="*/ 104 h 195"/>
              <a:gd name="T18" fmla="*/ 138 w 263"/>
              <a:gd name="T19" fmla="*/ 182 h 195"/>
              <a:gd name="T20" fmla="*/ 163 w 263"/>
              <a:gd name="T21" fmla="*/ 182 h 195"/>
              <a:gd name="T22" fmla="*/ 212 w 263"/>
              <a:gd name="T23" fmla="*/ 132 h 195"/>
              <a:gd name="T24" fmla="*/ 238 w 263"/>
              <a:gd name="T25" fmla="*/ 65 h 195"/>
              <a:gd name="T26" fmla="*/ 222 w 263"/>
              <a:gd name="T27" fmla="*/ 46 h 195"/>
              <a:gd name="T28" fmla="*/ 222 w 263"/>
              <a:gd name="T29" fmla="*/ 42 h 195"/>
              <a:gd name="T30" fmla="*/ 222 w 263"/>
              <a:gd name="T31" fmla="*/ 0 h 195"/>
              <a:gd name="T32" fmla="*/ 40 w 263"/>
              <a:gd name="T33" fmla="*/ 47 h 195"/>
              <a:gd name="T34" fmla="*/ 38 w 263"/>
              <a:gd name="T35" fmla="*/ 120 h 195"/>
              <a:gd name="T36" fmla="*/ 102 w 263"/>
              <a:gd name="T37" fmla="*/ 132 h 195"/>
              <a:gd name="T38" fmla="*/ 114 w 263"/>
              <a:gd name="T39" fmla="*/ 195 h 195"/>
              <a:gd name="T40" fmla="*/ 127 w 263"/>
              <a:gd name="T41" fmla="*/ 122 h 195"/>
              <a:gd name="T42" fmla="*/ 72 w 263"/>
              <a:gd name="T43" fmla="*/ 104 h 195"/>
              <a:gd name="T44" fmla="*/ 48 w 263"/>
              <a:gd name="T45" fmla="*/ 46 h 195"/>
              <a:gd name="T46" fmla="*/ 40 w 263"/>
              <a:gd name="T47" fmla="*/ 47 h 195"/>
              <a:gd name="T48" fmla="*/ 22 w 263"/>
              <a:gd name="T49" fmla="*/ 21 h 195"/>
              <a:gd name="T50" fmla="*/ 64 w 263"/>
              <a:gd name="T51" fmla="*/ 21 h 195"/>
              <a:gd name="T52" fmla="*/ 255 w 263"/>
              <a:gd name="T53" fmla="*/ 71 h 195"/>
              <a:gd name="T54" fmla="*/ 234 w 263"/>
              <a:gd name="T55" fmla="*/ 125 h 195"/>
              <a:gd name="T56" fmla="*/ 182 w 263"/>
              <a:gd name="T57" fmla="*/ 142 h 195"/>
              <a:gd name="T58" fmla="*/ 173 w 263"/>
              <a:gd name="T59" fmla="*/ 151 h 195"/>
              <a:gd name="T60" fmla="*/ 214 w 263"/>
              <a:gd name="T61" fmla="*/ 161 h 195"/>
              <a:gd name="T62" fmla="*/ 262 w 263"/>
              <a:gd name="T63" fmla="*/ 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195">
                <a:moveTo>
                  <a:pt x="9" y="74"/>
                </a:moveTo>
                <a:cubicBezTo>
                  <a:pt x="14" y="73"/>
                  <a:pt x="19" y="76"/>
                  <a:pt x="20" y="81"/>
                </a:cubicBezTo>
                <a:cubicBezTo>
                  <a:pt x="29" y="128"/>
                  <a:pt x="29" y="128"/>
                  <a:pt x="29" y="128"/>
                </a:cubicBezTo>
                <a:cubicBezTo>
                  <a:pt x="30" y="137"/>
                  <a:pt x="39" y="145"/>
                  <a:pt x="49" y="144"/>
                </a:cubicBezTo>
                <a:cubicBezTo>
                  <a:pt x="81" y="144"/>
                  <a:pt x="81" y="144"/>
                  <a:pt x="81" y="144"/>
                </a:cubicBezTo>
                <a:cubicBezTo>
                  <a:pt x="86" y="144"/>
                  <a:pt x="90" y="149"/>
                  <a:pt x="90" y="154"/>
                </a:cubicBezTo>
                <a:cubicBezTo>
                  <a:pt x="90" y="154"/>
                  <a:pt x="90" y="154"/>
                  <a:pt x="90" y="154"/>
                </a:cubicBezTo>
                <a:cubicBezTo>
                  <a:pt x="90" y="159"/>
                  <a:pt x="86" y="164"/>
                  <a:pt x="81" y="164"/>
                </a:cubicBezTo>
                <a:cubicBezTo>
                  <a:pt x="49" y="164"/>
                  <a:pt x="49" y="164"/>
                  <a:pt x="49" y="164"/>
                </a:cubicBezTo>
                <a:cubicBezTo>
                  <a:pt x="30" y="164"/>
                  <a:pt x="13" y="150"/>
                  <a:pt x="10" y="132"/>
                </a:cubicBezTo>
                <a:cubicBezTo>
                  <a:pt x="1" y="85"/>
                  <a:pt x="1" y="85"/>
                  <a:pt x="1" y="85"/>
                </a:cubicBezTo>
                <a:cubicBezTo>
                  <a:pt x="0" y="80"/>
                  <a:pt x="3" y="75"/>
                  <a:pt x="8" y="74"/>
                </a:cubicBezTo>
                <a:lnTo>
                  <a:pt x="9" y="74"/>
                </a:lnTo>
                <a:close/>
                <a:moveTo>
                  <a:pt x="222" y="46"/>
                </a:moveTo>
                <a:cubicBezTo>
                  <a:pt x="217" y="46"/>
                  <a:pt x="217" y="46"/>
                  <a:pt x="217" y="46"/>
                </a:cubicBezTo>
                <a:cubicBezTo>
                  <a:pt x="210" y="46"/>
                  <a:pt x="203" y="52"/>
                  <a:pt x="202" y="59"/>
                </a:cubicBezTo>
                <a:cubicBezTo>
                  <a:pt x="193" y="104"/>
                  <a:pt x="193" y="104"/>
                  <a:pt x="193" y="104"/>
                </a:cubicBezTo>
                <a:cubicBezTo>
                  <a:pt x="156" y="104"/>
                  <a:pt x="156" y="104"/>
                  <a:pt x="156" y="104"/>
                </a:cubicBezTo>
                <a:cubicBezTo>
                  <a:pt x="146" y="104"/>
                  <a:pt x="138" y="112"/>
                  <a:pt x="138" y="122"/>
                </a:cubicBezTo>
                <a:cubicBezTo>
                  <a:pt x="138" y="182"/>
                  <a:pt x="138" y="182"/>
                  <a:pt x="138" y="182"/>
                </a:cubicBezTo>
                <a:cubicBezTo>
                  <a:pt x="138" y="189"/>
                  <a:pt x="144" y="195"/>
                  <a:pt x="151" y="195"/>
                </a:cubicBezTo>
                <a:cubicBezTo>
                  <a:pt x="158" y="195"/>
                  <a:pt x="163" y="189"/>
                  <a:pt x="163" y="182"/>
                </a:cubicBezTo>
                <a:cubicBezTo>
                  <a:pt x="163" y="132"/>
                  <a:pt x="163" y="132"/>
                  <a:pt x="163" y="132"/>
                </a:cubicBezTo>
                <a:cubicBezTo>
                  <a:pt x="212" y="132"/>
                  <a:pt x="212" y="132"/>
                  <a:pt x="212" y="132"/>
                </a:cubicBezTo>
                <a:cubicBezTo>
                  <a:pt x="219" y="133"/>
                  <a:pt x="226" y="127"/>
                  <a:pt x="227" y="120"/>
                </a:cubicBezTo>
                <a:cubicBezTo>
                  <a:pt x="238" y="65"/>
                  <a:pt x="238" y="65"/>
                  <a:pt x="238" y="65"/>
                </a:cubicBezTo>
                <a:cubicBezTo>
                  <a:pt x="239" y="57"/>
                  <a:pt x="234" y="48"/>
                  <a:pt x="225" y="47"/>
                </a:cubicBezTo>
                <a:cubicBezTo>
                  <a:pt x="225" y="47"/>
                  <a:pt x="223" y="46"/>
                  <a:pt x="222" y="46"/>
                </a:cubicBezTo>
                <a:close/>
                <a:moveTo>
                  <a:pt x="201" y="21"/>
                </a:moveTo>
                <a:cubicBezTo>
                  <a:pt x="201" y="33"/>
                  <a:pt x="211" y="42"/>
                  <a:pt x="222" y="42"/>
                </a:cubicBezTo>
                <a:cubicBezTo>
                  <a:pt x="233" y="42"/>
                  <a:pt x="243" y="33"/>
                  <a:pt x="243" y="21"/>
                </a:cubicBezTo>
                <a:cubicBezTo>
                  <a:pt x="243" y="10"/>
                  <a:pt x="233" y="0"/>
                  <a:pt x="222" y="0"/>
                </a:cubicBezTo>
                <a:cubicBezTo>
                  <a:pt x="211" y="0"/>
                  <a:pt x="201" y="10"/>
                  <a:pt x="201" y="21"/>
                </a:cubicBezTo>
                <a:close/>
                <a:moveTo>
                  <a:pt x="40" y="47"/>
                </a:moveTo>
                <a:cubicBezTo>
                  <a:pt x="31" y="48"/>
                  <a:pt x="25" y="57"/>
                  <a:pt x="27" y="65"/>
                </a:cubicBezTo>
                <a:cubicBezTo>
                  <a:pt x="38" y="120"/>
                  <a:pt x="38" y="120"/>
                  <a:pt x="38" y="120"/>
                </a:cubicBezTo>
                <a:cubicBezTo>
                  <a:pt x="39" y="127"/>
                  <a:pt x="46" y="133"/>
                  <a:pt x="53" y="132"/>
                </a:cubicBezTo>
                <a:cubicBezTo>
                  <a:pt x="102" y="132"/>
                  <a:pt x="102" y="132"/>
                  <a:pt x="102" y="132"/>
                </a:cubicBezTo>
                <a:cubicBezTo>
                  <a:pt x="102" y="182"/>
                  <a:pt x="102" y="182"/>
                  <a:pt x="102" y="182"/>
                </a:cubicBezTo>
                <a:cubicBezTo>
                  <a:pt x="102" y="189"/>
                  <a:pt x="107" y="195"/>
                  <a:pt x="114" y="195"/>
                </a:cubicBezTo>
                <a:cubicBezTo>
                  <a:pt x="121" y="195"/>
                  <a:pt x="127" y="189"/>
                  <a:pt x="127" y="182"/>
                </a:cubicBezTo>
                <a:cubicBezTo>
                  <a:pt x="127" y="122"/>
                  <a:pt x="127" y="122"/>
                  <a:pt x="127" y="122"/>
                </a:cubicBezTo>
                <a:cubicBezTo>
                  <a:pt x="127" y="112"/>
                  <a:pt x="119" y="104"/>
                  <a:pt x="109" y="104"/>
                </a:cubicBezTo>
                <a:cubicBezTo>
                  <a:pt x="72" y="104"/>
                  <a:pt x="72" y="104"/>
                  <a:pt x="72" y="104"/>
                </a:cubicBezTo>
                <a:cubicBezTo>
                  <a:pt x="63" y="59"/>
                  <a:pt x="63" y="59"/>
                  <a:pt x="63" y="59"/>
                </a:cubicBezTo>
                <a:cubicBezTo>
                  <a:pt x="62" y="52"/>
                  <a:pt x="55" y="46"/>
                  <a:pt x="48" y="46"/>
                </a:cubicBezTo>
                <a:cubicBezTo>
                  <a:pt x="43" y="46"/>
                  <a:pt x="43" y="46"/>
                  <a:pt x="43" y="46"/>
                </a:cubicBezTo>
                <a:cubicBezTo>
                  <a:pt x="42" y="46"/>
                  <a:pt x="40" y="47"/>
                  <a:pt x="40" y="47"/>
                </a:cubicBezTo>
                <a:close/>
                <a:moveTo>
                  <a:pt x="43" y="0"/>
                </a:moveTo>
                <a:cubicBezTo>
                  <a:pt x="31" y="0"/>
                  <a:pt x="22" y="10"/>
                  <a:pt x="22" y="21"/>
                </a:cubicBezTo>
                <a:cubicBezTo>
                  <a:pt x="22" y="33"/>
                  <a:pt x="31" y="42"/>
                  <a:pt x="43" y="42"/>
                </a:cubicBezTo>
                <a:cubicBezTo>
                  <a:pt x="54" y="42"/>
                  <a:pt x="64" y="33"/>
                  <a:pt x="64" y="21"/>
                </a:cubicBezTo>
                <a:cubicBezTo>
                  <a:pt x="64" y="10"/>
                  <a:pt x="54" y="0"/>
                  <a:pt x="43" y="0"/>
                </a:cubicBezTo>
                <a:close/>
                <a:moveTo>
                  <a:pt x="255" y="71"/>
                </a:moveTo>
                <a:cubicBezTo>
                  <a:pt x="249" y="70"/>
                  <a:pt x="244" y="73"/>
                  <a:pt x="243" y="79"/>
                </a:cubicBezTo>
                <a:cubicBezTo>
                  <a:pt x="234" y="125"/>
                  <a:pt x="234" y="125"/>
                  <a:pt x="234" y="125"/>
                </a:cubicBezTo>
                <a:cubicBezTo>
                  <a:pt x="233" y="135"/>
                  <a:pt x="224" y="142"/>
                  <a:pt x="214" y="142"/>
                </a:cubicBezTo>
                <a:cubicBezTo>
                  <a:pt x="182" y="142"/>
                  <a:pt x="182" y="142"/>
                  <a:pt x="182" y="142"/>
                </a:cubicBezTo>
                <a:cubicBezTo>
                  <a:pt x="177" y="142"/>
                  <a:pt x="173" y="146"/>
                  <a:pt x="173" y="151"/>
                </a:cubicBezTo>
                <a:cubicBezTo>
                  <a:pt x="173" y="151"/>
                  <a:pt x="173" y="151"/>
                  <a:pt x="173" y="151"/>
                </a:cubicBezTo>
                <a:cubicBezTo>
                  <a:pt x="173" y="157"/>
                  <a:pt x="177" y="161"/>
                  <a:pt x="182" y="161"/>
                </a:cubicBezTo>
                <a:cubicBezTo>
                  <a:pt x="214" y="161"/>
                  <a:pt x="214" y="161"/>
                  <a:pt x="214" y="161"/>
                </a:cubicBezTo>
                <a:cubicBezTo>
                  <a:pt x="233" y="161"/>
                  <a:pt x="250" y="147"/>
                  <a:pt x="253" y="129"/>
                </a:cubicBezTo>
                <a:cubicBezTo>
                  <a:pt x="262" y="82"/>
                  <a:pt x="262" y="82"/>
                  <a:pt x="262" y="82"/>
                </a:cubicBezTo>
                <a:cubicBezTo>
                  <a:pt x="263" y="77"/>
                  <a:pt x="260" y="72"/>
                  <a:pt x="255" y="71"/>
                </a:cubicBez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3E454A"/>
              </a:solidFill>
              <a:effectLst/>
              <a:uLnTx/>
              <a:uFillTx/>
            </a:endParaRPr>
          </a:p>
        </p:txBody>
      </p:sp>
      <p:sp>
        <p:nvSpPr>
          <p:cNvPr id="79" name="Titre 1">
            <a:extLst>
              <a:ext uri="{FF2B5EF4-FFF2-40B4-BE49-F238E27FC236}">
                <a16:creationId xmlns:a16="http://schemas.microsoft.com/office/drawing/2014/main" id="{95B0CECD-9F44-48B7-ABAD-DEF3DD114EC4}"/>
              </a:ext>
            </a:extLst>
          </p:cNvPr>
          <p:cNvSpPr txBox="1">
            <a:spLocks/>
          </p:cNvSpPr>
          <p:nvPr/>
        </p:nvSpPr>
        <p:spPr>
          <a:xfrm>
            <a:off x="1077682" y="4924656"/>
            <a:ext cx="5093287" cy="1066564"/>
          </a:xfrm>
          <a:prstGeom prst="rect">
            <a:avLst/>
          </a:prstGeom>
        </p:spPr>
        <p:txBody>
          <a:bodyPr/>
          <a:lstStyle>
            <a:lvl1pPr algn="l" defTabSz="789042" rtl="0" eaLnBrk="1" latinLnBrk="0" hangingPunct="1">
              <a:spcBef>
                <a:spcPct val="0"/>
              </a:spcBef>
              <a:buNone/>
              <a:defRPr sz="17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789042" rtl="0" eaLnBrk="1" fontAlgn="auto" latinLnBrk="0" hangingPunct="1">
              <a:lnSpc>
                <a:spcPct val="100000"/>
              </a:lnSpc>
              <a:spcBef>
                <a:spcPct val="0"/>
              </a:spcBef>
              <a:spcAft>
                <a:spcPts val="0"/>
              </a:spcAft>
              <a:buClrTx/>
              <a:buSzTx/>
              <a:buFontTx/>
              <a:buNone/>
              <a:tabLst/>
              <a:defRPr/>
            </a:pPr>
            <a:r>
              <a:rPr kumimoji="0" lang="fr-FR" sz="1200" b="1" i="0" u="none" strike="noStrike" kern="1200" cap="none" spc="0" normalizeH="0" baseline="0" noProof="0">
                <a:ln>
                  <a:noFill/>
                </a:ln>
                <a:solidFill>
                  <a:srgbClr val="3E454A"/>
                </a:solidFill>
                <a:effectLst/>
                <a:uLnTx/>
                <a:uFillTx/>
                <a:latin typeface="Arial" panose="020B0604020202020204"/>
                <a:ea typeface="+mj-ea"/>
                <a:cs typeface="+mj-cs"/>
              </a:rPr>
              <a:t>Placées auprès des compagnies opérantes :</a:t>
            </a:r>
          </a:p>
          <a:p>
            <a:pPr marL="0" marR="0" lvl="0" indent="0" algn="l" defTabSz="789042" rtl="0" eaLnBrk="1" fontAlgn="auto" latinLnBrk="0" hangingPunct="1">
              <a:lnSpc>
                <a:spcPct val="100000"/>
              </a:lnSpc>
              <a:spcBef>
                <a:spcPct val="0"/>
              </a:spcBef>
              <a:spcAft>
                <a:spcPts val="0"/>
              </a:spcAft>
              <a:buClrTx/>
              <a:buSzTx/>
              <a:buFontTx/>
              <a:buNone/>
              <a:tabLst/>
              <a:defRPr/>
            </a:pP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endParaRP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Groupama</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AXA, Generali,</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Chubb, </a:t>
            </a: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Scor, </a:t>
            </a:r>
            <a:r>
              <a:rPr kumimoji="0" lang="fr-FR" sz="1200" b="0" i="0" u="none" strike="noStrike" kern="1200" cap="none" spc="0" normalizeH="0" baseline="0" noProof="0" err="1">
                <a:ln>
                  <a:noFill/>
                </a:ln>
                <a:solidFill>
                  <a:srgbClr val="3E454A"/>
                </a:solidFill>
                <a:effectLst/>
                <a:uLnTx/>
                <a:uFillTx/>
                <a:latin typeface="Arial" panose="020B0604020202020204"/>
                <a:ea typeface="+mj-ea"/>
                <a:cs typeface="+mj-cs"/>
                <a:sym typeface="Wingdings" panose="05000000000000000000" pitchFamily="2" charset="2"/>
              </a:rPr>
              <a:t>Swiss</a:t>
            </a: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 Re, </a:t>
            </a:r>
            <a:r>
              <a:rPr kumimoji="0" lang="fr-FR" sz="1200" b="0" i="0" u="none" strike="noStrike" kern="1200" cap="none" spc="0" normalizeH="0" baseline="0" noProof="0" err="1">
                <a:ln>
                  <a:noFill/>
                </a:ln>
                <a:solidFill>
                  <a:srgbClr val="3E454A"/>
                </a:solidFill>
                <a:effectLst/>
                <a:uLnTx/>
                <a:uFillTx/>
                <a:latin typeface="Arial" panose="020B0604020202020204"/>
                <a:ea typeface="+mj-ea"/>
                <a:cs typeface="+mj-cs"/>
                <a:sym typeface="Wingdings" panose="05000000000000000000" pitchFamily="2" charset="2"/>
              </a:rPr>
              <a:t>etc</a:t>
            </a:r>
            <a:endPar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endParaRPr>
          </a:p>
          <a:p>
            <a:pPr marL="0" marR="0" lvl="0" indent="-228589" algn="l" defTabSz="789042"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a:ln>
                  <a:noFill/>
                </a:ln>
                <a:solidFill>
                  <a:srgbClr val="3E454A"/>
                </a:solidFill>
                <a:effectLst/>
                <a:uLnTx/>
                <a:uFillTx/>
                <a:latin typeface="Arial" panose="020B0604020202020204"/>
                <a:ea typeface="+mj-ea"/>
                <a:cs typeface="+mj-cs"/>
                <a:sym typeface="Wingdings" panose="05000000000000000000" pitchFamily="2" charset="2"/>
              </a:rPr>
              <a:t>… avec les délégations « ad hoc ».</a:t>
            </a:r>
          </a:p>
        </p:txBody>
      </p:sp>
      <p:sp>
        <p:nvSpPr>
          <p:cNvPr id="80" name="Graphique 9">
            <a:extLst>
              <a:ext uri="{FF2B5EF4-FFF2-40B4-BE49-F238E27FC236}">
                <a16:creationId xmlns:a16="http://schemas.microsoft.com/office/drawing/2014/main" id="{0B5CBBC3-1181-4A05-817F-788283B3E4FD}"/>
              </a:ext>
            </a:extLst>
          </p:cNvPr>
          <p:cNvSpPr>
            <a:spLocks noChangeAspect="1"/>
          </p:cNvSpPr>
          <p:nvPr/>
        </p:nvSpPr>
        <p:spPr>
          <a:xfrm>
            <a:off x="516000" y="6476911"/>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Tree>
    <p:extLst>
      <p:ext uri="{BB962C8B-B14F-4D97-AF65-F5344CB8AC3E}">
        <p14:creationId xmlns:p14="http://schemas.microsoft.com/office/powerpoint/2010/main" val="3368083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5E33B26-6D22-489C-8E76-E33DE124BE85}"/>
              </a:ext>
            </a:extLst>
          </p:cNvPr>
          <p:cNvPicPr>
            <a:picLocks noChangeAspect="1"/>
          </p:cNvPicPr>
          <p:nvPr/>
        </p:nvPicPr>
        <p:blipFill>
          <a:blip r:embed="rId2"/>
          <a:stretch>
            <a:fillRect/>
          </a:stretch>
        </p:blipFill>
        <p:spPr>
          <a:xfrm>
            <a:off x="8303491" y="5769465"/>
            <a:ext cx="3616902" cy="683923"/>
          </a:xfrm>
          <a:prstGeom prst="rect">
            <a:avLst/>
          </a:prstGeom>
        </p:spPr>
      </p:pic>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b="1">
                <a:solidFill>
                  <a:srgbClr val="C00000"/>
                </a:solidFill>
              </a:rPr>
              <a:t>Les offres Assurances Agri/Viti by </a:t>
            </a:r>
          </a:p>
          <a:p>
            <a:pPr>
              <a:buClrTx/>
            </a:pPr>
            <a:r>
              <a:rPr lang="fr-FR" sz="2400"/>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 : le marché des assurances Agri/Viti</a:t>
            </a:r>
          </a:p>
        </p:txBody>
      </p:sp>
      <p:sp>
        <p:nvSpPr>
          <p:cNvPr id="3" name="Rectangle 2">
            <a:extLst>
              <a:ext uri="{FF2B5EF4-FFF2-40B4-BE49-F238E27FC236}">
                <a16:creationId xmlns:a16="http://schemas.microsoft.com/office/drawing/2014/main" id="{9ADF4C20-1357-438A-BEE4-082974747E7E}"/>
              </a:ext>
            </a:extLst>
          </p:cNvPr>
          <p:cNvSpPr/>
          <p:nvPr/>
        </p:nvSpPr>
        <p:spPr>
          <a:xfrm>
            <a:off x="3483429" y="2802227"/>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6BCFD6BF-07C0-4CDD-9616-D337345BBEAD}"/>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704DE3DA-D6F9-499C-BEF3-02EDEACEAEE0}"/>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DFBB5E37-E187-41A4-8BD5-6C29F7F892C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9284736" y="2909892"/>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B53FE05D-BE6A-49E8-BD75-C3C14BA29DBE}"/>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655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Les offres Assurances AGRI/VITI by </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La couverture des </a:t>
            </a:r>
            <a:r>
              <a:rPr lang="fr-FR" sz="1800" b="1" u="sng">
                <a:solidFill>
                  <a:srgbClr val="C00000"/>
                </a:solidFill>
                <a:ea typeface="Times New Roman" panose="02020603050405020304" pitchFamily="18" charset="0"/>
              </a:rPr>
              <a:t>Dommages aux Biens &amp; Responsabilité Civile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39" name="Espace réservé du pied de page 4">
            <a:extLst>
              <a:ext uri="{FF2B5EF4-FFF2-40B4-BE49-F238E27FC236}">
                <a16:creationId xmlns:a16="http://schemas.microsoft.com/office/drawing/2014/main" id="{86AC51A6-B764-4391-9CDE-CFDB373AD176}"/>
              </a:ext>
            </a:extLst>
          </p:cNvPr>
          <p:cNvSpPr txBox="1">
            <a:spLocks/>
          </p:cNvSpPr>
          <p:nvPr/>
        </p:nvSpPr>
        <p:spPr>
          <a:xfrm>
            <a:off x="179512" y="5338081"/>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40" name="Espace réservé du numéro de diapositive 2">
            <a:extLst>
              <a:ext uri="{FF2B5EF4-FFF2-40B4-BE49-F238E27FC236}">
                <a16:creationId xmlns:a16="http://schemas.microsoft.com/office/drawing/2014/main" id="{535BC7EA-0F5C-41CB-9D7C-22A09DD1C2F4}"/>
              </a:ext>
            </a:extLst>
          </p:cNvPr>
          <p:cNvSpPr txBox="1">
            <a:spLocks/>
          </p:cNvSpPr>
          <p:nvPr/>
        </p:nvSpPr>
        <p:spPr>
          <a:xfrm>
            <a:off x="8401050" y="5320433"/>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11</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41" name="Rectangle: Rounded Corners 39">
            <a:extLst>
              <a:ext uri="{FF2B5EF4-FFF2-40B4-BE49-F238E27FC236}">
                <a16:creationId xmlns:a16="http://schemas.microsoft.com/office/drawing/2014/main" id="{ABA17CF8-7ECE-4733-A6D4-E21DC9BCC370}"/>
              </a:ext>
            </a:extLst>
          </p:cNvPr>
          <p:cNvSpPr/>
          <p:nvPr/>
        </p:nvSpPr>
        <p:spPr>
          <a:xfrm>
            <a:off x="179596" y="1761362"/>
            <a:ext cx="8038625"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81" marR="0" lvl="0" indent="-380981" defTabSz="1219140" eaLnBrk="1" fontAlgn="ctr" latinLnBrk="0" hangingPunct="1">
              <a:lnSpc>
                <a:spcPct val="100000"/>
              </a:lnSpc>
              <a:spcBef>
                <a:spcPts val="0"/>
              </a:spcBef>
              <a:spcAft>
                <a:spcPts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42" name="ZoneTexte 41">
            <a:extLst>
              <a:ext uri="{FF2B5EF4-FFF2-40B4-BE49-F238E27FC236}">
                <a16:creationId xmlns:a16="http://schemas.microsoft.com/office/drawing/2014/main" id="{A1379163-2C39-453B-A17B-DCEEB3CE07B9}"/>
              </a:ext>
            </a:extLst>
          </p:cNvPr>
          <p:cNvSpPr txBox="1"/>
          <p:nvPr/>
        </p:nvSpPr>
        <p:spPr>
          <a:xfrm>
            <a:off x="502788" y="1535659"/>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RISQUES COUVERTS</a:t>
            </a:r>
          </a:p>
        </p:txBody>
      </p:sp>
      <p:sp>
        <p:nvSpPr>
          <p:cNvPr id="43" name="Rectangle: Rounded Corners 39">
            <a:extLst>
              <a:ext uri="{FF2B5EF4-FFF2-40B4-BE49-F238E27FC236}">
                <a16:creationId xmlns:a16="http://schemas.microsoft.com/office/drawing/2014/main" id="{BAECEE8B-7827-40B9-8851-4EE4D82BF29F}"/>
              </a:ext>
            </a:extLst>
          </p:cNvPr>
          <p:cNvSpPr/>
          <p:nvPr/>
        </p:nvSpPr>
        <p:spPr>
          <a:xfrm>
            <a:off x="179597" y="4253720"/>
            <a:ext cx="8038625" cy="2077305"/>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ctr"/>
          <a:lstStyle/>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Les exploitants agricoles ou viticoles sont exposés à de nombreux risques pouvant mettre en danger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pérennité de leur activité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mais aussi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engager leur responsabilité</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Afin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sécuriser leur exploitation</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une couverture Dommage aux biens permet de garantir les dommages subis par les bâtiments d’exploitation ou les matériels stockés par l’exploitant.</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La responsabilité civile permet quand à elle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couvrir les dommages subis par autrui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liés à l’exercice de l’activité professionnelle ; ces dommages peuvent être corporels, matériels ou immatériels et peuvent être occasionnés par des accidents lors de travaux d’entretiens, de l’emploi de produits dangereux, de l’utilisation d’engin agricoles etc.</a:t>
            </a:r>
          </a:p>
        </p:txBody>
      </p:sp>
      <p:sp>
        <p:nvSpPr>
          <p:cNvPr id="44" name="ZoneTexte 43">
            <a:extLst>
              <a:ext uri="{FF2B5EF4-FFF2-40B4-BE49-F238E27FC236}">
                <a16:creationId xmlns:a16="http://schemas.microsoft.com/office/drawing/2014/main" id="{40B7B429-2A2A-4411-A900-6A09562FEA13}"/>
              </a:ext>
            </a:extLst>
          </p:cNvPr>
          <p:cNvSpPr txBox="1"/>
          <p:nvPr/>
        </p:nvSpPr>
        <p:spPr>
          <a:xfrm>
            <a:off x="8813207" y="1527550"/>
            <a:ext cx="3375403"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Contexte &amp; données clés</a:t>
            </a:r>
          </a:p>
        </p:txBody>
      </p:sp>
      <p:sp>
        <p:nvSpPr>
          <p:cNvPr id="45" name="Rectangle 44">
            <a:extLst>
              <a:ext uri="{FF2B5EF4-FFF2-40B4-BE49-F238E27FC236}">
                <a16:creationId xmlns:a16="http://schemas.microsoft.com/office/drawing/2014/main" id="{1AE7129D-A6D0-4746-808A-AA5F1B777245}"/>
              </a:ext>
            </a:extLst>
          </p:cNvPr>
          <p:cNvSpPr/>
          <p:nvPr/>
        </p:nvSpPr>
        <p:spPr>
          <a:xfrm>
            <a:off x="744840" y="1969310"/>
            <a:ext cx="1380744"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corporels</a:t>
            </a:r>
          </a:p>
        </p:txBody>
      </p:sp>
      <p:sp>
        <p:nvSpPr>
          <p:cNvPr id="46" name="Rectangle 45">
            <a:extLst>
              <a:ext uri="{FF2B5EF4-FFF2-40B4-BE49-F238E27FC236}">
                <a16:creationId xmlns:a16="http://schemas.microsoft.com/office/drawing/2014/main" id="{D9A09520-2A10-48C8-B0AC-4E0397F64039}"/>
              </a:ext>
            </a:extLst>
          </p:cNvPr>
          <p:cNvSpPr/>
          <p:nvPr/>
        </p:nvSpPr>
        <p:spPr>
          <a:xfrm>
            <a:off x="744840" y="2880524"/>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matériels</a:t>
            </a:r>
          </a:p>
        </p:txBody>
      </p:sp>
      <p:sp>
        <p:nvSpPr>
          <p:cNvPr id="47" name="Rectangle 46">
            <a:extLst>
              <a:ext uri="{FF2B5EF4-FFF2-40B4-BE49-F238E27FC236}">
                <a16:creationId xmlns:a16="http://schemas.microsoft.com/office/drawing/2014/main" id="{7F0855AC-62D6-48B7-B7F2-118FC3110526}"/>
              </a:ext>
            </a:extLst>
          </p:cNvPr>
          <p:cNvSpPr/>
          <p:nvPr/>
        </p:nvSpPr>
        <p:spPr>
          <a:xfrm>
            <a:off x="2203907" y="1969310"/>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Dommages immatériels</a:t>
            </a:r>
          </a:p>
        </p:txBody>
      </p:sp>
      <p:sp>
        <p:nvSpPr>
          <p:cNvPr id="48" name="Rectangle 47">
            <a:extLst>
              <a:ext uri="{FF2B5EF4-FFF2-40B4-BE49-F238E27FC236}">
                <a16:creationId xmlns:a16="http://schemas.microsoft.com/office/drawing/2014/main" id="{1074141A-80F1-495C-9C37-392A824A2497}"/>
              </a:ext>
            </a:extLst>
          </p:cNvPr>
          <p:cNvSpPr/>
          <p:nvPr/>
        </p:nvSpPr>
        <p:spPr>
          <a:xfrm>
            <a:off x="3662974" y="1969310"/>
            <a:ext cx="2530933"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lIns="48000" rIns="48000"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Incendies, dommages électriques, collisions</a:t>
            </a:r>
          </a:p>
        </p:txBody>
      </p:sp>
      <p:sp>
        <p:nvSpPr>
          <p:cNvPr id="49" name="Rectangle 48">
            <a:extLst>
              <a:ext uri="{FF2B5EF4-FFF2-40B4-BE49-F238E27FC236}">
                <a16:creationId xmlns:a16="http://schemas.microsoft.com/office/drawing/2014/main" id="{0D45A1CF-0266-40DD-9ABF-0C4CB091B9B7}"/>
              </a:ext>
            </a:extLst>
          </p:cNvPr>
          <p:cNvSpPr/>
          <p:nvPr/>
        </p:nvSpPr>
        <p:spPr>
          <a:xfrm>
            <a:off x="3662974" y="2880524"/>
            <a:ext cx="2530933"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Tempête, neige, grêle, événements climatiques, catastrophes naturelles</a:t>
            </a:r>
          </a:p>
        </p:txBody>
      </p:sp>
      <p:sp>
        <p:nvSpPr>
          <p:cNvPr id="50" name="Rectangle 49">
            <a:extLst>
              <a:ext uri="{FF2B5EF4-FFF2-40B4-BE49-F238E27FC236}">
                <a16:creationId xmlns:a16="http://schemas.microsoft.com/office/drawing/2014/main" id="{E52A8D10-2A1E-4DD8-8150-CB591A55B633}"/>
              </a:ext>
            </a:extLst>
          </p:cNvPr>
          <p:cNvSpPr/>
          <p:nvPr/>
        </p:nvSpPr>
        <p:spPr>
          <a:xfrm>
            <a:off x="6272231" y="1969310"/>
            <a:ext cx="1380744"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Attentats</a:t>
            </a:r>
          </a:p>
        </p:txBody>
      </p:sp>
      <p:sp>
        <p:nvSpPr>
          <p:cNvPr id="51" name="Rectangle 50">
            <a:extLst>
              <a:ext uri="{FF2B5EF4-FFF2-40B4-BE49-F238E27FC236}">
                <a16:creationId xmlns:a16="http://schemas.microsoft.com/office/drawing/2014/main" id="{1A5BEE83-C276-40E2-A522-E09670DD571B}"/>
              </a:ext>
            </a:extLst>
          </p:cNvPr>
          <p:cNvSpPr/>
          <p:nvPr/>
        </p:nvSpPr>
        <p:spPr>
          <a:xfrm>
            <a:off x="2203907" y="2885076"/>
            <a:ext cx="1380743"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lIns="48000" rIns="48000"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Pertes d’exploitation</a:t>
            </a:r>
          </a:p>
        </p:txBody>
      </p:sp>
      <p:sp>
        <p:nvSpPr>
          <p:cNvPr id="52" name="ZoneTexte 43">
            <a:extLst>
              <a:ext uri="{FF2B5EF4-FFF2-40B4-BE49-F238E27FC236}">
                <a16:creationId xmlns:a16="http://schemas.microsoft.com/office/drawing/2014/main" id="{308F5202-7875-4089-88A4-6F7116DCE5B3}"/>
              </a:ext>
            </a:extLst>
          </p:cNvPr>
          <p:cNvSpPr txBox="1"/>
          <p:nvPr/>
        </p:nvSpPr>
        <p:spPr>
          <a:xfrm>
            <a:off x="502788" y="4028017"/>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Enjeux &amp; objectifs</a:t>
            </a:r>
          </a:p>
        </p:txBody>
      </p:sp>
      <p:sp>
        <p:nvSpPr>
          <p:cNvPr id="53" name="Rectangle 52">
            <a:extLst>
              <a:ext uri="{FF2B5EF4-FFF2-40B4-BE49-F238E27FC236}">
                <a16:creationId xmlns:a16="http://schemas.microsoft.com/office/drawing/2014/main" id="{E4D28115-2C21-4DC3-BFC1-DF752F887D3A}"/>
              </a:ext>
            </a:extLst>
          </p:cNvPr>
          <p:cNvSpPr/>
          <p:nvPr/>
        </p:nvSpPr>
        <p:spPr>
          <a:xfrm>
            <a:off x="8326660" y="1761362"/>
            <a:ext cx="3688665" cy="4569663"/>
          </a:xfrm>
          <a:prstGeom prst="rect">
            <a:avLst/>
          </a:prstGeom>
          <a:solidFill>
            <a:srgbClr val="FEF0F0"/>
          </a:solidFill>
          <a:ln>
            <a:solidFill>
              <a:srgbClr val="D7000F"/>
            </a:solidFill>
          </a:ln>
        </p:spPr>
        <p:txBody>
          <a:bodyPr wrap="square" lIns="48000" tIns="192000" rIns="48000" bIns="96000" anchor="ctr">
            <a:noAutofit/>
          </a:bodyPr>
          <a:lstStyle/>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dirty="0">
                <a:ln>
                  <a:noFill/>
                </a:ln>
                <a:solidFill>
                  <a:srgbClr val="3E454A"/>
                </a:solidFill>
                <a:effectLst/>
                <a:uLnTx/>
                <a:uFillTx/>
                <a:cs typeface="Calibri" panose="020F0502020204030204" pitchFamily="34" charset="0"/>
              </a:rPr>
              <a:t>126 événements CAT NAT </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dirty="0">
                <a:ln>
                  <a:noFill/>
                </a:ln>
                <a:solidFill>
                  <a:srgbClr val="3E454A"/>
                </a:solidFill>
                <a:effectLst/>
                <a:uLnTx/>
                <a:uFillTx/>
                <a:cs typeface="Calibri" panose="020F0502020204030204" pitchFamily="34" charset="0"/>
              </a:rPr>
              <a:t>Les principales causes d’incendie sont :</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D’origine électriques</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Mécanisation des process</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Appareils de chauffages, séchage, déshydratation</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Causes chimiques/engrais/phyto</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Malveillance</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Auto inflammation des fourrages (échauffement enzymatique)</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Pots d’échappement des automoteurs</a:t>
            </a:r>
          </a:p>
          <a:p>
            <a:pPr marL="628650" marR="0" lvl="1" indent="-171450" defTabSz="91440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fr-FR" sz="1200" b="0" i="0" u="none" strike="noStrike" kern="0" cap="none" spc="0" normalizeH="0" baseline="0" noProof="0" dirty="0">
                <a:ln>
                  <a:noFill/>
                </a:ln>
                <a:solidFill>
                  <a:srgbClr val="3E454A"/>
                </a:solidFill>
                <a:effectLst/>
                <a:uLnTx/>
                <a:uFillTx/>
              </a:rPr>
              <a:t>Risques pollution</a:t>
            </a:r>
          </a:p>
        </p:txBody>
      </p:sp>
      <p:grpSp>
        <p:nvGrpSpPr>
          <p:cNvPr id="54" name="Group 73">
            <a:extLst>
              <a:ext uri="{FF2B5EF4-FFF2-40B4-BE49-F238E27FC236}">
                <a16:creationId xmlns:a16="http://schemas.microsoft.com/office/drawing/2014/main" id="{A7CBB829-3413-42F7-97B8-4E2D60416CEE}"/>
              </a:ext>
            </a:extLst>
          </p:cNvPr>
          <p:cNvGrpSpPr>
            <a:grpSpLocks noChangeAspect="1"/>
          </p:cNvGrpSpPr>
          <p:nvPr/>
        </p:nvGrpSpPr>
        <p:grpSpPr bwMode="auto">
          <a:xfrm>
            <a:off x="182029" y="1469089"/>
            <a:ext cx="274387" cy="279036"/>
            <a:chOff x="6545" y="603"/>
            <a:chExt cx="413" cy="420"/>
          </a:xfrm>
          <a:solidFill>
            <a:srgbClr val="A5CC74"/>
          </a:solidFill>
        </p:grpSpPr>
        <p:sp>
          <p:nvSpPr>
            <p:cNvPr id="55" name="Freeform 74">
              <a:extLst>
                <a:ext uri="{FF2B5EF4-FFF2-40B4-BE49-F238E27FC236}">
                  <a16:creationId xmlns:a16="http://schemas.microsoft.com/office/drawing/2014/main" id="{69095C54-6C07-4E91-B138-BBCD265B5F53}"/>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56" name="Freeform 75">
              <a:extLst>
                <a:ext uri="{FF2B5EF4-FFF2-40B4-BE49-F238E27FC236}">
                  <a16:creationId xmlns:a16="http://schemas.microsoft.com/office/drawing/2014/main" id="{349FE262-A3AB-4DE6-9C0E-83C4E52BB1B0}"/>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57" name="Freeform 76">
              <a:extLst>
                <a:ext uri="{FF2B5EF4-FFF2-40B4-BE49-F238E27FC236}">
                  <a16:creationId xmlns:a16="http://schemas.microsoft.com/office/drawing/2014/main" id="{5D583DF3-CC99-4F6A-BF02-ECD6B7117BA6}"/>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grpSp>
        <p:nvGrpSpPr>
          <p:cNvPr id="58" name="Group 144">
            <a:extLst>
              <a:ext uri="{FF2B5EF4-FFF2-40B4-BE49-F238E27FC236}">
                <a16:creationId xmlns:a16="http://schemas.microsoft.com/office/drawing/2014/main" id="{8498B3EF-0BD3-42EF-810F-5631BAFDD009}"/>
              </a:ext>
            </a:extLst>
          </p:cNvPr>
          <p:cNvGrpSpPr>
            <a:grpSpLocks noChangeAspect="1"/>
          </p:cNvGrpSpPr>
          <p:nvPr/>
        </p:nvGrpSpPr>
        <p:grpSpPr bwMode="auto">
          <a:xfrm>
            <a:off x="8379322" y="1519440"/>
            <a:ext cx="389892" cy="221027"/>
            <a:chOff x="4660" y="3255"/>
            <a:chExt cx="441" cy="250"/>
          </a:xfrm>
          <a:solidFill>
            <a:srgbClr val="F49D63"/>
          </a:solidFill>
        </p:grpSpPr>
        <p:sp>
          <p:nvSpPr>
            <p:cNvPr id="59" name="Freeform 145">
              <a:extLst>
                <a:ext uri="{FF2B5EF4-FFF2-40B4-BE49-F238E27FC236}">
                  <a16:creationId xmlns:a16="http://schemas.microsoft.com/office/drawing/2014/main" id="{4E71D368-CAC7-4987-AECE-30D3F21DC2C3}"/>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0" name="Freeform 146">
              <a:extLst>
                <a:ext uri="{FF2B5EF4-FFF2-40B4-BE49-F238E27FC236}">
                  <a16:creationId xmlns:a16="http://schemas.microsoft.com/office/drawing/2014/main" id="{164FE80B-BBE6-4C8E-986E-83802A70A141}"/>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1" name="Freeform 147">
              <a:extLst>
                <a:ext uri="{FF2B5EF4-FFF2-40B4-BE49-F238E27FC236}">
                  <a16:creationId xmlns:a16="http://schemas.microsoft.com/office/drawing/2014/main" id="{967CDA21-8521-49B2-9950-4BF91447B503}"/>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62" name="Freeform 148">
              <a:extLst>
                <a:ext uri="{FF2B5EF4-FFF2-40B4-BE49-F238E27FC236}">
                  <a16:creationId xmlns:a16="http://schemas.microsoft.com/office/drawing/2014/main" id="{F0CA3459-B61A-4208-A185-37D480D4960D}"/>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grpSp>
        <p:nvGrpSpPr>
          <p:cNvPr id="63" name="Group 124">
            <a:extLst>
              <a:ext uri="{FF2B5EF4-FFF2-40B4-BE49-F238E27FC236}">
                <a16:creationId xmlns:a16="http://schemas.microsoft.com/office/drawing/2014/main" id="{EB5200F7-C8B4-4154-884D-E199ACD2C201}"/>
              </a:ext>
            </a:extLst>
          </p:cNvPr>
          <p:cNvGrpSpPr>
            <a:grpSpLocks noChangeAspect="1"/>
          </p:cNvGrpSpPr>
          <p:nvPr/>
        </p:nvGrpSpPr>
        <p:grpSpPr bwMode="auto">
          <a:xfrm>
            <a:off x="176677" y="3942860"/>
            <a:ext cx="274387" cy="273744"/>
            <a:chOff x="346" y="2997"/>
            <a:chExt cx="428" cy="427"/>
          </a:xfrm>
          <a:solidFill>
            <a:srgbClr val="A5CC74"/>
          </a:solidFill>
        </p:grpSpPr>
        <p:sp>
          <p:nvSpPr>
            <p:cNvPr id="64" name="Freeform 125">
              <a:extLst>
                <a:ext uri="{FF2B5EF4-FFF2-40B4-BE49-F238E27FC236}">
                  <a16:creationId xmlns:a16="http://schemas.microsoft.com/office/drawing/2014/main" id="{743310D8-1732-4B54-B735-B4A0CDBCF028}"/>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5" name="Freeform 126">
              <a:extLst>
                <a:ext uri="{FF2B5EF4-FFF2-40B4-BE49-F238E27FC236}">
                  <a16:creationId xmlns:a16="http://schemas.microsoft.com/office/drawing/2014/main" id="{E5D4CBDB-1FCB-4BDC-BC70-36F087B356D4}"/>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6" name="Freeform 127">
              <a:extLst>
                <a:ext uri="{FF2B5EF4-FFF2-40B4-BE49-F238E27FC236}">
                  <a16:creationId xmlns:a16="http://schemas.microsoft.com/office/drawing/2014/main" id="{2CAD70B9-0105-4F23-8ED9-1E880F531CBA}"/>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7" name="Freeform 128">
              <a:extLst>
                <a:ext uri="{FF2B5EF4-FFF2-40B4-BE49-F238E27FC236}">
                  <a16:creationId xmlns:a16="http://schemas.microsoft.com/office/drawing/2014/main" id="{843B2BC5-6DFB-4936-B926-4127DE7B33EA}"/>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68" name="Freeform 129">
              <a:extLst>
                <a:ext uri="{FF2B5EF4-FFF2-40B4-BE49-F238E27FC236}">
                  <a16:creationId xmlns:a16="http://schemas.microsoft.com/office/drawing/2014/main" id="{93A2752F-8A91-4657-8803-ED253585B700}"/>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69" name="ZoneTexte 44">
            <a:extLst>
              <a:ext uri="{FF2B5EF4-FFF2-40B4-BE49-F238E27FC236}">
                <a16:creationId xmlns:a16="http://schemas.microsoft.com/office/drawing/2014/main" id="{11B72D74-899B-4F5F-A94F-C26EC5212B09}"/>
              </a:ext>
            </a:extLst>
          </p:cNvPr>
          <p:cNvSpPr txBox="1"/>
          <p:nvPr/>
        </p:nvSpPr>
        <p:spPr>
          <a:xfrm>
            <a:off x="10320471" y="6272563"/>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807961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La couverture </a:t>
            </a:r>
            <a:r>
              <a:rPr lang="fr-FR" sz="1800" b="1" u="sng">
                <a:solidFill>
                  <a:srgbClr val="C00000"/>
                </a:solidFill>
                <a:ea typeface="Times New Roman" panose="02020603050405020304" pitchFamily="18" charset="0"/>
              </a:rPr>
              <a:t>Multirisque Récolte</a:t>
            </a:r>
            <a:r>
              <a:rPr lang="fr-FR" sz="1800" u="sng">
                <a:ea typeface="Times New Roman" panose="02020603050405020304" pitchFamily="18" charset="0"/>
              </a:rPr>
              <a:t> &amp; la couverture </a:t>
            </a:r>
            <a:r>
              <a:rPr lang="fr-FR" sz="1800" b="1" u="sng">
                <a:solidFill>
                  <a:srgbClr val="C00000"/>
                </a:solidFill>
                <a:ea typeface="Times New Roman" panose="02020603050405020304" pitchFamily="18" charset="0"/>
              </a:rPr>
              <a:t>Grêle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06" name="Espace réservé du pied de page 4">
            <a:extLst>
              <a:ext uri="{FF2B5EF4-FFF2-40B4-BE49-F238E27FC236}">
                <a16:creationId xmlns:a16="http://schemas.microsoft.com/office/drawing/2014/main" id="{6CAE56D7-6778-429A-B7CC-1B9A25FC1914}"/>
              </a:ext>
            </a:extLst>
          </p:cNvPr>
          <p:cNvSpPr txBox="1">
            <a:spLocks/>
          </p:cNvSpPr>
          <p:nvPr/>
        </p:nvSpPr>
        <p:spPr>
          <a:xfrm>
            <a:off x="179512" y="5273424"/>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107" name="Espace réservé du numéro de diapositive 2">
            <a:extLst>
              <a:ext uri="{FF2B5EF4-FFF2-40B4-BE49-F238E27FC236}">
                <a16:creationId xmlns:a16="http://schemas.microsoft.com/office/drawing/2014/main" id="{17C1BDDB-DAD3-4AAE-98F6-6C9BC471572C}"/>
              </a:ext>
            </a:extLst>
          </p:cNvPr>
          <p:cNvSpPr txBox="1">
            <a:spLocks/>
          </p:cNvSpPr>
          <p:nvPr/>
        </p:nvSpPr>
        <p:spPr>
          <a:xfrm>
            <a:off x="8401050" y="5255776"/>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12</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108" name="Rectangle 107">
            <a:extLst>
              <a:ext uri="{FF2B5EF4-FFF2-40B4-BE49-F238E27FC236}">
                <a16:creationId xmlns:a16="http://schemas.microsoft.com/office/drawing/2014/main" id="{E1170FCC-0A33-4D16-94A8-68310CBB0019}"/>
              </a:ext>
            </a:extLst>
          </p:cNvPr>
          <p:cNvSpPr/>
          <p:nvPr/>
        </p:nvSpPr>
        <p:spPr>
          <a:xfrm>
            <a:off x="8326660" y="1623225"/>
            <a:ext cx="3688665" cy="3115855"/>
          </a:xfrm>
          <a:prstGeom prst="rect">
            <a:avLst/>
          </a:prstGeom>
          <a:solidFill>
            <a:srgbClr val="FEF0F0"/>
          </a:solidFill>
          <a:ln>
            <a:solidFill>
              <a:srgbClr val="D7000F"/>
            </a:solidFill>
          </a:ln>
        </p:spPr>
        <p:txBody>
          <a:bodyPr wrap="square" lIns="48000" tIns="192000" rIns="48000" bIns="96000" anchor="ctr">
            <a:noAutofit/>
          </a:bodyPr>
          <a:lstStyle/>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En 2021, on estime que le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gel tardif </a:t>
            </a:r>
            <a:r>
              <a:rPr kumimoji="0" lang="fr-FR" sz="1200" b="0" i="0" u="none" strike="noStrike" kern="0" cap="none" spc="0" normalizeH="0" baseline="0" noProof="0">
                <a:ln>
                  <a:noFill/>
                </a:ln>
                <a:solidFill>
                  <a:srgbClr val="3E454A"/>
                </a:solidFill>
                <a:effectLst/>
                <a:uLnTx/>
                <a:uFillTx/>
                <a:cs typeface="Calibri" panose="020F0502020204030204" pitchFamily="34" charset="0"/>
              </a:rPr>
              <a:t>est à l’origine de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50% de pertes </a:t>
            </a:r>
            <a:r>
              <a:rPr kumimoji="0" lang="fr-FR" sz="1200" b="0" i="0" u="none" strike="noStrike" kern="0" cap="none" spc="0" normalizeH="0" baseline="0" noProof="0">
                <a:ln>
                  <a:noFill/>
                </a:ln>
                <a:solidFill>
                  <a:srgbClr val="3E454A"/>
                </a:solidFill>
                <a:effectLst/>
                <a:uLnTx/>
                <a:uFillTx/>
                <a:cs typeface="Calibri" panose="020F0502020204030204" pitchFamily="34" charset="0"/>
              </a:rPr>
              <a:t>en viticulture et </a:t>
            </a:r>
            <a:r>
              <a:rPr kumimoji="0" lang="fr-FR" sz="1200" b="1" i="0" u="none" strike="noStrike" kern="0" cap="none" spc="0" normalizeH="0" baseline="0" noProof="0">
                <a:ln>
                  <a:noFill/>
                </a:ln>
                <a:solidFill>
                  <a:srgbClr val="3E454A"/>
                </a:solidFill>
                <a:effectLst/>
                <a:uLnTx/>
                <a:uFillTx/>
                <a:cs typeface="Calibri" panose="020F0502020204030204" pitchFamily="34" charset="0"/>
              </a:rPr>
              <a:t>2mds€ de manque à gagner.</a:t>
            </a:r>
          </a:p>
          <a:p>
            <a:pPr marL="361942" marR="0" lvl="0" indent="-237061" defTabSz="162543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A ce jour, seuls </a:t>
            </a:r>
            <a:r>
              <a:rPr kumimoji="0" lang="fr-FR" sz="1200" b="1" i="0" u="none" strike="noStrike" kern="0" cap="none" spc="0" normalizeH="0" baseline="0" noProof="0">
                <a:ln>
                  <a:noFill/>
                </a:ln>
                <a:solidFill>
                  <a:srgbClr val="3E454A"/>
                </a:solidFill>
                <a:effectLst/>
                <a:uLnTx/>
                <a:uFillTx/>
                <a:cs typeface="Calibri" panose="020F0502020204030204" pitchFamily="34" charset="0"/>
              </a:rPr>
              <a:t>37% des agriculteurs ont  souscrit une assurance en cas d’aléa climatique </a:t>
            </a:r>
            <a:r>
              <a:rPr kumimoji="0" lang="fr-FR" sz="1200" b="0" i="0" u="none" strike="noStrike" kern="0" cap="none" spc="0" normalizeH="0" baseline="0" noProof="0">
                <a:ln>
                  <a:noFill/>
                </a:ln>
                <a:solidFill>
                  <a:srgbClr val="3E454A"/>
                </a:solidFill>
                <a:effectLst/>
                <a:uLnTx/>
                <a:uFillTx/>
                <a:cs typeface="Calibri" panose="020F0502020204030204" pitchFamily="34" charset="0"/>
              </a:rPr>
              <a:t>; pourtant, parmi les exploitants victimes de l’épisode de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gel tardif</a:t>
            </a:r>
            <a:r>
              <a:rPr kumimoji="0" lang="fr-FR" sz="1200" b="0" i="0" u="none" strike="noStrike" kern="0" cap="none" spc="0" normalizeH="0" baseline="0" noProof="0">
                <a:ln>
                  <a:noFill/>
                </a:ln>
                <a:solidFill>
                  <a:srgbClr val="3E454A"/>
                </a:solidFill>
                <a:effectLst/>
                <a:uLnTx/>
                <a:uFillTx/>
                <a:cs typeface="Calibri" panose="020F0502020204030204" pitchFamily="34" charset="0"/>
              </a:rPr>
              <a:t>, certains ont perdu </a:t>
            </a:r>
            <a:r>
              <a:rPr kumimoji="0" lang="fr-FR" sz="1200" b="1" i="0" u="none" strike="noStrike" kern="0" cap="none" spc="0" normalizeH="0" baseline="0" noProof="0">
                <a:ln>
                  <a:noFill/>
                </a:ln>
                <a:solidFill>
                  <a:srgbClr val="3E454A"/>
                </a:solidFill>
                <a:effectLst/>
                <a:uLnTx/>
                <a:uFillTx/>
                <a:cs typeface="Calibri" panose="020F0502020204030204" pitchFamily="34" charset="0"/>
              </a:rPr>
              <a:t>100% de leur récolte.</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Le ri</a:t>
            </a:r>
            <a:r>
              <a:rPr kumimoji="0" lang="fr-FR" sz="1200" b="1" i="0" u="none" strike="noStrike" kern="0" cap="none" spc="0" normalizeH="0" baseline="0" noProof="0">
                <a:ln>
                  <a:noFill/>
                </a:ln>
                <a:solidFill>
                  <a:srgbClr val="3E454A"/>
                </a:solidFill>
                <a:effectLst/>
                <a:uLnTx/>
                <a:uFillTx/>
                <a:cs typeface="Calibri" panose="020F0502020204030204" pitchFamily="34" charset="0"/>
              </a:rPr>
              <a:t>sque grêle est présent de 30 à 50 jours par an</a:t>
            </a:r>
            <a:r>
              <a:rPr kumimoji="0" lang="fr-FR" sz="1200" b="0" i="0" u="none" strike="noStrike" kern="0" cap="none" spc="0" normalizeH="0" baseline="0" noProof="0">
                <a:ln>
                  <a:noFill/>
                </a:ln>
                <a:solidFill>
                  <a:srgbClr val="3E454A"/>
                </a:solidFill>
                <a:effectLst/>
                <a:uLnTx/>
                <a:uFillTx/>
                <a:cs typeface="Calibri" panose="020F0502020204030204" pitchFamily="34" charset="0"/>
              </a:rPr>
              <a:t> en France et peut détruire une récolte en quelques minutes</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En 2018, l’assurance récolte représentait en France </a:t>
            </a:r>
            <a:r>
              <a:rPr kumimoji="0" lang="fr-FR" sz="1200" b="1" i="0" u="none" strike="noStrike" kern="0" cap="none" spc="0" normalizeH="0" baseline="0" noProof="0">
                <a:ln>
                  <a:noFill/>
                </a:ln>
                <a:solidFill>
                  <a:srgbClr val="3E454A"/>
                </a:solidFill>
                <a:effectLst/>
                <a:uLnTx/>
                <a:uFillTx/>
                <a:cs typeface="Calibri" panose="020F0502020204030204" pitchFamily="34" charset="0"/>
              </a:rPr>
              <a:t>434 M€ d’indemnités versées.</a:t>
            </a:r>
          </a:p>
        </p:txBody>
      </p:sp>
      <p:sp>
        <p:nvSpPr>
          <p:cNvPr id="109" name="Rectangle 108">
            <a:extLst>
              <a:ext uri="{FF2B5EF4-FFF2-40B4-BE49-F238E27FC236}">
                <a16:creationId xmlns:a16="http://schemas.microsoft.com/office/drawing/2014/main" id="{1EA7E8CC-A194-4E9F-ACB2-499A5112E9C9}"/>
              </a:ext>
            </a:extLst>
          </p:cNvPr>
          <p:cNvSpPr/>
          <p:nvPr/>
        </p:nvSpPr>
        <p:spPr>
          <a:xfrm>
            <a:off x="8363831" y="5120289"/>
            <a:ext cx="3636003" cy="1359489"/>
          </a:xfrm>
          <a:prstGeom prst="rect">
            <a:avLst/>
          </a:prstGeom>
          <a:solidFill>
            <a:srgbClr val="FCD0D0"/>
          </a:solidFill>
          <a:ln w="3175" cap="flat" cmpd="sng" algn="ctr">
            <a:noFill/>
            <a:prstDash val="solid"/>
            <a:miter lim="800000"/>
          </a:ln>
          <a:effectLst/>
        </p:spPr>
        <p:txBody>
          <a:bodyPr lIns="192000" tIns="192000" rIns="192000" bIns="192000" rtlCol="0" anchor="ctr"/>
          <a:lstStyle/>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Certaines solutions d’assurance permettent le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libre choix de la valorisation par hectolitre/quintal dans la limite du prix de vente,</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 garantie des frais de re-semis, un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rendement assurable </a:t>
            </a: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calculé sur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moyenne des 5 dernières années par nature de récolte..</a:t>
            </a:r>
          </a:p>
        </p:txBody>
      </p:sp>
      <p:sp>
        <p:nvSpPr>
          <p:cNvPr id="110" name="Rectangle: Rounded Corners 39">
            <a:extLst>
              <a:ext uri="{FF2B5EF4-FFF2-40B4-BE49-F238E27FC236}">
                <a16:creationId xmlns:a16="http://schemas.microsoft.com/office/drawing/2014/main" id="{ABEBD649-BB84-4BF7-8FA7-731EC21D417C}"/>
              </a:ext>
            </a:extLst>
          </p:cNvPr>
          <p:cNvSpPr/>
          <p:nvPr/>
        </p:nvSpPr>
        <p:spPr>
          <a:xfrm>
            <a:off x="179596" y="1623225"/>
            <a:ext cx="8038625"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81" marR="0" lvl="0" indent="-380981" defTabSz="1219140" eaLnBrk="1" fontAlgn="ctr" latinLnBrk="0" hangingPunct="1">
              <a:lnSpc>
                <a:spcPct val="100000"/>
              </a:lnSpc>
              <a:spcBef>
                <a:spcPts val="0"/>
              </a:spcBef>
              <a:spcAft>
                <a:spcPts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111" name="ZoneTexte 110">
            <a:extLst>
              <a:ext uri="{FF2B5EF4-FFF2-40B4-BE49-F238E27FC236}">
                <a16:creationId xmlns:a16="http://schemas.microsoft.com/office/drawing/2014/main" id="{DE8EA47C-6C25-4FAF-AB9A-493D5E1441D9}"/>
              </a:ext>
            </a:extLst>
          </p:cNvPr>
          <p:cNvSpPr txBox="1"/>
          <p:nvPr/>
        </p:nvSpPr>
        <p:spPr>
          <a:xfrm>
            <a:off x="502788" y="1397522"/>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RISQUES COUVERTS</a:t>
            </a:r>
          </a:p>
        </p:txBody>
      </p:sp>
      <p:sp>
        <p:nvSpPr>
          <p:cNvPr id="112" name="Rectangle: Rounded Corners 39">
            <a:extLst>
              <a:ext uri="{FF2B5EF4-FFF2-40B4-BE49-F238E27FC236}">
                <a16:creationId xmlns:a16="http://schemas.microsoft.com/office/drawing/2014/main" id="{0D108BDF-B676-486F-A5BA-4C41C349AE6E}"/>
              </a:ext>
            </a:extLst>
          </p:cNvPr>
          <p:cNvSpPr/>
          <p:nvPr/>
        </p:nvSpPr>
        <p:spPr>
          <a:xfrm>
            <a:off x="179597" y="4115581"/>
            <a:ext cx="8038625" cy="2361820"/>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ctr"/>
          <a:lstStyle/>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Il est essentiel pour tout exploitant d’assurer ses cultures contre les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risques climatiques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sécheresse, grêle, inondation, tempête..</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Avec le dérèglement climatique, les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intempéries</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impactant les récoltes et donc les rendements des exploitants sont vouées à être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de plus en plus nombreuses et imprévisibles</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mais aussi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d’intensité croissante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 gelées tardives en 2021, gel et intempéries en 2020, sécheresses en 2019 et 2018…</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En particulier, le passage de la grêle peut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détruire l’ensemble des récoltes en un instant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et réduire à néant une part importante des investissements</a:t>
            </a:r>
          </a:p>
          <a:p>
            <a:pPr marL="228594" marR="0" lvl="0" indent="-228594" algn="just" defTabSz="1217776"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L’assurance récolte et/ou l’assurance grêle permettent de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sécuriser financièrement son exploitation </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en assurant les pertes de rendement et ainsi en garantissant la </a:t>
            </a:r>
            <a:r>
              <a:rPr kumimoji="0" lang="fr-FR" sz="1200" b="1" i="0" u="none" strike="noStrike" kern="0" cap="none" spc="0" normalizeH="0" baseline="0" noProof="0">
                <a:ln>
                  <a:noFill/>
                </a:ln>
                <a:solidFill>
                  <a:srgbClr val="000000"/>
                </a:solidFill>
                <a:effectLst/>
                <a:uLnTx/>
                <a:uFillTx/>
                <a:latin typeface="Arial" panose="020B0604020202020204"/>
                <a:ea typeface="+mn-ea"/>
                <a:cs typeface="+mn-cs"/>
              </a:rPr>
              <a:t>pérennité de son exploitation</a:t>
            </a:r>
            <a:r>
              <a:rPr kumimoji="0" lang="fr-FR" sz="1200" b="0" i="0" u="none" strike="noStrike" kern="0" cap="none" spc="0" normalizeH="0" baseline="0" noProof="0">
                <a:ln>
                  <a:noFill/>
                </a:ln>
                <a:solidFill>
                  <a:srgbClr val="000000"/>
                </a:solidFill>
                <a:effectLst/>
                <a:uLnTx/>
                <a:uFillTx/>
                <a:latin typeface="Arial" panose="020B0604020202020204"/>
                <a:ea typeface="+mn-ea"/>
                <a:cs typeface="+mn-cs"/>
              </a:rPr>
              <a:t>.</a:t>
            </a:r>
          </a:p>
        </p:txBody>
      </p:sp>
      <p:sp>
        <p:nvSpPr>
          <p:cNvPr id="113" name="ZoneTexte 43">
            <a:extLst>
              <a:ext uri="{FF2B5EF4-FFF2-40B4-BE49-F238E27FC236}">
                <a16:creationId xmlns:a16="http://schemas.microsoft.com/office/drawing/2014/main" id="{92C4B096-C7E8-4405-BE0C-3ED8F6DAD741}"/>
              </a:ext>
            </a:extLst>
          </p:cNvPr>
          <p:cNvSpPr txBox="1"/>
          <p:nvPr/>
        </p:nvSpPr>
        <p:spPr>
          <a:xfrm>
            <a:off x="8813207" y="1389413"/>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Chiffres &amp; données clés</a:t>
            </a:r>
          </a:p>
        </p:txBody>
      </p:sp>
      <p:sp>
        <p:nvSpPr>
          <p:cNvPr id="114" name="ZoneTexte 43">
            <a:extLst>
              <a:ext uri="{FF2B5EF4-FFF2-40B4-BE49-F238E27FC236}">
                <a16:creationId xmlns:a16="http://schemas.microsoft.com/office/drawing/2014/main" id="{978BD6BF-3D20-4AD6-B6A0-526FBB01977B}"/>
              </a:ext>
            </a:extLst>
          </p:cNvPr>
          <p:cNvSpPr txBox="1"/>
          <p:nvPr/>
        </p:nvSpPr>
        <p:spPr>
          <a:xfrm>
            <a:off x="502788" y="3889880"/>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Enjeux &amp; objectifs</a:t>
            </a:r>
          </a:p>
        </p:txBody>
      </p:sp>
      <p:grpSp>
        <p:nvGrpSpPr>
          <p:cNvPr id="115" name="Group 73">
            <a:extLst>
              <a:ext uri="{FF2B5EF4-FFF2-40B4-BE49-F238E27FC236}">
                <a16:creationId xmlns:a16="http://schemas.microsoft.com/office/drawing/2014/main" id="{D94DF549-DDC8-4C0E-BF91-0DB4093D5910}"/>
              </a:ext>
            </a:extLst>
          </p:cNvPr>
          <p:cNvGrpSpPr>
            <a:grpSpLocks noChangeAspect="1"/>
          </p:cNvGrpSpPr>
          <p:nvPr/>
        </p:nvGrpSpPr>
        <p:grpSpPr bwMode="auto">
          <a:xfrm>
            <a:off x="182029" y="1330952"/>
            <a:ext cx="274387" cy="279036"/>
            <a:chOff x="6545" y="603"/>
            <a:chExt cx="413" cy="420"/>
          </a:xfrm>
          <a:solidFill>
            <a:srgbClr val="A5CC74"/>
          </a:solidFill>
        </p:grpSpPr>
        <p:sp>
          <p:nvSpPr>
            <p:cNvPr id="116" name="Freeform 74">
              <a:extLst>
                <a:ext uri="{FF2B5EF4-FFF2-40B4-BE49-F238E27FC236}">
                  <a16:creationId xmlns:a16="http://schemas.microsoft.com/office/drawing/2014/main" id="{3CCD3C48-F63E-4739-9A5C-E5F05268B105}"/>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17" name="Freeform 75">
              <a:extLst>
                <a:ext uri="{FF2B5EF4-FFF2-40B4-BE49-F238E27FC236}">
                  <a16:creationId xmlns:a16="http://schemas.microsoft.com/office/drawing/2014/main" id="{24763598-8B28-4826-B58B-75EEDE44F46D}"/>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18" name="Freeform 76">
              <a:extLst>
                <a:ext uri="{FF2B5EF4-FFF2-40B4-BE49-F238E27FC236}">
                  <a16:creationId xmlns:a16="http://schemas.microsoft.com/office/drawing/2014/main" id="{779925CA-16ED-4EE3-8762-9ADFFCB4413A}"/>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grpSp>
        <p:nvGrpSpPr>
          <p:cNvPr id="119" name="Group 144">
            <a:extLst>
              <a:ext uri="{FF2B5EF4-FFF2-40B4-BE49-F238E27FC236}">
                <a16:creationId xmlns:a16="http://schemas.microsoft.com/office/drawing/2014/main" id="{50944D1B-3338-4498-B242-D63D07B54DA2}"/>
              </a:ext>
            </a:extLst>
          </p:cNvPr>
          <p:cNvGrpSpPr>
            <a:grpSpLocks noChangeAspect="1"/>
          </p:cNvGrpSpPr>
          <p:nvPr/>
        </p:nvGrpSpPr>
        <p:grpSpPr bwMode="auto">
          <a:xfrm>
            <a:off x="8379322" y="1381303"/>
            <a:ext cx="389892" cy="221027"/>
            <a:chOff x="4660" y="3255"/>
            <a:chExt cx="441" cy="250"/>
          </a:xfrm>
          <a:solidFill>
            <a:srgbClr val="F49D63"/>
          </a:solidFill>
        </p:grpSpPr>
        <p:sp>
          <p:nvSpPr>
            <p:cNvPr id="120" name="Freeform 145">
              <a:extLst>
                <a:ext uri="{FF2B5EF4-FFF2-40B4-BE49-F238E27FC236}">
                  <a16:creationId xmlns:a16="http://schemas.microsoft.com/office/drawing/2014/main" id="{E9A669D0-350F-4CD0-B493-8EBE67DFEE76}"/>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121" name="Freeform 146">
              <a:extLst>
                <a:ext uri="{FF2B5EF4-FFF2-40B4-BE49-F238E27FC236}">
                  <a16:creationId xmlns:a16="http://schemas.microsoft.com/office/drawing/2014/main" id="{15B4C2A5-8703-4911-BDCC-2693FC4EE5DF}"/>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122" name="Freeform 147">
              <a:extLst>
                <a:ext uri="{FF2B5EF4-FFF2-40B4-BE49-F238E27FC236}">
                  <a16:creationId xmlns:a16="http://schemas.microsoft.com/office/drawing/2014/main" id="{7883CB7C-03F2-4740-8E64-CD3300B256B2}"/>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123" name="Freeform 148">
              <a:extLst>
                <a:ext uri="{FF2B5EF4-FFF2-40B4-BE49-F238E27FC236}">
                  <a16:creationId xmlns:a16="http://schemas.microsoft.com/office/drawing/2014/main" id="{02E6DAC5-43C1-48CC-A327-B004D87C72B3}"/>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sp>
        <p:nvSpPr>
          <p:cNvPr id="124" name="Freeform 17">
            <a:extLst>
              <a:ext uri="{FF2B5EF4-FFF2-40B4-BE49-F238E27FC236}">
                <a16:creationId xmlns:a16="http://schemas.microsoft.com/office/drawing/2014/main" id="{31218B88-FB14-44AA-8082-15BD553D17BA}"/>
              </a:ext>
            </a:extLst>
          </p:cNvPr>
          <p:cNvSpPr>
            <a:spLocks noChangeAspect="1" noEditPoints="1"/>
          </p:cNvSpPr>
          <p:nvPr/>
        </p:nvSpPr>
        <p:spPr bwMode="auto">
          <a:xfrm>
            <a:off x="8363885" y="4846500"/>
            <a:ext cx="208676" cy="238635"/>
          </a:xfrm>
          <a:custGeom>
            <a:avLst/>
            <a:gdLst>
              <a:gd name="T0" fmla="*/ 134 w 211"/>
              <a:gd name="T1" fmla="*/ 184 h 242"/>
              <a:gd name="T2" fmla="*/ 78 w 211"/>
              <a:gd name="T3" fmla="*/ 186 h 242"/>
              <a:gd name="T4" fmla="*/ 58 w 211"/>
              <a:gd name="T5" fmla="*/ 141 h 242"/>
              <a:gd name="T6" fmla="*/ 164 w 211"/>
              <a:gd name="T7" fmla="*/ 107 h 242"/>
              <a:gd name="T8" fmla="*/ 77 w 211"/>
              <a:gd name="T9" fmla="*/ 218 h 242"/>
              <a:gd name="T10" fmla="*/ 134 w 211"/>
              <a:gd name="T11" fmla="*/ 218 h 242"/>
              <a:gd name="T12" fmla="*/ 82 w 211"/>
              <a:gd name="T13" fmla="*/ 194 h 242"/>
              <a:gd name="T14" fmla="*/ 129 w 211"/>
              <a:gd name="T15" fmla="*/ 205 h 242"/>
              <a:gd name="T16" fmla="*/ 88 w 211"/>
              <a:gd name="T17" fmla="*/ 231 h 242"/>
              <a:gd name="T18" fmla="*/ 100 w 211"/>
              <a:gd name="T19" fmla="*/ 242 h 242"/>
              <a:gd name="T20" fmla="*/ 123 w 211"/>
              <a:gd name="T21" fmla="*/ 232 h 242"/>
              <a:gd name="T22" fmla="*/ 170 w 211"/>
              <a:gd name="T23" fmla="*/ 150 h 242"/>
              <a:gd name="T24" fmla="*/ 162 w 211"/>
              <a:gd name="T25" fmla="*/ 160 h 242"/>
              <a:gd name="T26" fmla="*/ 193 w 211"/>
              <a:gd name="T27" fmla="*/ 167 h 242"/>
              <a:gd name="T28" fmla="*/ 210 w 211"/>
              <a:gd name="T29" fmla="*/ 121 h 242"/>
              <a:gd name="T30" fmla="*/ 179 w 211"/>
              <a:gd name="T31" fmla="*/ 129 h 242"/>
              <a:gd name="T32" fmla="*/ 207 w 211"/>
              <a:gd name="T33" fmla="*/ 138 h 242"/>
              <a:gd name="T34" fmla="*/ 210 w 211"/>
              <a:gd name="T35" fmla="*/ 121 h 242"/>
              <a:gd name="T36" fmla="*/ 183 w 211"/>
              <a:gd name="T37" fmla="*/ 96 h 242"/>
              <a:gd name="T38" fmla="*/ 207 w 211"/>
              <a:gd name="T39" fmla="*/ 75 h 242"/>
              <a:gd name="T40" fmla="*/ 179 w 211"/>
              <a:gd name="T41" fmla="*/ 84 h 242"/>
              <a:gd name="T42" fmla="*/ 193 w 211"/>
              <a:gd name="T43" fmla="*/ 48 h 242"/>
              <a:gd name="T44" fmla="*/ 182 w 211"/>
              <a:gd name="T45" fmla="*/ 34 h 242"/>
              <a:gd name="T46" fmla="*/ 169 w 211"/>
              <a:gd name="T47" fmla="*/ 63 h 242"/>
              <a:gd name="T48" fmla="*/ 145 w 211"/>
              <a:gd name="T49" fmla="*/ 39 h 242"/>
              <a:gd name="T50" fmla="*/ 144 w 211"/>
              <a:gd name="T51" fmla="*/ 8 h 242"/>
              <a:gd name="T52" fmla="*/ 134 w 211"/>
              <a:gd name="T53" fmla="*/ 35 h 242"/>
              <a:gd name="T54" fmla="*/ 111 w 211"/>
              <a:gd name="T55" fmla="*/ 30 h 242"/>
              <a:gd name="T56" fmla="*/ 113 w 211"/>
              <a:gd name="T57" fmla="*/ 1 h 242"/>
              <a:gd name="T58" fmla="*/ 97 w 211"/>
              <a:gd name="T59" fmla="*/ 2 h 242"/>
              <a:gd name="T60" fmla="*/ 66 w 211"/>
              <a:gd name="T61" fmla="*/ 39 h 242"/>
              <a:gd name="T62" fmla="*/ 78 w 211"/>
              <a:gd name="T63" fmla="*/ 34 h 242"/>
              <a:gd name="T64" fmla="*/ 52 w 211"/>
              <a:gd name="T65" fmla="*/ 15 h 242"/>
              <a:gd name="T66" fmla="*/ 40 w 211"/>
              <a:gd name="T67" fmla="*/ 63 h 242"/>
              <a:gd name="T68" fmla="*/ 49 w 211"/>
              <a:gd name="T69" fmla="*/ 53 h 242"/>
              <a:gd name="T70" fmla="*/ 18 w 211"/>
              <a:gd name="T71" fmla="*/ 47 h 242"/>
              <a:gd name="T72" fmla="*/ 25 w 211"/>
              <a:gd name="T73" fmla="*/ 95 h 242"/>
              <a:gd name="T74" fmla="*/ 29 w 211"/>
              <a:gd name="T75" fmla="*/ 95 h 242"/>
              <a:gd name="T76" fmla="*/ 5 w 211"/>
              <a:gd name="T77" fmla="*/ 75 h 242"/>
              <a:gd name="T78" fmla="*/ 0 w 211"/>
              <a:gd name="T79" fmla="*/ 92 h 242"/>
              <a:gd name="T80" fmla="*/ 25 w 211"/>
              <a:gd name="T81" fmla="*/ 95 h 242"/>
              <a:gd name="T82" fmla="*/ 28 w 211"/>
              <a:gd name="T83" fmla="*/ 118 h 242"/>
              <a:gd name="T84" fmla="*/ 4 w 211"/>
              <a:gd name="T85" fmla="*/ 138 h 242"/>
              <a:gd name="T86" fmla="*/ 32 w 211"/>
              <a:gd name="T87" fmla="*/ 129 h 242"/>
              <a:gd name="T88" fmla="*/ 18 w 211"/>
              <a:gd name="T89" fmla="*/ 165 h 242"/>
              <a:gd name="T90" fmla="*/ 29 w 211"/>
              <a:gd name="T91" fmla="*/ 179 h 242"/>
              <a:gd name="T92" fmla="*/ 42 w 211"/>
              <a:gd name="T93" fmla="*/ 15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 h="242">
                <a:moveTo>
                  <a:pt x="164" y="107"/>
                </a:moveTo>
                <a:cubicBezTo>
                  <a:pt x="164" y="120"/>
                  <a:pt x="160" y="131"/>
                  <a:pt x="154" y="140"/>
                </a:cubicBezTo>
                <a:cubicBezTo>
                  <a:pt x="145" y="154"/>
                  <a:pt x="134" y="168"/>
                  <a:pt x="134" y="184"/>
                </a:cubicBezTo>
                <a:cubicBezTo>
                  <a:pt x="134" y="185"/>
                  <a:pt x="134" y="185"/>
                  <a:pt x="134" y="185"/>
                </a:cubicBezTo>
                <a:cubicBezTo>
                  <a:pt x="134" y="186"/>
                  <a:pt x="134" y="186"/>
                  <a:pt x="133" y="186"/>
                </a:cubicBezTo>
                <a:cubicBezTo>
                  <a:pt x="78" y="186"/>
                  <a:pt x="78" y="186"/>
                  <a:pt x="78" y="186"/>
                </a:cubicBezTo>
                <a:cubicBezTo>
                  <a:pt x="77" y="186"/>
                  <a:pt x="77" y="186"/>
                  <a:pt x="77" y="185"/>
                </a:cubicBezTo>
                <a:cubicBezTo>
                  <a:pt x="77" y="184"/>
                  <a:pt x="77" y="184"/>
                  <a:pt x="77" y="184"/>
                </a:cubicBezTo>
                <a:cubicBezTo>
                  <a:pt x="77" y="169"/>
                  <a:pt x="66" y="155"/>
                  <a:pt x="58" y="141"/>
                </a:cubicBezTo>
                <a:cubicBezTo>
                  <a:pt x="51" y="132"/>
                  <a:pt x="47" y="120"/>
                  <a:pt x="47" y="107"/>
                </a:cubicBezTo>
                <a:cubicBezTo>
                  <a:pt x="47" y="75"/>
                  <a:pt x="73" y="49"/>
                  <a:pt x="106" y="49"/>
                </a:cubicBezTo>
                <a:cubicBezTo>
                  <a:pt x="138" y="49"/>
                  <a:pt x="164" y="75"/>
                  <a:pt x="164" y="107"/>
                </a:cubicBezTo>
                <a:close/>
                <a:moveTo>
                  <a:pt x="129" y="212"/>
                </a:moveTo>
                <a:cubicBezTo>
                  <a:pt x="82" y="212"/>
                  <a:pt x="82" y="212"/>
                  <a:pt x="82" y="212"/>
                </a:cubicBezTo>
                <a:cubicBezTo>
                  <a:pt x="79" y="212"/>
                  <a:pt x="77" y="215"/>
                  <a:pt x="77" y="218"/>
                </a:cubicBezTo>
                <a:cubicBezTo>
                  <a:pt x="77" y="221"/>
                  <a:pt x="79" y="224"/>
                  <a:pt x="82" y="224"/>
                </a:cubicBezTo>
                <a:cubicBezTo>
                  <a:pt x="129" y="224"/>
                  <a:pt x="129" y="224"/>
                  <a:pt x="129" y="224"/>
                </a:cubicBezTo>
                <a:cubicBezTo>
                  <a:pt x="132" y="224"/>
                  <a:pt x="134" y="221"/>
                  <a:pt x="134" y="218"/>
                </a:cubicBezTo>
                <a:cubicBezTo>
                  <a:pt x="134" y="215"/>
                  <a:pt x="132" y="212"/>
                  <a:pt x="129" y="212"/>
                </a:cubicBezTo>
                <a:close/>
                <a:moveTo>
                  <a:pt x="129" y="194"/>
                </a:moveTo>
                <a:cubicBezTo>
                  <a:pt x="82" y="194"/>
                  <a:pt x="82" y="194"/>
                  <a:pt x="82" y="194"/>
                </a:cubicBezTo>
                <a:cubicBezTo>
                  <a:pt x="79" y="194"/>
                  <a:pt x="77" y="196"/>
                  <a:pt x="77" y="199"/>
                </a:cubicBezTo>
                <a:cubicBezTo>
                  <a:pt x="77" y="203"/>
                  <a:pt x="79" y="205"/>
                  <a:pt x="82" y="205"/>
                </a:cubicBezTo>
                <a:cubicBezTo>
                  <a:pt x="129" y="205"/>
                  <a:pt x="129" y="205"/>
                  <a:pt x="129" y="205"/>
                </a:cubicBezTo>
                <a:cubicBezTo>
                  <a:pt x="132" y="205"/>
                  <a:pt x="134" y="203"/>
                  <a:pt x="134" y="199"/>
                </a:cubicBezTo>
                <a:cubicBezTo>
                  <a:pt x="134" y="196"/>
                  <a:pt x="132" y="194"/>
                  <a:pt x="129" y="194"/>
                </a:cubicBezTo>
                <a:close/>
                <a:moveTo>
                  <a:pt x="88" y="231"/>
                </a:moveTo>
                <a:cubicBezTo>
                  <a:pt x="87" y="231"/>
                  <a:pt x="87" y="231"/>
                  <a:pt x="88" y="232"/>
                </a:cubicBezTo>
                <a:cubicBezTo>
                  <a:pt x="96" y="241"/>
                  <a:pt x="96" y="241"/>
                  <a:pt x="96" y="241"/>
                </a:cubicBezTo>
                <a:cubicBezTo>
                  <a:pt x="97" y="242"/>
                  <a:pt x="99" y="242"/>
                  <a:pt x="100" y="242"/>
                </a:cubicBezTo>
                <a:cubicBezTo>
                  <a:pt x="111" y="242"/>
                  <a:pt x="111" y="242"/>
                  <a:pt x="111" y="242"/>
                </a:cubicBezTo>
                <a:cubicBezTo>
                  <a:pt x="112" y="242"/>
                  <a:pt x="114" y="242"/>
                  <a:pt x="115" y="241"/>
                </a:cubicBezTo>
                <a:cubicBezTo>
                  <a:pt x="123" y="232"/>
                  <a:pt x="123" y="232"/>
                  <a:pt x="123" y="232"/>
                </a:cubicBezTo>
                <a:cubicBezTo>
                  <a:pt x="124" y="231"/>
                  <a:pt x="124" y="231"/>
                  <a:pt x="123" y="231"/>
                </a:cubicBezTo>
                <a:lnTo>
                  <a:pt x="88" y="231"/>
                </a:lnTo>
                <a:close/>
                <a:moveTo>
                  <a:pt x="170" y="150"/>
                </a:moveTo>
                <a:cubicBezTo>
                  <a:pt x="170" y="150"/>
                  <a:pt x="169" y="150"/>
                  <a:pt x="169" y="150"/>
                </a:cubicBezTo>
                <a:cubicBezTo>
                  <a:pt x="162" y="159"/>
                  <a:pt x="162" y="159"/>
                  <a:pt x="162" y="159"/>
                </a:cubicBezTo>
                <a:cubicBezTo>
                  <a:pt x="162" y="159"/>
                  <a:pt x="162" y="160"/>
                  <a:pt x="162" y="160"/>
                </a:cubicBezTo>
                <a:cubicBezTo>
                  <a:pt x="182" y="179"/>
                  <a:pt x="182" y="179"/>
                  <a:pt x="182" y="179"/>
                </a:cubicBezTo>
                <a:cubicBezTo>
                  <a:pt x="182" y="180"/>
                  <a:pt x="183" y="180"/>
                  <a:pt x="183" y="179"/>
                </a:cubicBezTo>
                <a:cubicBezTo>
                  <a:pt x="193" y="167"/>
                  <a:pt x="193" y="167"/>
                  <a:pt x="193" y="167"/>
                </a:cubicBezTo>
                <a:cubicBezTo>
                  <a:pt x="194" y="166"/>
                  <a:pt x="193" y="166"/>
                  <a:pt x="193" y="165"/>
                </a:cubicBezTo>
                <a:lnTo>
                  <a:pt x="170" y="150"/>
                </a:lnTo>
                <a:close/>
                <a:moveTo>
                  <a:pt x="210" y="121"/>
                </a:moveTo>
                <a:cubicBezTo>
                  <a:pt x="183" y="117"/>
                  <a:pt x="183" y="117"/>
                  <a:pt x="183" y="117"/>
                </a:cubicBezTo>
                <a:cubicBezTo>
                  <a:pt x="182" y="117"/>
                  <a:pt x="182" y="118"/>
                  <a:pt x="182" y="118"/>
                </a:cubicBezTo>
                <a:cubicBezTo>
                  <a:pt x="179" y="129"/>
                  <a:pt x="179" y="129"/>
                  <a:pt x="179" y="129"/>
                </a:cubicBezTo>
                <a:cubicBezTo>
                  <a:pt x="179" y="130"/>
                  <a:pt x="179" y="130"/>
                  <a:pt x="180" y="131"/>
                </a:cubicBezTo>
                <a:cubicBezTo>
                  <a:pt x="206" y="139"/>
                  <a:pt x="206" y="139"/>
                  <a:pt x="206" y="139"/>
                </a:cubicBezTo>
                <a:cubicBezTo>
                  <a:pt x="206" y="139"/>
                  <a:pt x="207" y="139"/>
                  <a:pt x="207" y="138"/>
                </a:cubicBezTo>
                <a:cubicBezTo>
                  <a:pt x="211" y="123"/>
                  <a:pt x="211" y="123"/>
                  <a:pt x="211" y="123"/>
                </a:cubicBezTo>
                <a:cubicBezTo>
                  <a:pt x="211" y="122"/>
                  <a:pt x="211" y="122"/>
                  <a:pt x="211" y="122"/>
                </a:cubicBezTo>
                <a:cubicBezTo>
                  <a:pt x="211" y="121"/>
                  <a:pt x="210" y="121"/>
                  <a:pt x="210" y="121"/>
                </a:cubicBezTo>
                <a:close/>
                <a:moveTo>
                  <a:pt x="179" y="84"/>
                </a:moveTo>
                <a:cubicBezTo>
                  <a:pt x="182" y="95"/>
                  <a:pt x="182" y="95"/>
                  <a:pt x="182" y="95"/>
                </a:cubicBezTo>
                <a:cubicBezTo>
                  <a:pt x="182" y="95"/>
                  <a:pt x="182" y="96"/>
                  <a:pt x="183" y="96"/>
                </a:cubicBezTo>
                <a:cubicBezTo>
                  <a:pt x="210" y="92"/>
                  <a:pt x="210" y="92"/>
                  <a:pt x="210" y="92"/>
                </a:cubicBezTo>
                <a:cubicBezTo>
                  <a:pt x="210" y="92"/>
                  <a:pt x="211" y="91"/>
                  <a:pt x="211" y="91"/>
                </a:cubicBezTo>
                <a:cubicBezTo>
                  <a:pt x="207" y="75"/>
                  <a:pt x="207" y="75"/>
                  <a:pt x="207" y="75"/>
                </a:cubicBezTo>
                <a:cubicBezTo>
                  <a:pt x="207" y="75"/>
                  <a:pt x="206" y="74"/>
                  <a:pt x="206" y="75"/>
                </a:cubicBezTo>
                <a:cubicBezTo>
                  <a:pt x="180" y="83"/>
                  <a:pt x="180" y="83"/>
                  <a:pt x="180" y="83"/>
                </a:cubicBezTo>
                <a:cubicBezTo>
                  <a:pt x="179" y="83"/>
                  <a:pt x="179" y="84"/>
                  <a:pt x="179" y="84"/>
                </a:cubicBezTo>
                <a:close/>
                <a:moveTo>
                  <a:pt x="169" y="63"/>
                </a:moveTo>
                <a:cubicBezTo>
                  <a:pt x="169" y="63"/>
                  <a:pt x="170" y="63"/>
                  <a:pt x="170" y="63"/>
                </a:cubicBezTo>
                <a:cubicBezTo>
                  <a:pt x="193" y="48"/>
                  <a:pt x="193" y="48"/>
                  <a:pt x="193" y="48"/>
                </a:cubicBezTo>
                <a:cubicBezTo>
                  <a:pt x="193" y="48"/>
                  <a:pt x="194" y="47"/>
                  <a:pt x="193" y="47"/>
                </a:cubicBezTo>
                <a:cubicBezTo>
                  <a:pt x="183" y="34"/>
                  <a:pt x="183" y="34"/>
                  <a:pt x="183" y="34"/>
                </a:cubicBezTo>
                <a:cubicBezTo>
                  <a:pt x="183" y="34"/>
                  <a:pt x="182" y="34"/>
                  <a:pt x="182" y="34"/>
                </a:cubicBezTo>
                <a:cubicBezTo>
                  <a:pt x="162" y="53"/>
                  <a:pt x="162" y="53"/>
                  <a:pt x="162" y="53"/>
                </a:cubicBezTo>
                <a:cubicBezTo>
                  <a:pt x="162" y="53"/>
                  <a:pt x="162" y="54"/>
                  <a:pt x="162" y="54"/>
                </a:cubicBezTo>
                <a:lnTo>
                  <a:pt x="169" y="63"/>
                </a:lnTo>
                <a:close/>
                <a:moveTo>
                  <a:pt x="134" y="35"/>
                </a:moveTo>
                <a:cubicBezTo>
                  <a:pt x="144" y="40"/>
                  <a:pt x="144" y="40"/>
                  <a:pt x="144" y="40"/>
                </a:cubicBezTo>
                <a:cubicBezTo>
                  <a:pt x="144" y="40"/>
                  <a:pt x="145" y="40"/>
                  <a:pt x="145" y="39"/>
                </a:cubicBezTo>
                <a:cubicBezTo>
                  <a:pt x="159" y="16"/>
                  <a:pt x="159" y="16"/>
                  <a:pt x="159" y="16"/>
                </a:cubicBezTo>
                <a:cubicBezTo>
                  <a:pt x="159" y="15"/>
                  <a:pt x="159" y="15"/>
                  <a:pt x="159" y="15"/>
                </a:cubicBezTo>
                <a:cubicBezTo>
                  <a:pt x="144" y="8"/>
                  <a:pt x="144" y="8"/>
                  <a:pt x="144" y="8"/>
                </a:cubicBezTo>
                <a:cubicBezTo>
                  <a:pt x="144" y="7"/>
                  <a:pt x="143" y="8"/>
                  <a:pt x="143" y="8"/>
                </a:cubicBezTo>
                <a:cubicBezTo>
                  <a:pt x="133" y="34"/>
                  <a:pt x="133" y="34"/>
                  <a:pt x="133" y="34"/>
                </a:cubicBezTo>
                <a:cubicBezTo>
                  <a:pt x="133" y="34"/>
                  <a:pt x="133" y="35"/>
                  <a:pt x="134" y="35"/>
                </a:cubicBezTo>
                <a:close/>
                <a:moveTo>
                  <a:pt x="100" y="30"/>
                </a:moveTo>
                <a:cubicBezTo>
                  <a:pt x="100" y="30"/>
                  <a:pt x="103" y="30"/>
                  <a:pt x="106" y="30"/>
                </a:cubicBezTo>
                <a:cubicBezTo>
                  <a:pt x="108" y="30"/>
                  <a:pt x="111" y="30"/>
                  <a:pt x="111" y="30"/>
                </a:cubicBezTo>
                <a:cubicBezTo>
                  <a:pt x="111" y="30"/>
                  <a:pt x="112" y="29"/>
                  <a:pt x="112" y="29"/>
                </a:cubicBezTo>
                <a:cubicBezTo>
                  <a:pt x="114" y="2"/>
                  <a:pt x="114" y="2"/>
                  <a:pt x="114" y="2"/>
                </a:cubicBezTo>
                <a:cubicBezTo>
                  <a:pt x="114" y="1"/>
                  <a:pt x="114" y="1"/>
                  <a:pt x="113" y="1"/>
                </a:cubicBezTo>
                <a:cubicBezTo>
                  <a:pt x="113" y="1"/>
                  <a:pt x="108" y="0"/>
                  <a:pt x="105" y="0"/>
                </a:cubicBezTo>
                <a:cubicBezTo>
                  <a:pt x="103" y="0"/>
                  <a:pt x="97" y="1"/>
                  <a:pt x="97" y="1"/>
                </a:cubicBezTo>
                <a:cubicBezTo>
                  <a:pt x="97" y="1"/>
                  <a:pt x="97" y="1"/>
                  <a:pt x="97" y="2"/>
                </a:cubicBezTo>
                <a:cubicBezTo>
                  <a:pt x="99" y="29"/>
                  <a:pt x="99" y="29"/>
                  <a:pt x="99" y="29"/>
                </a:cubicBezTo>
                <a:cubicBezTo>
                  <a:pt x="99" y="29"/>
                  <a:pt x="99" y="30"/>
                  <a:pt x="100" y="30"/>
                </a:cubicBezTo>
                <a:close/>
                <a:moveTo>
                  <a:pt x="66" y="39"/>
                </a:moveTo>
                <a:cubicBezTo>
                  <a:pt x="66" y="40"/>
                  <a:pt x="67" y="40"/>
                  <a:pt x="67" y="40"/>
                </a:cubicBezTo>
                <a:cubicBezTo>
                  <a:pt x="77" y="35"/>
                  <a:pt x="77" y="35"/>
                  <a:pt x="77" y="35"/>
                </a:cubicBezTo>
                <a:cubicBezTo>
                  <a:pt x="78" y="35"/>
                  <a:pt x="78" y="34"/>
                  <a:pt x="78" y="34"/>
                </a:cubicBezTo>
                <a:cubicBezTo>
                  <a:pt x="68" y="8"/>
                  <a:pt x="68" y="8"/>
                  <a:pt x="68" y="8"/>
                </a:cubicBezTo>
                <a:cubicBezTo>
                  <a:pt x="68" y="8"/>
                  <a:pt x="67" y="8"/>
                  <a:pt x="67" y="8"/>
                </a:cubicBezTo>
                <a:cubicBezTo>
                  <a:pt x="52" y="15"/>
                  <a:pt x="52" y="15"/>
                  <a:pt x="52" y="15"/>
                </a:cubicBezTo>
                <a:cubicBezTo>
                  <a:pt x="52" y="15"/>
                  <a:pt x="52" y="16"/>
                  <a:pt x="52" y="16"/>
                </a:cubicBezTo>
                <a:lnTo>
                  <a:pt x="66" y="39"/>
                </a:lnTo>
                <a:close/>
                <a:moveTo>
                  <a:pt x="40" y="63"/>
                </a:moveTo>
                <a:cubicBezTo>
                  <a:pt x="41" y="64"/>
                  <a:pt x="42" y="64"/>
                  <a:pt x="42" y="63"/>
                </a:cubicBezTo>
                <a:cubicBezTo>
                  <a:pt x="49" y="54"/>
                  <a:pt x="49" y="54"/>
                  <a:pt x="49" y="54"/>
                </a:cubicBezTo>
                <a:cubicBezTo>
                  <a:pt x="49" y="54"/>
                  <a:pt x="49" y="53"/>
                  <a:pt x="49" y="53"/>
                </a:cubicBezTo>
                <a:cubicBezTo>
                  <a:pt x="29" y="34"/>
                  <a:pt x="29" y="34"/>
                  <a:pt x="29" y="34"/>
                </a:cubicBezTo>
                <a:cubicBezTo>
                  <a:pt x="29" y="34"/>
                  <a:pt x="28" y="34"/>
                  <a:pt x="28" y="34"/>
                </a:cubicBezTo>
                <a:cubicBezTo>
                  <a:pt x="18" y="47"/>
                  <a:pt x="18" y="47"/>
                  <a:pt x="18" y="47"/>
                </a:cubicBezTo>
                <a:cubicBezTo>
                  <a:pt x="17" y="47"/>
                  <a:pt x="17" y="48"/>
                  <a:pt x="18" y="48"/>
                </a:cubicBezTo>
                <a:lnTo>
                  <a:pt x="40" y="63"/>
                </a:lnTo>
                <a:close/>
                <a:moveTo>
                  <a:pt x="25" y="95"/>
                </a:moveTo>
                <a:cubicBezTo>
                  <a:pt x="25" y="95"/>
                  <a:pt x="26" y="95"/>
                  <a:pt x="26" y="96"/>
                </a:cubicBezTo>
                <a:cubicBezTo>
                  <a:pt x="28" y="96"/>
                  <a:pt x="28" y="96"/>
                  <a:pt x="28" y="96"/>
                </a:cubicBezTo>
                <a:cubicBezTo>
                  <a:pt x="29" y="96"/>
                  <a:pt x="29" y="96"/>
                  <a:pt x="29" y="95"/>
                </a:cubicBezTo>
                <a:cubicBezTo>
                  <a:pt x="32" y="84"/>
                  <a:pt x="32" y="84"/>
                  <a:pt x="32" y="84"/>
                </a:cubicBezTo>
                <a:cubicBezTo>
                  <a:pt x="32" y="84"/>
                  <a:pt x="32" y="83"/>
                  <a:pt x="31" y="83"/>
                </a:cubicBezTo>
                <a:cubicBezTo>
                  <a:pt x="5" y="75"/>
                  <a:pt x="5" y="75"/>
                  <a:pt x="5" y="75"/>
                </a:cubicBezTo>
                <a:cubicBezTo>
                  <a:pt x="5" y="75"/>
                  <a:pt x="4" y="75"/>
                  <a:pt x="4" y="75"/>
                </a:cubicBezTo>
                <a:cubicBezTo>
                  <a:pt x="0" y="91"/>
                  <a:pt x="0" y="91"/>
                  <a:pt x="0" y="91"/>
                </a:cubicBezTo>
                <a:cubicBezTo>
                  <a:pt x="0" y="91"/>
                  <a:pt x="0" y="92"/>
                  <a:pt x="0" y="92"/>
                </a:cubicBezTo>
                <a:cubicBezTo>
                  <a:pt x="0" y="92"/>
                  <a:pt x="0" y="92"/>
                  <a:pt x="0" y="92"/>
                </a:cubicBezTo>
                <a:cubicBezTo>
                  <a:pt x="0" y="92"/>
                  <a:pt x="1" y="92"/>
                  <a:pt x="1" y="92"/>
                </a:cubicBezTo>
                <a:lnTo>
                  <a:pt x="25" y="95"/>
                </a:lnTo>
                <a:close/>
                <a:moveTo>
                  <a:pt x="32" y="129"/>
                </a:moveTo>
                <a:cubicBezTo>
                  <a:pt x="29" y="118"/>
                  <a:pt x="29" y="118"/>
                  <a:pt x="29" y="118"/>
                </a:cubicBezTo>
                <a:cubicBezTo>
                  <a:pt x="29" y="118"/>
                  <a:pt x="29" y="118"/>
                  <a:pt x="28" y="118"/>
                </a:cubicBezTo>
                <a:cubicBezTo>
                  <a:pt x="1" y="121"/>
                  <a:pt x="1" y="121"/>
                  <a:pt x="1" y="121"/>
                </a:cubicBezTo>
                <a:cubicBezTo>
                  <a:pt x="1" y="122"/>
                  <a:pt x="0" y="122"/>
                  <a:pt x="0" y="123"/>
                </a:cubicBezTo>
                <a:cubicBezTo>
                  <a:pt x="4" y="138"/>
                  <a:pt x="4" y="138"/>
                  <a:pt x="4" y="138"/>
                </a:cubicBezTo>
                <a:cubicBezTo>
                  <a:pt x="4" y="139"/>
                  <a:pt x="5" y="139"/>
                  <a:pt x="5" y="139"/>
                </a:cubicBezTo>
                <a:cubicBezTo>
                  <a:pt x="31" y="130"/>
                  <a:pt x="31" y="130"/>
                  <a:pt x="31" y="130"/>
                </a:cubicBezTo>
                <a:cubicBezTo>
                  <a:pt x="32" y="130"/>
                  <a:pt x="32" y="130"/>
                  <a:pt x="32" y="129"/>
                </a:cubicBezTo>
                <a:close/>
                <a:moveTo>
                  <a:pt x="42" y="150"/>
                </a:moveTo>
                <a:cubicBezTo>
                  <a:pt x="42" y="150"/>
                  <a:pt x="41" y="150"/>
                  <a:pt x="40" y="150"/>
                </a:cubicBezTo>
                <a:cubicBezTo>
                  <a:pt x="18" y="165"/>
                  <a:pt x="18" y="165"/>
                  <a:pt x="18" y="165"/>
                </a:cubicBezTo>
                <a:cubicBezTo>
                  <a:pt x="17" y="166"/>
                  <a:pt x="17" y="166"/>
                  <a:pt x="18" y="167"/>
                </a:cubicBezTo>
                <a:cubicBezTo>
                  <a:pt x="28" y="179"/>
                  <a:pt x="28" y="179"/>
                  <a:pt x="28" y="179"/>
                </a:cubicBezTo>
                <a:cubicBezTo>
                  <a:pt x="28" y="179"/>
                  <a:pt x="29" y="179"/>
                  <a:pt x="29" y="179"/>
                </a:cubicBezTo>
                <a:cubicBezTo>
                  <a:pt x="49" y="160"/>
                  <a:pt x="49" y="160"/>
                  <a:pt x="49" y="160"/>
                </a:cubicBezTo>
                <a:cubicBezTo>
                  <a:pt x="49" y="160"/>
                  <a:pt x="49" y="159"/>
                  <a:pt x="49" y="159"/>
                </a:cubicBezTo>
                <a:lnTo>
                  <a:pt x="42" y="150"/>
                </a:lnTo>
                <a:close/>
              </a:path>
            </a:pathLst>
          </a:custGeom>
          <a:solidFill>
            <a:srgbClr val="C00000"/>
          </a:solidFill>
          <a:ln>
            <a:solidFill>
              <a:srgbClr val="C00000"/>
            </a:solidFill>
          </a:ln>
        </p:spPr>
        <p:txBody>
          <a:bodyPr vert="horz" wrap="square" lIns="121920" tIns="60960" rIns="121920" bIns="60960" numCol="1" anchor="t" anchorCtr="0" compatLnSpc="1">
            <a:prstTxWarp prst="textNoShape">
              <a:avLst/>
            </a:prstTxWarp>
          </a:bodyPr>
          <a:lstStyle/>
          <a:p>
            <a:pPr defTabSz="1219140">
              <a:defRPr/>
            </a:pPr>
            <a:endParaRPr lang="en-GB" sz="2400">
              <a:solidFill>
                <a:srgbClr val="000000"/>
              </a:solidFill>
              <a:cs typeface="Arial" pitchFamily="34" charset="0"/>
            </a:endParaRPr>
          </a:p>
        </p:txBody>
      </p:sp>
      <p:sp>
        <p:nvSpPr>
          <p:cNvPr id="125" name="ZoneTexte 43">
            <a:extLst>
              <a:ext uri="{FF2B5EF4-FFF2-40B4-BE49-F238E27FC236}">
                <a16:creationId xmlns:a16="http://schemas.microsoft.com/office/drawing/2014/main" id="{20516B19-85BB-46E4-A56B-B0146FBAF087}"/>
              </a:ext>
            </a:extLst>
          </p:cNvPr>
          <p:cNvSpPr txBox="1"/>
          <p:nvPr/>
        </p:nvSpPr>
        <p:spPr>
          <a:xfrm>
            <a:off x="8728823" y="4852968"/>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Bon à savoir</a:t>
            </a:r>
          </a:p>
        </p:txBody>
      </p:sp>
      <p:grpSp>
        <p:nvGrpSpPr>
          <p:cNvPr id="126" name="Group 124">
            <a:extLst>
              <a:ext uri="{FF2B5EF4-FFF2-40B4-BE49-F238E27FC236}">
                <a16:creationId xmlns:a16="http://schemas.microsoft.com/office/drawing/2014/main" id="{6A170877-FF81-4516-A63B-86F923921663}"/>
              </a:ext>
            </a:extLst>
          </p:cNvPr>
          <p:cNvGrpSpPr>
            <a:grpSpLocks noChangeAspect="1"/>
          </p:cNvGrpSpPr>
          <p:nvPr/>
        </p:nvGrpSpPr>
        <p:grpSpPr bwMode="auto">
          <a:xfrm>
            <a:off x="176677" y="3804723"/>
            <a:ext cx="274387" cy="273744"/>
            <a:chOff x="346" y="2997"/>
            <a:chExt cx="428" cy="427"/>
          </a:xfrm>
          <a:solidFill>
            <a:srgbClr val="A5CC74"/>
          </a:solidFill>
        </p:grpSpPr>
        <p:sp>
          <p:nvSpPr>
            <p:cNvPr id="127" name="Freeform 125">
              <a:extLst>
                <a:ext uri="{FF2B5EF4-FFF2-40B4-BE49-F238E27FC236}">
                  <a16:creationId xmlns:a16="http://schemas.microsoft.com/office/drawing/2014/main" id="{0E8B7636-C4A4-44C5-B103-0232F49FAD08}"/>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8" name="Freeform 126">
              <a:extLst>
                <a:ext uri="{FF2B5EF4-FFF2-40B4-BE49-F238E27FC236}">
                  <a16:creationId xmlns:a16="http://schemas.microsoft.com/office/drawing/2014/main" id="{70C4DE5B-9FA0-47FC-84E4-1383C3506EC7}"/>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29" name="Freeform 127">
              <a:extLst>
                <a:ext uri="{FF2B5EF4-FFF2-40B4-BE49-F238E27FC236}">
                  <a16:creationId xmlns:a16="http://schemas.microsoft.com/office/drawing/2014/main" id="{7CF730E2-5143-41E8-B91E-9213A63CBCF6}"/>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30" name="Freeform 128">
              <a:extLst>
                <a:ext uri="{FF2B5EF4-FFF2-40B4-BE49-F238E27FC236}">
                  <a16:creationId xmlns:a16="http://schemas.microsoft.com/office/drawing/2014/main" id="{7CCE967F-2EE1-4DA1-B9D3-BC1B8F7F6291}"/>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31" name="Freeform 129">
              <a:extLst>
                <a:ext uri="{FF2B5EF4-FFF2-40B4-BE49-F238E27FC236}">
                  <a16:creationId xmlns:a16="http://schemas.microsoft.com/office/drawing/2014/main" id="{385C4B8B-3C68-4043-AD4E-118FBBEB6E6F}"/>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132" name="ZoneTexte 44">
            <a:extLst>
              <a:ext uri="{FF2B5EF4-FFF2-40B4-BE49-F238E27FC236}">
                <a16:creationId xmlns:a16="http://schemas.microsoft.com/office/drawing/2014/main" id="{E94BE088-FEE9-462F-B335-B4645BC5170B}"/>
              </a:ext>
            </a:extLst>
          </p:cNvPr>
          <p:cNvSpPr txBox="1"/>
          <p:nvPr/>
        </p:nvSpPr>
        <p:spPr>
          <a:xfrm>
            <a:off x="10416480" y="4677839"/>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133" name="Rectangle 132">
            <a:extLst>
              <a:ext uri="{FF2B5EF4-FFF2-40B4-BE49-F238E27FC236}">
                <a16:creationId xmlns:a16="http://schemas.microsoft.com/office/drawing/2014/main" id="{E5E20742-797A-4208-96E5-A3C14C3F663A}"/>
              </a:ext>
            </a:extLst>
          </p:cNvPr>
          <p:cNvSpPr/>
          <p:nvPr/>
        </p:nvSpPr>
        <p:spPr>
          <a:xfrm>
            <a:off x="1954293" y="1888162"/>
            <a:ext cx="1080000" cy="596256"/>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Tempête</a:t>
            </a:r>
          </a:p>
        </p:txBody>
      </p:sp>
      <p:sp>
        <p:nvSpPr>
          <p:cNvPr id="134" name="Rectangle 133">
            <a:extLst>
              <a:ext uri="{FF2B5EF4-FFF2-40B4-BE49-F238E27FC236}">
                <a16:creationId xmlns:a16="http://schemas.microsoft.com/office/drawing/2014/main" id="{F5E56F87-F8C1-468F-8204-1E774438CCE3}"/>
              </a:ext>
            </a:extLst>
          </p:cNvPr>
          <p:cNvSpPr/>
          <p:nvPr/>
        </p:nvSpPr>
        <p:spPr>
          <a:xfrm>
            <a:off x="714079" y="1888162"/>
            <a:ext cx="1080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Grêle</a:t>
            </a:r>
          </a:p>
        </p:txBody>
      </p:sp>
      <p:sp>
        <p:nvSpPr>
          <p:cNvPr id="135" name="Rectangle 134">
            <a:extLst>
              <a:ext uri="{FF2B5EF4-FFF2-40B4-BE49-F238E27FC236}">
                <a16:creationId xmlns:a16="http://schemas.microsoft.com/office/drawing/2014/main" id="{DC7F88A2-E91D-46A0-A4B4-4AC60ACDE994}"/>
              </a:ext>
            </a:extLst>
          </p:cNvPr>
          <p:cNvSpPr/>
          <p:nvPr/>
        </p:nvSpPr>
        <p:spPr>
          <a:xfrm>
            <a:off x="3194512" y="1888162"/>
            <a:ext cx="1080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Gel</a:t>
            </a:r>
          </a:p>
        </p:txBody>
      </p:sp>
      <p:sp>
        <p:nvSpPr>
          <p:cNvPr id="136" name="Rectangle 135">
            <a:extLst>
              <a:ext uri="{FF2B5EF4-FFF2-40B4-BE49-F238E27FC236}">
                <a16:creationId xmlns:a16="http://schemas.microsoft.com/office/drawing/2014/main" id="{58507156-2C6A-43A2-B867-4FDB2921180A}"/>
              </a:ext>
            </a:extLst>
          </p:cNvPr>
          <p:cNvSpPr/>
          <p:nvPr/>
        </p:nvSpPr>
        <p:spPr>
          <a:xfrm>
            <a:off x="4447079" y="1888162"/>
            <a:ext cx="1080000" cy="596256"/>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Sécheresse</a:t>
            </a:r>
          </a:p>
        </p:txBody>
      </p:sp>
      <p:sp>
        <p:nvSpPr>
          <p:cNvPr id="137" name="Rectangle 136">
            <a:extLst>
              <a:ext uri="{FF2B5EF4-FFF2-40B4-BE49-F238E27FC236}">
                <a16:creationId xmlns:a16="http://schemas.microsoft.com/office/drawing/2014/main" id="{45742808-F46A-480F-A547-D460C78679AC}"/>
              </a:ext>
            </a:extLst>
          </p:cNvPr>
          <p:cNvSpPr/>
          <p:nvPr/>
        </p:nvSpPr>
        <p:spPr>
          <a:xfrm>
            <a:off x="928781" y="2693008"/>
            <a:ext cx="1116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Excès d’eau</a:t>
            </a:r>
          </a:p>
        </p:txBody>
      </p:sp>
      <p:sp>
        <p:nvSpPr>
          <p:cNvPr id="138" name="Rectangle 137">
            <a:extLst>
              <a:ext uri="{FF2B5EF4-FFF2-40B4-BE49-F238E27FC236}">
                <a16:creationId xmlns:a16="http://schemas.microsoft.com/office/drawing/2014/main" id="{AA9DC2C2-0BE1-400D-9EDA-C33C5D464FD4}"/>
              </a:ext>
            </a:extLst>
          </p:cNvPr>
          <p:cNvSpPr/>
          <p:nvPr/>
        </p:nvSpPr>
        <p:spPr>
          <a:xfrm>
            <a:off x="2577997" y="2693008"/>
            <a:ext cx="1116000" cy="596256"/>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Température basse</a:t>
            </a:r>
          </a:p>
        </p:txBody>
      </p:sp>
      <p:sp>
        <p:nvSpPr>
          <p:cNvPr id="139" name="Rectangle 138">
            <a:extLst>
              <a:ext uri="{FF2B5EF4-FFF2-40B4-BE49-F238E27FC236}">
                <a16:creationId xmlns:a16="http://schemas.microsoft.com/office/drawing/2014/main" id="{7AC205B9-0F6F-4912-A3C0-C634902DD1C6}"/>
              </a:ext>
            </a:extLst>
          </p:cNvPr>
          <p:cNvSpPr/>
          <p:nvPr/>
        </p:nvSpPr>
        <p:spPr>
          <a:xfrm>
            <a:off x="4319888" y="2693008"/>
            <a:ext cx="1116000" cy="596256"/>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Température élevée</a:t>
            </a:r>
          </a:p>
        </p:txBody>
      </p:sp>
      <p:sp>
        <p:nvSpPr>
          <p:cNvPr id="140" name="ZoneTexte 139">
            <a:extLst>
              <a:ext uri="{FF2B5EF4-FFF2-40B4-BE49-F238E27FC236}">
                <a16:creationId xmlns:a16="http://schemas.microsoft.com/office/drawing/2014/main" id="{1C8E2807-D6DB-46F2-9E2C-E4DB1DA1FC74}"/>
              </a:ext>
            </a:extLst>
          </p:cNvPr>
          <p:cNvSpPr txBox="1"/>
          <p:nvPr/>
        </p:nvSpPr>
        <p:spPr>
          <a:xfrm>
            <a:off x="1773763" y="1653543"/>
            <a:ext cx="2174221" cy="184666"/>
          </a:xfrm>
          <a:prstGeom prst="rect">
            <a:avLst/>
          </a:prstGeom>
          <a:noFill/>
        </p:spPr>
        <p:txBody>
          <a:bodyPr wrap="square" lIns="0" tIns="0" rIns="0" bIns="0" rtlCol="0">
            <a:spAutoFit/>
          </a:bodyPr>
          <a:lstStyle/>
          <a:p>
            <a:pPr algn="ctr" defTabSz="1219110" fontAlgn="base">
              <a:spcBef>
                <a:spcPct val="0"/>
              </a:spcBef>
              <a:spcAft>
                <a:spcPct val="0"/>
              </a:spcAft>
              <a:defRPr/>
            </a:pPr>
            <a:r>
              <a:rPr lang="fr-FR" sz="1200" b="1" cap="all">
                <a:solidFill>
                  <a:srgbClr val="3E454A"/>
                </a:solidFill>
                <a:latin typeface="Arial Black" panose="020B0A04020102020204" pitchFamily="34" charset="0"/>
                <a:cs typeface="Arial" pitchFamily="34" charset="0"/>
              </a:rPr>
              <a:t>Multirisque récolte</a:t>
            </a:r>
          </a:p>
        </p:txBody>
      </p:sp>
      <p:sp>
        <p:nvSpPr>
          <p:cNvPr id="141" name="ZoneTexte 140">
            <a:extLst>
              <a:ext uri="{FF2B5EF4-FFF2-40B4-BE49-F238E27FC236}">
                <a16:creationId xmlns:a16="http://schemas.microsoft.com/office/drawing/2014/main" id="{0779F940-8AE5-417E-BB84-DA2FE400EB92}"/>
              </a:ext>
            </a:extLst>
          </p:cNvPr>
          <p:cNvSpPr txBox="1"/>
          <p:nvPr/>
        </p:nvSpPr>
        <p:spPr>
          <a:xfrm>
            <a:off x="5886510" y="1651483"/>
            <a:ext cx="2174221" cy="184666"/>
          </a:xfrm>
          <a:prstGeom prst="rect">
            <a:avLst/>
          </a:prstGeom>
          <a:noFill/>
        </p:spPr>
        <p:txBody>
          <a:bodyPr wrap="square" lIns="0" tIns="0" rIns="0" bIns="0" rtlCol="0">
            <a:spAutoFit/>
          </a:bodyPr>
          <a:lstStyle/>
          <a:p>
            <a:pPr algn="ctr" defTabSz="1219110" fontAlgn="base">
              <a:spcBef>
                <a:spcPct val="0"/>
              </a:spcBef>
              <a:spcAft>
                <a:spcPct val="0"/>
              </a:spcAft>
              <a:defRPr/>
            </a:pPr>
            <a:r>
              <a:rPr lang="fr-FR" sz="1200" b="1" cap="all">
                <a:solidFill>
                  <a:srgbClr val="3E454A"/>
                </a:solidFill>
                <a:latin typeface="Arial Black" panose="020B0A04020102020204" pitchFamily="34" charset="0"/>
                <a:cs typeface="Arial" pitchFamily="34" charset="0"/>
              </a:rPr>
              <a:t>COUVERTURE Grêle</a:t>
            </a:r>
          </a:p>
        </p:txBody>
      </p:sp>
      <p:sp>
        <p:nvSpPr>
          <p:cNvPr id="142" name="Rectangle 141">
            <a:extLst>
              <a:ext uri="{FF2B5EF4-FFF2-40B4-BE49-F238E27FC236}">
                <a16:creationId xmlns:a16="http://schemas.microsoft.com/office/drawing/2014/main" id="{5863B913-E869-4D11-8CF3-E7B093910DE7}"/>
              </a:ext>
            </a:extLst>
          </p:cNvPr>
          <p:cNvSpPr/>
          <p:nvPr/>
        </p:nvSpPr>
        <p:spPr>
          <a:xfrm>
            <a:off x="6361620" y="1851862"/>
            <a:ext cx="1224000" cy="648000"/>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Grêle</a:t>
            </a:r>
          </a:p>
        </p:txBody>
      </p:sp>
      <p:cxnSp>
        <p:nvCxnSpPr>
          <p:cNvPr id="143" name="Connecteur droit 142">
            <a:extLst>
              <a:ext uri="{FF2B5EF4-FFF2-40B4-BE49-F238E27FC236}">
                <a16:creationId xmlns:a16="http://schemas.microsoft.com/office/drawing/2014/main" id="{5DCF725C-92B6-4700-8F98-0C43B097522E}"/>
              </a:ext>
            </a:extLst>
          </p:cNvPr>
          <p:cNvCxnSpPr/>
          <p:nvPr/>
        </p:nvCxnSpPr>
        <p:spPr>
          <a:xfrm>
            <a:off x="5801497" y="1694771"/>
            <a:ext cx="0" cy="1837887"/>
          </a:xfrm>
          <a:prstGeom prst="line">
            <a:avLst/>
          </a:prstGeom>
          <a:noFill/>
          <a:ln w="6350" cap="flat" cmpd="sng" algn="ctr">
            <a:solidFill>
              <a:srgbClr val="FFFFFF">
                <a:lumMod val="75000"/>
              </a:srgbClr>
            </a:solidFill>
            <a:prstDash val="solid"/>
            <a:miter lim="800000"/>
          </a:ln>
          <a:effectLst/>
        </p:spPr>
      </p:cxnSp>
    </p:spTree>
    <p:extLst>
      <p:ext uri="{BB962C8B-B14F-4D97-AF65-F5344CB8AC3E}">
        <p14:creationId xmlns:p14="http://schemas.microsoft.com/office/powerpoint/2010/main" val="1225612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La couverture des </a:t>
            </a:r>
            <a:r>
              <a:rPr lang="fr-FR" sz="1800" b="1" u="sng">
                <a:solidFill>
                  <a:srgbClr val="C00000"/>
                </a:solidFill>
                <a:ea typeface="Times New Roman" panose="02020603050405020304" pitchFamily="18" charset="0"/>
              </a:rPr>
              <a:t>Engins Agricoles</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73" name="Espace réservé du pied de page 4">
            <a:extLst>
              <a:ext uri="{FF2B5EF4-FFF2-40B4-BE49-F238E27FC236}">
                <a16:creationId xmlns:a16="http://schemas.microsoft.com/office/drawing/2014/main" id="{87B364FE-AC18-401B-A73D-F55789359EE9}"/>
              </a:ext>
            </a:extLst>
          </p:cNvPr>
          <p:cNvSpPr txBox="1">
            <a:spLocks/>
          </p:cNvSpPr>
          <p:nvPr/>
        </p:nvSpPr>
        <p:spPr>
          <a:xfrm>
            <a:off x="179512" y="5421204"/>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50" b="0" i="0" u="none" strike="noStrike" kern="1200" cap="none" spc="0" normalizeH="0" baseline="0" noProof="0">
                <a:ln>
                  <a:noFill/>
                </a:ln>
                <a:solidFill>
                  <a:srgbClr val="3E454A"/>
                </a:solidFill>
                <a:effectLst/>
                <a:uLnTx/>
                <a:uFillTx/>
                <a:latin typeface="Arial" pitchFamily="34" charset="0"/>
                <a:ea typeface="+mn-ea"/>
                <a:cs typeface="Arial" pitchFamily="34" charset="0"/>
              </a:rPr>
              <a:t>© 2022 Willis Towers Watson. All rights reserved. Proprietary and Confidential. For Willis Towers Watson and Willis Towers Watson client use only. Not suitable for unintended purpose or use by unauthorized recipient.</a:t>
            </a:r>
          </a:p>
        </p:txBody>
      </p:sp>
      <p:sp>
        <p:nvSpPr>
          <p:cNvPr id="74" name="Espace réservé du numéro de diapositive 2">
            <a:extLst>
              <a:ext uri="{FF2B5EF4-FFF2-40B4-BE49-F238E27FC236}">
                <a16:creationId xmlns:a16="http://schemas.microsoft.com/office/drawing/2014/main" id="{5FEEF107-185D-4D0D-BC00-0DDCCC4EB397}"/>
              </a:ext>
            </a:extLst>
          </p:cNvPr>
          <p:cNvSpPr txBox="1">
            <a:spLocks/>
          </p:cNvSpPr>
          <p:nvPr/>
        </p:nvSpPr>
        <p:spPr>
          <a:xfrm>
            <a:off x="8401050" y="5403556"/>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083E393-C0BF-4ED8-8545-7E4C90AFF831}" type="slidenum">
              <a:rPr kumimoji="0" lang="en-US" sz="675" b="0" i="0" u="none" strike="noStrike" kern="1200" cap="none" spc="0" normalizeH="0" baseline="0" noProof="0" smtClean="0">
                <a:ln>
                  <a:noFill/>
                </a:ln>
                <a:solidFill>
                  <a:srgbClr val="3E454A"/>
                </a:solidFill>
                <a:effectLst/>
                <a:uLnTx/>
                <a:uFillTx/>
                <a:latin typeface="Arial" pitchFamily="34" charset="0"/>
                <a:ea typeface="+mn-ea"/>
                <a:cs typeface="Arial"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13</a:t>
            </a:fld>
            <a:endParaRPr kumimoji="0" lang="en-US" sz="675" b="0" i="0"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
        <p:nvSpPr>
          <p:cNvPr id="75" name="Rectangle: Rounded Corners 39">
            <a:extLst>
              <a:ext uri="{FF2B5EF4-FFF2-40B4-BE49-F238E27FC236}">
                <a16:creationId xmlns:a16="http://schemas.microsoft.com/office/drawing/2014/main" id="{15EA8B3F-E02C-4404-9DD7-E5B237EF0208}"/>
              </a:ext>
            </a:extLst>
          </p:cNvPr>
          <p:cNvSpPr/>
          <p:nvPr/>
        </p:nvSpPr>
        <p:spPr>
          <a:xfrm>
            <a:off x="179596" y="1844485"/>
            <a:ext cx="8038625" cy="2097573"/>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b"/>
          <a:lstStyle/>
          <a:p>
            <a:pPr marL="380981" marR="0" lvl="0" indent="-380981" defTabSz="1219140" eaLnBrk="1" fontAlgn="ctr" latinLnBrk="0" hangingPunct="1">
              <a:lnSpc>
                <a:spcPct val="100000"/>
              </a:lnSpc>
              <a:spcBef>
                <a:spcPts val="0"/>
              </a:spcBef>
              <a:spcAft>
                <a:spcPts val="0"/>
              </a:spcAft>
              <a:buClrTx/>
              <a:buSzTx/>
              <a:buFont typeface="Arial" panose="020B0604020202020204" pitchFamily="34" charset="0"/>
              <a:buChar char="•"/>
              <a:tabLst/>
              <a:defRPr/>
            </a:pPr>
            <a:endParaRPr kumimoji="0" lang="fr-FR" sz="933" b="0" i="0" u="none" strike="noStrike" kern="0" cap="none" spc="0" normalizeH="0" baseline="0" noProof="0">
              <a:ln>
                <a:noFill/>
              </a:ln>
              <a:solidFill>
                <a:srgbClr val="000000"/>
              </a:solidFill>
              <a:effectLst/>
              <a:uLnTx/>
              <a:uFillTx/>
              <a:latin typeface="Calibri"/>
              <a:ea typeface="+mn-ea"/>
              <a:cs typeface="+mn-cs"/>
            </a:endParaRPr>
          </a:p>
        </p:txBody>
      </p:sp>
      <p:sp>
        <p:nvSpPr>
          <p:cNvPr id="76" name="ZoneTexte 75">
            <a:extLst>
              <a:ext uri="{FF2B5EF4-FFF2-40B4-BE49-F238E27FC236}">
                <a16:creationId xmlns:a16="http://schemas.microsoft.com/office/drawing/2014/main" id="{C00563DC-E434-4F33-9E7E-4FF14F5A4C13}"/>
              </a:ext>
            </a:extLst>
          </p:cNvPr>
          <p:cNvSpPr txBox="1"/>
          <p:nvPr/>
        </p:nvSpPr>
        <p:spPr>
          <a:xfrm>
            <a:off x="502788" y="1618782"/>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RISQUES COUVERTS</a:t>
            </a:r>
          </a:p>
        </p:txBody>
      </p:sp>
      <p:sp>
        <p:nvSpPr>
          <p:cNvPr id="77" name="Rectangle: Rounded Corners 39">
            <a:extLst>
              <a:ext uri="{FF2B5EF4-FFF2-40B4-BE49-F238E27FC236}">
                <a16:creationId xmlns:a16="http://schemas.microsoft.com/office/drawing/2014/main" id="{5E8BFDD2-B0C4-451F-8C25-5DD70336F812}"/>
              </a:ext>
            </a:extLst>
          </p:cNvPr>
          <p:cNvSpPr/>
          <p:nvPr/>
        </p:nvSpPr>
        <p:spPr>
          <a:xfrm>
            <a:off x="179597" y="4336843"/>
            <a:ext cx="8038625" cy="2077305"/>
          </a:xfrm>
          <a:prstGeom prst="roundRect">
            <a:avLst>
              <a:gd name="adj" fmla="val 0"/>
            </a:avLst>
          </a:prstGeom>
          <a:solidFill>
            <a:srgbClr val="FFFFFF"/>
          </a:solidFill>
          <a:ln w="3175" cap="flat" cmpd="sng" algn="ctr">
            <a:solidFill>
              <a:srgbClr val="FFFFFF">
                <a:lumMod val="75000"/>
              </a:srgbClr>
            </a:solidFill>
            <a:prstDash val="solid"/>
            <a:miter lim="800000"/>
          </a:ln>
          <a:effectLst/>
        </p:spPr>
        <p:txBody>
          <a:bodyPr lIns="48000" rtlCol="0" anchor="ctr"/>
          <a:lstStyle/>
          <a:p>
            <a:pPr marL="228594" marR="0" lvl="0" indent="-228594" defTabSz="1217776"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Les machines agricoles sont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indispensable à la conduite de l’activité </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des exploitants et doivent donc être couvertes en cas de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dommages</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 ou de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vol</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 </a:t>
            </a:r>
          </a:p>
          <a:p>
            <a:pPr marL="228594" marR="0" lvl="0" indent="-228594" defTabSz="1217776"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333" b="0" i="0" u="none" strike="noStrike" kern="0" cap="none" spc="0" normalizeH="0" baseline="0" noProof="0">
              <a:ln>
                <a:noFill/>
              </a:ln>
              <a:solidFill>
                <a:srgbClr val="000000"/>
              </a:solidFill>
              <a:effectLst/>
              <a:uLnTx/>
              <a:uFillTx/>
              <a:latin typeface="Arial" panose="020B0604020202020204"/>
              <a:ea typeface="+mn-ea"/>
              <a:cs typeface="+mn-cs"/>
            </a:endParaRPr>
          </a:p>
          <a:p>
            <a:pPr marL="228594" marR="0" lvl="0" indent="-228594" defTabSz="1217776"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L’assurance engins agricoles permet ainsi de protéger l’ensemble du </a:t>
            </a:r>
            <a:r>
              <a:rPr kumimoji="0" lang="fr-FR" sz="1333" b="1" i="0" u="none" strike="noStrike" kern="0" cap="none" spc="0" normalizeH="0" baseline="0" noProof="0">
                <a:ln>
                  <a:noFill/>
                </a:ln>
                <a:solidFill>
                  <a:srgbClr val="000000"/>
                </a:solidFill>
                <a:effectLst/>
                <a:uLnTx/>
                <a:uFillTx/>
                <a:latin typeface="Arial" panose="020B0604020202020204"/>
                <a:ea typeface="+mn-ea"/>
                <a:cs typeface="+mn-cs"/>
              </a:rPr>
              <a:t>parc de matériel roulant</a:t>
            </a:r>
            <a:r>
              <a:rPr kumimoji="0" lang="fr-FR" sz="1333" b="0" i="0" u="none" strike="noStrike" kern="0" cap="none" spc="0" normalizeH="0" baseline="0" noProof="0">
                <a:ln>
                  <a:noFill/>
                </a:ln>
                <a:solidFill>
                  <a:srgbClr val="000000"/>
                </a:solidFill>
                <a:effectLst/>
                <a:uLnTx/>
                <a:uFillTx/>
                <a:latin typeface="Arial" panose="020B0604020202020204"/>
                <a:ea typeface="+mn-ea"/>
                <a:cs typeface="+mn-cs"/>
              </a:rPr>
              <a:t>, des automoteurs aux matériels tractés ou portés – incluant pneumatiques, capteurs, marchandises transportées etc.</a:t>
            </a:r>
          </a:p>
        </p:txBody>
      </p:sp>
      <p:sp>
        <p:nvSpPr>
          <p:cNvPr id="78" name="ZoneTexte 43">
            <a:extLst>
              <a:ext uri="{FF2B5EF4-FFF2-40B4-BE49-F238E27FC236}">
                <a16:creationId xmlns:a16="http://schemas.microsoft.com/office/drawing/2014/main" id="{24D4AC60-7958-48C9-8C4A-B19250884590}"/>
              </a:ext>
            </a:extLst>
          </p:cNvPr>
          <p:cNvSpPr txBox="1"/>
          <p:nvPr/>
        </p:nvSpPr>
        <p:spPr>
          <a:xfrm>
            <a:off x="8813206" y="1610673"/>
            <a:ext cx="3212727"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Contexte &amp; données clés</a:t>
            </a:r>
          </a:p>
        </p:txBody>
      </p:sp>
      <p:sp>
        <p:nvSpPr>
          <p:cNvPr id="79" name="ZoneTexte 43">
            <a:extLst>
              <a:ext uri="{FF2B5EF4-FFF2-40B4-BE49-F238E27FC236}">
                <a16:creationId xmlns:a16="http://schemas.microsoft.com/office/drawing/2014/main" id="{3F360230-2EC3-4897-A93C-D5367CF0C11E}"/>
              </a:ext>
            </a:extLst>
          </p:cNvPr>
          <p:cNvSpPr txBox="1"/>
          <p:nvPr/>
        </p:nvSpPr>
        <p:spPr>
          <a:xfrm>
            <a:off x="502788" y="4111140"/>
            <a:ext cx="3325899"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Enjeux &amp; objectifs</a:t>
            </a:r>
          </a:p>
        </p:txBody>
      </p:sp>
      <p:sp>
        <p:nvSpPr>
          <p:cNvPr id="80" name="Rectangle 79">
            <a:extLst>
              <a:ext uri="{FF2B5EF4-FFF2-40B4-BE49-F238E27FC236}">
                <a16:creationId xmlns:a16="http://schemas.microsoft.com/office/drawing/2014/main" id="{8DB55327-E51F-47E6-A4C0-C7F245580705}"/>
              </a:ext>
            </a:extLst>
          </p:cNvPr>
          <p:cNvSpPr/>
          <p:nvPr/>
        </p:nvSpPr>
        <p:spPr>
          <a:xfrm>
            <a:off x="8326660" y="1844485"/>
            <a:ext cx="3688665" cy="3026289"/>
          </a:xfrm>
          <a:prstGeom prst="rect">
            <a:avLst/>
          </a:prstGeom>
          <a:solidFill>
            <a:srgbClr val="FEF0F0"/>
          </a:solidFill>
          <a:ln>
            <a:solidFill>
              <a:srgbClr val="D7000F"/>
            </a:solidFill>
          </a:ln>
        </p:spPr>
        <p:txBody>
          <a:bodyPr wrap="square" lIns="48000" tIns="192000" rIns="48000" bIns="96000" anchor="ctr">
            <a:noAutofit/>
          </a:bodyPr>
          <a:lstStyle/>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Près </a:t>
            </a:r>
            <a:r>
              <a:rPr kumimoji="0" lang="fr-FR" sz="1200" b="1" i="0" u="none" strike="noStrike" kern="0" cap="none" spc="0" normalizeH="0" baseline="0" noProof="0">
                <a:ln>
                  <a:noFill/>
                </a:ln>
                <a:solidFill>
                  <a:srgbClr val="3E454A"/>
                </a:solidFill>
                <a:effectLst/>
                <a:uLnTx/>
                <a:uFillTx/>
                <a:cs typeface="Calibri" panose="020F0502020204030204" pitchFamily="34" charset="0"/>
              </a:rPr>
              <a:t>de 10% des accidents du travail </a:t>
            </a:r>
            <a:r>
              <a:rPr kumimoji="0" lang="fr-FR" sz="1200" b="0" i="0" u="none" strike="noStrike" kern="0" cap="none" spc="0" normalizeH="0" baseline="0" noProof="0">
                <a:ln>
                  <a:noFill/>
                </a:ln>
                <a:solidFill>
                  <a:srgbClr val="3E454A"/>
                </a:solidFill>
                <a:effectLst/>
                <a:uLnTx/>
                <a:uFillTx/>
                <a:cs typeface="Calibri" panose="020F0502020204030204" pitchFamily="34" charset="0"/>
              </a:rPr>
              <a:t>sont liés à </a:t>
            </a:r>
            <a:r>
              <a:rPr kumimoji="0" lang="fr-FR" sz="1200" b="1" i="0" u="none" strike="noStrike" kern="0" cap="none" spc="0" normalizeH="0" baseline="0" noProof="0">
                <a:ln>
                  <a:noFill/>
                </a:ln>
                <a:solidFill>
                  <a:srgbClr val="3E454A"/>
                </a:solidFill>
                <a:effectLst/>
                <a:uLnTx/>
                <a:uFillTx/>
                <a:cs typeface="Calibri" panose="020F0502020204030204" pitchFamily="34" charset="0"/>
              </a:rPr>
              <a:t>l’utilisation d’engins agricoles</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1" i="0" u="none" strike="noStrike" kern="0" cap="none" spc="0" normalizeH="0" baseline="0" noProof="0">
                <a:ln>
                  <a:noFill/>
                </a:ln>
                <a:solidFill>
                  <a:srgbClr val="3E454A"/>
                </a:solidFill>
                <a:effectLst/>
                <a:uLnTx/>
                <a:uFillTx/>
                <a:cs typeface="Calibri" panose="020F0502020204030204" pitchFamily="34" charset="0"/>
              </a:rPr>
              <a:t>40% des accidents avec un engin agricole </a:t>
            </a:r>
            <a:r>
              <a:rPr kumimoji="0" lang="fr-FR" sz="1200" b="0" i="0" u="none" strike="noStrike" kern="0" cap="none" spc="0" normalizeH="0" baseline="0" noProof="0">
                <a:ln>
                  <a:noFill/>
                </a:ln>
                <a:solidFill>
                  <a:srgbClr val="3E454A"/>
                </a:solidFill>
                <a:effectLst/>
                <a:uLnTx/>
                <a:uFillTx/>
                <a:cs typeface="Calibri" panose="020F0502020204030204" pitchFamily="34" charset="0"/>
              </a:rPr>
              <a:t>concernent les </a:t>
            </a:r>
            <a:r>
              <a:rPr kumimoji="0" lang="fr-FR" sz="1200" b="1" i="0" u="none" strike="noStrike" kern="0" cap="none" spc="0" normalizeH="0" baseline="0" noProof="0">
                <a:ln>
                  <a:noFill/>
                </a:ln>
                <a:solidFill>
                  <a:srgbClr val="3E454A"/>
                </a:solidFill>
                <a:effectLst/>
                <a:uLnTx/>
                <a:uFillTx/>
                <a:cs typeface="Calibri" panose="020F0502020204030204" pitchFamily="34" charset="0"/>
              </a:rPr>
              <a:t>embauchés depuis moins d’un an.</a:t>
            </a:r>
          </a:p>
          <a:p>
            <a:pPr marL="361942" marR="0" lvl="0" indent="-237061" defTabSz="1625478" eaLnBrk="1" fontAlgn="auto" latinLnBrk="0" hangingPunct="1">
              <a:lnSpc>
                <a:spcPct val="100000"/>
              </a:lnSpc>
              <a:spcBef>
                <a:spcPts val="533"/>
              </a:spcBef>
              <a:spcAft>
                <a:spcPts val="8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3E454A"/>
                </a:solidFill>
                <a:effectLst/>
                <a:uLnTx/>
                <a:uFillTx/>
                <a:cs typeface="Calibri" panose="020F0502020204030204" pitchFamily="34" charset="0"/>
              </a:rPr>
              <a:t>En 2017, on décomptait </a:t>
            </a:r>
            <a:r>
              <a:rPr kumimoji="0" lang="fr-FR" sz="1200" b="1" i="0" u="none" strike="noStrike" kern="0" cap="none" spc="0" normalizeH="0" baseline="0" noProof="0">
                <a:ln>
                  <a:noFill/>
                </a:ln>
                <a:solidFill>
                  <a:srgbClr val="3E454A"/>
                </a:solidFill>
                <a:effectLst/>
                <a:uLnTx/>
                <a:uFillTx/>
                <a:cs typeface="Calibri" panose="020F0502020204030204" pitchFamily="34" charset="0"/>
              </a:rPr>
              <a:t>219 accidents corporels sur la route impliquant un engin agricole </a:t>
            </a:r>
            <a:r>
              <a:rPr kumimoji="0" lang="fr-FR" sz="1200" b="0" i="0" u="none" strike="noStrike" kern="0" cap="none" spc="0" normalizeH="0" baseline="0" noProof="0">
                <a:ln>
                  <a:noFill/>
                </a:ln>
                <a:solidFill>
                  <a:srgbClr val="3E454A"/>
                </a:solidFill>
                <a:effectLst/>
                <a:uLnTx/>
                <a:uFillTx/>
                <a:cs typeface="Calibri" panose="020F0502020204030204" pitchFamily="34" charset="0"/>
              </a:rPr>
              <a:t>et occasionnant 41 décès et 247 blessés.</a:t>
            </a:r>
          </a:p>
        </p:txBody>
      </p:sp>
      <p:grpSp>
        <p:nvGrpSpPr>
          <p:cNvPr id="81" name="Group 73">
            <a:extLst>
              <a:ext uri="{FF2B5EF4-FFF2-40B4-BE49-F238E27FC236}">
                <a16:creationId xmlns:a16="http://schemas.microsoft.com/office/drawing/2014/main" id="{18746DB4-6696-4DF5-85E7-1B3D0011134C}"/>
              </a:ext>
            </a:extLst>
          </p:cNvPr>
          <p:cNvGrpSpPr>
            <a:grpSpLocks noChangeAspect="1"/>
          </p:cNvGrpSpPr>
          <p:nvPr/>
        </p:nvGrpSpPr>
        <p:grpSpPr bwMode="auto">
          <a:xfrm>
            <a:off x="182029" y="1552212"/>
            <a:ext cx="274387" cy="279036"/>
            <a:chOff x="6545" y="603"/>
            <a:chExt cx="413" cy="420"/>
          </a:xfrm>
          <a:solidFill>
            <a:srgbClr val="A5CC74"/>
          </a:solidFill>
        </p:grpSpPr>
        <p:sp>
          <p:nvSpPr>
            <p:cNvPr id="82" name="Freeform 74">
              <a:extLst>
                <a:ext uri="{FF2B5EF4-FFF2-40B4-BE49-F238E27FC236}">
                  <a16:creationId xmlns:a16="http://schemas.microsoft.com/office/drawing/2014/main" id="{B8571DF0-4682-4069-8428-E17EF438EF83}"/>
                </a:ext>
              </a:extLst>
            </p:cNvPr>
            <p:cNvSpPr>
              <a:spLocks noEditPoints="1"/>
            </p:cNvSpPr>
            <p:nvPr/>
          </p:nvSpPr>
          <p:spPr bwMode="auto">
            <a:xfrm>
              <a:off x="6545" y="638"/>
              <a:ext cx="413" cy="233"/>
            </a:xfrm>
            <a:custGeom>
              <a:avLst/>
              <a:gdLst>
                <a:gd name="T0" fmla="*/ 272 w 279"/>
                <a:gd name="T1" fmla="*/ 156 h 157"/>
                <a:gd name="T2" fmla="*/ 266 w 279"/>
                <a:gd name="T3" fmla="*/ 152 h 157"/>
                <a:gd name="T4" fmla="*/ 266 w 279"/>
                <a:gd name="T5" fmla="*/ 152 h 157"/>
                <a:gd name="T6" fmla="*/ 242 w 279"/>
                <a:gd name="T7" fmla="*/ 132 h 157"/>
                <a:gd name="T8" fmla="*/ 217 w 279"/>
                <a:gd name="T9" fmla="*/ 152 h 157"/>
                <a:gd name="T10" fmla="*/ 212 w 279"/>
                <a:gd name="T11" fmla="*/ 156 h 157"/>
                <a:gd name="T12" fmla="*/ 206 w 279"/>
                <a:gd name="T13" fmla="*/ 153 h 157"/>
                <a:gd name="T14" fmla="*/ 176 w 279"/>
                <a:gd name="T15" fmla="*/ 132 h 157"/>
                <a:gd name="T16" fmla="*/ 145 w 279"/>
                <a:gd name="T17" fmla="*/ 153 h 157"/>
                <a:gd name="T18" fmla="*/ 139 w 279"/>
                <a:gd name="T19" fmla="*/ 156 h 157"/>
                <a:gd name="T20" fmla="*/ 134 w 279"/>
                <a:gd name="T21" fmla="*/ 152 h 157"/>
                <a:gd name="T22" fmla="*/ 104 w 279"/>
                <a:gd name="T23" fmla="*/ 132 h 157"/>
                <a:gd name="T24" fmla="*/ 73 w 279"/>
                <a:gd name="T25" fmla="*/ 152 h 157"/>
                <a:gd name="T26" fmla="*/ 67 w 279"/>
                <a:gd name="T27" fmla="*/ 156 h 157"/>
                <a:gd name="T28" fmla="*/ 62 w 279"/>
                <a:gd name="T29" fmla="*/ 151 h 157"/>
                <a:gd name="T30" fmla="*/ 37 w 279"/>
                <a:gd name="T31" fmla="*/ 132 h 157"/>
                <a:gd name="T32" fmla="*/ 19 w 279"/>
                <a:gd name="T33" fmla="*/ 139 h 157"/>
                <a:gd name="T34" fmla="*/ 14 w 279"/>
                <a:gd name="T35" fmla="*/ 150 h 157"/>
                <a:gd name="T36" fmla="*/ 8 w 279"/>
                <a:gd name="T37" fmla="*/ 156 h 157"/>
                <a:gd name="T38" fmla="*/ 2 w 279"/>
                <a:gd name="T39" fmla="*/ 151 h 157"/>
                <a:gd name="T40" fmla="*/ 41 w 279"/>
                <a:gd name="T41" fmla="*/ 42 h 157"/>
                <a:gd name="T42" fmla="*/ 140 w 279"/>
                <a:gd name="T43" fmla="*/ 0 h 157"/>
                <a:gd name="T44" fmla="*/ 238 w 279"/>
                <a:gd name="T45" fmla="*/ 42 h 157"/>
                <a:gd name="T46" fmla="*/ 278 w 279"/>
                <a:gd name="T47" fmla="*/ 151 h 157"/>
                <a:gd name="T48" fmla="*/ 272 w 279"/>
                <a:gd name="T49" fmla="*/ 156 h 157"/>
                <a:gd name="T50" fmla="*/ 272 w 279"/>
                <a:gd name="T51" fmla="*/ 156 h 157"/>
                <a:gd name="T52" fmla="*/ 104 w 279"/>
                <a:gd name="T53" fmla="*/ 120 h 157"/>
                <a:gd name="T54" fmla="*/ 141 w 279"/>
                <a:gd name="T55" fmla="*/ 139 h 157"/>
                <a:gd name="T56" fmla="*/ 176 w 279"/>
                <a:gd name="T57" fmla="*/ 120 h 157"/>
                <a:gd name="T58" fmla="*/ 211 w 279"/>
                <a:gd name="T59" fmla="*/ 138 h 157"/>
                <a:gd name="T60" fmla="*/ 242 w 279"/>
                <a:gd name="T61" fmla="*/ 120 h 157"/>
                <a:gd name="T62" fmla="*/ 265 w 279"/>
                <a:gd name="T63" fmla="*/ 129 h 157"/>
                <a:gd name="T64" fmla="*/ 229 w 279"/>
                <a:gd name="T65" fmla="*/ 50 h 157"/>
                <a:gd name="T66" fmla="*/ 140 w 279"/>
                <a:gd name="T67" fmla="*/ 12 h 157"/>
                <a:gd name="T68" fmla="*/ 50 w 279"/>
                <a:gd name="T69" fmla="*/ 50 h 157"/>
                <a:gd name="T70" fmla="*/ 14 w 279"/>
                <a:gd name="T71" fmla="*/ 127 h 157"/>
                <a:gd name="T72" fmla="*/ 37 w 279"/>
                <a:gd name="T73" fmla="*/ 120 h 157"/>
                <a:gd name="T74" fmla="*/ 69 w 279"/>
                <a:gd name="T75" fmla="*/ 135 h 157"/>
                <a:gd name="T76" fmla="*/ 104 w 279"/>
                <a:gd name="T77"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157">
                  <a:moveTo>
                    <a:pt x="272" y="156"/>
                  </a:moveTo>
                  <a:cubicBezTo>
                    <a:pt x="269" y="156"/>
                    <a:pt x="266" y="155"/>
                    <a:pt x="266" y="152"/>
                  </a:cubicBezTo>
                  <a:cubicBezTo>
                    <a:pt x="266" y="152"/>
                    <a:pt x="266" y="152"/>
                    <a:pt x="266" y="152"/>
                  </a:cubicBezTo>
                  <a:cubicBezTo>
                    <a:pt x="266" y="151"/>
                    <a:pt x="261" y="132"/>
                    <a:pt x="242" y="132"/>
                  </a:cubicBezTo>
                  <a:cubicBezTo>
                    <a:pt x="223" y="132"/>
                    <a:pt x="218" y="151"/>
                    <a:pt x="217" y="152"/>
                  </a:cubicBezTo>
                  <a:cubicBezTo>
                    <a:pt x="217" y="154"/>
                    <a:pt x="215" y="156"/>
                    <a:pt x="212" y="156"/>
                  </a:cubicBezTo>
                  <a:cubicBezTo>
                    <a:pt x="210" y="157"/>
                    <a:pt x="207" y="155"/>
                    <a:pt x="206" y="153"/>
                  </a:cubicBezTo>
                  <a:cubicBezTo>
                    <a:pt x="206" y="153"/>
                    <a:pt x="196" y="132"/>
                    <a:pt x="176" y="132"/>
                  </a:cubicBezTo>
                  <a:cubicBezTo>
                    <a:pt x="156" y="132"/>
                    <a:pt x="145" y="153"/>
                    <a:pt x="145" y="153"/>
                  </a:cubicBezTo>
                  <a:cubicBezTo>
                    <a:pt x="144" y="155"/>
                    <a:pt x="141" y="157"/>
                    <a:pt x="139" y="156"/>
                  </a:cubicBezTo>
                  <a:cubicBezTo>
                    <a:pt x="137" y="156"/>
                    <a:pt x="134" y="154"/>
                    <a:pt x="134" y="152"/>
                  </a:cubicBezTo>
                  <a:cubicBezTo>
                    <a:pt x="134" y="151"/>
                    <a:pt x="128" y="132"/>
                    <a:pt x="104" y="132"/>
                  </a:cubicBezTo>
                  <a:cubicBezTo>
                    <a:pt x="79" y="132"/>
                    <a:pt x="74" y="151"/>
                    <a:pt x="73" y="152"/>
                  </a:cubicBezTo>
                  <a:cubicBezTo>
                    <a:pt x="73" y="155"/>
                    <a:pt x="70" y="157"/>
                    <a:pt x="67" y="156"/>
                  </a:cubicBezTo>
                  <a:cubicBezTo>
                    <a:pt x="64" y="156"/>
                    <a:pt x="62" y="154"/>
                    <a:pt x="62" y="151"/>
                  </a:cubicBezTo>
                  <a:cubicBezTo>
                    <a:pt x="62" y="149"/>
                    <a:pt x="61" y="132"/>
                    <a:pt x="37" y="132"/>
                  </a:cubicBezTo>
                  <a:cubicBezTo>
                    <a:pt x="29" y="132"/>
                    <a:pt x="23" y="135"/>
                    <a:pt x="19" y="139"/>
                  </a:cubicBezTo>
                  <a:cubicBezTo>
                    <a:pt x="14" y="144"/>
                    <a:pt x="14" y="150"/>
                    <a:pt x="14" y="150"/>
                  </a:cubicBezTo>
                  <a:cubicBezTo>
                    <a:pt x="14" y="154"/>
                    <a:pt x="11" y="156"/>
                    <a:pt x="8" y="156"/>
                  </a:cubicBezTo>
                  <a:cubicBezTo>
                    <a:pt x="5" y="157"/>
                    <a:pt x="2" y="154"/>
                    <a:pt x="2" y="151"/>
                  </a:cubicBezTo>
                  <a:cubicBezTo>
                    <a:pt x="0" y="110"/>
                    <a:pt x="14" y="70"/>
                    <a:pt x="41" y="42"/>
                  </a:cubicBezTo>
                  <a:cubicBezTo>
                    <a:pt x="67" y="15"/>
                    <a:pt x="102" y="0"/>
                    <a:pt x="140" y="0"/>
                  </a:cubicBezTo>
                  <a:cubicBezTo>
                    <a:pt x="177" y="0"/>
                    <a:pt x="212" y="15"/>
                    <a:pt x="238" y="42"/>
                  </a:cubicBezTo>
                  <a:cubicBezTo>
                    <a:pt x="265" y="70"/>
                    <a:pt x="279" y="110"/>
                    <a:pt x="278" y="151"/>
                  </a:cubicBezTo>
                  <a:cubicBezTo>
                    <a:pt x="278" y="154"/>
                    <a:pt x="275" y="156"/>
                    <a:pt x="272" y="156"/>
                  </a:cubicBezTo>
                  <a:cubicBezTo>
                    <a:pt x="272" y="156"/>
                    <a:pt x="272" y="156"/>
                    <a:pt x="272" y="156"/>
                  </a:cubicBezTo>
                  <a:close/>
                  <a:moveTo>
                    <a:pt x="104" y="120"/>
                  </a:moveTo>
                  <a:cubicBezTo>
                    <a:pt x="123" y="120"/>
                    <a:pt x="134" y="130"/>
                    <a:pt x="141" y="139"/>
                  </a:cubicBezTo>
                  <a:cubicBezTo>
                    <a:pt x="147" y="131"/>
                    <a:pt x="159" y="120"/>
                    <a:pt x="176" y="120"/>
                  </a:cubicBezTo>
                  <a:cubicBezTo>
                    <a:pt x="192" y="120"/>
                    <a:pt x="204" y="130"/>
                    <a:pt x="211" y="138"/>
                  </a:cubicBezTo>
                  <a:cubicBezTo>
                    <a:pt x="216" y="129"/>
                    <a:pt x="226" y="120"/>
                    <a:pt x="242" y="120"/>
                  </a:cubicBezTo>
                  <a:cubicBezTo>
                    <a:pt x="252" y="120"/>
                    <a:pt x="259" y="124"/>
                    <a:pt x="265" y="129"/>
                  </a:cubicBezTo>
                  <a:cubicBezTo>
                    <a:pt x="262" y="99"/>
                    <a:pt x="249" y="71"/>
                    <a:pt x="229" y="50"/>
                  </a:cubicBezTo>
                  <a:cubicBezTo>
                    <a:pt x="206" y="26"/>
                    <a:pt x="174" y="12"/>
                    <a:pt x="140" y="12"/>
                  </a:cubicBezTo>
                  <a:cubicBezTo>
                    <a:pt x="105" y="12"/>
                    <a:pt x="73" y="26"/>
                    <a:pt x="50" y="50"/>
                  </a:cubicBezTo>
                  <a:cubicBezTo>
                    <a:pt x="30" y="71"/>
                    <a:pt x="18" y="98"/>
                    <a:pt x="14" y="127"/>
                  </a:cubicBezTo>
                  <a:cubicBezTo>
                    <a:pt x="20" y="123"/>
                    <a:pt x="28" y="120"/>
                    <a:pt x="37" y="120"/>
                  </a:cubicBezTo>
                  <a:cubicBezTo>
                    <a:pt x="55" y="120"/>
                    <a:pt x="64" y="128"/>
                    <a:pt x="69" y="135"/>
                  </a:cubicBezTo>
                  <a:cubicBezTo>
                    <a:pt x="76" y="128"/>
                    <a:pt x="87" y="120"/>
                    <a:pt x="104" y="120"/>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83" name="Freeform 75">
              <a:extLst>
                <a:ext uri="{FF2B5EF4-FFF2-40B4-BE49-F238E27FC236}">
                  <a16:creationId xmlns:a16="http://schemas.microsoft.com/office/drawing/2014/main" id="{14A4E006-0851-4C85-B6CF-8D980440D438}"/>
                </a:ext>
              </a:extLst>
            </p:cNvPr>
            <p:cNvSpPr>
              <a:spLocks/>
            </p:cNvSpPr>
            <p:nvPr/>
          </p:nvSpPr>
          <p:spPr bwMode="auto">
            <a:xfrm>
              <a:off x="6743" y="603"/>
              <a:ext cx="18" cy="53"/>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2" y="36"/>
                    <a:pt x="0" y="34"/>
                    <a:pt x="0" y="30"/>
                  </a:cubicBezTo>
                  <a:cubicBezTo>
                    <a:pt x="0" y="6"/>
                    <a:pt x="0" y="6"/>
                    <a:pt x="0" y="6"/>
                  </a:cubicBezTo>
                  <a:cubicBezTo>
                    <a:pt x="0" y="3"/>
                    <a:pt x="2" y="0"/>
                    <a:pt x="6" y="0"/>
                  </a:cubicBezTo>
                  <a:cubicBezTo>
                    <a:pt x="9" y="0"/>
                    <a:pt x="12" y="3"/>
                    <a:pt x="12" y="6"/>
                  </a:cubicBezTo>
                  <a:cubicBezTo>
                    <a:pt x="12" y="30"/>
                    <a:pt x="12" y="30"/>
                    <a:pt x="12" y="30"/>
                  </a:cubicBezTo>
                  <a:cubicBezTo>
                    <a:pt x="12" y="34"/>
                    <a:pt x="9" y="36"/>
                    <a:pt x="6" y="3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84" name="Freeform 76">
              <a:extLst>
                <a:ext uri="{FF2B5EF4-FFF2-40B4-BE49-F238E27FC236}">
                  <a16:creationId xmlns:a16="http://schemas.microsoft.com/office/drawing/2014/main" id="{59141202-3F45-43FD-AB50-72DDC2AEBFFE}"/>
                </a:ext>
              </a:extLst>
            </p:cNvPr>
            <p:cNvSpPr>
              <a:spLocks/>
            </p:cNvSpPr>
            <p:nvPr/>
          </p:nvSpPr>
          <p:spPr bwMode="auto">
            <a:xfrm>
              <a:off x="6743" y="851"/>
              <a:ext cx="62" cy="172"/>
            </a:xfrm>
            <a:custGeom>
              <a:avLst/>
              <a:gdLst>
                <a:gd name="T0" fmla="*/ 21 w 42"/>
                <a:gd name="T1" fmla="*/ 116 h 116"/>
                <a:gd name="T2" fmla="*/ 0 w 42"/>
                <a:gd name="T3" fmla="*/ 96 h 116"/>
                <a:gd name="T4" fmla="*/ 0 w 42"/>
                <a:gd name="T5" fmla="*/ 6 h 116"/>
                <a:gd name="T6" fmla="*/ 6 w 42"/>
                <a:gd name="T7" fmla="*/ 0 h 116"/>
                <a:gd name="T8" fmla="*/ 12 w 42"/>
                <a:gd name="T9" fmla="*/ 6 h 116"/>
                <a:gd name="T10" fmla="*/ 12 w 42"/>
                <a:gd name="T11" fmla="*/ 96 h 116"/>
                <a:gd name="T12" fmla="*/ 21 w 42"/>
                <a:gd name="T13" fmla="*/ 104 h 116"/>
                <a:gd name="T14" fmla="*/ 30 w 42"/>
                <a:gd name="T15" fmla="*/ 96 h 116"/>
                <a:gd name="T16" fmla="*/ 36 w 42"/>
                <a:gd name="T17" fmla="*/ 90 h 116"/>
                <a:gd name="T18" fmla="*/ 42 w 42"/>
                <a:gd name="T19" fmla="*/ 96 h 116"/>
                <a:gd name="T20" fmla="*/ 21 w 42"/>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16">
                  <a:moveTo>
                    <a:pt x="21" y="116"/>
                  </a:moveTo>
                  <a:cubicBezTo>
                    <a:pt x="10" y="116"/>
                    <a:pt x="0" y="109"/>
                    <a:pt x="0" y="96"/>
                  </a:cubicBezTo>
                  <a:cubicBezTo>
                    <a:pt x="0" y="6"/>
                    <a:pt x="0" y="6"/>
                    <a:pt x="0" y="6"/>
                  </a:cubicBezTo>
                  <a:cubicBezTo>
                    <a:pt x="0" y="3"/>
                    <a:pt x="2" y="0"/>
                    <a:pt x="6" y="0"/>
                  </a:cubicBezTo>
                  <a:cubicBezTo>
                    <a:pt x="9" y="0"/>
                    <a:pt x="12" y="3"/>
                    <a:pt x="12" y="6"/>
                  </a:cubicBezTo>
                  <a:cubicBezTo>
                    <a:pt x="12" y="96"/>
                    <a:pt x="12" y="96"/>
                    <a:pt x="12" y="96"/>
                  </a:cubicBezTo>
                  <a:cubicBezTo>
                    <a:pt x="12" y="104"/>
                    <a:pt x="20" y="104"/>
                    <a:pt x="21" y="104"/>
                  </a:cubicBezTo>
                  <a:cubicBezTo>
                    <a:pt x="22" y="104"/>
                    <a:pt x="30" y="104"/>
                    <a:pt x="30" y="96"/>
                  </a:cubicBezTo>
                  <a:cubicBezTo>
                    <a:pt x="30" y="93"/>
                    <a:pt x="32" y="90"/>
                    <a:pt x="36" y="90"/>
                  </a:cubicBezTo>
                  <a:cubicBezTo>
                    <a:pt x="39" y="90"/>
                    <a:pt x="42" y="93"/>
                    <a:pt x="42" y="96"/>
                  </a:cubicBezTo>
                  <a:cubicBezTo>
                    <a:pt x="42" y="109"/>
                    <a:pt x="31" y="116"/>
                    <a:pt x="21" y="116"/>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grpSp>
        <p:nvGrpSpPr>
          <p:cNvPr id="85" name="Group 144">
            <a:extLst>
              <a:ext uri="{FF2B5EF4-FFF2-40B4-BE49-F238E27FC236}">
                <a16:creationId xmlns:a16="http://schemas.microsoft.com/office/drawing/2014/main" id="{FAFC08D2-E76C-467C-BC9E-78057E821EBC}"/>
              </a:ext>
            </a:extLst>
          </p:cNvPr>
          <p:cNvGrpSpPr>
            <a:grpSpLocks noChangeAspect="1"/>
          </p:cNvGrpSpPr>
          <p:nvPr/>
        </p:nvGrpSpPr>
        <p:grpSpPr bwMode="auto">
          <a:xfrm>
            <a:off x="8379322" y="1602563"/>
            <a:ext cx="389892" cy="221027"/>
            <a:chOff x="4660" y="3255"/>
            <a:chExt cx="441" cy="250"/>
          </a:xfrm>
          <a:solidFill>
            <a:srgbClr val="F49D63"/>
          </a:solidFill>
        </p:grpSpPr>
        <p:sp>
          <p:nvSpPr>
            <p:cNvPr id="86" name="Freeform 145">
              <a:extLst>
                <a:ext uri="{FF2B5EF4-FFF2-40B4-BE49-F238E27FC236}">
                  <a16:creationId xmlns:a16="http://schemas.microsoft.com/office/drawing/2014/main" id="{655BA1B8-6D54-455E-93D9-33A6655588BE}"/>
                </a:ext>
              </a:extLst>
            </p:cNvPr>
            <p:cNvSpPr>
              <a:spLocks noEditPoints="1"/>
            </p:cNvSpPr>
            <p:nvPr/>
          </p:nvSpPr>
          <p:spPr bwMode="auto">
            <a:xfrm>
              <a:off x="4660" y="3255"/>
              <a:ext cx="441" cy="250"/>
            </a:xfrm>
            <a:custGeom>
              <a:avLst/>
              <a:gdLst>
                <a:gd name="T0" fmla="*/ 286 w 288"/>
                <a:gd name="T1" fmla="*/ 81 h 168"/>
                <a:gd name="T2" fmla="*/ 245 w 288"/>
                <a:gd name="T3" fmla="*/ 41 h 168"/>
                <a:gd name="T4" fmla="*/ 149 w 288"/>
                <a:gd name="T5" fmla="*/ 1 h 168"/>
                <a:gd name="T6" fmla="*/ 144 w 288"/>
                <a:gd name="T7" fmla="*/ 0 h 168"/>
                <a:gd name="T8" fmla="*/ 139 w 288"/>
                <a:gd name="T9" fmla="*/ 1 h 168"/>
                <a:gd name="T10" fmla="*/ 43 w 288"/>
                <a:gd name="T11" fmla="*/ 41 h 168"/>
                <a:gd name="T12" fmla="*/ 1 w 288"/>
                <a:gd name="T13" fmla="*/ 81 h 168"/>
                <a:gd name="T14" fmla="*/ 1 w 288"/>
                <a:gd name="T15" fmla="*/ 88 h 168"/>
                <a:gd name="T16" fmla="*/ 43 w 288"/>
                <a:gd name="T17" fmla="*/ 128 h 168"/>
                <a:gd name="T18" fmla="*/ 139 w 288"/>
                <a:gd name="T19" fmla="*/ 168 h 168"/>
                <a:gd name="T20" fmla="*/ 144 w 288"/>
                <a:gd name="T21" fmla="*/ 168 h 168"/>
                <a:gd name="T22" fmla="*/ 149 w 288"/>
                <a:gd name="T23" fmla="*/ 168 h 168"/>
                <a:gd name="T24" fmla="*/ 245 w 288"/>
                <a:gd name="T25" fmla="*/ 128 h 168"/>
                <a:gd name="T26" fmla="*/ 286 w 288"/>
                <a:gd name="T27" fmla="*/ 88 h 168"/>
                <a:gd name="T28" fmla="*/ 286 w 288"/>
                <a:gd name="T29" fmla="*/ 81 h 168"/>
                <a:gd name="T30" fmla="*/ 195 w 288"/>
                <a:gd name="T31" fmla="*/ 33 h 168"/>
                <a:gd name="T32" fmla="*/ 216 w 288"/>
                <a:gd name="T33" fmla="*/ 84 h 168"/>
                <a:gd name="T34" fmla="*/ 195 w 288"/>
                <a:gd name="T35" fmla="*/ 135 h 168"/>
                <a:gd name="T36" fmla="*/ 144 w 288"/>
                <a:gd name="T37" fmla="*/ 156 h 168"/>
                <a:gd name="T38" fmla="*/ 93 w 288"/>
                <a:gd name="T39" fmla="*/ 135 h 168"/>
                <a:gd name="T40" fmla="*/ 72 w 288"/>
                <a:gd name="T41" fmla="*/ 84 h 168"/>
                <a:gd name="T42" fmla="*/ 93 w 288"/>
                <a:gd name="T43" fmla="*/ 33 h 168"/>
                <a:gd name="T44" fmla="*/ 144 w 288"/>
                <a:gd name="T45" fmla="*/ 12 h 168"/>
                <a:gd name="T46" fmla="*/ 195 w 288"/>
                <a:gd name="T47" fmla="*/ 33 h 168"/>
                <a:gd name="T48" fmla="*/ 21 w 288"/>
                <a:gd name="T49" fmla="*/ 92 h 168"/>
                <a:gd name="T50" fmla="*/ 14 w 288"/>
                <a:gd name="T51" fmla="*/ 84 h 168"/>
                <a:gd name="T52" fmla="*/ 55 w 288"/>
                <a:gd name="T53" fmla="*/ 46 h 168"/>
                <a:gd name="T54" fmla="*/ 79 w 288"/>
                <a:gd name="T55" fmla="*/ 31 h 168"/>
                <a:gd name="T56" fmla="*/ 60 w 288"/>
                <a:gd name="T57" fmla="*/ 84 h 168"/>
                <a:gd name="T58" fmla="*/ 79 w 288"/>
                <a:gd name="T59" fmla="*/ 138 h 168"/>
                <a:gd name="T60" fmla="*/ 50 w 288"/>
                <a:gd name="T61" fmla="*/ 118 h 168"/>
                <a:gd name="T62" fmla="*/ 21 w 288"/>
                <a:gd name="T63" fmla="*/ 92 h 168"/>
                <a:gd name="T64" fmla="*/ 233 w 288"/>
                <a:gd name="T65" fmla="*/ 122 h 168"/>
                <a:gd name="T66" fmla="*/ 208 w 288"/>
                <a:gd name="T67" fmla="*/ 138 h 168"/>
                <a:gd name="T68" fmla="*/ 228 w 288"/>
                <a:gd name="T69" fmla="*/ 84 h 168"/>
                <a:gd name="T70" fmla="*/ 208 w 288"/>
                <a:gd name="T71" fmla="*/ 31 h 168"/>
                <a:gd name="T72" fmla="*/ 238 w 288"/>
                <a:gd name="T73" fmla="*/ 50 h 168"/>
                <a:gd name="T74" fmla="*/ 266 w 288"/>
                <a:gd name="T75" fmla="*/ 76 h 168"/>
                <a:gd name="T76" fmla="*/ 274 w 288"/>
                <a:gd name="T77" fmla="*/ 84 h 168"/>
                <a:gd name="T78" fmla="*/ 233 w 288"/>
                <a:gd name="T7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168">
                  <a:moveTo>
                    <a:pt x="286" y="81"/>
                  </a:moveTo>
                  <a:cubicBezTo>
                    <a:pt x="286" y="80"/>
                    <a:pt x="270" y="61"/>
                    <a:pt x="245" y="41"/>
                  </a:cubicBezTo>
                  <a:cubicBezTo>
                    <a:pt x="221" y="22"/>
                    <a:pt x="187" y="2"/>
                    <a:pt x="149" y="1"/>
                  </a:cubicBezTo>
                  <a:cubicBezTo>
                    <a:pt x="147" y="0"/>
                    <a:pt x="146" y="0"/>
                    <a:pt x="144" y="0"/>
                  </a:cubicBezTo>
                  <a:cubicBezTo>
                    <a:pt x="142" y="0"/>
                    <a:pt x="140" y="0"/>
                    <a:pt x="139" y="1"/>
                  </a:cubicBezTo>
                  <a:cubicBezTo>
                    <a:pt x="101" y="2"/>
                    <a:pt x="67" y="22"/>
                    <a:pt x="43" y="41"/>
                  </a:cubicBezTo>
                  <a:cubicBezTo>
                    <a:pt x="17" y="61"/>
                    <a:pt x="2" y="80"/>
                    <a:pt x="1" y="81"/>
                  </a:cubicBezTo>
                  <a:cubicBezTo>
                    <a:pt x="0" y="83"/>
                    <a:pt x="0" y="86"/>
                    <a:pt x="1" y="88"/>
                  </a:cubicBezTo>
                  <a:cubicBezTo>
                    <a:pt x="2" y="88"/>
                    <a:pt x="17" y="108"/>
                    <a:pt x="43" y="128"/>
                  </a:cubicBezTo>
                  <a:cubicBezTo>
                    <a:pt x="67" y="147"/>
                    <a:pt x="101" y="166"/>
                    <a:pt x="139" y="168"/>
                  </a:cubicBezTo>
                  <a:cubicBezTo>
                    <a:pt x="140" y="168"/>
                    <a:pt x="142" y="168"/>
                    <a:pt x="144" y="168"/>
                  </a:cubicBezTo>
                  <a:cubicBezTo>
                    <a:pt x="146" y="168"/>
                    <a:pt x="147" y="168"/>
                    <a:pt x="149" y="168"/>
                  </a:cubicBezTo>
                  <a:cubicBezTo>
                    <a:pt x="187" y="166"/>
                    <a:pt x="221" y="147"/>
                    <a:pt x="245" y="128"/>
                  </a:cubicBezTo>
                  <a:cubicBezTo>
                    <a:pt x="270" y="108"/>
                    <a:pt x="286" y="88"/>
                    <a:pt x="286" y="88"/>
                  </a:cubicBezTo>
                  <a:cubicBezTo>
                    <a:pt x="288" y="86"/>
                    <a:pt x="288" y="83"/>
                    <a:pt x="286" y="81"/>
                  </a:cubicBezTo>
                  <a:close/>
                  <a:moveTo>
                    <a:pt x="195" y="33"/>
                  </a:moveTo>
                  <a:cubicBezTo>
                    <a:pt x="208" y="46"/>
                    <a:pt x="216" y="64"/>
                    <a:pt x="216" y="84"/>
                  </a:cubicBezTo>
                  <a:cubicBezTo>
                    <a:pt x="216" y="104"/>
                    <a:pt x="208" y="122"/>
                    <a:pt x="195" y="135"/>
                  </a:cubicBezTo>
                  <a:cubicBezTo>
                    <a:pt x="182" y="148"/>
                    <a:pt x="164" y="156"/>
                    <a:pt x="144" y="156"/>
                  </a:cubicBezTo>
                  <a:cubicBezTo>
                    <a:pt x="124" y="156"/>
                    <a:pt x="106" y="148"/>
                    <a:pt x="93" y="135"/>
                  </a:cubicBezTo>
                  <a:cubicBezTo>
                    <a:pt x="80" y="122"/>
                    <a:pt x="72" y="104"/>
                    <a:pt x="72" y="84"/>
                  </a:cubicBezTo>
                  <a:cubicBezTo>
                    <a:pt x="72" y="64"/>
                    <a:pt x="80" y="46"/>
                    <a:pt x="93" y="33"/>
                  </a:cubicBezTo>
                  <a:cubicBezTo>
                    <a:pt x="106" y="20"/>
                    <a:pt x="124" y="12"/>
                    <a:pt x="144" y="12"/>
                  </a:cubicBezTo>
                  <a:cubicBezTo>
                    <a:pt x="164" y="12"/>
                    <a:pt x="182" y="20"/>
                    <a:pt x="195" y="33"/>
                  </a:cubicBezTo>
                  <a:close/>
                  <a:moveTo>
                    <a:pt x="21" y="92"/>
                  </a:moveTo>
                  <a:cubicBezTo>
                    <a:pt x="18" y="89"/>
                    <a:pt x="16" y="86"/>
                    <a:pt x="14" y="84"/>
                  </a:cubicBezTo>
                  <a:cubicBezTo>
                    <a:pt x="20" y="77"/>
                    <a:pt x="35" y="61"/>
                    <a:pt x="55" y="46"/>
                  </a:cubicBezTo>
                  <a:cubicBezTo>
                    <a:pt x="62" y="41"/>
                    <a:pt x="71" y="35"/>
                    <a:pt x="79" y="31"/>
                  </a:cubicBezTo>
                  <a:cubicBezTo>
                    <a:pt x="67" y="45"/>
                    <a:pt x="60" y="64"/>
                    <a:pt x="60" y="84"/>
                  </a:cubicBezTo>
                  <a:cubicBezTo>
                    <a:pt x="60" y="105"/>
                    <a:pt x="67" y="123"/>
                    <a:pt x="79" y="138"/>
                  </a:cubicBezTo>
                  <a:cubicBezTo>
                    <a:pt x="69" y="132"/>
                    <a:pt x="59" y="125"/>
                    <a:pt x="50" y="118"/>
                  </a:cubicBezTo>
                  <a:cubicBezTo>
                    <a:pt x="38" y="109"/>
                    <a:pt x="28" y="99"/>
                    <a:pt x="21" y="92"/>
                  </a:cubicBezTo>
                  <a:close/>
                  <a:moveTo>
                    <a:pt x="233" y="122"/>
                  </a:moveTo>
                  <a:cubicBezTo>
                    <a:pt x="225" y="128"/>
                    <a:pt x="217" y="133"/>
                    <a:pt x="208" y="138"/>
                  </a:cubicBezTo>
                  <a:cubicBezTo>
                    <a:pt x="220" y="123"/>
                    <a:pt x="228" y="105"/>
                    <a:pt x="228" y="84"/>
                  </a:cubicBezTo>
                  <a:cubicBezTo>
                    <a:pt x="228" y="64"/>
                    <a:pt x="220" y="45"/>
                    <a:pt x="208" y="31"/>
                  </a:cubicBezTo>
                  <a:cubicBezTo>
                    <a:pt x="219" y="36"/>
                    <a:pt x="229" y="43"/>
                    <a:pt x="238" y="50"/>
                  </a:cubicBezTo>
                  <a:cubicBezTo>
                    <a:pt x="250" y="60"/>
                    <a:pt x="260" y="69"/>
                    <a:pt x="266" y="76"/>
                  </a:cubicBezTo>
                  <a:cubicBezTo>
                    <a:pt x="270" y="79"/>
                    <a:pt x="272" y="82"/>
                    <a:pt x="274" y="84"/>
                  </a:cubicBezTo>
                  <a:cubicBezTo>
                    <a:pt x="268" y="91"/>
                    <a:pt x="253" y="107"/>
                    <a:pt x="233" y="12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87" name="Freeform 146">
              <a:extLst>
                <a:ext uri="{FF2B5EF4-FFF2-40B4-BE49-F238E27FC236}">
                  <a16:creationId xmlns:a16="http://schemas.microsoft.com/office/drawing/2014/main" id="{4B0078D9-2334-4005-BAA1-90CC7860EBEC}"/>
                </a:ext>
              </a:extLst>
            </p:cNvPr>
            <p:cNvSpPr>
              <a:spLocks noEditPoints="1"/>
            </p:cNvSpPr>
            <p:nvPr/>
          </p:nvSpPr>
          <p:spPr bwMode="auto">
            <a:xfrm>
              <a:off x="4799" y="3374"/>
              <a:ext cx="45" cy="64"/>
            </a:xfrm>
            <a:custGeom>
              <a:avLst/>
              <a:gdLst>
                <a:gd name="T0" fmla="*/ 24 w 29"/>
                <a:gd name="T1" fmla="*/ 0 h 43"/>
                <a:gd name="T2" fmla="*/ 6 w 29"/>
                <a:gd name="T3" fmla="*/ 0 h 43"/>
                <a:gd name="T4" fmla="*/ 2 w 29"/>
                <a:gd name="T5" fmla="*/ 1 h 43"/>
                <a:gd name="T6" fmla="*/ 0 w 29"/>
                <a:gd name="T7" fmla="*/ 5 h 43"/>
                <a:gd name="T8" fmla="*/ 0 w 29"/>
                <a:gd name="T9" fmla="*/ 37 h 43"/>
                <a:gd name="T10" fmla="*/ 2 w 29"/>
                <a:gd name="T11" fmla="*/ 41 h 43"/>
                <a:gd name="T12" fmla="*/ 6 w 29"/>
                <a:gd name="T13" fmla="*/ 43 h 43"/>
                <a:gd name="T14" fmla="*/ 24 w 29"/>
                <a:gd name="T15" fmla="*/ 43 h 43"/>
                <a:gd name="T16" fmla="*/ 28 w 29"/>
                <a:gd name="T17" fmla="*/ 41 h 43"/>
                <a:gd name="T18" fmla="*/ 29 w 29"/>
                <a:gd name="T19" fmla="*/ 37 h 43"/>
                <a:gd name="T20" fmla="*/ 29 w 29"/>
                <a:gd name="T21" fmla="*/ 5 h 43"/>
                <a:gd name="T22" fmla="*/ 28 w 29"/>
                <a:gd name="T23" fmla="*/ 1 h 43"/>
                <a:gd name="T24" fmla="*/ 24 w 29"/>
                <a:gd name="T25" fmla="*/ 0 h 43"/>
                <a:gd name="T26" fmla="*/ 19 w 29"/>
                <a:gd name="T27" fmla="*/ 10 h 43"/>
                <a:gd name="T28" fmla="*/ 19 w 29"/>
                <a:gd name="T29" fmla="*/ 32 h 43"/>
                <a:gd name="T30" fmla="*/ 11 w 29"/>
                <a:gd name="T31" fmla="*/ 32 h 43"/>
                <a:gd name="T32" fmla="*/ 11 w 29"/>
                <a:gd name="T33" fmla="*/ 10 h 43"/>
                <a:gd name="T34" fmla="*/ 19 w 29"/>
                <a:gd name="T3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3">
                  <a:moveTo>
                    <a:pt x="24" y="0"/>
                  </a:moveTo>
                  <a:cubicBezTo>
                    <a:pt x="6" y="0"/>
                    <a:pt x="6" y="0"/>
                    <a:pt x="6" y="0"/>
                  </a:cubicBezTo>
                  <a:cubicBezTo>
                    <a:pt x="4" y="0"/>
                    <a:pt x="3" y="0"/>
                    <a:pt x="2" y="1"/>
                  </a:cubicBezTo>
                  <a:cubicBezTo>
                    <a:pt x="1" y="2"/>
                    <a:pt x="0" y="4"/>
                    <a:pt x="0" y="5"/>
                  </a:cubicBezTo>
                  <a:cubicBezTo>
                    <a:pt x="0" y="37"/>
                    <a:pt x="0" y="37"/>
                    <a:pt x="0" y="37"/>
                  </a:cubicBezTo>
                  <a:cubicBezTo>
                    <a:pt x="0" y="39"/>
                    <a:pt x="1" y="40"/>
                    <a:pt x="2" y="41"/>
                  </a:cubicBezTo>
                  <a:cubicBezTo>
                    <a:pt x="3" y="42"/>
                    <a:pt x="4" y="43"/>
                    <a:pt x="6" y="43"/>
                  </a:cubicBezTo>
                  <a:cubicBezTo>
                    <a:pt x="24" y="43"/>
                    <a:pt x="24" y="43"/>
                    <a:pt x="24" y="43"/>
                  </a:cubicBezTo>
                  <a:cubicBezTo>
                    <a:pt x="25" y="43"/>
                    <a:pt x="27" y="42"/>
                    <a:pt x="28" y="41"/>
                  </a:cubicBezTo>
                  <a:cubicBezTo>
                    <a:pt x="29" y="40"/>
                    <a:pt x="29" y="39"/>
                    <a:pt x="29" y="37"/>
                  </a:cubicBezTo>
                  <a:cubicBezTo>
                    <a:pt x="29" y="5"/>
                    <a:pt x="29" y="5"/>
                    <a:pt x="29" y="5"/>
                  </a:cubicBezTo>
                  <a:cubicBezTo>
                    <a:pt x="29" y="4"/>
                    <a:pt x="29" y="2"/>
                    <a:pt x="28" y="1"/>
                  </a:cubicBezTo>
                  <a:cubicBezTo>
                    <a:pt x="27" y="0"/>
                    <a:pt x="25" y="0"/>
                    <a:pt x="24" y="0"/>
                  </a:cubicBezTo>
                  <a:close/>
                  <a:moveTo>
                    <a:pt x="19" y="10"/>
                  </a:moveTo>
                  <a:cubicBezTo>
                    <a:pt x="19" y="32"/>
                    <a:pt x="19" y="32"/>
                    <a:pt x="19" y="32"/>
                  </a:cubicBezTo>
                  <a:cubicBezTo>
                    <a:pt x="11" y="32"/>
                    <a:pt x="11" y="32"/>
                    <a:pt x="11" y="32"/>
                  </a:cubicBezTo>
                  <a:cubicBezTo>
                    <a:pt x="11" y="10"/>
                    <a:pt x="11" y="10"/>
                    <a:pt x="11" y="10"/>
                  </a:cubicBezTo>
                  <a:lnTo>
                    <a:pt x="19" y="1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88" name="Freeform 147">
              <a:extLst>
                <a:ext uri="{FF2B5EF4-FFF2-40B4-BE49-F238E27FC236}">
                  <a16:creationId xmlns:a16="http://schemas.microsoft.com/office/drawing/2014/main" id="{EF9F6242-3CFC-4604-8F4D-D21EEEB51FF1}"/>
                </a:ext>
              </a:extLst>
            </p:cNvPr>
            <p:cNvSpPr>
              <a:spLocks noEditPoints="1"/>
            </p:cNvSpPr>
            <p:nvPr/>
          </p:nvSpPr>
          <p:spPr bwMode="auto">
            <a:xfrm>
              <a:off x="4913" y="3332"/>
              <a:ext cx="44" cy="106"/>
            </a:xfrm>
            <a:custGeom>
              <a:avLst/>
              <a:gdLst>
                <a:gd name="T0" fmla="*/ 28 w 29"/>
                <a:gd name="T1" fmla="*/ 2 h 71"/>
                <a:gd name="T2" fmla="*/ 24 w 29"/>
                <a:gd name="T3" fmla="*/ 0 h 71"/>
                <a:gd name="T4" fmla="*/ 6 w 29"/>
                <a:gd name="T5" fmla="*/ 0 h 71"/>
                <a:gd name="T6" fmla="*/ 2 w 29"/>
                <a:gd name="T7" fmla="*/ 2 h 71"/>
                <a:gd name="T8" fmla="*/ 0 w 29"/>
                <a:gd name="T9" fmla="*/ 5 h 71"/>
                <a:gd name="T10" fmla="*/ 0 w 29"/>
                <a:gd name="T11" fmla="*/ 65 h 71"/>
                <a:gd name="T12" fmla="*/ 2 w 29"/>
                <a:gd name="T13" fmla="*/ 69 h 71"/>
                <a:gd name="T14" fmla="*/ 6 w 29"/>
                <a:gd name="T15" fmla="*/ 71 h 71"/>
                <a:gd name="T16" fmla="*/ 24 w 29"/>
                <a:gd name="T17" fmla="*/ 71 h 71"/>
                <a:gd name="T18" fmla="*/ 28 w 29"/>
                <a:gd name="T19" fmla="*/ 69 h 71"/>
                <a:gd name="T20" fmla="*/ 29 w 29"/>
                <a:gd name="T21" fmla="*/ 65 h 71"/>
                <a:gd name="T22" fmla="*/ 29 w 29"/>
                <a:gd name="T23" fmla="*/ 5 h 71"/>
                <a:gd name="T24" fmla="*/ 28 w 29"/>
                <a:gd name="T25" fmla="*/ 2 h 71"/>
                <a:gd name="T26" fmla="*/ 11 w 29"/>
                <a:gd name="T27" fmla="*/ 60 h 71"/>
                <a:gd name="T28" fmla="*/ 11 w 29"/>
                <a:gd name="T29" fmla="*/ 11 h 71"/>
                <a:gd name="T30" fmla="*/ 19 w 29"/>
                <a:gd name="T31" fmla="*/ 11 h 71"/>
                <a:gd name="T32" fmla="*/ 19 w 29"/>
                <a:gd name="T33" fmla="*/ 60 h 71"/>
                <a:gd name="T34" fmla="*/ 11 w 29"/>
                <a:gd name="T35"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71">
                  <a:moveTo>
                    <a:pt x="28" y="2"/>
                  </a:moveTo>
                  <a:cubicBezTo>
                    <a:pt x="27" y="1"/>
                    <a:pt x="25" y="0"/>
                    <a:pt x="24" y="0"/>
                  </a:cubicBezTo>
                  <a:cubicBezTo>
                    <a:pt x="6" y="0"/>
                    <a:pt x="6" y="0"/>
                    <a:pt x="6" y="0"/>
                  </a:cubicBezTo>
                  <a:cubicBezTo>
                    <a:pt x="4" y="0"/>
                    <a:pt x="3" y="1"/>
                    <a:pt x="2" y="2"/>
                  </a:cubicBezTo>
                  <a:cubicBezTo>
                    <a:pt x="1" y="3"/>
                    <a:pt x="0" y="4"/>
                    <a:pt x="0" y="5"/>
                  </a:cubicBezTo>
                  <a:cubicBezTo>
                    <a:pt x="0" y="65"/>
                    <a:pt x="0" y="65"/>
                    <a:pt x="0" y="65"/>
                  </a:cubicBezTo>
                  <a:cubicBezTo>
                    <a:pt x="0" y="67"/>
                    <a:pt x="1" y="68"/>
                    <a:pt x="2" y="69"/>
                  </a:cubicBezTo>
                  <a:cubicBezTo>
                    <a:pt x="3" y="70"/>
                    <a:pt x="4" y="71"/>
                    <a:pt x="6" y="71"/>
                  </a:cubicBezTo>
                  <a:cubicBezTo>
                    <a:pt x="24" y="71"/>
                    <a:pt x="24" y="71"/>
                    <a:pt x="24" y="71"/>
                  </a:cubicBezTo>
                  <a:cubicBezTo>
                    <a:pt x="25" y="71"/>
                    <a:pt x="27" y="70"/>
                    <a:pt x="28" y="69"/>
                  </a:cubicBezTo>
                  <a:cubicBezTo>
                    <a:pt x="29" y="68"/>
                    <a:pt x="29" y="67"/>
                    <a:pt x="29" y="65"/>
                  </a:cubicBezTo>
                  <a:cubicBezTo>
                    <a:pt x="29" y="5"/>
                    <a:pt x="29" y="5"/>
                    <a:pt x="29" y="5"/>
                  </a:cubicBezTo>
                  <a:cubicBezTo>
                    <a:pt x="29" y="4"/>
                    <a:pt x="29" y="3"/>
                    <a:pt x="28" y="2"/>
                  </a:cubicBezTo>
                  <a:close/>
                  <a:moveTo>
                    <a:pt x="11" y="60"/>
                  </a:moveTo>
                  <a:cubicBezTo>
                    <a:pt x="11" y="11"/>
                    <a:pt x="11" y="11"/>
                    <a:pt x="11" y="11"/>
                  </a:cubicBezTo>
                  <a:cubicBezTo>
                    <a:pt x="19" y="11"/>
                    <a:pt x="19" y="11"/>
                    <a:pt x="19" y="11"/>
                  </a:cubicBezTo>
                  <a:cubicBezTo>
                    <a:pt x="19" y="60"/>
                    <a:pt x="19" y="60"/>
                    <a:pt x="19" y="60"/>
                  </a:cubicBezTo>
                  <a:lnTo>
                    <a:pt x="11" y="60"/>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sp>
          <p:nvSpPr>
            <p:cNvPr id="89" name="Freeform 148">
              <a:extLst>
                <a:ext uri="{FF2B5EF4-FFF2-40B4-BE49-F238E27FC236}">
                  <a16:creationId xmlns:a16="http://schemas.microsoft.com/office/drawing/2014/main" id="{3ACF7A6E-0A3C-476E-AE34-002ACBEFC307}"/>
                </a:ext>
              </a:extLst>
            </p:cNvPr>
            <p:cNvSpPr>
              <a:spLocks noEditPoints="1"/>
            </p:cNvSpPr>
            <p:nvPr/>
          </p:nvSpPr>
          <p:spPr bwMode="auto">
            <a:xfrm>
              <a:off x="4856" y="3313"/>
              <a:ext cx="44" cy="125"/>
            </a:xfrm>
            <a:custGeom>
              <a:avLst/>
              <a:gdLst>
                <a:gd name="T0" fmla="*/ 24 w 29"/>
                <a:gd name="T1" fmla="*/ 0 h 84"/>
                <a:gd name="T2" fmla="*/ 6 w 29"/>
                <a:gd name="T3" fmla="*/ 0 h 84"/>
                <a:gd name="T4" fmla="*/ 2 w 29"/>
                <a:gd name="T5" fmla="*/ 2 h 84"/>
                <a:gd name="T6" fmla="*/ 0 w 29"/>
                <a:gd name="T7" fmla="*/ 5 h 84"/>
                <a:gd name="T8" fmla="*/ 0 w 29"/>
                <a:gd name="T9" fmla="*/ 78 h 84"/>
                <a:gd name="T10" fmla="*/ 2 w 29"/>
                <a:gd name="T11" fmla="*/ 82 h 84"/>
                <a:gd name="T12" fmla="*/ 6 w 29"/>
                <a:gd name="T13" fmla="*/ 84 h 84"/>
                <a:gd name="T14" fmla="*/ 24 w 29"/>
                <a:gd name="T15" fmla="*/ 84 h 84"/>
                <a:gd name="T16" fmla="*/ 28 w 29"/>
                <a:gd name="T17" fmla="*/ 82 h 84"/>
                <a:gd name="T18" fmla="*/ 29 w 29"/>
                <a:gd name="T19" fmla="*/ 78 h 84"/>
                <a:gd name="T20" fmla="*/ 29 w 29"/>
                <a:gd name="T21" fmla="*/ 5 h 84"/>
                <a:gd name="T22" fmla="*/ 28 w 29"/>
                <a:gd name="T23" fmla="*/ 2 h 84"/>
                <a:gd name="T24" fmla="*/ 24 w 29"/>
                <a:gd name="T25" fmla="*/ 0 h 84"/>
                <a:gd name="T26" fmla="*/ 19 w 29"/>
                <a:gd name="T27" fmla="*/ 11 h 84"/>
                <a:gd name="T28" fmla="*/ 19 w 29"/>
                <a:gd name="T29" fmla="*/ 73 h 84"/>
                <a:gd name="T30" fmla="*/ 11 w 29"/>
                <a:gd name="T31" fmla="*/ 73 h 84"/>
                <a:gd name="T32" fmla="*/ 11 w 29"/>
                <a:gd name="T33" fmla="*/ 11 h 84"/>
                <a:gd name="T34" fmla="*/ 19 w 29"/>
                <a:gd name="T3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84">
                  <a:moveTo>
                    <a:pt x="24" y="0"/>
                  </a:moveTo>
                  <a:cubicBezTo>
                    <a:pt x="6" y="0"/>
                    <a:pt x="6" y="0"/>
                    <a:pt x="6" y="0"/>
                  </a:cubicBezTo>
                  <a:cubicBezTo>
                    <a:pt x="4" y="0"/>
                    <a:pt x="3" y="1"/>
                    <a:pt x="2" y="2"/>
                  </a:cubicBezTo>
                  <a:cubicBezTo>
                    <a:pt x="1" y="3"/>
                    <a:pt x="0" y="4"/>
                    <a:pt x="0" y="5"/>
                  </a:cubicBezTo>
                  <a:cubicBezTo>
                    <a:pt x="0" y="78"/>
                    <a:pt x="0" y="78"/>
                    <a:pt x="0" y="78"/>
                  </a:cubicBezTo>
                  <a:cubicBezTo>
                    <a:pt x="0" y="80"/>
                    <a:pt x="1" y="81"/>
                    <a:pt x="2" y="82"/>
                  </a:cubicBezTo>
                  <a:cubicBezTo>
                    <a:pt x="3" y="83"/>
                    <a:pt x="4" y="84"/>
                    <a:pt x="6" y="84"/>
                  </a:cubicBezTo>
                  <a:cubicBezTo>
                    <a:pt x="24" y="84"/>
                    <a:pt x="24" y="84"/>
                    <a:pt x="24" y="84"/>
                  </a:cubicBezTo>
                  <a:cubicBezTo>
                    <a:pt x="25" y="84"/>
                    <a:pt x="27" y="83"/>
                    <a:pt x="28" y="82"/>
                  </a:cubicBezTo>
                  <a:cubicBezTo>
                    <a:pt x="29" y="81"/>
                    <a:pt x="29" y="80"/>
                    <a:pt x="29" y="78"/>
                  </a:cubicBezTo>
                  <a:cubicBezTo>
                    <a:pt x="29" y="5"/>
                    <a:pt x="29" y="5"/>
                    <a:pt x="29" y="5"/>
                  </a:cubicBezTo>
                  <a:cubicBezTo>
                    <a:pt x="29" y="4"/>
                    <a:pt x="29" y="3"/>
                    <a:pt x="28" y="2"/>
                  </a:cubicBezTo>
                  <a:cubicBezTo>
                    <a:pt x="27" y="1"/>
                    <a:pt x="25" y="0"/>
                    <a:pt x="24" y="0"/>
                  </a:cubicBezTo>
                  <a:close/>
                  <a:moveTo>
                    <a:pt x="19" y="11"/>
                  </a:moveTo>
                  <a:cubicBezTo>
                    <a:pt x="19" y="73"/>
                    <a:pt x="19" y="73"/>
                    <a:pt x="19" y="73"/>
                  </a:cubicBezTo>
                  <a:cubicBezTo>
                    <a:pt x="11" y="73"/>
                    <a:pt x="11" y="73"/>
                    <a:pt x="11" y="73"/>
                  </a:cubicBezTo>
                  <a:cubicBezTo>
                    <a:pt x="11" y="11"/>
                    <a:pt x="11" y="11"/>
                    <a:pt x="11" y="11"/>
                  </a:cubicBezTo>
                  <a:lnTo>
                    <a:pt x="19" y="11"/>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E454A"/>
                </a:solidFill>
                <a:effectLst/>
                <a:uLnTx/>
                <a:uFillTx/>
              </a:endParaRPr>
            </a:p>
          </p:txBody>
        </p:sp>
      </p:grpSp>
      <p:sp>
        <p:nvSpPr>
          <p:cNvPr id="90" name="Rectangle 89">
            <a:extLst>
              <a:ext uri="{FF2B5EF4-FFF2-40B4-BE49-F238E27FC236}">
                <a16:creationId xmlns:a16="http://schemas.microsoft.com/office/drawing/2014/main" id="{EEB3AF75-5065-4F1C-A7E6-BF4D316BD871}"/>
              </a:ext>
            </a:extLst>
          </p:cNvPr>
          <p:cNvSpPr/>
          <p:nvPr/>
        </p:nvSpPr>
        <p:spPr>
          <a:xfrm>
            <a:off x="1303809" y="2472893"/>
            <a:ext cx="2795305" cy="840757"/>
          </a:xfrm>
          <a:prstGeom prst="rect">
            <a:avLst/>
          </a:prstGeom>
          <a:solidFill>
            <a:srgbClr val="A5CC74"/>
          </a:soli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Accidents de la circulation</a:t>
            </a:r>
          </a:p>
        </p:txBody>
      </p:sp>
      <p:sp>
        <p:nvSpPr>
          <p:cNvPr id="91" name="Rectangle 90">
            <a:extLst>
              <a:ext uri="{FF2B5EF4-FFF2-40B4-BE49-F238E27FC236}">
                <a16:creationId xmlns:a16="http://schemas.microsoft.com/office/drawing/2014/main" id="{43C72396-E44D-4537-9EAF-FC066D0727E7}"/>
              </a:ext>
            </a:extLst>
          </p:cNvPr>
          <p:cNvSpPr/>
          <p:nvPr/>
        </p:nvSpPr>
        <p:spPr>
          <a:xfrm>
            <a:off x="4298701" y="2472893"/>
            <a:ext cx="2795305" cy="840757"/>
          </a:xfrm>
          <a:prstGeom prst="rect">
            <a:avLst/>
          </a:prstGeom>
          <a:solidFill>
            <a:srgbClr val="C30F0F">
              <a:lumMod val="60000"/>
              <a:lumOff val="40000"/>
            </a:srgbClr>
          </a:solidFill>
          <a:ln w="6350" cap="flat" cmpd="sng" algn="ctr">
            <a:solidFill>
              <a:srgbClr val="F49D63"/>
            </a:solidFill>
            <a:prstDash val="solid"/>
            <a:miter lim="800000"/>
          </a:ln>
          <a:effectLst/>
        </p:spPr>
        <p:txBody>
          <a:bodyPr rtlCol="0" anchor="ctr"/>
          <a:lstStyle/>
          <a:p>
            <a:pPr marL="0" marR="0" lvl="0" indent="0" algn="ctr" defTabSz="1217776"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Arial" panose="020B0604020202020204"/>
                <a:ea typeface="+mn-ea"/>
                <a:cs typeface="+mn-cs"/>
              </a:rPr>
              <a:t>Tous risques accidents des machines agricoles</a:t>
            </a:r>
          </a:p>
        </p:txBody>
      </p:sp>
      <p:sp>
        <p:nvSpPr>
          <p:cNvPr id="92" name="Rectangle 91">
            <a:extLst>
              <a:ext uri="{FF2B5EF4-FFF2-40B4-BE49-F238E27FC236}">
                <a16:creationId xmlns:a16="http://schemas.microsoft.com/office/drawing/2014/main" id="{90495BEB-57D5-4478-90D3-8D85A8E1208C}"/>
              </a:ext>
            </a:extLst>
          </p:cNvPr>
          <p:cNvSpPr/>
          <p:nvPr/>
        </p:nvSpPr>
        <p:spPr>
          <a:xfrm>
            <a:off x="8379321" y="5443868"/>
            <a:ext cx="3636003" cy="970279"/>
          </a:xfrm>
          <a:prstGeom prst="rect">
            <a:avLst/>
          </a:prstGeom>
          <a:solidFill>
            <a:srgbClr val="FCD0D0"/>
          </a:solidFill>
          <a:ln w="3175" cap="flat" cmpd="sng" algn="ctr">
            <a:noFill/>
            <a:prstDash val="solid"/>
            <a:miter lim="800000"/>
          </a:ln>
          <a:effectLst/>
        </p:spPr>
        <p:txBody>
          <a:bodyPr lIns="192000" tIns="192000" rIns="192000" bIns="192000" rtlCol="0" anchor="ctr"/>
          <a:lstStyle/>
          <a:p>
            <a:pPr marL="228594" marR="0" lvl="0" indent="-228594" defTabSz="1625438"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fr-FR" sz="1200" b="0"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Les garanties souscrites sont étendues aux </a:t>
            </a:r>
            <a:r>
              <a:rPr kumimoji="0" lang="fr-FR" sz="1200" b="1" i="0" u="none" strike="noStrike" kern="0" cap="none" spc="0" normalizeH="0" baseline="0" noProof="0">
                <a:ln>
                  <a:noFill/>
                </a:ln>
                <a:solidFill>
                  <a:srgbClr val="000000"/>
                </a:solidFill>
                <a:effectLst/>
                <a:uLnTx/>
                <a:uFillTx/>
                <a:latin typeface="Arial" panose="020B0604020202020204"/>
                <a:ea typeface="+mn-ea"/>
                <a:cs typeface="Calibri" panose="020F0502020204030204" pitchFamily="34" charset="0"/>
              </a:rPr>
              <a:t>matériels tirés, traînés ou tractés</a:t>
            </a:r>
          </a:p>
        </p:txBody>
      </p:sp>
      <p:sp>
        <p:nvSpPr>
          <p:cNvPr id="93" name="Freeform 17">
            <a:extLst>
              <a:ext uri="{FF2B5EF4-FFF2-40B4-BE49-F238E27FC236}">
                <a16:creationId xmlns:a16="http://schemas.microsoft.com/office/drawing/2014/main" id="{5D76081D-8ABE-47FA-8676-F14AA8A9CE00}"/>
              </a:ext>
            </a:extLst>
          </p:cNvPr>
          <p:cNvSpPr>
            <a:spLocks noChangeAspect="1" noEditPoints="1"/>
          </p:cNvSpPr>
          <p:nvPr/>
        </p:nvSpPr>
        <p:spPr bwMode="auto">
          <a:xfrm>
            <a:off x="8448269" y="5083459"/>
            <a:ext cx="208676" cy="238635"/>
          </a:xfrm>
          <a:custGeom>
            <a:avLst/>
            <a:gdLst>
              <a:gd name="T0" fmla="*/ 134 w 211"/>
              <a:gd name="T1" fmla="*/ 184 h 242"/>
              <a:gd name="T2" fmla="*/ 78 w 211"/>
              <a:gd name="T3" fmla="*/ 186 h 242"/>
              <a:gd name="T4" fmla="*/ 58 w 211"/>
              <a:gd name="T5" fmla="*/ 141 h 242"/>
              <a:gd name="T6" fmla="*/ 164 w 211"/>
              <a:gd name="T7" fmla="*/ 107 h 242"/>
              <a:gd name="T8" fmla="*/ 77 w 211"/>
              <a:gd name="T9" fmla="*/ 218 h 242"/>
              <a:gd name="T10" fmla="*/ 134 w 211"/>
              <a:gd name="T11" fmla="*/ 218 h 242"/>
              <a:gd name="T12" fmla="*/ 82 w 211"/>
              <a:gd name="T13" fmla="*/ 194 h 242"/>
              <a:gd name="T14" fmla="*/ 129 w 211"/>
              <a:gd name="T15" fmla="*/ 205 h 242"/>
              <a:gd name="T16" fmla="*/ 88 w 211"/>
              <a:gd name="T17" fmla="*/ 231 h 242"/>
              <a:gd name="T18" fmla="*/ 100 w 211"/>
              <a:gd name="T19" fmla="*/ 242 h 242"/>
              <a:gd name="T20" fmla="*/ 123 w 211"/>
              <a:gd name="T21" fmla="*/ 232 h 242"/>
              <a:gd name="T22" fmla="*/ 170 w 211"/>
              <a:gd name="T23" fmla="*/ 150 h 242"/>
              <a:gd name="T24" fmla="*/ 162 w 211"/>
              <a:gd name="T25" fmla="*/ 160 h 242"/>
              <a:gd name="T26" fmla="*/ 193 w 211"/>
              <a:gd name="T27" fmla="*/ 167 h 242"/>
              <a:gd name="T28" fmla="*/ 210 w 211"/>
              <a:gd name="T29" fmla="*/ 121 h 242"/>
              <a:gd name="T30" fmla="*/ 179 w 211"/>
              <a:gd name="T31" fmla="*/ 129 h 242"/>
              <a:gd name="T32" fmla="*/ 207 w 211"/>
              <a:gd name="T33" fmla="*/ 138 h 242"/>
              <a:gd name="T34" fmla="*/ 210 w 211"/>
              <a:gd name="T35" fmla="*/ 121 h 242"/>
              <a:gd name="T36" fmla="*/ 183 w 211"/>
              <a:gd name="T37" fmla="*/ 96 h 242"/>
              <a:gd name="T38" fmla="*/ 207 w 211"/>
              <a:gd name="T39" fmla="*/ 75 h 242"/>
              <a:gd name="T40" fmla="*/ 179 w 211"/>
              <a:gd name="T41" fmla="*/ 84 h 242"/>
              <a:gd name="T42" fmla="*/ 193 w 211"/>
              <a:gd name="T43" fmla="*/ 48 h 242"/>
              <a:gd name="T44" fmla="*/ 182 w 211"/>
              <a:gd name="T45" fmla="*/ 34 h 242"/>
              <a:gd name="T46" fmla="*/ 169 w 211"/>
              <a:gd name="T47" fmla="*/ 63 h 242"/>
              <a:gd name="T48" fmla="*/ 145 w 211"/>
              <a:gd name="T49" fmla="*/ 39 h 242"/>
              <a:gd name="T50" fmla="*/ 144 w 211"/>
              <a:gd name="T51" fmla="*/ 8 h 242"/>
              <a:gd name="T52" fmla="*/ 134 w 211"/>
              <a:gd name="T53" fmla="*/ 35 h 242"/>
              <a:gd name="T54" fmla="*/ 111 w 211"/>
              <a:gd name="T55" fmla="*/ 30 h 242"/>
              <a:gd name="T56" fmla="*/ 113 w 211"/>
              <a:gd name="T57" fmla="*/ 1 h 242"/>
              <a:gd name="T58" fmla="*/ 97 w 211"/>
              <a:gd name="T59" fmla="*/ 2 h 242"/>
              <a:gd name="T60" fmla="*/ 66 w 211"/>
              <a:gd name="T61" fmla="*/ 39 h 242"/>
              <a:gd name="T62" fmla="*/ 78 w 211"/>
              <a:gd name="T63" fmla="*/ 34 h 242"/>
              <a:gd name="T64" fmla="*/ 52 w 211"/>
              <a:gd name="T65" fmla="*/ 15 h 242"/>
              <a:gd name="T66" fmla="*/ 40 w 211"/>
              <a:gd name="T67" fmla="*/ 63 h 242"/>
              <a:gd name="T68" fmla="*/ 49 w 211"/>
              <a:gd name="T69" fmla="*/ 53 h 242"/>
              <a:gd name="T70" fmla="*/ 18 w 211"/>
              <a:gd name="T71" fmla="*/ 47 h 242"/>
              <a:gd name="T72" fmla="*/ 25 w 211"/>
              <a:gd name="T73" fmla="*/ 95 h 242"/>
              <a:gd name="T74" fmla="*/ 29 w 211"/>
              <a:gd name="T75" fmla="*/ 95 h 242"/>
              <a:gd name="T76" fmla="*/ 5 w 211"/>
              <a:gd name="T77" fmla="*/ 75 h 242"/>
              <a:gd name="T78" fmla="*/ 0 w 211"/>
              <a:gd name="T79" fmla="*/ 92 h 242"/>
              <a:gd name="T80" fmla="*/ 25 w 211"/>
              <a:gd name="T81" fmla="*/ 95 h 242"/>
              <a:gd name="T82" fmla="*/ 28 w 211"/>
              <a:gd name="T83" fmla="*/ 118 h 242"/>
              <a:gd name="T84" fmla="*/ 4 w 211"/>
              <a:gd name="T85" fmla="*/ 138 h 242"/>
              <a:gd name="T86" fmla="*/ 32 w 211"/>
              <a:gd name="T87" fmla="*/ 129 h 242"/>
              <a:gd name="T88" fmla="*/ 18 w 211"/>
              <a:gd name="T89" fmla="*/ 165 h 242"/>
              <a:gd name="T90" fmla="*/ 29 w 211"/>
              <a:gd name="T91" fmla="*/ 179 h 242"/>
              <a:gd name="T92" fmla="*/ 42 w 211"/>
              <a:gd name="T93" fmla="*/ 15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 h="242">
                <a:moveTo>
                  <a:pt x="164" y="107"/>
                </a:moveTo>
                <a:cubicBezTo>
                  <a:pt x="164" y="120"/>
                  <a:pt x="160" y="131"/>
                  <a:pt x="154" y="140"/>
                </a:cubicBezTo>
                <a:cubicBezTo>
                  <a:pt x="145" y="154"/>
                  <a:pt x="134" y="168"/>
                  <a:pt x="134" y="184"/>
                </a:cubicBezTo>
                <a:cubicBezTo>
                  <a:pt x="134" y="185"/>
                  <a:pt x="134" y="185"/>
                  <a:pt x="134" y="185"/>
                </a:cubicBezTo>
                <a:cubicBezTo>
                  <a:pt x="134" y="186"/>
                  <a:pt x="134" y="186"/>
                  <a:pt x="133" y="186"/>
                </a:cubicBezTo>
                <a:cubicBezTo>
                  <a:pt x="78" y="186"/>
                  <a:pt x="78" y="186"/>
                  <a:pt x="78" y="186"/>
                </a:cubicBezTo>
                <a:cubicBezTo>
                  <a:pt x="77" y="186"/>
                  <a:pt x="77" y="186"/>
                  <a:pt x="77" y="185"/>
                </a:cubicBezTo>
                <a:cubicBezTo>
                  <a:pt x="77" y="184"/>
                  <a:pt x="77" y="184"/>
                  <a:pt x="77" y="184"/>
                </a:cubicBezTo>
                <a:cubicBezTo>
                  <a:pt x="77" y="169"/>
                  <a:pt x="66" y="155"/>
                  <a:pt x="58" y="141"/>
                </a:cubicBezTo>
                <a:cubicBezTo>
                  <a:pt x="51" y="132"/>
                  <a:pt x="47" y="120"/>
                  <a:pt x="47" y="107"/>
                </a:cubicBezTo>
                <a:cubicBezTo>
                  <a:pt x="47" y="75"/>
                  <a:pt x="73" y="49"/>
                  <a:pt x="106" y="49"/>
                </a:cubicBezTo>
                <a:cubicBezTo>
                  <a:pt x="138" y="49"/>
                  <a:pt x="164" y="75"/>
                  <a:pt x="164" y="107"/>
                </a:cubicBezTo>
                <a:close/>
                <a:moveTo>
                  <a:pt x="129" y="212"/>
                </a:moveTo>
                <a:cubicBezTo>
                  <a:pt x="82" y="212"/>
                  <a:pt x="82" y="212"/>
                  <a:pt x="82" y="212"/>
                </a:cubicBezTo>
                <a:cubicBezTo>
                  <a:pt x="79" y="212"/>
                  <a:pt x="77" y="215"/>
                  <a:pt x="77" y="218"/>
                </a:cubicBezTo>
                <a:cubicBezTo>
                  <a:pt x="77" y="221"/>
                  <a:pt x="79" y="224"/>
                  <a:pt x="82" y="224"/>
                </a:cubicBezTo>
                <a:cubicBezTo>
                  <a:pt x="129" y="224"/>
                  <a:pt x="129" y="224"/>
                  <a:pt x="129" y="224"/>
                </a:cubicBezTo>
                <a:cubicBezTo>
                  <a:pt x="132" y="224"/>
                  <a:pt x="134" y="221"/>
                  <a:pt x="134" y="218"/>
                </a:cubicBezTo>
                <a:cubicBezTo>
                  <a:pt x="134" y="215"/>
                  <a:pt x="132" y="212"/>
                  <a:pt x="129" y="212"/>
                </a:cubicBezTo>
                <a:close/>
                <a:moveTo>
                  <a:pt x="129" y="194"/>
                </a:moveTo>
                <a:cubicBezTo>
                  <a:pt x="82" y="194"/>
                  <a:pt x="82" y="194"/>
                  <a:pt x="82" y="194"/>
                </a:cubicBezTo>
                <a:cubicBezTo>
                  <a:pt x="79" y="194"/>
                  <a:pt x="77" y="196"/>
                  <a:pt x="77" y="199"/>
                </a:cubicBezTo>
                <a:cubicBezTo>
                  <a:pt x="77" y="203"/>
                  <a:pt x="79" y="205"/>
                  <a:pt x="82" y="205"/>
                </a:cubicBezTo>
                <a:cubicBezTo>
                  <a:pt x="129" y="205"/>
                  <a:pt x="129" y="205"/>
                  <a:pt x="129" y="205"/>
                </a:cubicBezTo>
                <a:cubicBezTo>
                  <a:pt x="132" y="205"/>
                  <a:pt x="134" y="203"/>
                  <a:pt x="134" y="199"/>
                </a:cubicBezTo>
                <a:cubicBezTo>
                  <a:pt x="134" y="196"/>
                  <a:pt x="132" y="194"/>
                  <a:pt x="129" y="194"/>
                </a:cubicBezTo>
                <a:close/>
                <a:moveTo>
                  <a:pt x="88" y="231"/>
                </a:moveTo>
                <a:cubicBezTo>
                  <a:pt x="87" y="231"/>
                  <a:pt x="87" y="231"/>
                  <a:pt x="88" y="232"/>
                </a:cubicBezTo>
                <a:cubicBezTo>
                  <a:pt x="96" y="241"/>
                  <a:pt x="96" y="241"/>
                  <a:pt x="96" y="241"/>
                </a:cubicBezTo>
                <a:cubicBezTo>
                  <a:pt x="97" y="242"/>
                  <a:pt x="99" y="242"/>
                  <a:pt x="100" y="242"/>
                </a:cubicBezTo>
                <a:cubicBezTo>
                  <a:pt x="111" y="242"/>
                  <a:pt x="111" y="242"/>
                  <a:pt x="111" y="242"/>
                </a:cubicBezTo>
                <a:cubicBezTo>
                  <a:pt x="112" y="242"/>
                  <a:pt x="114" y="242"/>
                  <a:pt x="115" y="241"/>
                </a:cubicBezTo>
                <a:cubicBezTo>
                  <a:pt x="123" y="232"/>
                  <a:pt x="123" y="232"/>
                  <a:pt x="123" y="232"/>
                </a:cubicBezTo>
                <a:cubicBezTo>
                  <a:pt x="124" y="231"/>
                  <a:pt x="124" y="231"/>
                  <a:pt x="123" y="231"/>
                </a:cubicBezTo>
                <a:lnTo>
                  <a:pt x="88" y="231"/>
                </a:lnTo>
                <a:close/>
                <a:moveTo>
                  <a:pt x="170" y="150"/>
                </a:moveTo>
                <a:cubicBezTo>
                  <a:pt x="170" y="150"/>
                  <a:pt x="169" y="150"/>
                  <a:pt x="169" y="150"/>
                </a:cubicBezTo>
                <a:cubicBezTo>
                  <a:pt x="162" y="159"/>
                  <a:pt x="162" y="159"/>
                  <a:pt x="162" y="159"/>
                </a:cubicBezTo>
                <a:cubicBezTo>
                  <a:pt x="162" y="159"/>
                  <a:pt x="162" y="160"/>
                  <a:pt x="162" y="160"/>
                </a:cubicBezTo>
                <a:cubicBezTo>
                  <a:pt x="182" y="179"/>
                  <a:pt x="182" y="179"/>
                  <a:pt x="182" y="179"/>
                </a:cubicBezTo>
                <a:cubicBezTo>
                  <a:pt x="182" y="180"/>
                  <a:pt x="183" y="180"/>
                  <a:pt x="183" y="179"/>
                </a:cubicBezTo>
                <a:cubicBezTo>
                  <a:pt x="193" y="167"/>
                  <a:pt x="193" y="167"/>
                  <a:pt x="193" y="167"/>
                </a:cubicBezTo>
                <a:cubicBezTo>
                  <a:pt x="194" y="166"/>
                  <a:pt x="193" y="166"/>
                  <a:pt x="193" y="165"/>
                </a:cubicBezTo>
                <a:lnTo>
                  <a:pt x="170" y="150"/>
                </a:lnTo>
                <a:close/>
                <a:moveTo>
                  <a:pt x="210" y="121"/>
                </a:moveTo>
                <a:cubicBezTo>
                  <a:pt x="183" y="117"/>
                  <a:pt x="183" y="117"/>
                  <a:pt x="183" y="117"/>
                </a:cubicBezTo>
                <a:cubicBezTo>
                  <a:pt x="182" y="117"/>
                  <a:pt x="182" y="118"/>
                  <a:pt x="182" y="118"/>
                </a:cubicBezTo>
                <a:cubicBezTo>
                  <a:pt x="179" y="129"/>
                  <a:pt x="179" y="129"/>
                  <a:pt x="179" y="129"/>
                </a:cubicBezTo>
                <a:cubicBezTo>
                  <a:pt x="179" y="130"/>
                  <a:pt x="179" y="130"/>
                  <a:pt x="180" y="131"/>
                </a:cubicBezTo>
                <a:cubicBezTo>
                  <a:pt x="206" y="139"/>
                  <a:pt x="206" y="139"/>
                  <a:pt x="206" y="139"/>
                </a:cubicBezTo>
                <a:cubicBezTo>
                  <a:pt x="206" y="139"/>
                  <a:pt x="207" y="139"/>
                  <a:pt x="207" y="138"/>
                </a:cubicBezTo>
                <a:cubicBezTo>
                  <a:pt x="211" y="123"/>
                  <a:pt x="211" y="123"/>
                  <a:pt x="211" y="123"/>
                </a:cubicBezTo>
                <a:cubicBezTo>
                  <a:pt x="211" y="122"/>
                  <a:pt x="211" y="122"/>
                  <a:pt x="211" y="122"/>
                </a:cubicBezTo>
                <a:cubicBezTo>
                  <a:pt x="211" y="121"/>
                  <a:pt x="210" y="121"/>
                  <a:pt x="210" y="121"/>
                </a:cubicBezTo>
                <a:close/>
                <a:moveTo>
                  <a:pt x="179" y="84"/>
                </a:moveTo>
                <a:cubicBezTo>
                  <a:pt x="182" y="95"/>
                  <a:pt x="182" y="95"/>
                  <a:pt x="182" y="95"/>
                </a:cubicBezTo>
                <a:cubicBezTo>
                  <a:pt x="182" y="95"/>
                  <a:pt x="182" y="96"/>
                  <a:pt x="183" y="96"/>
                </a:cubicBezTo>
                <a:cubicBezTo>
                  <a:pt x="210" y="92"/>
                  <a:pt x="210" y="92"/>
                  <a:pt x="210" y="92"/>
                </a:cubicBezTo>
                <a:cubicBezTo>
                  <a:pt x="210" y="92"/>
                  <a:pt x="211" y="91"/>
                  <a:pt x="211" y="91"/>
                </a:cubicBezTo>
                <a:cubicBezTo>
                  <a:pt x="207" y="75"/>
                  <a:pt x="207" y="75"/>
                  <a:pt x="207" y="75"/>
                </a:cubicBezTo>
                <a:cubicBezTo>
                  <a:pt x="207" y="75"/>
                  <a:pt x="206" y="74"/>
                  <a:pt x="206" y="75"/>
                </a:cubicBezTo>
                <a:cubicBezTo>
                  <a:pt x="180" y="83"/>
                  <a:pt x="180" y="83"/>
                  <a:pt x="180" y="83"/>
                </a:cubicBezTo>
                <a:cubicBezTo>
                  <a:pt x="179" y="83"/>
                  <a:pt x="179" y="84"/>
                  <a:pt x="179" y="84"/>
                </a:cubicBezTo>
                <a:close/>
                <a:moveTo>
                  <a:pt x="169" y="63"/>
                </a:moveTo>
                <a:cubicBezTo>
                  <a:pt x="169" y="63"/>
                  <a:pt x="170" y="63"/>
                  <a:pt x="170" y="63"/>
                </a:cubicBezTo>
                <a:cubicBezTo>
                  <a:pt x="193" y="48"/>
                  <a:pt x="193" y="48"/>
                  <a:pt x="193" y="48"/>
                </a:cubicBezTo>
                <a:cubicBezTo>
                  <a:pt x="193" y="48"/>
                  <a:pt x="194" y="47"/>
                  <a:pt x="193" y="47"/>
                </a:cubicBezTo>
                <a:cubicBezTo>
                  <a:pt x="183" y="34"/>
                  <a:pt x="183" y="34"/>
                  <a:pt x="183" y="34"/>
                </a:cubicBezTo>
                <a:cubicBezTo>
                  <a:pt x="183" y="34"/>
                  <a:pt x="182" y="34"/>
                  <a:pt x="182" y="34"/>
                </a:cubicBezTo>
                <a:cubicBezTo>
                  <a:pt x="162" y="53"/>
                  <a:pt x="162" y="53"/>
                  <a:pt x="162" y="53"/>
                </a:cubicBezTo>
                <a:cubicBezTo>
                  <a:pt x="162" y="53"/>
                  <a:pt x="162" y="54"/>
                  <a:pt x="162" y="54"/>
                </a:cubicBezTo>
                <a:lnTo>
                  <a:pt x="169" y="63"/>
                </a:lnTo>
                <a:close/>
                <a:moveTo>
                  <a:pt x="134" y="35"/>
                </a:moveTo>
                <a:cubicBezTo>
                  <a:pt x="144" y="40"/>
                  <a:pt x="144" y="40"/>
                  <a:pt x="144" y="40"/>
                </a:cubicBezTo>
                <a:cubicBezTo>
                  <a:pt x="144" y="40"/>
                  <a:pt x="145" y="40"/>
                  <a:pt x="145" y="39"/>
                </a:cubicBezTo>
                <a:cubicBezTo>
                  <a:pt x="159" y="16"/>
                  <a:pt x="159" y="16"/>
                  <a:pt x="159" y="16"/>
                </a:cubicBezTo>
                <a:cubicBezTo>
                  <a:pt x="159" y="15"/>
                  <a:pt x="159" y="15"/>
                  <a:pt x="159" y="15"/>
                </a:cubicBezTo>
                <a:cubicBezTo>
                  <a:pt x="144" y="8"/>
                  <a:pt x="144" y="8"/>
                  <a:pt x="144" y="8"/>
                </a:cubicBezTo>
                <a:cubicBezTo>
                  <a:pt x="144" y="7"/>
                  <a:pt x="143" y="8"/>
                  <a:pt x="143" y="8"/>
                </a:cubicBezTo>
                <a:cubicBezTo>
                  <a:pt x="133" y="34"/>
                  <a:pt x="133" y="34"/>
                  <a:pt x="133" y="34"/>
                </a:cubicBezTo>
                <a:cubicBezTo>
                  <a:pt x="133" y="34"/>
                  <a:pt x="133" y="35"/>
                  <a:pt x="134" y="35"/>
                </a:cubicBezTo>
                <a:close/>
                <a:moveTo>
                  <a:pt x="100" y="30"/>
                </a:moveTo>
                <a:cubicBezTo>
                  <a:pt x="100" y="30"/>
                  <a:pt x="103" y="30"/>
                  <a:pt x="106" y="30"/>
                </a:cubicBezTo>
                <a:cubicBezTo>
                  <a:pt x="108" y="30"/>
                  <a:pt x="111" y="30"/>
                  <a:pt x="111" y="30"/>
                </a:cubicBezTo>
                <a:cubicBezTo>
                  <a:pt x="111" y="30"/>
                  <a:pt x="112" y="29"/>
                  <a:pt x="112" y="29"/>
                </a:cubicBezTo>
                <a:cubicBezTo>
                  <a:pt x="114" y="2"/>
                  <a:pt x="114" y="2"/>
                  <a:pt x="114" y="2"/>
                </a:cubicBezTo>
                <a:cubicBezTo>
                  <a:pt x="114" y="1"/>
                  <a:pt x="114" y="1"/>
                  <a:pt x="113" y="1"/>
                </a:cubicBezTo>
                <a:cubicBezTo>
                  <a:pt x="113" y="1"/>
                  <a:pt x="108" y="0"/>
                  <a:pt x="105" y="0"/>
                </a:cubicBezTo>
                <a:cubicBezTo>
                  <a:pt x="103" y="0"/>
                  <a:pt x="97" y="1"/>
                  <a:pt x="97" y="1"/>
                </a:cubicBezTo>
                <a:cubicBezTo>
                  <a:pt x="97" y="1"/>
                  <a:pt x="97" y="1"/>
                  <a:pt x="97" y="2"/>
                </a:cubicBezTo>
                <a:cubicBezTo>
                  <a:pt x="99" y="29"/>
                  <a:pt x="99" y="29"/>
                  <a:pt x="99" y="29"/>
                </a:cubicBezTo>
                <a:cubicBezTo>
                  <a:pt x="99" y="29"/>
                  <a:pt x="99" y="30"/>
                  <a:pt x="100" y="30"/>
                </a:cubicBezTo>
                <a:close/>
                <a:moveTo>
                  <a:pt x="66" y="39"/>
                </a:moveTo>
                <a:cubicBezTo>
                  <a:pt x="66" y="40"/>
                  <a:pt x="67" y="40"/>
                  <a:pt x="67" y="40"/>
                </a:cubicBezTo>
                <a:cubicBezTo>
                  <a:pt x="77" y="35"/>
                  <a:pt x="77" y="35"/>
                  <a:pt x="77" y="35"/>
                </a:cubicBezTo>
                <a:cubicBezTo>
                  <a:pt x="78" y="35"/>
                  <a:pt x="78" y="34"/>
                  <a:pt x="78" y="34"/>
                </a:cubicBezTo>
                <a:cubicBezTo>
                  <a:pt x="68" y="8"/>
                  <a:pt x="68" y="8"/>
                  <a:pt x="68" y="8"/>
                </a:cubicBezTo>
                <a:cubicBezTo>
                  <a:pt x="68" y="8"/>
                  <a:pt x="67" y="8"/>
                  <a:pt x="67" y="8"/>
                </a:cubicBezTo>
                <a:cubicBezTo>
                  <a:pt x="52" y="15"/>
                  <a:pt x="52" y="15"/>
                  <a:pt x="52" y="15"/>
                </a:cubicBezTo>
                <a:cubicBezTo>
                  <a:pt x="52" y="15"/>
                  <a:pt x="52" y="16"/>
                  <a:pt x="52" y="16"/>
                </a:cubicBezTo>
                <a:lnTo>
                  <a:pt x="66" y="39"/>
                </a:lnTo>
                <a:close/>
                <a:moveTo>
                  <a:pt x="40" y="63"/>
                </a:moveTo>
                <a:cubicBezTo>
                  <a:pt x="41" y="64"/>
                  <a:pt x="42" y="64"/>
                  <a:pt x="42" y="63"/>
                </a:cubicBezTo>
                <a:cubicBezTo>
                  <a:pt x="49" y="54"/>
                  <a:pt x="49" y="54"/>
                  <a:pt x="49" y="54"/>
                </a:cubicBezTo>
                <a:cubicBezTo>
                  <a:pt x="49" y="54"/>
                  <a:pt x="49" y="53"/>
                  <a:pt x="49" y="53"/>
                </a:cubicBezTo>
                <a:cubicBezTo>
                  <a:pt x="29" y="34"/>
                  <a:pt x="29" y="34"/>
                  <a:pt x="29" y="34"/>
                </a:cubicBezTo>
                <a:cubicBezTo>
                  <a:pt x="29" y="34"/>
                  <a:pt x="28" y="34"/>
                  <a:pt x="28" y="34"/>
                </a:cubicBezTo>
                <a:cubicBezTo>
                  <a:pt x="18" y="47"/>
                  <a:pt x="18" y="47"/>
                  <a:pt x="18" y="47"/>
                </a:cubicBezTo>
                <a:cubicBezTo>
                  <a:pt x="17" y="47"/>
                  <a:pt x="17" y="48"/>
                  <a:pt x="18" y="48"/>
                </a:cubicBezTo>
                <a:lnTo>
                  <a:pt x="40" y="63"/>
                </a:lnTo>
                <a:close/>
                <a:moveTo>
                  <a:pt x="25" y="95"/>
                </a:moveTo>
                <a:cubicBezTo>
                  <a:pt x="25" y="95"/>
                  <a:pt x="26" y="95"/>
                  <a:pt x="26" y="96"/>
                </a:cubicBezTo>
                <a:cubicBezTo>
                  <a:pt x="28" y="96"/>
                  <a:pt x="28" y="96"/>
                  <a:pt x="28" y="96"/>
                </a:cubicBezTo>
                <a:cubicBezTo>
                  <a:pt x="29" y="96"/>
                  <a:pt x="29" y="96"/>
                  <a:pt x="29" y="95"/>
                </a:cubicBezTo>
                <a:cubicBezTo>
                  <a:pt x="32" y="84"/>
                  <a:pt x="32" y="84"/>
                  <a:pt x="32" y="84"/>
                </a:cubicBezTo>
                <a:cubicBezTo>
                  <a:pt x="32" y="84"/>
                  <a:pt x="32" y="83"/>
                  <a:pt x="31" y="83"/>
                </a:cubicBezTo>
                <a:cubicBezTo>
                  <a:pt x="5" y="75"/>
                  <a:pt x="5" y="75"/>
                  <a:pt x="5" y="75"/>
                </a:cubicBezTo>
                <a:cubicBezTo>
                  <a:pt x="5" y="75"/>
                  <a:pt x="4" y="75"/>
                  <a:pt x="4" y="75"/>
                </a:cubicBezTo>
                <a:cubicBezTo>
                  <a:pt x="0" y="91"/>
                  <a:pt x="0" y="91"/>
                  <a:pt x="0" y="91"/>
                </a:cubicBezTo>
                <a:cubicBezTo>
                  <a:pt x="0" y="91"/>
                  <a:pt x="0" y="92"/>
                  <a:pt x="0" y="92"/>
                </a:cubicBezTo>
                <a:cubicBezTo>
                  <a:pt x="0" y="92"/>
                  <a:pt x="0" y="92"/>
                  <a:pt x="0" y="92"/>
                </a:cubicBezTo>
                <a:cubicBezTo>
                  <a:pt x="0" y="92"/>
                  <a:pt x="1" y="92"/>
                  <a:pt x="1" y="92"/>
                </a:cubicBezTo>
                <a:lnTo>
                  <a:pt x="25" y="95"/>
                </a:lnTo>
                <a:close/>
                <a:moveTo>
                  <a:pt x="32" y="129"/>
                </a:moveTo>
                <a:cubicBezTo>
                  <a:pt x="29" y="118"/>
                  <a:pt x="29" y="118"/>
                  <a:pt x="29" y="118"/>
                </a:cubicBezTo>
                <a:cubicBezTo>
                  <a:pt x="29" y="118"/>
                  <a:pt x="29" y="118"/>
                  <a:pt x="28" y="118"/>
                </a:cubicBezTo>
                <a:cubicBezTo>
                  <a:pt x="1" y="121"/>
                  <a:pt x="1" y="121"/>
                  <a:pt x="1" y="121"/>
                </a:cubicBezTo>
                <a:cubicBezTo>
                  <a:pt x="1" y="122"/>
                  <a:pt x="0" y="122"/>
                  <a:pt x="0" y="123"/>
                </a:cubicBezTo>
                <a:cubicBezTo>
                  <a:pt x="4" y="138"/>
                  <a:pt x="4" y="138"/>
                  <a:pt x="4" y="138"/>
                </a:cubicBezTo>
                <a:cubicBezTo>
                  <a:pt x="4" y="139"/>
                  <a:pt x="5" y="139"/>
                  <a:pt x="5" y="139"/>
                </a:cubicBezTo>
                <a:cubicBezTo>
                  <a:pt x="31" y="130"/>
                  <a:pt x="31" y="130"/>
                  <a:pt x="31" y="130"/>
                </a:cubicBezTo>
                <a:cubicBezTo>
                  <a:pt x="32" y="130"/>
                  <a:pt x="32" y="130"/>
                  <a:pt x="32" y="129"/>
                </a:cubicBezTo>
                <a:close/>
                <a:moveTo>
                  <a:pt x="42" y="150"/>
                </a:moveTo>
                <a:cubicBezTo>
                  <a:pt x="42" y="150"/>
                  <a:pt x="41" y="150"/>
                  <a:pt x="40" y="150"/>
                </a:cubicBezTo>
                <a:cubicBezTo>
                  <a:pt x="18" y="165"/>
                  <a:pt x="18" y="165"/>
                  <a:pt x="18" y="165"/>
                </a:cubicBezTo>
                <a:cubicBezTo>
                  <a:pt x="17" y="166"/>
                  <a:pt x="17" y="166"/>
                  <a:pt x="18" y="167"/>
                </a:cubicBezTo>
                <a:cubicBezTo>
                  <a:pt x="28" y="179"/>
                  <a:pt x="28" y="179"/>
                  <a:pt x="28" y="179"/>
                </a:cubicBezTo>
                <a:cubicBezTo>
                  <a:pt x="28" y="179"/>
                  <a:pt x="29" y="179"/>
                  <a:pt x="29" y="179"/>
                </a:cubicBezTo>
                <a:cubicBezTo>
                  <a:pt x="49" y="160"/>
                  <a:pt x="49" y="160"/>
                  <a:pt x="49" y="160"/>
                </a:cubicBezTo>
                <a:cubicBezTo>
                  <a:pt x="49" y="160"/>
                  <a:pt x="49" y="159"/>
                  <a:pt x="49" y="159"/>
                </a:cubicBezTo>
                <a:lnTo>
                  <a:pt x="42" y="150"/>
                </a:lnTo>
                <a:close/>
              </a:path>
            </a:pathLst>
          </a:custGeom>
          <a:solidFill>
            <a:srgbClr val="C00000"/>
          </a:solidFill>
          <a:ln>
            <a:solidFill>
              <a:srgbClr val="C00000"/>
            </a:solidFill>
          </a:ln>
        </p:spPr>
        <p:txBody>
          <a:bodyPr vert="horz" wrap="square" lIns="121920" tIns="60960" rIns="121920" bIns="60960" numCol="1" anchor="t" anchorCtr="0" compatLnSpc="1">
            <a:prstTxWarp prst="textNoShape">
              <a:avLst/>
            </a:prstTxWarp>
          </a:bodyPr>
          <a:lstStyle/>
          <a:p>
            <a:pPr defTabSz="1219140">
              <a:defRPr/>
            </a:pPr>
            <a:endParaRPr lang="en-GB" sz="2400">
              <a:solidFill>
                <a:srgbClr val="000000"/>
              </a:solidFill>
              <a:cs typeface="Arial" pitchFamily="34" charset="0"/>
            </a:endParaRPr>
          </a:p>
        </p:txBody>
      </p:sp>
      <p:sp>
        <p:nvSpPr>
          <p:cNvPr id="94" name="ZoneTexte 43">
            <a:extLst>
              <a:ext uri="{FF2B5EF4-FFF2-40B4-BE49-F238E27FC236}">
                <a16:creationId xmlns:a16="http://schemas.microsoft.com/office/drawing/2014/main" id="{F9B07D17-64A1-48B4-98F0-0373B65BDD7A}"/>
              </a:ext>
            </a:extLst>
          </p:cNvPr>
          <p:cNvSpPr txBox="1"/>
          <p:nvPr/>
        </p:nvSpPr>
        <p:spPr>
          <a:xfrm>
            <a:off x="8813207" y="5121065"/>
            <a:ext cx="2948200" cy="225767"/>
          </a:xfrm>
          <a:prstGeom prst="rect">
            <a:avLst/>
          </a:prstGeom>
          <a:noFill/>
        </p:spPr>
        <p:txBody>
          <a:bodyPr wrap="square" lIns="0" tIns="0" rIns="0" bIns="0" rtlCol="0">
            <a:spAutoFit/>
          </a:bodyPr>
          <a:lstStyle/>
          <a:p>
            <a:pPr defTabSz="1219140">
              <a:defRPr/>
            </a:pPr>
            <a:r>
              <a:rPr lang="fr-FR" sz="1467" b="1" cap="all">
                <a:solidFill>
                  <a:srgbClr val="3E454A"/>
                </a:solidFill>
                <a:latin typeface="Arial Black" panose="020B0A04020102020204" pitchFamily="34" charset="0"/>
              </a:rPr>
              <a:t>Bon à savoir</a:t>
            </a:r>
          </a:p>
        </p:txBody>
      </p:sp>
      <p:grpSp>
        <p:nvGrpSpPr>
          <p:cNvPr id="95" name="Group 124">
            <a:extLst>
              <a:ext uri="{FF2B5EF4-FFF2-40B4-BE49-F238E27FC236}">
                <a16:creationId xmlns:a16="http://schemas.microsoft.com/office/drawing/2014/main" id="{5902E892-61DD-4B89-AF78-1E375FF655AD}"/>
              </a:ext>
            </a:extLst>
          </p:cNvPr>
          <p:cNvGrpSpPr>
            <a:grpSpLocks noChangeAspect="1"/>
          </p:cNvGrpSpPr>
          <p:nvPr/>
        </p:nvGrpSpPr>
        <p:grpSpPr bwMode="auto">
          <a:xfrm>
            <a:off x="176677" y="4025983"/>
            <a:ext cx="274387" cy="273744"/>
            <a:chOff x="346" y="2997"/>
            <a:chExt cx="428" cy="427"/>
          </a:xfrm>
          <a:solidFill>
            <a:srgbClr val="A5CC74"/>
          </a:solidFill>
        </p:grpSpPr>
        <p:sp>
          <p:nvSpPr>
            <p:cNvPr id="96" name="Freeform 125">
              <a:extLst>
                <a:ext uri="{FF2B5EF4-FFF2-40B4-BE49-F238E27FC236}">
                  <a16:creationId xmlns:a16="http://schemas.microsoft.com/office/drawing/2014/main" id="{AF50A734-7567-4683-B623-CD0ADB9EF422}"/>
                </a:ext>
              </a:extLst>
            </p:cNvPr>
            <p:cNvSpPr>
              <a:spLocks noEditPoints="1"/>
            </p:cNvSpPr>
            <p:nvPr/>
          </p:nvSpPr>
          <p:spPr bwMode="auto">
            <a:xfrm>
              <a:off x="346" y="3282"/>
              <a:ext cx="89" cy="142"/>
            </a:xfrm>
            <a:custGeom>
              <a:avLst/>
              <a:gdLst>
                <a:gd name="T0" fmla="*/ 54 w 60"/>
                <a:gd name="T1" fmla="*/ 96 h 96"/>
                <a:gd name="T2" fmla="*/ 6 w 60"/>
                <a:gd name="T3" fmla="*/ 96 h 96"/>
                <a:gd name="T4" fmla="*/ 0 w 60"/>
                <a:gd name="T5" fmla="*/ 90 h 96"/>
                <a:gd name="T6" fmla="*/ 0 w 60"/>
                <a:gd name="T7" fmla="*/ 6 h 96"/>
                <a:gd name="T8" fmla="*/ 6 w 60"/>
                <a:gd name="T9" fmla="*/ 0 h 96"/>
                <a:gd name="T10" fmla="*/ 54 w 60"/>
                <a:gd name="T11" fmla="*/ 0 h 96"/>
                <a:gd name="T12" fmla="*/ 60 w 60"/>
                <a:gd name="T13" fmla="*/ 6 h 96"/>
                <a:gd name="T14" fmla="*/ 60 w 60"/>
                <a:gd name="T15" fmla="*/ 90 h 96"/>
                <a:gd name="T16" fmla="*/ 54 w 60"/>
                <a:gd name="T17" fmla="*/ 96 h 96"/>
                <a:gd name="T18" fmla="*/ 12 w 60"/>
                <a:gd name="T19" fmla="*/ 84 h 96"/>
                <a:gd name="T20" fmla="*/ 48 w 60"/>
                <a:gd name="T21" fmla="*/ 84 h 96"/>
                <a:gd name="T22" fmla="*/ 48 w 60"/>
                <a:gd name="T23" fmla="*/ 12 h 96"/>
                <a:gd name="T24" fmla="*/ 12 w 60"/>
                <a:gd name="T25" fmla="*/ 12 h 96"/>
                <a:gd name="T26" fmla="*/ 12 w 60"/>
                <a:gd name="T2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96">
                  <a:moveTo>
                    <a:pt x="54" y="96"/>
                  </a:moveTo>
                  <a:cubicBezTo>
                    <a:pt x="6" y="96"/>
                    <a:pt x="6" y="96"/>
                    <a:pt x="6" y="96"/>
                  </a:cubicBezTo>
                  <a:cubicBezTo>
                    <a:pt x="3" y="96"/>
                    <a:pt x="0" y="94"/>
                    <a:pt x="0" y="90"/>
                  </a:cubicBezTo>
                  <a:cubicBezTo>
                    <a:pt x="0" y="6"/>
                    <a:pt x="0" y="6"/>
                    <a:pt x="0" y="6"/>
                  </a:cubicBezTo>
                  <a:cubicBezTo>
                    <a:pt x="0" y="3"/>
                    <a:pt x="3" y="0"/>
                    <a:pt x="6" y="0"/>
                  </a:cubicBezTo>
                  <a:cubicBezTo>
                    <a:pt x="54" y="0"/>
                    <a:pt x="54" y="0"/>
                    <a:pt x="54" y="0"/>
                  </a:cubicBezTo>
                  <a:cubicBezTo>
                    <a:pt x="58" y="0"/>
                    <a:pt x="60" y="3"/>
                    <a:pt x="60" y="6"/>
                  </a:cubicBezTo>
                  <a:cubicBezTo>
                    <a:pt x="60" y="90"/>
                    <a:pt x="60" y="90"/>
                    <a:pt x="60" y="90"/>
                  </a:cubicBezTo>
                  <a:cubicBezTo>
                    <a:pt x="60" y="94"/>
                    <a:pt x="58" y="96"/>
                    <a:pt x="54" y="96"/>
                  </a:cubicBezTo>
                  <a:close/>
                  <a:moveTo>
                    <a:pt x="12" y="84"/>
                  </a:moveTo>
                  <a:cubicBezTo>
                    <a:pt x="48" y="84"/>
                    <a:pt x="48" y="84"/>
                    <a:pt x="48" y="84"/>
                  </a:cubicBezTo>
                  <a:cubicBezTo>
                    <a:pt x="48" y="12"/>
                    <a:pt x="48" y="12"/>
                    <a:pt x="48" y="12"/>
                  </a:cubicBezTo>
                  <a:cubicBezTo>
                    <a:pt x="12" y="12"/>
                    <a:pt x="12" y="12"/>
                    <a:pt x="12" y="12"/>
                  </a:cubicBezTo>
                  <a:lnTo>
                    <a:pt x="12" y="84"/>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97" name="Freeform 126">
              <a:extLst>
                <a:ext uri="{FF2B5EF4-FFF2-40B4-BE49-F238E27FC236}">
                  <a16:creationId xmlns:a16="http://schemas.microsoft.com/office/drawing/2014/main" id="{E751BCFA-B056-481E-977A-3C09378FB3C6}"/>
                </a:ext>
              </a:extLst>
            </p:cNvPr>
            <p:cNvSpPr>
              <a:spLocks/>
            </p:cNvSpPr>
            <p:nvPr/>
          </p:nvSpPr>
          <p:spPr bwMode="auto">
            <a:xfrm>
              <a:off x="417" y="3335"/>
              <a:ext cx="320" cy="71"/>
            </a:xfrm>
            <a:custGeom>
              <a:avLst/>
              <a:gdLst>
                <a:gd name="T0" fmla="*/ 210 w 216"/>
                <a:gd name="T1" fmla="*/ 48 h 48"/>
                <a:gd name="T2" fmla="*/ 6 w 216"/>
                <a:gd name="T3" fmla="*/ 48 h 48"/>
                <a:gd name="T4" fmla="*/ 0 w 216"/>
                <a:gd name="T5" fmla="*/ 42 h 48"/>
                <a:gd name="T6" fmla="*/ 6 w 216"/>
                <a:gd name="T7" fmla="*/ 36 h 48"/>
                <a:gd name="T8" fmla="*/ 202 w 216"/>
                <a:gd name="T9" fmla="*/ 36 h 48"/>
                <a:gd name="T10" fmla="*/ 120 w 216"/>
                <a:gd name="T11" fmla="*/ 12 h 48"/>
                <a:gd name="T12" fmla="*/ 36 w 216"/>
                <a:gd name="T13" fmla="*/ 12 h 48"/>
                <a:gd name="T14" fmla="*/ 30 w 216"/>
                <a:gd name="T15" fmla="*/ 6 h 48"/>
                <a:gd name="T16" fmla="*/ 36 w 216"/>
                <a:gd name="T17" fmla="*/ 0 h 48"/>
                <a:gd name="T18" fmla="*/ 120 w 216"/>
                <a:gd name="T19" fmla="*/ 0 h 48"/>
                <a:gd name="T20" fmla="*/ 216 w 216"/>
                <a:gd name="T21" fmla="*/ 42 h 48"/>
                <a:gd name="T22" fmla="*/ 210 w 216"/>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48">
                  <a:moveTo>
                    <a:pt x="210" y="48"/>
                  </a:moveTo>
                  <a:cubicBezTo>
                    <a:pt x="6" y="48"/>
                    <a:pt x="6" y="48"/>
                    <a:pt x="6" y="48"/>
                  </a:cubicBezTo>
                  <a:cubicBezTo>
                    <a:pt x="3" y="48"/>
                    <a:pt x="0" y="46"/>
                    <a:pt x="0" y="42"/>
                  </a:cubicBezTo>
                  <a:cubicBezTo>
                    <a:pt x="0" y="39"/>
                    <a:pt x="3" y="36"/>
                    <a:pt x="6" y="36"/>
                  </a:cubicBezTo>
                  <a:cubicBezTo>
                    <a:pt x="202" y="36"/>
                    <a:pt x="202" y="36"/>
                    <a:pt x="202" y="36"/>
                  </a:cubicBezTo>
                  <a:cubicBezTo>
                    <a:pt x="193" y="25"/>
                    <a:pt x="161" y="12"/>
                    <a:pt x="120" y="12"/>
                  </a:cubicBezTo>
                  <a:cubicBezTo>
                    <a:pt x="36" y="12"/>
                    <a:pt x="36" y="12"/>
                    <a:pt x="36" y="12"/>
                  </a:cubicBezTo>
                  <a:cubicBezTo>
                    <a:pt x="33" y="12"/>
                    <a:pt x="30" y="10"/>
                    <a:pt x="30" y="6"/>
                  </a:cubicBezTo>
                  <a:cubicBezTo>
                    <a:pt x="30" y="3"/>
                    <a:pt x="33" y="0"/>
                    <a:pt x="36" y="0"/>
                  </a:cubicBezTo>
                  <a:cubicBezTo>
                    <a:pt x="120" y="0"/>
                    <a:pt x="120" y="0"/>
                    <a:pt x="120" y="0"/>
                  </a:cubicBezTo>
                  <a:cubicBezTo>
                    <a:pt x="166" y="0"/>
                    <a:pt x="216" y="18"/>
                    <a:pt x="216" y="42"/>
                  </a:cubicBezTo>
                  <a:cubicBezTo>
                    <a:pt x="216" y="46"/>
                    <a:pt x="214" y="48"/>
                    <a:pt x="210" y="48"/>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98" name="Freeform 127">
              <a:extLst>
                <a:ext uri="{FF2B5EF4-FFF2-40B4-BE49-F238E27FC236}">
                  <a16:creationId xmlns:a16="http://schemas.microsoft.com/office/drawing/2014/main" id="{221BB3FA-13E1-4BD8-B864-A02595F588A8}"/>
                </a:ext>
              </a:extLst>
            </p:cNvPr>
            <p:cNvSpPr>
              <a:spLocks/>
            </p:cNvSpPr>
            <p:nvPr/>
          </p:nvSpPr>
          <p:spPr bwMode="auto">
            <a:xfrm>
              <a:off x="426" y="3300"/>
              <a:ext cx="141" cy="51"/>
            </a:xfrm>
            <a:custGeom>
              <a:avLst/>
              <a:gdLst>
                <a:gd name="T0" fmla="*/ 86 w 95"/>
                <a:gd name="T1" fmla="*/ 35 h 35"/>
                <a:gd name="T2" fmla="*/ 84 w 95"/>
                <a:gd name="T3" fmla="*/ 32 h 35"/>
                <a:gd name="T4" fmla="*/ 42 w 95"/>
                <a:gd name="T5" fmla="*/ 12 h 35"/>
                <a:gd name="T6" fmla="*/ 0 w 95"/>
                <a:gd name="T7" fmla="*/ 12 h 35"/>
                <a:gd name="T8" fmla="*/ 0 w 95"/>
                <a:gd name="T9" fmla="*/ 0 h 35"/>
                <a:gd name="T10" fmla="*/ 42 w 95"/>
                <a:gd name="T11" fmla="*/ 0 h 35"/>
                <a:gd name="T12" fmla="*/ 93 w 95"/>
                <a:gd name="T13" fmla="*/ 24 h 35"/>
                <a:gd name="T14" fmla="*/ 95 w 95"/>
                <a:gd name="T15" fmla="*/ 26 h 35"/>
                <a:gd name="T16" fmla="*/ 86 w 95"/>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5">
                  <a:moveTo>
                    <a:pt x="86" y="35"/>
                  </a:moveTo>
                  <a:cubicBezTo>
                    <a:pt x="85" y="34"/>
                    <a:pt x="85" y="33"/>
                    <a:pt x="84" y="32"/>
                  </a:cubicBezTo>
                  <a:cubicBezTo>
                    <a:pt x="77" y="25"/>
                    <a:pt x="65" y="12"/>
                    <a:pt x="42" y="12"/>
                  </a:cubicBezTo>
                  <a:cubicBezTo>
                    <a:pt x="0" y="12"/>
                    <a:pt x="0" y="12"/>
                    <a:pt x="0" y="12"/>
                  </a:cubicBezTo>
                  <a:cubicBezTo>
                    <a:pt x="0" y="0"/>
                    <a:pt x="0" y="0"/>
                    <a:pt x="0" y="0"/>
                  </a:cubicBezTo>
                  <a:cubicBezTo>
                    <a:pt x="42" y="0"/>
                    <a:pt x="42" y="0"/>
                    <a:pt x="42" y="0"/>
                  </a:cubicBezTo>
                  <a:cubicBezTo>
                    <a:pt x="70" y="0"/>
                    <a:pt x="85" y="16"/>
                    <a:pt x="93" y="24"/>
                  </a:cubicBezTo>
                  <a:cubicBezTo>
                    <a:pt x="93" y="25"/>
                    <a:pt x="94" y="26"/>
                    <a:pt x="95" y="26"/>
                  </a:cubicBezTo>
                  <a:lnTo>
                    <a:pt x="86" y="35"/>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99" name="Freeform 128">
              <a:extLst>
                <a:ext uri="{FF2B5EF4-FFF2-40B4-BE49-F238E27FC236}">
                  <a16:creationId xmlns:a16="http://schemas.microsoft.com/office/drawing/2014/main" id="{BB48AD92-EF8D-444A-8B4B-2D43751CD0B7}"/>
                </a:ext>
              </a:extLst>
            </p:cNvPr>
            <p:cNvSpPr>
              <a:spLocks noEditPoints="1"/>
            </p:cNvSpPr>
            <p:nvPr/>
          </p:nvSpPr>
          <p:spPr bwMode="auto">
            <a:xfrm>
              <a:off x="559" y="3086"/>
              <a:ext cx="125"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6"/>
                    <a:pt x="0" y="42"/>
                  </a:cubicBezTo>
                  <a:cubicBezTo>
                    <a:pt x="0" y="19"/>
                    <a:pt x="19" y="0"/>
                    <a:pt x="42" y="0"/>
                  </a:cubicBezTo>
                  <a:cubicBezTo>
                    <a:pt x="66" y="0"/>
                    <a:pt x="84" y="19"/>
                    <a:pt x="84" y="42"/>
                  </a:cubicBezTo>
                  <a:cubicBezTo>
                    <a:pt x="84" y="66"/>
                    <a:pt x="66" y="84"/>
                    <a:pt x="42" y="84"/>
                  </a:cubicBezTo>
                  <a:close/>
                  <a:moveTo>
                    <a:pt x="42" y="12"/>
                  </a:moveTo>
                  <a:cubicBezTo>
                    <a:pt x="26" y="12"/>
                    <a:pt x="12" y="26"/>
                    <a:pt x="12" y="42"/>
                  </a:cubicBezTo>
                  <a:cubicBezTo>
                    <a:pt x="12" y="59"/>
                    <a:pt x="26" y="72"/>
                    <a:pt x="42" y="72"/>
                  </a:cubicBezTo>
                  <a:cubicBezTo>
                    <a:pt x="59" y="72"/>
                    <a:pt x="72" y="59"/>
                    <a:pt x="72" y="42"/>
                  </a:cubicBezTo>
                  <a:cubicBezTo>
                    <a:pt x="72" y="26"/>
                    <a:pt x="59" y="12"/>
                    <a:pt x="42" y="12"/>
                  </a:cubicBez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sp>
          <p:nvSpPr>
            <p:cNvPr id="100" name="Freeform 129">
              <a:extLst>
                <a:ext uri="{FF2B5EF4-FFF2-40B4-BE49-F238E27FC236}">
                  <a16:creationId xmlns:a16="http://schemas.microsoft.com/office/drawing/2014/main" id="{995915CB-4034-4E89-8A1B-0C69317E4922}"/>
                </a:ext>
              </a:extLst>
            </p:cNvPr>
            <p:cNvSpPr>
              <a:spLocks noEditPoints="1"/>
            </p:cNvSpPr>
            <p:nvPr/>
          </p:nvSpPr>
          <p:spPr bwMode="auto">
            <a:xfrm>
              <a:off x="472" y="2997"/>
              <a:ext cx="302" cy="303"/>
            </a:xfrm>
            <a:custGeom>
              <a:avLst/>
              <a:gdLst>
                <a:gd name="T0" fmla="*/ 78 w 204"/>
                <a:gd name="T1" fmla="*/ 204 h 204"/>
                <a:gd name="T2" fmla="*/ 72 w 204"/>
                <a:gd name="T3" fmla="*/ 181 h 204"/>
                <a:gd name="T4" fmla="*/ 33 w 204"/>
                <a:gd name="T5" fmla="*/ 176 h 204"/>
                <a:gd name="T6" fmla="*/ 1 w 204"/>
                <a:gd name="T7" fmla="*/ 133 h 204"/>
                <a:gd name="T8" fmla="*/ 19 w 204"/>
                <a:gd name="T9" fmla="*/ 116 h 204"/>
                <a:gd name="T10" fmla="*/ 19 w 204"/>
                <a:gd name="T11" fmla="*/ 89 h 204"/>
                <a:gd name="T12" fmla="*/ 1 w 204"/>
                <a:gd name="T13" fmla="*/ 77 h 204"/>
                <a:gd name="T14" fmla="*/ 25 w 204"/>
                <a:gd name="T15" fmla="*/ 31 h 204"/>
                <a:gd name="T16" fmla="*/ 49 w 204"/>
                <a:gd name="T17" fmla="*/ 37 h 204"/>
                <a:gd name="T18" fmla="*/ 72 w 204"/>
                <a:gd name="T19" fmla="*/ 6 h 204"/>
                <a:gd name="T20" fmla="*/ 126 w 204"/>
                <a:gd name="T21" fmla="*/ 0 h 204"/>
                <a:gd name="T22" fmla="*/ 132 w 204"/>
                <a:gd name="T23" fmla="*/ 24 h 204"/>
                <a:gd name="T24" fmla="*/ 170 w 204"/>
                <a:gd name="T25" fmla="*/ 29 h 204"/>
                <a:gd name="T26" fmla="*/ 178 w 204"/>
                <a:gd name="T27" fmla="*/ 31 h 204"/>
                <a:gd name="T28" fmla="*/ 200 w 204"/>
                <a:gd name="T29" fmla="*/ 80 h 204"/>
                <a:gd name="T30" fmla="*/ 185 w 204"/>
                <a:gd name="T31" fmla="*/ 102 h 204"/>
                <a:gd name="T32" fmla="*/ 200 w 204"/>
                <a:gd name="T33" fmla="*/ 124 h 204"/>
                <a:gd name="T34" fmla="*/ 178 w 204"/>
                <a:gd name="T35" fmla="*/ 174 h 204"/>
                <a:gd name="T36" fmla="*/ 170 w 204"/>
                <a:gd name="T37" fmla="*/ 176 h 204"/>
                <a:gd name="T38" fmla="*/ 132 w 204"/>
                <a:gd name="T39" fmla="*/ 181 h 204"/>
                <a:gd name="T40" fmla="*/ 126 w 204"/>
                <a:gd name="T41" fmla="*/ 204 h 204"/>
                <a:gd name="T42" fmla="*/ 120 w 204"/>
                <a:gd name="T43" fmla="*/ 192 h 204"/>
                <a:gd name="T44" fmla="*/ 125 w 204"/>
                <a:gd name="T45" fmla="*/ 171 h 204"/>
                <a:gd name="T46" fmla="*/ 157 w 204"/>
                <a:gd name="T47" fmla="*/ 155 h 204"/>
                <a:gd name="T48" fmla="*/ 189 w 204"/>
                <a:gd name="T49" fmla="*/ 132 h 204"/>
                <a:gd name="T50" fmla="*/ 172 w 204"/>
                <a:gd name="T51" fmla="*/ 118 h 204"/>
                <a:gd name="T52" fmla="*/ 172 w 204"/>
                <a:gd name="T53" fmla="*/ 87 h 204"/>
                <a:gd name="T54" fmla="*/ 188 w 204"/>
                <a:gd name="T55" fmla="*/ 73 h 204"/>
                <a:gd name="T56" fmla="*/ 157 w 204"/>
                <a:gd name="T57" fmla="*/ 50 h 204"/>
                <a:gd name="T58" fmla="*/ 125 w 204"/>
                <a:gd name="T59" fmla="*/ 34 h 204"/>
                <a:gd name="T60" fmla="*/ 120 w 204"/>
                <a:gd name="T61" fmla="*/ 12 h 204"/>
                <a:gd name="T62" fmla="*/ 84 w 204"/>
                <a:gd name="T63" fmla="*/ 28 h 204"/>
                <a:gd name="T64" fmla="*/ 54 w 204"/>
                <a:gd name="T65" fmla="*/ 49 h 204"/>
                <a:gd name="T66" fmla="*/ 33 w 204"/>
                <a:gd name="T67" fmla="*/ 42 h 204"/>
                <a:gd name="T68" fmla="*/ 28 w 204"/>
                <a:gd name="T69" fmla="*/ 81 h 204"/>
                <a:gd name="T70" fmla="*/ 30 w 204"/>
                <a:gd name="T71" fmla="*/ 102 h 204"/>
                <a:gd name="T72" fmla="*/ 28 w 204"/>
                <a:gd name="T73" fmla="*/ 124 h 204"/>
                <a:gd name="T74" fmla="*/ 33 w 204"/>
                <a:gd name="T75" fmla="*/ 163 h 204"/>
                <a:gd name="T76" fmla="*/ 54 w 204"/>
                <a:gd name="T77" fmla="*/ 156 h 204"/>
                <a:gd name="T78" fmla="*/ 84 w 204"/>
                <a:gd name="T79" fmla="*/ 1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204">
                  <a:moveTo>
                    <a:pt x="126" y="204"/>
                  </a:moveTo>
                  <a:cubicBezTo>
                    <a:pt x="78" y="204"/>
                    <a:pt x="78" y="204"/>
                    <a:pt x="78" y="204"/>
                  </a:cubicBezTo>
                  <a:cubicBezTo>
                    <a:pt x="75" y="204"/>
                    <a:pt x="72" y="202"/>
                    <a:pt x="72" y="198"/>
                  </a:cubicBezTo>
                  <a:cubicBezTo>
                    <a:pt x="72" y="181"/>
                    <a:pt x="72" y="181"/>
                    <a:pt x="72" y="181"/>
                  </a:cubicBezTo>
                  <a:cubicBezTo>
                    <a:pt x="64" y="178"/>
                    <a:pt x="56" y="174"/>
                    <a:pt x="49" y="168"/>
                  </a:cubicBezTo>
                  <a:cubicBezTo>
                    <a:pt x="33" y="176"/>
                    <a:pt x="33" y="176"/>
                    <a:pt x="33" y="176"/>
                  </a:cubicBezTo>
                  <a:cubicBezTo>
                    <a:pt x="30" y="178"/>
                    <a:pt x="27" y="177"/>
                    <a:pt x="25" y="174"/>
                  </a:cubicBezTo>
                  <a:cubicBezTo>
                    <a:pt x="1" y="133"/>
                    <a:pt x="1" y="133"/>
                    <a:pt x="1" y="133"/>
                  </a:cubicBezTo>
                  <a:cubicBezTo>
                    <a:pt x="0" y="130"/>
                    <a:pt x="0" y="126"/>
                    <a:pt x="3" y="124"/>
                  </a:cubicBezTo>
                  <a:cubicBezTo>
                    <a:pt x="19" y="116"/>
                    <a:pt x="19" y="116"/>
                    <a:pt x="19" y="116"/>
                  </a:cubicBezTo>
                  <a:cubicBezTo>
                    <a:pt x="18" y="111"/>
                    <a:pt x="18" y="107"/>
                    <a:pt x="18" y="102"/>
                  </a:cubicBezTo>
                  <a:cubicBezTo>
                    <a:pt x="18" y="98"/>
                    <a:pt x="18" y="94"/>
                    <a:pt x="19" y="89"/>
                  </a:cubicBezTo>
                  <a:cubicBezTo>
                    <a:pt x="3" y="80"/>
                    <a:pt x="3" y="80"/>
                    <a:pt x="3" y="80"/>
                  </a:cubicBezTo>
                  <a:cubicBezTo>
                    <a:pt x="2" y="80"/>
                    <a:pt x="1" y="78"/>
                    <a:pt x="1" y="77"/>
                  </a:cubicBezTo>
                  <a:cubicBezTo>
                    <a:pt x="0" y="75"/>
                    <a:pt x="0" y="74"/>
                    <a:pt x="1" y="72"/>
                  </a:cubicBezTo>
                  <a:cubicBezTo>
                    <a:pt x="25" y="31"/>
                    <a:pt x="25" y="31"/>
                    <a:pt x="25" y="31"/>
                  </a:cubicBezTo>
                  <a:cubicBezTo>
                    <a:pt x="27" y="28"/>
                    <a:pt x="31" y="27"/>
                    <a:pt x="34" y="28"/>
                  </a:cubicBezTo>
                  <a:cubicBezTo>
                    <a:pt x="49" y="37"/>
                    <a:pt x="49" y="37"/>
                    <a:pt x="49" y="37"/>
                  </a:cubicBezTo>
                  <a:cubicBezTo>
                    <a:pt x="56" y="31"/>
                    <a:pt x="64" y="27"/>
                    <a:pt x="72" y="24"/>
                  </a:cubicBezTo>
                  <a:cubicBezTo>
                    <a:pt x="72" y="6"/>
                    <a:pt x="72" y="6"/>
                    <a:pt x="72" y="6"/>
                  </a:cubicBezTo>
                  <a:cubicBezTo>
                    <a:pt x="72" y="3"/>
                    <a:pt x="75" y="0"/>
                    <a:pt x="78" y="0"/>
                  </a:cubicBezTo>
                  <a:cubicBezTo>
                    <a:pt x="126" y="0"/>
                    <a:pt x="126" y="0"/>
                    <a:pt x="126" y="0"/>
                  </a:cubicBezTo>
                  <a:cubicBezTo>
                    <a:pt x="130" y="0"/>
                    <a:pt x="132" y="3"/>
                    <a:pt x="132" y="6"/>
                  </a:cubicBezTo>
                  <a:cubicBezTo>
                    <a:pt x="132" y="24"/>
                    <a:pt x="132" y="24"/>
                    <a:pt x="132" y="24"/>
                  </a:cubicBezTo>
                  <a:cubicBezTo>
                    <a:pt x="141" y="27"/>
                    <a:pt x="148" y="32"/>
                    <a:pt x="155" y="37"/>
                  </a:cubicBezTo>
                  <a:cubicBezTo>
                    <a:pt x="170" y="29"/>
                    <a:pt x="170" y="29"/>
                    <a:pt x="170" y="29"/>
                  </a:cubicBezTo>
                  <a:cubicBezTo>
                    <a:pt x="171" y="28"/>
                    <a:pt x="173" y="27"/>
                    <a:pt x="174" y="28"/>
                  </a:cubicBezTo>
                  <a:cubicBezTo>
                    <a:pt x="176" y="28"/>
                    <a:pt x="177" y="29"/>
                    <a:pt x="178" y="31"/>
                  </a:cubicBezTo>
                  <a:cubicBezTo>
                    <a:pt x="202" y="72"/>
                    <a:pt x="202" y="72"/>
                    <a:pt x="202" y="72"/>
                  </a:cubicBezTo>
                  <a:cubicBezTo>
                    <a:pt x="203" y="75"/>
                    <a:pt x="202" y="79"/>
                    <a:pt x="200" y="80"/>
                  </a:cubicBezTo>
                  <a:cubicBezTo>
                    <a:pt x="184" y="89"/>
                    <a:pt x="184" y="89"/>
                    <a:pt x="184" y="89"/>
                  </a:cubicBezTo>
                  <a:cubicBezTo>
                    <a:pt x="185" y="94"/>
                    <a:pt x="185" y="98"/>
                    <a:pt x="185" y="102"/>
                  </a:cubicBezTo>
                  <a:cubicBezTo>
                    <a:pt x="185" y="107"/>
                    <a:pt x="185" y="111"/>
                    <a:pt x="184" y="116"/>
                  </a:cubicBezTo>
                  <a:cubicBezTo>
                    <a:pt x="200" y="124"/>
                    <a:pt x="200" y="124"/>
                    <a:pt x="200" y="124"/>
                  </a:cubicBezTo>
                  <a:cubicBezTo>
                    <a:pt x="203" y="126"/>
                    <a:pt x="204" y="130"/>
                    <a:pt x="202" y="133"/>
                  </a:cubicBezTo>
                  <a:cubicBezTo>
                    <a:pt x="178" y="174"/>
                    <a:pt x="178" y="174"/>
                    <a:pt x="178" y="174"/>
                  </a:cubicBezTo>
                  <a:cubicBezTo>
                    <a:pt x="177" y="176"/>
                    <a:pt x="176" y="177"/>
                    <a:pt x="174" y="177"/>
                  </a:cubicBezTo>
                  <a:cubicBezTo>
                    <a:pt x="173" y="177"/>
                    <a:pt x="171" y="177"/>
                    <a:pt x="170" y="176"/>
                  </a:cubicBezTo>
                  <a:cubicBezTo>
                    <a:pt x="155" y="168"/>
                    <a:pt x="155" y="168"/>
                    <a:pt x="155" y="168"/>
                  </a:cubicBezTo>
                  <a:cubicBezTo>
                    <a:pt x="148" y="173"/>
                    <a:pt x="141" y="178"/>
                    <a:pt x="132" y="181"/>
                  </a:cubicBezTo>
                  <a:cubicBezTo>
                    <a:pt x="132" y="198"/>
                    <a:pt x="132" y="198"/>
                    <a:pt x="132" y="198"/>
                  </a:cubicBezTo>
                  <a:cubicBezTo>
                    <a:pt x="132" y="202"/>
                    <a:pt x="130" y="204"/>
                    <a:pt x="126" y="204"/>
                  </a:cubicBezTo>
                  <a:close/>
                  <a:moveTo>
                    <a:pt x="84" y="192"/>
                  </a:moveTo>
                  <a:cubicBezTo>
                    <a:pt x="120" y="192"/>
                    <a:pt x="120" y="192"/>
                    <a:pt x="120" y="192"/>
                  </a:cubicBezTo>
                  <a:cubicBezTo>
                    <a:pt x="120" y="177"/>
                    <a:pt x="120" y="177"/>
                    <a:pt x="120" y="177"/>
                  </a:cubicBezTo>
                  <a:cubicBezTo>
                    <a:pt x="120" y="174"/>
                    <a:pt x="122" y="172"/>
                    <a:pt x="125" y="171"/>
                  </a:cubicBezTo>
                  <a:cubicBezTo>
                    <a:pt x="135" y="168"/>
                    <a:pt x="142" y="163"/>
                    <a:pt x="150" y="156"/>
                  </a:cubicBezTo>
                  <a:cubicBezTo>
                    <a:pt x="152" y="154"/>
                    <a:pt x="155" y="154"/>
                    <a:pt x="157" y="155"/>
                  </a:cubicBezTo>
                  <a:cubicBezTo>
                    <a:pt x="171" y="163"/>
                    <a:pt x="171" y="163"/>
                    <a:pt x="171" y="163"/>
                  </a:cubicBezTo>
                  <a:cubicBezTo>
                    <a:pt x="189" y="132"/>
                    <a:pt x="189" y="132"/>
                    <a:pt x="189" y="132"/>
                  </a:cubicBezTo>
                  <a:cubicBezTo>
                    <a:pt x="175" y="124"/>
                    <a:pt x="175" y="124"/>
                    <a:pt x="175" y="124"/>
                  </a:cubicBezTo>
                  <a:cubicBezTo>
                    <a:pt x="173" y="123"/>
                    <a:pt x="171" y="120"/>
                    <a:pt x="172" y="118"/>
                  </a:cubicBezTo>
                  <a:cubicBezTo>
                    <a:pt x="173" y="113"/>
                    <a:pt x="173" y="108"/>
                    <a:pt x="173" y="102"/>
                  </a:cubicBezTo>
                  <a:cubicBezTo>
                    <a:pt x="173" y="98"/>
                    <a:pt x="173" y="92"/>
                    <a:pt x="172" y="87"/>
                  </a:cubicBezTo>
                  <a:cubicBezTo>
                    <a:pt x="171" y="85"/>
                    <a:pt x="173" y="82"/>
                    <a:pt x="175" y="81"/>
                  </a:cubicBezTo>
                  <a:cubicBezTo>
                    <a:pt x="188" y="73"/>
                    <a:pt x="188" y="73"/>
                    <a:pt x="188" y="73"/>
                  </a:cubicBezTo>
                  <a:cubicBezTo>
                    <a:pt x="170" y="42"/>
                    <a:pt x="170" y="42"/>
                    <a:pt x="170" y="42"/>
                  </a:cubicBezTo>
                  <a:cubicBezTo>
                    <a:pt x="157" y="50"/>
                    <a:pt x="157" y="50"/>
                    <a:pt x="157" y="50"/>
                  </a:cubicBezTo>
                  <a:cubicBezTo>
                    <a:pt x="155" y="51"/>
                    <a:pt x="152" y="51"/>
                    <a:pt x="150" y="49"/>
                  </a:cubicBezTo>
                  <a:cubicBezTo>
                    <a:pt x="142" y="42"/>
                    <a:pt x="135" y="37"/>
                    <a:pt x="125" y="34"/>
                  </a:cubicBezTo>
                  <a:cubicBezTo>
                    <a:pt x="122" y="33"/>
                    <a:pt x="120" y="31"/>
                    <a:pt x="120" y="28"/>
                  </a:cubicBezTo>
                  <a:cubicBezTo>
                    <a:pt x="120" y="12"/>
                    <a:pt x="120" y="12"/>
                    <a:pt x="120" y="12"/>
                  </a:cubicBezTo>
                  <a:cubicBezTo>
                    <a:pt x="84" y="12"/>
                    <a:pt x="84" y="12"/>
                    <a:pt x="84" y="12"/>
                  </a:cubicBezTo>
                  <a:cubicBezTo>
                    <a:pt x="84" y="28"/>
                    <a:pt x="84" y="28"/>
                    <a:pt x="84" y="28"/>
                  </a:cubicBezTo>
                  <a:cubicBezTo>
                    <a:pt x="84" y="31"/>
                    <a:pt x="83" y="33"/>
                    <a:pt x="80" y="34"/>
                  </a:cubicBezTo>
                  <a:cubicBezTo>
                    <a:pt x="70" y="37"/>
                    <a:pt x="62" y="41"/>
                    <a:pt x="54" y="49"/>
                  </a:cubicBezTo>
                  <a:cubicBezTo>
                    <a:pt x="52" y="51"/>
                    <a:pt x="49" y="51"/>
                    <a:pt x="47" y="50"/>
                  </a:cubicBezTo>
                  <a:cubicBezTo>
                    <a:pt x="33" y="42"/>
                    <a:pt x="33" y="42"/>
                    <a:pt x="33" y="42"/>
                  </a:cubicBezTo>
                  <a:cubicBezTo>
                    <a:pt x="15" y="73"/>
                    <a:pt x="15" y="73"/>
                    <a:pt x="15" y="73"/>
                  </a:cubicBezTo>
                  <a:cubicBezTo>
                    <a:pt x="28" y="81"/>
                    <a:pt x="28" y="81"/>
                    <a:pt x="28" y="81"/>
                  </a:cubicBezTo>
                  <a:cubicBezTo>
                    <a:pt x="31" y="82"/>
                    <a:pt x="32" y="85"/>
                    <a:pt x="31" y="87"/>
                  </a:cubicBezTo>
                  <a:cubicBezTo>
                    <a:pt x="30" y="92"/>
                    <a:pt x="30" y="97"/>
                    <a:pt x="30" y="102"/>
                  </a:cubicBezTo>
                  <a:cubicBezTo>
                    <a:pt x="30" y="108"/>
                    <a:pt x="30" y="113"/>
                    <a:pt x="31" y="117"/>
                  </a:cubicBezTo>
                  <a:cubicBezTo>
                    <a:pt x="32" y="120"/>
                    <a:pt x="30" y="123"/>
                    <a:pt x="28" y="124"/>
                  </a:cubicBezTo>
                  <a:cubicBezTo>
                    <a:pt x="15" y="132"/>
                    <a:pt x="15" y="132"/>
                    <a:pt x="15" y="132"/>
                  </a:cubicBezTo>
                  <a:cubicBezTo>
                    <a:pt x="33" y="163"/>
                    <a:pt x="33" y="163"/>
                    <a:pt x="33" y="163"/>
                  </a:cubicBezTo>
                  <a:cubicBezTo>
                    <a:pt x="47" y="155"/>
                    <a:pt x="47" y="155"/>
                    <a:pt x="47" y="155"/>
                  </a:cubicBezTo>
                  <a:cubicBezTo>
                    <a:pt x="49" y="154"/>
                    <a:pt x="52" y="154"/>
                    <a:pt x="54" y="156"/>
                  </a:cubicBezTo>
                  <a:cubicBezTo>
                    <a:pt x="62" y="164"/>
                    <a:pt x="70" y="168"/>
                    <a:pt x="80" y="171"/>
                  </a:cubicBezTo>
                  <a:cubicBezTo>
                    <a:pt x="83" y="172"/>
                    <a:pt x="84" y="174"/>
                    <a:pt x="84" y="177"/>
                  </a:cubicBezTo>
                  <a:lnTo>
                    <a:pt x="84" y="192"/>
                  </a:lnTo>
                  <a:close/>
                </a:path>
              </a:pathLst>
            </a:custGeom>
            <a:grpFill/>
            <a:ln w="9525">
              <a:solidFill>
                <a:srgbClr val="C00000"/>
              </a:solidFill>
              <a:round/>
              <a:headEnd/>
              <a:tailEnd/>
            </a:ln>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3E454A"/>
                </a:solidFill>
                <a:effectLst/>
                <a:uLnTx/>
                <a:uFillTx/>
              </a:endParaRPr>
            </a:p>
          </p:txBody>
        </p:sp>
      </p:grpSp>
      <p:sp>
        <p:nvSpPr>
          <p:cNvPr id="101" name="ZoneTexte 44">
            <a:extLst>
              <a:ext uri="{FF2B5EF4-FFF2-40B4-BE49-F238E27FC236}">
                <a16:creationId xmlns:a16="http://schemas.microsoft.com/office/drawing/2014/main" id="{6DFF9B24-BF4B-4AE0-AE0C-4D6393E5A7FA}"/>
              </a:ext>
            </a:extLst>
          </p:cNvPr>
          <p:cNvSpPr txBox="1"/>
          <p:nvPr/>
        </p:nvSpPr>
        <p:spPr>
          <a:xfrm>
            <a:off x="10419568" y="4854006"/>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537393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Contenu des offres WTW / </a:t>
            </a:r>
            <a:r>
              <a:rPr lang="fr-FR" sz="1800" b="1" u="sng">
                <a:solidFill>
                  <a:srgbClr val="C00000"/>
                </a:solidFill>
                <a:ea typeface="Times New Roman" panose="02020603050405020304" pitchFamily="18" charset="0"/>
              </a:rPr>
              <a:t>Cœur de l’offre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122" name="Rectangle 121">
            <a:extLst>
              <a:ext uri="{FF2B5EF4-FFF2-40B4-BE49-F238E27FC236}">
                <a16:creationId xmlns:a16="http://schemas.microsoft.com/office/drawing/2014/main" id="{2F619AD0-12B1-4B90-BCB8-908AE589DAA2}"/>
              </a:ext>
            </a:extLst>
          </p:cNvPr>
          <p:cNvSpPr/>
          <p:nvPr/>
        </p:nvSpPr>
        <p:spPr>
          <a:xfrm>
            <a:off x="1034646" y="1845448"/>
            <a:ext cx="1286131" cy="4473847"/>
          </a:xfrm>
          <a:prstGeom prst="rect">
            <a:avLst/>
          </a:prstGeom>
          <a:solidFill>
            <a:srgbClr val="C00000"/>
          </a:solidFill>
          <a:ln w="12700" cap="flat" cmpd="sng" algn="ctr">
            <a:noFill/>
            <a:prstDash val="solid"/>
            <a:miter lim="800000"/>
          </a:ln>
          <a:effectLst/>
        </p:spPr>
        <p:txBody>
          <a:bodyPr lIns="96000" tIns="96000" rIns="96000" bIns="96000" rtlCol="0" anchor="ctr"/>
          <a:lstStyle/>
          <a:p>
            <a:pPr marL="0" marR="0" lvl="0" indent="0" algn="ctr" defTabSz="121908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23" name="Rectangle 122">
            <a:extLst>
              <a:ext uri="{FF2B5EF4-FFF2-40B4-BE49-F238E27FC236}">
                <a16:creationId xmlns:a16="http://schemas.microsoft.com/office/drawing/2014/main" id="{6CCB88C1-46FF-4F4C-B51D-DE491289BC92}"/>
              </a:ext>
            </a:extLst>
          </p:cNvPr>
          <p:cNvSpPr/>
          <p:nvPr/>
        </p:nvSpPr>
        <p:spPr>
          <a:xfrm rot="16200000" flipH="1">
            <a:off x="723734" y="3968299"/>
            <a:ext cx="1891801" cy="205121"/>
          </a:xfrm>
          <a:prstGeom prst="rect">
            <a:avLst/>
          </a:prstGeom>
        </p:spPr>
        <p:txBody>
          <a:bodyPr wrap="square" lIns="0" tIns="0" rIns="0" bIns="0">
            <a:spAutoFit/>
          </a:bodyPr>
          <a:lstStyle/>
          <a:p>
            <a:pPr algn="ctr" defTabSz="1219080" fontAlgn="base">
              <a:spcBef>
                <a:spcPct val="0"/>
              </a:spcBef>
              <a:spcAft>
                <a:spcPct val="0"/>
              </a:spcAft>
              <a:defRPr/>
            </a:pPr>
            <a:r>
              <a:rPr lang="fr-FR" sz="1333" cap="all">
                <a:solidFill>
                  <a:srgbClr val="FFFFFF"/>
                </a:solidFill>
                <a:latin typeface="Arial Black" panose="020B0A04020102020204" pitchFamily="34" charset="0"/>
                <a:cs typeface="Arial" pitchFamily="34" charset="0"/>
              </a:rPr>
              <a:t>Cœur de l’offre</a:t>
            </a:r>
            <a:endParaRPr lang="en-US" sz="1333" cap="all">
              <a:solidFill>
                <a:srgbClr val="FFFFFF"/>
              </a:solidFill>
              <a:latin typeface="Arial Black" panose="020B0A04020102020204" pitchFamily="34" charset="0"/>
              <a:cs typeface="Arial" pitchFamily="34" charset="0"/>
            </a:endParaRPr>
          </a:p>
        </p:txBody>
      </p:sp>
      <p:grpSp>
        <p:nvGrpSpPr>
          <p:cNvPr id="124" name="Group 4">
            <a:extLst>
              <a:ext uri="{FF2B5EF4-FFF2-40B4-BE49-F238E27FC236}">
                <a16:creationId xmlns:a16="http://schemas.microsoft.com/office/drawing/2014/main" id="{BE1F06B2-206B-4746-92D6-8D8226758B41}"/>
              </a:ext>
            </a:extLst>
          </p:cNvPr>
          <p:cNvGrpSpPr>
            <a:grpSpLocks noChangeAspect="1"/>
          </p:cNvGrpSpPr>
          <p:nvPr/>
        </p:nvGrpSpPr>
        <p:grpSpPr bwMode="auto">
          <a:xfrm>
            <a:off x="1457200" y="2189419"/>
            <a:ext cx="424867" cy="423693"/>
            <a:chOff x="380" y="473"/>
            <a:chExt cx="362" cy="361"/>
          </a:xfrm>
          <a:solidFill>
            <a:srgbClr val="FFFFFF"/>
          </a:solidFill>
        </p:grpSpPr>
        <p:sp>
          <p:nvSpPr>
            <p:cNvPr id="125" name="Freeform 5">
              <a:extLst>
                <a:ext uri="{FF2B5EF4-FFF2-40B4-BE49-F238E27FC236}">
                  <a16:creationId xmlns:a16="http://schemas.microsoft.com/office/drawing/2014/main" id="{95998935-1489-4295-99AF-76A7497C1DCA}"/>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126" name="Freeform 6">
              <a:extLst>
                <a:ext uri="{FF2B5EF4-FFF2-40B4-BE49-F238E27FC236}">
                  <a16:creationId xmlns:a16="http://schemas.microsoft.com/office/drawing/2014/main" id="{75CE30AA-3473-4D99-996E-1BA104238986}"/>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127" name="Freeform 7">
              <a:extLst>
                <a:ext uri="{FF2B5EF4-FFF2-40B4-BE49-F238E27FC236}">
                  <a16:creationId xmlns:a16="http://schemas.microsoft.com/office/drawing/2014/main" id="{CE7BEEF9-524E-4AD3-9262-7644518E7028}"/>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sp>
          <p:nvSpPr>
            <p:cNvPr id="128" name="Freeform 8">
              <a:extLst>
                <a:ext uri="{FF2B5EF4-FFF2-40B4-BE49-F238E27FC236}">
                  <a16:creationId xmlns:a16="http://schemas.microsoft.com/office/drawing/2014/main" id="{8C0DC651-8B0E-4FBC-8808-062A32CC4B61}"/>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000000"/>
                </a:solidFill>
                <a:effectLst/>
                <a:uLnTx/>
                <a:uFillTx/>
                <a:cs typeface="Arial" pitchFamily="34" charset="0"/>
              </a:endParaRPr>
            </a:p>
          </p:txBody>
        </p:sp>
      </p:grpSp>
      <p:sp>
        <p:nvSpPr>
          <p:cNvPr id="129" name="Rectangle 128">
            <a:extLst>
              <a:ext uri="{FF2B5EF4-FFF2-40B4-BE49-F238E27FC236}">
                <a16:creationId xmlns:a16="http://schemas.microsoft.com/office/drawing/2014/main" id="{7195F11F-F319-485D-A9A9-81D4D7C1396E}"/>
              </a:ext>
            </a:extLst>
          </p:cNvPr>
          <p:cNvSpPr/>
          <p:nvPr/>
        </p:nvSpPr>
        <p:spPr>
          <a:xfrm>
            <a:off x="2406173" y="1833936"/>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aux biens &amp; Responsabilité civile</a:t>
            </a:r>
          </a:p>
        </p:txBody>
      </p:sp>
      <p:sp>
        <p:nvSpPr>
          <p:cNvPr id="130" name="Rectangle 129">
            <a:extLst>
              <a:ext uri="{FF2B5EF4-FFF2-40B4-BE49-F238E27FC236}">
                <a16:creationId xmlns:a16="http://schemas.microsoft.com/office/drawing/2014/main" id="{067D0F82-5CE3-463E-9076-AF1078763F5C}"/>
              </a:ext>
            </a:extLst>
          </p:cNvPr>
          <p:cNvSpPr/>
          <p:nvPr/>
        </p:nvSpPr>
        <p:spPr>
          <a:xfrm>
            <a:off x="2406173" y="5229981"/>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engins agricoles</a:t>
            </a:r>
          </a:p>
        </p:txBody>
      </p:sp>
      <p:sp>
        <p:nvSpPr>
          <p:cNvPr id="131" name="Rectangle 130">
            <a:extLst>
              <a:ext uri="{FF2B5EF4-FFF2-40B4-BE49-F238E27FC236}">
                <a16:creationId xmlns:a16="http://schemas.microsoft.com/office/drawing/2014/main" id="{8CD74B61-A507-45B3-A7B0-D19B0B53F299}"/>
              </a:ext>
            </a:extLst>
          </p:cNvPr>
          <p:cNvSpPr/>
          <p:nvPr/>
        </p:nvSpPr>
        <p:spPr>
          <a:xfrm>
            <a:off x="2406173" y="2964196"/>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multirisque récolte</a:t>
            </a:r>
          </a:p>
        </p:txBody>
      </p:sp>
      <p:sp>
        <p:nvSpPr>
          <p:cNvPr id="132" name="Rectangle 131">
            <a:extLst>
              <a:ext uri="{FF2B5EF4-FFF2-40B4-BE49-F238E27FC236}">
                <a16:creationId xmlns:a16="http://schemas.microsoft.com/office/drawing/2014/main" id="{166806BE-9666-47AE-A162-EF7D25AE1B88}"/>
              </a:ext>
            </a:extLst>
          </p:cNvPr>
          <p:cNvSpPr/>
          <p:nvPr/>
        </p:nvSpPr>
        <p:spPr>
          <a:xfrm>
            <a:off x="2969318" y="1564027"/>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Produit</a:t>
            </a:r>
            <a:endParaRPr lang="en-US" sz="1333" i="1">
              <a:solidFill>
                <a:srgbClr val="3E454A"/>
              </a:solidFill>
              <a:latin typeface="Arial Black" panose="020B0A04020102020204" pitchFamily="34" charset="0"/>
              <a:cs typeface="Arial" pitchFamily="34" charset="0"/>
            </a:endParaRPr>
          </a:p>
        </p:txBody>
      </p:sp>
      <p:sp>
        <p:nvSpPr>
          <p:cNvPr id="133" name="ZoneTexte 21">
            <a:extLst>
              <a:ext uri="{FF2B5EF4-FFF2-40B4-BE49-F238E27FC236}">
                <a16:creationId xmlns:a16="http://schemas.microsoft.com/office/drawing/2014/main" id="{8FB88D9B-F064-47B6-9303-2E2DF71F3701}"/>
              </a:ext>
            </a:extLst>
          </p:cNvPr>
          <p:cNvSpPr txBox="1"/>
          <p:nvPr/>
        </p:nvSpPr>
        <p:spPr>
          <a:xfrm>
            <a:off x="4950866" y="1833936"/>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Bâtiments</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Vin / alcool</a:t>
            </a:r>
          </a:p>
        </p:txBody>
      </p:sp>
      <p:sp>
        <p:nvSpPr>
          <p:cNvPr id="134" name="ZoneTexte 24">
            <a:extLst>
              <a:ext uri="{FF2B5EF4-FFF2-40B4-BE49-F238E27FC236}">
                <a16:creationId xmlns:a16="http://schemas.microsoft.com/office/drawing/2014/main" id="{240F88E3-4C59-4418-BEB9-C796C741B98D}"/>
              </a:ext>
            </a:extLst>
          </p:cNvPr>
          <p:cNvSpPr txBox="1"/>
          <p:nvPr/>
        </p:nvSpPr>
        <p:spPr>
          <a:xfrm>
            <a:off x="4950866" y="2964196"/>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Cultures par nature de récolte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Toutes les natures de récolte</a:t>
            </a:r>
          </a:p>
        </p:txBody>
      </p:sp>
      <p:sp>
        <p:nvSpPr>
          <p:cNvPr id="135" name="ZoneTexte 26">
            <a:extLst>
              <a:ext uri="{FF2B5EF4-FFF2-40B4-BE49-F238E27FC236}">
                <a16:creationId xmlns:a16="http://schemas.microsoft.com/office/drawing/2014/main" id="{76747016-D593-4F09-92FB-30BC65103BCC}"/>
              </a:ext>
            </a:extLst>
          </p:cNvPr>
          <p:cNvSpPr txBox="1"/>
          <p:nvPr/>
        </p:nvSpPr>
        <p:spPr>
          <a:xfrm>
            <a:off x="4950866" y="5229981"/>
            <a:ext cx="2451219"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VP/VU, véhicules +3,5 t</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Engins, remorques</a:t>
            </a:r>
          </a:p>
        </p:txBody>
      </p:sp>
      <p:sp>
        <p:nvSpPr>
          <p:cNvPr id="136" name="Rectangle 135">
            <a:extLst>
              <a:ext uri="{FF2B5EF4-FFF2-40B4-BE49-F238E27FC236}">
                <a16:creationId xmlns:a16="http://schemas.microsoft.com/office/drawing/2014/main" id="{5910E3EF-63F2-4AC2-B273-F3CE10AE1CE1}"/>
              </a:ext>
            </a:extLst>
          </p:cNvPr>
          <p:cNvSpPr/>
          <p:nvPr/>
        </p:nvSpPr>
        <p:spPr>
          <a:xfrm>
            <a:off x="5533410" y="1564027"/>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Objet</a:t>
            </a:r>
            <a:endParaRPr lang="en-US" sz="1333" i="1">
              <a:solidFill>
                <a:srgbClr val="3E454A"/>
              </a:solidFill>
              <a:latin typeface="Arial Black" panose="020B0A04020102020204" pitchFamily="34" charset="0"/>
              <a:cs typeface="Arial" pitchFamily="34" charset="0"/>
            </a:endParaRPr>
          </a:p>
        </p:txBody>
      </p:sp>
      <p:sp>
        <p:nvSpPr>
          <p:cNvPr id="137" name="ZoneTexte 21">
            <a:extLst>
              <a:ext uri="{FF2B5EF4-FFF2-40B4-BE49-F238E27FC236}">
                <a16:creationId xmlns:a16="http://schemas.microsoft.com/office/drawing/2014/main" id="{14647F7C-B49F-4FA4-919D-6D687ED44422}"/>
              </a:ext>
            </a:extLst>
          </p:cNvPr>
          <p:cNvSpPr txBox="1"/>
          <p:nvPr/>
        </p:nvSpPr>
        <p:spPr>
          <a:xfrm>
            <a:off x="7510881" y="1833936"/>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Incendie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Vandalisme, vol, terrorisme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TGN, catastrophes naturelles</a:t>
            </a:r>
          </a:p>
        </p:txBody>
      </p:sp>
      <p:sp>
        <p:nvSpPr>
          <p:cNvPr id="138" name="ZoneTexte 24">
            <a:extLst>
              <a:ext uri="{FF2B5EF4-FFF2-40B4-BE49-F238E27FC236}">
                <a16:creationId xmlns:a16="http://schemas.microsoft.com/office/drawing/2014/main" id="{76F1F526-611E-420B-9FEE-42DCD978E906}"/>
              </a:ext>
            </a:extLst>
          </p:cNvPr>
          <p:cNvSpPr txBox="1"/>
          <p:nvPr/>
        </p:nvSpPr>
        <p:spPr>
          <a:xfrm>
            <a:off x="7510881" y="2964196"/>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Sécheresse, coup de chaud, etc.</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Pluies violentes, excès d’eau, etc.</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Gel, manque d’ensoleillement, tempête, températures basses etc.</a:t>
            </a:r>
          </a:p>
        </p:txBody>
      </p:sp>
      <p:sp>
        <p:nvSpPr>
          <p:cNvPr id="139" name="ZoneTexte 26">
            <a:extLst>
              <a:ext uri="{FF2B5EF4-FFF2-40B4-BE49-F238E27FC236}">
                <a16:creationId xmlns:a16="http://schemas.microsoft.com/office/drawing/2014/main" id="{BB654050-F3CD-4A64-AB11-9A0A34DA518E}"/>
              </a:ext>
            </a:extLst>
          </p:cNvPr>
          <p:cNvSpPr txBox="1"/>
          <p:nvPr/>
        </p:nvSpPr>
        <p:spPr>
          <a:xfrm>
            <a:off x="7510881" y="5229981"/>
            <a:ext cx="3916681" cy="1083971"/>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automobile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Dommages aux véhicules et marchandises transportées</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Bris de machine</a:t>
            </a:r>
          </a:p>
        </p:txBody>
      </p:sp>
      <p:sp>
        <p:nvSpPr>
          <p:cNvPr id="140" name="Rectangle 139">
            <a:extLst>
              <a:ext uri="{FF2B5EF4-FFF2-40B4-BE49-F238E27FC236}">
                <a16:creationId xmlns:a16="http://schemas.microsoft.com/office/drawing/2014/main" id="{E79C576A-EF47-4701-BE7C-63605F1BAACD}"/>
              </a:ext>
            </a:extLst>
          </p:cNvPr>
          <p:cNvSpPr/>
          <p:nvPr/>
        </p:nvSpPr>
        <p:spPr>
          <a:xfrm>
            <a:off x="8119558" y="1564027"/>
            <a:ext cx="2699323"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rPr>
              <a:t>Evénements &amp; c</a:t>
            </a:r>
            <a:r>
              <a:rPr lang="fr-FR" sz="1333" i="1">
                <a:solidFill>
                  <a:srgbClr val="3E454A"/>
                </a:solidFill>
                <a:latin typeface="Arial Black" panose="020B0A04020102020204" pitchFamily="34" charset="0"/>
                <a:cs typeface="Arial" pitchFamily="34" charset="0"/>
              </a:rPr>
              <a:t>ouvertures</a:t>
            </a:r>
            <a:endParaRPr lang="en-US" sz="1333" i="1">
              <a:solidFill>
                <a:srgbClr val="3E454A"/>
              </a:solidFill>
              <a:latin typeface="Arial Black" panose="020B0A04020102020204" pitchFamily="34" charset="0"/>
              <a:cs typeface="Arial" pitchFamily="34" charset="0"/>
            </a:endParaRPr>
          </a:p>
        </p:txBody>
      </p:sp>
      <p:grpSp>
        <p:nvGrpSpPr>
          <p:cNvPr id="141" name="Group 4">
            <a:extLst>
              <a:ext uri="{FF2B5EF4-FFF2-40B4-BE49-F238E27FC236}">
                <a16:creationId xmlns:a16="http://schemas.microsoft.com/office/drawing/2014/main" id="{8E494E7D-E6D7-4B7B-8871-449098E93241}"/>
              </a:ext>
            </a:extLst>
          </p:cNvPr>
          <p:cNvGrpSpPr/>
          <p:nvPr/>
        </p:nvGrpSpPr>
        <p:grpSpPr>
          <a:xfrm>
            <a:off x="4503009" y="1859540"/>
            <a:ext cx="290064" cy="290064"/>
            <a:chOff x="2688228" y="1618266"/>
            <a:chExt cx="217548" cy="217548"/>
          </a:xfrm>
        </p:grpSpPr>
        <p:sp>
          <p:nvSpPr>
            <p:cNvPr id="142" name="Oval 100">
              <a:hlinkClick r:id="rId4" action="ppaction://hlinksldjump"/>
              <a:extLst>
                <a:ext uri="{FF2B5EF4-FFF2-40B4-BE49-F238E27FC236}">
                  <a16:creationId xmlns:a16="http://schemas.microsoft.com/office/drawing/2014/main" id="{E79D77F9-32DE-4EA8-A2AE-F399A480253A}"/>
                </a:ext>
              </a:extLst>
            </p:cNvPr>
            <p:cNvSpPr>
              <a:spLocks noChangeAspect="1"/>
            </p:cNvSpPr>
            <p:nvPr/>
          </p:nvSpPr>
          <p:spPr>
            <a:xfrm>
              <a:off x="2688228" y="1618266"/>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43" name="Group 104">
              <a:extLst>
                <a:ext uri="{FF2B5EF4-FFF2-40B4-BE49-F238E27FC236}">
                  <a16:creationId xmlns:a16="http://schemas.microsoft.com/office/drawing/2014/main" id="{3F10D34F-55C3-464C-AD5E-DAD71500AD40}"/>
                </a:ext>
              </a:extLst>
            </p:cNvPr>
            <p:cNvGrpSpPr>
              <a:grpSpLocks noChangeAspect="1"/>
            </p:cNvGrpSpPr>
            <p:nvPr/>
          </p:nvGrpSpPr>
          <p:grpSpPr bwMode="auto">
            <a:xfrm>
              <a:off x="2744285" y="1647779"/>
              <a:ext cx="105435" cy="158523"/>
              <a:chOff x="1443" y="2997"/>
              <a:chExt cx="284" cy="427"/>
            </a:xfrm>
            <a:solidFill>
              <a:srgbClr val="FFFFFF"/>
            </a:solidFill>
          </p:grpSpPr>
          <p:sp>
            <p:nvSpPr>
              <p:cNvPr id="144" name="Freeform 105">
                <a:extLst>
                  <a:ext uri="{FF2B5EF4-FFF2-40B4-BE49-F238E27FC236}">
                    <a16:creationId xmlns:a16="http://schemas.microsoft.com/office/drawing/2014/main" id="{A94AC38F-1112-4AFA-8B8F-FAC0C8C1BA02}"/>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5" name="Freeform 106">
                <a:extLst>
                  <a:ext uri="{FF2B5EF4-FFF2-40B4-BE49-F238E27FC236}">
                    <a16:creationId xmlns:a16="http://schemas.microsoft.com/office/drawing/2014/main" id="{6B9D208B-A2A8-40C6-A525-FD24113F80B9}"/>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6" name="Freeform 107">
                <a:extLst>
                  <a:ext uri="{FF2B5EF4-FFF2-40B4-BE49-F238E27FC236}">
                    <a16:creationId xmlns:a16="http://schemas.microsoft.com/office/drawing/2014/main" id="{B93337BE-9691-4508-87FB-FA11C2B3E3AA}"/>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7" name="Freeform 108">
                <a:extLst>
                  <a:ext uri="{FF2B5EF4-FFF2-40B4-BE49-F238E27FC236}">
                    <a16:creationId xmlns:a16="http://schemas.microsoft.com/office/drawing/2014/main" id="{BDC44360-CAF7-4C2E-8837-DC9B3CAF07D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8" name="Freeform 109">
                <a:extLst>
                  <a:ext uri="{FF2B5EF4-FFF2-40B4-BE49-F238E27FC236}">
                    <a16:creationId xmlns:a16="http://schemas.microsoft.com/office/drawing/2014/main" id="{55DC7FE2-4A74-4847-B33F-FA1F792D69CC}"/>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49" name="Freeform 110">
                <a:extLst>
                  <a:ext uri="{FF2B5EF4-FFF2-40B4-BE49-F238E27FC236}">
                    <a16:creationId xmlns:a16="http://schemas.microsoft.com/office/drawing/2014/main" id="{313D9CEA-3BBD-4574-A677-3E993C6DB932}"/>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grpSp>
        <p:nvGrpSpPr>
          <p:cNvPr id="150" name="Group 7">
            <a:extLst>
              <a:ext uri="{FF2B5EF4-FFF2-40B4-BE49-F238E27FC236}">
                <a16:creationId xmlns:a16="http://schemas.microsoft.com/office/drawing/2014/main" id="{7789B18A-C34D-413E-8B3B-DEC8EF00D48E}"/>
              </a:ext>
            </a:extLst>
          </p:cNvPr>
          <p:cNvGrpSpPr/>
          <p:nvPr/>
        </p:nvGrpSpPr>
        <p:grpSpPr>
          <a:xfrm>
            <a:off x="4503009" y="3002724"/>
            <a:ext cx="290064" cy="290064"/>
            <a:chOff x="2688228" y="2475654"/>
            <a:chExt cx="217548" cy="217548"/>
          </a:xfrm>
        </p:grpSpPr>
        <p:sp>
          <p:nvSpPr>
            <p:cNvPr id="151" name="Oval 108">
              <a:hlinkClick r:id="" action="ppaction://noaction"/>
              <a:extLst>
                <a:ext uri="{FF2B5EF4-FFF2-40B4-BE49-F238E27FC236}">
                  <a16:creationId xmlns:a16="http://schemas.microsoft.com/office/drawing/2014/main" id="{FF43AF71-2A6A-4C0D-99D9-41C127678289}"/>
                </a:ext>
              </a:extLst>
            </p:cNvPr>
            <p:cNvSpPr>
              <a:spLocks noChangeAspect="1"/>
            </p:cNvSpPr>
            <p:nvPr/>
          </p:nvSpPr>
          <p:spPr>
            <a:xfrm>
              <a:off x="2688228" y="2475654"/>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52" name="Group 104">
              <a:extLst>
                <a:ext uri="{FF2B5EF4-FFF2-40B4-BE49-F238E27FC236}">
                  <a16:creationId xmlns:a16="http://schemas.microsoft.com/office/drawing/2014/main" id="{69D36BF4-9C52-42C8-9D80-C244A5EB1C1F}"/>
                </a:ext>
              </a:extLst>
            </p:cNvPr>
            <p:cNvGrpSpPr>
              <a:grpSpLocks noChangeAspect="1"/>
            </p:cNvGrpSpPr>
            <p:nvPr/>
          </p:nvGrpSpPr>
          <p:grpSpPr bwMode="auto">
            <a:xfrm>
              <a:off x="2744285" y="2505167"/>
              <a:ext cx="105435" cy="158523"/>
              <a:chOff x="1443" y="2997"/>
              <a:chExt cx="284" cy="427"/>
            </a:xfrm>
            <a:solidFill>
              <a:srgbClr val="FFFFFF"/>
            </a:solidFill>
          </p:grpSpPr>
          <p:sp>
            <p:nvSpPr>
              <p:cNvPr id="153" name="Freeform 105">
                <a:extLst>
                  <a:ext uri="{FF2B5EF4-FFF2-40B4-BE49-F238E27FC236}">
                    <a16:creationId xmlns:a16="http://schemas.microsoft.com/office/drawing/2014/main" id="{3B61D1CC-0A8F-4348-B2CD-A60BF816148E}"/>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4" name="Freeform 106">
                <a:extLst>
                  <a:ext uri="{FF2B5EF4-FFF2-40B4-BE49-F238E27FC236}">
                    <a16:creationId xmlns:a16="http://schemas.microsoft.com/office/drawing/2014/main" id="{0FE61CD7-38EA-471C-9967-B1DBF925FDEE}"/>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5" name="Freeform 107">
                <a:extLst>
                  <a:ext uri="{FF2B5EF4-FFF2-40B4-BE49-F238E27FC236}">
                    <a16:creationId xmlns:a16="http://schemas.microsoft.com/office/drawing/2014/main" id="{794C0F98-F1E5-4203-8957-6428BD89A7C2}"/>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6" name="Freeform 108">
                <a:extLst>
                  <a:ext uri="{FF2B5EF4-FFF2-40B4-BE49-F238E27FC236}">
                    <a16:creationId xmlns:a16="http://schemas.microsoft.com/office/drawing/2014/main" id="{0C8E8092-E520-443B-B051-2D1948041EF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7" name="Freeform 109">
                <a:extLst>
                  <a:ext uri="{FF2B5EF4-FFF2-40B4-BE49-F238E27FC236}">
                    <a16:creationId xmlns:a16="http://schemas.microsoft.com/office/drawing/2014/main" id="{678CDFFC-38AA-48B0-B57C-63FAA2CC96C0}"/>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58" name="Freeform 110">
                <a:extLst>
                  <a:ext uri="{FF2B5EF4-FFF2-40B4-BE49-F238E27FC236}">
                    <a16:creationId xmlns:a16="http://schemas.microsoft.com/office/drawing/2014/main" id="{C0FB548B-DE70-490C-847B-74AD16843309}"/>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grpSp>
        <p:nvGrpSpPr>
          <p:cNvPr id="159" name="Group 2">
            <a:extLst>
              <a:ext uri="{FF2B5EF4-FFF2-40B4-BE49-F238E27FC236}">
                <a16:creationId xmlns:a16="http://schemas.microsoft.com/office/drawing/2014/main" id="{B56B99FF-82B8-433B-BD50-3553869865E1}"/>
              </a:ext>
            </a:extLst>
          </p:cNvPr>
          <p:cNvGrpSpPr/>
          <p:nvPr/>
        </p:nvGrpSpPr>
        <p:grpSpPr>
          <a:xfrm>
            <a:off x="4503009" y="5272988"/>
            <a:ext cx="290064" cy="290064"/>
            <a:chOff x="2688228" y="3326708"/>
            <a:chExt cx="217548" cy="217548"/>
          </a:xfrm>
        </p:grpSpPr>
        <p:sp>
          <p:nvSpPr>
            <p:cNvPr id="160" name="Oval 116">
              <a:hlinkClick r:id="" action="ppaction://noaction"/>
              <a:extLst>
                <a:ext uri="{FF2B5EF4-FFF2-40B4-BE49-F238E27FC236}">
                  <a16:creationId xmlns:a16="http://schemas.microsoft.com/office/drawing/2014/main" id="{8E001929-BC86-4F8A-97C2-C94C6FEC076C}"/>
                </a:ext>
              </a:extLst>
            </p:cNvPr>
            <p:cNvSpPr>
              <a:spLocks noChangeAspect="1"/>
            </p:cNvSpPr>
            <p:nvPr/>
          </p:nvSpPr>
          <p:spPr>
            <a:xfrm>
              <a:off x="2688228" y="3326708"/>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61" name="Group 104">
              <a:extLst>
                <a:ext uri="{FF2B5EF4-FFF2-40B4-BE49-F238E27FC236}">
                  <a16:creationId xmlns:a16="http://schemas.microsoft.com/office/drawing/2014/main" id="{B8798F74-B718-4486-A73B-709194023664}"/>
                </a:ext>
              </a:extLst>
            </p:cNvPr>
            <p:cNvGrpSpPr>
              <a:grpSpLocks noChangeAspect="1"/>
            </p:cNvGrpSpPr>
            <p:nvPr/>
          </p:nvGrpSpPr>
          <p:grpSpPr bwMode="auto">
            <a:xfrm>
              <a:off x="2744285" y="3356221"/>
              <a:ext cx="105435" cy="158523"/>
              <a:chOff x="1443" y="2997"/>
              <a:chExt cx="284" cy="427"/>
            </a:xfrm>
            <a:solidFill>
              <a:srgbClr val="FFFFFF"/>
            </a:solidFill>
          </p:grpSpPr>
          <p:sp>
            <p:nvSpPr>
              <p:cNvPr id="162" name="Freeform 105">
                <a:extLst>
                  <a:ext uri="{FF2B5EF4-FFF2-40B4-BE49-F238E27FC236}">
                    <a16:creationId xmlns:a16="http://schemas.microsoft.com/office/drawing/2014/main" id="{B8F167C1-5ECD-4BEB-A180-BC868A0CCF42}"/>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3" name="Freeform 106">
                <a:extLst>
                  <a:ext uri="{FF2B5EF4-FFF2-40B4-BE49-F238E27FC236}">
                    <a16:creationId xmlns:a16="http://schemas.microsoft.com/office/drawing/2014/main" id="{B25DBC6F-81CC-4B56-935D-3E573B7D7F2E}"/>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4" name="Freeform 107">
                <a:extLst>
                  <a:ext uri="{FF2B5EF4-FFF2-40B4-BE49-F238E27FC236}">
                    <a16:creationId xmlns:a16="http://schemas.microsoft.com/office/drawing/2014/main" id="{FACF8C25-4BF6-43BC-B1B9-C031FBCBF6E5}"/>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5" name="Freeform 108">
                <a:extLst>
                  <a:ext uri="{FF2B5EF4-FFF2-40B4-BE49-F238E27FC236}">
                    <a16:creationId xmlns:a16="http://schemas.microsoft.com/office/drawing/2014/main" id="{F7D84754-377D-40CC-A0AA-38E66179F740}"/>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6" name="Freeform 109">
                <a:extLst>
                  <a:ext uri="{FF2B5EF4-FFF2-40B4-BE49-F238E27FC236}">
                    <a16:creationId xmlns:a16="http://schemas.microsoft.com/office/drawing/2014/main" id="{7522600A-9441-4D37-B49B-70D3F2BDAE63}"/>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67" name="Freeform 110">
                <a:extLst>
                  <a:ext uri="{FF2B5EF4-FFF2-40B4-BE49-F238E27FC236}">
                    <a16:creationId xmlns:a16="http://schemas.microsoft.com/office/drawing/2014/main" id="{AA9B7921-511A-4E93-98F3-E3B56184B688}"/>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sp>
        <p:nvSpPr>
          <p:cNvPr id="168" name="Rectangle 167">
            <a:extLst>
              <a:ext uri="{FF2B5EF4-FFF2-40B4-BE49-F238E27FC236}">
                <a16:creationId xmlns:a16="http://schemas.microsoft.com/office/drawing/2014/main" id="{8BEA0B94-B85C-4B33-B219-AE25D39DD199}"/>
              </a:ext>
            </a:extLst>
          </p:cNvPr>
          <p:cNvSpPr/>
          <p:nvPr/>
        </p:nvSpPr>
        <p:spPr>
          <a:xfrm>
            <a:off x="2406173" y="4093734"/>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grêle</a:t>
            </a:r>
          </a:p>
        </p:txBody>
      </p:sp>
      <p:sp>
        <p:nvSpPr>
          <p:cNvPr id="169" name="ZoneTexte 21">
            <a:extLst>
              <a:ext uri="{FF2B5EF4-FFF2-40B4-BE49-F238E27FC236}">
                <a16:creationId xmlns:a16="http://schemas.microsoft.com/office/drawing/2014/main" id="{8F422400-6859-4CE9-B45B-70C34AB7F00C}"/>
              </a:ext>
            </a:extLst>
          </p:cNvPr>
          <p:cNvSpPr txBox="1"/>
          <p:nvPr/>
        </p:nvSpPr>
        <p:spPr>
          <a:xfrm>
            <a:off x="4950866" y="4093734"/>
            <a:ext cx="2451219"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Cultures par nature de récolte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Toutes les natures de récolte</a:t>
            </a:r>
          </a:p>
        </p:txBody>
      </p:sp>
      <p:sp>
        <p:nvSpPr>
          <p:cNvPr id="170" name="ZoneTexte 21">
            <a:extLst>
              <a:ext uri="{FF2B5EF4-FFF2-40B4-BE49-F238E27FC236}">
                <a16:creationId xmlns:a16="http://schemas.microsoft.com/office/drawing/2014/main" id="{B8C8810A-8B1E-4F4B-B3D6-3A8C9C1500E7}"/>
              </a:ext>
            </a:extLst>
          </p:cNvPr>
          <p:cNvSpPr txBox="1"/>
          <p:nvPr/>
        </p:nvSpPr>
        <p:spPr>
          <a:xfrm>
            <a:off x="7510881" y="4093734"/>
            <a:ext cx="3916681" cy="1083971"/>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p:txBody>
      </p:sp>
      <p:grpSp>
        <p:nvGrpSpPr>
          <p:cNvPr id="171" name="Group 71">
            <a:extLst>
              <a:ext uri="{FF2B5EF4-FFF2-40B4-BE49-F238E27FC236}">
                <a16:creationId xmlns:a16="http://schemas.microsoft.com/office/drawing/2014/main" id="{8B070A2C-2597-4AC4-A193-D18956B600E6}"/>
              </a:ext>
            </a:extLst>
          </p:cNvPr>
          <p:cNvGrpSpPr/>
          <p:nvPr/>
        </p:nvGrpSpPr>
        <p:grpSpPr>
          <a:xfrm>
            <a:off x="4503009" y="4133552"/>
            <a:ext cx="290064" cy="290064"/>
            <a:chOff x="2688228" y="1618266"/>
            <a:chExt cx="217548" cy="217548"/>
          </a:xfrm>
        </p:grpSpPr>
        <p:sp>
          <p:nvSpPr>
            <p:cNvPr id="172" name="Oval 72">
              <a:hlinkClick r:id="" action="ppaction://noaction"/>
              <a:extLst>
                <a:ext uri="{FF2B5EF4-FFF2-40B4-BE49-F238E27FC236}">
                  <a16:creationId xmlns:a16="http://schemas.microsoft.com/office/drawing/2014/main" id="{59C92D2D-10CC-4099-A551-C41B69C8BC2C}"/>
                </a:ext>
              </a:extLst>
            </p:cNvPr>
            <p:cNvSpPr>
              <a:spLocks noChangeAspect="1"/>
            </p:cNvSpPr>
            <p:nvPr/>
          </p:nvSpPr>
          <p:spPr>
            <a:xfrm>
              <a:off x="2688228" y="1618266"/>
              <a:ext cx="217548" cy="217548"/>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73" name="Group 104">
              <a:extLst>
                <a:ext uri="{FF2B5EF4-FFF2-40B4-BE49-F238E27FC236}">
                  <a16:creationId xmlns:a16="http://schemas.microsoft.com/office/drawing/2014/main" id="{B0F115B0-B438-4887-9D21-69F6A3CF2294}"/>
                </a:ext>
              </a:extLst>
            </p:cNvPr>
            <p:cNvGrpSpPr>
              <a:grpSpLocks noChangeAspect="1"/>
            </p:cNvGrpSpPr>
            <p:nvPr/>
          </p:nvGrpSpPr>
          <p:grpSpPr bwMode="auto">
            <a:xfrm>
              <a:off x="2744285" y="1647779"/>
              <a:ext cx="105435" cy="158523"/>
              <a:chOff x="1443" y="2997"/>
              <a:chExt cx="284" cy="427"/>
            </a:xfrm>
            <a:solidFill>
              <a:srgbClr val="FFFFFF"/>
            </a:solidFill>
          </p:grpSpPr>
          <p:sp>
            <p:nvSpPr>
              <p:cNvPr id="174" name="Freeform 105">
                <a:extLst>
                  <a:ext uri="{FF2B5EF4-FFF2-40B4-BE49-F238E27FC236}">
                    <a16:creationId xmlns:a16="http://schemas.microsoft.com/office/drawing/2014/main" id="{F3107F07-D0C3-49E5-857D-9A8F2672324F}"/>
                  </a:ext>
                </a:extLst>
              </p:cNvPr>
              <p:cNvSpPr>
                <a:spLocks noEditPoints="1"/>
              </p:cNvSpPr>
              <p:nvPr/>
            </p:nvSpPr>
            <p:spPr bwMode="auto">
              <a:xfrm>
                <a:off x="1462" y="3104"/>
                <a:ext cx="261" cy="320"/>
              </a:xfrm>
              <a:custGeom>
                <a:avLst/>
                <a:gdLst>
                  <a:gd name="T0" fmla="*/ 155 w 176"/>
                  <a:gd name="T1" fmla="*/ 216 h 216"/>
                  <a:gd name="T2" fmla="*/ 59 w 176"/>
                  <a:gd name="T3" fmla="*/ 216 h 216"/>
                  <a:gd name="T4" fmla="*/ 54 w 176"/>
                  <a:gd name="T5" fmla="*/ 213 h 216"/>
                  <a:gd name="T6" fmla="*/ 6 w 176"/>
                  <a:gd name="T7" fmla="*/ 141 h 216"/>
                  <a:gd name="T8" fmla="*/ 4 w 176"/>
                  <a:gd name="T9" fmla="*/ 116 h 216"/>
                  <a:gd name="T10" fmla="*/ 17 w 176"/>
                  <a:gd name="T11" fmla="*/ 108 h 216"/>
                  <a:gd name="T12" fmla="*/ 59 w 176"/>
                  <a:gd name="T13" fmla="*/ 137 h 216"/>
                  <a:gd name="T14" fmla="*/ 59 w 176"/>
                  <a:gd name="T15" fmla="*/ 24 h 216"/>
                  <a:gd name="T16" fmla="*/ 83 w 176"/>
                  <a:gd name="T17" fmla="*/ 0 h 216"/>
                  <a:gd name="T18" fmla="*/ 107 w 176"/>
                  <a:gd name="T19" fmla="*/ 24 h 216"/>
                  <a:gd name="T20" fmla="*/ 107 w 176"/>
                  <a:gd name="T21" fmla="*/ 92 h 216"/>
                  <a:gd name="T22" fmla="*/ 156 w 176"/>
                  <a:gd name="T23" fmla="*/ 108 h 216"/>
                  <a:gd name="T24" fmla="*/ 173 w 176"/>
                  <a:gd name="T25" fmla="*/ 145 h 216"/>
                  <a:gd name="T26" fmla="*/ 161 w 176"/>
                  <a:gd name="T27" fmla="*/ 211 h 216"/>
                  <a:gd name="T28" fmla="*/ 155 w 176"/>
                  <a:gd name="T29" fmla="*/ 216 h 216"/>
                  <a:gd name="T30" fmla="*/ 62 w 176"/>
                  <a:gd name="T31" fmla="*/ 204 h 216"/>
                  <a:gd name="T32" fmla="*/ 150 w 176"/>
                  <a:gd name="T33" fmla="*/ 204 h 216"/>
                  <a:gd name="T34" fmla="*/ 161 w 176"/>
                  <a:gd name="T35" fmla="*/ 143 h 216"/>
                  <a:gd name="T36" fmla="*/ 152 w 176"/>
                  <a:gd name="T37" fmla="*/ 120 h 216"/>
                  <a:gd name="T38" fmla="*/ 99 w 176"/>
                  <a:gd name="T39" fmla="*/ 102 h 216"/>
                  <a:gd name="T40" fmla="*/ 95 w 176"/>
                  <a:gd name="T41" fmla="*/ 96 h 216"/>
                  <a:gd name="T42" fmla="*/ 95 w 176"/>
                  <a:gd name="T43" fmla="*/ 24 h 216"/>
                  <a:gd name="T44" fmla="*/ 83 w 176"/>
                  <a:gd name="T45" fmla="*/ 12 h 216"/>
                  <a:gd name="T46" fmla="*/ 71 w 176"/>
                  <a:gd name="T47" fmla="*/ 24 h 216"/>
                  <a:gd name="T48" fmla="*/ 71 w 176"/>
                  <a:gd name="T49" fmla="*/ 156 h 216"/>
                  <a:gd name="T50" fmla="*/ 67 w 176"/>
                  <a:gd name="T51" fmla="*/ 162 h 216"/>
                  <a:gd name="T52" fmla="*/ 60 w 176"/>
                  <a:gd name="T53" fmla="*/ 159 h 216"/>
                  <a:gd name="T54" fmla="*/ 17 w 176"/>
                  <a:gd name="T55" fmla="*/ 120 h 216"/>
                  <a:gd name="T56" fmla="*/ 14 w 176"/>
                  <a:gd name="T57" fmla="*/ 121 h 216"/>
                  <a:gd name="T58" fmla="*/ 16 w 176"/>
                  <a:gd name="T59" fmla="*/ 135 h 216"/>
                  <a:gd name="T60" fmla="*/ 62 w 176"/>
                  <a:gd name="T61" fmla="*/ 2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216">
                    <a:moveTo>
                      <a:pt x="155" y="216"/>
                    </a:moveTo>
                    <a:cubicBezTo>
                      <a:pt x="59" y="216"/>
                      <a:pt x="59" y="216"/>
                      <a:pt x="59" y="216"/>
                    </a:cubicBezTo>
                    <a:cubicBezTo>
                      <a:pt x="57" y="216"/>
                      <a:pt x="55" y="215"/>
                      <a:pt x="54" y="213"/>
                    </a:cubicBezTo>
                    <a:cubicBezTo>
                      <a:pt x="6" y="141"/>
                      <a:pt x="6" y="141"/>
                      <a:pt x="6" y="141"/>
                    </a:cubicBezTo>
                    <a:cubicBezTo>
                      <a:pt x="2" y="135"/>
                      <a:pt x="0" y="124"/>
                      <a:pt x="4" y="116"/>
                    </a:cubicBezTo>
                    <a:cubicBezTo>
                      <a:pt x="6" y="111"/>
                      <a:pt x="11" y="108"/>
                      <a:pt x="17" y="108"/>
                    </a:cubicBezTo>
                    <a:cubicBezTo>
                      <a:pt x="30" y="108"/>
                      <a:pt x="42" y="113"/>
                      <a:pt x="59" y="137"/>
                    </a:cubicBezTo>
                    <a:cubicBezTo>
                      <a:pt x="59" y="24"/>
                      <a:pt x="59" y="24"/>
                      <a:pt x="59" y="24"/>
                    </a:cubicBezTo>
                    <a:cubicBezTo>
                      <a:pt x="59" y="11"/>
                      <a:pt x="70" y="0"/>
                      <a:pt x="83" y="0"/>
                    </a:cubicBezTo>
                    <a:cubicBezTo>
                      <a:pt x="96" y="0"/>
                      <a:pt x="107" y="11"/>
                      <a:pt x="107" y="24"/>
                    </a:cubicBezTo>
                    <a:cubicBezTo>
                      <a:pt x="107" y="92"/>
                      <a:pt x="107" y="92"/>
                      <a:pt x="107" y="92"/>
                    </a:cubicBezTo>
                    <a:cubicBezTo>
                      <a:pt x="156" y="108"/>
                      <a:pt x="156" y="108"/>
                      <a:pt x="156" y="108"/>
                    </a:cubicBezTo>
                    <a:cubicBezTo>
                      <a:pt x="172" y="113"/>
                      <a:pt x="176" y="131"/>
                      <a:pt x="173" y="145"/>
                    </a:cubicBezTo>
                    <a:cubicBezTo>
                      <a:pt x="161" y="211"/>
                      <a:pt x="161" y="211"/>
                      <a:pt x="161" y="211"/>
                    </a:cubicBezTo>
                    <a:cubicBezTo>
                      <a:pt x="161" y="214"/>
                      <a:pt x="158" y="216"/>
                      <a:pt x="155" y="216"/>
                    </a:cubicBezTo>
                    <a:close/>
                    <a:moveTo>
                      <a:pt x="62" y="204"/>
                    </a:moveTo>
                    <a:cubicBezTo>
                      <a:pt x="150" y="204"/>
                      <a:pt x="150" y="204"/>
                      <a:pt x="150" y="204"/>
                    </a:cubicBezTo>
                    <a:cubicBezTo>
                      <a:pt x="161" y="143"/>
                      <a:pt x="161" y="143"/>
                      <a:pt x="161" y="143"/>
                    </a:cubicBezTo>
                    <a:cubicBezTo>
                      <a:pt x="163" y="134"/>
                      <a:pt x="161" y="123"/>
                      <a:pt x="152" y="120"/>
                    </a:cubicBezTo>
                    <a:cubicBezTo>
                      <a:pt x="99" y="102"/>
                      <a:pt x="99" y="102"/>
                      <a:pt x="99" y="102"/>
                    </a:cubicBezTo>
                    <a:cubicBezTo>
                      <a:pt x="97" y="101"/>
                      <a:pt x="95" y="99"/>
                      <a:pt x="95" y="96"/>
                    </a:cubicBezTo>
                    <a:cubicBezTo>
                      <a:pt x="95" y="24"/>
                      <a:pt x="95" y="24"/>
                      <a:pt x="95" y="24"/>
                    </a:cubicBezTo>
                    <a:cubicBezTo>
                      <a:pt x="95" y="17"/>
                      <a:pt x="90" y="12"/>
                      <a:pt x="83" y="12"/>
                    </a:cubicBezTo>
                    <a:cubicBezTo>
                      <a:pt x="77" y="12"/>
                      <a:pt x="71" y="18"/>
                      <a:pt x="71" y="24"/>
                    </a:cubicBezTo>
                    <a:cubicBezTo>
                      <a:pt x="71" y="156"/>
                      <a:pt x="71" y="156"/>
                      <a:pt x="71" y="156"/>
                    </a:cubicBezTo>
                    <a:cubicBezTo>
                      <a:pt x="71" y="159"/>
                      <a:pt x="69" y="161"/>
                      <a:pt x="67" y="162"/>
                    </a:cubicBezTo>
                    <a:cubicBezTo>
                      <a:pt x="64" y="163"/>
                      <a:pt x="62" y="162"/>
                      <a:pt x="60" y="159"/>
                    </a:cubicBezTo>
                    <a:cubicBezTo>
                      <a:pt x="37" y="123"/>
                      <a:pt x="26" y="120"/>
                      <a:pt x="17" y="120"/>
                    </a:cubicBezTo>
                    <a:cubicBezTo>
                      <a:pt x="15" y="120"/>
                      <a:pt x="15" y="121"/>
                      <a:pt x="14" y="121"/>
                    </a:cubicBezTo>
                    <a:cubicBezTo>
                      <a:pt x="13" y="124"/>
                      <a:pt x="14" y="131"/>
                      <a:pt x="16" y="135"/>
                    </a:cubicBezTo>
                    <a:lnTo>
                      <a:pt x="6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5" name="Freeform 106">
                <a:extLst>
                  <a:ext uri="{FF2B5EF4-FFF2-40B4-BE49-F238E27FC236}">
                    <a16:creationId xmlns:a16="http://schemas.microsoft.com/office/drawing/2014/main" id="{76845AB5-D3B2-4410-B90A-83E36D0C3F09}"/>
                  </a:ext>
                </a:extLst>
              </p:cNvPr>
              <p:cNvSpPr>
                <a:spLocks/>
              </p:cNvSpPr>
              <p:nvPr/>
            </p:nvSpPr>
            <p:spPr bwMode="auto">
              <a:xfrm>
                <a:off x="1656"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6" name="Freeform 107">
                <a:extLst>
                  <a:ext uri="{FF2B5EF4-FFF2-40B4-BE49-F238E27FC236}">
                    <a16:creationId xmlns:a16="http://schemas.microsoft.com/office/drawing/2014/main" id="{BA96B450-A39A-409D-B07D-7E49B76A24F3}"/>
                  </a:ext>
                </a:extLst>
              </p:cNvPr>
              <p:cNvSpPr>
                <a:spLocks/>
              </p:cNvSpPr>
              <p:nvPr/>
            </p:nvSpPr>
            <p:spPr bwMode="auto">
              <a:xfrm>
                <a:off x="1638" y="3031"/>
                <a:ext cx="55" cy="55"/>
              </a:xfrm>
              <a:custGeom>
                <a:avLst/>
                <a:gdLst>
                  <a:gd name="T0" fmla="*/ 6 w 37"/>
                  <a:gd name="T1" fmla="*/ 37 h 37"/>
                  <a:gd name="T2" fmla="*/ 2 w 37"/>
                  <a:gd name="T3" fmla="*/ 35 h 37"/>
                  <a:gd name="T4" fmla="*/ 2 w 37"/>
                  <a:gd name="T5" fmla="*/ 27 h 37"/>
                  <a:gd name="T6" fmla="*/ 26 w 37"/>
                  <a:gd name="T7" fmla="*/ 3 h 37"/>
                  <a:gd name="T8" fmla="*/ 34 w 37"/>
                  <a:gd name="T9" fmla="*/ 3 h 37"/>
                  <a:gd name="T10" fmla="*/ 34 w 37"/>
                  <a:gd name="T11" fmla="*/ 11 h 37"/>
                  <a:gd name="T12" fmla="*/ 10 w 37"/>
                  <a:gd name="T13" fmla="*/ 35 h 37"/>
                  <a:gd name="T14" fmla="*/ 6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6" y="37"/>
                    </a:moveTo>
                    <a:cubicBezTo>
                      <a:pt x="5" y="37"/>
                      <a:pt x="3" y="36"/>
                      <a:pt x="2" y="35"/>
                    </a:cubicBezTo>
                    <a:cubicBezTo>
                      <a:pt x="0" y="33"/>
                      <a:pt x="0" y="29"/>
                      <a:pt x="2" y="27"/>
                    </a:cubicBezTo>
                    <a:cubicBezTo>
                      <a:pt x="26" y="3"/>
                      <a:pt x="26" y="3"/>
                      <a:pt x="26" y="3"/>
                    </a:cubicBezTo>
                    <a:cubicBezTo>
                      <a:pt x="28" y="0"/>
                      <a:pt x="32" y="0"/>
                      <a:pt x="34" y="3"/>
                    </a:cubicBezTo>
                    <a:cubicBezTo>
                      <a:pt x="37" y="5"/>
                      <a:pt x="37" y="9"/>
                      <a:pt x="34" y="11"/>
                    </a:cubicBezTo>
                    <a:cubicBezTo>
                      <a:pt x="10" y="35"/>
                      <a:pt x="10" y="35"/>
                      <a:pt x="10" y="35"/>
                    </a:cubicBezTo>
                    <a:cubicBezTo>
                      <a:pt x="9" y="36"/>
                      <a:pt x="8" y="37"/>
                      <a:pt x="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7" name="Freeform 108">
                <a:extLst>
                  <a:ext uri="{FF2B5EF4-FFF2-40B4-BE49-F238E27FC236}">
                    <a16:creationId xmlns:a16="http://schemas.microsoft.com/office/drawing/2014/main" id="{FEC0D447-CD5B-4CAD-9AD3-CFE8AE85838D}"/>
                  </a:ext>
                </a:extLst>
              </p:cNvPr>
              <p:cNvSpPr>
                <a:spLocks/>
              </p:cNvSpPr>
              <p:nvPr/>
            </p:nvSpPr>
            <p:spPr bwMode="auto">
              <a:xfrm>
                <a:off x="1585" y="2997"/>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10" y="0"/>
                      <a:pt x="12" y="3"/>
                      <a:pt x="12" y="6"/>
                    </a:cubicBezTo>
                    <a:cubicBezTo>
                      <a:pt x="12" y="42"/>
                      <a:pt x="12" y="42"/>
                      <a:pt x="12" y="42"/>
                    </a:cubicBezTo>
                    <a:cubicBezTo>
                      <a:pt x="12" y="45"/>
                      <a:pt x="10"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8" name="Freeform 109">
                <a:extLst>
                  <a:ext uri="{FF2B5EF4-FFF2-40B4-BE49-F238E27FC236}">
                    <a16:creationId xmlns:a16="http://schemas.microsoft.com/office/drawing/2014/main" id="{0D0BC528-16E5-4863-90BB-7C114CECFE50}"/>
                  </a:ext>
                </a:extLst>
              </p:cNvPr>
              <p:cNvSpPr>
                <a:spLocks/>
              </p:cNvSpPr>
              <p:nvPr/>
            </p:nvSpPr>
            <p:spPr bwMode="auto">
              <a:xfrm>
                <a:off x="1478" y="3031"/>
                <a:ext cx="55" cy="55"/>
              </a:xfrm>
              <a:custGeom>
                <a:avLst/>
                <a:gdLst>
                  <a:gd name="T0" fmla="*/ 30 w 37"/>
                  <a:gd name="T1" fmla="*/ 37 h 37"/>
                  <a:gd name="T2" fmla="*/ 26 w 37"/>
                  <a:gd name="T3" fmla="*/ 35 h 37"/>
                  <a:gd name="T4" fmla="*/ 2 w 37"/>
                  <a:gd name="T5" fmla="*/ 11 h 37"/>
                  <a:gd name="T6" fmla="*/ 2 w 37"/>
                  <a:gd name="T7" fmla="*/ 3 h 37"/>
                  <a:gd name="T8" fmla="*/ 10 w 37"/>
                  <a:gd name="T9" fmla="*/ 3 h 37"/>
                  <a:gd name="T10" fmla="*/ 34 w 37"/>
                  <a:gd name="T11" fmla="*/ 27 h 37"/>
                  <a:gd name="T12" fmla="*/ 34 w 37"/>
                  <a:gd name="T13" fmla="*/ 35 h 37"/>
                  <a:gd name="T14" fmla="*/ 30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0" y="37"/>
                    </a:moveTo>
                    <a:cubicBezTo>
                      <a:pt x="29" y="37"/>
                      <a:pt x="27" y="36"/>
                      <a:pt x="26" y="35"/>
                    </a:cubicBezTo>
                    <a:cubicBezTo>
                      <a:pt x="2" y="11"/>
                      <a:pt x="2" y="11"/>
                      <a:pt x="2" y="11"/>
                    </a:cubicBezTo>
                    <a:cubicBezTo>
                      <a:pt x="0" y="9"/>
                      <a:pt x="0" y="5"/>
                      <a:pt x="2" y="3"/>
                    </a:cubicBezTo>
                    <a:cubicBezTo>
                      <a:pt x="4" y="0"/>
                      <a:pt x="8" y="0"/>
                      <a:pt x="10" y="3"/>
                    </a:cubicBezTo>
                    <a:cubicBezTo>
                      <a:pt x="34" y="27"/>
                      <a:pt x="34" y="27"/>
                      <a:pt x="34" y="27"/>
                    </a:cubicBezTo>
                    <a:cubicBezTo>
                      <a:pt x="37" y="29"/>
                      <a:pt x="37" y="33"/>
                      <a:pt x="34" y="35"/>
                    </a:cubicBezTo>
                    <a:cubicBezTo>
                      <a:pt x="33" y="36"/>
                      <a:pt x="32" y="37"/>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sp>
            <p:nvSpPr>
              <p:cNvPr id="179" name="Freeform 110">
                <a:extLst>
                  <a:ext uri="{FF2B5EF4-FFF2-40B4-BE49-F238E27FC236}">
                    <a16:creationId xmlns:a16="http://schemas.microsoft.com/office/drawing/2014/main" id="{4FDC232B-384F-424C-B048-F3137D085C2E}"/>
                  </a:ext>
                </a:extLst>
              </p:cNvPr>
              <p:cNvSpPr>
                <a:spLocks/>
              </p:cNvSpPr>
              <p:nvPr/>
            </p:nvSpPr>
            <p:spPr bwMode="auto">
              <a:xfrm>
                <a:off x="1443" y="3122"/>
                <a:ext cx="71" cy="17"/>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9"/>
                      <a:pt x="0" y="6"/>
                    </a:cubicBezTo>
                    <a:cubicBezTo>
                      <a:pt x="0" y="3"/>
                      <a:pt x="3" y="0"/>
                      <a:pt x="6" y="0"/>
                    </a:cubicBezTo>
                    <a:cubicBezTo>
                      <a:pt x="42" y="0"/>
                      <a:pt x="42" y="0"/>
                      <a:pt x="42" y="0"/>
                    </a:cubicBezTo>
                    <a:cubicBezTo>
                      <a:pt x="46" y="0"/>
                      <a:pt x="48" y="3"/>
                      <a:pt x="48" y="6"/>
                    </a:cubicBezTo>
                    <a:cubicBezTo>
                      <a:pt x="48" y="9"/>
                      <a:pt x="46"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0" rIns="162523" bIns="81260" numCol="1" anchor="t" anchorCtr="0" compatLnSpc="1">
                <a:prstTxWarp prst="textNoShape">
                  <a:avLst/>
                </a:prstTxWarp>
              </a:bodyPr>
              <a:lstStyle/>
              <a:p>
                <a:pPr marL="0" marR="0" lvl="0" indent="0" defTabSz="1625479" eaLnBrk="1" fontAlgn="base" latinLnBrk="0" hangingPunct="1">
                  <a:lnSpc>
                    <a:spcPct val="100000"/>
                  </a:lnSpc>
                  <a:spcBef>
                    <a:spcPct val="0"/>
                  </a:spcBef>
                  <a:spcAft>
                    <a:spcPct val="0"/>
                  </a:spcAft>
                  <a:buClrTx/>
                  <a:buSzTx/>
                  <a:buFontTx/>
                  <a:buNone/>
                  <a:tabLst/>
                  <a:defRPr/>
                </a:pPr>
                <a:endParaRPr kumimoji="0" lang="en-AU" sz="3200" b="0" i="0" u="none" strike="noStrike" kern="0" cap="none" spc="0" normalizeH="0" baseline="0" noProof="0">
                  <a:ln>
                    <a:noFill/>
                  </a:ln>
                  <a:solidFill>
                    <a:srgbClr val="000000"/>
                  </a:solidFill>
                  <a:effectLst/>
                  <a:uLnTx/>
                  <a:uFillTx/>
                  <a:cs typeface="Arial" pitchFamily="34" charset="0"/>
                </a:endParaRPr>
              </a:p>
            </p:txBody>
          </p:sp>
        </p:grpSp>
      </p:grpSp>
    </p:spTree>
    <p:extLst>
      <p:ext uri="{BB962C8B-B14F-4D97-AF65-F5344CB8AC3E}">
        <p14:creationId xmlns:p14="http://schemas.microsoft.com/office/powerpoint/2010/main" val="4097693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Les offres Assurances AGRI/VITI by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3</a:t>
            </a:r>
          </a:p>
        </p:txBody>
      </p:sp>
      <p:sp>
        <p:nvSpPr>
          <p:cNvPr id="9" name="Espace réservé du contenu 1">
            <a:extLst>
              <a:ext uri="{FF2B5EF4-FFF2-40B4-BE49-F238E27FC236}">
                <a16:creationId xmlns:a16="http://schemas.microsoft.com/office/drawing/2014/main" id="{BC61DF80-4ABA-47B6-A41F-DC43035B3417}"/>
              </a:ext>
            </a:extLst>
          </p:cNvPr>
          <p:cNvSpPr>
            <a:spLocks noGrp="1"/>
          </p:cNvSpPr>
          <p:nvPr>
            <p:ph idx="17"/>
          </p:nvPr>
        </p:nvSpPr>
        <p:spPr>
          <a:xfrm>
            <a:off x="3075709" y="1044983"/>
            <a:ext cx="8725359" cy="482531"/>
          </a:xfrm>
        </p:spPr>
        <p:txBody>
          <a:bodyPr/>
          <a:lstStyle/>
          <a:p>
            <a:pPr marL="61595" marR="109855" algn="just"/>
            <a:r>
              <a:rPr lang="fr-FR" sz="1800" u="sng">
                <a:ea typeface="Times New Roman" panose="02020603050405020304" pitchFamily="18" charset="0"/>
              </a:rPr>
              <a:t>Contenu des offres WTW / </a:t>
            </a:r>
            <a:r>
              <a:rPr lang="fr-FR" sz="1800" b="1" u="sng">
                <a:solidFill>
                  <a:srgbClr val="C00000"/>
                </a:solidFill>
                <a:ea typeface="Times New Roman" panose="02020603050405020304" pitchFamily="18" charset="0"/>
              </a:rPr>
              <a:t>Offre complémentaire</a:t>
            </a:r>
          </a:p>
        </p:txBody>
      </p:sp>
      <p:pic>
        <p:nvPicPr>
          <p:cNvPr id="13" name="Picture 6">
            <a:extLst>
              <a:ext uri="{FF2B5EF4-FFF2-40B4-BE49-F238E27FC236}">
                <a16:creationId xmlns:a16="http://schemas.microsoft.com/office/drawing/2014/main" id="{E741DA42-2146-444D-BEE5-337F8787D8C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6695835" y="682990"/>
            <a:ext cx="841037" cy="280268"/>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BE7F2026-ED4B-47E4-AE33-0BD10C5BFF6A}"/>
              </a:ext>
            </a:extLst>
          </p:cNvPr>
          <p:cNvSpPr/>
          <p:nvPr/>
        </p:nvSpPr>
        <p:spPr>
          <a:xfrm>
            <a:off x="1142072" y="1943523"/>
            <a:ext cx="1286131" cy="4056089"/>
          </a:xfrm>
          <a:prstGeom prst="rect">
            <a:avLst/>
          </a:prstGeom>
          <a:solidFill>
            <a:srgbClr val="C00000"/>
          </a:solidFill>
          <a:ln w="12700" cap="flat" cmpd="sng" algn="ctr">
            <a:noFill/>
            <a:prstDash val="solid"/>
            <a:miter lim="800000"/>
          </a:ln>
          <a:effectLst/>
        </p:spPr>
        <p:txBody>
          <a:bodyPr lIns="96000" tIns="96000" rIns="96000" bIns="96000" rtlCol="0" anchor="ctr"/>
          <a:lstStyle/>
          <a:p>
            <a:pPr marL="0" marR="0" lvl="0" indent="0" algn="ctr" defTabSz="1219080" eaLnBrk="1" fontAlgn="base" latinLnBrk="0" hangingPunct="1">
              <a:lnSpc>
                <a:spcPct val="100000"/>
              </a:lnSpc>
              <a:spcBef>
                <a:spcPct val="0"/>
              </a:spcBef>
              <a:spcAft>
                <a:spcPct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51B6A673-668B-4D2F-8D43-21C5213D510B}"/>
              </a:ext>
            </a:extLst>
          </p:cNvPr>
          <p:cNvSpPr/>
          <p:nvPr/>
        </p:nvSpPr>
        <p:spPr>
          <a:xfrm rot="16200000" flipH="1">
            <a:off x="839238" y="3766447"/>
            <a:ext cx="1891801" cy="410241"/>
          </a:xfrm>
          <a:prstGeom prst="rect">
            <a:avLst/>
          </a:prstGeom>
        </p:spPr>
        <p:txBody>
          <a:bodyPr wrap="square" lIns="0" tIns="0" rIns="0" bIns="0">
            <a:spAutoFit/>
          </a:bodyPr>
          <a:lstStyle/>
          <a:p>
            <a:pPr algn="ctr" defTabSz="1219080">
              <a:defRPr/>
            </a:pPr>
            <a:r>
              <a:rPr lang="fr-FR" sz="1333" cap="all">
                <a:solidFill>
                  <a:srgbClr val="FFFFFF"/>
                </a:solidFill>
                <a:latin typeface="Arial Black" panose="020B0A04020102020204" pitchFamily="34" charset="0"/>
              </a:rPr>
              <a:t>Offre complémentaire</a:t>
            </a:r>
            <a:endParaRPr lang="en-US" sz="1333" cap="all">
              <a:solidFill>
                <a:srgbClr val="FFFFFF"/>
              </a:solidFill>
              <a:latin typeface="Arial Black" panose="020B0A04020102020204" pitchFamily="34" charset="0"/>
            </a:endParaRPr>
          </a:p>
        </p:txBody>
      </p:sp>
      <p:sp>
        <p:nvSpPr>
          <p:cNvPr id="30" name="Rectangle 29">
            <a:extLst>
              <a:ext uri="{FF2B5EF4-FFF2-40B4-BE49-F238E27FC236}">
                <a16:creationId xmlns:a16="http://schemas.microsoft.com/office/drawing/2014/main" id="{3F26A359-6A58-41CE-BF14-A5B84EBFDF16}"/>
              </a:ext>
            </a:extLst>
          </p:cNvPr>
          <p:cNvSpPr/>
          <p:nvPr/>
        </p:nvSpPr>
        <p:spPr>
          <a:xfrm>
            <a:off x="2521677" y="1943524"/>
            <a:ext cx="2451219"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Mortalité du cheptel</a:t>
            </a:r>
          </a:p>
        </p:txBody>
      </p:sp>
      <p:sp>
        <p:nvSpPr>
          <p:cNvPr id="31" name="Rectangle 30">
            <a:extLst>
              <a:ext uri="{FF2B5EF4-FFF2-40B4-BE49-F238E27FC236}">
                <a16:creationId xmlns:a16="http://schemas.microsoft.com/office/drawing/2014/main" id="{D2F65D7A-6C53-4A86-B9E9-D9266DDBBF48}"/>
              </a:ext>
            </a:extLst>
          </p:cNvPr>
          <p:cNvSpPr/>
          <p:nvPr/>
        </p:nvSpPr>
        <p:spPr>
          <a:xfrm>
            <a:off x="3084822" y="1673614"/>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Produit</a:t>
            </a:r>
            <a:endParaRPr lang="en-US" sz="1333" i="1">
              <a:solidFill>
                <a:srgbClr val="3E454A"/>
              </a:solidFill>
              <a:latin typeface="Arial Black" panose="020B0A04020102020204" pitchFamily="34" charset="0"/>
              <a:cs typeface="Arial" pitchFamily="34" charset="0"/>
            </a:endParaRPr>
          </a:p>
        </p:txBody>
      </p:sp>
      <p:sp>
        <p:nvSpPr>
          <p:cNvPr id="32" name="ZoneTexte 24">
            <a:extLst>
              <a:ext uri="{FF2B5EF4-FFF2-40B4-BE49-F238E27FC236}">
                <a16:creationId xmlns:a16="http://schemas.microsoft.com/office/drawing/2014/main" id="{540FA163-9B17-4645-974D-50757305DCF2}"/>
              </a:ext>
            </a:extLst>
          </p:cNvPr>
          <p:cNvSpPr txBox="1"/>
          <p:nvPr/>
        </p:nvSpPr>
        <p:spPr>
          <a:xfrm>
            <a:off x="5066370" y="1943524"/>
            <a:ext cx="2451219"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Animaux</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Assurance individuelle possible</a:t>
            </a:r>
          </a:p>
        </p:txBody>
      </p:sp>
      <p:sp>
        <p:nvSpPr>
          <p:cNvPr id="33" name="ZoneTexte 24">
            <a:extLst>
              <a:ext uri="{FF2B5EF4-FFF2-40B4-BE49-F238E27FC236}">
                <a16:creationId xmlns:a16="http://schemas.microsoft.com/office/drawing/2014/main" id="{9EF7CB9D-2872-4E06-BF75-42CD4E1E4B09}"/>
              </a:ext>
            </a:extLst>
          </p:cNvPr>
          <p:cNvSpPr txBox="1"/>
          <p:nvPr/>
        </p:nvSpPr>
        <p:spPr>
          <a:xfrm>
            <a:off x="7626385" y="1943524"/>
            <a:ext cx="3916681" cy="859145"/>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Maladie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Accident</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Impotence fonctionnelle</a:t>
            </a:r>
          </a:p>
        </p:txBody>
      </p:sp>
      <p:grpSp>
        <p:nvGrpSpPr>
          <p:cNvPr id="34" name="Group 28">
            <a:extLst>
              <a:ext uri="{FF2B5EF4-FFF2-40B4-BE49-F238E27FC236}">
                <a16:creationId xmlns:a16="http://schemas.microsoft.com/office/drawing/2014/main" id="{74C4E943-8E18-4F53-B8EE-BF2089CD0035}"/>
              </a:ext>
            </a:extLst>
          </p:cNvPr>
          <p:cNvGrpSpPr>
            <a:grpSpLocks noChangeAspect="1"/>
          </p:cNvGrpSpPr>
          <p:nvPr/>
        </p:nvGrpSpPr>
        <p:grpSpPr>
          <a:xfrm>
            <a:off x="1553413" y="2074871"/>
            <a:ext cx="463448" cy="470344"/>
            <a:chOff x="9459088" y="4394454"/>
            <a:chExt cx="596901" cy="608012"/>
          </a:xfrm>
          <a:solidFill>
            <a:srgbClr val="A5CC74"/>
          </a:solidFill>
        </p:grpSpPr>
        <p:sp>
          <p:nvSpPr>
            <p:cNvPr id="35" name="Freeform 109">
              <a:extLst>
                <a:ext uri="{FF2B5EF4-FFF2-40B4-BE49-F238E27FC236}">
                  <a16:creationId xmlns:a16="http://schemas.microsoft.com/office/drawing/2014/main" id="{0E7B8AC6-30EB-4C35-A45E-831197F4A381}"/>
                </a:ext>
              </a:extLst>
            </p:cNvPr>
            <p:cNvSpPr>
              <a:spLocks noEditPoints="1"/>
            </p:cNvSpPr>
            <p:nvPr/>
          </p:nvSpPr>
          <p:spPr bwMode="auto">
            <a:xfrm>
              <a:off x="9459088" y="4394454"/>
              <a:ext cx="439738" cy="444500"/>
            </a:xfrm>
            <a:custGeom>
              <a:avLst/>
              <a:gdLst>
                <a:gd name="T0" fmla="*/ 152 w 204"/>
                <a:gd name="T1" fmla="*/ 184 h 204"/>
                <a:gd name="T2" fmla="*/ 156 w 204"/>
                <a:gd name="T3" fmla="*/ 186 h 204"/>
                <a:gd name="T4" fmla="*/ 158 w 204"/>
                <a:gd name="T5" fmla="*/ 185 h 204"/>
                <a:gd name="T6" fmla="*/ 162 w 204"/>
                <a:gd name="T7" fmla="*/ 180 h 204"/>
                <a:gd name="T8" fmla="*/ 162 w 204"/>
                <a:gd name="T9" fmla="*/ 162 h 204"/>
                <a:gd name="T10" fmla="*/ 180 w 204"/>
                <a:gd name="T11" fmla="*/ 162 h 204"/>
                <a:gd name="T12" fmla="*/ 185 w 204"/>
                <a:gd name="T13" fmla="*/ 158 h 204"/>
                <a:gd name="T14" fmla="*/ 184 w 204"/>
                <a:gd name="T15" fmla="*/ 151 h 204"/>
                <a:gd name="T16" fmla="*/ 136 w 204"/>
                <a:gd name="T17" fmla="*/ 104 h 204"/>
                <a:gd name="T18" fmla="*/ 201 w 204"/>
                <a:gd name="T19" fmla="*/ 59 h 204"/>
                <a:gd name="T20" fmla="*/ 204 w 204"/>
                <a:gd name="T21" fmla="*/ 54 h 204"/>
                <a:gd name="T22" fmla="*/ 150 w 204"/>
                <a:gd name="T23" fmla="*/ 0 h 204"/>
                <a:gd name="T24" fmla="*/ 145 w 204"/>
                <a:gd name="T25" fmla="*/ 2 h 204"/>
                <a:gd name="T26" fmla="*/ 97 w 204"/>
                <a:gd name="T27" fmla="*/ 71 h 204"/>
                <a:gd name="T28" fmla="*/ 80 w 204"/>
                <a:gd name="T29" fmla="*/ 79 h 204"/>
                <a:gd name="T30" fmla="*/ 71 w 204"/>
                <a:gd name="T31" fmla="*/ 97 h 204"/>
                <a:gd name="T32" fmla="*/ 2 w 204"/>
                <a:gd name="T33" fmla="*/ 145 h 204"/>
                <a:gd name="T34" fmla="*/ 0 w 204"/>
                <a:gd name="T35" fmla="*/ 150 h 204"/>
                <a:gd name="T36" fmla="*/ 54 w 204"/>
                <a:gd name="T37" fmla="*/ 204 h 204"/>
                <a:gd name="T38" fmla="*/ 59 w 204"/>
                <a:gd name="T39" fmla="*/ 201 h 204"/>
                <a:gd name="T40" fmla="*/ 104 w 204"/>
                <a:gd name="T41" fmla="*/ 136 h 204"/>
                <a:gd name="T42" fmla="*/ 152 w 204"/>
                <a:gd name="T43" fmla="*/ 184 h 204"/>
                <a:gd name="T44" fmla="*/ 156 w 204"/>
                <a:gd name="T45" fmla="*/ 150 h 204"/>
                <a:gd name="T46" fmla="*/ 150 w 204"/>
                <a:gd name="T47" fmla="*/ 156 h 204"/>
                <a:gd name="T48" fmla="*/ 150 w 204"/>
                <a:gd name="T49" fmla="*/ 165 h 204"/>
                <a:gd name="T50" fmla="*/ 115 w 204"/>
                <a:gd name="T51" fmla="*/ 130 h 204"/>
                <a:gd name="T52" fmla="*/ 124 w 204"/>
                <a:gd name="T53" fmla="*/ 124 h 204"/>
                <a:gd name="T54" fmla="*/ 130 w 204"/>
                <a:gd name="T55" fmla="*/ 115 h 204"/>
                <a:gd name="T56" fmla="*/ 165 w 204"/>
                <a:gd name="T57" fmla="*/ 150 h 204"/>
                <a:gd name="T58" fmla="*/ 156 w 204"/>
                <a:gd name="T59" fmla="*/ 150 h 204"/>
                <a:gd name="T60" fmla="*/ 153 w 204"/>
                <a:gd name="T61" fmla="*/ 12 h 204"/>
                <a:gd name="T62" fmla="*/ 191 w 204"/>
                <a:gd name="T63" fmla="*/ 51 h 204"/>
                <a:gd name="T64" fmla="*/ 132 w 204"/>
                <a:gd name="T65" fmla="*/ 93 h 204"/>
                <a:gd name="T66" fmla="*/ 128 w 204"/>
                <a:gd name="T67" fmla="*/ 84 h 204"/>
                <a:gd name="T68" fmla="*/ 136 w 204"/>
                <a:gd name="T69" fmla="*/ 76 h 204"/>
                <a:gd name="T70" fmla="*/ 136 w 204"/>
                <a:gd name="T71" fmla="*/ 67 h 204"/>
                <a:gd name="T72" fmla="*/ 128 w 204"/>
                <a:gd name="T73" fmla="*/ 67 h 204"/>
                <a:gd name="T74" fmla="*/ 119 w 204"/>
                <a:gd name="T75" fmla="*/ 76 h 204"/>
                <a:gd name="T76" fmla="*/ 111 w 204"/>
                <a:gd name="T77" fmla="*/ 72 h 204"/>
                <a:gd name="T78" fmla="*/ 153 w 204"/>
                <a:gd name="T79" fmla="*/ 12 h 204"/>
                <a:gd name="T80" fmla="*/ 102 w 204"/>
                <a:gd name="T81" fmla="*/ 82 h 204"/>
                <a:gd name="T82" fmla="*/ 116 w 204"/>
                <a:gd name="T83" fmla="*/ 88 h 204"/>
                <a:gd name="T84" fmla="*/ 116 w 204"/>
                <a:gd name="T85" fmla="*/ 115 h 204"/>
                <a:gd name="T86" fmla="*/ 88 w 204"/>
                <a:gd name="T87" fmla="*/ 115 h 204"/>
                <a:gd name="T88" fmla="*/ 88 w 204"/>
                <a:gd name="T89" fmla="*/ 88 h 204"/>
                <a:gd name="T90" fmla="*/ 102 w 204"/>
                <a:gd name="T91" fmla="*/ 82 h 204"/>
                <a:gd name="T92" fmla="*/ 51 w 204"/>
                <a:gd name="T93" fmla="*/ 191 h 204"/>
                <a:gd name="T94" fmla="*/ 12 w 204"/>
                <a:gd name="T95" fmla="*/ 153 h 204"/>
                <a:gd name="T96" fmla="*/ 72 w 204"/>
                <a:gd name="T97" fmla="*/ 111 h 204"/>
                <a:gd name="T98" fmla="*/ 76 w 204"/>
                <a:gd name="T99" fmla="*/ 119 h 204"/>
                <a:gd name="T100" fmla="*/ 68 w 204"/>
                <a:gd name="T101" fmla="*/ 127 h 204"/>
                <a:gd name="T102" fmla="*/ 68 w 204"/>
                <a:gd name="T103" fmla="*/ 136 h 204"/>
                <a:gd name="T104" fmla="*/ 72 w 204"/>
                <a:gd name="T105" fmla="*/ 138 h 204"/>
                <a:gd name="T106" fmla="*/ 76 w 204"/>
                <a:gd name="T107" fmla="*/ 136 h 204"/>
                <a:gd name="T108" fmla="*/ 84 w 204"/>
                <a:gd name="T109" fmla="*/ 128 h 204"/>
                <a:gd name="T110" fmla="*/ 93 w 204"/>
                <a:gd name="T111" fmla="*/ 132 h 204"/>
                <a:gd name="T112" fmla="*/ 51 w 204"/>
                <a:gd name="T113" fmla="*/ 19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4" h="204">
                  <a:moveTo>
                    <a:pt x="152" y="184"/>
                  </a:moveTo>
                  <a:cubicBezTo>
                    <a:pt x="153" y="185"/>
                    <a:pt x="154" y="186"/>
                    <a:pt x="156" y="186"/>
                  </a:cubicBezTo>
                  <a:cubicBezTo>
                    <a:pt x="157" y="186"/>
                    <a:pt x="157" y="186"/>
                    <a:pt x="158" y="185"/>
                  </a:cubicBezTo>
                  <a:cubicBezTo>
                    <a:pt x="160" y="184"/>
                    <a:pt x="162" y="182"/>
                    <a:pt x="162" y="180"/>
                  </a:cubicBezTo>
                  <a:cubicBezTo>
                    <a:pt x="162" y="162"/>
                    <a:pt x="162" y="162"/>
                    <a:pt x="162" y="162"/>
                  </a:cubicBezTo>
                  <a:cubicBezTo>
                    <a:pt x="180" y="162"/>
                    <a:pt x="180" y="162"/>
                    <a:pt x="180" y="162"/>
                  </a:cubicBezTo>
                  <a:cubicBezTo>
                    <a:pt x="182" y="162"/>
                    <a:pt x="184" y="160"/>
                    <a:pt x="185" y="158"/>
                  </a:cubicBezTo>
                  <a:cubicBezTo>
                    <a:pt x="186" y="156"/>
                    <a:pt x="186" y="153"/>
                    <a:pt x="184" y="151"/>
                  </a:cubicBezTo>
                  <a:cubicBezTo>
                    <a:pt x="136" y="104"/>
                    <a:pt x="136" y="104"/>
                    <a:pt x="136" y="104"/>
                  </a:cubicBezTo>
                  <a:cubicBezTo>
                    <a:pt x="201" y="59"/>
                    <a:pt x="201" y="59"/>
                    <a:pt x="201" y="59"/>
                  </a:cubicBezTo>
                  <a:cubicBezTo>
                    <a:pt x="203" y="57"/>
                    <a:pt x="204" y="56"/>
                    <a:pt x="204" y="54"/>
                  </a:cubicBezTo>
                  <a:cubicBezTo>
                    <a:pt x="204" y="36"/>
                    <a:pt x="168" y="0"/>
                    <a:pt x="150" y="0"/>
                  </a:cubicBezTo>
                  <a:cubicBezTo>
                    <a:pt x="148" y="0"/>
                    <a:pt x="146" y="1"/>
                    <a:pt x="145" y="2"/>
                  </a:cubicBezTo>
                  <a:cubicBezTo>
                    <a:pt x="97" y="71"/>
                    <a:pt x="97" y="71"/>
                    <a:pt x="97" y="71"/>
                  </a:cubicBezTo>
                  <a:cubicBezTo>
                    <a:pt x="91" y="72"/>
                    <a:pt x="84" y="75"/>
                    <a:pt x="80" y="79"/>
                  </a:cubicBezTo>
                  <a:cubicBezTo>
                    <a:pt x="75" y="84"/>
                    <a:pt x="72" y="91"/>
                    <a:pt x="71" y="97"/>
                  </a:cubicBezTo>
                  <a:cubicBezTo>
                    <a:pt x="2" y="145"/>
                    <a:pt x="2" y="145"/>
                    <a:pt x="2" y="145"/>
                  </a:cubicBezTo>
                  <a:cubicBezTo>
                    <a:pt x="1" y="146"/>
                    <a:pt x="0" y="148"/>
                    <a:pt x="0" y="150"/>
                  </a:cubicBezTo>
                  <a:cubicBezTo>
                    <a:pt x="0" y="168"/>
                    <a:pt x="36" y="204"/>
                    <a:pt x="54" y="204"/>
                  </a:cubicBezTo>
                  <a:cubicBezTo>
                    <a:pt x="56" y="204"/>
                    <a:pt x="58" y="203"/>
                    <a:pt x="59" y="201"/>
                  </a:cubicBezTo>
                  <a:cubicBezTo>
                    <a:pt x="104" y="136"/>
                    <a:pt x="104" y="136"/>
                    <a:pt x="104" y="136"/>
                  </a:cubicBezTo>
                  <a:lnTo>
                    <a:pt x="152" y="184"/>
                  </a:lnTo>
                  <a:close/>
                  <a:moveTo>
                    <a:pt x="156" y="150"/>
                  </a:moveTo>
                  <a:cubicBezTo>
                    <a:pt x="152" y="150"/>
                    <a:pt x="150" y="152"/>
                    <a:pt x="150" y="156"/>
                  </a:cubicBezTo>
                  <a:cubicBezTo>
                    <a:pt x="150" y="165"/>
                    <a:pt x="150" y="165"/>
                    <a:pt x="150" y="165"/>
                  </a:cubicBezTo>
                  <a:cubicBezTo>
                    <a:pt x="115" y="130"/>
                    <a:pt x="115" y="130"/>
                    <a:pt x="115" y="130"/>
                  </a:cubicBezTo>
                  <a:cubicBezTo>
                    <a:pt x="118" y="129"/>
                    <a:pt x="121" y="127"/>
                    <a:pt x="124" y="124"/>
                  </a:cubicBezTo>
                  <a:cubicBezTo>
                    <a:pt x="127" y="121"/>
                    <a:pt x="129" y="118"/>
                    <a:pt x="130" y="115"/>
                  </a:cubicBezTo>
                  <a:cubicBezTo>
                    <a:pt x="165" y="150"/>
                    <a:pt x="165" y="150"/>
                    <a:pt x="165" y="150"/>
                  </a:cubicBezTo>
                  <a:lnTo>
                    <a:pt x="156" y="150"/>
                  </a:lnTo>
                  <a:close/>
                  <a:moveTo>
                    <a:pt x="153" y="12"/>
                  </a:moveTo>
                  <a:cubicBezTo>
                    <a:pt x="165" y="16"/>
                    <a:pt x="188" y="39"/>
                    <a:pt x="191" y="51"/>
                  </a:cubicBezTo>
                  <a:cubicBezTo>
                    <a:pt x="132" y="93"/>
                    <a:pt x="132" y="93"/>
                    <a:pt x="132" y="93"/>
                  </a:cubicBezTo>
                  <a:cubicBezTo>
                    <a:pt x="131" y="90"/>
                    <a:pt x="130" y="87"/>
                    <a:pt x="128" y="84"/>
                  </a:cubicBezTo>
                  <a:cubicBezTo>
                    <a:pt x="136" y="76"/>
                    <a:pt x="136" y="76"/>
                    <a:pt x="136" y="76"/>
                  </a:cubicBezTo>
                  <a:cubicBezTo>
                    <a:pt x="138" y="74"/>
                    <a:pt x="138" y="70"/>
                    <a:pt x="136" y="67"/>
                  </a:cubicBezTo>
                  <a:cubicBezTo>
                    <a:pt x="134" y="65"/>
                    <a:pt x="130" y="65"/>
                    <a:pt x="128" y="67"/>
                  </a:cubicBezTo>
                  <a:cubicBezTo>
                    <a:pt x="119" y="76"/>
                    <a:pt x="119" y="76"/>
                    <a:pt x="119" y="76"/>
                  </a:cubicBezTo>
                  <a:cubicBezTo>
                    <a:pt x="117" y="74"/>
                    <a:pt x="114" y="73"/>
                    <a:pt x="111" y="72"/>
                  </a:cubicBezTo>
                  <a:lnTo>
                    <a:pt x="153" y="12"/>
                  </a:lnTo>
                  <a:close/>
                  <a:moveTo>
                    <a:pt x="102" y="82"/>
                  </a:moveTo>
                  <a:cubicBezTo>
                    <a:pt x="107" y="82"/>
                    <a:pt x="112" y="84"/>
                    <a:pt x="116" y="88"/>
                  </a:cubicBezTo>
                  <a:cubicBezTo>
                    <a:pt x="123" y="96"/>
                    <a:pt x="123" y="108"/>
                    <a:pt x="116" y="115"/>
                  </a:cubicBezTo>
                  <a:cubicBezTo>
                    <a:pt x="108" y="123"/>
                    <a:pt x="96" y="123"/>
                    <a:pt x="88" y="115"/>
                  </a:cubicBezTo>
                  <a:cubicBezTo>
                    <a:pt x="80" y="108"/>
                    <a:pt x="80" y="96"/>
                    <a:pt x="88" y="88"/>
                  </a:cubicBezTo>
                  <a:cubicBezTo>
                    <a:pt x="92" y="84"/>
                    <a:pt x="97" y="82"/>
                    <a:pt x="102" y="82"/>
                  </a:cubicBezTo>
                  <a:close/>
                  <a:moveTo>
                    <a:pt x="51" y="191"/>
                  </a:moveTo>
                  <a:cubicBezTo>
                    <a:pt x="39" y="188"/>
                    <a:pt x="16" y="165"/>
                    <a:pt x="12" y="153"/>
                  </a:cubicBezTo>
                  <a:cubicBezTo>
                    <a:pt x="72" y="111"/>
                    <a:pt x="72" y="111"/>
                    <a:pt x="72" y="111"/>
                  </a:cubicBezTo>
                  <a:cubicBezTo>
                    <a:pt x="73" y="114"/>
                    <a:pt x="74" y="117"/>
                    <a:pt x="76" y="119"/>
                  </a:cubicBezTo>
                  <a:cubicBezTo>
                    <a:pt x="68" y="127"/>
                    <a:pt x="68" y="127"/>
                    <a:pt x="68" y="127"/>
                  </a:cubicBezTo>
                  <a:cubicBezTo>
                    <a:pt x="65" y="130"/>
                    <a:pt x="65" y="134"/>
                    <a:pt x="68" y="136"/>
                  </a:cubicBezTo>
                  <a:cubicBezTo>
                    <a:pt x="69" y="137"/>
                    <a:pt x="70" y="138"/>
                    <a:pt x="72" y="138"/>
                  </a:cubicBezTo>
                  <a:cubicBezTo>
                    <a:pt x="73" y="138"/>
                    <a:pt x="75" y="137"/>
                    <a:pt x="76" y="136"/>
                  </a:cubicBezTo>
                  <a:cubicBezTo>
                    <a:pt x="84" y="128"/>
                    <a:pt x="84" y="128"/>
                    <a:pt x="84" y="128"/>
                  </a:cubicBezTo>
                  <a:cubicBezTo>
                    <a:pt x="87" y="130"/>
                    <a:pt x="90" y="131"/>
                    <a:pt x="93" y="132"/>
                  </a:cubicBezTo>
                  <a:lnTo>
                    <a:pt x="51" y="191"/>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000000"/>
                </a:solidFill>
                <a:effectLst/>
                <a:uLnTx/>
                <a:uFillTx/>
                <a:cs typeface="Arial" pitchFamily="34" charset="0"/>
              </a:endParaRPr>
            </a:p>
          </p:txBody>
        </p:sp>
        <p:sp>
          <p:nvSpPr>
            <p:cNvPr id="36" name="Freeform 110">
              <a:extLst>
                <a:ext uri="{FF2B5EF4-FFF2-40B4-BE49-F238E27FC236}">
                  <a16:creationId xmlns:a16="http://schemas.microsoft.com/office/drawing/2014/main" id="{05DFC6B2-9045-4BBA-A604-096A4061B4DF}"/>
                </a:ext>
              </a:extLst>
            </p:cNvPr>
            <p:cNvSpPr>
              <a:spLocks noEditPoints="1"/>
            </p:cNvSpPr>
            <p:nvPr/>
          </p:nvSpPr>
          <p:spPr bwMode="auto">
            <a:xfrm>
              <a:off x="9628951" y="4819904"/>
              <a:ext cx="427038" cy="182562"/>
            </a:xfrm>
            <a:custGeom>
              <a:avLst/>
              <a:gdLst>
                <a:gd name="T0" fmla="*/ 192 w 198"/>
                <a:gd name="T1" fmla="*/ 0 h 84"/>
                <a:gd name="T2" fmla="*/ 160 w 198"/>
                <a:gd name="T3" fmla="*/ 0 h 84"/>
                <a:gd name="T4" fmla="*/ 154 w 198"/>
                <a:gd name="T5" fmla="*/ 6 h 84"/>
                <a:gd name="T6" fmla="*/ 154 w 198"/>
                <a:gd name="T7" fmla="*/ 8 h 84"/>
                <a:gd name="T8" fmla="*/ 135 w 198"/>
                <a:gd name="T9" fmla="*/ 8 h 84"/>
                <a:gd name="T10" fmla="*/ 102 w 198"/>
                <a:gd name="T11" fmla="*/ 22 h 84"/>
                <a:gd name="T12" fmla="*/ 98 w 198"/>
                <a:gd name="T13" fmla="*/ 24 h 84"/>
                <a:gd name="T14" fmla="*/ 71 w 198"/>
                <a:gd name="T15" fmla="*/ 24 h 84"/>
                <a:gd name="T16" fmla="*/ 59 w 198"/>
                <a:gd name="T17" fmla="*/ 34 h 84"/>
                <a:gd name="T18" fmla="*/ 32 w 198"/>
                <a:gd name="T19" fmla="*/ 25 h 84"/>
                <a:gd name="T20" fmla="*/ 2 w 198"/>
                <a:gd name="T21" fmla="*/ 35 h 84"/>
                <a:gd name="T22" fmla="*/ 0 w 198"/>
                <a:gd name="T23" fmla="*/ 40 h 84"/>
                <a:gd name="T24" fmla="*/ 3 w 198"/>
                <a:gd name="T25" fmla="*/ 44 h 84"/>
                <a:gd name="T26" fmla="*/ 43 w 198"/>
                <a:gd name="T27" fmla="*/ 65 h 84"/>
                <a:gd name="T28" fmla="*/ 94 w 198"/>
                <a:gd name="T29" fmla="*/ 84 h 84"/>
                <a:gd name="T30" fmla="*/ 138 w 198"/>
                <a:gd name="T31" fmla="*/ 73 h 84"/>
                <a:gd name="T32" fmla="*/ 154 w 198"/>
                <a:gd name="T33" fmla="*/ 68 h 84"/>
                <a:gd name="T34" fmla="*/ 154 w 198"/>
                <a:gd name="T35" fmla="*/ 71 h 84"/>
                <a:gd name="T36" fmla="*/ 160 w 198"/>
                <a:gd name="T37" fmla="*/ 77 h 84"/>
                <a:gd name="T38" fmla="*/ 192 w 198"/>
                <a:gd name="T39" fmla="*/ 77 h 84"/>
                <a:gd name="T40" fmla="*/ 198 w 198"/>
                <a:gd name="T41" fmla="*/ 71 h 84"/>
                <a:gd name="T42" fmla="*/ 198 w 198"/>
                <a:gd name="T43" fmla="*/ 6 h 84"/>
                <a:gd name="T44" fmla="*/ 192 w 198"/>
                <a:gd name="T45" fmla="*/ 0 h 84"/>
                <a:gd name="T46" fmla="*/ 134 w 198"/>
                <a:gd name="T47" fmla="*/ 62 h 84"/>
                <a:gd name="T48" fmla="*/ 49 w 198"/>
                <a:gd name="T49" fmla="*/ 54 h 84"/>
                <a:gd name="T50" fmla="*/ 17 w 198"/>
                <a:gd name="T51" fmla="*/ 38 h 84"/>
                <a:gd name="T52" fmla="*/ 28 w 198"/>
                <a:gd name="T53" fmla="*/ 37 h 84"/>
                <a:gd name="T54" fmla="*/ 61 w 198"/>
                <a:gd name="T55" fmla="*/ 47 h 84"/>
                <a:gd name="T56" fmla="*/ 71 w 198"/>
                <a:gd name="T57" fmla="*/ 53 h 84"/>
                <a:gd name="T58" fmla="*/ 115 w 198"/>
                <a:gd name="T59" fmla="*/ 53 h 84"/>
                <a:gd name="T60" fmla="*/ 121 w 198"/>
                <a:gd name="T61" fmla="*/ 47 h 84"/>
                <a:gd name="T62" fmla="*/ 115 w 198"/>
                <a:gd name="T63" fmla="*/ 41 h 84"/>
                <a:gd name="T64" fmla="*/ 71 w 198"/>
                <a:gd name="T65" fmla="*/ 41 h 84"/>
                <a:gd name="T66" fmla="*/ 71 w 198"/>
                <a:gd name="T67" fmla="*/ 36 h 84"/>
                <a:gd name="T68" fmla="*/ 99 w 198"/>
                <a:gd name="T69" fmla="*/ 36 h 84"/>
                <a:gd name="T70" fmla="*/ 109 w 198"/>
                <a:gd name="T71" fmla="*/ 31 h 84"/>
                <a:gd name="T72" fmla="*/ 135 w 198"/>
                <a:gd name="T73" fmla="*/ 20 h 84"/>
                <a:gd name="T74" fmla="*/ 154 w 198"/>
                <a:gd name="T75" fmla="*/ 20 h 84"/>
                <a:gd name="T76" fmla="*/ 154 w 198"/>
                <a:gd name="T77" fmla="*/ 55 h 84"/>
                <a:gd name="T78" fmla="*/ 134 w 198"/>
                <a:gd name="T79" fmla="*/ 62 h 84"/>
                <a:gd name="T80" fmla="*/ 186 w 198"/>
                <a:gd name="T81" fmla="*/ 65 h 84"/>
                <a:gd name="T82" fmla="*/ 166 w 198"/>
                <a:gd name="T83" fmla="*/ 65 h 84"/>
                <a:gd name="T84" fmla="*/ 166 w 198"/>
                <a:gd name="T85" fmla="*/ 12 h 84"/>
                <a:gd name="T86" fmla="*/ 186 w 198"/>
                <a:gd name="T87" fmla="*/ 12 h 84"/>
                <a:gd name="T88" fmla="*/ 186 w 198"/>
                <a:gd name="T89" fmla="*/ 6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84">
                  <a:moveTo>
                    <a:pt x="192" y="0"/>
                  </a:moveTo>
                  <a:cubicBezTo>
                    <a:pt x="160" y="0"/>
                    <a:pt x="160" y="0"/>
                    <a:pt x="160" y="0"/>
                  </a:cubicBezTo>
                  <a:cubicBezTo>
                    <a:pt x="156" y="0"/>
                    <a:pt x="154" y="3"/>
                    <a:pt x="154" y="6"/>
                  </a:cubicBezTo>
                  <a:cubicBezTo>
                    <a:pt x="154" y="8"/>
                    <a:pt x="154" y="8"/>
                    <a:pt x="154" y="8"/>
                  </a:cubicBezTo>
                  <a:cubicBezTo>
                    <a:pt x="135" y="8"/>
                    <a:pt x="135" y="8"/>
                    <a:pt x="135" y="8"/>
                  </a:cubicBezTo>
                  <a:cubicBezTo>
                    <a:pt x="120" y="8"/>
                    <a:pt x="109" y="17"/>
                    <a:pt x="102" y="22"/>
                  </a:cubicBezTo>
                  <a:cubicBezTo>
                    <a:pt x="101" y="23"/>
                    <a:pt x="99" y="24"/>
                    <a:pt x="98" y="24"/>
                  </a:cubicBezTo>
                  <a:cubicBezTo>
                    <a:pt x="71" y="24"/>
                    <a:pt x="71" y="24"/>
                    <a:pt x="71" y="24"/>
                  </a:cubicBezTo>
                  <a:cubicBezTo>
                    <a:pt x="65" y="24"/>
                    <a:pt x="61" y="28"/>
                    <a:pt x="59" y="34"/>
                  </a:cubicBezTo>
                  <a:cubicBezTo>
                    <a:pt x="32" y="25"/>
                    <a:pt x="32" y="25"/>
                    <a:pt x="32" y="25"/>
                  </a:cubicBezTo>
                  <a:cubicBezTo>
                    <a:pt x="21" y="22"/>
                    <a:pt x="12" y="25"/>
                    <a:pt x="2" y="35"/>
                  </a:cubicBezTo>
                  <a:cubicBezTo>
                    <a:pt x="0" y="36"/>
                    <a:pt x="0" y="38"/>
                    <a:pt x="0" y="40"/>
                  </a:cubicBezTo>
                  <a:cubicBezTo>
                    <a:pt x="0" y="42"/>
                    <a:pt x="2" y="43"/>
                    <a:pt x="3" y="44"/>
                  </a:cubicBezTo>
                  <a:cubicBezTo>
                    <a:pt x="20" y="53"/>
                    <a:pt x="33" y="59"/>
                    <a:pt x="43" y="65"/>
                  </a:cubicBezTo>
                  <a:cubicBezTo>
                    <a:pt x="68" y="78"/>
                    <a:pt x="80" y="84"/>
                    <a:pt x="94" y="84"/>
                  </a:cubicBezTo>
                  <a:cubicBezTo>
                    <a:pt x="105" y="84"/>
                    <a:pt x="117" y="80"/>
                    <a:pt x="138" y="73"/>
                  </a:cubicBezTo>
                  <a:cubicBezTo>
                    <a:pt x="143" y="71"/>
                    <a:pt x="148" y="70"/>
                    <a:pt x="154" y="68"/>
                  </a:cubicBezTo>
                  <a:cubicBezTo>
                    <a:pt x="154" y="71"/>
                    <a:pt x="154" y="71"/>
                    <a:pt x="154" y="71"/>
                  </a:cubicBezTo>
                  <a:cubicBezTo>
                    <a:pt x="154" y="74"/>
                    <a:pt x="156" y="77"/>
                    <a:pt x="160" y="77"/>
                  </a:cubicBezTo>
                  <a:cubicBezTo>
                    <a:pt x="192" y="77"/>
                    <a:pt x="192" y="77"/>
                    <a:pt x="192" y="77"/>
                  </a:cubicBezTo>
                  <a:cubicBezTo>
                    <a:pt x="195" y="77"/>
                    <a:pt x="198" y="74"/>
                    <a:pt x="198" y="71"/>
                  </a:cubicBezTo>
                  <a:cubicBezTo>
                    <a:pt x="198" y="6"/>
                    <a:pt x="198" y="6"/>
                    <a:pt x="198" y="6"/>
                  </a:cubicBezTo>
                  <a:cubicBezTo>
                    <a:pt x="198" y="3"/>
                    <a:pt x="195" y="0"/>
                    <a:pt x="192" y="0"/>
                  </a:cubicBezTo>
                  <a:close/>
                  <a:moveTo>
                    <a:pt x="134" y="62"/>
                  </a:moveTo>
                  <a:cubicBezTo>
                    <a:pt x="91" y="77"/>
                    <a:pt x="91" y="77"/>
                    <a:pt x="49" y="54"/>
                  </a:cubicBezTo>
                  <a:cubicBezTo>
                    <a:pt x="40" y="50"/>
                    <a:pt x="30" y="44"/>
                    <a:pt x="17" y="38"/>
                  </a:cubicBezTo>
                  <a:cubicBezTo>
                    <a:pt x="21" y="35"/>
                    <a:pt x="25" y="36"/>
                    <a:pt x="28" y="37"/>
                  </a:cubicBezTo>
                  <a:cubicBezTo>
                    <a:pt x="61" y="47"/>
                    <a:pt x="61" y="47"/>
                    <a:pt x="61" y="47"/>
                  </a:cubicBezTo>
                  <a:cubicBezTo>
                    <a:pt x="63" y="50"/>
                    <a:pt x="66" y="53"/>
                    <a:pt x="71" y="53"/>
                  </a:cubicBezTo>
                  <a:cubicBezTo>
                    <a:pt x="115" y="53"/>
                    <a:pt x="115" y="53"/>
                    <a:pt x="115" y="53"/>
                  </a:cubicBezTo>
                  <a:cubicBezTo>
                    <a:pt x="118" y="53"/>
                    <a:pt x="121" y="50"/>
                    <a:pt x="121" y="47"/>
                  </a:cubicBezTo>
                  <a:cubicBezTo>
                    <a:pt x="121" y="43"/>
                    <a:pt x="118" y="41"/>
                    <a:pt x="115" y="41"/>
                  </a:cubicBezTo>
                  <a:cubicBezTo>
                    <a:pt x="71" y="41"/>
                    <a:pt x="71" y="41"/>
                    <a:pt x="71" y="41"/>
                  </a:cubicBezTo>
                  <a:cubicBezTo>
                    <a:pt x="70" y="40"/>
                    <a:pt x="70" y="37"/>
                    <a:pt x="71" y="36"/>
                  </a:cubicBezTo>
                  <a:cubicBezTo>
                    <a:pt x="99" y="36"/>
                    <a:pt x="99" y="36"/>
                    <a:pt x="99" y="36"/>
                  </a:cubicBezTo>
                  <a:cubicBezTo>
                    <a:pt x="102" y="36"/>
                    <a:pt x="105" y="34"/>
                    <a:pt x="109" y="31"/>
                  </a:cubicBezTo>
                  <a:cubicBezTo>
                    <a:pt x="115" y="27"/>
                    <a:pt x="124" y="20"/>
                    <a:pt x="135" y="20"/>
                  </a:cubicBezTo>
                  <a:cubicBezTo>
                    <a:pt x="154" y="20"/>
                    <a:pt x="154" y="20"/>
                    <a:pt x="154" y="20"/>
                  </a:cubicBezTo>
                  <a:cubicBezTo>
                    <a:pt x="154" y="55"/>
                    <a:pt x="154" y="55"/>
                    <a:pt x="154" y="55"/>
                  </a:cubicBezTo>
                  <a:cubicBezTo>
                    <a:pt x="146" y="57"/>
                    <a:pt x="140" y="60"/>
                    <a:pt x="134" y="62"/>
                  </a:cubicBezTo>
                  <a:close/>
                  <a:moveTo>
                    <a:pt x="186" y="65"/>
                  </a:moveTo>
                  <a:cubicBezTo>
                    <a:pt x="166" y="65"/>
                    <a:pt x="166" y="65"/>
                    <a:pt x="166" y="65"/>
                  </a:cubicBezTo>
                  <a:cubicBezTo>
                    <a:pt x="166" y="12"/>
                    <a:pt x="166" y="12"/>
                    <a:pt x="166" y="12"/>
                  </a:cubicBezTo>
                  <a:cubicBezTo>
                    <a:pt x="186" y="12"/>
                    <a:pt x="186" y="12"/>
                    <a:pt x="186" y="12"/>
                  </a:cubicBezTo>
                  <a:lnTo>
                    <a:pt x="186" y="65"/>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1219140" eaLnBrk="1" fontAlgn="base" latinLnBrk="0" hangingPunct="1">
                <a:lnSpc>
                  <a:spcPct val="100000"/>
                </a:lnSpc>
                <a:spcBef>
                  <a:spcPct val="0"/>
                </a:spcBef>
                <a:spcAft>
                  <a:spcPct val="0"/>
                </a:spcAft>
                <a:buClrTx/>
                <a:buSzTx/>
                <a:buFontTx/>
                <a:buNone/>
                <a:tabLst/>
                <a:defRPr/>
              </a:pPr>
              <a:endParaRPr kumimoji="0" lang="en-GB" sz="2400" b="0" i="0" u="none" strike="noStrike" kern="0" cap="none" spc="0" normalizeH="0" baseline="0" noProof="0">
                <a:ln>
                  <a:noFill/>
                </a:ln>
                <a:solidFill>
                  <a:srgbClr val="FFFFFF"/>
                </a:solidFill>
                <a:effectLst/>
                <a:uLnTx/>
                <a:uFillTx/>
                <a:cs typeface="Arial" pitchFamily="34" charset="0"/>
              </a:endParaRPr>
            </a:p>
          </p:txBody>
        </p:sp>
      </p:grpSp>
      <p:sp>
        <p:nvSpPr>
          <p:cNvPr id="37" name="Rectangle 36">
            <a:extLst>
              <a:ext uri="{FF2B5EF4-FFF2-40B4-BE49-F238E27FC236}">
                <a16:creationId xmlns:a16="http://schemas.microsoft.com/office/drawing/2014/main" id="{92692633-3AA9-4B0D-8202-7111B58B6331}"/>
              </a:ext>
            </a:extLst>
          </p:cNvPr>
          <p:cNvSpPr/>
          <p:nvPr/>
        </p:nvSpPr>
        <p:spPr>
          <a:xfrm>
            <a:off x="5648914" y="1673614"/>
            <a:ext cx="1286131"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cs typeface="Arial" pitchFamily="34" charset="0"/>
              </a:rPr>
              <a:t>Objet</a:t>
            </a:r>
            <a:endParaRPr lang="en-US" sz="1333" i="1">
              <a:solidFill>
                <a:srgbClr val="3E454A"/>
              </a:solidFill>
              <a:latin typeface="Arial Black" panose="020B0A04020102020204" pitchFamily="34" charset="0"/>
              <a:cs typeface="Arial" pitchFamily="34" charset="0"/>
            </a:endParaRPr>
          </a:p>
        </p:txBody>
      </p:sp>
      <p:sp>
        <p:nvSpPr>
          <p:cNvPr id="38" name="Rectangle 37">
            <a:extLst>
              <a:ext uri="{FF2B5EF4-FFF2-40B4-BE49-F238E27FC236}">
                <a16:creationId xmlns:a16="http://schemas.microsoft.com/office/drawing/2014/main" id="{1A8A55F8-A742-41C4-8D80-6D20D505D0C3}"/>
              </a:ext>
            </a:extLst>
          </p:cNvPr>
          <p:cNvSpPr/>
          <p:nvPr/>
        </p:nvSpPr>
        <p:spPr>
          <a:xfrm>
            <a:off x="8235062" y="1673614"/>
            <a:ext cx="2699323" cy="205121"/>
          </a:xfrm>
          <a:prstGeom prst="rect">
            <a:avLst/>
          </a:prstGeom>
        </p:spPr>
        <p:txBody>
          <a:bodyPr wrap="square" lIns="0" tIns="0" rIns="0" bIns="0">
            <a:spAutoFit/>
          </a:bodyPr>
          <a:lstStyle/>
          <a:p>
            <a:pPr algn="ctr" defTabSz="1219080" fontAlgn="base">
              <a:spcBef>
                <a:spcPct val="0"/>
              </a:spcBef>
              <a:spcAft>
                <a:spcPct val="0"/>
              </a:spcAft>
              <a:defRPr/>
            </a:pPr>
            <a:r>
              <a:rPr lang="fr-FR" sz="1333" i="1">
                <a:solidFill>
                  <a:srgbClr val="3E454A"/>
                </a:solidFill>
                <a:latin typeface="Arial Black" panose="020B0A04020102020204" pitchFamily="34" charset="0"/>
              </a:rPr>
              <a:t>Evénements &amp; c</a:t>
            </a:r>
            <a:r>
              <a:rPr lang="fr-FR" sz="1333" i="1">
                <a:solidFill>
                  <a:srgbClr val="3E454A"/>
                </a:solidFill>
                <a:latin typeface="Arial Black" panose="020B0A04020102020204" pitchFamily="34" charset="0"/>
                <a:cs typeface="Arial" pitchFamily="34" charset="0"/>
              </a:rPr>
              <a:t>ouvertures</a:t>
            </a:r>
            <a:endParaRPr lang="en-US" sz="1333" i="1">
              <a:solidFill>
                <a:srgbClr val="3E454A"/>
              </a:solidFill>
              <a:latin typeface="Arial Black" panose="020B0A04020102020204" pitchFamily="34" charset="0"/>
              <a:cs typeface="Arial" pitchFamily="34" charset="0"/>
            </a:endParaRPr>
          </a:p>
        </p:txBody>
      </p:sp>
      <p:sp>
        <p:nvSpPr>
          <p:cNvPr id="39" name="Rectangle 38">
            <a:extLst>
              <a:ext uri="{FF2B5EF4-FFF2-40B4-BE49-F238E27FC236}">
                <a16:creationId xmlns:a16="http://schemas.microsoft.com/office/drawing/2014/main" id="{A9A386C1-1014-4255-804C-6C16B7C4290F}"/>
              </a:ext>
            </a:extLst>
          </p:cNvPr>
          <p:cNvSpPr/>
          <p:nvPr/>
        </p:nvSpPr>
        <p:spPr>
          <a:xfrm>
            <a:off x="2521677" y="2865516"/>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Energies vertes </a:t>
            </a:r>
          </a:p>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(panneaux </a:t>
            </a:r>
            <a:r>
              <a:rPr kumimoji="0" lang="fr-FR" sz="1333" b="0" i="0" u="none" strike="noStrike" kern="0" cap="none" spc="0" normalizeH="0" baseline="0" noProof="0" err="1">
                <a:ln>
                  <a:noFill/>
                </a:ln>
                <a:solidFill>
                  <a:srgbClr val="3E454A"/>
                </a:solidFill>
                <a:effectLst/>
                <a:uLnTx/>
                <a:uFillTx/>
                <a:latin typeface="Arial" panose="020B0604020202020204"/>
                <a:ea typeface="+mn-ea"/>
                <a:cs typeface="+mn-cs"/>
              </a:rPr>
              <a:t>pv</a:t>
            </a: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 éoliennes, méthanisation)</a:t>
            </a:r>
          </a:p>
        </p:txBody>
      </p:sp>
      <p:sp>
        <p:nvSpPr>
          <p:cNvPr id="40" name="ZoneTexte 24">
            <a:extLst>
              <a:ext uri="{FF2B5EF4-FFF2-40B4-BE49-F238E27FC236}">
                <a16:creationId xmlns:a16="http://schemas.microsoft.com/office/drawing/2014/main" id="{4E9087F4-376A-4FDB-AB6C-7E0E052442B8}"/>
              </a:ext>
            </a:extLst>
          </p:cNvPr>
          <p:cNvSpPr txBox="1"/>
          <p:nvPr/>
        </p:nvSpPr>
        <p:spPr>
          <a:xfrm>
            <a:off x="5066370" y="2865517"/>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Couverture de l’investissement</a:t>
            </a:r>
          </a:p>
        </p:txBody>
      </p:sp>
      <p:sp>
        <p:nvSpPr>
          <p:cNvPr id="41" name="ZoneTexte 24">
            <a:extLst>
              <a:ext uri="{FF2B5EF4-FFF2-40B4-BE49-F238E27FC236}">
                <a16:creationId xmlns:a16="http://schemas.microsoft.com/office/drawing/2014/main" id="{39051803-5746-4B1E-8FEA-1AB24D5C327A}"/>
              </a:ext>
            </a:extLst>
          </p:cNvPr>
          <p:cNvSpPr txBox="1"/>
          <p:nvPr/>
        </p:nvSpPr>
        <p:spPr>
          <a:xfrm>
            <a:off x="7626385" y="2865517"/>
            <a:ext cx="3916681"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Incendie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Tempête</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Grêle</a:t>
            </a:r>
          </a:p>
        </p:txBody>
      </p:sp>
      <p:sp>
        <p:nvSpPr>
          <p:cNvPr id="42" name="Rectangle 41">
            <a:extLst>
              <a:ext uri="{FF2B5EF4-FFF2-40B4-BE49-F238E27FC236}">
                <a16:creationId xmlns:a16="http://schemas.microsoft.com/office/drawing/2014/main" id="{E97ACB8C-8370-448C-9834-4D55E8BFEFD9}"/>
              </a:ext>
            </a:extLst>
          </p:cNvPr>
          <p:cNvSpPr/>
          <p:nvPr/>
        </p:nvSpPr>
        <p:spPr>
          <a:xfrm>
            <a:off x="2521677" y="3787510"/>
            <a:ext cx="2451219" cy="129010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Cyber</a:t>
            </a:r>
          </a:p>
        </p:txBody>
      </p:sp>
      <p:sp>
        <p:nvSpPr>
          <p:cNvPr id="43" name="ZoneTexte 24">
            <a:extLst>
              <a:ext uri="{FF2B5EF4-FFF2-40B4-BE49-F238E27FC236}">
                <a16:creationId xmlns:a16="http://schemas.microsoft.com/office/drawing/2014/main" id="{46A702E9-F5DE-485B-998E-324D2481D3EE}"/>
              </a:ext>
            </a:extLst>
          </p:cNvPr>
          <p:cNvSpPr txBox="1"/>
          <p:nvPr/>
        </p:nvSpPr>
        <p:spPr>
          <a:xfrm>
            <a:off x="5066370" y="3787511"/>
            <a:ext cx="2451219" cy="1290109"/>
          </a:xfrm>
          <a:prstGeom prst="rect">
            <a:avLst/>
          </a:prstGeom>
          <a:solidFill>
            <a:srgbClr val="FFFFFF"/>
          </a:solidFill>
          <a:ln w="12700" cap="flat" cmpd="sng" algn="ctr">
            <a:solidFill>
              <a:srgbClr val="7030A0"/>
            </a:solidFill>
            <a:prstDash val="solid"/>
            <a:miter lim="800000"/>
          </a:ln>
          <a:effectLst/>
        </p:spPr>
        <p:txBody>
          <a:bodyPr lIns="96000" tIns="96000" rIns="96000" bIns="96000" rtlCol="0" anchor="ctr"/>
          <a:lstStyle>
            <a:defPPr>
              <a:defRPr lang="en-US"/>
            </a:defPPr>
            <a:lvl1pPr lvl="0" algn="ctr" defTabSz="914333">
              <a:defRPr sz="1100">
                <a:solidFill>
                  <a:schemeClr val="accent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Data et données clients</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Réputation</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Matériels et fonctionnalités IT</a:t>
            </a:r>
          </a:p>
          <a:p>
            <a:pPr marL="228594" marR="0" lvl="0" indent="-228594" algn="l" defTabSz="91433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Perte financière due à un acte malveillant</a:t>
            </a:r>
          </a:p>
        </p:txBody>
      </p:sp>
      <p:sp>
        <p:nvSpPr>
          <p:cNvPr id="44" name="ZoneTexte 24">
            <a:extLst>
              <a:ext uri="{FF2B5EF4-FFF2-40B4-BE49-F238E27FC236}">
                <a16:creationId xmlns:a16="http://schemas.microsoft.com/office/drawing/2014/main" id="{ED3EE9A0-5961-46CB-9511-3201E001435B}"/>
              </a:ext>
            </a:extLst>
          </p:cNvPr>
          <p:cNvSpPr txBox="1"/>
          <p:nvPr/>
        </p:nvSpPr>
        <p:spPr>
          <a:xfrm>
            <a:off x="7626385" y="3787511"/>
            <a:ext cx="3916681" cy="1290109"/>
          </a:xfrm>
          <a:prstGeom prst="rect">
            <a:avLst/>
          </a:prstGeom>
          <a:solidFill>
            <a:srgbClr val="FFFFFF"/>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Attaque cyber</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E-réputation</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matériel</a:t>
            </a:r>
          </a:p>
        </p:txBody>
      </p:sp>
      <p:sp>
        <p:nvSpPr>
          <p:cNvPr id="45" name="Rectangle 44">
            <a:extLst>
              <a:ext uri="{FF2B5EF4-FFF2-40B4-BE49-F238E27FC236}">
                <a16:creationId xmlns:a16="http://schemas.microsoft.com/office/drawing/2014/main" id="{8348BC72-8BB5-4515-A577-8A5D07CC4F78}"/>
              </a:ext>
            </a:extLst>
          </p:cNvPr>
          <p:cNvSpPr/>
          <p:nvPr/>
        </p:nvSpPr>
        <p:spPr>
          <a:xfrm>
            <a:off x="2521677" y="5140468"/>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p>
            <a:pPr marL="0" marR="0" lvl="0" indent="0" algn="ctr" defTabSz="1219080" eaLnBrk="1" fontAlgn="auto" latinLnBrk="0" hangingPunct="1">
              <a:lnSpc>
                <a:spcPct val="100000"/>
              </a:lnSpc>
              <a:spcBef>
                <a:spcPts val="0"/>
              </a:spcBef>
              <a:spcAft>
                <a:spcPts val="0"/>
              </a:spcAft>
              <a:buClrTx/>
              <a:buSzTx/>
              <a:buFontTx/>
              <a:buNone/>
              <a:tabLst/>
              <a:defRPr/>
            </a:pPr>
            <a:r>
              <a:rPr kumimoji="0" lang="fr-FR" sz="1333" b="1" i="0" u="none" strike="noStrike" kern="0" cap="none" spc="0" normalizeH="0" baseline="0" noProof="0">
                <a:ln>
                  <a:noFill/>
                </a:ln>
                <a:solidFill>
                  <a:srgbClr val="3E454A"/>
                </a:solidFill>
                <a:effectLst/>
                <a:uLnTx/>
                <a:uFillTx/>
                <a:latin typeface="Arial" panose="020B0604020202020204"/>
                <a:ea typeface="+mn-ea"/>
                <a:cs typeface="+mn-cs"/>
              </a:rPr>
              <a:t>Drone</a:t>
            </a:r>
          </a:p>
        </p:txBody>
      </p:sp>
      <p:sp>
        <p:nvSpPr>
          <p:cNvPr id="46" name="ZoneTexte 24">
            <a:extLst>
              <a:ext uri="{FF2B5EF4-FFF2-40B4-BE49-F238E27FC236}">
                <a16:creationId xmlns:a16="http://schemas.microsoft.com/office/drawing/2014/main" id="{2DFFC01C-8A04-40D2-93BA-0CCAB1A7FF19}"/>
              </a:ext>
            </a:extLst>
          </p:cNvPr>
          <p:cNvSpPr txBox="1"/>
          <p:nvPr/>
        </p:nvSpPr>
        <p:spPr>
          <a:xfrm>
            <a:off x="5066370" y="5140469"/>
            <a:ext cx="2451219"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Matériel et activité</a:t>
            </a:r>
          </a:p>
        </p:txBody>
      </p:sp>
      <p:sp>
        <p:nvSpPr>
          <p:cNvPr id="47" name="ZoneTexte 24">
            <a:extLst>
              <a:ext uri="{FF2B5EF4-FFF2-40B4-BE49-F238E27FC236}">
                <a16:creationId xmlns:a16="http://schemas.microsoft.com/office/drawing/2014/main" id="{E5E45413-66D5-4E59-8968-BD9FFCFAD14A}"/>
              </a:ext>
            </a:extLst>
          </p:cNvPr>
          <p:cNvSpPr txBox="1"/>
          <p:nvPr/>
        </p:nvSpPr>
        <p:spPr>
          <a:xfrm>
            <a:off x="7626385" y="5140469"/>
            <a:ext cx="3916681" cy="859145"/>
          </a:xfrm>
          <a:prstGeom prst="rect">
            <a:avLst/>
          </a:prstGeom>
          <a:solidFill>
            <a:srgbClr val="FEF0F0"/>
          </a:solidFill>
          <a:ln w="12700" cap="flat" cmpd="sng" algn="ctr">
            <a:solidFill>
              <a:srgbClr val="C00000"/>
            </a:solidFill>
            <a:prstDash val="solid"/>
            <a:miter lim="800000"/>
          </a:ln>
          <a:effectLst/>
        </p:spPr>
        <p:txBody>
          <a:bodyPr lIns="96000" tIns="96000" rIns="96000" bIns="96000" rtlCol="0" anchor="ctr"/>
          <a:lstStyle>
            <a:defPPr>
              <a:defRPr lang="fr-FR"/>
            </a:defPPr>
            <a:lvl1pPr algn="ctr" defTabSz="1219080">
              <a:defRPr sz="1333">
                <a:solidFill>
                  <a:schemeClr val="tx1"/>
                </a:solidFill>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Dommage aux biens</a:t>
            </a:r>
          </a:p>
          <a:p>
            <a:pPr marL="285750" marR="0" lvl="0" indent="-285750" algn="l" defTabSz="121908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33" b="0" i="0" u="none" strike="noStrike" kern="0" cap="none" spc="0" normalizeH="0" baseline="0" noProof="0">
                <a:ln>
                  <a:noFill/>
                </a:ln>
                <a:solidFill>
                  <a:srgbClr val="3E454A"/>
                </a:solidFill>
                <a:effectLst/>
                <a:uLnTx/>
                <a:uFillTx/>
                <a:latin typeface="Arial" panose="020B0604020202020204"/>
                <a:ea typeface="+mn-ea"/>
                <a:cs typeface="+mn-cs"/>
              </a:rPr>
              <a:t>RC activité</a:t>
            </a:r>
          </a:p>
        </p:txBody>
      </p:sp>
    </p:spTree>
    <p:extLst>
      <p:ext uri="{BB962C8B-B14F-4D97-AF65-F5344CB8AC3E}">
        <p14:creationId xmlns:p14="http://schemas.microsoft.com/office/powerpoint/2010/main" val="1215910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Les offres Assurances Agri/Viti</a:t>
            </a:r>
          </a:p>
          <a:p>
            <a:pPr>
              <a:buClrTx/>
            </a:pPr>
            <a:r>
              <a:rPr lang="fr-FR" sz="2400" b="1">
                <a:solidFill>
                  <a:srgbClr val="C00000"/>
                </a:solidFill>
              </a:rPr>
              <a:t>Schémas de distribution / Argumentaire</a:t>
            </a:r>
          </a:p>
          <a:p>
            <a:pPr>
              <a:buClrTx/>
            </a:pPr>
            <a:r>
              <a:rPr lang="fr-FR" sz="2400"/>
              <a:t>Schéma contractuel</a:t>
            </a:r>
          </a:p>
          <a:p>
            <a:pPr>
              <a:buClrTx/>
            </a:pPr>
            <a:endParaRPr lang="fr-FR" sz="2400">
              <a:solidFill>
                <a:srgbClr val="006600"/>
              </a:solidFill>
            </a:endParaRPr>
          </a:p>
          <a:p>
            <a:pPr>
              <a:buClrTx/>
            </a:pPr>
            <a:r>
              <a:rPr lang="fr-FR" sz="2400"/>
              <a:t>Annexe</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3311889"/>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FB361E7B-84A3-421B-AFC6-53D3628AB21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4538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4A6A81C8-A63D-4AA3-9405-46D5EA28015D}"/>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3385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851DCA17-6CCE-4741-A8D5-C820A0571D4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611852"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B92A77B5-6791-4218-81FC-CF9C19B2B9E4}"/>
              </a:ext>
            </a:extLst>
          </p:cNvPr>
          <p:cNvPicPr>
            <a:picLocks noChangeAspect="1"/>
          </p:cNvPicPr>
          <p:nvPr/>
        </p:nvPicPr>
        <p:blipFill>
          <a:blip r:embed="rId6"/>
          <a:stretch>
            <a:fillRect/>
          </a:stretch>
        </p:blipFill>
        <p:spPr>
          <a:xfrm>
            <a:off x="8303491" y="5769465"/>
            <a:ext cx="3616902" cy="683923"/>
          </a:xfrm>
          <a:prstGeom prst="rect">
            <a:avLst/>
          </a:prstGeom>
        </p:spPr>
      </p:pic>
      <p:pic>
        <p:nvPicPr>
          <p:cNvPr id="12" name="Image 11">
            <a:extLst>
              <a:ext uri="{FF2B5EF4-FFF2-40B4-BE49-F238E27FC236}">
                <a16:creationId xmlns:a16="http://schemas.microsoft.com/office/drawing/2014/main" id="{7358D8FE-4CFF-4FE8-A912-70498DCCD6A3}"/>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8584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385" name="Groupe 384">
            <a:extLst>
              <a:ext uri="{FF2B5EF4-FFF2-40B4-BE49-F238E27FC236}">
                <a16:creationId xmlns:a16="http://schemas.microsoft.com/office/drawing/2014/main" id="{C7F969C2-9FAF-4A16-B168-DE20525FDBE1}"/>
              </a:ext>
            </a:extLst>
          </p:cNvPr>
          <p:cNvGrpSpPr/>
          <p:nvPr/>
        </p:nvGrpSpPr>
        <p:grpSpPr>
          <a:xfrm>
            <a:off x="800095" y="1228956"/>
            <a:ext cx="385993" cy="510935"/>
            <a:chOff x="7729783" y="3750361"/>
            <a:chExt cx="630445" cy="740323"/>
          </a:xfrm>
        </p:grpSpPr>
        <p:sp>
          <p:nvSpPr>
            <p:cNvPr id="386" name="Forme libre : forme 385">
              <a:extLst>
                <a:ext uri="{FF2B5EF4-FFF2-40B4-BE49-F238E27FC236}">
                  <a16:creationId xmlns:a16="http://schemas.microsoft.com/office/drawing/2014/main" id="{6BDA5155-FB16-4921-8038-4C7C33B5F2C7}"/>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87" name="Forme libre : forme 386">
              <a:extLst>
                <a:ext uri="{FF2B5EF4-FFF2-40B4-BE49-F238E27FC236}">
                  <a16:creationId xmlns:a16="http://schemas.microsoft.com/office/drawing/2014/main" id="{E2FBB7A8-7236-46BA-9092-8AE21973680A}"/>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88" name="Forme libre : forme 387">
              <a:extLst>
                <a:ext uri="{FF2B5EF4-FFF2-40B4-BE49-F238E27FC236}">
                  <a16:creationId xmlns:a16="http://schemas.microsoft.com/office/drawing/2014/main" id="{B6791800-58FA-4FEC-9167-29C8DE897BFC}"/>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89" name="Forme libre : forme 388">
              <a:extLst>
                <a:ext uri="{FF2B5EF4-FFF2-40B4-BE49-F238E27FC236}">
                  <a16:creationId xmlns:a16="http://schemas.microsoft.com/office/drawing/2014/main" id="{559CA80D-6EEE-4DAE-8AFA-0675BC942BB3}"/>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sp>
          <p:nvSpPr>
            <p:cNvPr id="390" name="Forme libre : forme 389">
              <a:extLst>
                <a:ext uri="{FF2B5EF4-FFF2-40B4-BE49-F238E27FC236}">
                  <a16:creationId xmlns:a16="http://schemas.microsoft.com/office/drawing/2014/main" id="{92B92ED3-274E-41AB-9967-A43992EE2F52}"/>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a:defRPr/>
              </a:pPr>
              <a:endParaRPr lang="fr-FR">
                <a:solidFill>
                  <a:prstClr val="black"/>
                </a:solidFill>
                <a:latin typeface="Calibri" panose="020F0502020204030204"/>
              </a:endParaRPr>
            </a:p>
          </p:txBody>
        </p:sp>
      </p:grpSp>
      <p:pic>
        <p:nvPicPr>
          <p:cNvPr id="391" name="Image 390">
            <a:extLst>
              <a:ext uri="{FF2B5EF4-FFF2-40B4-BE49-F238E27FC236}">
                <a16:creationId xmlns:a16="http://schemas.microsoft.com/office/drawing/2014/main" id="{74A2212B-3366-4645-A21B-4B21267328D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291110"/>
            <a:ext cx="1213969" cy="443149"/>
          </a:xfrm>
          <a:prstGeom prst="rect">
            <a:avLst/>
          </a:prstGeom>
          <a:noFill/>
          <a:ln>
            <a:noFill/>
          </a:ln>
        </p:spPr>
      </p:pic>
      <p:grpSp>
        <p:nvGrpSpPr>
          <p:cNvPr id="392" name="Groupe 391">
            <a:extLst>
              <a:ext uri="{FF2B5EF4-FFF2-40B4-BE49-F238E27FC236}">
                <a16:creationId xmlns:a16="http://schemas.microsoft.com/office/drawing/2014/main" id="{E9CF554C-C099-4CCC-908E-1FB9ABB65026}"/>
              </a:ext>
            </a:extLst>
          </p:cNvPr>
          <p:cNvGrpSpPr/>
          <p:nvPr/>
        </p:nvGrpSpPr>
        <p:grpSpPr>
          <a:xfrm>
            <a:off x="6857068" y="1349580"/>
            <a:ext cx="4716796" cy="3722721"/>
            <a:chOff x="6525598" y="1349580"/>
            <a:chExt cx="4716796" cy="3722721"/>
          </a:xfrm>
        </p:grpSpPr>
        <p:pic>
          <p:nvPicPr>
            <p:cNvPr id="393" name="Image 392">
              <a:extLst>
                <a:ext uri="{FF2B5EF4-FFF2-40B4-BE49-F238E27FC236}">
                  <a16:creationId xmlns:a16="http://schemas.microsoft.com/office/drawing/2014/main" id="{DE689065-63E0-4104-A0A1-781F46493131}"/>
                </a:ext>
              </a:extLst>
            </p:cNvPr>
            <p:cNvPicPr>
              <a:picLocks noChangeAspect="1"/>
            </p:cNvPicPr>
            <p:nvPr/>
          </p:nvPicPr>
          <p:blipFill>
            <a:blip r:embed="rId3"/>
            <a:stretch>
              <a:fillRect/>
            </a:stretch>
          </p:blipFill>
          <p:spPr>
            <a:xfrm>
              <a:off x="9822630" y="3120932"/>
              <a:ext cx="981998" cy="158105"/>
            </a:xfrm>
            <a:prstGeom prst="rect">
              <a:avLst/>
            </a:prstGeom>
          </p:spPr>
        </p:pic>
        <p:sp>
          <p:nvSpPr>
            <p:cNvPr id="394" name="Rectangle 393">
              <a:extLst>
                <a:ext uri="{FF2B5EF4-FFF2-40B4-BE49-F238E27FC236}">
                  <a16:creationId xmlns:a16="http://schemas.microsoft.com/office/drawing/2014/main" id="{2440CE23-37F7-4241-875A-E9DDEBBB4227}"/>
                </a:ext>
              </a:extLst>
            </p:cNvPr>
            <p:cNvSpPr/>
            <p:nvPr/>
          </p:nvSpPr>
          <p:spPr>
            <a:xfrm>
              <a:off x="6525598" y="1785699"/>
              <a:ext cx="4664372" cy="3286602"/>
            </a:xfrm>
            <a:prstGeom prst="rect">
              <a:avLst/>
            </a:prstGeom>
            <a:solidFill>
              <a:srgbClr val="7030A0">
                <a:alpha val="9000"/>
              </a:srgbClr>
            </a:solidFill>
            <a:ln w="28575" cap="flat" cmpd="sng" algn="ctr">
              <a:solidFill>
                <a:srgbClr val="7030A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5B9BD5"/>
                </a:solidFill>
                <a:effectLst/>
                <a:uLnTx/>
                <a:uFillTx/>
                <a:latin typeface="Calibri Light" panose="020F0302020204030204"/>
                <a:ea typeface="+mn-ea"/>
                <a:cs typeface="+mn-cs"/>
              </a:endParaRPr>
            </a:p>
          </p:txBody>
        </p:sp>
        <p:sp>
          <p:nvSpPr>
            <p:cNvPr id="395" name="ZoneTexte 394">
              <a:extLst>
                <a:ext uri="{FF2B5EF4-FFF2-40B4-BE49-F238E27FC236}">
                  <a16:creationId xmlns:a16="http://schemas.microsoft.com/office/drawing/2014/main" id="{1CAA288A-B3CA-4353-9724-5803ED944A83}"/>
                </a:ext>
              </a:extLst>
            </p:cNvPr>
            <p:cNvSpPr txBox="1"/>
            <p:nvPr/>
          </p:nvSpPr>
          <p:spPr>
            <a:xfrm>
              <a:off x="7158198" y="2008411"/>
              <a:ext cx="248438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prstClr val="black"/>
                  </a:solidFill>
                  <a:effectLst/>
                  <a:uLnTx/>
                  <a:uFillTx/>
                  <a:latin typeface="Calibri Light" panose="020F0302020204030204"/>
                </a:rPr>
                <a:t>Prise en charge du client</a:t>
              </a:r>
            </a:p>
          </p:txBody>
        </p:sp>
        <p:sp>
          <p:nvSpPr>
            <p:cNvPr id="396" name="ZoneTexte 395">
              <a:extLst>
                <a:ext uri="{FF2B5EF4-FFF2-40B4-BE49-F238E27FC236}">
                  <a16:creationId xmlns:a16="http://schemas.microsoft.com/office/drawing/2014/main" id="{F1B240F4-EE88-4B06-97B6-FA5783FC9BD9}"/>
                </a:ext>
              </a:extLst>
            </p:cNvPr>
            <p:cNvSpPr txBox="1"/>
            <p:nvPr/>
          </p:nvSpPr>
          <p:spPr>
            <a:xfrm>
              <a:off x="6590412" y="2517236"/>
              <a:ext cx="1513469"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WTW contacte le client Viticulteur et lui propose les solutions en lien avec son activité</a:t>
              </a:r>
              <a:endParaRPr kumimoji="0" lang="fr-FR" sz="1100" b="0" i="0" u="none" strike="noStrike" kern="0" cap="none" spc="0" normalizeH="0" baseline="0" noProof="0">
                <a:ln>
                  <a:noFill/>
                </a:ln>
                <a:solidFill>
                  <a:prstClr val="black"/>
                </a:solidFill>
                <a:effectLst/>
                <a:uLnTx/>
                <a:uFillTx/>
                <a:latin typeface="Calibri Light" panose="020F0302020204030204"/>
              </a:endParaRPr>
            </a:p>
          </p:txBody>
        </p:sp>
        <p:sp>
          <p:nvSpPr>
            <p:cNvPr id="397" name="ZoneTexte 396">
              <a:extLst>
                <a:ext uri="{FF2B5EF4-FFF2-40B4-BE49-F238E27FC236}">
                  <a16:creationId xmlns:a16="http://schemas.microsoft.com/office/drawing/2014/main" id="{429E100C-B562-4A70-B256-237770DA10E1}"/>
                </a:ext>
              </a:extLst>
            </p:cNvPr>
            <p:cNvSpPr txBox="1"/>
            <p:nvPr/>
          </p:nvSpPr>
          <p:spPr>
            <a:xfrm>
              <a:off x="8050323" y="2517236"/>
              <a:ext cx="1369542" cy="9002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Le client souscrit à l’une des solutions proposées  par WTW</a:t>
              </a:r>
            </a:p>
          </p:txBody>
        </p:sp>
        <p:grpSp>
          <p:nvGrpSpPr>
            <p:cNvPr id="398" name="Groupe 397">
              <a:extLst>
                <a:ext uri="{FF2B5EF4-FFF2-40B4-BE49-F238E27FC236}">
                  <a16:creationId xmlns:a16="http://schemas.microsoft.com/office/drawing/2014/main" id="{55226857-428A-4530-A214-C72A84826531}"/>
                </a:ext>
              </a:extLst>
            </p:cNvPr>
            <p:cNvGrpSpPr/>
            <p:nvPr/>
          </p:nvGrpSpPr>
          <p:grpSpPr>
            <a:xfrm>
              <a:off x="8520228" y="3538135"/>
              <a:ext cx="489517" cy="620041"/>
              <a:chOff x="8894210" y="5206739"/>
              <a:chExt cx="250613" cy="303339"/>
            </a:xfrm>
          </p:grpSpPr>
          <p:pic>
            <p:nvPicPr>
              <p:cNvPr id="412" name="Image 411">
                <a:extLst>
                  <a:ext uri="{FF2B5EF4-FFF2-40B4-BE49-F238E27FC236}">
                    <a16:creationId xmlns:a16="http://schemas.microsoft.com/office/drawing/2014/main" id="{1F5533B7-4125-4FF6-AF73-32628EF5C8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2280" y="5297223"/>
                <a:ext cx="222543" cy="212855"/>
              </a:xfrm>
              <a:prstGeom prst="rect">
                <a:avLst/>
              </a:prstGeom>
            </p:spPr>
          </p:pic>
          <p:pic>
            <p:nvPicPr>
              <p:cNvPr id="413" name="Image 412">
                <a:extLst>
                  <a:ext uri="{FF2B5EF4-FFF2-40B4-BE49-F238E27FC236}">
                    <a16:creationId xmlns:a16="http://schemas.microsoft.com/office/drawing/2014/main" id="{91F7C1E4-ECEA-42A8-AF1E-A7CE7F4CDD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894210" y="5206739"/>
                <a:ext cx="174337" cy="234939"/>
              </a:xfrm>
              <a:prstGeom prst="rect">
                <a:avLst/>
              </a:prstGeom>
            </p:spPr>
          </p:pic>
        </p:grpSp>
        <p:sp>
          <p:nvSpPr>
            <p:cNvPr id="399" name="Signe Plus 398">
              <a:extLst>
                <a:ext uri="{FF2B5EF4-FFF2-40B4-BE49-F238E27FC236}">
                  <a16:creationId xmlns:a16="http://schemas.microsoft.com/office/drawing/2014/main" id="{96AD9709-6A86-4E61-B8E2-5AD758A72C8E}"/>
                </a:ext>
              </a:extLst>
            </p:cNvPr>
            <p:cNvSpPr/>
            <p:nvPr/>
          </p:nvSpPr>
          <p:spPr>
            <a:xfrm>
              <a:off x="7948464" y="2670159"/>
              <a:ext cx="186521"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pic>
          <p:nvPicPr>
            <p:cNvPr id="400" name="Graphique 399" descr="Loupe avec un remplissage uni">
              <a:extLst>
                <a:ext uri="{FF2B5EF4-FFF2-40B4-BE49-F238E27FC236}">
                  <a16:creationId xmlns:a16="http://schemas.microsoft.com/office/drawing/2014/main" id="{44EE3642-68ED-43BE-BB8A-228B0C6D9B0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46842" y="3590445"/>
              <a:ext cx="492889" cy="549741"/>
            </a:xfrm>
            <a:prstGeom prst="rect">
              <a:avLst/>
            </a:prstGeom>
          </p:spPr>
        </p:pic>
        <p:sp>
          <p:nvSpPr>
            <p:cNvPr id="401" name="Signe Plus 400">
              <a:extLst>
                <a:ext uri="{FF2B5EF4-FFF2-40B4-BE49-F238E27FC236}">
                  <a16:creationId xmlns:a16="http://schemas.microsoft.com/office/drawing/2014/main" id="{E9B8457A-A2E0-4889-9EEC-32A6FCA7F4BC}"/>
                </a:ext>
              </a:extLst>
            </p:cNvPr>
            <p:cNvSpPr/>
            <p:nvPr/>
          </p:nvSpPr>
          <p:spPr>
            <a:xfrm>
              <a:off x="9361719" y="2684583"/>
              <a:ext cx="186522" cy="201985"/>
            </a:xfrm>
            <a:prstGeom prst="mathPlus">
              <a:avLst>
                <a:gd name="adj1" fmla="val 5098"/>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402" name="ZoneTexte 401">
              <a:extLst>
                <a:ext uri="{FF2B5EF4-FFF2-40B4-BE49-F238E27FC236}">
                  <a16:creationId xmlns:a16="http://schemas.microsoft.com/office/drawing/2014/main" id="{298DBAB8-4DF6-441E-BFEB-813BAA4287F7}"/>
                </a:ext>
              </a:extLst>
            </p:cNvPr>
            <p:cNvSpPr txBox="1"/>
            <p:nvPr/>
          </p:nvSpPr>
          <p:spPr>
            <a:xfrm>
              <a:off x="9454980" y="2524741"/>
              <a:ext cx="1787414"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prstClr val="black"/>
                  </a:solidFill>
                  <a:effectLst/>
                  <a:uLnTx/>
                  <a:uFillTx/>
                  <a:latin typeface="Calibri Light" panose="020F0302020204030204"/>
                </a:rPr>
                <a:t>WTW met à jour Monexpert pour le suivi du lead par le conseiller</a:t>
              </a:r>
            </a:p>
          </p:txBody>
        </p:sp>
        <p:sp>
          <p:nvSpPr>
            <p:cNvPr id="403" name="Ellipse 402">
              <a:extLst>
                <a:ext uri="{FF2B5EF4-FFF2-40B4-BE49-F238E27FC236}">
                  <a16:creationId xmlns:a16="http://schemas.microsoft.com/office/drawing/2014/main" id="{5F01922D-CE97-4B4C-B74B-4833ADAF8C0E}"/>
                </a:ext>
              </a:extLst>
            </p:cNvPr>
            <p:cNvSpPr/>
            <p:nvPr/>
          </p:nvSpPr>
          <p:spPr>
            <a:xfrm>
              <a:off x="6922943" y="2061292"/>
              <a:ext cx="182642" cy="202014"/>
            </a:xfrm>
            <a:prstGeom prst="ellipse">
              <a:avLst/>
            </a:prstGeom>
            <a:solidFill>
              <a:srgbClr val="703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3</a:t>
              </a:r>
            </a:p>
          </p:txBody>
        </p:sp>
        <p:grpSp>
          <p:nvGrpSpPr>
            <p:cNvPr id="404" name="Groupe 403">
              <a:extLst>
                <a:ext uri="{FF2B5EF4-FFF2-40B4-BE49-F238E27FC236}">
                  <a16:creationId xmlns:a16="http://schemas.microsoft.com/office/drawing/2014/main" id="{3728EF02-9063-44B2-9BA5-AB9D3F97354F}"/>
                </a:ext>
              </a:extLst>
            </p:cNvPr>
            <p:cNvGrpSpPr/>
            <p:nvPr/>
          </p:nvGrpSpPr>
          <p:grpSpPr>
            <a:xfrm>
              <a:off x="10039491" y="3546760"/>
              <a:ext cx="548769" cy="637090"/>
              <a:chOff x="7729784" y="3909744"/>
              <a:chExt cx="630445" cy="740324"/>
            </a:xfrm>
          </p:grpSpPr>
          <p:sp>
            <p:nvSpPr>
              <p:cNvPr id="407" name="Forme libre : forme 406">
                <a:extLst>
                  <a:ext uri="{FF2B5EF4-FFF2-40B4-BE49-F238E27FC236}">
                    <a16:creationId xmlns:a16="http://schemas.microsoft.com/office/drawing/2014/main" id="{AEE9F11C-0EC8-47AA-B7F1-96390B641645}"/>
                  </a:ext>
                </a:extLst>
              </p:cNvPr>
              <p:cNvSpPr/>
              <p:nvPr/>
            </p:nvSpPr>
            <p:spPr>
              <a:xfrm>
                <a:off x="7729784" y="3909744"/>
                <a:ext cx="630445" cy="679237"/>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08" name="Forme libre : forme 407">
                <a:extLst>
                  <a:ext uri="{FF2B5EF4-FFF2-40B4-BE49-F238E27FC236}">
                    <a16:creationId xmlns:a16="http://schemas.microsoft.com/office/drawing/2014/main" id="{0A10E21A-9E9E-48AC-9F61-D200B07B5833}"/>
                  </a:ext>
                </a:extLst>
              </p:cNvPr>
              <p:cNvSpPr/>
              <p:nvPr/>
            </p:nvSpPr>
            <p:spPr>
              <a:xfrm>
                <a:off x="7766132" y="4371357"/>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09" name="Forme libre : forme 408">
                <a:extLst>
                  <a:ext uri="{FF2B5EF4-FFF2-40B4-BE49-F238E27FC236}">
                    <a16:creationId xmlns:a16="http://schemas.microsoft.com/office/drawing/2014/main" id="{404523CC-130D-4B5F-AE92-034D61336B9B}"/>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10" name="Forme libre : forme 409">
                <a:extLst>
                  <a:ext uri="{FF2B5EF4-FFF2-40B4-BE49-F238E27FC236}">
                    <a16:creationId xmlns:a16="http://schemas.microsoft.com/office/drawing/2014/main" id="{1E7F3E7C-02E0-4E95-AAEC-496EF5602A8F}"/>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11" name="Forme libre : forme 410">
                <a:extLst>
                  <a:ext uri="{FF2B5EF4-FFF2-40B4-BE49-F238E27FC236}">
                    <a16:creationId xmlns:a16="http://schemas.microsoft.com/office/drawing/2014/main" id="{8250EB8F-7969-4877-8840-72BBE649866E}"/>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pic>
          <p:nvPicPr>
            <p:cNvPr id="405" name="Image 404">
              <a:extLst>
                <a:ext uri="{FF2B5EF4-FFF2-40B4-BE49-F238E27FC236}">
                  <a16:creationId xmlns:a16="http://schemas.microsoft.com/office/drawing/2014/main" id="{4B10AAE7-3480-43F9-9374-D53FBE8ACFC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61796" y="4190925"/>
              <a:ext cx="903669" cy="329877"/>
            </a:xfrm>
            <a:prstGeom prst="rect">
              <a:avLst/>
            </a:prstGeom>
            <a:noFill/>
            <a:ln>
              <a:noFill/>
            </a:ln>
          </p:spPr>
        </p:pic>
        <p:pic>
          <p:nvPicPr>
            <p:cNvPr id="406" name="Image 405">
              <a:extLst>
                <a:ext uri="{FF2B5EF4-FFF2-40B4-BE49-F238E27FC236}">
                  <a16:creationId xmlns:a16="http://schemas.microsoft.com/office/drawing/2014/main" id="{0EB9AD4E-E6DE-4593-96D2-B2A1F85348A2}"/>
                </a:ext>
              </a:extLst>
            </p:cNvPr>
            <p:cNvPicPr>
              <a:picLocks noChangeAspect="1"/>
            </p:cNvPicPr>
            <p:nvPr/>
          </p:nvPicPr>
          <p:blipFill>
            <a:blip r:embed="rId9"/>
            <a:stretch>
              <a:fillRect/>
            </a:stretch>
          </p:blipFill>
          <p:spPr>
            <a:xfrm>
              <a:off x="6610777" y="1349580"/>
              <a:ext cx="1230618" cy="397900"/>
            </a:xfrm>
            <a:prstGeom prst="rect">
              <a:avLst/>
            </a:prstGeom>
          </p:spPr>
        </p:pic>
      </p:grpSp>
      <p:sp>
        <p:nvSpPr>
          <p:cNvPr id="414" name="Flèche : droite 413">
            <a:extLst>
              <a:ext uri="{FF2B5EF4-FFF2-40B4-BE49-F238E27FC236}">
                <a16:creationId xmlns:a16="http://schemas.microsoft.com/office/drawing/2014/main" id="{86F2DC0E-E881-4DD9-AF91-21A7C30ABF37}"/>
              </a:ext>
            </a:extLst>
          </p:cNvPr>
          <p:cNvSpPr/>
          <p:nvPr/>
        </p:nvSpPr>
        <p:spPr>
          <a:xfrm>
            <a:off x="6033101" y="2025218"/>
            <a:ext cx="574510" cy="304671"/>
          </a:xfrm>
          <a:prstGeom prst="rightArrow">
            <a:avLst/>
          </a:prstGeom>
          <a:solidFill>
            <a:srgbClr val="FFFFFF">
              <a:lumMod val="50000"/>
            </a:srgbClr>
          </a:solidFill>
          <a:ln w="12700" cap="flat" cmpd="sng" algn="ctr">
            <a:solidFill>
              <a:srgbClr val="FFFFFF">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7" name="Rectangle 416">
            <a:extLst>
              <a:ext uri="{FF2B5EF4-FFF2-40B4-BE49-F238E27FC236}">
                <a16:creationId xmlns:a16="http://schemas.microsoft.com/office/drawing/2014/main" id="{2764BCD4-2EBF-4D88-8D48-CE2A4C93C064}"/>
              </a:ext>
            </a:extLst>
          </p:cNvPr>
          <p:cNvSpPr/>
          <p:nvPr/>
        </p:nvSpPr>
        <p:spPr>
          <a:xfrm>
            <a:off x="671119" y="1809983"/>
            <a:ext cx="5112525" cy="3296957"/>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418" name="ZoneTexte 417">
            <a:extLst>
              <a:ext uri="{FF2B5EF4-FFF2-40B4-BE49-F238E27FC236}">
                <a16:creationId xmlns:a16="http://schemas.microsoft.com/office/drawing/2014/main" id="{861387C0-A81C-4FBB-B67B-84E2AC6F2F3D}"/>
              </a:ext>
            </a:extLst>
          </p:cNvPr>
          <p:cNvSpPr txBox="1"/>
          <p:nvPr/>
        </p:nvSpPr>
        <p:spPr>
          <a:xfrm>
            <a:off x="4007661" y="2022113"/>
            <a:ext cx="1368449" cy="307777"/>
          </a:xfrm>
          <a:prstGeom prst="rect">
            <a:avLst/>
          </a:prstGeom>
          <a:noFill/>
        </p:spPr>
        <p:txBody>
          <a:bodyPr wrap="square" rtlCol="0">
            <a:spAutoFit/>
          </a:bodyPr>
          <a:lstStyle/>
          <a:p>
            <a:pPr>
              <a:defRPr/>
            </a:pPr>
            <a:r>
              <a:rPr lang="fr-FR" sz="1400" b="1">
                <a:solidFill>
                  <a:prstClr val="black"/>
                </a:solidFill>
                <a:latin typeface="Calibri Light" panose="020F0302020204030204"/>
              </a:rPr>
              <a:t>Création du lead</a:t>
            </a:r>
          </a:p>
        </p:txBody>
      </p:sp>
      <p:pic>
        <p:nvPicPr>
          <p:cNvPr id="419" name="Image 418">
            <a:extLst>
              <a:ext uri="{FF2B5EF4-FFF2-40B4-BE49-F238E27FC236}">
                <a16:creationId xmlns:a16="http://schemas.microsoft.com/office/drawing/2014/main" id="{BBCB19E4-8287-4BD8-9517-7D8A1A928B00}"/>
              </a:ext>
            </a:extLst>
          </p:cNvPr>
          <p:cNvPicPr>
            <a:picLocks noChangeAspect="1"/>
          </p:cNvPicPr>
          <p:nvPr/>
        </p:nvPicPr>
        <p:blipFill>
          <a:blip r:embed="rId3"/>
          <a:stretch>
            <a:fillRect/>
          </a:stretch>
        </p:blipFill>
        <p:spPr>
          <a:xfrm>
            <a:off x="4106139" y="3101822"/>
            <a:ext cx="1307039" cy="210436"/>
          </a:xfrm>
          <a:prstGeom prst="rect">
            <a:avLst/>
          </a:prstGeom>
        </p:spPr>
      </p:pic>
      <p:pic>
        <p:nvPicPr>
          <p:cNvPr id="420" name="Graphique 419" descr="Flèche : courbe légère">
            <a:extLst>
              <a:ext uri="{FF2B5EF4-FFF2-40B4-BE49-F238E27FC236}">
                <a16:creationId xmlns:a16="http://schemas.microsoft.com/office/drawing/2014/main" id="{4A544BBC-6E11-4A02-830A-ECD09806FF6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778552" flipV="1">
            <a:off x="4587538" y="3686665"/>
            <a:ext cx="760287" cy="267522"/>
          </a:xfrm>
          <a:prstGeom prst="rect">
            <a:avLst/>
          </a:prstGeom>
        </p:spPr>
      </p:pic>
      <p:sp>
        <p:nvSpPr>
          <p:cNvPr id="421" name="ZoneTexte 420">
            <a:extLst>
              <a:ext uri="{FF2B5EF4-FFF2-40B4-BE49-F238E27FC236}">
                <a16:creationId xmlns:a16="http://schemas.microsoft.com/office/drawing/2014/main" id="{2255840A-5C37-49BD-9F0E-6E31E65DF8AB}"/>
              </a:ext>
            </a:extLst>
          </p:cNvPr>
          <p:cNvSpPr txBox="1"/>
          <p:nvPr/>
        </p:nvSpPr>
        <p:spPr>
          <a:xfrm>
            <a:off x="984968" y="1914391"/>
            <a:ext cx="1517795" cy="523220"/>
          </a:xfrm>
          <a:prstGeom prst="rect">
            <a:avLst/>
          </a:prstGeom>
          <a:noFill/>
        </p:spPr>
        <p:txBody>
          <a:bodyPr wrap="square" rtlCol="0">
            <a:spAutoFit/>
          </a:bodyPr>
          <a:lstStyle/>
          <a:p>
            <a:pPr algn="ctr">
              <a:defRPr/>
            </a:pPr>
            <a:r>
              <a:rPr lang="fr-FR" sz="1400" b="1">
                <a:solidFill>
                  <a:prstClr val="black"/>
                </a:solidFill>
                <a:latin typeface="Calibri Light" panose="020F0302020204030204"/>
              </a:rPr>
              <a:t>Identification de l’appétence client</a:t>
            </a:r>
          </a:p>
        </p:txBody>
      </p:sp>
      <p:sp>
        <p:nvSpPr>
          <p:cNvPr id="422" name="Ellipse 421">
            <a:extLst>
              <a:ext uri="{FF2B5EF4-FFF2-40B4-BE49-F238E27FC236}">
                <a16:creationId xmlns:a16="http://schemas.microsoft.com/office/drawing/2014/main" id="{F7E5E17D-E6DA-4D57-9080-39406F23C800}"/>
              </a:ext>
            </a:extLst>
          </p:cNvPr>
          <p:cNvSpPr/>
          <p:nvPr/>
        </p:nvSpPr>
        <p:spPr>
          <a:xfrm>
            <a:off x="919110" y="2074994"/>
            <a:ext cx="182642" cy="202014"/>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423" name="Ellipse 422">
            <a:extLst>
              <a:ext uri="{FF2B5EF4-FFF2-40B4-BE49-F238E27FC236}">
                <a16:creationId xmlns:a16="http://schemas.microsoft.com/office/drawing/2014/main" id="{76AEDA66-FE11-4505-B129-712EFDE4FC85}"/>
              </a:ext>
            </a:extLst>
          </p:cNvPr>
          <p:cNvSpPr/>
          <p:nvPr/>
        </p:nvSpPr>
        <p:spPr>
          <a:xfrm>
            <a:off x="3885371" y="2074994"/>
            <a:ext cx="182642" cy="202014"/>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cxnSp>
        <p:nvCxnSpPr>
          <p:cNvPr id="424" name="Connecteur droit 423">
            <a:extLst>
              <a:ext uri="{FF2B5EF4-FFF2-40B4-BE49-F238E27FC236}">
                <a16:creationId xmlns:a16="http://schemas.microsoft.com/office/drawing/2014/main" id="{FF58F792-648F-4FB3-9EC6-3C846E564085}"/>
              </a:ext>
            </a:extLst>
          </p:cNvPr>
          <p:cNvCxnSpPr>
            <a:cxnSpLocks/>
          </p:cNvCxnSpPr>
          <p:nvPr/>
        </p:nvCxnSpPr>
        <p:spPr>
          <a:xfrm>
            <a:off x="3742313" y="2548286"/>
            <a:ext cx="0" cy="1836658"/>
          </a:xfrm>
          <a:prstGeom prst="line">
            <a:avLst/>
          </a:prstGeom>
          <a:noFill/>
          <a:ln w="19050" cap="flat" cmpd="sng" algn="ctr">
            <a:solidFill>
              <a:srgbClr val="C00000"/>
            </a:solidFill>
            <a:prstDash val="solid"/>
            <a:miter lim="800000"/>
          </a:ln>
          <a:effectLst/>
        </p:spPr>
      </p:cxnSp>
      <p:sp>
        <p:nvSpPr>
          <p:cNvPr id="425" name="ZoneTexte 424">
            <a:extLst>
              <a:ext uri="{FF2B5EF4-FFF2-40B4-BE49-F238E27FC236}">
                <a16:creationId xmlns:a16="http://schemas.microsoft.com/office/drawing/2014/main" id="{7DD6702D-6145-4A7A-B33A-1FD4D34B3864}"/>
              </a:ext>
            </a:extLst>
          </p:cNvPr>
          <p:cNvSpPr txBox="1"/>
          <p:nvPr/>
        </p:nvSpPr>
        <p:spPr>
          <a:xfrm>
            <a:off x="932866" y="2600187"/>
            <a:ext cx="639802" cy="577081"/>
          </a:xfrm>
          <a:prstGeom prst="rect">
            <a:avLst/>
          </a:prstGeom>
          <a:noFill/>
        </p:spPr>
        <p:txBody>
          <a:bodyPr wrap="square">
            <a:spAutoFit/>
          </a:bodyPr>
          <a:lstStyle/>
          <a:p>
            <a:pPr>
              <a:defRPr/>
            </a:pPr>
            <a:r>
              <a:rPr lang="fr-FR" sz="1050">
                <a:solidFill>
                  <a:prstClr val="black"/>
                </a:solidFill>
                <a:latin typeface="Calibri Light" panose="020F0302020204030204"/>
              </a:rPr>
              <a:t>Je cible le client</a:t>
            </a:r>
          </a:p>
        </p:txBody>
      </p:sp>
      <p:sp>
        <p:nvSpPr>
          <p:cNvPr id="426" name="ZoneTexte 425">
            <a:extLst>
              <a:ext uri="{FF2B5EF4-FFF2-40B4-BE49-F238E27FC236}">
                <a16:creationId xmlns:a16="http://schemas.microsoft.com/office/drawing/2014/main" id="{27FDDC5D-A03E-4267-A480-E8A871D5F8EA}"/>
              </a:ext>
            </a:extLst>
          </p:cNvPr>
          <p:cNvSpPr txBox="1"/>
          <p:nvPr/>
        </p:nvSpPr>
        <p:spPr>
          <a:xfrm>
            <a:off x="2631937" y="2461688"/>
            <a:ext cx="1075824" cy="577081"/>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propose la mise en relation avec WTW</a:t>
            </a:r>
          </a:p>
        </p:txBody>
      </p:sp>
      <p:sp>
        <p:nvSpPr>
          <p:cNvPr id="427" name="Signe Plus 426">
            <a:extLst>
              <a:ext uri="{FF2B5EF4-FFF2-40B4-BE49-F238E27FC236}">
                <a16:creationId xmlns:a16="http://schemas.microsoft.com/office/drawing/2014/main" id="{C2F06B42-D1CD-4F4C-9BF4-7EB9B1B4BA79}"/>
              </a:ext>
            </a:extLst>
          </p:cNvPr>
          <p:cNvSpPr/>
          <p:nvPr/>
        </p:nvSpPr>
        <p:spPr>
          <a:xfrm>
            <a:off x="1528091" y="2683861"/>
            <a:ext cx="186521" cy="201985"/>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grpSp>
        <p:nvGrpSpPr>
          <p:cNvPr id="428" name="Groupe 427">
            <a:extLst>
              <a:ext uri="{FF2B5EF4-FFF2-40B4-BE49-F238E27FC236}">
                <a16:creationId xmlns:a16="http://schemas.microsoft.com/office/drawing/2014/main" id="{BDAB1767-792E-4D60-A109-85445D8A5342}"/>
              </a:ext>
            </a:extLst>
          </p:cNvPr>
          <p:cNvGrpSpPr/>
          <p:nvPr/>
        </p:nvGrpSpPr>
        <p:grpSpPr>
          <a:xfrm flipH="1">
            <a:off x="2807933" y="3382110"/>
            <a:ext cx="729855" cy="735265"/>
            <a:chOff x="1467204" y="4881934"/>
            <a:chExt cx="563563" cy="523875"/>
          </a:xfrm>
        </p:grpSpPr>
        <p:sp>
          <p:nvSpPr>
            <p:cNvPr id="429" name="Freeform 389">
              <a:extLst>
                <a:ext uri="{FF2B5EF4-FFF2-40B4-BE49-F238E27FC236}">
                  <a16:creationId xmlns:a16="http://schemas.microsoft.com/office/drawing/2014/main" id="{715D3A79-3B89-40DE-A490-E226B7760B59}"/>
                </a:ext>
              </a:extLst>
            </p:cNvPr>
            <p:cNvSpPr>
              <a:spLocks/>
            </p:cNvSpPr>
            <p:nvPr/>
          </p:nvSpPr>
          <p:spPr bwMode="auto">
            <a:xfrm>
              <a:off x="1659292" y="5024809"/>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0" name="Line 390">
              <a:extLst>
                <a:ext uri="{FF2B5EF4-FFF2-40B4-BE49-F238E27FC236}">
                  <a16:creationId xmlns:a16="http://schemas.microsoft.com/office/drawing/2014/main" id="{ED7419BB-6672-4617-8014-5795939BAFD8}"/>
                </a:ext>
              </a:extLst>
            </p:cNvPr>
            <p:cNvSpPr>
              <a:spLocks noChangeShapeType="1"/>
            </p:cNvSpPr>
            <p:nvPr/>
          </p:nvSpPr>
          <p:spPr bwMode="auto">
            <a:xfrm>
              <a:off x="1684692" y="5061322"/>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1" name="Line 391">
              <a:extLst>
                <a:ext uri="{FF2B5EF4-FFF2-40B4-BE49-F238E27FC236}">
                  <a16:creationId xmlns:a16="http://schemas.microsoft.com/office/drawing/2014/main" id="{40D1B1D0-3F6F-4CCD-992D-16DBCFA13874}"/>
                </a:ext>
              </a:extLst>
            </p:cNvPr>
            <p:cNvSpPr>
              <a:spLocks noChangeShapeType="1"/>
            </p:cNvSpPr>
            <p:nvPr/>
          </p:nvSpPr>
          <p:spPr bwMode="auto">
            <a:xfrm>
              <a:off x="1732317" y="5064497"/>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2" name="Freeform 392">
              <a:extLst>
                <a:ext uri="{FF2B5EF4-FFF2-40B4-BE49-F238E27FC236}">
                  <a16:creationId xmlns:a16="http://schemas.microsoft.com/office/drawing/2014/main" id="{D7347D20-24B7-462C-9C5C-9CEF1C25942A}"/>
                </a:ext>
              </a:extLst>
            </p:cNvPr>
            <p:cNvSpPr>
              <a:spLocks/>
            </p:cNvSpPr>
            <p:nvPr/>
          </p:nvSpPr>
          <p:spPr bwMode="auto">
            <a:xfrm>
              <a:off x="1700567" y="5102597"/>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3" name="Line 393">
              <a:extLst>
                <a:ext uri="{FF2B5EF4-FFF2-40B4-BE49-F238E27FC236}">
                  <a16:creationId xmlns:a16="http://schemas.microsoft.com/office/drawing/2014/main" id="{8E02E0E1-E7FB-44E9-89CC-9572F746FE0E}"/>
                </a:ext>
              </a:extLst>
            </p:cNvPr>
            <p:cNvSpPr>
              <a:spLocks noChangeShapeType="1"/>
            </p:cNvSpPr>
            <p:nvPr/>
          </p:nvSpPr>
          <p:spPr bwMode="auto">
            <a:xfrm flipH="1">
              <a:off x="1540229" y="5315322"/>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4" name="Line 394">
              <a:extLst>
                <a:ext uri="{FF2B5EF4-FFF2-40B4-BE49-F238E27FC236}">
                  <a16:creationId xmlns:a16="http://schemas.microsoft.com/office/drawing/2014/main" id="{444280CB-5BBE-44A4-BA8A-F5D3D0183774}"/>
                </a:ext>
              </a:extLst>
            </p:cNvPr>
            <p:cNvSpPr>
              <a:spLocks noChangeShapeType="1"/>
            </p:cNvSpPr>
            <p:nvPr/>
          </p:nvSpPr>
          <p:spPr bwMode="auto">
            <a:xfrm flipH="1">
              <a:off x="1489429" y="5315322"/>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5" name="Freeform 395">
              <a:extLst>
                <a:ext uri="{FF2B5EF4-FFF2-40B4-BE49-F238E27FC236}">
                  <a16:creationId xmlns:a16="http://schemas.microsoft.com/office/drawing/2014/main" id="{3FBC3333-7CC1-40C8-956C-6F9DFDCC3821}"/>
                </a:ext>
              </a:extLst>
            </p:cNvPr>
            <p:cNvSpPr>
              <a:spLocks/>
            </p:cNvSpPr>
            <p:nvPr/>
          </p:nvSpPr>
          <p:spPr bwMode="auto">
            <a:xfrm>
              <a:off x="1624367" y="4974009"/>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6" name="Freeform 396">
              <a:extLst>
                <a:ext uri="{FF2B5EF4-FFF2-40B4-BE49-F238E27FC236}">
                  <a16:creationId xmlns:a16="http://schemas.microsoft.com/office/drawing/2014/main" id="{548FA23F-1D91-4064-AECF-440CA7AB7004}"/>
                </a:ext>
              </a:extLst>
            </p:cNvPr>
            <p:cNvSpPr>
              <a:spLocks/>
            </p:cNvSpPr>
            <p:nvPr/>
          </p:nvSpPr>
          <p:spPr bwMode="auto">
            <a:xfrm>
              <a:off x="1929167" y="5172447"/>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7" name="Freeform 400">
              <a:extLst>
                <a:ext uri="{FF2B5EF4-FFF2-40B4-BE49-F238E27FC236}">
                  <a16:creationId xmlns:a16="http://schemas.microsoft.com/office/drawing/2014/main" id="{9D70BF41-1AFA-4592-8DF0-24074EDDFDFB}"/>
                </a:ext>
              </a:extLst>
            </p:cNvPr>
            <p:cNvSpPr>
              <a:spLocks/>
            </p:cNvSpPr>
            <p:nvPr/>
          </p:nvSpPr>
          <p:spPr bwMode="auto">
            <a:xfrm>
              <a:off x="1830742" y="5150222"/>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8" name="Freeform 401">
              <a:extLst>
                <a:ext uri="{FF2B5EF4-FFF2-40B4-BE49-F238E27FC236}">
                  <a16:creationId xmlns:a16="http://schemas.microsoft.com/office/drawing/2014/main" id="{56D7C81F-B549-4DA5-9D84-C6C539545BD3}"/>
                </a:ext>
              </a:extLst>
            </p:cNvPr>
            <p:cNvSpPr>
              <a:spLocks/>
            </p:cNvSpPr>
            <p:nvPr/>
          </p:nvSpPr>
          <p:spPr bwMode="auto">
            <a:xfrm>
              <a:off x="1649767" y="5229597"/>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39" name="Freeform 405">
              <a:extLst>
                <a:ext uri="{FF2B5EF4-FFF2-40B4-BE49-F238E27FC236}">
                  <a16:creationId xmlns:a16="http://schemas.microsoft.com/office/drawing/2014/main" id="{ED935331-5AA7-450A-869C-DA1A4A5F4C86}"/>
                </a:ext>
              </a:extLst>
            </p:cNvPr>
            <p:cNvSpPr>
              <a:spLocks/>
            </p:cNvSpPr>
            <p:nvPr/>
          </p:nvSpPr>
          <p:spPr bwMode="auto">
            <a:xfrm>
              <a:off x="1767242" y="5274047"/>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0" name="Line 408">
              <a:extLst>
                <a:ext uri="{FF2B5EF4-FFF2-40B4-BE49-F238E27FC236}">
                  <a16:creationId xmlns:a16="http://schemas.microsoft.com/office/drawing/2014/main" id="{C8CE1696-8E3C-4E27-84D5-D75F81A122D1}"/>
                </a:ext>
              </a:extLst>
            </p:cNvPr>
            <p:cNvSpPr>
              <a:spLocks noChangeShapeType="1"/>
            </p:cNvSpPr>
            <p:nvPr/>
          </p:nvSpPr>
          <p:spPr bwMode="auto">
            <a:xfrm>
              <a:off x="1751367" y="5156572"/>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1" name="Line 411">
              <a:extLst>
                <a:ext uri="{FF2B5EF4-FFF2-40B4-BE49-F238E27FC236}">
                  <a16:creationId xmlns:a16="http://schemas.microsoft.com/office/drawing/2014/main" id="{13D412C7-2192-410A-9F15-5BB68341AC93}"/>
                </a:ext>
              </a:extLst>
            </p:cNvPr>
            <p:cNvSpPr>
              <a:spLocks noChangeShapeType="1"/>
            </p:cNvSpPr>
            <p:nvPr/>
          </p:nvSpPr>
          <p:spPr bwMode="auto">
            <a:xfrm flipV="1">
              <a:off x="1738667" y="5118472"/>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2" name="Freeform 412">
              <a:extLst>
                <a:ext uri="{FF2B5EF4-FFF2-40B4-BE49-F238E27FC236}">
                  <a16:creationId xmlns:a16="http://schemas.microsoft.com/office/drawing/2014/main" id="{68EAD1AF-0FE2-4977-B312-4E8F14FA31FB}"/>
                </a:ext>
              </a:extLst>
            </p:cNvPr>
            <p:cNvSpPr>
              <a:spLocks/>
            </p:cNvSpPr>
            <p:nvPr/>
          </p:nvSpPr>
          <p:spPr bwMode="auto">
            <a:xfrm>
              <a:off x="1719617" y="5143872"/>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3" name="Freeform 413">
              <a:extLst>
                <a:ext uri="{FF2B5EF4-FFF2-40B4-BE49-F238E27FC236}">
                  <a16:creationId xmlns:a16="http://schemas.microsoft.com/office/drawing/2014/main" id="{F12C72D5-CF27-496F-B2F1-A95C4AE55B6E}"/>
                </a:ext>
              </a:extLst>
            </p:cNvPr>
            <p:cNvSpPr>
              <a:spLocks/>
            </p:cNvSpPr>
            <p:nvPr/>
          </p:nvSpPr>
          <p:spPr bwMode="auto">
            <a:xfrm>
              <a:off x="1808517" y="5220072"/>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4" name="Freeform 414">
              <a:extLst>
                <a:ext uri="{FF2B5EF4-FFF2-40B4-BE49-F238E27FC236}">
                  <a16:creationId xmlns:a16="http://schemas.microsoft.com/office/drawing/2014/main" id="{9AA0BE6B-9DBB-4EE0-9224-76C91FBAC143}"/>
                </a:ext>
              </a:extLst>
            </p:cNvPr>
            <p:cNvSpPr>
              <a:spLocks/>
            </p:cNvSpPr>
            <p:nvPr/>
          </p:nvSpPr>
          <p:spPr bwMode="auto">
            <a:xfrm>
              <a:off x="1611667" y="5140697"/>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5" name="Freeform 415">
              <a:extLst>
                <a:ext uri="{FF2B5EF4-FFF2-40B4-BE49-F238E27FC236}">
                  <a16:creationId xmlns:a16="http://schemas.microsoft.com/office/drawing/2014/main" id="{0AA63145-DD4E-4A0A-93C3-11E20A442AED}"/>
                </a:ext>
              </a:extLst>
            </p:cNvPr>
            <p:cNvSpPr>
              <a:spLocks/>
            </p:cNvSpPr>
            <p:nvPr/>
          </p:nvSpPr>
          <p:spPr bwMode="auto">
            <a:xfrm>
              <a:off x="1611667" y="5216897"/>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6" name="Freeform 416">
              <a:extLst>
                <a:ext uri="{FF2B5EF4-FFF2-40B4-BE49-F238E27FC236}">
                  <a16:creationId xmlns:a16="http://schemas.microsoft.com/office/drawing/2014/main" id="{875ADE95-167A-4FFB-A659-5BE9E06746C7}"/>
                </a:ext>
              </a:extLst>
            </p:cNvPr>
            <p:cNvSpPr>
              <a:spLocks/>
            </p:cNvSpPr>
            <p:nvPr/>
          </p:nvSpPr>
          <p:spPr bwMode="auto">
            <a:xfrm>
              <a:off x="1495779" y="4881934"/>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7" name="Freeform 417">
              <a:extLst>
                <a:ext uri="{FF2B5EF4-FFF2-40B4-BE49-F238E27FC236}">
                  <a16:creationId xmlns:a16="http://schemas.microsoft.com/office/drawing/2014/main" id="{1CECFD53-46A1-4905-A871-99FC2D7F10B2}"/>
                </a:ext>
              </a:extLst>
            </p:cNvPr>
            <p:cNvSpPr>
              <a:spLocks/>
            </p:cNvSpPr>
            <p:nvPr/>
          </p:nvSpPr>
          <p:spPr bwMode="auto">
            <a:xfrm>
              <a:off x="1467204" y="4920034"/>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8" name="Freeform 418">
              <a:extLst>
                <a:ext uri="{FF2B5EF4-FFF2-40B4-BE49-F238E27FC236}">
                  <a16:creationId xmlns:a16="http://schemas.microsoft.com/office/drawing/2014/main" id="{51EEFFA5-EC85-4BA6-B9F0-89C9F3FD3C83}"/>
                </a:ext>
              </a:extLst>
            </p:cNvPr>
            <p:cNvSpPr>
              <a:spLocks/>
            </p:cNvSpPr>
            <p:nvPr/>
          </p:nvSpPr>
          <p:spPr bwMode="auto">
            <a:xfrm>
              <a:off x="1578329" y="4993059"/>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49" name="Freeform 420">
              <a:extLst>
                <a:ext uri="{FF2B5EF4-FFF2-40B4-BE49-F238E27FC236}">
                  <a16:creationId xmlns:a16="http://schemas.microsoft.com/office/drawing/2014/main" id="{39A03C21-A065-4028-A9D4-F37DB24D68B7}"/>
                </a:ext>
              </a:extLst>
            </p:cNvPr>
            <p:cNvSpPr>
              <a:spLocks/>
            </p:cNvSpPr>
            <p:nvPr/>
          </p:nvSpPr>
          <p:spPr bwMode="auto">
            <a:xfrm>
              <a:off x="1514829" y="4920034"/>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0" name="Freeform 421">
              <a:extLst>
                <a:ext uri="{FF2B5EF4-FFF2-40B4-BE49-F238E27FC236}">
                  <a16:creationId xmlns:a16="http://schemas.microsoft.com/office/drawing/2014/main" id="{1029C8DD-1A83-4263-A875-E52AA3DE8238}"/>
                </a:ext>
              </a:extLst>
            </p:cNvPr>
            <p:cNvSpPr>
              <a:spLocks/>
            </p:cNvSpPr>
            <p:nvPr/>
          </p:nvSpPr>
          <p:spPr bwMode="auto">
            <a:xfrm>
              <a:off x="1627542" y="5286747"/>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1" name="Freeform 422">
              <a:extLst>
                <a:ext uri="{FF2B5EF4-FFF2-40B4-BE49-F238E27FC236}">
                  <a16:creationId xmlns:a16="http://schemas.microsoft.com/office/drawing/2014/main" id="{68825C7D-2AAC-448A-8A87-951473248DAD}"/>
                </a:ext>
              </a:extLst>
            </p:cNvPr>
            <p:cNvSpPr>
              <a:spLocks/>
            </p:cNvSpPr>
            <p:nvPr/>
          </p:nvSpPr>
          <p:spPr bwMode="auto">
            <a:xfrm>
              <a:off x="1862492" y="5223247"/>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2" name="Freeform 423">
              <a:extLst>
                <a:ext uri="{FF2B5EF4-FFF2-40B4-BE49-F238E27FC236}">
                  <a16:creationId xmlns:a16="http://schemas.microsoft.com/office/drawing/2014/main" id="{48D47C9E-4931-4999-BCF4-04F33EC59E19}"/>
                </a:ext>
              </a:extLst>
            </p:cNvPr>
            <p:cNvSpPr>
              <a:spLocks/>
            </p:cNvSpPr>
            <p:nvPr/>
          </p:nvSpPr>
          <p:spPr bwMode="auto">
            <a:xfrm>
              <a:off x="1887892" y="5093072"/>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3" name="Freeform 424">
              <a:extLst>
                <a:ext uri="{FF2B5EF4-FFF2-40B4-BE49-F238E27FC236}">
                  <a16:creationId xmlns:a16="http://schemas.microsoft.com/office/drawing/2014/main" id="{DEB500E4-565A-44EE-BACF-344A69CBCFBF}"/>
                </a:ext>
              </a:extLst>
            </p:cNvPr>
            <p:cNvSpPr>
              <a:spLocks/>
            </p:cNvSpPr>
            <p:nvPr/>
          </p:nvSpPr>
          <p:spPr bwMode="auto">
            <a:xfrm>
              <a:off x="1964092" y="5093072"/>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4" name="Freeform 425">
              <a:extLst>
                <a:ext uri="{FF2B5EF4-FFF2-40B4-BE49-F238E27FC236}">
                  <a16:creationId xmlns:a16="http://schemas.microsoft.com/office/drawing/2014/main" id="{66F7390E-5FE9-4B83-AEFF-F548BD3F5D04}"/>
                </a:ext>
              </a:extLst>
            </p:cNvPr>
            <p:cNvSpPr>
              <a:spLocks/>
            </p:cNvSpPr>
            <p:nvPr/>
          </p:nvSpPr>
          <p:spPr bwMode="auto">
            <a:xfrm>
              <a:off x="1875192" y="4977184"/>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5" name="Line 426">
              <a:extLst>
                <a:ext uri="{FF2B5EF4-FFF2-40B4-BE49-F238E27FC236}">
                  <a16:creationId xmlns:a16="http://schemas.microsoft.com/office/drawing/2014/main" id="{96CA8D73-D57E-4DB6-B79A-24315510E279}"/>
                </a:ext>
              </a:extLst>
            </p:cNvPr>
            <p:cNvSpPr>
              <a:spLocks noChangeShapeType="1"/>
            </p:cNvSpPr>
            <p:nvPr/>
          </p:nvSpPr>
          <p:spPr bwMode="auto">
            <a:xfrm flipH="1">
              <a:off x="1887892" y="5280397"/>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6" name="Line 427">
              <a:extLst>
                <a:ext uri="{FF2B5EF4-FFF2-40B4-BE49-F238E27FC236}">
                  <a16:creationId xmlns:a16="http://schemas.microsoft.com/office/drawing/2014/main" id="{3820A448-1F3C-4957-8406-6AC08B3B16EB}"/>
                </a:ext>
              </a:extLst>
            </p:cNvPr>
            <p:cNvSpPr>
              <a:spLocks noChangeShapeType="1"/>
            </p:cNvSpPr>
            <p:nvPr/>
          </p:nvSpPr>
          <p:spPr bwMode="auto">
            <a:xfrm flipH="1">
              <a:off x="1935517" y="5248647"/>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7" name="Freeform 428">
              <a:extLst>
                <a:ext uri="{FF2B5EF4-FFF2-40B4-BE49-F238E27FC236}">
                  <a16:creationId xmlns:a16="http://schemas.microsoft.com/office/drawing/2014/main" id="{0AC6548C-52F7-4B35-800E-4FF02502F1E2}"/>
                </a:ext>
              </a:extLst>
            </p:cNvPr>
            <p:cNvSpPr>
              <a:spLocks/>
            </p:cNvSpPr>
            <p:nvPr/>
          </p:nvSpPr>
          <p:spPr bwMode="auto">
            <a:xfrm>
              <a:off x="1751367" y="5248647"/>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8" name="Line 429">
              <a:extLst>
                <a:ext uri="{FF2B5EF4-FFF2-40B4-BE49-F238E27FC236}">
                  <a16:creationId xmlns:a16="http://schemas.microsoft.com/office/drawing/2014/main" id="{E0C39D08-3726-45AE-83CF-C65E98383E1E}"/>
                </a:ext>
              </a:extLst>
            </p:cNvPr>
            <p:cNvSpPr>
              <a:spLocks noChangeShapeType="1"/>
            </p:cNvSpPr>
            <p:nvPr/>
          </p:nvSpPr>
          <p:spPr bwMode="auto">
            <a:xfrm>
              <a:off x="1919642" y="5156572"/>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59" name="Freeform 430">
              <a:extLst>
                <a:ext uri="{FF2B5EF4-FFF2-40B4-BE49-F238E27FC236}">
                  <a16:creationId xmlns:a16="http://schemas.microsoft.com/office/drawing/2014/main" id="{B2B42EE1-04B9-4A29-9B93-BC9197E8E0F4}"/>
                </a:ext>
              </a:extLst>
            </p:cNvPr>
            <p:cNvSpPr>
              <a:spLocks/>
            </p:cNvSpPr>
            <p:nvPr/>
          </p:nvSpPr>
          <p:spPr bwMode="auto">
            <a:xfrm>
              <a:off x="1872017" y="5074022"/>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0" name="Freeform 431">
              <a:extLst>
                <a:ext uri="{FF2B5EF4-FFF2-40B4-BE49-F238E27FC236}">
                  <a16:creationId xmlns:a16="http://schemas.microsoft.com/office/drawing/2014/main" id="{ED6472C1-4A53-4C5F-B006-BD5B5F33FDE0}"/>
                </a:ext>
              </a:extLst>
            </p:cNvPr>
            <p:cNvSpPr>
              <a:spLocks/>
            </p:cNvSpPr>
            <p:nvPr/>
          </p:nvSpPr>
          <p:spPr bwMode="auto">
            <a:xfrm>
              <a:off x="1999017" y="5077197"/>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1" name="Freeform 432">
              <a:extLst>
                <a:ext uri="{FF2B5EF4-FFF2-40B4-BE49-F238E27FC236}">
                  <a16:creationId xmlns:a16="http://schemas.microsoft.com/office/drawing/2014/main" id="{66AF7A0E-B7CD-4CD2-AE5D-BB14F15E21C7}"/>
                </a:ext>
              </a:extLst>
            </p:cNvPr>
            <p:cNvSpPr>
              <a:spLocks/>
            </p:cNvSpPr>
            <p:nvPr/>
          </p:nvSpPr>
          <p:spPr bwMode="auto">
            <a:xfrm>
              <a:off x="1919642" y="5134347"/>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2" name="Freeform 433">
              <a:extLst>
                <a:ext uri="{FF2B5EF4-FFF2-40B4-BE49-F238E27FC236}">
                  <a16:creationId xmlns:a16="http://schemas.microsoft.com/office/drawing/2014/main" id="{F503A048-6544-4291-9268-4F9DC69A2E99}"/>
                </a:ext>
              </a:extLst>
            </p:cNvPr>
            <p:cNvSpPr>
              <a:spLocks/>
            </p:cNvSpPr>
            <p:nvPr/>
          </p:nvSpPr>
          <p:spPr bwMode="auto">
            <a:xfrm>
              <a:off x="1932342" y="5018459"/>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3" name="Freeform 434">
              <a:extLst>
                <a:ext uri="{FF2B5EF4-FFF2-40B4-BE49-F238E27FC236}">
                  <a16:creationId xmlns:a16="http://schemas.microsoft.com/office/drawing/2014/main" id="{5A06C963-9463-4FAF-AFDD-9E4223790EB9}"/>
                </a:ext>
              </a:extLst>
            </p:cNvPr>
            <p:cNvSpPr>
              <a:spLocks/>
            </p:cNvSpPr>
            <p:nvPr/>
          </p:nvSpPr>
          <p:spPr bwMode="auto">
            <a:xfrm>
              <a:off x="1938692" y="5021634"/>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grpSp>
        <p:nvGrpSpPr>
          <p:cNvPr id="464" name="Groupe 463">
            <a:extLst>
              <a:ext uri="{FF2B5EF4-FFF2-40B4-BE49-F238E27FC236}">
                <a16:creationId xmlns:a16="http://schemas.microsoft.com/office/drawing/2014/main" id="{EA0AB2FA-87E4-4438-B11D-B6750300431E}"/>
              </a:ext>
            </a:extLst>
          </p:cNvPr>
          <p:cNvGrpSpPr/>
          <p:nvPr/>
        </p:nvGrpSpPr>
        <p:grpSpPr>
          <a:xfrm>
            <a:off x="4109271" y="3417401"/>
            <a:ext cx="817323" cy="602341"/>
            <a:chOff x="2198025" y="3830071"/>
            <a:chExt cx="574851" cy="419926"/>
          </a:xfrm>
        </p:grpSpPr>
        <p:sp>
          <p:nvSpPr>
            <p:cNvPr id="465" name="Freeform 5">
              <a:extLst>
                <a:ext uri="{FF2B5EF4-FFF2-40B4-BE49-F238E27FC236}">
                  <a16:creationId xmlns:a16="http://schemas.microsoft.com/office/drawing/2014/main" id="{8673A4B1-86E4-4DE8-A267-5B7531878280}"/>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6" name="Freeform 6">
              <a:extLst>
                <a:ext uri="{FF2B5EF4-FFF2-40B4-BE49-F238E27FC236}">
                  <a16:creationId xmlns:a16="http://schemas.microsoft.com/office/drawing/2014/main" id="{59918B67-D391-4077-AB3F-9DC002703F46}"/>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7" name="Freeform 7">
              <a:extLst>
                <a:ext uri="{FF2B5EF4-FFF2-40B4-BE49-F238E27FC236}">
                  <a16:creationId xmlns:a16="http://schemas.microsoft.com/office/drawing/2014/main" id="{7EA9F6FC-79C2-4416-8CFD-C0278431948D}"/>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8" name="Line 8">
              <a:extLst>
                <a:ext uri="{FF2B5EF4-FFF2-40B4-BE49-F238E27FC236}">
                  <a16:creationId xmlns:a16="http://schemas.microsoft.com/office/drawing/2014/main" id="{2F9BB5C9-06E9-4422-9CC5-7F5F7DEBEDE7}"/>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69" name="Line 9">
              <a:extLst>
                <a:ext uri="{FF2B5EF4-FFF2-40B4-BE49-F238E27FC236}">
                  <a16:creationId xmlns:a16="http://schemas.microsoft.com/office/drawing/2014/main" id="{86715705-AA4D-4BDB-B16B-C5F326C25F7D}"/>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0" name="Line 10">
              <a:extLst>
                <a:ext uri="{FF2B5EF4-FFF2-40B4-BE49-F238E27FC236}">
                  <a16:creationId xmlns:a16="http://schemas.microsoft.com/office/drawing/2014/main" id="{34859EDD-F496-4A77-A965-158ADC056823}"/>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1" name="Freeform 11">
              <a:extLst>
                <a:ext uri="{FF2B5EF4-FFF2-40B4-BE49-F238E27FC236}">
                  <a16:creationId xmlns:a16="http://schemas.microsoft.com/office/drawing/2014/main" id="{E6E8EDE1-875B-437B-8AB6-912A16366C1D}"/>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2" name="Line 12">
              <a:extLst>
                <a:ext uri="{FF2B5EF4-FFF2-40B4-BE49-F238E27FC236}">
                  <a16:creationId xmlns:a16="http://schemas.microsoft.com/office/drawing/2014/main" id="{C0C05BD2-C966-414B-8937-8ACBAC6092AE}"/>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3" name="Line 13">
              <a:extLst>
                <a:ext uri="{FF2B5EF4-FFF2-40B4-BE49-F238E27FC236}">
                  <a16:creationId xmlns:a16="http://schemas.microsoft.com/office/drawing/2014/main" id="{5C8C6211-E822-4225-8983-E807089C39E1}"/>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4" name="Line 14">
              <a:extLst>
                <a:ext uri="{FF2B5EF4-FFF2-40B4-BE49-F238E27FC236}">
                  <a16:creationId xmlns:a16="http://schemas.microsoft.com/office/drawing/2014/main" id="{E7D39456-7122-4837-8005-3833AAC01B36}"/>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5" name="Line 15">
              <a:extLst>
                <a:ext uri="{FF2B5EF4-FFF2-40B4-BE49-F238E27FC236}">
                  <a16:creationId xmlns:a16="http://schemas.microsoft.com/office/drawing/2014/main" id="{DF5B527F-551C-4789-A0BC-4F9576DFBD1F}"/>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6" name="Line 16">
              <a:extLst>
                <a:ext uri="{FF2B5EF4-FFF2-40B4-BE49-F238E27FC236}">
                  <a16:creationId xmlns:a16="http://schemas.microsoft.com/office/drawing/2014/main" id="{1F74E910-B877-4337-9445-AD414AFF50B0}"/>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7" name="Line 17">
              <a:extLst>
                <a:ext uri="{FF2B5EF4-FFF2-40B4-BE49-F238E27FC236}">
                  <a16:creationId xmlns:a16="http://schemas.microsoft.com/office/drawing/2014/main" id="{8A284A07-BAC4-4111-BBD8-2D3A7F5C2990}"/>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8" name="Line 18">
              <a:extLst>
                <a:ext uri="{FF2B5EF4-FFF2-40B4-BE49-F238E27FC236}">
                  <a16:creationId xmlns:a16="http://schemas.microsoft.com/office/drawing/2014/main" id="{F99BFD00-6937-47FD-8778-0693D8E956AD}"/>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79" name="Line 19">
              <a:extLst>
                <a:ext uri="{FF2B5EF4-FFF2-40B4-BE49-F238E27FC236}">
                  <a16:creationId xmlns:a16="http://schemas.microsoft.com/office/drawing/2014/main" id="{08E4FD72-C243-4B4F-A187-7171B9C08C01}"/>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80" name="Line 20">
              <a:extLst>
                <a:ext uri="{FF2B5EF4-FFF2-40B4-BE49-F238E27FC236}">
                  <a16:creationId xmlns:a16="http://schemas.microsoft.com/office/drawing/2014/main" id="{A3DA6190-166C-47C0-8162-32B4BA4AAF23}"/>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sp>
        <p:nvSpPr>
          <p:cNvPr id="481" name="ZoneTexte 480">
            <a:extLst>
              <a:ext uri="{FF2B5EF4-FFF2-40B4-BE49-F238E27FC236}">
                <a16:creationId xmlns:a16="http://schemas.microsoft.com/office/drawing/2014/main" id="{4E4859D7-8804-443F-9BA4-33CC05A3250F}"/>
              </a:ext>
            </a:extLst>
          </p:cNvPr>
          <p:cNvSpPr txBox="1"/>
          <p:nvPr/>
        </p:nvSpPr>
        <p:spPr>
          <a:xfrm>
            <a:off x="3787178" y="2530938"/>
            <a:ext cx="1894531" cy="738664"/>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renseigne les informations client nécessaires </a:t>
            </a:r>
            <a:br>
              <a:rPr lang="fr-FR" sz="1050">
                <a:solidFill>
                  <a:prstClr val="black"/>
                </a:solidFill>
                <a:latin typeface="Calibri Light" panose="020F0302020204030204"/>
              </a:rPr>
            </a:br>
            <a:r>
              <a:rPr lang="fr-FR" sz="1050">
                <a:solidFill>
                  <a:prstClr val="black"/>
                </a:solidFill>
                <a:latin typeface="Calibri Light" panose="020F0302020204030204"/>
              </a:rPr>
              <a:t>à la prise de contact</a:t>
            </a:r>
          </a:p>
        </p:txBody>
      </p:sp>
      <p:grpSp>
        <p:nvGrpSpPr>
          <p:cNvPr id="482" name="Groupe 481">
            <a:extLst>
              <a:ext uri="{FF2B5EF4-FFF2-40B4-BE49-F238E27FC236}">
                <a16:creationId xmlns:a16="http://schemas.microsoft.com/office/drawing/2014/main" id="{89331CD2-40E8-4EFE-8077-F67300CFF62D}"/>
              </a:ext>
            </a:extLst>
          </p:cNvPr>
          <p:cNvGrpSpPr/>
          <p:nvPr/>
        </p:nvGrpSpPr>
        <p:grpSpPr>
          <a:xfrm>
            <a:off x="941378" y="3488156"/>
            <a:ext cx="599444" cy="489374"/>
            <a:chOff x="969240" y="4389210"/>
            <a:chExt cx="452596" cy="334461"/>
          </a:xfrm>
        </p:grpSpPr>
        <p:sp>
          <p:nvSpPr>
            <p:cNvPr id="483" name="Forme libre : forme 482">
              <a:extLst>
                <a:ext uri="{FF2B5EF4-FFF2-40B4-BE49-F238E27FC236}">
                  <a16:creationId xmlns:a16="http://schemas.microsoft.com/office/drawing/2014/main" id="{E551A73E-7A2C-4D75-8C46-C755E2995077}"/>
                </a:ext>
              </a:extLst>
            </p:cNvPr>
            <p:cNvSpPr/>
            <p:nvPr/>
          </p:nvSpPr>
          <p:spPr>
            <a:xfrm>
              <a:off x="1071209" y="4389210"/>
              <a:ext cx="334479" cy="334461"/>
            </a:xfrm>
            <a:custGeom>
              <a:avLst/>
              <a:gdLst>
                <a:gd name="connsiteX0" fmla="*/ 267953 w 334479"/>
                <a:gd name="connsiteY0" fmla="*/ 224466 h 334461"/>
                <a:gd name="connsiteX1" fmla="*/ 231422 w 334479"/>
                <a:gd name="connsiteY1" fmla="*/ 223798 h 334461"/>
                <a:gd name="connsiteX2" fmla="*/ 215226 w 334479"/>
                <a:gd name="connsiteY2" fmla="*/ 207607 h 334461"/>
                <a:gd name="connsiteX3" fmla="*/ 207607 w 334479"/>
                <a:gd name="connsiteY3" fmla="*/ 32562 h 334461"/>
                <a:gd name="connsiteX4" fmla="*/ 32562 w 334479"/>
                <a:gd name="connsiteY4" fmla="*/ 40180 h 334461"/>
                <a:gd name="connsiteX5" fmla="*/ 40180 w 334479"/>
                <a:gd name="connsiteY5" fmla="*/ 215226 h 334461"/>
                <a:gd name="connsiteX6" fmla="*/ 207607 w 334479"/>
                <a:gd name="connsiteY6" fmla="*/ 215226 h 334461"/>
                <a:gd name="connsiteX7" fmla="*/ 223771 w 334479"/>
                <a:gd name="connsiteY7" fmla="*/ 231390 h 334461"/>
                <a:gd name="connsiteX8" fmla="*/ 217483 w 334479"/>
                <a:gd name="connsiteY8" fmla="*/ 247640 h 334461"/>
                <a:gd name="connsiteX9" fmla="*/ 224450 w 334479"/>
                <a:gd name="connsiteY9" fmla="*/ 267829 h 334461"/>
                <a:gd name="connsiteX10" fmla="*/ 283869 w 334479"/>
                <a:gd name="connsiteY10" fmla="*/ 327346 h 334461"/>
                <a:gd name="connsiteX11" fmla="*/ 301634 w 334479"/>
                <a:gd name="connsiteY11" fmla="*/ 334458 h 334461"/>
                <a:gd name="connsiteX12" fmla="*/ 334329 w 334479"/>
                <a:gd name="connsiteY12" fmla="*/ 304193 h 334461"/>
                <a:gd name="connsiteX13" fmla="*/ 327362 w 334479"/>
                <a:gd name="connsiteY13" fmla="*/ 283999 h 334461"/>
                <a:gd name="connsiteX14" fmla="*/ 44263 w 334479"/>
                <a:gd name="connsiteY14" fmla="*/ 203992 h 334461"/>
                <a:gd name="connsiteX15" fmla="*/ 44264 w 334479"/>
                <a:gd name="connsiteY15" fmla="*/ 44264 h 334461"/>
                <a:gd name="connsiteX16" fmla="*/ 203992 w 334479"/>
                <a:gd name="connsiteY16" fmla="*/ 44265 h 334461"/>
                <a:gd name="connsiteX17" fmla="*/ 203992 w 334479"/>
                <a:gd name="connsiteY17" fmla="*/ 203992 h 334461"/>
                <a:gd name="connsiteX18" fmla="*/ 45342 w 334479"/>
                <a:gd name="connsiteY18" fmla="*/ 205065 h 334461"/>
                <a:gd name="connsiteX19" fmla="*/ 44263 w 334479"/>
                <a:gd name="connsiteY19" fmla="*/ 203986 h 334461"/>
                <a:gd name="connsiteX20" fmla="*/ 316898 w 334479"/>
                <a:gd name="connsiteY20" fmla="*/ 316957 h 334461"/>
                <a:gd name="connsiteX21" fmla="*/ 291499 w 334479"/>
                <a:gd name="connsiteY21" fmla="*/ 319738 h 334461"/>
                <a:gd name="connsiteX22" fmla="*/ 232090 w 334479"/>
                <a:gd name="connsiteY22" fmla="*/ 260221 h 334461"/>
                <a:gd name="connsiteX23" fmla="*/ 228232 w 334479"/>
                <a:gd name="connsiteY23" fmla="*/ 248572 h 334461"/>
                <a:gd name="connsiteX24" fmla="*/ 234930 w 334479"/>
                <a:gd name="connsiteY24" fmla="*/ 234854 h 334461"/>
                <a:gd name="connsiteX25" fmla="*/ 250173 w 334479"/>
                <a:gd name="connsiteY25" fmla="*/ 228114 h 334461"/>
                <a:gd name="connsiteX26" fmla="*/ 260324 w 334479"/>
                <a:gd name="connsiteY26" fmla="*/ 232085 h 334461"/>
                <a:gd name="connsiteX27" fmla="*/ 319732 w 334479"/>
                <a:gd name="connsiteY27" fmla="*/ 291585 h 334461"/>
                <a:gd name="connsiteX28" fmla="*/ 323590 w 334479"/>
                <a:gd name="connsiteY28" fmla="*/ 303239 h 334461"/>
                <a:gd name="connsiteX29" fmla="*/ 316893 w 334479"/>
                <a:gd name="connsiteY29" fmla="*/ 316952 h 33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4479" h="334461">
                  <a:moveTo>
                    <a:pt x="267953" y="224466"/>
                  </a:moveTo>
                  <a:cubicBezTo>
                    <a:pt x="257598" y="215288"/>
                    <a:pt x="242106" y="215004"/>
                    <a:pt x="231422" y="223798"/>
                  </a:cubicBezTo>
                  <a:lnTo>
                    <a:pt x="215226" y="207607"/>
                  </a:lnTo>
                  <a:cubicBezTo>
                    <a:pt x="261459" y="157166"/>
                    <a:pt x="258048" y="78795"/>
                    <a:pt x="207607" y="32562"/>
                  </a:cubicBezTo>
                  <a:cubicBezTo>
                    <a:pt x="157166" y="-13672"/>
                    <a:pt x="78795" y="-10261"/>
                    <a:pt x="32562" y="40180"/>
                  </a:cubicBezTo>
                  <a:cubicBezTo>
                    <a:pt x="-13672" y="90622"/>
                    <a:pt x="-10261" y="168992"/>
                    <a:pt x="40180" y="215226"/>
                  </a:cubicBezTo>
                  <a:cubicBezTo>
                    <a:pt x="87546" y="258640"/>
                    <a:pt x="160241" y="258640"/>
                    <a:pt x="207607" y="215226"/>
                  </a:cubicBezTo>
                  <a:lnTo>
                    <a:pt x="223771" y="231390"/>
                  </a:lnTo>
                  <a:cubicBezTo>
                    <a:pt x="220223" y="236126"/>
                    <a:pt x="218047" y="241749"/>
                    <a:pt x="217483" y="247640"/>
                  </a:cubicBezTo>
                  <a:cubicBezTo>
                    <a:pt x="216662" y="255074"/>
                    <a:pt x="219219" y="262484"/>
                    <a:pt x="224450" y="267829"/>
                  </a:cubicBezTo>
                  <a:lnTo>
                    <a:pt x="283869" y="327346"/>
                  </a:lnTo>
                  <a:cubicBezTo>
                    <a:pt x="288598" y="332002"/>
                    <a:pt x="294998" y="334565"/>
                    <a:pt x="301634" y="334458"/>
                  </a:cubicBezTo>
                  <a:cubicBezTo>
                    <a:pt x="318554" y="333934"/>
                    <a:pt x="332501" y="321023"/>
                    <a:pt x="334329" y="304193"/>
                  </a:cubicBezTo>
                  <a:cubicBezTo>
                    <a:pt x="335149" y="296758"/>
                    <a:pt x="332592" y="289347"/>
                    <a:pt x="327362" y="283999"/>
                  </a:cubicBezTo>
                  <a:close/>
                  <a:moveTo>
                    <a:pt x="44263" y="203992"/>
                  </a:moveTo>
                  <a:cubicBezTo>
                    <a:pt x="156" y="159884"/>
                    <a:pt x="156" y="88372"/>
                    <a:pt x="44264" y="44264"/>
                  </a:cubicBezTo>
                  <a:cubicBezTo>
                    <a:pt x="88372" y="157"/>
                    <a:pt x="159884" y="158"/>
                    <a:pt x="203992" y="44265"/>
                  </a:cubicBezTo>
                  <a:cubicBezTo>
                    <a:pt x="248098" y="88373"/>
                    <a:pt x="248098" y="159884"/>
                    <a:pt x="203992" y="203992"/>
                  </a:cubicBezTo>
                  <a:cubicBezTo>
                    <a:pt x="160478" y="248098"/>
                    <a:pt x="89449" y="248579"/>
                    <a:pt x="45342" y="205065"/>
                  </a:cubicBezTo>
                  <a:cubicBezTo>
                    <a:pt x="44980" y="204708"/>
                    <a:pt x="44620" y="204348"/>
                    <a:pt x="44263" y="203986"/>
                  </a:cubicBezTo>
                  <a:close/>
                  <a:moveTo>
                    <a:pt x="316898" y="316957"/>
                  </a:moveTo>
                  <a:cubicBezTo>
                    <a:pt x="309112" y="324722"/>
                    <a:pt x="297717" y="325972"/>
                    <a:pt x="291499" y="319738"/>
                  </a:cubicBezTo>
                  <a:lnTo>
                    <a:pt x="232090" y="260221"/>
                  </a:lnTo>
                  <a:cubicBezTo>
                    <a:pt x="229128" y="257110"/>
                    <a:pt x="227712" y="252837"/>
                    <a:pt x="228232" y="248572"/>
                  </a:cubicBezTo>
                  <a:cubicBezTo>
                    <a:pt x="228784" y="243355"/>
                    <a:pt x="231155" y="238498"/>
                    <a:pt x="234930" y="234854"/>
                  </a:cubicBezTo>
                  <a:cubicBezTo>
                    <a:pt x="238936" y="230703"/>
                    <a:pt x="244406" y="228284"/>
                    <a:pt x="250173" y="228114"/>
                  </a:cubicBezTo>
                  <a:cubicBezTo>
                    <a:pt x="253952" y="228019"/>
                    <a:pt x="257611" y="229450"/>
                    <a:pt x="260324" y="232085"/>
                  </a:cubicBezTo>
                  <a:lnTo>
                    <a:pt x="319732" y="291585"/>
                  </a:lnTo>
                  <a:cubicBezTo>
                    <a:pt x="322697" y="294697"/>
                    <a:pt x="324113" y="298973"/>
                    <a:pt x="323590" y="303239"/>
                  </a:cubicBezTo>
                  <a:cubicBezTo>
                    <a:pt x="323041" y="308456"/>
                    <a:pt x="320669" y="313311"/>
                    <a:pt x="316893" y="316952"/>
                  </a:cubicBezTo>
                  <a:close/>
                </a:path>
              </a:pathLst>
            </a:custGeom>
            <a:solidFill>
              <a:srgbClr val="3E454A">
                <a:lumMod val="50000"/>
                <a:lumOff val="50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4" name="Forme libre : forme 483">
              <a:extLst>
                <a:ext uri="{FF2B5EF4-FFF2-40B4-BE49-F238E27FC236}">
                  <a16:creationId xmlns:a16="http://schemas.microsoft.com/office/drawing/2014/main" id="{BB34E1A5-7D33-4FFB-97B4-5D1C0CBB7885}"/>
                </a:ext>
              </a:extLst>
            </p:cNvPr>
            <p:cNvSpPr/>
            <p:nvPr/>
          </p:nvSpPr>
          <p:spPr>
            <a:xfrm>
              <a:off x="1141657" y="4438101"/>
              <a:ext cx="107761" cy="107761"/>
            </a:xfrm>
            <a:custGeom>
              <a:avLst/>
              <a:gdLst>
                <a:gd name="connsiteX0" fmla="*/ 53881 w 107761"/>
                <a:gd name="connsiteY0" fmla="*/ 107761 h 107761"/>
                <a:gd name="connsiteX1" fmla="*/ 107761 w 107761"/>
                <a:gd name="connsiteY1" fmla="*/ 53881 h 107761"/>
                <a:gd name="connsiteX2" fmla="*/ 53881 w 107761"/>
                <a:gd name="connsiteY2" fmla="*/ 0 h 107761"/>
                <a:gd name="connsiteX3" fmla="*/ 0 w 107761"/>
                <a:gd name="connsiteY3" fmla="*/ 53881 h 107761"/>
                <a:gd name="connsiteX4" fmla="*/ 53881 w 107761"/>
                <a:gd name="connsiteY4" fmla="*/ 107761 h 107761"/>
                <a:gd name="connsiteX5" fmla="*/ 53881 w 107761"/>
                <a:gd name="connsiteY5" fmla="*/ 10776 h 107761"/>
                <a:gd name="connsiteX6" fmla="*/ 96985 w 107761"/>
                <a:gd name="connsiteY6" fmla="*/ 53881 h 107761"/>
                <a:gd name="connsiteX7" fmla="*/ 53881 w 107761"/>
                <a:gd name="connsiteY7" fmla="*/ 96985 h 107761"/>
                <a:gd name="connsiteX8" fmla="*/ 10776 w 107761"/>
                <a:gd name="connsiteY8" fmla="*/ 53881 h 107761"/>
                <a:gd name="connsiteX9" fmla="*/ 53881 w 107761"/>
                <a:gd name="connsiteY9" fmla="*/ 10776 h 10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761" h="107761">
                  <a:moveTo>
                    <a:pt x="53881" y="107761"/>
                  </a:moveTo>
                  <a:cubicBezTo>
                    <a:pt x="83638" y="107761"/>
                    <a:pt x="107761" y="83638"/>
                    <a:pt x="107761" y="53881"/>
                  </a:cubicBezTo>
                  <a:cubicBezTo>
                    <a:pt x="107761" y="24123"/>
                    <a:pt x="83638" y="0"/>
                    <a:pt x="53881" y="0"/>
                  </a:cubicBezTo>
                  <a:cubicBezTo>
                    <a:pt x="24123" y="0"/>
                    <a:pt x="0" y="24123"/>
                    <a:pt x="0" y="53881"/>
                  </a:cubicBezTo>
                  <a:cubicBezTo>
                    <a:pt x="0" y="83638"/>
                    <a:pt x="24123" y="107761"/>
                    <a:pt x="53881" y="107761"/>
                  </a:cubicBezTo>
                  <a:close/>
                  <a:moveTo>
                    <a:pt x="53881" y="10776"/>
                  </a:moveTo>
                  <a:cubicBezTo>
                    <a:pt x="77687" y="10776"/>
                    <a:pt x="96985" y="30074"/>
                    <a:pt x="96985" y="53881"/>
                  </a:cubicBezTo>
                  <a:cubicBezTo>
                    <a:pt x="96985" y="77687"/>
                    <a:pt x="77687" y="96985"/>
                    <a:pt x="53881" y="96985"/>
                  </a:cubicBezTo>
                  <a:cubicBezTo>
                    <a:pt x="30074" y="96985"/>
                    <a:pt x="10776" y="77687"/>
                    <a:pt x="10776" y="53881"/>
                  </a:cubicBezTo>
                  <a:cubicBezTo>
                    <a:pt x="10797" y="30083"/>
                    <a:pt x="30083" y="10797"/>
                    <a:pt x="53881" y="10776"/>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5" name="Forme libre : forme 484">
              <a:extLst>
                <a:ext uri="{FF2B5EF4-FFF2-40B4-BE49-F238E27FC236}">
                  <a16:creationId xmlns:a16="http://schemas.microsoft.com/office/drawing/2014/main" id="{FB2C11DA-52BD-4B26-82C5-049D6F2785BC}"/>
                </a:ext>
              </a:extLst>
            </p:cNvPr>
            <p:cNvSpPr/>
            <p:nvPr/>
          </p:nvSpPr>
          <p:spPr>
            <a:xfrm>
              <a:off x="1115256" y="4556638"/>
              <a:ext cx="160563" cy="28438"/>
            </a:xfrm>
            <a:custGeom>
              <a:avLst/>
              <a:gdLst>
                <a:gd name="connsiteX0" fmla="*/ 128505 w 160563"/>
                <a:gd name="connsiteY0" fmla="*/ 7301 h 28438"/>
                <a:gd name="connsiteX1" fmla="*/ 80282 w 160563"/>
                <a:gd name="connsiteY1" fmla="*/ 0 h 28438"/>
                <a:gd name="connsiteX2" fmla="*/ 0 w 160563"/>
                <a:gd name="connsiteY2" fmla="*/ 20054 h 28438"/>
                <a:gd name="connsiteX3" fmla="*/ 7376 w 160563"/>
                <a:gd name="connsiteY3" fmla="*/ 28438 h 28438"/>
                <a:gd name="connsiteX4" fmla="*/ 80282 w 160563"/>
                <a:gd name="connsiteY4" fmla="*/ 10776 h 28438"/>
                <a:gd name="connsiteX5" fmla="*/ 125477 w 160563"/>
                <a:gd name="connsiteY5" fmla="*/ 17640 h 28438"/>
                <a:gd name="connsiteX6" fmla="*/ 153215 w 160563"/>
                <a:gd name="connsiteY6" fmla="*/ 27953 h 28438"/>
                <a:gd name="connsiteX7" fmla="*/ 160564 w 160563"/>
                <a:gd name="connsiteY7" fmla="*/ 19526 h 28438"/>
                <a:gd name="connsiteX8" fmla="*/ 128505 w 160563"/>
                <a:gd name="connsiteY8" fmla="*/ 7301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63" h="28438">
                  <a:moveTo>
                    <a:pt x="128505" y="7301"/>
                  </a:moveTo>
                  <a:cubicBezTo>
                    <a:pt x="112880" y="2499"/>
                    <a:pt x="96629" y="39"/>
                    <a:pt x="80282" y="0"/>
                  </a:cubicBezTo>
                  <a:cubicBezTo>
                    <a:pt x="52341" y="464"/>
                    <a:pt x="24878" y="7325"/>
                    <a:pt x="0" y="20054"/>
                  </a:cubicBezTo>
                  <a:cubicBezTo>
                    <a:pt x="2307" y="22979"/>
                    <a:pt x="4769" y="25778"/>
                    <a:pt x="7376" y="28438"/>
                  </a:cubicBezTo>
                  <a:cubicBezTo>
                    <a:pt x="30076" y="17240"/>
                    <a:pt x="54974" y="11208"/>
                    <a:pt x="80282" y="10776"/>
                  </a:cubicBezTo>
                  <a:cubicBezTo>
                    <a:pt x="95603" y="10820"/>
                    <a:pt x="110833" y="13134"/>
                    <a:pt x="125477" y="17640"/>
                  </a:cubicBezTo>
                  <a:cubicBezTo>
                    <a:pt x="134982" y="20336"/>
                    <a:pt x="144258" y="23784"/>
                    <a:pt x="153215" y="27953"/>
                  </a:cubicBezTo>
                  <a:cubicBezTo>
                    <a:pt x="155815" y="25280"/>
                    <a:pt x="158269" y="22467"/>
                    <a:pt x="160564" y="19526"/>
                  </a:cubicBezTo>
                  <a:cubicBezTo>
                    <a:pt x="150263" y="14506"/>
                    <a:pt x="139534" y="10415"/>
                    <a:pt x="128505" y="7301"/>
                  </a:cubicBezTo>
                  <a:close/>
                </a:path>
              </a:pathLst>
            </a:custGeom>
            <a:solidFill>
              <a:srgbClr val="C00000"/>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6" name="Forme libre : forme 485">
              <a:extLst>
                <a:ext uri="{FF2B5EF4-FFF2-40B4-BE49-F238E27FC236}">
                  <a16:creationId xmlns:a16="http://schemas.microsoft.com/office/drawing/2014/main" id="{46E19498-195B-46CA-AA00-F21914048D76}"/>
                </a:ext>
              </a:extLst>
            </p:cNvPr>
            <p:cNvSpPr/>
            <p:nvPr/>
          </p:nvSpPr>
          <p:spPr>
            <a:xfrm>
              <a:off x="1296295" y="4407044"/>
              <a:ext cx="77324" cy="96014"/>
            </a:xfrm>
            <a:custGeom>
              <a:avLst/>
              <a:gdLst>
                <a:gd name="connsiteX0" fmla="*/ 28557 w 77324"/>
                <a:gd name="connsiteY0" fmla="*/ 10835 h 96014"/>
                <a:gd name="connsiteX1" fmla="*/ 66121 w 77324"/>
                <a:gd name="connsiteY1" fmla="*/ 48702 h 96014"/>
                <a:gd name="connsiteX2" fmla="*/ 37355 w 77324"/>
                <a:gd name="connsiteY2" fmla="*/ 85190 h 96014"/>
                <a:gd name="connsiteX3" fmla="*/ 38519 w 77324"/>
                <a:gd name="connsiteY3" fmla="*/ 96015 h 96014"/>
                <a:gd name="connsiteX4" fmla="*/ 76335 w 77324"/>
                <a:gd name="connsiteY4" fmla="*/ 38805 h 96014"/>
                <a:gd name="connsiteX5" fmla="*/ 19125 w 77324"/>
                <a:gd name="connsiteY5" fmla="*/ 989 h 96014"/>
                <a:gd name="connsiteX6" fmla="*/ 0 w 77324"/>
                <a:gd name="connsiteY6" fmla="*/ 9504 h 96014"/>
                <a:gd name="connsiteX7" fmla="*/ 7188 w 77324"/>
                <a:gd name="connsiteY7" fmla="*/ 17533 h 96014"/>
                <a:gd name="connsiteX8" fmla="*/ 28557 w 77324"/>
                <a:gd name="connsiteY8" fmla="*/ 10835 h 9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24" h="96014">
                  <a:moveTo>
                    <a:pt x="28557" y="10835"/>
                  </a:moveTo>
                  <a:cubicBezTo>
                    <a:pt x="49387" y="10919"/>
                    <a:pt x="66205" y="27873"/>
                    <a:pt x="66121" y="48702"/>
                  </a:cubicBezTo>
                  <a:cubicBezTo>
                    <a:pt x="66052" y="66029"/>
                    <a:pt x="54187" y="81079"/>
                    <a:pt x="37355" y="85190"/>
                  </a:cubicBezTo>
                  <a:cubicBezTo>
                    <a:pt x="37894" y="88763"/>
                    <a:pt x="38255" y="92378"/>
                    <a:pt x="38519" y="96015"/>
                  </a:cubicBezTo>
                  <a:cubicBezTo>
                    <a:pt x="64760" y="90659"/>
                    <a:pt x="81690" y="65045"/>
                    <a:pt x="76335" y="38805"/>
                  </a:cubicBezTo>
                  <a:cubicBezTo>
                    <a:pt x="70980" y="12564"/>
                    <a:pt x="45366" y="-4367"/>
                    <a:pt x="19125" y="989"/>
                  </a:cubicBezTo>
                  <a:cubicBezTo>
                    <a:pt x="12206" y="2401"/>
                    <a:pt x="5679" y="5307"/>
                    <a:pt x="0" y="9504"/>
                  </a:cubicBezTo>
                  <a:cubicBezTo>
                    <a:pt x="2500" y="12107"/>
                    <a:pt x="4914" y="14774"/>
                    <a:pt x="7188" y="17533"/>
                  </a:cubicBezTo>
                  <a:cubicBezTo>
                    <a:pt x="13458" y="13168"/>
                    <a:pt x="20916" y="10830"/>
                    <a:pt x="28557" y="1083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7" name="Forme libre : forme 486">
              <a:extLst>
                <a:ext uri="{FF2B5EF4-FFF2-40B4-BE49-F238E27FC236}">
                  <a16:creationId xmlns:a16="http://schemas.microsoft.com/office/drawing/2014/main" id="{4ECBC905-908C-4BA8-ADC6-582DCCB867D0}"/>
                </a:ext>
              </a:extLst>
            </p:cNvPr>
            <p:cNvSpPr/>
            <p:nvPr/>
          </p:nvSpPr>
          <p:spPr>
            <a:xfrm>
              <a:off x="1334205" y="4519337"/>
              <a:ext cx="87631" cy="96570"/>
            </a:xfrm>
            <a:custGeom>
              <a:avLst/>
              <a:gdLst>
                <a:gd name="connsiteX0" fmla="*/ 76494 w 87631"/>
                <a:gd name="connsiteY0" fmla="*/ 28287 h 96570"/>
                <a:gd name="connsiteX1" fmla="*/ 29979 w 87631"/>
                <a:gd name="connsiteY1" fmla="*/ 5539 h 96570"/>
                <a:gd name="connsiteX2" fmla="*/ 884 w 87631"/>
                <a:gd name="connsiteY2" fmla="*/ 0 h 96570"/>
                <a:gd name="connsiteX3" fmla="*/ 0 w 87631"/>
                <a:gd name="connsiteY3" fmla="*/ 10738 h 96570"/>
                <a:gd name="connsiteX4" fmla="*/ 26940 w 87631"/>
                <a:gd name="connsiteY4" fmla="*/ 15879 h 96570"/>
                <a:gd name="connsiteX5" fmla="*/ 69705 w 87631"/>
                <a:gd name="connsiteY5" fmla="*/ 36666 h 96570"/>
                <a:gd name="connsiteX6" fmla="*/ 76855 w 87631"/>
                <a:gd name="connsiteY6" fmla="*/ 50772 h 96570"/>
                <a:gd name="connsiteX7" fmla="*/ 76855 w 87631"/>
                <a:gd name="connsiteY7" fmla="*/ 96570 h 96570"/>
                <a:gd name="connsiteX8" fmla="*/ 87631 w 87631"/>
                <a:gd name="connsiteY8" fmla="*/ 96570 h 96570"/>
                <a:gd name="connsiteX9" fmla="*/ 87631 w 87631"/>
                <a:gd name="connsiteY9" fmla="*/ 50772 h 96570"/>
                <a:gd name="connsiteX10" fmla="*/ 76494 w 87631"/>
                <a:gd name="connsiteY10" fmla="*/ 28287 h 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31" h="96570">
                  <a:moveTo>
                    <a:pt x="76494" y="28287"/>
                  </a:moveTo>
                  <a:cubicBezTo>
                    <a:pt x="62685" y="17641"/>
                    <a:pt x="46861" y="9903"/>
                    <a:pt x="29979" y="5539"/>
                  </a:cubicBezTo>
                  <a:cubicBezTo>
                    <a:pt x="20507" y="2654"/>
                    <a:pt x="10753" y="797"/>
                    <a:pt x="884" y="0"/>
                  </a:cubicBezTo>
                  <a:cubicBezTo>
                    <a:pt x="733" y="3610"/>
                    <a:pt x="426" y="7188"/>
                    <a:pt x="0" y="10738"/>
                  </a:cubicBezTo>
                  <a:cubicBezTo>
                    <a:pt x="9138" y="11482"/>
                    <a:pt x="18170" y="13206"/>
                    <a:pt x="26940" y="15879"/>
                  </a:cubicBezTo>
                  <a:cubicBezTo>
                    <a:pt x="42451" y="19852"/>
                    <a:pt x="56998" y="26923"/>
                    <a:pt x="69705" y="36666"/>
                  </a:cubicBezTo>
                  <a:cubicBezTo>
                    <a:pt x="74086" y="40055"/>
                    <a:pt x="76712" y="45234"/>
                    <a:pt x="76855" y="50772"/>
                  </a:cubicBezTo>
                  <a:lnTo>
                    <a:pt x="76855" y="96570"/>
                  </a:lnTo>
                  <a:lnTo>
                    <a:pt x="87631" y="96570"/>
                  </a:lnTo>
                  <a:lnTo>
                    <a:pt x="87631" y="50772"/>
                  </a:lnTo>
                  <a:cubicBezTo>
                    <a:pt x="87483" y="41985"/>
                    <a:pt x="83394" y="33730"/>
                    <a:pt x="76494" y="2828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8" name="Forme libre : forme 487">
              <a:extLst>
                <a:ext uri="{FF2B5EF4-FFF2-40B4-BE49-F238E27FC236}">
                  <a16:creationId xmlns:a16="http://schemas.microsoft.com/office/drawing/2014/main" id="{C90F7BDF-52CB-4AC9-90EC-23ACC9294DE7}"/>
                </a:ext>
              </a:extLst>
            </p:cNvPr>
            <p:cNvSpPr/>
            <p:nvPr/>
          </p:nvSpPr>
          <p:spPr>
            <a:xfrm>
              <a:off x="1017740" y="4407194"/>
              <a:ext cx="76820" cy="95778"/>
            </a:xfrm>
            <a:custGeom>
              <a:avLst/>
              <a:gdLst>
                <a:gd name="connsiteX0" fmla="*/ 48485 w 76820"/>
                <a:gd name="connsiteY0" fmla="*/ 10685 h 95778"/>
                <a:gd name="connsiteX1" fmla="*/ 69606 w 76820"/>
                <a:gd name="connsiteY1" fmla="*/ 17216 h 95778"/>
                <a:gd name="connsiteX2" fmla="*/ 76820 w 76820"/>
                <a:gd name="connsiteY2" fmla="*/ 9182 h 95778"/>
                <a:gd name="connsiteX3" fmla="*/ 9182 w 76820"/>
                <a:gd name="connsiteY3" fmla="*/ 20074 h 95778"/>
                <a:gd name="connsiteX4" fmla="*/ 20075 w 76820"/>
                <a:gd name="connsiteY4" fmla="*/ 87713 h 95778"/>
                <a:gd name="connsiteX5" fmla="*/ 38123 w 76820"/>
                <a:gd name="connsiteY5" fmla="*/ 95779 h 95778"/>
                <a:gd name="connsiteX6" fmla="*/ 39298 w 76820"/>
                <a:gd name="connsiteY6" fmla="*/ 84960 h 95778"/>
                <a:gd name="connsiteX7" fmla="*/ 12016 w 76820"/>
                <a:gd name="connsiteY7" fmla="*/ 39126 h 95778"/>
                <a:gd name="connsiteX8" fmla="*/ 48485 w 76820"/>
                <a:gd name="connsiteY8" fmla="*/ 10685 h 9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20" h="95778">
                  <a:moveTo>
                    <a:pt x="48485" y="10685"/>
                  </a:moveTo>
                  <a:cubicBezTo>
                    <a:pt x="56022" y="10684"/>
                    <a:pt x="63384" y="12961"/>
                    <a:pt x="69606" y="17216"/>
                  </a:cubicBezTo>
                  <a:cubicBezTo>
                    <a:pt x="71885" y="14451"/>
                    <a:pt x="74310" y="11784"/>
                    <a:pt x="76820" y="9182"/>
                  </a:cubicBezTo>
                  <a:cubicBezTo>
                    <a:pt x="55135" y="-6488"/>
                    <a:pt x="24852" y="-1611"/>
                    <a:pt x="9182" y="20074"/>
                  </a:cubicBezTo>
                  <a:cubicBezTo>
                    <a:pt x="-6488" y="41760"/>
                    <a:pt x="-1611" y="72043"/>
                    <a:pt x="20075" y="87713"/>
                  </a:cubicBezTo>
                  <a:cubicBezTo>
                    <a:pt x="25472" y="91614"/>
                    <a:pt x="31617" y="94360"/>
                    <a:pt x="38123" y="95779"/>
                  </a:cubicBezTo>
                  <a:cubicBezTo>
                    <a:pt x="38387" y="92147"/>
                    <a:pt x="38759" y="88537"/>
                    <a:pt x="39298" y="84960"/>
                  </a:cubicBezTo>
                  <a:cubicBezTo>
                    <a:pt x="19107" y="79837"/>
                    <a:pt x="6893" y="59317"/>
                    <a:pt x="12016" y="39126"/>
                  </a:cubicBezTo>
                  <a:cubicBezTo>
                    <a:pt x="16251" y="22431"/>
                    <a:pt x="31260" y="10726"/>
                    <a:pt x="48485" y="10685"/>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89" name="Forme libre : forme 488">
              <a:extLst>
                <a:ext uri="{FF2B5EF4-FFF2-40B4-BE49-F238E27FC236}">
                  <a16:creationId xmlns:a16="http://schemas.microsoft.com/office/drawing/2014/main" id="{BA472972-5C94-487C-9291-8D58F636082F}"/>
                </a:ext>
              </a:extLst>
            </p:cNvPr>
            <p:cNvSpPr/>
            <p:nvPr/>
          </p:nvSpPr>
          <p:spPr>
            <a:xfrm>
              <a:off x="969240" y="4519471"/>
              <a:ext cx="87248" cy="96435"/>
            </a:xfrm>
            <a:custGeom>
              <a:avLst/>
              <a:gdLst>
                <a:gd name="connsiteX0" fmla="*/ 57717 w 87248"/>
                <a:gd name="connsiteY0" fmla="*/ 5377 h 96435"/>
                <a:gd name="connsiteX1" fmla="*/ 11186 w 87248"/>
                <a:gd name="connsiteY1" fmla="*/ 28115 h 96435"/>
                <a:gd name="connsiteX2" fmla="*/ 0 w 87248"/>
                <a:gd name="connsiteY2" fmla="*/ 50637 h 96435"/>
                <a:gd name="connsiteX3" fmla="*/ 0 w 87248"/>
                <a:gd name="connsiteY3" fmla="*/ 96435 h 96435"/>
                <a:gd name="connsiteX4" fmla="*/ 10776 w 87248"/>
                <a:gd name="connsiteY4" fmla="*/ 96435 h 96435"/>
                <a:gd name="connsiteX5" fmla="*/ 10776 w 87248"/>
                <a:gd name="connsiteY5" fmla="*/ 50637 h 96435"/>
                <a:gd name="connsiteX6" fmla="*/ 17721 w 87248"/>
                <a:gd name="connsiteY6" fmla="*/ 36682 h 96435"/>
                <a:gd name="connsiteX7" fmla="*/ 60616 w 87248"/>
                <a:gd name="connsiteY7" fmla="*/ 15765 h 96435"/>
                <a:gd name="connsiteX8" fmla="*/ 87249 w 87248"/>
                <a:gd name="connsiteY8" fmla="*/ 10733 h 96435"/>
                <a:gd name="connsiteX9" fmla="*/ 86354 w 87248"/>
                <a:gd name="connsiteY9" fmla="*/ 0 h 96435"/>
                <a:gd name="connsiteX10" fmla="*/ 57717 w 87248"/>
                <a:gd name="connsiteY10" fmla="*/ 5377 h 9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248" h="96435">
                  <a:moveTo>
                    <a:pt x="57717" y="5377"/>
                  </a:moveTo>
                  <a:cubicBezTo>
                    <a:pt x="41034" y="10276"/>
                    <a:pt x="25301" y="17963"/>
                    <a:pt x="11186" y="28115"/>
                  </a:cubicBezTo>
                  <a:cubicBezTo>
                    <a:pt x="4261" y="33559"/>
                    <a:pt x="153" y="41830"/>
                    <a:pt x="0" y="50637"/>
                  </a:cubicBezTo>
                  <a:lnTo>
                    <a:pt x="0" y="96435"/>
                  </a:lnTo>
                  <a:lnTo>
                    <a:pt x="10776" y="96435"/>
                  </a:lnTo>
                  <a:lnTo>
                    <a:pt x="10776" y="50637"/>
                  </a:lnTo>
                  <a:cubicBezTo>
                    <a:pt x="10898" y="45183"/>
                    <a:pt x="13444" y="40068"/>
                    <a:pt x="17721" y="36682"/>
                  </a:cubicBezTo>
                  <a:cubicBezTo>
                    <a:pt x="30742" y="27348"/>
                    <a:pt x="45243" y="20276"/>
                    <a:pt x="60616" y="15765"/>
                  </a:cubicBezTo>
                  <a:cubicBezTo>
                    <a:pt x="69330" y="13316"/>
                    <a:pt x="78242" y="11632"/>
                    <a:pt x="87249" y="10733"/>
                  </a:cubicBezTo>
                  <a:cubicBezTo>
                    <a:pt x="86823" y="7182"/>
                    <a:pt x="86511" y="3605"/>
                    <a:pt x="86354" y="0"/>
                  </a:cubicBezTo>
                  <a:cubicBezTo>
                    <a:pt x="76669" y="951"/>
                    <a:pt x="67087" y="2751"/>
                    <a:pt x="57717" y="5377"/>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sp>
          <p:nvSpPr>
            <p:cNvPr id="490" name="Forme libre : forme 489">
              <a:extLst>
                <a:ext uri="{FF2B5EF4-FFF2-40B4-BE49-F238E27FC236}">
                  <a16:creationId xmlns:a16="http://schemas.microsoft.com/office/drawing/2014/main" id="{3DC708B1-C637-4C31-9830-71A12027F4F8}"/>
                </a:ext>
              </a:extLst>
            </p:cNvPr>
            <p:cNvSpPr/>
            <p:nvPr/>
          </p:nvSpPr>
          <p:spPr>
            <a:xfrm>
              <a:off x="1098553" y="4622895"/>
              <a:ext cx="18798" cy="56348"/>
            </a:xfrm>
            <a:custGeom>
              <a:avLst/>
              <a:gdLst>
                <a:gd name="connsiteX0" fmla="*/ 0 w 18798"/>
                <a:gd name="connsiteY0" fmla="*/ 21326 h 56348"/>
                <a:gd name="connsiteX1" fmla="*/ 0 w 18798"/>
                <a:gd name="connsiteY1" fmla="*/ 56348 h 56348"/>
                <a:gd name="connsiteX2" fmla="*/ 10776 w 18798"/>
                <a:gd name="connsiteY2" fmla="*/ 56348 h 56348"/>
                <a:gd name="connsiteX3" fmla="*/ 10776 w 18798"/>
                <a:gd name="connsiteY3" fmla="*/ 21326 h 56348"/>
                <a:gd name="connsiteX4" fmla="*/ 17721 w 18798"/>
                <a:gd name="connsiteY4" fmla="*/ 7360 h 56348"/>
                <a:gd name="connsiteX5" fmla="*/ 18799 w 18798"/>
                <a:gd name="connsiteY5" fmla="*/ 6622 h 56348"/>
                <a:gd name="connsiteX6" fmla="*/ 9812 w 18798"/>
                <a:gd name="connsiteY6" fmla="*/ 0 h 56348"/>
                <a:gd name="connsiteX7" fmla="*/ 0 w 18798"/>
                <a:gd name="connsiteY7" fmla="*/ 21326 h 5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98" h="56348">
                  <a:moveTo>
                    <a:pt x="0" y="21326"/>
                  </a:moveTo>
                  <a:lnTo>
                    <a:pt x="0" y="56348"/>
                  </a:lnTo>
                  <a:lnTo>
                    <a:pt x="10776" y="56348"/>
                  </a:lnTo>
                  <a:lnTo>
                    <a:pt x="10776" y="21326"/>
                  </a:lnTo>
                  <a:cubicBezTo>
                    <a:pt x="10895" y="15868"/>
                    <a:pt x="13441" y="10748"/>
                    <a:pt x="17721" y="7360"/>
                  </a:cubicBezTo>
                  <a:cubicBezTo>
                    <a:pt x="18072" y="7101"/>
                    <a:pt x="18470" y="6875"/>
                    <a:pt x="18799" y="6622"/>
                  </a:cubicBezTo>
                  <a:cubicBezTo>
                    <a:pt x="15722" y="4548"/>
                    <a:pt x="12732" y="2311"/>
                    <a:pt x="9812" y="0"/>
                  </a:cubicBezTo>
                  <a:cubicBezTo>
                    <a:pt x="3691" y="5416"/>
                    <a:pt x="130" y="13155"/>
                    <a:pt x="0" y="21326"/>
                  </a:cubicBezTo>
                  <a:close/>
                </a:path>
              </a:pathLst>
            </a:custGeom>
            <a:solidFill>
              <a:srgbClr val="FFFFFF">
                <a:lumMod val="65000"/>
              </a:srgbClr>
            </a:solidFill>
            <a:ln w="535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ndParaRPr>
            </a:p>
          </p:txBody>
        </p:sp>
      </p:grpSp>
      <p:sp>
        <p:nvSpPr>
          <p:cNvPr id="491" name="Signe Plus 490">
            <a:extLst>
              <a:ext uri="{FF2B5EF4-FFF2-40B4-BE49-F238E27FC236}">
                <a16:creationId xmlns:a16="http://schemas.microsoft.com/office/drawing/2014/main" id="{DD66B435-C243-4163-832D-C5BDA378B9F7}"/>
              </a:ext>
            </a:extLst>
          </p:cNvPr>
          <p:cNvSpPr/>
          <p:nvPr/>
        </p:nvSpPr>
        <p:spPr>
          <a:xfrm>
            <a:off x="2453991" y="2691832"/>
            <a:ext cx="186521" cy="201985"/>
          </a:xfrm>
          <a:prstGeom prst="mathPlus">
            <a:avLst>
              <a:gd name="adj1" fmla="val 5098"/>
            </a:avLst>
          </a:prstGeom>
          <a:solidFill>
            <a:srgbClr val="7030A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sp>
        <p:nvSpPr>
          <p:cNvPr id="492" name="ZoneTexte 491">
            <a:extLst>
              <a:ext uri="{FF2B5EF4-FFF2-40B4-BE49-F238E27FC236}">
                <a16:creationId xmlns:a16="http://schemas.microsoft.com/office/drawing/2014/main" id="{2685D17E-50DE-4D8B-A492-96925825FE1C}"/>
              </a:ext>
            </a:extLst>
          </p:cNvPr>
          <p:cNvSpPr txBox="1"/>
          <p:nvPr/>
        </p:nvSpPr>
        <p:spPr>
          <a:xfrm>
            <a:off x="1566618" y="2600187"/>
            <a:ext cx="1075824" cy="415498"/>
          </a:xfrm>
          <a:prstGeom prst="rect">
            <a:avLst/>
          </a:prstGeom>
          <a:noFill/>
        </p:spPr>
        <p:txBody>
          <a:bodyPr wrap="square">
            <a:spAutoFit/>
          </a:bodyPr>
          <a:lstStyle>
            <a:defPPr>
              <a:defRPr lang="fr-FR"/>
            </a:defPPr>
            <a:lvl1pPr>
              <a:defRPr sz="800">
                <a:latin typeface="+mj-lt"/>
              </a:defRPr>
            </a:lvl1pPr>
          </a:lstStyle>
          <a:p>
            <a:pPr algn="ctr">
              <a:defRPr/>
            </a:pPr>
            <a:r>
              <a:rPr lang="fr-FR" sz="1050">
                <a:solidFill>
                  <a:prstClr val="black"/>
                </a:solidFill>
                <a:latin typeface="Calibri Light" panose="020F0302020204030204"/>
              </a:rPr>
              <a:t>Je consulte OORA</a:t>
            </a:r>
          </a:p>
        </p:txBody>
      </p:sp>
      <p:grpSp>
        <p:nvGrpSpPr>
          <p:cNvPr id="493" name="Groupe 492">
            <a:extLst>
              <a:ext uri="{FF2B5EF4-FFF2-40B4-BE49-F238E27FC236}">
                <a16:creationId xmlns:a16="http://schemas.microsoft.com/office/drawing/2014/main" id="{5D6FF38E-473F-45F0-A76D-DADB0F59D887}"/>
              </a:ext>
            </a:extLst>
          </p:cNvPr>
          <p:cNvGrpSpPr/>
          <p:nvPr/>
        </p:nvGrpSpPr>
        <p:grpSpPr>
          <a:xfrm>
            <a:off x="1676835" y="3210167"/>
            <a:ext cx="865030" cy="604239"/>
            <a:chOff x="1676835" y="3210167"/>
            <a:chExt cx="865030" cy="604239"/>
          </a:xfrm>
        </p:grpSpPr>
        <p:grpSp>
          <p:nvGrpSpPr>
            <p:cNvPr id="494" name="Groupe 493">
              <a:extLst>
                <a:ext uri="{FF2B5EF4-FFF2-40B4-BE49-F238E27FC236}">
                  <a16:creationId xmlns:a16="http://schemas.microsoft.com/office/drawing/2014/main" id="{4E35E5E6-09CE-4F98-A5AD-C21ECAEDB6B9}"/>
                </a:ext>
              </a:extLst>
            </p:cNvPr>
            <p:cNvGrpSpPr/>
            <p:nvPr/>
          </p:nvGrpSpPr>
          <p:grpSpPr>
            <a:xfrm>
              <a:off x="1676835" y="3210167"/>
              <a:ext cx="865030" cy="604239"/>
              <a:chOff x="2198025" y="3830071"/>
              <a:chExt cx="574851" cy="419926"/>
            </a:xfrm>
          </p:grpSpPr>
          <p:sp>
            <p:nvSpPr>
              <p:cNvPr id="496" name="Freeform 5">
                <a:extLst>
                  <a:ext uri="{FF2B5EF4-FFF2-40B4-BE49-F238E27FC236}">
                    <a16:creationId xmlns:a16="http://schemas.microsoft.com/office/drawing/2014/main" id="{067B6B3E-553B-445B-A868-E805E4D88637}"/>
                  </a:ext>
                </a:extLst>
              </p:cNvPr>
              <p:cNvSpPr>
                <a:spLocks/>
              </p:cNvSpPr>
              <p:nvPr/>
            </p:nvSpPr>
            <p:spPr bwMode="auto">
              <a:xfrm>
                <a:off x="2289077" y="3830071"/>
                <a:ext cx="390029" cy="278592"/>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97" name="Freeform 6">
                <a:extLst>
                  <a:ext uri="{FF2B5EF4-FFF2-40B4-BE49-F238E27FC236}">
                    <a16:creationId xmlns:a16="http://schemas.microsoft.com/office/drawing/2014/main" id="{ECBE1A67-B5ED-48CA-AFA9-2C4AC87B4903}"/>
                  </a:ext>
                </a:extLst>
              </p:cNvPr>
              <p:cNvSpPr>
                <a:spLocks/>
              </p:cNvSpPr>
              <p:nvPr/>
            </p:nvSpPr>
            <p:spPr bwMode="auto">
              <a:xfrm>
                <a:off x="2198025" y="4108663"/>
                <a:ext cx="574851" cy="125027"/>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98" name="Freeform 7">
                <a:extLst>
                  <a:ext uri="{FF2B5EF4-FFF2-40B4-BE49-F238E27FC236}">
                    <a16:creationId xmlns:a16="http://schemas.microsoft.com/office/drawing/2014/main" id="{56986F62-9466-4120-A4AE-3139EA03FD82}"/>
                  </a:ext>
                </a:extLst>
              </p:cNvPr>
              <p:cNvSpPr>
                <a:spLocks/>
              </p:cNvSpPr>
              <p:nvPr/>
            </p:nvSpPr>
            <p:spPr bwMode="auto">
              <a:xfrm>
                <a:off x="2203461" y="4239125"/>
                <a:ext cx="566697" cy="10872"/>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499" name="Line 8">
                <a:extLst>
                  <a:ext uri="{FF2B5EF4-FFF2-40B4-BE49-F238E27FC236}">
                    <a16:creationId xmlns:a16="http://schemas.microsoft.com/office/drawing/2014/main" id="{B13D56B6-21B5-42CD-9097-533A73B0BB80}"/>
                  </a:ext>
                </a:extLst>
              </p:cNvPr>
              <p:cNvSpPr>
                <a:spLocks noChangeShapeType="1"/>
              </p:cNvSpPr>
              <p:nvPr/>
            </p:nvSpPr>
            <p:spPr bwMode="auto">
              <a:xfrm>
                <a:off x="2289077" y="4088278"/>
                <a:ext cx="365567"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0" name="Line 9">
                <a:extLst>
                  <a:ext uri="{FF2B5EF4-FFF2-40B4-BE49-F238E27FC236}">
                    <a16:creationId xmlns:a16="http://schemas.microsoft.com/office/drawing/2014/main" id="{91FE66BA-07A4-4B7D-8D36-8A7067291EB8}"/>
                  </a:ext>
                </a:extLst>
              </p:cNvPr>
              <p:cNvSpPr>
                <a:spLocks noChangeShapeType="1"/>
              </p:cNvSpPr>
              <p:nvPr/>
            </p:nvSpPr>
            <p:spPr bwMode="auto">
              <a:xfrm>
                <a:off x="2289077" y="3854533"/>
                <a:ext cx="387311"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1" name="Line 10">
                <a:extLst>
                  <a:ext uri="{FF2B5EF4-FFF2-40B4-BE49-F238E27FC236}">
                    <a16:creationId xmlns:a16="http://schemas.microsoft.com/office/drawing/2014/main" id="{D2A108A2-E01D-4FC4-A069-FD5E0D48DEF0}"/>
                  </a:ext>
                </a:extLst>
              </p:cNvPr>
              <p:cNvSpPr>
                <a:spLocks noChangeShapeType="1"/>
              </p:cNvSpPr>
              <p:nvPr/>
            </p:nvSpPr>
            <p:spPr bwMode="auto">
              <a:xfrm>
                <a:off x="2473899" y="3840943"/>
                <a:ext cx="5436"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2" name="Freeform 11">
                <a:extLst>
                  <a:ext uri="{FF2B5EF4-FFF2-40B4-BE49-F238E27FC236}">
                    <a16:creationId xmlns:a16="http://schemas.microsoft.com/office/drawing/2014/main" id="{7C486976-B567-4C26-9240-395AEBB6E650}"/>
                  </a:ext>
                </a:extLst>
              </p:cNvPr>
              <p:cNvSpPr>
                <a:spLocks/>
              </p:cNvSpPr>
              <p:nvPr/>
            </p:nvSpPr>
            <p:spPr bwMode="auto">
              <a:xfrm>
                <a:off x="2272770" y="4124970"/>
                <a:ext cx="422645" cy="55718"/>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3" name="Line 12">
                <a:extLst>
                  <a:ext uri="{FF2B5EF4-FFF2-40B4-BE49-F238E27FC236}">
                    <a16:creationId xmlns:a16="http://schemas.microsoft.com/office/drawing/2014/main" id="{F9EB6194-F5C8-48E9-BDA0-F358D8D69247}"/>
                  </a:ext>
                </a:extLst>
              </p:cNvPr>
              <p:cNvSpPr>
                <a:spLocks noChangeShapeType="1"/>
              </p:cNvSpPr>
              <p:nvPr/>
            </p:nvSpPr>
            <p:spPr bwMode="auto">
              <a:xfrm flipH="1">
                <a:off x="2404591" y="4180689"/>
                <a:ext cx="14949"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4" name="Line 13">
                <a:extLst>
                  <a:ext uri="{FF2B5EF4-FFF2-40B4-BE49-F238E27FC236}">
                    <a16:creationId xmlns:a16="http://schemas.microsoft.com/office/drawing/2014/main" id="{3AA51CA2-34AC-4F94-B84E-07E0B22A4D81}"/>
                  </a:ext>
                </a:extLst>
              </p:cNvPr>
              <p:cNvSpPr>
                <a:spLocks noChangeShapeType="1"/>
              </p:cNvSpPr>
              <p:nvPr/>
            </p:nvSpPr>
            <p:spPr bwMode="auto">
              <a:xfrm>
                <a:off x="2548643" y="4180689"/>
                <a:ext cx="16308" cy="5028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5" name="Line 14">
                <a:extLst>
                  <a:ext uri="{FF2B5EF4-FFF2-40B4-BE49-F238E27FC236}">
                    <a16:creationId xmlns:a16="http://schemas.microsoft.com/office/drawing/2014/main" id="{6953C40B-BA18-456C-B6AC-E79FA1E36808}"/>
                  </a:ext>
                </a:extLst>
              </p:cNvPr>
              <p:cNvSpPr>
                <a:spLocks noChangeShapeType="1"/>
              </p:cNvSpPr>
              <p:nvPr/>
            </p:nvSpPr>
            <p:spPr bwMode="auto">
              <a:xfrm flipH="1">
                <a:off x="2465745" y="3883071"/>
                <a:ext cx="135898" cy="178027"/>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6" name="Line 15">
                <a:extLst>
                  <a:ext uri="{FF2B5EF4-FFF2-40B4-BE49-F238E27FC236}">
                    <a16:creationId xmlns:a16="http://schemas.microsoft.com/office/drawing/2014/main" id="{6E34F3E8-03C8-43D6-8C4B-FCA620A37B0D}"/>
                  </a:ext>
                </a:extLst>
              </p:cNvPr>
              <p:cNvSpPr>
                <a:spLocks noChangeShapeType="1"/>
              </p:cNvSpPr>
              <p:nvPr/>
            </p:nvSpPr>
            <p:spPr bwMode="auto">
              <a:xfrm flipH="1">
                <a:off x="2507874" y="3991790"/>
                <a:ext cx="46205" cy="61154"/>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7" name="Line 16">
                <a:extLst>
                  <a:ext uri="{FF2B5EF4-FFF2-40B4-BE49-F238E27FC236}">
                    <a16:creationId xmlns:a16="http://schemas.microsoft.com/office/drawing/2014/main" id="{952AD78E-A667-417A-A9BC-7C9C1021973D}"/>
                  </a:ext>
                </a:extLst>
              </p:cNvPr>
              <p:cNvSpPr>
                <a:spLocks noChangeShapeType="1"/>
              </p:cNvSpPr>
              <p:nvPr/>
            </p:nvSpPr>
            <p:spPr bwMode="auto">
              <a:xfrm flipH="1">
                <a:off x="2574464" y="3946944"/>
                <a:ext cx="13590" cy="19026"/>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8" name="Line 17">
                <a:extLst>
                  <a:ext uri="{FF2B5EF4-FFF2-40B4-BE49-F238E27FC236}">
                    <a16:creationId xmlns:a16="http://schemas.microsoft.com/office/drawing/2014/main" id="{CBD5FED7-A46C-4009-8C01-74A209695AE2}"/>
                  </a:ext>
                </a:extLst>
              </p:cNvPr>
              <p:cNvSpPr>
                <a:spLocks noChangeShapeType="1"/>
              </p:cNvSpPr>
              <p:nvPr/>
            </p:nvSpPr>
            <p:spPr bwMode="auto">
              <a:xfrm>
                <a:off x="2770158" y="4221459"/>
                <a:ext cx="0" cy="20384"/>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09" name="Line 18">
                <a:extLst>
                  <a:ext uri="{FF2B5EF4-FFF2-40B4-BE49-F238E27FC236}">
                    <a16:creationId xmlns:a16="http://schemas.microsoft.com/office/drawing/2014/main" id="{A615A0DA-E9D4-4D44-A2A4-7C92FD6244A7}"/>
                  </a:ext>
                </a:extLst>
              </p:cNvPr>
              <p:cNvSpPr>
                <a:spLocks noChangeShapeType="1"/>
              </p:cNvSpPr>
              <p:nvPr/>
            </p:nvSpPr>
            <p:spPr bwMode="auto">
              <a:xfrm>
                <a:off x="2203461" y="4221459"/>
                <a:ext cx="0" cy="17666"/>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10" name="Line 19">
                <a:extLst>
                  <a:ext uri="{FF2B5EF4-FFF2-40B4-BE49-F238E27FC236}">
                    <a16:creationId xmlns:a16="http://schemas.microsoft.com/office/drawing/2014/main" id="{1CDE0C7B-D4A8-41CE-A348-A741061B32FE}"/>
                  </a:ext>
                </a:extLst>
              </p:cNvPr>
              <p:cNvSpPr>
                <a:spLocks noChangeShapeType="1"/>
              </p:cNvSpPr>
              <p:nvPr/>
            </p:nvSpPr>
            <p:spPr bwMode="auto">
              <a:xfrm flipH="1">
                <a:off x="2380129" y="4160304"/>
                <a:ext cx="301695"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sp>
            <p:nvSpPr>
              <p:cNvPr id="511" name="Line 20">
                <a:extLst>
                  <a:ext uri="{FF2B5EF4-FFF2-40B4-BE49-F238E27FC236}">
                    <a16:creationId xmlns:a16="http://schemas.microsoft.com/office/drawing/2014/main" id="{E5EE02A4-BB22-4F72-AA03-53DE82E4F6A1}"/>
                  </a:ext>
                </a:extLst>
              </p:cNvPr>
              <p:cNvSpPr>
                <a:spLocks noChangeShapeType="1"/>
              </p:cNvSpPr>
              <p:nvPr/>
            </p:nvSpPr>
            <p:spPr bwMode="auto">
              <a:xfrm>
                <a:off x="2328488" y="4143996"/>
                <a:ext cx="165796"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fr-FR">
                  <a:solidFill>
                    <a:prstClr val="black"/>
                  </a:solidFill>
                  <a:latin typeface="Calibri" panose="020F0502020204030204"/>
                </a:endParaRPr>
              </a:p>
            </p:txBody>
          </p:sp>
        </p:grpSp>
        <p:pic>
          <p:nvPicPr>
            <p:cNvPr id="495" name="Image 494">
              <a:hlinkClick r:id="rId12"/>
              <a:extLst>
                <a:ext uri="{FF2B5EF4-FFF2-40B4-BE49-F238E27FC236}">
                  <a16:creationId xmlns:a16="http://schemas.microsoft.com/office/drawing/2014/main" id="{A5584F82-2271-428A-9BE7-4E007AC3617B}"/>
                </a:ext>
              </a:extLst>
            </p:cNvPr>
            <p:cNvPicPr>
              <a:picLocks noChangeAspect="1"/>
            </p:cNvPicPr>
            <p:nvPr/>
          </p:nvPicPr>
          <p:blipFill rotWithShape="1">
            <a:blip r:embed="rId13"/>
            <a:srcRect t="1569" r="96078" b="91254"/>
            <a:stretch/>
          </p:blipFill>
          <p:spPr>
            <a:xfrm>
              <a:off x="1925654" y="3283087"/>
              <a:ext cx="369829" cy="294978"/>
            </a:xfrm>
            <a:prstGeom prst="rect">
              <a:avLst/>
            </a:prstGeom>
          </p:spPr>
        </p:pic>
      </p:grpSp>
      <p:sp>
        <p:nvSpPr>
          <p:cNvPr id="512" name="Graphique 9">
            <a:extLst>
              <a:ext uri="{FF2B5EF4-FFF2-40B4-BE49-F238E27FC236}">
                <a16:creationId xmlns:a16="http://schemas.microsoft.com/office/drawing/2014/main" id="{1CAC3E99-2C9E-40B7-9065-57A2A821B9A1}"/>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rgbClr val="FFFFFF">
              <a:lumMod val="9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pic>
        <p:nvPicPr>
          <p:cNvPr id="513" name="Image 512">
            <a:extLst>
              <a:ext uri="{FF2B5EF4-FFF2-40B4-BE49-F238E27FC236}">
                <a16:creationId xmlns:a16="http://schemas.microsoft.com/office/drawing/2014/main" id="{276A4C45-258C-4450-8720-BFB514E98729}"/>
              </a:ext>
            </a:extLst>
          </p:cNvPr>
          <p:cNvPicPr>
            <a:picLocks noChangeAspect="1"/>
          </p:cNvPicPr>
          <p:nvPr/>
        </p:nvPicPr>
        <p:blipFill>
          <a:blip r:embed="rId14"/>
          <a:stretch>
            <a:fillRect/>
          </a:stretch>
        </p:blipFill>
        <p:spPr>
          <a:xfrm>
            <a:off x="4768867" y="4238381"/>
            <a:ext cx="951695" cy="682738"/>
          </a:xfrm>
          <a:prstGeom prst="rect">
            <a:avLst/>
          </a:prstGeom>
        </p:spPr>
      </p:pic>
      <p:sp>
        <p:nvSpPr>
          <p:cNvPr id="514" name="ZoneTexte 513">
            <a:extLst>
              <a:ext uri="{FF2B5EF4-FFF2-40B4-BE49-F238E27FC236}">
                <a16:creationId xmlns:a16="http://schemas.microsoft.com/office/drawing/2014/main" id="{878B8DDB-86D9-4F08-9010-D6DBCDF60D32}"/>
              </a:ext>
            </a:extLst>
          </p:cNvPr>
          <p:cNvSpPr txBox="1"/>
          <p:nvPr/>
        </p:nvSpPr>
        <p:spPr>
          <a:xfrm>
            <a:off x="695325" y="5197605"/>
            <a:ext cx="10878539" cy="1221168"/>
          </a:xfrm>
          <a:prstGeom prst="rect">
            <a:avLst/>
          </a:prstGeom>
          <a:noFill/>
        </p:spPr>
        <p:txBody>
          <a:bodyPr wrap="square" rtlCol="0">
            <a:spAutoFit/>
          </a:bodyPr>
          <a:lstStyle/>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NB1 : les conseillers sont informés par mail des rdv fixés avec leurs clients et de l’accord ou du refus de souscription du client</a:t>
            </a:r>
          </a:p>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NB2 : un </a:t>
            </a:r>
            <a:r>
              <a:rPr lang="fr-FR" sz="1467" kern="0" err="1">
                <a:solidFill>
                  <a:srgbClr val="000000"/>
                </a:solidFill>
                <a:cs typeface="Arial"/>
                <a:sym typeface="Arial"/>
              </a:rPr>
              <a:t>reporting</a:t>
            </a:r>
            <a:r>
              <a:rPr lang="fr-FR" sz="1467" kern="0">
                <a:solidFill>
                  <a:srgbClr val="000000"/>
                </a:solidFill>
                <a:cs typeface="Arial"/>
                <a:sym typeface="Arial"/>
              </a:rPr>
              <a:t> des ventes est transmis hebdomadairement par WTW au Marché des Pros de la CEGEE, via la Promotion de l’Excellence Professionnelle (</a:t>
            </a:r>
            <a:r>
              <a:rPr lang="fr-FR" sz="1400" i="1" kern="0">
                <a:solidFill>
                  <a:srgbClr val="000000"/>
                </a:solidFill>
                <a:cs typeface="Arial"/>
                <a:sym typeface="Arial"/>
              </a:rPr>
              <a:t>suivi hebdo au lancement, mensuel ensuite</a:t>
            </a:r>
            <a:r>
              <a:rPr lang="fr-FR" sz="1467" kern="0">
                <a:solidFill>
                  <a:srgbClr val="000000"/>
                </a:solidFill>
                <a:cs typeface="Arial"/>
                <a:sym typeface="Arial"/>
              </a:rPr>
              <a:t>)</a:t>
            </a:r>
          </a:p>
          <a:p>
            <a:pPr marL="285750" indent="-285750" defTabSz="1219170">
              <a:buFont typeface="Wingdings" panose="05000000000000000000" pitchFamily="2" charset="2"/>
              <a:buChar char="§"/>
              <a:tabLst>
                <a:tab pos="90488" algn="l"/>
              </a:tabLst>
              <a:defRPr/>
            </a:pPr>
            <a:r>
              <a:rPr lang="fr-FR" sz="1467" kern="0">
                <a:solidFill>
                  <a:srgbClr val="000000"/>
                </a:solidFill>
                <a:cs typeface="Arial"/>
                <a:sym typeface="Arial"/>
              </a:rPr>
              <a:t>NB3 : à noter que les contrats Agri/Viti souscrits via WTW ne remontent pas sur la Synthèse Personne du Portail </a:t>
            </a:r>
            <a:r>
              <a:rPr lang="fr-FR" sz="1467" kern="0" err="1">
                <a:solidFill>
                  <a:srgbClr val="000000"/>
                </a:solidFill>
                <a:cs typeface="Arial"/>
                <a:sym typeface="Arial"/>
              </a:rPr>
              <a:t>MySys</a:t>
            </a:r>
            <a:r>
              <a:rPr lang="fr-FR" sz="1467" kern="0">
                <a:solidFill>
                  <a:srgbClr val="000000"/>
                </a:solidFill>
                <a:cs typeface="Arial"/>
                <a:sym typeface="Arial"/>
              </a:rPr>
              <a:t> (</a:t>
            </a:r>
            <a:r>
              <a:rPr lang="fr-FR" sz="1467" i="1" kern="0">
                <a:solidFill>
                  <a:srgbClr val="000000"/>
                </a:solidFill>
                <a:cs typeface="Arial"/>
                <a:sym typeface="Arial"/>
              </a:rPr>
              <a:t>développement informatique attendu courant 2024</a:t>
            </a:r>
            <a:r>
              <a:rPr lang="fr-FR" sz="1467" kern="0">
                <a:solidFill>
                  <a:srgbClr val="000000"/>
                </a:solidFill>
                <a:cs typeface="Arial"/>
                <a:sym typeface="Arial"/>
              </a:rPr>
              <a:t>)</a:t>
            </a:r>
          </a:p>
        </p:txBody>
      </p:sp>
    </p:spTree>
    <p:extLst>
      <p:ext uri="{BB962C8B-B14F-4D97-AF65-F5344CB8AC3E}">
        <p14:creationId xmlns:p14="http://schemas.microsoft.com/office/powerpoint/2010/main" val="3150198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Espace réservé du texte 1">
            <a:extLst>
              <a:ext uri="{FF2B5EF4-FFF2-40B4-BE49-F238E27FC236}">
                <a16:creationId xmlns:a16="http://schemas.microsoft.com/office/drawing/2014/main" id="{F510A1BC-B52D-4A1D-8E56-B2038D2B1062}"/>
              </a:ext>
            </a:extLst>
          </p:cNvPr>
          <p:cNvSpPr txBox="1">
            <a:spLocks/>
          </p:cNvSpPr>
          <p:nvPr/>
        </p:nvSpPr>
        <p:spPr>
          <a:xfrm>
            <a:off x="6185694" y="1230288"/>
            <a:ext cx="5855452" cy="52832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b="1" i="0" u="none" strike="noStrike" kern="1200" cap="none" spc="0" normalizeH="0" baseline="0" noProof="0">
                <a:ln>
                  <a:noFill/>
                </a:ln>
                <a:solidFill>
                  <a:srgbClr val="D7000F"/>
                </a:solidFill>
                <a:effectLst/>
                <a:uLnTx/>
                <a:uFillTx/>
                <a:latin typeface="Arial" panose="020B0604020202020204"/>
                <a:ea typeface="+mn-ea"/>
                <a:cs typeface="+mn-cs"/>
              </a:rPr>
              <a:t>Les critères d’éligibilité aux offres Assurances Agri/Viti sont intégrés dans OORA</a:t>
            </a:r>
          </a:p>
        </p:txBody>
      </p:sp>
      <p:pic>
        <p:nvPicPr>
          <p:cNvPr id="16" name="Image 15">
            <a:hlinkClick r:id="rId3"/>
            <a:extLst>
              <a:ext uri="{FF2B5EF4-FFF2-40B4-BE49-F238E27FC236}">
                <a16:creationId xmlns:a16="http://schemas.microsoft.com/office/drawing/2014/main" id="{E0724B51-7C83-47E0-9D60-BFBC9B019A7D}"/>
              </a:ext>
            </a:extLst>
          </p:cNvPr>
          <p:cNvPicPr>
            <a:picLocks noChangeAspect="1"/>
          </p:cNvPicPr>
          <p:nvPr/>
        </p:nvPicPr>
        <p:blipFill>
          <a:blip r:embed="rId4"/>
          <a:stretch>
            <a:fillRect/>
          </a:stretch>
        </p:blipFill>
        <p:spPr>
          <a:xfrm>
            <a:off x="1808943" y="2317128"/>
            <a:ext cx="8574114" cy="39430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03111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ZoneTexte 14">
            <a:extLst>
              <a:ext uri="{FF2B5EF4-FFF2-40B4-BE49-F238E27FC236}">
                <a16:creationId xmlns:a16="http://schemas.microsoft.com/office/drawing/2014/main" id="{4BDF1C19-29CB-4AE0-9D31-A2049A800705}"/>
              </a:ext>
            </a:extLst>
          </p:cNvPr>
          <p:cNvSpPr txBox="1"/>
          <p:nvPr/>
        </p:nvSpPr>
        <p:spPr>
          <a:xfrm>
            <a:off x="184727" y="2662561"/>
            <a:ext cx="5911274" cy="2123658"/>
          </a:xfrm>
          <a:prstGeom prst="rect">
            <a:avLst/>
          </a:prstGeom>
          <a:solidFill>
            <a:schemeClr val="bg1">
              <a:lumMod val="95000"/>
            </a:schemeClr>
          </a:solidFill>
        </p:spPr>
        <p:txBody>
          <a:bodyPr wrap="square" rtlCol="0">
            <a:spAutoFit/>
          </a:bodyPr>
          <a:lstStyle/>
          <a:p>
            <a:r>
              <a:rPr lang="fr-FR" sz="1200" u="sng" dirty="0"/>
              <a:t>Suggestions de questions aptes à détecter / faire naître les besoins de nos clients</a:t>
            </a:r>
            <a:r>
              <a:rPr lang="fr-FR" sz="1200" dirty="0"/>
              <a:t> :</a:t>
            </a:r>
          </a:p>
          <a:p>
            <a:endParaRPr lang="fr-FR" sz="1200" dirty="0"/>
          </a:p>
          <a:p>
            <a:pPr marL="342900" lvl="0" indent="-342900">
              <a:buFont typeface="Wingdings" panose="05000000000000000000" pitchFamily="2" charset="2"/>
              <a:buChar char=""/>
            </a:pPr>
            <a:r>
              <a:rPr lang="fr-FR" sz="1200" dirty="0">
                <a:ea typeface="Times New Roman" panose="02020603050405020304" pitchFamily="18" charset="0"/>
              </a:rPr>
              <a:t>Quels sont les </a:t>
            </a:r>
            <a:r>
              <a:rPr lang="fr-FR" sz="1200" b="1" dirty="0">
                <a:ea typeface="Times New Roman" panose="02020603050405020304" pitchFamily="18" charset="0"/>
              </a:rPr>
              <a:t>principaux risques</a:t>
            </a:r>
            <a:r>
              <a:rPr lang="fr-FR" sz="1200" dirty="0">
                <a:ea typeface="Times New Roman" panose="02020603050405020304" pitchFamily="18" charset="0"/>
              </a:rPr>
              <a:t> liés à l’exercice de votre activité ?</a:t>
            </a:r>
          </a:p>
          <a:p>
            <a:pPr lvl="0"/>
            <a:endParaRPr lang="fr-FR" sz="400" dirty="0">
              <a:ea typeface="Calibri" panose="020F0502020204030204" pitchFamily="34" charset="0"/>
            </a:endParaRPr>
          </a:p>
          <a:p>
            <a:pPr marL="342900" lvl="0" indent="-342900">
              <a:buFont typeface="Wingdings" panose="05000000000000000000" pitchFamily="2" charset="2"/>
              <a:buChar char=""/>
            </a:pPr>
            <a:r>
              <a:rPr lang="fr-FR" sz="1200" dirty="0">
                <a:ea typeface="Times New Roman" panose="02020603050405020304" pitchFamily="18" charset="0"/>
              </a:rPr>
              <a:t>Quelles sont les principales </a:t>
            </a:r>
            <a:r>
              <a:rPr lang="fr-FR" sz="1200" b="1" dirty="0">
                <a:ea typeface="Times New Roman" panose="02020603050405020304" pitchFamily="18" charset="0"/>
              </a:rPr>
              <a:t>causes possibles d’incendie</a:t>
            </a:r>
            <a:r>
              <a:rPr lang="fr-FR" sz="1200" dirty="0">
                <a:ea typeface="Times New Roman" panose="02020603050405020304" pitchFamily="18" charset="0"/>
              </a:rPr>
              <a:t> dans vos locaux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Quel niveau de protection avez-vous mis en place pour </a:t>
            </a:r>
            <a:r>
              <a:rPr lang="fr-FR" sz="1200" b="1" dirty="0">
                <a:ea typeface="Times New Roman" panose="02020603050405020304" pitchFamily="18" charset="0"/>
              </a:rPr>
              <a:t>sécuriser votre exploitation</a:t>
            </a:r>
            <a:r>
              <a:rPr lang="fr-FR" sz="1200" dirty="0">
                <a:ea typeface="Times New Roman" panose="02020603050405020304" pitchFamily="18" charset="0"/>
              </a:rPr>
              <a:t> </a:t>
            </a:r>
            <a:r>
              <a:rPr lang="fr-FR" sz="1200" i="1" dirty="0">
                <a:ea typeface="Times New Roman" panose="02020603050405020304" pitchFamily="18" charset="0"/>
              </a:rPr>
              <a:t>(bâtiments et matériels)</a:t>
            </a:r>
            <a:r>
              <a:rPr lang="fr-FR" sz="1200" dirty="0">
                <a:ea typeface="Times New Roman" panose="02020603050405020304" pitchFamily="18" charset="0"/>
              </a:rPr>
              <a:t> ?</a:t>
            </a:r>
          </a:p>
          <a:p>
            <a:pPr marL="342900" lvl="0" indent="-342900" algn="just">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Et de la même manière, comment protégez-vous les </a:t>
            </a:r>
            <a:r>
              <a:rPr lang="fr-FR" sz="1200" b="1" dirty="0">
                <a:ea typeface="Times New Roman" panose="02020603050405020304" pitchFamily="18" charset="0"/>
              </a:rPr>
              <a:t>dommages </a:t>
            </a:r>
            <a:r>
              <a:rPr lang="fr-FR" sz="1200" i="1" dirty="0">
                <a:ea typeface="Times New Roman" panose="02020603050405020304" pitchFamily="18" charset="0"/>
              </a:rPr>
              <a:t>(corporels, matériels ou immatériels)</a:t>
            </a:r>
            <a:r>
              <a:rPr lang="fr-FR" sz="1200" b="1" dirty="0">
                <a:ea typeface="Times New Roman" panose="02020603050405020304" pitchFamily="18" charset="0"/>
              </a:rPr>
              <a:t> subis par autrui</a:t>
            </a:r>
            <a:r>
              <a:rPr lang="fr-FR" sz="1200" dirty="0">
                <a:ea typeface="Times New Roman" panose="02020603050405020304" pitchFamily="18" charset="0"/>
              </a:rPr>
              <a:t> liés à l’exercice de l’activité professionnelle </a:t>
            </a:r>
            <a:r>
              <a:rPr lang="fr-FR" sz="1200" i="1" dirty="0">
                <a:ea typeface="Times New Roman" panose="02020603050405020304" pitchFamily="18" charset="0"/>
              </a:rPr>
              <a:t>(travaux d’entretien, emploi de produits dangereux, utilisation d’engins agricoles, etc…)</a:t>
            </a:r>
            <a:r>
              <a:rPr lang="fr-FR" sz="1200" dirty="0">
                <a:ea typeface="Times New Roman" panose="02020603050405020304" pitchFamily="18" charset="0"/>
              </a:rPr>
              <a:t> ?</a:t>
            </a:r>
            <a:endParaRPr lang="fr-FR" sz="1200" dirty="0">
              <a:ea typeface="Calibri" panose="020F0502020204030204" pitchFamily="34" charset="0"/>
            </a:endParaRPr>
          </a:p>
        </p:txBody>
      </p:sp>
      <p:sp>
        <p:nvSpPr>
          <p:cNvPr id="16" name="Espace réservé du contenu 1">
            <a:extLst>
              <a:ext uri="{FF2B5EF4-FFF2-40B4-BE49-F238E27FC236}">
                <a16:creationId xmlns:a16="http://schemas.microsoft.com/office/drawing/2014/main" id="{4DCB6A51-B2B7-4848-A954-BA040DC410AE}"/>
              </a:ext>
            </a:extLst>
          </p:cNvPr>
          <p:cNvSpPr>
            <a:spLocks noGrp="1"/>
          </p:cNvSpPr>
          <p:nvPr>
            <p:ph idx="17"/>
          </p:nvPr>
        </p:nvSpPr>
        <p:spPr>
          <a:xfrm>
            <a:off x="184727" y="2324820"/>
            <a:ext cx="5911273" cy="258897"/>
          </a:xfrm>
          <a:solidFill>
            <a:schemeClr val="accent4">
              <a:lumMod val="20000"/>
              <a:lumOff val="80000"/>
            </a:schemeClr>
          </a:solidFill>
        </p:spPr>
        <p:txBody>
          <a:bodyPr tIns="0" bIns="0"/>
          <a:lstStyle/>
          <a:p>
            <a:pPr marL="61595" marR="109855" algn="just"/>
            <a:r>
              <a:rPr lang="fr-FR" sz="1400" u="sng" dirty="0">
                <a:ea typeface="Times New Roman" panose="02020603050405020304" pitchFamily="18" charset="0"/>
              </a:rPr>
              <a:t>La couverture des </a:t>
            </a:r>
            <a:r>
              <a:rPr lang="fr-FR" sz="1400" b="1" u="sng" dirty="0">
                <a:solidFill>
                  <a:srgbClr val="C00000"/>
                </a:solidFill>
                <a:ea typeface="Times New Roman" panose="02020603050405020304" pitchFamily="18" charset="0"/>
              </a:rPr>
              <a:t>Dommages aux Biens &amp; Responsabilité Civile</a:t>
            </a:r>
          </a:p>
        </p:txBody>
      </p:sp>
      <p:sp>
        <p:nvSpPr>
          <p:cNvPr id="17" name="Espace réservé du contenu 1">
            <a:extLst>
              <a:ext uri="{FF2B5EF4-FFF2-40B4-BE49-F238E27FC236}">
                <a16:creationId xmlns:a16="http://schemas.microsoft.com/office/drawing/2014/main" id="{9C5C0157-511E-4B51-B5AF-330C3013CBC2}"/>
              </a:ext>
            </a:extLst>
          </p:cNvPr>
          <p:cNvSpPr txBox="1">
            <a:spLocks/>
          </p:cNvSpPr>
          <p:nvPr/>
        </p:nvSpPr>
        <p:spPr>
          <a:xfrm>
            <a:off x="6712167" y="1631254"/>
            <a:ext cx="5033818" cy="258897"/>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algn="just"/>
            <a:r>
              <a:rPr lang="fr-FR" sz="1400" u="sng">
                <a:ea typeface="Times New Roman" panose="02020603050405020304" pitchFamily="18" charset="0"/>
              </a:rPr>
              <a:t>La couverture </a:t>
            </a:r>
            <a:r>
              <a:rPr lang="fr-FR" sz="1400" b="1" u="sng">
                <a:solidFill>
                  <a:srgbClr val="C00000"/>
                </a:solidFill>
                <a:ea typeface="Times New Roman" panose="02020603050405020304" pitchFamily="18" charset="0"/>
              </a:rPr>
              <a:t>Multirisque Récolte</a:t>
            </a:r>
            <a:r>
              <a:rPr lang="fr-FR" sz="1400" u="sng">
                <a:ea typeface="Times New Roman" panose="02020603050405020304" pitchFamily="18" charset="0"/>
              </a:rPr>
              <a:t> &amp; la couverture </a:t>
            </a:r>
            <a:r>
              <a:rPr lang="fr-FR" sz="1400" b="1" u="sng">
                <a:solidFill>
                  <a:srgbClr val="C00000"/>
                </a:solidFill>
                <a:ea typeface="Times New Roman" panose="02020603050405020304" pitchFamily="18" charset="0"/>
              </a:rPr>
              <a:t>Grêle</a:t>
            </a:r>
            <a:endParaRPr lang="fr-FR" sz="1400" b="1" u="sng" dirty="0">
              <a:solidFill>
                <a:srgbClr val="C00000"/>
              </a:solidFill>
              <a:ea typeface="Times New Roman" panose="02020603050405020304" pitchFamily="18" charset="0"/>
            </a:endParaRPr>
          </a:p>
        </p:txBody>
      </p:sp>
      <p:sp>
        <p:nvSpPr>
          <p:cNvPr id="18" name="ZoneTexte 17">
            <a:extLst>
              <a:ext uri="{FF2B5EF4-FFF2-40B4-BE49-F238E27FC236}">
                <a16:creationId xmlns:a16="http://schemas.microsoft.com/office/drawing/2014/main" id="{64DB6B55-8868-4C07-9AE3-16B0BED55705}"/>
              </a:ext>
            </a:extLst>
          </p:cNvPr>
          <p:cNvSpPr txBox="1"/>
          <p:nvPr/>
        </p:nvSpPr>
        <p:spPr>
          <a:xfrm>
            <a:off x="6712167" y="1985452"/>
            <a:ext cx="5033818" cy="2800767"/>
          </a:xfrm>
          <a:prstGeom prst="rect">
            <a:avLst/>
          </a:prstGeom>
          <a:solidFill>
            <a:schemeClr val="bg1">
              <a:lumMod val="95000"/>
            </a:schemeClr>
          </a:solidFill>
        </p:spPr>
        <p:txBody>
          <a:bodyPr wrap="square" rtlCol="0">
            <a:spAutoFit/>
          </a:bodyPr>
          <a:lstStyle/>
          <a:p>
            <a:r>
              <a:rPr lang="fr-FR" sz="1200" u="sng" dirty="0"/>
              <a:t>Suggestions de questions aptes à détecter / faire naître les besoins de nos clients</a:t>
            </a:r>
            <a:r>
              <a:rPr lang="fr-FR" sz="1200" dirty="0"/>
              <a:t> :</a:t>
            </a:r>
          </a:p>
          <a:p>
            <a:endParaRPr lang="fr-FR" sz="1200" dirty="0"/>
          </a:p>
          <a:p>
            <a:pPr marL="342900" lvl="0" indent="-342900" algn="just">
              <a:buFont typeface="Wingdings" panose="05000000000000000000" pitchFamily="2" charset="2"/>
              <a:buChar char=""/>
            </a:pPr>
            <a:r>
              <a:rPr lang="fr-FR" sz="1200" dirty="0">
                <a:ea typeface="Times New Roman" panose="02020603050405020304" pitchFamily="18" charset="0"/>
              </a:rPr>
              <a:t>Quels types de garanties avez-vous mises en place pour protéger vos cultures contre les </a:t>
            </a:r>
            <a:r>
              <a:rPr lang="fr-FR" sz="1200" b="1" dirty="0">
                <a:ea typeface="Times New Roman" panose="02020603050405020304" pitchFamily="18" charset="0"/>
              </a:rPr>
              <a:t>risques climatiques</a:t>
            </a:r>
            <a:r>
              <a:rPr lang="fr-FR" sz="1200" dirty="0">
                <a:ea typeface="Times New Roman" panose="02020603050405020304" pitchFamily="18" charset="0"/>
              </a:rPr>
              <a:t> </a:t>
            </a:r>
            <a:r>
              <a:rPr lang="fr-FR" sz="1200" i="1" dirty="0">
                <a:ea typeface="Times New Roman" panose="02020603050405020304" pitchFamily="18" charset="0"/>
              </a:rPr>
              <a:t>(sécheresse, grêle, inondation, tempête…)</a:t>
            </a:r>
            <a:r>
              <a:rPr lang="fr-FR" sz="1200" dirty="0">
                <a:ea typeface="Times New Roman" panose="02020603050405020304" pitchFamily="18" charset="0"/>
              </a:rPr>
              <a:t>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Quel impact le </a:t>
            </a:r>
            <a:r>
              <a:rPr lang="fr-FR" sz="1200" b="1" dirty="0">
                <a:ea typeface="Times New Roman" panose="02020603050405020304" pitchFamily="18" charset="0"/>
              </a:rPr>
              <a:t>dérèglement climatique</a:t>
            </a:r>
            <a:r>
              <a:rPr lang="fr-FR" sz="1200" dirty="0">
                <a:ea typeface="Times New Roman" panose="02020603050405020304" pitchFamily="18" charset="0"/>
              </a:rPr>
              <a:t> a-t-il sur votre activité ? Plus concrètement, quelles ont été les conséquences pour vous… </a:t>
            </a:r>
          </a:p>
          <a:p>
            <a:pPr marL="800100" lvl="1" indent="-342900">
              <a:buFont typeface="Wingdings" panose="05000000000000000000" pitchFamily="2" charset="2"/>
              <a:buChar char=""/>
            </a:pPr>
            <a:r>
              <a:rPr lang="fr-FR" sz="1200" dirty="0">
                <a:ea typeface="Times New Roman" panose="02020603050405020304" pitchFamily="18" charset="0"/>
              </a:rPr>
              <a:t>des sécheresses en 2018 et 2019 ? </a:t>
            </a:r>
          </a:p>
          <a:p>
            <a:pPr marL="800100" lvl="1" indent="-342900">
              <a:buFont typeface="Wingdings" panose="05000000000000000000" pitchFamily="2" charset="2"/>
              <a:buChar char=""/>
            </a:pPr>
            <a:r>
              <a:rPr lang="fr-FR" sz="1200" dirty="0">
                <a:ea typeface="Times New Roman" panose="02020603050405020304" pitchFamily="18" charset="0"/>
              </a:rPr>
              <a:t>du gel et des intempéries de 2020 ? </a:t>
            </a:r>
          </a:p>
          <a:p>
            <a:pPr marL="800100" lvl="1" indent="-342900">
              <a:buFont typeface="Wingdings" panose="05000000000000000000" pitchFamily="2" charset="2"/>
              <a:buChar char=""/>
            </a:pPr>
            <a:r>
              <a:rPr lang="fr-FR" sz="1200" dirty="0">
                <a:ea typeface="Times New Roman" panose="02020603050405020304" pitchFamily="18" charset="0"/>
              </a:rPr>
              <a:t>des gelées tardives de 2021 ?</a:t>
            </a:r>
          </a:p>
          <a:p>
            <a:pPr marL="342900" lvl="0" indent="-342900">
              <a:buFont typeface="Wingdings" panose="05000000000000000000" pitchFamily="2" charset="2"/>
              <a:buChar char=""/>
            </a:pPr>
            <a:endParaRPr lang="fr-FR" sz="400" dirty="0">
              <a:ea typeface="Calibri" panose="020F0502020204030204" pitchFamily="34" charset="0"/>
            </a:endParaRPr>
          </a:p>
          <a:p>
            <a:pPr marL="342900" lvl="0" indent="-342900" algn="just">
              <a:buFont typeface="Wingdings" panose="05000000000000000000" pitchFamily="2" charset="2"/>
              <a:buChar char=""/>
            </a:pPr>
            <a:r>
              <a:rPr lang="fr-FR" sz="1200" dirty="0">
                <a:ea typeface="Times New Roman" panose="02020603050405020304" pitchFamily="18" charset="0"/>
              </a:rPr>
              <a:t>De quelles solutions disposez-vous pour </a:t>
            </a:r>
            <a:r>
              <a:rPr lang="fr-FR" sz="1200" b="1" dirty="0">
                <a:ea typeface="Times New Roman" panose="02020603050405020304" pitchFamily="18" charset="0"/>
              </a:rPr>
              <a:t>sécuriser financièrement</a:t>
            </a:r>
            <a:r>
              <a:rPr lang="fr-FR" sz="1200" dirty="0">
                <a:ea typeface="Times New Roman" panose="02020603050405020304" pitchFamily="18" charset="0"/>
              </a:rPr>
              <a:t> votre exploitation </a:t>
            </a:r>
            <a:r>
              <a:rPr lang="fr-FR" sz="1200" i="1" dirty="0">
                <a:ea typeface="Times New Roman" panose="02020603050405020304" pitchFamily="18" charset="0"/>
              </a:rPr>
              <a:t>(en assurant les pertes de rendement)</a:t>
            </a:r>
            <a:r>
              <a:rPr lang="fr-FR" sz="1200" dirty="0">
                <a:ea typeface="Times New Roman" panose="02020603050405020304" pitchFamily="18" charset="0"/>
              </a:rPr>
              <a:t> ?</a:t>
            </a:r>
            <a:endParaRPr lang="fr-FR" sz="1200" dirty="0">
              <a:ea typeface="Calibri" panose="020F0502020204030204" pitchFamily="34" charset="0"/>
            </a:endParaRPr>
          </a:p>
        </p:txBody>
      </p:sp>
      <p:sp>
        <p:nvSpPr>
          <p:cNvPr id="4" name="ZoneTexte 3">
            <a:extLst>
              <a:ext uri="{FF2B5EF4-FFF2-40B4-BE49-F238E27FC236}">
                <a16:creationId xmlns:a16="http://schemas.microsoft.com/office/drawing/2014/main" id="{A9BAA8B6-8A6D-48A9-ACCF-2C69DED21F87}"/>
              </a:ext>
            </a:extLst>
          </p:cNvPr>
          <p:cNvSpPr txBox="1"/>
          <p:nvPr/>
        </p:nvSpPr>
        <p:spPr>
          <a:xfrm>
            <a:off x="6712167" y="4881520"/>
            <a:ext cx="5033818" cy="1569660"/>
          </a:xfrm>
          <a:prstGeom prst="rect">
            <a:avLst/>
          </a:prstGeom>
          <a:solidFill>
            <a:schemeClr val="bg1">
              <a:lumMod val="95000"/>
            </a:schemeClr>
          </a:solidFill>
        </p:spPr>
        <p:txBody>
          <a:bodyPr wrap="square" rtlCol="0">
            <a:spAutoFit/>
          </a:bodyPr>
          <a:lstStyle/>
          <a:p>
            <a:pPr algn="just"/>
            <a:r>
              <a:rPr lang="fr-FR" sz="1200" u="sng" dirty="0"/>
              <a:t>Et pour étayer les échanges avec nos clients</a:t>
            </a:r>
            <a:r>
              <a:rPr lang="fr-FR" sz="1200" dirty="0"/>
              <a:t> :</a:t>
            </a:r>
          </a:p>
          <a:p>
            <a:pPr algn="just"/>
            <a:endParaRPr lang="fr-FR" sz="1200" dirty="0"/>
          </a:p>
          <a:p>
            <a:pPr marL="285750" indent="-285750" algn="just">
              <a:buFont typeface="Arial" panose="020B0604020202020204" pitchFamily="34" charset="0"/>
              <a:buChar char="•"/>
            </a:pPr>
            <a:r>
              <a:rPr lang="fr-FR" sz="1200" dirty="0"/>
              <a:t>À ce jour, seuls </a:t>
            </a:r>
            <a:r>
              <a:rPr lang="fr-FR" sz="1200" b="1" dirty="0"/>
              <a:t>37 % des agriculteurs ont souscrit une assurance en cas d’aléa climatique</a:t>
            </a:r>
            <a:r>
              <a:rPr lang="fr-FR" sz="1200" dirty="0"/>
              <a:t>. Pourtant… parmi les exploitants victimes de l’épisode de </a:t>
            </a:r>
            <a:r>
              <a:rPr lang="fr-FR" sz="1200" b="1" dirty="0"/>
              <a:t>gel tardif</a:t>
            </a:r>
            <a:r>
              <a:rPr lang="fr-FR" sz="1200" dirty="0"/>
              <a:t>, certains ont perdu </a:t>
            </a:r>
            <a:r>
              <a:rPr lang="fr-FR" sz="1200" b="1" dirty="0"/>
              <a:t>100 % de leur récolte</a:t>
            </a:r>
            <a:r>
              <a:rPr lang="fr-FR" sz="1200" dirty="0"/>
              <a:t> !</a:t>
            </a:r>
          </a:p>
          <a:p>
            <a:pPr marL="285750" indent="-285750" algn="just">
              <a:buFont typeface="Arial" panose="020B0604020202020204" pitchFamily="34" charset="0"/>
              <a:buChar char="•"/>
            </a:pPr>
            <a:r>
              <a:rPr lang="fr-FR" sz="1200" dirty="0"/>
              <a:t>Le </a:t>
            </a:r>
            <a:r>
              <a:rPr lang="fr-FR" sz="1200" b="1" dirty="0"/>
              <a:t>risque de grêle est présent 30 à 50 jours par an </a:t>
            </a:r>
            <a:r>
              <a:rPr lang="fr-FR" sz="1200" dirty="0"/>
              <a:t>en France, et peut détruire une récolte en quelques minutes !</a:t>
            </a:r>
          </a:p>
        </p:txBody>
      </p:sp>
      <p:sp>
        <p:nvSpPr>
          <p:cNvPr id="6" name="Ellipse 5">
            <a:extLst>
              <a:ext uri="{FF2B5EF4-FFF2-40B4-BE49-F238E27FC236}">
                <a16:creationId xmlns:a16="http://schemas.microsoft.com/office/drawing/2014/main" id="{F414B11D-2143-4C20-8207-22E3CF80792A}"/>
              </a:ext>
            </a:extLst>
          </p:cNvPr>
          <p:cNvSpPr/>
          <p:nvPr/>
        </p:nvSpPr>
        <p:spPr>
          <a:xfrm>
            <a:off x="10187709" y="554182"/>
            <a:ext cx="1173018" cy="465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1/2</a:t>
            </a:r>
          </a:p>
        </p:txBody>
      </p:sp>
    </p:spTree>
    <p:extLst>
      <p:ext uri="{BB962C8B-B14F-4D97-AF65-F5344CB8AC3E}">
        <p14:creationId xmlns:p14="http://schemas.microsoft.com/office/powerpoint/2010/main" val="2145021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dirty="0"/>
              <a:t>Schémas de distribution / détection des besoins client</a:t>
            </a:r>
            <a:endParaRPr lang="fr-FR" sz="2400" dirty="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dirty="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6" y="1254320"/>
            <a:ext cx="5112525"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77" name="ZoneTexte 176">
            <a:extLst>
              <a:ext uri="{FF2B5EF4-FFF2-40B4-BE49-F238E27FC236}">
                <a16:creationId xmlns:a16="http://schemas.microsoft.com/office/drawing/2014/main" id="{348182C1-A0A9-404E-A6A1-EF17C88127CE}"/>
              </a:ext>
            </a:extLst>
          </p:cNvPr>
          <p:cNvSpPr txBox="1"/>
          <p:nvPr/>
        </p:nvSpPr>
        <p:spPr>
          <a:xfrm>
            <a:off x="2844365" y="1238870"/>
            <a:ext cx="20820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prstClr val="black"/>
                </a:solidFill>
                <a:effectLst/>
                <a:uLnTx/>
                <a:uFillTx/>
                <a:latin typeface="Calibri Light" panose="020F0302020204030204"/>
                <a:ea typeface="+mn-ea"/>
                <a:cs typeface="+mn-cs"/>
              </a:rPr>
              <a:t>Identification de l’appétence client</a:t>
            </a:r>
          </a:p>
        </p:txBody>
      </p:sp>
      <p:sp>
        <p:nvSpPr>
          <p:cNvPr id="178" name="Ellipse 177">
            <a:extLst>
              <a:ext uri="{FF2B5EF4-FFF2-40B4-BE49-F238E27FC236}">
                <a16:creationId xmlns:a16="http://schemas.microsoft.com/office/drawing/2014/main" id="{7E3D7001-F90F-45BB-A529-E12B9D77ED8F}"/>
              </a:ext>
            </a:extLst>
          </p:cNvPr>
          <p:cNvSpPr/>
          <p:nvPr/>
        </p:nvSpPr>
        <p:spPr>
          <a:xfrm>
            <a:off x="2778507" y="1397786"/>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1</a:t>
            </a:r>
          </a:p>
        </p:txBody>
      </p:sp>
      <p:sp>
        <p:nvSpPr>
          <p:cNvPr id="15" name="ZoneTexte 14">
            <a:extLst>
              <a:ext uri="{FF2B5EF4-FFF2-40B4-BE49-F238E27FC236}">
                <a16:creationId xmlns:a16="http://schemas.microsoft.com/office/drawing/2014/main" id="{4BDF1C19-29CB-4AE0-9D31-A2049A800705}"/>
              </a:ext>
            </a:extLst>
          </p:cNvPr>
          <p:cNvSpPr txBox="1"/>
          <p:nvPr/>
        </p:nvSpPr>
        <p:spPr>
          <a:xfrm>
            <a:off x="184726" y="2662561"/>
            <a:ext cx="6194040" cy="1138773"/>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sng" strike="noStrike" kern="1200" cap="none" spc="0" normalizeH="0" baseline="0" noProof="0" dirty="0">
                <a:ln>
                  <a:noFill/>
                </a:ln>
                <a:solidFill>
                  <a:prstClr val="black"/>
                </a:solidFill>
                <a:effectLst/>
                <a:uLnTx/>
                <a:uFillTx/>
                <a:ea typeface="+mn-ea"/>
                <a:cs typeface="+mn-cs"/>
              </a:rPr>
              <a:t>Suggestions de questions aptes à détecter / faire naître les besoins de nos clients</a:t>
            </a:r>
            <a:r>
              <a:rPr kumimoji="0" lang="fr-FR" sz="12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ea typeface="+mn-ea"/>
              <a:cs typeface="+mn-cs"/>
            </a:endParaRPr>
          </a:p>
          <a:p>
            <a:pPr marL="342900" lvl="0" indent="-342900" algn="just">
              <a:buFont typeface="Wingdings" panose="05000000000000000000" pitchFamily="2" charset="2"/>
              <a:buChar char=""/>
            </a:pPr>
            <a:r>
              <a:rPr lang="fr-FR" sz="1200" dirty="0">
                <a:ea typeface="Times New Roman" panose="02020603050405020304" pitchFamily="18" charset="0"/>
              </a:rPr>
              <a:t>Quelle est l’</a:t>
            </a:r>
            <a:r>
              <a:rPr lang="fr-FR" sz="1200" b="1" dirty="0">
                <a:ea typeface="Times New Roman" panose="02020603050405020304" pitchFamily="18" charset="0"/>
              </a:rPr>
              <a:t>ancienneté de vos salariés</a:t>
            </a:r>
            <a:r>
              <a:rPr lang="fr-FR" sz="1200" dirty="0">
                <a:ea typeface="Times New Roman" panose="02020603050405020304" pitchFamily="18" charset="0"/>
              </a:rPr>
              <a:t> ?... Savez-vous que 40 % des accidents avec un engin agricole concernent ceux qui ont </a:t>
            </a:r>
            <a:r>
              <a:rPr lang="fr-FR" sz="1200" b="1" dirty="0">
                <a:ea typeface="Times New Roman" panose="02020603050405020304" pitchFamily="18" charset="0"/>
              </a:rPr>
              <a:t>moins d’un an d’ancienneté</a:t>
            </a:r>
            <a:r>
              <a:rPr lang="fr-FR" sz="1200" dirty="0">
                <a:ea typeface="Times New Roman" panose="02020603050405020304" pitchFamily="18" charset="0"/>
              </a:rPr>
              <a:t> ?!</a:t>
            </a:r>
          </a:p>
          <a:p>
            <a:pPr marL="342900" lvl="0" indent="-342900" algn="just">
              <a:buFont typeface="Wingdings" panose="05000000000000000000" pitchFamily="2" charset="2"/>
              <a:buChar char=""/>
            </a:pPr>
            <a:endParaRPr lang="fr-FR" sz="800" dirty="0">
              <a:ea typeface="Times New Roman" panose="02020603050405020304" pitchFamily="18" charset="0"/>
            </a:endParaRPr>
          </a:p>
          <a:p>
            <a:pPr marL="342900" lvl="0" indent="-342900" algn="just">
              <a:buFont typeface="Wingdings" panose="05000000000000000000" pitchFamily="2" charset="2"/>
              <a:buChar char=""/>
            </a:pPr>
            <a:r>
              <a:rPr lang="fr-FR" sz="1200" dirty="0">
                <a:ea typeface="Calibri" panose="020F0502020204030204" pitchFamily="34" charset="0"/>
              </a:rPr>
              <a:t>Par quelles garanties sont protégées vos machines agricoles ? </a:t>
            </a:r>
            <a:r>
              <a:rPr lang="fr-FR" sz="1100" i="1" dirty="0">
                <a:ea typeface="Calibri" panose="020F0502020204030204" pitchFamily="34" charset="0"/>
              </a:rPr>
              <a:t>(dommage ? Vol ?…)</a:t>
            </a:r>
            <a:endParaRPr lang="fr-FR" sz="1200" i="1" dirty="0">
              <a:ea typeface="Calibri" panose="020F0502020204030204" pitchFamily="34" charset="0"/>
            </a:endParaRPr>
          </a:p>
        </p:txBody>
      </p:sp>
      <p:sp>
        <p:nvSpPr>
          <p:cNvPr id="16" name="Espace réservé du contenu 1">
            <a:extLst>
              <a:ext uri="{FF2B5EF4-FFF2-40B4-BE49-F238E27FC236}">
                <a16:creationId xmlns:a16="http://schemas.microsoft.com/office/drawing/2014/main" id="{4DCB6A51-B2B7-4848-A954-BA040DC410AE}"/>
              </a:ext>
            </a:extLst>
          </p:cNvPr>
          <p:cNvSpPr>
            <a:spLocks noGrp="1"/>
          </p:cNvSpPr>
          <p:nvPr>
            <p:ph idx="17"/>
          </p:nvPr>
        </p:nvSpPr>
        <p:spPr>
          <a:xfrm>
            <a:off x="184727" y="2324820"/>
            <a:ext cx="5708071" cy="258897"/>
          </a:xfrm>
          <a:solidFill>
            <a:schemeClr val="accent4">
              <a:lumMod val="20000"/>
              <a:lumOff val="80000"/>
            </a:schemeClr>
          </a:solidFill>
        </p:spPr>
        <p:txBody>
          <a:bodyPr tIns="0" bIns="0"/>
          <a:lstStyle/>
          <a:p>
            <a:pPr marL="61595" marR="109855" algn="just"/>
            <a:r>
              <a:rPr lang="fr-FR" sz="1400" u="sng" dirty="0">
                <a:ea typeface="Times New Roman" panose="02020603050405020304" pitchFamily="18" charset="0"/>
              </a:rPr>
              <a:t>La couverture des </a:t>
            </a:r>
            <a:r>
              <a:rPr lang="fr-FR" sz="1400" b="1" u="sng" dirty="0">
                <a:solidFill>
                  <a:srgbClr val="C00000"/>
                </a:solidFill>
                <a:ea typeface="Times New Roman" panose="02020603050405020304" pitchFamily="18" charset="0"/>
              </a:rPr>
              <a:t>Engins agricoles</a:t>
            </a:r>
          </a:p>
        </p:txBody>
      </p:sp>
      <p:sp>
        <p:nvSpPr>
          <p:cNvPr id="17" name="Espace réservé du contenu 1">
            <a:extLst>
              <a:ext uri="{FF2B5EF4-FFF2-40B4-BE49-F238E27FC236}">
                <a16:creationId xmlns:a16="http://schemas.microsoft.com/office/drawing/2014/main" id="{9C5C0157-511E-4B51-B5AF-330C3013CBC2}"/>
              </a:ext>
            </a:extLst>
          </p:cNvPr>
          <p:cNvSpPr txBox="1">
            <a:spLocks/>
          </p:cNvSpPr>
          <p:nvPr/>
        </p:nvSpPr>
        <p:spPr>
          <a:xfrm>
            <a:off x="6642245" y="3506236"/>
            <a:ext cx="5033818" cy="258897"/>
          </a:xfrm>
          <a:prstGeom prst="rect">
            <a:avLst/>
          </a:prstGeom>
          <a:solidFill>
            <a:schemeClr val="accent4">
              <a:lumMod val="20000"/>
              <a:lumOff val="80000"/>
            </a:schemeClr>
          </a:solid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 marR="109855" lvl="0" indent="-216000" algn="just"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Char char="■"/>
              <a:tabLst/>
              <a:defRPr/>
            </a:pPr>
            <a:r>
              <a:rPr kumimoji="0" lang="fr-FR" sz="1400" b="0"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Les </a:t>
            </a:r>
            <a:r>
              <a:rPr kumimoji="0" lang="fr-FR" sz="1400" b="1" i="0" u="sng" strike="noStrike" kern="1200" cap="none" spc="0" normalizeH="0" baseline="0" noProof="0" dirty="0">
                <a:ln>
                  <a:noFill/>
                </a:ln>
                <a:solidFill>
                  <a:srgbClr val="C00000"/>
                </a:solidFill>
                <a:effectLst/>
                <a:uLnTx/>
                <a:uFillTx/>
                <a:latin typeface="Arial"/>
                <a:ea typeface="Times New Roman" panose="02020603050405020304" pitchFamily="18" charset="0"/>
                <a:cs typeface="+mn-cs"/>
              </a:rPr>
              <a:t>offres complémentaires</a:t>
            </a:r>
            <a:r>
              <a:rPr kumimoji="0" lang="fr-FR" sz="1400" b="0" i="0" u="sng" strike="noStrike" kern="1200" cap="none" spc="0" normalizeH="0" baseline="0" noProof="0" dirty="0">
                <a:ln>
                  <a:noFill/>
                </a:ln>
                <a:solidFill>
                  <a:prstClr val="black">
                    <a:lumMod val="75000"/>
                    <a:lumOff val="25000"/>
                  </a:prstClr>
                </a:solidFill>
                <a:effectLst/>
                <a:uLnTx/>
                <a:uFillTx/>
                <a:latin typeface="Arial"/>
                <a:ea typeface="Times New Roman" panose="02020603050405020304" pitchFamily="18" charset="0"/>
                <a:cs typeface="+mn-cs"/>
              </a:rPr>
              <a:t> de WTW</a:t>
            </a:r>
            <a:endParaRPr kumimoji="0" lang="fr-FR" sz="1400" b="1" i="0" u="sng" strike="noStrike" kern="1200" cap="none" spc="0" normalizeH="0" baseline="0" noProof="0" dirty="0">
              <a:ln>
                <a:noFill/>
              </a:ln>
              <a:solidFill>
                <a:srgbClr val="C00000"/>
              </a:solidFill>
              <a:effectLst/>
              <a:uLnTx/>
              <a:uFillTx/>
              <a:latin typeface="Arial"/>
              <a:ea typeface="Times New Roman" panose="02020603050405020304" pitchFamily="18" charset="0"/>
              <a:cs typeface="+mn-cs"/>
            </a:endParaRPr>
          </a:p>
        </p:txBody>
      </p:sp>
      <p:sp>
        <p:nvSpPr>
          <p:cNvPr id="18" name="ZoneTexte 17">
            <a:extLst>
              <a:ext uri="{FF2B5EF4-FFF2-40B4-BE49-F238E27FC236}">
                <a16:creationId xmlns:a16="http://schemas.microsoft.com/office/drawing/2014/main" id="{64DB6B55-8868-4C07-9AE3-16B0BED55705}"/>
              </a:ext>
            </a:extLst>
          </p:cNvPr>
          <p:cNvSpPr txBox="1"/>
          <p:nvPr/>
        </p:nvSpPr>
        <p:spPr>
          <a:xfrm>
            <a:off x="6642245" y="3959693"/>
            <a:ext cx="5033818" cy="1938992"/>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sng" strike="noStrike" kern="1200" cap="none" spc="0" normalizeH="0" baseline="0" noProof="0" dirty="0">
                <a:ln>
                  <a:noFill/>
                </a:ln>
                <a:solidFill>
                  <a:prstClr val="black"/>
                </a:solidFill>
                <a:effectLst/>
                <a:uLnTx/>
                <a:uFillTx/>
                <a:latin typeface="Arial"/>
                <a:ea typeface="+mn-ea"/>
                <a:cs typeface="+mn-cs"/>
              </a:rPr>
              <a:t>Suggestions de questions aptes à détecter / faire naître les besoins de nos clients</a:t>
            </a:r>
            <a:r>
              <a:rPr kumimoji="0" lang="fr-FR" sz="1200" b="0"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Arial"/>
              <a:ea typeface="+mn-ea"/>
              <a:cs typeface="+mn-cs"/>
            </a:endParaRPr>
          </a:p>
          <a:p>
            <a:pPr marL="342900" lvl="0" indent="-342900">
              <a:buFont typeface="Wingdings" panose="05000000000000000000" pitchFamily="2" charset="2"/>
              <a:buChar char=""/>
            </a:pPr>
            <a:r>
              <a:rPr lang="fr-FR" sz="1200" dirty="0">
                <a:latin typeface="Calibri" panose="020F0502020204030204" pitchFamily="34" charset="0"/>
                <a:ea typeface="Times New Roman" panose="02020603050405020304" pitchFamily="18" charset="0"/>
              </a:rPr>
              <a:t>De quelle assurance disposez-vous pour faire face aux </a:t>
            </a:r>
            <a:r>
              <a:rPr lang="fr-FR" sz="1200" b="1" dirty="0">
                <a:latin typeface="Calibri" panose="020F0502020204030204" pitchFamily="34" charset="0"/>
                <a:ea typeface="Times New Roman" panose="02020603050405020304" pitchFamily="18" charset="0"/>
              </a:rPr>
              <a:t>dommages sur votre cheptel</a:t>
            </a:r>
            <a:r>
              <a:rPr lang="fr-FR" sz="1200" dirty="0">
                <a:latin typeface="Calibri" panose="020F0502020204030204" pitchFamily="34" charset="0"/>
                <a:ea typeface="Times New Roman" panose="02020603050405020304" pitchFamily="18" charset="0"/>
              </a:rPr>
              <a:t> </a:t>
            </a:r>
            <a:r>
              <a:rPr lang="fr-FR" sz="1200" i="1" dirty="0">
                <a:latin typeface="Calibri" panose="020F0502020204030204" pitchFamily="34" charset="0"/>
                <a:ea typeface="Times New Roman" panose="02020603050405020304" pitchFamily="18" charset="0"/>
              </a:rPr>
              <a:t>(tels que maladie, accident, impotence fonctionnelle)</a:t>
            </a:r>
            <a:r>
              <a:rPr lang="fr-FR" sz="1200" dirty="0">
                <a:latin typeface="Calibri" panose="020F0502020204030204" pitchFamily="34" charset="0"/>
                <a:ea typeface="Times New Roman" panose="02020603050405020304" pitchFamily="18" charset="0"/>
              </a:rPr>
              <a:t> ?</a:t>
            </a:r>
          </a:p>
          <a:p>
            <a:pPr marL="342900" lvl="0" indent="-342900">
              <a:buFont typeface="Wingdings" panose="05000000000000000000" pitchFamily="2" charset="2"/>
              <a:buChar char=""/>
            </a:pPr>
            <a:endParaRPr lang="fr-FR" sz="800" dirty="0">
              <a:latin typeface="Calibri" panose="020F0502020204030204" pitchFamily="34" charset="0"/>
              <a:ea typeface="Calibri" panose="020F0502020204030204" pitchFamily="34" charset="0"/>
            </a:endParaRPr>
          </a:p>
          <a:p>
            <a:pPr marL="342900" lvl="0" indent="-342900" algn="just">
              <a:buFont typeface="Wingdings" panose="05000000000000000000" pitchFamily="2" charset="2"/>
              <a:buChar char=""/>
            </a:pPr>
            <a:r>
              <a:rPr lang="fr-FR" sz="1200" dirty="0">
                <a:latin typeface="Calibri" panose="020F0502020204030204" pitchFamily="34" charset="0"/>
                <a:ea typeface="Times New Roman" panose="02020603050405020304" pitchFamily="18" charset="0"/>
              </a:rPr>
              <a:t>Quel est votre niveau d’équipement en </a:t>
            </a:r>
            <a:r>
              <a:rPr lang="fr-FR" sz="1200" b="1" dirty="0">
                <a:latin typeface="Calibri" panose="020F0502020204030204" pitchFamily="34" charset="0"/>
                <a:ea typeface="Times New Roman" panose="02020603050405020304" pitchFamily="18" charset="0"/>
              </a:rPr>
              <a:t>énergies vertes</a:t>
            </a:r>
            <a:r>
              <a:rPr lang="fr-FR" sz="1200" dirty="0">
                <a:latin typeface="Calibri" panose="020F0502020204030204" pitchFamily="34" charset="0"/>
                <a:ea typeface="Times New Roman" panose="02020603050405020304" pitchFamily="18" charset="0"/>
              </a:rPr>
              <a:t> </a:t>
            </a:r>
            <a:r>
              <a:rPr lang="fr-FR" sz="1200" i="1" dirty="0">
                <a:latin typeface="Calibri" panose="020F0502020204030204" pitchFamily="34" charset="0"/>
                <a:ea typeface="Times New Roman" panose="02020603050405020304" pitchFamily="18" charset="0"/>
              </a:rPr>
              <a:t>(panneaux photovoltaïques, éoliennes, méthanisation) </a:t>
            </a:r>
            <a:r>
              <a:rPr lang="fr-FR" sz="1200" dirty="0">
                <a:latin typeface="Calibri" panose="020F0502020204030204" pitchFamily="34" charset="0"/>
                <a:ea typeface="Times New Roman" panose="02020603050405020304" pitchFamily="18" charset="0"/>
              </a:rPr>
              <a:t>? Quel investissement cela a-t-il représenté ? Comment </a:t>
            </a:r>
            <a:r>
              <a:rPr lang="fr-FR" sz="1200" b="1" dirty="0">
                <a:latin typeface="Calibri" panose="020F0502020204030204" pitchFamily="34" charset="0"/>
                <a:ea typeface="Times New Roman" panose="02020603050405020304" pitchFamily="18" charset="0"/>
              </a:rPr>
              <a:t>couvrez-vous cet investissement face aux risques d’incendie, tempête ou grêle</a:t>
            </a:r>
            <a:r>
              <a:rPr lang="fr-FR" sz="1200" dirty="0">
                <a:latin typeface="Calibri" panose="020F050202020403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p:txBody>
      </p:sp>
      <p:sp>
        <p:nvSpPr>
          <p:cNvPr id="6" name="Ellipse 5">
            <a:extLst>
              <a:ext uri="{FF2B5EF4-FFF2-40B4-BE49-F238E27FC236}">
                <a16:creationId xmlns:a16="http://schemas.microsoft.com/office/drawing/2014/main" id="{F414B11D-2143-4C20-8207-22E3CF80792A}"/>
              </a:ext>
            </a:extLst>
          </p:cNvPr>
          <p:cNvSpPr/>
          <p:nvPr/>
        </p:nvSpPr>
        <p:spPr>
          <a:xfrm>
            <a:off x="10187709" y="554182"/>
            <a:ext cx="1173018" cy="465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2/2</a:t>
            </a:r>
          </a:p>
        </p:txBody>
      </p:sp>
    </p:spTree>
    <p:extLst>
      <p:ext uri="{BB962C8B-B14F-4D97-AF65-F5344CB8AC3E}">
        <p14:creationId xmlns:p14="http://schemas.microsoft.com/office/powerpoint/2010/main" val="247757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détection des besoins client</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grpSp>
        <p:nvGrpSpPr>
          <p:cNvPr id="142" name="Groupe 141">
            <a:extLst>
              <a:ext uri="{FF2B5EF4-FFF2-40B4-BE49-F238E27FC236}">
                <a16:creationId xmlns:a16="http://schemas.microsoft.com/office/drawing/2014/main" id="{0F9AE36F-4C95-4A41-AF61-7AA6975AADF1}"/>
              </a:ext>
            </a:extLst>
          </p:cNvPr>
          <p:cNvGrpSpPr/>
          <p:nvPr/>
        </p:nvGrpSpPr>
        <p:grpSpPr>
          <a:xfrm>
            <a:off x="800095" y="1288916"/>
            <a:ext cx="385993" cy="510935"/>
            <a:chOff x="7729783" y="3750361"/>
            <a:chExt cx="630445" cy="740323"/>
          </a:xfrm>
        </p:grpSpPr>
        <p:sp>
          <p:nvSpPr>
            <p:cNvPr id="143" name="Forme libre : forme 142">
              <a:extLst>
                <a:ext uri="{FF2B5EF4-FFF2-40B4-BE49-F238E27FC236}">
                  <a16:creationId xmlns:a16="http://schemas.microsoft.com/office/drawing/2014/main" id="{3934679A-7E95-41EB-8639-0F87C8AA7D96}"/>
                </a:ext>
              </a:extLst>
            </p:cNvPr>
            <p:cNvSpPr/>
            <p:nvPr/>
          </p:nvSpPr>
          <p:spPr>
            <a:xfrm>
              <a:off x="7729783" y="3750361"/>
              <a:ext cx="630445" cy="679238"/>
            </a:xfrm>
            <a:custGeom>
              <a:avLst/>
              <a:gdLst>
                <a:gd name="connsiteX0" fmla="*/ 306441 w 423851"/>
                <a:gd name="connsiteY0" fmla="*/ 289154 h 504254"/>
                <a:gd name="connsiteX1" fmla="*/ 382485 w 423851"/>
                <a:gd name="connsiteY1" fmla="*/ 328398 h 504254"/>
                <a:gd name="connsiteX2" fmla="*/ 399405 w 423851"/>
                <a:gd name="connsiteY2" fmla="*/ 362239 h 504254"/>
                <a:gd name="connsiteX3" fmla="*/ 410757 w 423851"/>
                <a:gd name="connsiteY3" fmla="*/ 455309 h 504254"/>
                <a:gd name="connsiteX4" fmla="*/ 402747 w 423851"/>
                <a:gd name="connsiteY4" fmla="*/ 473331 h 504254"/>
                <a:gd name="connsiteX5" fmla="*/ 367131 w 423851"/>
                <a:gd name="connsiteY5" fmla="*/ 490610 h 504254"/>
                <a:gd name="connsiteX6" fmla="*/ 367131 w 423851"/>
                <a:gd name="connsiteY6" fmla="*/ 504244 h 504254"/>
                <a:gd name="connsiteX7" fmla="*/ 409965 w 423851"/>
                <a:gd name="connsiteY7" fmla="*/ 484059 h 504254"/>
                <a:gd name="connsiteX8" fmla="*/ 423601 w 423851"/>
                <a:gd name="connsiteY8" fmla="*/ 453787 h 504254"/>
                <a:gd name="connsiteX9" fmla="*/ 412327 w 423851"/>
                <a:gd name="connsiteY9" fmla="*/ 361637 h 504254"/>
                <a:gd name="connsiteX10" fmla="*/ 390568 w 423851"/>
                <a:gd name="connsiteY10" fmla="*/ 318308 h 504254"/>
                <a:gd name="connsiteX11" fmla="*/ 309966 w 423851"/>
                <a:gd name="connsiteY11" fmla="*/ 276696 h 504254"/>
                <a:gd name="connsiteX12" fmla="*/ 278140 w 423851"/>
                <a:gd name="connsiteY12" fmla="*/ 263635 h 504254"/>
                <a:gd name="connsiteX13" fmla="*/ 270117 w 423851"/>
                <a:gd name="connsiteY13" fmla="*/ 251670 h 504254"/>
                <a:gd name="connsiteX14" fmla="*/ 270117 w 423851"/>
                <a:gd name="connsiteY14" fmla="*/ 232611 h 504254"/>
                <a:gd name="connsiteX15" fmla="*/ 308926 w 423851"/>
                <a:gd name="connsiteY15" fmla="*/ 155195 h 504254"/>
                <a:gd name="connsiteX16" fmla="*/ 308926 w 423851"/>
                <a:gd name="connsiteY16" fmla="*/ 136452 h 504254"/>
                <a:gd name="connsiteX17" fmla="*/ 319471 w 423851"/>
                <a:gd name="connsiteY17" fmla="*/ 138658 h 504254"/>
                <a:gd name="connsiteX18" fmla="*/ 325936 w 423851"/>
                <a:gd name="connsiteY18" fmla="*/ 132192 h 504254"/>
                <a:gd name="connsiteX19" fmla="*/ 325605 w 423851"/>
                <a:gd name="connsiteY19" fmla="*/ 130149 h 504254"/>
                <a:gd name="connsiteX20" fmla="*/ 319057 w 423851"/>
                <a:gd name="connsiteY20" fmla="*/ 110493 h 504254"/>
                <a:gd name="connsiteX21" fmla="*/ 312211 w 423851"/>
                <a:gd name="connsiteY21" fmla="*/ 83117 h 504254"/>
                <a:gd name="connsiteX22" fmla="*/ 256578 w 423851"/>
                <a:gd name="connsiteY22" fmla="*/ 11385 h 504254"/>
                <a:gd name="connsiteX23" fmla="*/ 242212 w 423851"/>
                <a:gd name="connsiteY23" fmla="*/ 12442 h 504254"/>
                <a:gd name="connsiteX24" fmla="*/ 240261 w 423851"/>
                <a:gd name="connsiteY24" fmla="*/ 9548 h 504254"/>
                <a:gd name="connsiteX25" fmla="*/ 228643 w 423851"/>
                <a:gd name="connsiteY25" fmla="*/ 1648 h 504254"/>
                <a:gd name="connsiteX26" fmla="*/ 113882 w 423851"/>
                <a:gd name="connsiteY26" fmla="*/ 74342 h 504254"/>
                <a:gd name="connsiteX27" fmla="*/ 109615 w 423851"/>
                <a:gd name="connsiteY27" fmla="*/ 101499 h 504254"/>
                <a:gd name="connsiteX28" fmla="*/ 109555 w 423851"/>
                <a:gd name="connsiteY28" fmla="*/ 111161 h 504254"/>
                <a:gd name="connsiteX29" fmla="*/ 104074 w 423851"/>
                <a:gd name="connsiteY29" fmla="*/ 137451 h 504254"/>
                <a:gd name="connsiteX30" fmla="*/ 92031 w 423851"/>
                <a:gd name="connsiteY30" fmla="*/ 165564 h 504254"/>
                <a:gd name="connsiteX31" fmla="*/ 95427 w 423851"/>
                <a:gd name="connsiteY31" fmla="*/ 174054 h 504254"/>
                <a:gd name="connsiteX32" fmla="*/ 97974 w 423851"/>
                <a:gd name="connsiteY32" fmla="*/ 174577 h 504254"/>
                <a:gd name="connsiteX33" fmla="*/ 99470 w 423851"/>
                <a:gd name="connsiteY33" fmla="*/ 174401 h 504254"/>
                <a:gd name="connsiteX34" fmla="*/ 116131 w 423851"/>
                <a:gd name="connsiteY34" fmla="*/ 169978 h 504254"/>
                <a:gd name="connsiteX35" fmla="*/ 153698 w 423851"/>
                <a:gd name="connsiteY35" fmla="*/ 232574 h 504254"/>
                <a:gd name="connsiteX36" fmla="*/ 153698 w 423851"/>
                <a:gd name="connsiteY36" fmla="*/ 251670 h 504254"/>
                <a:gd name="connsiteX37" fmla="*/ 145676 w 423851"/>
                <a:gd name="connsiteY37" fmla="*/ 263632 h 504254"/>
                <a:gd name="connsiteX38" fmla="*/ 113635 w 423851"/>
                <a:gd name="connsiteY38" fmla="*/ 276784 h 504254"/>
                <a:gd name="connsiteX39" fmla="*/ 33383 w 423851"/>
                <a:gd name="connsiteY39" fmla="*/ 318220 h 504254"/>
                <a:gd name="connsiteX40" fmla="*/ 11514 w 423851"/>
                <a:gd name="connsiteY40" fmla="*/ 361637 h 504254"/>
                <a:gd name="connsiteX41" fmla="*/ 245 w 423851"/>
                <a:gd name="connsiteY41" fmla="*/ 453835 h 504254"/>
                <a:gd name="connsiteX42" fmla="*/ 13894 w 423851"/>
                <a:gd name="connsiteY42" fmla="*/ 484062 h 504254"/>
                <a:gd name="connsiteX43" fmla="*/ 56764 w 423851"/>
                <a:gd name="connsiteY43" fmla="*/ 504254 h 504254"/>
                <a:gd name="connsiteX44" fmla="*/ 56764 w 423851"/>
                <a:gd name="connsiteY44" fmla="*/ 490621 h 504254"/>
                <a:gd name="connsiteX45" fmla="*/ 21110 w 423851"/>
                <a:gd name="connsiteY45" fmla="*/ 473331 h 504254"/>
                <a:gd name="connsiteX46" fmla="*/ 13087 w 423851"/>
                <a:gd name="connsiteY46" fmla="*/ 455355 h 504254"/>
                <a:gd name="connsiteX47" fmla="*/ 24387 w 423851"/>
                <a:gd name="connsiteY47" fmla="*/ 362892 h 504254"/>
                <a:gd name="connsiteX48" fmla="*/ 24434 w 423851"/>
                <a:gd name="connsiteY48" fmla="*/ 362246 h 504254"/>
                <a:gd name="connsiteX49" fmla="*/ 41461 w 423851"/>
                <a:gd name="connsiteY49" fmla="*/ 328319 h 504254"/>
                <a:gd name="connsiteX50" fmla="*/ 117371 w 423851"/>
                <a:gd name="connsiteY50" fmla="*/ 289171 h 504254"/>
                <a:gd name="connsiteX51" fmla="*/ 130820 w 423851"/>
                <a:gd name="connsiteY51" fmla="*/ 284456 h 504254"/>
                <a:gd name="connsiteX52" fmla="*/ 211925 w 423851"/>
                <a:gd name="connsiteY52" fmla="*/ 303918 h 504254"/>
                <a:gd name="connsiteX53" fmla="*/ 293014 w 423851"/>
                <a:gd name="connsiteY53" fmla="*/ 284456 h 504254"/>
                <a:gd name="connsiteX54" fmla="*/ 115960 w 423851"/>
                <a:gd name="connsiteY54" fmla="*/ 142548 h 504254"/>
                <a:gd name="connsiteX55" fmla="*/ 122491 w 423851"/>
                <a:gd name="connsiteY55" fmla="*/ 111241 h 504254"/>
                <a:gd name="connsiteX56" fmla="*/ 122551 w 423851"/>
                <a:gd name="connsiteY56" fmla="*/ 101583 h 504254"/>
                <a:gd name="connsiteX57" fmla="*/ 126178 w 423851"/>
                <a:gd name="connsiteY57" fmla="*/ 78358 h 504254"/>
                <a:gd name="connsiteX58" fmla="*/ 211175 w 423851"/>
                <a:gd name="connsiteY58" fmla="*/ 12929 h 504254"/>
                <a:gd name="connsiteX59" fmla="*/ 226260 w 423851"/>
                <a:gd name="connsiteY59" fmla="*/ 14359 h 504254"/>
                <a:gd name="connsiteX60" fmla="*/ 229534 w 423851"/>
                <a:gd name="connsiteY60" fmla="*/ 16768 h 504254"/>
                <a:gd name="connsiteX61" fmla="*/ 235303 w 423851"/>
                <a:gd name="connsiteY61" fmla="*/ 25330 h 504254"/>
                <a:gd name="connsiteX62" fmla="*/ 244277 w 423851"/>
                <a:gd name="connsiteY62" fmla="*/ 27082 h 504254"/>
                <a:gd name="connsiteX63" fmla="*/ 244569 w 423851"/>
                <a:gd name="connsiteY63" fmla="*/ 26874 h 504254"/>
                <a:gd name="connsiteX64" fmla="*/ 249775 w 423851"/>
                <a:gd name="connsiteY64" fmla="*/ 22937 h 504254"/>
                <a:gd name="connsiteX65" fmla="*/ 250523 w 423851"/>
                <a:gd name="connsiteY65" fmla="*/ 22808 h 504254"/>
                <a:gd name="connsiteX66" fmla="*/ 299520 w 423851"/>
                <a:gd name="connsiteY66" fmla="*/ 85608 h 504254"/>
                <a:gd name="connsiteX67" fmla="*/ 299523 w 423851"/>
                <a:gd name="connsiteY67" fmla="*/ 85608 h 504254"/>
                <a:gd name="connsiteX68" fmla="*/ 306788 w 423851"/>
                <a:gd name="connsiteY68" fmla="*/ 114582 h 504254"/>
                <a:gd name="connsiteX69" fmla="*/ 309433 w 423851"/>
                <a:gd name="connsiteY69" fmla="*/ 122525 h 504254"/>
                <a:gd name="connsiteX70" fmla="*/ 271026 w 423851"/>
                <a:gd name="connsiteY70" fmla="*/ 80885 h 504254"/>
                <a:gd name="connsiteX71" fmla="*/ 265876 w 423851"/>
                <a:gd name="connsiteY71" fmla="*/ 77860 h 504254"/>
                <a:gd name="connsiteX72" fmla="*/ 260445 w 423851"/>
                <a:gd name="connsiteY72" fmla="*/ 80348 h 504254"/>
                <a:gd name="connsiteX73" fmla="*/ 109144 w 423851"/>
                <a:gd name="connsiteY73" fmla="*/ 158460 h 504254"/>
                <a:gd name="connsiteX74" fmla="*/ 128698 w 423851"/>
                <a:gd name="connsiteY74" fmla="*/ 166256 h 504254"/>
                <a:gd name="connsiteX75" fmla="*/ 264916 w 423851"/>
                <a:gd name="connsiteY75" fmla="*/ 95016 h 504254"/>
                <a:gd name="connsiteX76" fmla="*/ 295996 w 423851"/>
                <a:gd name="connsiteY76" fmla="*/ 129027 h 504254"/>
                <a:gd name="connsiteX77" fmla="*/ 295996 w 423851"/>
                <a:gd name="connsiteY77" fmla="*/ 155194 h 504254"/>
                <a:gd name="connsiteX78" fmla="*/ 212034 w 423851"/>
                <a:gd name="connsiteY78" fmla="*/ 239254 h 504254"/>
                <a:gd name="connsiteX79" fmla="*/ 128698 w 423851"/>
                <a:gd name="connsiteY79" fmla="*/ 166255 h 504254"/>
                <a:gd name="connsiteX80" fmla="*/ 211930 w 423851"/>
                <a:gd name="connsiteY80" fmla="*/ 290980 h 504254"/>
                <a:gd name="connsiteX81" fmla="*/ 145191 w 423851"/>
                <a:gd name="connsiteY81" fmla="*/ 277808 h 504254"/>
                <a:gd name="connsiteX82" fmla="*/ 150582 w 423851"/>
                <a:gd name="connsiteY82" fmla="*/ 275595 h 504254"/>
                <a:gd name="connsiteX83" fmla="*/ 166627 w 423851"/>
                <a:gd name="connsiteY83" fmla="*/ 251671 h 504254"/>
                <a:gd name="connsiteX84" fmla="*/ 166627 w 423851"/>
                <a:gd name="connsiteY84" fmla="*/ 240821 h 504254"/>
                <a:gd name="connsiteX85" fmla="*/ 257185 w 423851"/>
                <a:gd name="connsiteY85" fmla="*/ 240918 h 504254"/>
                <a:gd name="connsiteX86" fmla="*/ 257185 w 423851"/>
                <a:gd name="connsiteY86" fmla="*/ 251672 h 504254"/>
                <a:gd name="connsiteX87" fmla="*/ 273227 w 423851"/>
                <a:gd name="connsiteY87" fmla="*/ 275596 h 504254"/>
                <a:gd name="connsiteX88" fmla="*/ 278637 w 423851"/>
                <a:gd name="connsiteY88" fmla="*/ 277817 h 504254"/>
                <a:gd name="connsiteX89" fmla="*/ 211930 w 423851"/>
                <a:gd name="connsiteY89" fmla="*/ 290980 h 50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3851" h="504254">
                  <a:moveTo>
                    <a:pt x="306441" y="289154"/>
                  </a:moveTo>
                  <a:cubicBezTo>
                    <a:pt x="334300" y="299151"/>
                    <a:pt x="360660" y="310543"/>
                    <a:pt x="382485" y="328398"/>
                  </a:cubicBezTo>
                  <a:cubicBezTo>
                    <a:pt x="392938" y="336551"/>
                    <a:pt x="399155" y="348985"/>
                    <a:pt x="399405" y="362239"/>
                  </a:cubicBezTo>
                  <a:lnTo>
                    <a:pt x="410757" y="455309"/>
                  </a:lnTo>
                  <a:cubicBezTo>
                    <a:pt x="411674" y="462342"/>
                    <a:pt x="408582" y="469299"/>
                    <a:pt x="402747" y="473331"/>
                  </a:cubicBezTo>
                  <a:cubicBezTo>
                    <a:pt x="391623" y="480520"/>
                    <a:pt x="379663" y="486323"/>
                    <a:pt x="367131" y="490610"/>
                  </a:cubicBezTo>
                  <a:lnTo>
                    <a:pt x="367131" y="504244"/>
                  </a:lnTo>
                  <a:cubicBezTo>
                    <a:pt x="382223" y="499397"/>
                    <a:pt x="396621" y="492613"/>
                    <a:pt x="409965" y="484059"/>
                  </a:cubicBezTo>
                  <a:cubicBezTo>
                    <a:pt x="419830" y="477326"/>
                    <a:pt x="425095" y="465637"/>
                    <a:pt x="423601" y="453787"/>
                  </a:cubicBezTo>
                  <a:lnTo>
                    <a:pt x="412327" y="361637"/>
                  </a:lnTo>
                  <a:cubicBezTo>
                    <a:pt x="411914" y="344668"/>
                    <a:pt x="403932" y="328773"/>
                    <a:pt x="390568" y="318308"/>
                  </a:cubicBezTo>
                  <a:cubicBezTo>
                    <a:pt x="367110" y="299117"/>
                    <a:pt x="339259" y="287164"/>
                    <a:pt x="309966" y="276696"/>
                  </a:cubicBezTo>
                  <a:lnTo>
                    <a:pt x="278140" y="263635"/>
                  </a:lnTo>
                  <a:cubicBezTo>
                    <a:pt x="273277" y="261654"/>
                    <a:pt x="270103" y="256921"/>
                    <a:pt x="270117" y="251670"/>
                  </a:cubicBezTo>
                  <a:lnTo>
                    <a:pt x="270117" y="232611"/>
                  </a:lnTo>
                  <a:cubicBezTo>
                    <a:pt x="294519" y="214354"/>
                    <a:pt x="308898" y="185671"/>
                    <a:pt x="308926" y="155195"/>
                  </a:cubicBezTo>
                  <a:lnTo>
                    <a:pt x="308926" y="136452"/>
                  </a:lnTo>
                  <a:cubicBezTo>
                    <a:pt x="312274" y="137833"/>
                    <a:pt x="315850" y="138581"/>
                    <a:pt x="319471" y="138658"/>
                  </a:cubicBezTo>
                  <a:cubicBezTo>
                    <a:pt x="323042" y="138658"/>
                    <a:pt x="325936" y="135763"/>
                    <a:pt x="325936" y="132192"/>
                  </a:cubicBezTo>
                  <a:cubicBezTo>
                    <a:pt x="325936" y="131497"/>
                    <a:pt x="325825" y="130808"/>
                    <a:pt x="325605" y="130149"/>
                  </a:cubicBezTo>
                  <a:lnTo>
                    <a:pt x="319057" y="110493"/>
                  </a:lnTo>
                  <a:cubicBezTo>
                    <a:pt x="316201" y="101521"/>
                    <a:pt x="313914" y="92377"/>
                    <a:pt x="312211" y="83117"/>
                  </a:cubicBezTo>
                  <a:cubicBezTo>
                    <a:pt x="305834" y="51854"/>
                    <a:pt x="285270" y="25339"/>
                    <a:pt x="256578" y="11385"/>
                  </a:cubicBezTo>
                  <a:cubicBezTo>
                    <a:pt x="251976" y="8986"/>
                    <a:pt x="246413" y="9396"/>
                    <a:pt x="242212" y="12442"/>
                  </a:cubicBezTo>
                  <a:lnTo>
                    <a:pt x="240261" y="9548"/>
                  </a:lnTo>
                  <a:cubicBezTo>
                    <a:pt x="237613" y="5454"/>
                    <a:pt x="233423" y="2605"/>
                    <a:pt x="228643" y="1648"/>
                  </a:cubicBezTo>
                  <a:cubicBezTo>
                    <a:pt x="178592" y="-7762"/>
                    <a:pt x="130329" y="24011"/>
                    <a:pt x="113882" y="74342"/>
                  </a:cubicBezTo>
                  <a:cubicBezTo>
                    <a:pt x="111065" y="83120"/>
                    <a:pt x="109625" y="92281"/>
                    <a:pt x="109615" y="101499"/>
                  </a:cubicBezTo>
                  <a:lnTo>
                    <a:pt x="109555" y="111161"/>
                  </a:lnTo>
                  <a:cubicBezTo>
                    <a:pt x="109509" y="120203"/>
                    <a:pt x="107645" y="129144"/>
                    <a:pt x="104074" y="137451"/>
                  </a:cubicBezTo>
                  <a:lnTo>
                    <a:pt x="92031" y="165564"/>
                  </a:lnTo>
                  <a:cubicBezTo>
                    <a:pt x="90624" y="168846"/>
                    <a:pt x="92145" y="172647"/>
                    <a:pt x="95427" y="174054"/>
                  </a:cubicBezTo>
                  <a:cubicBezTo>
                    <a:pt x="96232" y="174400"/>
                    <a:pt x="97098" y="174577"/>
                    <a:pt x="97974" y="174577"/>
                  </a:cubicBezTo>
                  <a:cubicBezTo>
                    <a:pt x="98477" y="174578"/>
                    <a:pt x="98980" y="174519"/>
                    <a:pt x="99470" y="174401"/>
                  </a:cubicBezTo>
                  <a:cubicBezTo>
                    <a:pt x="100551" y="174142"/>
                    <a:pt x="106702" y="172655"/>
                    <a:pt x="116131" y="169978"/>
                  </a:cubicBezTo>
                  <a:cubicBezTo>
                    <a:pt x="120017" y="194942"/>
                    <a:pt x="133496" y="217402"/>
                    <a:pt x="153698" y="232574"/>
                  </a:cubicBezTo>
                  <a:lnTo>
                    <a:pt x="153698" y="251670"/>
                  </a:lnTo>
                  <a:cubicBezTo>
                    <a:pt x="153711" y="256920"/>
                    <a:pt x="150537" y="261652"/>
                    <a:pt x="145676" y="263632"/>
                  </a:cubicBezTo>
                  <a:lnTo>
                    <a:pt x="113635" y="276784"/>
                  </a:lnTo>
                  <a:cubicBezTo>
                    <a:pt x="84433" y="287230"/>
                    <a:pt x="56685" y="299156"/>
                    <a:pt x="33383" y="318220"/>
                  </a:cubicBezTo>
                  <a:cubicBezTo>
                    <a:pt x="19963" y="328690"/>
                    <a:pt x="11939" y="344621"/>
                    <a:pt x="11514" y="361637"/>
                  </a:cubicBezTo>
                  <a:lnTo>
                    <a:pt x="245" y="453835"/>
                  </a:lnTo>
                  <a:cubicBezTo>
                    <a:pt x="-1231" y="465673"/>
                    <a:pt x="4038" y="477342"/>
                    <a:pt x="13894" y="484062"/>
                  </a:cubicBezTo>
                  <a:cubicBezTo>
                    <a:pt x="27250" y="492619"/>
                    <a:pt x="41660" y="499406"/>
                    <a:pt x="56764" y="504254"/>
                  </a:cubicBezTo>
                  <a:lnTo>
                    <a:pt x="56764" y="490621"/>
                  </a:lnTo>
                  <a:cubicBezTo>
                    <a:pt x="44219" y="486331"/>
                    <a:pt x="32245" y="480525"/>
                    <a:pt x="21110" y="473331"/>
                  </a:cubicBezTo>
                  <a:cubicBezTo>
                    <a:pt x="15283" y="469312"/>
                    <a:pt x="12188" y="462376"/>
                    <a:pt x="13087" y="455355"/>
                  </a:cubicBezTo>
                  <a:lnTo>
                    <a:pt x="24387" y="362892"/>
                  </a:lnTo>
                  <a:lnTo>
                    <a:pt x="24434" y="362246"/>
                  </a:lnTo>
                  <a:cubicBezTo>
                    <a:pt x="24695" y="348946"/>
                    <a:pt x="30953" y="336476"/>
                    <a:pt x="41461" y="328319"/>
                  </a:cubicBezTo>
                  <a:cubicBezTo>
                    <a:pt x="63191" y="310538"/>
                    <a:pt x="89523" y="299165"/>
                    <a:pt x="117371" y="289171"/>
                  </a:cubicBezTo>
                  <a:lnTo>
                    <a:pt x="130820" y="284456"/>
                  </a:lnTo>
                  <a:cubicBezTo>
                    <a:pt x="148314" y="296519"/>
                    <a:pt x="178885" y="303918"/>
                    <a:pt x="211925" y="303918"/>
                  </a:cubicBezTo>
                  <a:cubicBezTo>
                    <a:pt x="244952" y="303918"/>
                    <a:pt x="275521" y="296521"/>
                    <a:pt x="293014" y="284456"/>
                  </a:cubicBezTo>
                  <a:close/>
                  <a:moveTo>
                    <a:pt x="115960" y="142548"/>
                  </a:moveTo>
                  <a:cubicBezTo>
                    <a:pt x="120215" y="132656"/>
                    <a:pt x="122436" y="122009"/>
                    <a:pt x="122491" y="111241"/>
                  </a:cubicBezTo>
                  <a:lnTo>
                    <a:pt x="122551" y="101583"/>
                  </a:lnTo>
                  <a:cubicBezTo>
                    <a:pt x="122551" y="93700"/>
                    <a:pt x="123775" y="85865"/>
                    <a:pt x="126178" y="78358"/>
                  </a:cubicBezTo>
                  <a:cubicBezTo>
                    <a:pt x="138961" y="39222"/>
                    <a:pt x="173122" y="12929"/>
                    <a:pt x="211175" y="12929"/>
                  </a:cubicBezTo>
                  <a:cubicBezTo>
                    <a:pt x="216237" y="12938"/>
                    <a:pt x="221287" y="13416"/>
                    <a:pt x="226260" y="14359"/>
                  </a:cubicBezTo>
                  <a:cubicBezTo>
                    <a:pt x="227626" y="14700"/>
                    <a:pt x="228802" y="15565"/>
                    <a:pt x="229534" y="16768"/>
                  </a:cubicBezTo>
                  <a:lnTo>
                    <a:pt x="235303" y="25330"/>
                  </a:lnTo>
                  <a:cubicBezTo>
                    <a:pt x="237297" y="28292"/>
                    <a:pt x="241315" y="29077"/>
                    <a:pt x="244277" y="27082"/>
                  </a:cubicBezTo>
                  <a:cubicBezTo>
                    <a:pt x="244376" y="27015"/>
                    <a:pt x="244474" y="26946"/>
                    <a:pt x="244569" y="26874"/>
                  </a:cubicBezTo>
                  <a:lnTo>
                    <a:pt x="249775" y="22937"/>
                  </a:lnTo>
                  <a:cubicBezTo>
                    <a:pt x="249982" y="22761"/>
                    <a:pt x="250269" y="22711"/>
                    <a:pt x="250523" y="22808"/>
                  </a:cubicBezTo>
                  <a:cubicBezTo>
                    <a:pt x="275846" y="34842"/>
                    <a:pt x="294006" y="58119"/>
                    <a:pt x="299520" y="85608"/>
                  </a:cubicBezTo>
                  <a:lnTo>
                    <a:pt x="299523" y="85608"/>
                  </a:lnTo>
                  <a:cubicBezTo>
                    <a:pt x="301328" y="95410"/>
                    <a:pt x="303755" y="105087"/>
                    <a:pt x="306788" y="114582"/>
                  </a:cubicBezTo>
                  <a:lnTo>
                    <a:pt x="309433" y="122525"/>
                  </a:lnTo>
                  <a:cubicBezTo>
                    <a:pt x="295753" y="114778"/>
                    <a:pt x="279649" y="94631"/>
                    <a:pt x="271026" y="80885"/>
                  </a:cubicBezTo>
                  <a:cubicBezTo>
                    <a:pt x="269906" y="79097"/>
                    <a:pt x="267983" y="77968"/>
                    <a:pt x="265876" y="77860"/>
                  </a:cubicBezTo>
                  <a:cubicBezTo>
                    <a:pt x="263765" y="77738"/>
                    <a:pt x="261731" y="78669"/>
                    <a:pt x="260445" y="80348"/>
                  </a:cubicBezTo>
                  <a:cubicBezTo>
                    <a:pt x="228098" y="121934"/>
                    <a:pt x="141723" y="149329"/>
                    <a:pt x="109144" y="158460"/>
                  </a:cubicBezTo>
                  <a:close/>
                  <a:moveTo>
                    <a:pt x="128698" y="166256"/>
                  </a:moveTo>
                  <a:cubicBezTo>
                    <a:pt x="166724" y="154563"/>
                    <a:pt x="231987" y="130488"/>
                    <a:pt x="264916" y="95016"/>
                  </a:cubicBezTo>
                  <a:cubicBezTo>
                    <a:pt x="273556" y="107813"/>
                    <a:pt x="284027" y="119272"/>
                    <a:pt x="295996" y="129027"/>
                  </a:cubicBezTo>
                  <a:lnTo>
                    <a:pt x="295996" y="155194"/>
                  </a:lnTo>
                  <a:cubicBezTo>
                    <a:pt x="296023" y="201592"/>
                    <a:pt x="258432" y="239227"/>
                    <a:pt x="212034" y="239254"/>
                  </a:cubicBezTo>
                  <a:cubicBezTo>
                    <a:pt x="169873" y="239280"/>
                    <a:pt x="134224" y="208052"/>
                    <a:pt x="128698" y="166255"/>
                  </a:cubicBezTo>
                  <a:close/>
                  <a:moveTo>
                    <a:pt x="211930" y="290980"/>
                  </a:moveTo>
                  <a:cubicBezTo>
                    <a:pt x="188986" y="291545"/>
                    <a:pt x="166199" y="287048"/>
                    <a:pt x="145191" y="277808"/>
                  </a:cubicBezTo>
                  <a:lnTo>
                    <a:pt x="150582" y="275595"/>
                  </a:lnTo>
                  <a:cubicBezTo>
                    <a:pt x="160303" y="271633"/>
                    <a:pt x="166650" y="262169"/>
                    <a:pt x="166627" y="251671"/>
                  </a:cubicBezTo>
                  <a:lnTo>
                    <a:pt x="166627" y="240821"/>
                  </a:lnTo>
                  <a:cubicBezTo>
                    <a:pt x="194912" y="255939"/>
                    <a:pt x="228868" y="255975"/>
                    <a:pt x="257185" y="240918"/>
                  </a:cubicBezTo>
                  <a:lnTo>
                    <a:pt x="257185" y="251672"/>
                  </a:lnTo>
                  <a:cubicBezTo>
                    <a:pt x="257163" y="262168"/>
                    <a:pt x="263508" y="271631"/>
                    <a:pt x="273227" y="275596"/>
                  </a:cubicBezTo>
                  <a:lnTo>
                    <a:pt x="278637" y="277817"/>
                  </a:lnTo>
                  <a:cubicBezTo>
                    <a:pt x="257638" y="287050"/>
                    <a:pt x="234862" y="291544"/>
                    <a:pt x="211930" y="290980"/>
                  </a:cubicBez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B14C3AF5-C7B6-478C-9646-BB4BD272C3B1}"/>
                </a:ext>
              </a:extLst>
            </p:cNvPr>
            <p:cNvSpPr/>
            <p:nvPr/>
          </p:nvSpPr>
          <p:spPr>
            <a:xfrm>
              <a:off x="7766132" y="4211973"/>
              <a:ext cx="557817" cy="278711"/>
            </a:xfrm>
            <a:custGeom>
              <a:avLst/>
              <a:gdLst>
                <a:gd name="connsiteX0" fmla="*/ 329762 w 375023"/>
                <a:gd name="connsiteY0" fmla="*/ 22890 h 206910"/>
                <a:gd name="connsiteX1" fmla="*/ 306744 w 375023"/>
                <a:gd name="connsiteY1" fmla="*/ 0 h 206910"/>
                <a:gd name="connsiteX2" fmla="*/ 306680 w 375023"/>
                <a:gd name="connsiteY2" fmla="*/ 0 h 206910"/>
                <a:gd name="connsiteX3" fmla="*/ 68151 w 375023"/>
                <a:gd name="connsiteY3" fmla="*/ 0 h 206910"/>
                <a:gd name="connsiteX4" fmla="*/ 45262 w 375023"/>
                <a:gd name="connsiteY4" fmla="*/ 22890 h 206910"/>
                <a:gd name="connsiteX5" fmla="*/ 45262 w 375023"/>
                <a:gd name="connsiteY5" fmla="*/ 169343 h 206910"/>
                <a:gd name="connsiteX6" fmla="*/ 0 w 375023"/>
                <a:gd name="connsiteY6" fmla="*/ 169343 h 206910"/>
                <a:gd name="connsiteX7" fmla="*/ 0 w 375023"/>
                <a:gd name="connsiteY7" fmla="*/ 184047 h 206910"/>
                <a:gd name="connsiteX8" fmla="*/ 22889 w 375023"/>
                <a:gd name="connsiteY8" fmla="*/ 206910 h 206910"/>
                <a:gd name="connsiteX9" fmla="*/ 352159 w 375023"/>
                <a:gd name="connsiteY9" fmla="*/ 206910 h 206910"/>
                <a:gd name="connsiteX10" fmla="*/ 375024 w 375023"/>
                <a:gd name="connsiteY10" fmla="*/ 184021 h 206910"/>
                <a:gd name="connsiteX11" fmla="*/ 375024 w 375023"/>
                <a:gd name="connsiteY11" fmla="*/ 169343 h 206910"/>
                <a:gd name="connsiteX12" fmla="*/ 329762 w 375023"/>
                <a:gd name="connsiteY12" fmla="*/ 169343 h 206910"/>
                <a:gd name="connsiteX13" fmla="*/ 362092 w 375023"/>
                <a:gd name="connsiteY13" fmla="*/ 182275 h 206910"/>
                <a:gd name="connsiteX14" fmla="*/ 362092 w 375023"/>
                <a:gd name="connsiteY14" fmla="*/ 183996 h 206910"/>
                <a:gd name="connsiteX15" fmla="*/ 352134 w 375023"/>
                <a:gd name="connsiteY15" fmla="*/ 193979 h 206910"/>
                <a:gd name="connsiteX16" fmla="*/ 22914 w 375023"/>
                <a:gd name="connsiteY16" fmla="*/ 193979 h 206910"/>
                <a:gd name="connsiteX17" fmla="*/ 12931 w 375023"/>
                <a:gd name="connsiteY17" fmla="*/ 184021 h 206910"/>
                <a:gd name="connsiteX18" fmla="*/ 12931 w 375023"/>
                <a:gd name="connsiteY18" fmla="*/ 182275 h 206910"/>
                <a:gd name="connsiteX19" fmla="*/ 58192 w 375023"/>
                <a:gd name="connsiteY19" fmla="*/ 182275 h 206910"/>
                <a:gd name="connsiteX20" fmla="*/ 58192 w 375023"/>
                <a:gd name="connsiteY20" fmla="*/ 22890 h 206910"/>
                <a:gd name="connsiteX21" fmla="*/ 68150 w 375023"/>
                <a:gd name="connsiteY21" fmla="*/ 12932 h 206910"/>
                <a:gd name="connsiteX22" fmla="*/ 306873 w 375023"/>
                <a:gd name="connsiteY22" fmla="*/ 12932 h 206910"/>
                <a:gd name="connsiteX23" fmla="*/ 316830 w 375023"/>
                <a:gd name="connsiteY23" fmla="*/ 22890 h 206910"/>
                <a:gd name="connsiteX24" fmla="*/ 316830 w 375023"/>
                <a:gd name="connsiteY24" fmla="*/ 182275 h 2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5023" h="206910">
                  <a:moveTo>
                    <a:pt x="329762" y="22890"/>
                  </a:moveTo>
                  <a:cubicBezTo>
                    <a:pt x="329726" y="10212"/>
                    <a:pt x="319421" y="-35"/>
                    <a:pt x="306744" y="0"/>
                  </a:cubicBezTo>
                  <a:cubicBezTo>
                    <a:pt x="306723" y="0"/>
                    <a:pt x="306701" y="0"/>
                    <a:pt x="306680" y="0"/>
                  </a:cubicBezTo>
                  <a:lnTo>
                    <a:pt x="68151" y="0"/>
                  </a:lnTo>
                  <a:cubicBezTo>
                    <a:pt x="55515" y="14"/>
                    <a:pt x="45275" y="10254"/>
                    <a:pt x="45262" y="22890"/>
                  </a:cubicBezTo>
                  <a:lnTo>
                    <a:pt x="45262" y="169343"/>
                  </a:lnTo>
                  <a:lnTo>
                    <a:pt x="0" y="169343"/>
                  </a:lnTo>
                  <a:lnTo>
                    <a:pt x="0" y="184047"/>
                  </a:lnTo>
                  <a:cubicBezTo>
                    <a:pt x="85" y="196648"/>
                    <a:pt x="10287" y="206839"/>
                    <a:pt x="22889" y="206910"/>
                  </a:cubicBezTo>
                  <a:lnTo>
                    <a:pt x="352159" y="206910"/>
                  </a:lnTo>
                  <a:cubicBezTo>
                    <a:pt x="364762" y="206826"/>
                    <a:pt x="374953" y="196623"/>
                    <a:pt x="375024" y="184021"/>
                  </a:cubicBezTo>
                  <a:lnTo>
                    <a:pt x="375024" y="169343"/>
                  </a:lnTo>
                  <a:lnTo>
                    <a:pt x="329762" y="169343"/>
                  </a:lnTo>
                  <a:close/>
                  <a:moveTo>
                    <a:pt x="362092" y="182275"/>
                  </a:moveTo>
                  <a:lnTo>
                    <a:pt x="362092" y="183996"/>
                  </a:lnTo>
                  <a:cubicBezTo>
                    <a:pt x="362058" y="189486"/>
                    <a:pt x="357624" y="193931"/>
                    <a:pt x="352134" y="193979"/>
                  </a:cubicBezTo>
                  <a:lnTo>
                    <a:pt x="22914" y="193979"/>
                  </a:lnTo>
                  <a:cubicBezTo>
                    <a:pt x="17424" y="193945"/>
                    <a:pt x="12978" y="189511"/>
                    <a:pt x="12931" y="184021"/>
                  </a:cubicBezTo>
                  <a:lnTo>
                    <a:pt x="12931" y="182275"/>
                  </a:lnTo>
                  <a:lnTo>
                    <a:pt x="58192" y="182275"/>
                  </a:lnTo>
                  <a:lnTo>
                    <a:pt x="58192" y="22890"/>
                  </a:lnTo>
                  <a:cubicBezTo>
                    <a:pt x="58199" y="17393"/>
                    <a:pt x="62653" y="12938"/>
                    <a:pt x="68150" y="12932"/>
                  </a:cubicBezTo>
                  <a:lnTo>
                    <a:pt x="306873" y="12932"/>
                  </a:lnTo>
                  <a:cubicBezTo>
                    <a:pt x="312369" y="12938"/>
                    <a:pt x="316824" y="17393"/>
                    <a:pt x="316830" y="22890"/>
                  </a:cubicBezTo>
                  <a:lnTo>
                    <a:pt x="316830" y="182275"/>
                  </a:lnTo>
                  <a:close/>
                </a:path>
              </a:pathLst>
            </a:custGeom>
            <a:solidFill>
              <a:srgbClr val="0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60A0B2E8-7330-44B9-B619-ACDBF038FB83}"/>
                </a:ext>
              </a:extLst>
            </p:cNvPr>
            <p:cNvSpPr/>
            <p:nvPr/>
          </p:nvSpPr>
          <p:spPr>
            <a:xfrm>
              <a:off x="7927727" y="4299332"/>
              <a:ext cx="67514" cy="97722"/>
            </a:xfrm>
            <a:custGeom>
              <a:avLst/>
              <a:gdLst>
                <a:gd name="connsiteX0" fmla="*/ 36274 w 45390"/>
                <a:gd name="connsiteY0" fmla="*/ 0 h 72547"/>
                <a:gd name="connsiteX1" fmla="*/ 0 w 45390"/>
                <a:gd name="connsiteY1" fmla="*/ 36274 h 72547"/>
                <a:gd name="connsiteX2" fmla="*/ 36274 w 45390"/>
                <a:gd name="connsiteY2" fmla="*/ 72548 h 72547"/>
                <a:gd name="connsiteX3" fmla="*/ 45391 w 45390"/>
                <a:gd name="connsiteY3" fmla="*/ 63431 h 72547"/>
                <a:gd name="connsiteX4" fmla="*/ 18299 w 45390"/>
                <a:gd name="connsiteY4" fmla="*/ 36274 h 72547"/>
                <a:gd name="connsiteX5" fmla="*/ 45391 w 45390"/>
                <a:gd name="connsiteY5" fmla="*/ 9117 h 72547"/>
                <a:gd name="connsiteX6" fmla="*/ 36274 w 45390"/>
                <a:gd name="connsiteY6" fmla="*/ 0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36274" y="0"/>
                  </a:moveTo>
                  <a:lnTo>
                    <a:pt x="0" y="36274"/>
                  </a:lnTo>
                  <a:lnTo>
                    <a:pt x="36274" y="72548"/>
                  </a:lnTo>
                  <a:lnTo>
                    <a:pt x="45391" y="63431"/>
                  </a:lnTo>
                  <a:lnTo>
                    <a:pt x="18299" y="36274"/>
                  </a:lnTo>
                  <a:lnTo>
                    <a:pt x="45391" y="9117"/>
                  </a:lnTo>
                  <a:lnTo>
                    <a:pt x="36274" y="0"/>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2236FF85-7F34-4C18-B4D4-92E12649D311}"/>
                </a:ext>
              </a:extLst>
            </p:cNvPr>
            <p:cNvSpPr/>
            <p:nvPr/>
          </p:nvSpPr>
          <p:spPr>
            <a:xfrm>
              <a:off x="8094497" y="4299332"/>
              <a:ext cx="67514" cy="97722"/>
            </a:xfrm>
            <a:custGeom>
              <a:avLst/>
              <a:gdLst>
                <a:gd name="connsiteX0" fmla="*/ 0 w 45390"/>
                <a:gd name="connsiteY0" fmla="*/ 9117 h 72547"/>
                <a:gd name="connsiteX1" fmla="*/ 27092 w 45390"/>
                <a:gd name="connsiteY1" fmla="*/ 36274 h 72547"/>
                <a:gd name="connsiteX2" fmla="*/ 0 w 45390"/>
                <a:gd name="connsiteY2" fmla="*/ 63431 h 72547"/>
                <a:gd name="connsiteX3" fmla="*/ 9117 w 45390"/>
                <a:gd name="connsiteY3" fmla="*/ 72548 h 72547"/>
                <a:gd name="connsiteX4" fmla="*/ 45391 w 45390"/>
                <a:gd name="connsiteY4" fmla="*/ 36274 h 72547"/>
                <a:gd name="connsiteX5" fmla="*/ 9117 w 45390"/>
                <a:gd name="connsiteY5" fmla="*/ 0 h 72547"/>
                <a:gd name="connsiteX6" fmla="*/ 0 w 45390"/>
                <a:gd name="connsiteY6" fmla="*/ 9117 h 7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90" h="72547">
                  <a:moveTo>
                    <a:pt x="0" y="9117"/>
                  </a:moveTo>
                  <a:lnTo>
                    <a:pt x="27092" y="36274"/>
                  </a:lnTo>
                  <a:lnTo>
                    <a:pt x="0" y="63431"/>
                  </a:lnTo>
                  <a:lnTo>
                    <a:pt x="9117" y="72548"/>
                  </a:lnTo>
                  <a:lnTo>
                    <a:pt x="45391" y="36274"/>
                  </a:lnTo>
                  <a:lnTo>
                    <a:pt x="9117" y="0"/>
                  </a:lnTo>
                  <a:lnTo>
                    <a:pt x="0" y="9117"/>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B774D17E-1E18-4B34-B8A1-43FEBA2FE76A}"/>
                </a:ext>
              </a:extLst>
            </p:cNvPr>
            <p:cNvSpPr/>
            <p:nvPr/>
          </p:nvSpPr>
          <p:spPr>
            <a:xfrm>
              <a:off x="8013324" y="4297852"/>
              <a:ext cx="62802" cy="105300"/>
            </a:xfrm>
            <a:custGeom>
              <a:avLst/>
              <a:gdLst>
                <a:gd name="connsiteX0" fmla="*/ 0 w 42222"/>
                <a:gd name="connsiteY0" fmla="*/ 73195 h 78173"/>
                <a:gd name="connsiteX1" fmla="*/ 11962 w 42222"/>
                <a:gd name="connsiteY1" fmla="*/ 78173 h 78173"/>
                <a:gd name="connsiteX2" fmla="*/ 42223 w 42222"/>
                <a:gd name="connsiteY2" fmla="*/ 4979 h 78173"/>
                <a:gd name="connsiteX3" fmla="*/ 30325 w 42222"/>
                <a:gd name="connsiteY3" fmla="*/ 0 h 78173"/>
                <a:gd name="connsiteX4" fmla="*/ 0 w 42222"/>
                <a:gd name="connsiteY4" fmla="*/ 73195 h 7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22" h="78173">
                  <a:moveTo>
                    <a:pt x="0" y="73195"/>
                  </a:moveTo>
                  <a:lnTo>
                    <a:pt x="11962" y="78173"/>
                  </a:lnTo>
                  <a:lnTo>
                    <a:pt x="42223" y="4979"/>
                  </a:lnTo>
                  <a:lnTo>
                    <a:pt x="30325" y="0"/>
                  </a:lnTo>
                  <a:lnTo>
                    <a:pt x="0" y="73195"/>
                  </a:lnTo>
                  <a:close/>
                </a:path>
              </a:pathLst>
            </a:custGeom>
            <a:solidFill>
              <a:srgbClr val="C00000"/>
            </a:solidFill>
            <a:ln w="644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8" name="Image 147">
            <a:extLst>
              <a:ext uri="{FF2B5EF4-FFF2-40B4-BE49-F238E27FC236}">
                <a16:creationId xmlns:a16="http://schemas.microsoft.com/office/drawing/2014/main" id="{AE7EA7EA-AF0E-46AF-8C2C-3EA864A2A4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1164" y="1351070"/>
            <a:ext cx="1213969" cy="443149"/>
          </a:xfrm>
          <a:prstGeom prst="rect">
            <a:avLst/>
          </a:prstGeom>
          <a:noFill/>
          <a:ln>
            <a:noFill/>
          </a:ln>
        </p:spPr>
      </p:pic>
      <p:sp>
        <p:nvSpPr>
          <p:cNvPr id="173" name="Rectangle 172">
            <a:extLst>
              <a:ext uri="{FF2B5EF4-FFF2-40B4-BE49-F238E27FC236}">
                <a16:creationId xmlns:a16="http://schemas.microsoft.com/office/drawing/2014/main" id="{A82C5FD4-49F4-4FC9-B910-8BDBCCD35400}"/>
              </a:ext>
            </a:extLst>
          </p:cNvPr>
          <p:cNvSpPr/>
          <p:nvPr/>
        </p:nvSpPr>
        <p:spPr>
          <a:xfrm>
            <a:off x="708087" y="1254320"/>
            <a:ext cx="4183912" cy="635831"/>
          </a:xfrm>
          <a:prstGeom prst="rect">
            <a:avLst/>
          </a:prstGeom>
          <a:solidFill>
            <a:srgbClr val="C00000">
              <a:alpha val="9000"/>
            </a:srgbClr>
          </a:solidFill>
          <a:ln w="28575" cap="flat" cmpd="sng" algn="ctr">
            <a:solidFill>
              <a:srgbClr val="C00000"/>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Light" panose="020F0302020204030204"/>
              <a:ea typeface="+mn-ea"/>
              <a:cs typeface="+mn-cs"/>
            </a:endParaRPr>
          </a:p>
        </p:txBody>
      </p:sp>
      <p:sp>
        <p:nvSpPr>
          <p:cNvPr id="16" name="ZoneTexte 15">
            <a:extLst>
              <a:ext uri="{FF2B5EF4-FFF2-40B4-BE49-F238E27FC236}">
                <a16:creationId xmlns:a16="http://schemas.microsoft.com/office/drawing/2014/main" id="{644AC46C-DC5C-49B2-A78E-007F2DDDD82A}"/>
              </a:ext>
            </a:extLst>
          </p:cNvPr>
          <p:cNvSpPr txBox="1"/>
          <p:nvPr/>
        </p:nvSpPr>
        <p:spPr>
          <a:xfrm>
            <a:off x="2988337" y="1255389"/>
            <a:ext cx="17759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prstClr val="black"/>
                </a:solidFill>
                <a:effectLst/>
                <a:uLnTx/>
                <a:uFillTx/>
                <a:latin typeface="Calibri Light" panose="020F0302020204030204"/>
                <a:ea typeface="+mn-ea"/>
                <a:cs typeface="+mn-cs"/>
              </a:rPr>
              <a:t>Création du lead</a:t>
            </a:r>
          </a:p>
        </p:txBody>
      </p:sp>
      <p:sp>
        <p:nvSpPr>
          <p:cNvPr id="17" name="Ellipse 16">
            <a:extLst>
              <a:ext uri="{FF2B5EF4-FFF2-40B4-BE49-F238E27FC236}">
                <a16:creationId xmlns:a16="http://schemas.microsoft.com/office/drawing/2014/main" id="{C56C6A9A-7407-4677-92E6-0E165C099A87}"/>
              </a:ext>
            </a:extLst>
          </p:cNvPr>
          <p:cNvSpPr/>
          <p:nvPr/>
        </p:nvSpPr>
        <p:spPr>
          <a:xfrm>
            <a:off x="2866047" y="1307715"/>
            <a:ext cx="182642" cy="1998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prstClr val="white"/>
                </a:solidFill>
                <a:effectLst/>
                <a:uLnTx/>
                <a:uFillTx/>
                <a:latin typeface="Calibri Light" panose="020F0302020204030204"/>
                <a:ea typeface="+mn-ea"/>
                <a:cs typeface="+mn-cs"/>
              </a:rPr>
              <a:t>2</a:t>
            </a:r>
          </a:p>
        </p:txBody>
      </p:sp>
      <p:pic>
        <p:nvPicPr>
          <p:cNvPr id="18" name="Image 17">
            <a:extLst>
              <a:ext uri="{FF2B5EF4-FFF2-40B4-BE49-F238E27FC236}">
                <a16:creationId xmlns:a16="http://schemas.microsoft.com/office/drawing/2014/main" id="{F09DDF62-CDD3-469F-B9EA-EA6D8D5F3561}"/>
              </a:ext>
            </a:extLst>
          </p:cNvPr>
          <p:cNvPicPr>
            <a:picLocks noChangeAspect="1"/>
          </p:cNvPicPr>
          <p:nvPr/>
        </p:nvPicPr>
        <p:blipFill>
          <a:blip r:embed="rId3"/>
          <a:stretch>
            <a:fillRect/>
          </a:stretch>
        </p:blipFill>
        <p:spPr>
          <a:xfrm>
            <a:off x="3105279" y="1572235"/>
            <a:ext cx="1307039" cy="208225"/>
          </a:xfrm>
          <a:prstGeom prst="rect">
            <a:avLst/>
          </a:prstGeom>
        </p:spPr>
      </p:pic>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5107833" y="1532548"/>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22" name="Titre 6">
            <a:extLst>
              <a:ext uri="{FF2B5EF4-FFF2-40B4-BE49-F238E27FC236}">
                <a16:creationId xmlns:a16="http://schemas.microsoft.com/office/drawing/2014/main" id="{C1BB81BC-034A-423D-8C01-DC0BD822C2A6}"/>
              </a:ext>
            </a:extLst>
          </p:cNvPr>
          <p:cNvSpPr txBox="1">
            <a:spLocks/>
          </p:cNvSpPr>
          <p:nvPr/>
        </p:nvSpPr>
        <p:spPr>
          <a:xfrm>
            <a:off x="5107833" y="891131"/>
            <a:ext cx="7084167" cy="719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Saisie dans </a:t>
            </a:r>
            <a:r>
              <a:rPr kumimoji="0" lang="fr-FR" sz="1800" b="1" i="0" u="none" strike="noStrike" kern="1200" cap="all" spc="0" normalizeH="0" baseline="0" noProof="0" err="1">
                <a:ln>
                  <a:noFill/>
                </a:ln>
                <a:solidFill>
                  <a:srgbClr val="D7000F"/>
                </a:solidFill>
                <a:effectLst/>
                <a:uLnTx/>
                <a:uFillTx/>
                <a:latin typeface="Arial" panose="020B0604020202020204"/>
                <a:ea typeface="+mj-ea"/>
                <a:cs typeface="+mj-cs"/>
              </a:rPr>
              <a:t>monexpert</a:t>
            </a:r>
            <a:r>
              <a:rPr kumimoji="0" lang="fr-FR" sz="1800" b="1" i="0" u="none" strike="noStrike" kern="1200" cap="all" spc="0" normalizeH="0" baseline="0" noProof="0">
                <a:ln>
                  <a:noFill/>
                </a:ln>
                <a:solidFill>
                  <a:srgbClr val="D7000F"/>
                </a:solidFill>
                <a:effectLst/>
                <a:uLnTx/>
                <a:uFillTx/>
                <a:latin typeface="Arial" panose="020B0604020202020204"/>
                <a:ea typeface="+mj-ea"/>
                <a:cs typeface="+mj-cs"/>
              </a:rPr>
              <a:t> des informations clients</a:t>
            </a:r>
          </a:p>
        </p:txBody>
      </p:sp>
      <p:sp>
        <p:nvSpPr>
          <p:cNvPr id="4" name="Triangle isocèle 3">
            <a:extLst>
              <a:ext uri="{FF2B5EF4-FFF2-40B4-BE49-F238E27FC236}">
                <a16:creationId xmlns:a16="http://schemas.microsoft.com/office/drawing/2014/main" id="{DD6ABE49-9A6F-4C33-8204-0CC3BC783FC3}"/>
              </a:ext>
            </a:extLst>
          </p:cNvPr>
          <p:cNvSpPr/>
          <p:nvPr/>
        </p:nvSpPr>
        <p:spPr>
          <a:xfrm rot="5400000">
            <a:off x="4582290" y="1325694"/>
            <a:ext cx="431998" cy="432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0" name="ZoneTexte 29">
            <a:extLst>
              <a:ext uri="{FF2B5EF4-FFF2-40B4-BE49-F238E27FC236}">
                <a16:creationId xmlns:a16="http://schemas.microsoft.com/office/drawing/2014/main" id="{54D2DC7C-A682-426F-B988-6A005373CFE7}"/>
              </a:ext>
            </a:extLst>
          </p:cNvPr>
          <p:cNvSpPr txBox="1"/>
          <p:nvPr/>
        </p:nvSpPr>
        <p:spPr>
          <a:xfrm>
            <a:off x="8298523" y="5654563"/>
            <a:ext cx="389347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rPr>
              <a:t>Cliquer sur l’expertise Assurances </a:t>
            </a:r>
            <a:r>
              <a:rPr kumimoji="0" lang="fr-FR" sz="1200" b="1" i="0" u="none" strike="noStrike" kern="0" cap="none" spc="0" normalizeH="0" baseline="0" noProof="0" dirty="0" err="1">
                <a:ln>
                  <a:noFill/>
                </a:ln>
                <a:solidFill>
                  <a:srgbClr val="3E454A"/>
                </a:solidFill>
                <a:effectLst/>
                <a:uLnTx/>
                <a:uFillTx/>
              </a:rPr>
              <a:t>Ent</a:t>
            </a:r>
            <a:r>
              <a:rPr kumimoji="0" lang="fr-FR" sz="1200" b="1" i="0" u="none" strike="noStrike" kern="0" cap="none" spc="0" normalizeH="0" baseline="0" noProof="0" dirty="0">
                <a:ln>
                  <a:noFill/>
                </a:ln>
                <a:solidFill>
                  <a:srgbClr val="3E454A"/>
                </a:solidFill>
                <a:effectLst/>
                <a:uLnTx/>
                <a:uFillTx/>
              </a:rPr>
              <a:t> et Agri/Viti WTW</a:t>
            </a:r>
          </a:p>
        </p:txBody>
      </p:sp>
      <p:cxnSp>
        <p:nvCxnSpPr>
          <p:cNvPr id="31" name="Connecteur droit avec flèche 30">
            <a:extLst>
              <a:ext uri="{FF2B5EF4-FFF2-40B4-BE49-F238E27FC236}">
                <a16:creationId xmlns:a16="http://schemas.microsoft.com/office/drawing/2014/main" id="{436688F6-1143-4543-BA8D-D44AF1FB4D28}"/>
              </a:ext>
            </a:extLst>
          </p:cNvPr>
          <p:cNvCxnSpPr>
            <a:endCxn id="37" idx="3"/>
          </p:cNvCxnSpPr>
          <p:nvPr/>
        </p:nvCxnSpPr>
        <p:spPr>
          <a:xfrm flipH="1">
            <a:off x="2940499" y="5397012"/>
            <a:ext cx="480053" cy="0"/>
          </a:xfrm>
          <a:prstGeom prst="straightConnector1">
            <a:avLst/>
          </a:prstGeom>
          <a:noFill/>
          <a:ln w="6350" cap="flat" cmpd="sng" algn="ctr">
            <a:solidFill>
              <a:srgbClr val="C00000"/>
            </a:solidFill>
            <a:prstDash val="solid"/>
            <a:miter lim="800000"/>
            <a:tailEnd type="triangle"/>
          </a:ln>
          <a:effectLst/>
        </p:spPr>
      </p:cxnSp>
      <p:sp>
        <p:nvSpPr>
          <p:cNvPr id="32" name="ZoneTexte 31">
            <a:extLst>
              <a:ext uri="{FF2B5EF4-FFF2-40B4-BE49-F238E27FC236}">
                <a16:creationId xmlns:a16="http://schemas.microsoft.com/office/drawing/2014/main" id="{E07E0BDC-9A6F-4E58-AD24-6461FD0AE4AF}"/>
              </a:ext>
            </a:extLst>
          </p:cNvPr>
          <p:cNvSpPr txBox="1"/>
          <p:nvPr/>
        </p:nvSpPr>
        <p:spPr>
          <a:xfrm>
            <a:off x="8495854" y="3288955"/>
            <a:ext cx="3022268" cy="1077218"/>
          </a:xfrm>
          <a:prstGeom prst="rect">
            <a:avLst/>
          </a:prstGeom>
          <a:solidFill>
            <a:srgbClr val="FCBE04"/>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FFFFFF"/>
                </a:solidFill>
                <a:effectLst/>
                <a:uLnTx/>
                <a:uFillTx/>
              </a:rPr>
              <a:t>Les données de contact des clients sont adressés à WTW via un formulaire de lead sur l’outil </a:t>
            </a:r>
            <a:r>
              <a:rPr kumimoji="0" lang="fr-FR" sz="1600" b="1" i="0" u="none" strike="noStrike" kern="0" cap="none" spc="0" normalizeH="0" baseline="0" noProof="0" dirty="0" err="1">
                <a:ln>
                  <a:noFill/>
                </a:ln>
                <a:solidFill>
                  <a:srgbClr val="FFFFFF"/>
                </a:solidFill>
                <a:effectLst/>
                <a:uLnTx/>
                <a:uFillTx/>
              </a:rPr>
              <a:t>MonExpert</a:t>
            </a:r>
            <a:r>
              <a:rPr kumimoji="0" lang="fr-FR" sz="1600" b="1" i="0" u="none" strike="noStrike" kern="0" cap="none" spc="0" normalizeH="0" baseline="0" noProof="0" dirty="0">
                <a:ln>
                  <a:noFill/>
                </a:ln>
                <a:solidFill>
                  <a:srgbClr val="FFFFFF"/>
                </a:solidFill>
                <a:effectLst/>
                <a:uLnTx/>
                <a:uFillTx/>
              </a:rPr>
              <a:t>.</a:t>
            </a:r>
          </a:p>
        </p:txBody>
      </p:sp>
      <p:sp>
        <p:nvSpPr>
          <p:cNvPr id="33" name="Flèche : bas 32">
            <a:extLst>
              <a:ext uri="{FF2B5EF4-FFF2-40B4-BE49-F238E27FC236}">
                <a16:creationId xmlns:a16="http://schemas.microsoft.com/office/drawing/2014/main" id="{5364DC8D-A8C2-4660-AF2A-5833CAFD1AA5}"/>
              </a:ext>
            </a:extLst>
          </p:cNvPr>
          <p:cNvSpPr/>
          <p:nvPr/>
        </p:nvSpPr>
        <p:spPr>
          <a:xfrm>
            <a:off x="9862972" y="4439451"/>
            <a:ext cx="288032" cy="1140785"/>
          </a:xfrm>
          <a:prstGeom prst="downArrow">
            <a:avLst/>
          </a:prstGeom>
          <a:solidFill>
            <a:srgbClr val="FCBE0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34" name="Groupe 33">
            <a:extLst>
              <a:ext uri="{FF2B5EF4-FFF2-40B4-BE49-F238E27FC236}">
                <a16:creationId xmlns:a16="http://schemas.microsoft.com/office/drawing/2014/main" id="{E1E28FB6-C07E-489D-8239-185780EEF869}"/>
              </a:ext>
            </a:extLst>
          </p:cNvPr>
          <p:cNvGrpSpPr/>
          <p:nvPr/>
        </p:nvGrpSpPr>
        <p:grpSpPr>
          <a:xfrm>
            <a:off x="1065614" y="2335171"/>
            <a:ext cx="6693408" cy="3781057"/>
            <a:chOff x="650767" y="1210102"/>
            <a:chExt cx="6693408" cy="3781057"/>
          </a:xfrm>
        </p:grpSpPr>
        <p:pic>
          <p:nvPicPr>
            <p:cNvPr id="35" name="Image 34">
              <a:extLst>
                <a:ext uri="{FF2B5EF4-FFF2-40B4-BE49-F238E27FC236}">
                  <a16:creationId xmlns:a16="http://schemas.microsoft.com/office/drawing/2014/main" id="{10BFBD2C-08BE-4FB7-8D19-B594B65D2641}"/>
                </a:ext>
              </a:extLst>
            </p:cNvPr>
            <p:cNvPicPr>
              <a:picLocks noChangeAspect="1"/>
            </p:cNvPicPr>
            <p:nvPr/>
          </p:nvPicPr>
          <p:blipFill rotWithShape="1">
            <a:blip r:embed="rId4"/>
            <a:srcRect b="44867"/>
            <a:stretch/>
          </p:blipFill>
          <p:spPr>
            <a:xfrm>
              <a:off x="650767" y="1210102"/>
              <a:ext cx="6693408" cy="3781057"/>
            </a:xfrm>
            <a:prstGeom prst="rect">
              <a:avLst/>
            </a:prstGeom>
          </p:spPr>
        </p:pic>
        <p:pic>
          <p:nvPicPr>
            <p:cNvPr id="36" name="Image 35">
              <a:extLst>
                <a:ext uri="{FF2B5EF4-FFF2-40B4-BE49-F238E27FC236}">
                  <a16:creationId xmlns:a16="http://schemas.microsoft.com/office/drawing/2014/main" id="{204766C4-565C-41C2-ACDD-76FCC44AB85A}"/>
                </a:ext>
              </a:extLst>
            </p:cNvPr>
            <p:cNvPicPr>
              <a:picLocks noChangeAspect="1"/>
            </p:cNvPicPr>
            <p:nvPr/>
          </p:nvPicPr>
          <p:blipFill>
            <a:blip r:embed="rId5"/>
            <a:stretch>
              <a:fillRect/>
            </a:stretch>
          </p:blipFill>
          <p:spPr>
            <a:xfrm>
              <a:off x="5601149" y="3314382"/>
              <a:ext cx="1467055" cy="1590897"/>
            </a:xfrm>
            <a:prstGeom prst="rect">
              <a:avLst/>
            </a:prstGeom>
          </p:spPr>
        </p:pic>
      </p:grpSp>
      <p:sp>
        <p:nvSpPr>
          <p:cNvPr id="37" name="Rectangle : coins arrondis 36">
            <a:extLst>
              <a:ext uri="{FF2B5EF4-FFF2-40B4-BE49-F238E27FC236}">
                <a16:creationId xmlns:a16="http://schemas.microsoft.com/office/drawing/2014/main" id="{AD0205A3-FF65-4B80-A870-11FB83947BB7}"/>
              </a:ext>
            </a:extLst>
          </p:cNvPr>
          <p:cNvSpPr/>
          <p:nvPr/>
        </p:nvSpPr>
        <p:spPr>
          <a:xfrm>
            <a:off x="1404328" y="4676932"/>
            <a:ext cx="1536171" cy="1440160"/>
          </a:xfrm>
          <a:prstGeom prst="roundRect">
            <a:avLst/>
          </a:prstGeom>
          <a:noFill/>
          <a:ln w="28575"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cxnSp>
        <p:nvCxnSpPr>
          <p:cNvPr id="38" name="Connecteur droit avec flèche 37">
            <a:extLst>
              <a:ext uri="{FF2B5EF4-FFF2-40B4-BE49-F238E27FC236}">
                <a16:creationId xmlns:a16="http://schemas.microsoft.com/office/drawing/2014/main" id="{A6C84108-68BB-4488-A09F-AD010F8356DB}"/>
              </a:ext>
            </a:extLst>
          </p:cNvPr>
          <p:cNvCxnSpPr>
            <a:cxnSpLocks/>
            <a:stCxn id="30" idx="1"/>
          </p:cNvCxnSpPr>
          <p:nvPr/>
        </p:nvCxnSpPr>
        <p:spPr>
          <a:xfrm flipH="1">
            <a:off x="2940499" y="5885396"/>
            <a:ext cx="5358024" cy="0"/>
          </a:xfrm>
          <a:prstGeom prst="straightConnector1">
            <a:avLst/>
          </a:prstGeom>
          <a:noFill/>
          <a:ln w="28575" cap="flat" cmpd="sng" algn="ctr">
            <a:solidFill>
              <a:srgbClr val="D7000F"/>
            </a:solidFill>
            <a:prstDash val="solid"/>
            <a:miter lim="800000"/>
            <a:tailEnd type="triangle"/>
          </a:ln>
          <a:effectLst/>
        </p:spPr>
      </p:cxnSp>
    </p:spTree>
    <p:extLst>
      <p:ext uri="{BB962C8B-B14F-4D97-AF65-F5344CB8AC3E}">
        <p14:creationId xmlns:p14="http://schemas.microsoft.com/office/powerpoint/2010/main" val="3197074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Schémas de distribution / </a:t>
            </a:r>
            <a:r>
              <a:rPr lang="fr-FR" cap="all">
                <a:solidFill>
                  <a:srgbClr val="D7000F"/>
                </a:solidFill>
                <a:latin typeface="Arial" panose="020B0604020202020204"/>
              </a:rPr>
              <a:t>Saisie dans </a:t>
            </a:r>
            <a:r>
              <a:rPr lang="fr-FR" cap="all" err="1">
                <a:solidFill>
                  <a:srgbClr val="D7000F"/>
                </a:solidFill>
                <a:latin typeface="Arial" panose="020B0604020202020204"/>
              </a:rPr>
              <a:t>monexpert</a:t>
            </a:r>
            <a:r>
              <a:rPr lang="fr-FR" cap="all">
                <a:solidFill>
                  <a:srgbClr val="D7000F"/>
                </a:solidFill>
                <a:latin typeface="Arial" panose="020B0604020202020204"/>
              </a:rPr>
              <a:t> des informations clients</a:t>
            </a:r>
            <a:endParaRPr lang="fr-FR" sz="2400" cap="all">
              <a:solidFill>
                <a:srgbClr val="D7000F"/>
              </a:solidFill>
              <a:latin typeface="Arial" panose="020B0604020202020204"/>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4</a:t>
            </a:r>
          </a:p>
        </p:txBody>
      </p:sp>
      <p:sp>
        <p:nvSpPr>
          <p:cNvPr id="21" name="Espace réservé du texte 5">
            <a:extLst>
              <a:ext uri="{FF2B5EF4-FFF2-40B4-BE49-F238E27FC236}">
                <a16:creationId xmlns:a16="http://schemas.microsoft.com/office/drawing/2014/main" id="{4FC27DAE-5858-475D-9B1D-9CEADD333D02}"/>
              </a:ext>
            </a:extLst>
          </p:cNvPr>
          <p:cNvSpPr txBox="1">
            <a:spLocks/>
          </p:cNvSpPr>
          <p:nvPr/>
        </p:nvSpPr>
        <p:spPr>
          <a:xfrm>
            <a:off x="6096000" y="919491"/>
            <a:ext cx="6545433"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400" b="0" i="1" u="none" strike="noStrike" kern="1200" cap="none" spc="0" normalizeH="0" baseline="0" noProof="0">
                <a:ln>
                  <a:noFill/>
                </a:ln>
                <a:solidFill>
                  <a:srgbClr val="3E454A"/>
                </a:solidFill>
                <a:effectLst/>
                <a:uLnTx/>
                <a:uFillTx/>
                <a:latin typeface="Arial" panose="020B0604020202020204"/>
                <a:ea typeface="+mn-ea"/>
                <a:cs typeface="+mn-cs"/>
              </a:rPr>
              <a:t>Même parcours que pour les autres expertises métiers</a:t>
            </a:r>
          </a:p>
        </p:txBody>
      </p:sp>
      <p:sp>
        <p:nvSpPr>
          <p:cNvPr id="20" name="Espace réservé du pied de page 4">
            <a:extLst>
              <a:ext uri="{FF2B5EF4-FFF2-40B4-BE49-F238E27FC236}">
                <a16:creationId xmlns:a16="http://schemas.microsoft.com/office/drawing/2014/main" id="{B4BB84F4-A62A-4BA1-8AFA-ED449BBCF120}"/>
              </a:ext>
            </a:extLst>
          </p:cNvPr>
          <p:cNvSpPr txBox="1">
            <a:spLocks/>
          </p:cNvSpPr>
          <p:nvPr/>
        </p:nvSpPr>
        <p:spPr>
          <a:xfrm>
            <a:off x="179512" y="5124354"/>
            <a:ext cx="5891022" cy="68580"/>
          </a:xfrm>
          <a:prstGeom prst="rect">
            <a:avLst/>
          </a:prstGeom>
        </p:spPr>
        <p:txBody>
          <a:bodyPr vert="horz" wrap="square" lIns="0" tIns="0" rIns="0" bIns="0" rtlCol="0" anchor="t" anchorCtr="0">
            <a:spAutoFit/>
          </a:bodyPr>
          <a:lstStyle>
            <a:defPPr>
              <a:defRPr lang="en-US"/>
            </a:defPPr>
            <a:lvl1pPr marL="0" algn="l" defTabSz="914400" rtl="0" eaLnBrk="1" fontAlgn="base" latinLnBrk="0" hangingPunct="1">
              <a:spcBef>
                <a:spcPct val="0"/>
              </a:spcBef>
              <a:spcAft>
                <a:spcPct val="0"/>
              </a:spcAft>
              <a:defRPr sz="450"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r>
              <a:rPr lang="en-US"/>
              <a:t>© 2022 Willis Towers Watson. All rights reserved. Proprietary and Confidential. For Willis Towers Watson and Willis Towers Watson client use only. Not suitable for unintended purpose or use by unauthorized recipient.</a:t>
            </a:r>
          </a:p>
        </p:txBody>
      </p:sp>
      <p:sp>
        <p:nvSpPr>
          <p:cNvPr id="23" name="Espace réservé du numéro de diapositive 1">
            <a:extLst>
              <a:ext uri="{FF2B5EF4-FFF2-40B4-BE49-F238E27FC236}">
                <a16:creationId xmlns:a16="http://schemas.microsoft.com/office/drawing/2014/main" id="{9565784F-9AEF-4B49-93AA-FD1C808A65CD}"/>
              </a:ext>
            </a:extLst>
          </p:cNvPr>
          <p:cNvSpPr txBox="1">
            <a:spLocks/>
          </p:cNvSpPr>
          <p:nvPr/>
        </p:nvSpPr>
        <p:spPr>
          <a:xfrm>
            <a:off x="8401050" y="5106706"/>
            <a:ext cx="396000" cy="144000"/>
          </a:xfrm>
          <a:prstGeom prst="rect">
            <a:avLst/>
          </a:prstGeom>
        </p:spPr>
        <p:txBody>
          <a:bodyPr vert="horz" wrap="square" lIns="0" tIns="0" rIns="0" bIns="0" rtlCol="0" anchor="ctr" anchorCtr="0">
            <a:noAutofit/>
          </a:bodyPr>
          <a:lstStyle>
            <a:defPPr>
              <a:defRPr lang="en-US"/>
            </a:defPPr>
            <a:lvl1pPr marL="0" algn="ctr" defTabSz="914400" rtl="0" eaLnBrk="1" fontAlgn="base" latinLnBrk="0" hangingPunct="1">
              <a:spcBef>
                <a:spcPct val="0"/>
              </a:spcBef>
              <a:spcAft>
                <a:spcPct val="0"/>
              </a:spcAft>
              <a:defRPr sz="675" kern="1200">
                <a:solidFill>
                  <a:schemeClr val="tx1"/>
                </a:solidFill>
                <a:latin typeface="Arial" pitchFamily="34" charset="0"/>
                <a:ea typeface="+mn-ea"/>
                <a:cs typeface="Arial" pitchFamily="34" charset="0"/>
              </a:defRPr>
            </a:lvl1pPr>
            <a:lvl2pPr marL="4572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2pPr>
            <a:lvl3pPr marL="9144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3pPr>
            <a:lvl4pPr marL="13716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4pPr>
            <a:lvl5pPr marL="1828800" algn="l" defTabSz="914400" rtl="0" eaLnBrk="1" fontAlgn="base" latinLnBrk="0" hangingPunct="1">
              <a:spcBef>
                <a:spcPct val="0"/>
              </a:spcBef>
              <a:spcAft>
                <a:spcPct val="0"/>
              </a:spcAft>
              <a:defRPr sz="1800" kern="1200">
                <a:solidFill>
                  <a:schemeClr val="tx1"/>
                </a:solidFill>
                <a:latin typeface="Arial" pitchFamily="34" charset="0"/>
                <a:ea typeface="+mn-ea"/>
                <a:cs typeface="Arial" pitchFamily="34" charset="0"/>
              </a:defRPr>
            </a:lvl5pPr>
            <a:lvl6pPr marL="2286000" algn="l" defTabSz="914400" rtl="0" eaLnBrk="1" latinLnBrk="0" hangingPunct="1">
              <a:defRPr sz="1800" kern="1200">
                <a:solidFill>
                  <a:schemeClr val="tx1"/>
                </a:solidFill>
                <a:latin typeface="Arial" pitchFamily="34" charset="0"/>
                <a:ea typeface="+mn-ea"/>
                <a:cs typeface="Arial" pitchFamily="34" charset="0"/>
              </a:defRPr>
            </a:lvl6pPr>
            <a:lvl7pPr marL="2743200" algn="l" defTabSz="914400" rtl="0" eaLnBrk="1" latinLnBrk="0" hangingPunct="1">
              <a:defRPr sz="1800" kern="1200">
                <a:solidFill>
                  <a:schemeClr val="tx1"/>
                </a:solidFill>
                <a:latin typeface="Arial" pitchFamily="34" charset="0"/>
                <a:ea typeface="+mn-ea"/>
                <a:cs typeface="Arial" pitchFamily="34" charset="0"/>
              </a:defRPr>
            </a:lvl7pPr>
            <a:lvl8pPr marL="3200400" algn="l" defTabSz="914400" rtl="0" eaLnBrk="1" latinLnBrk="0" hangingPunct="1">
              <a:defRPr sz="1800" kern="1200">
                <a:solidFill>
                  <a:schemeClr val="tx1"/>
                </a:solidFill>
                <a:latin typeface="Arial" pitchFamily="34" charset="0"/>
                <a:ea typeface="+mn-ea"/>
                <a:cs typeface="Arial" pitchFamily="34" charset="0"/>
              </a:defRPr>
            </a:lvl8pPr>
            <a:lvl9pPr marL="3657600" algn="l" defTabSz="914400" rtl="0" eaLnBrk="1" latinLnBrk="0" hangingPunct="1">
              <a:defRPr sz="1800" kern="1200">
                <a:solidFill>
                  <a:schemeClr val="tx1"/>
                </a:solidFill>
                <a:latin typeface="Arial" pitchFamily="34" charset="0"/>
                <a:ea typeface="+mn-ea"/>
                <a:cs typeface="Arial" pitchFamily="34" charset="0"/>
              </a:defRPr>
            </a:lvl9pPr>
          </a:lstStyle>
          <a:p>
            <a:fld id="{2083E393-C0BF-4ED8-8545-7E4C90AFF831}" type="slidenum">
              <a:rPr lang="en-US" smtClean="0"/>
              <a:pPr/>
              <a:t>22</a:t>
            </a:fld>
            <a:endParaRPr lang="en-US"/>
          </a:p>
        </p:txBody>
      </p:sp>
      <p:pic>
        <p:nvPicPr>
          <p:cNvPr id="25" name="Image 24">
            <a:extLst>
              <a:ext uri="{FF2B5EF4-FFF2-40B4-BE49-F238E27FC236}">
                <a16:creationId xmlns:a16="http://schemas.microsoft.com/office/drawing/2014/main" id="{EE9DBF5A-6455-4F30-BAE0-3D10956C8543}"/>
              </a:ext>
            </a:extLst>
          </p:cNvPr>
          <p:cNvPicPr>
            <a:picLocks noChangeAspect="1"/>
          </p:cNvPicPr>
          <p:nvPr/>
        </p:nvPicPr>
        <p:blipFill>
          <a:blip r:embed="rId2"/>
          <a:stretch>
            <a:fillRect/>
          </a:stretch>
        </p:blipFill>
        <p:spPr>
          <a:xfrm>
            <a:off x="3410529" y="1265530"/>
            <a:ext cx="5511954" cy="2489539"/>
          </a:xfrm>
          <a:prstGeom prst="rect">
            <a:avLst/>
          </a:prstGeom>
        </p:spPr>
      </p:pic>
      <p:pic>
        <p:nvPicPr>
          <p:cNvPr id="26" name="Image 25">
            <a:extLst>
              <a:ext uri="{FF2B5EF4-FFF2-40B4-BE49-F238E27FC236}">
                <a16:creationId xmlns:a16="http://schemas.microsoft.com/office/drawing/2014/main" id="{329B7829-D6C3-4885-82B3-48BB69961B83}"/>
              </a:ext>
            </a:extLst>
          </p:cNvPr>
          <p:cNvPicPr>
            <a:picLocks noChangeAspect="1"/>
          </p:cNvPicPr>
          <p:nvPr/>
        </p:nvPicPr>
        <p:blipFill>
          <a:blip r:embed="rId3"/>
          <a:stretch>
            <a:fillRect/>
          </a:stretch>
        </p:blipFill>
        <p:spPr>
          <a:xfrm>
            <a:off x="650827" y="3776213"/>
            <a:ext cx="5330224" cy="2791039"/>
          </a:xfrm>
          <a:prstGeom prst="rect">
            <a:avLst/>
          </a:prstGeom>
        </p:spPr>
      </p:pic>
      <p:pic>
        <p:nvPicPr>
          <p:cNvPr id="27" name="Image 26">
            <a:extLst>
              <a:ext uri="{FF2B5EF4-FFF2-40B4-BE49-F238E27FC236}">
                <a16:creationId xmlns:a16="http://schemas.microsoft.com/office/drawing/2014/main" id="{72578807-E923-4EB4-A6AE-2D3F832AC25C}"/>
              </a:ext>
            </a:extLst>
          </p:cNvPr>
          <p:cNvPicPr>
            <a:picLocks noChangeAspect="1"/>
          </p:cNvPicPr>
          <p:nvPr/>
        </p:nvPicPr>
        <p:blipFill>
          <a:blip r:embed="rId4"/>
          <a:stretch>
            <a:fillRect/>
          </a:stretch>
        </p:blipFill>
        <p:spPr>
          <a:xfrm>
            <a:off x="6080760" y="3989751"/>
            <a:ext cx="5618256" cy="1828804"/>
          </a:xfrm>
          <a:prstGeom prst="rect">
            <a:avLst/>
          </a:prstGeom>
        </p:spPr>
      </p:pic>
      <p:sp>
        <p:nvSpPr>
          <p:cNvPr id="28" name="Dodécagone 27">
            <a:extLst>
              <a:ext uri="{FF2B5EF4-FFF2-40B4-BE49-F238E27FC236}">
                <a16:creationId xmlns:a16="http://schemas.microsoft.com/office/drawing/2014/main" id="{19333BAF-7059-4455-B80B-0D5FEA61AA0C}"/>
              </a:ext>
            </a:extLst>
          </p:cNvPr>
          <p:cNvSpPr/>
          <p:nvPr/>
        </p:nvSpPr>
        <p:spPr>
          <a:xfrm>
            <a:off x="3089501" y="1173941"/>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2</a:t>
            </a:r>
          </a:p>
        </p:txBody>
      </p:sp>
      <p:sp>
        <p:nvSpPr>
          <p:cNvPr id="29" name="Dodécagone 28">
            <a:extLst>
              <a:ext uri="{FF2B5EF4-FFF2-40B4-BE49-F238E27FC236}">
                <a16:creationId xmlns:a16="http://schemas.microsoft.com/office/drawing/2014/main" id="{F624BBBF-3E2D-49CE-9CFA-DF01B086FC86}"/>
              </a:ext>
            </a:extLst>
          </p:cNvPr>
          <p:cNvSpPr/>
          <p:nvPr/>
        </p:nvSpPr>
        <p:spPr>
          <a:xfrm>
            <a:off x="281284" y="3564390"/>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3</a:t>
            </a:r>
          </a:p>
        </p:txBody>
      </p:sp>
      <p:sp>
        <p:nvSpPr>
          <p:cNvPr id="30" name="Dodécagone 29">
            <a:extLst>
              <a:ext uri="{FF2B5EF4-FFF2-40B4-BE49-F238E27FC236}">
                <a16:creationId xmlns:a16="http://schemas.microsoft.com/office/drawing/2014/main" id="{43718993-CF8E-4815-9B6A-9FEDC4F57040}"/>
              </a:ext>
            </a:extLst>
          </p:cNvPr>
          <p:cNvSpPr/>
          <p:nvPr/>
        </p:nvSpPr>
        <p:spPr>
          <a:xfrm>
            <a:off x="6005457" y="3892460"/>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4</a:t>
            </a:r>
          </a:p>
        </p:txBody>
      </p:sp>
      <p:sp>
        <p:nvSpPr>
          <p:cNvPr id="31" name="ZoneTexte 30">
            <a:extLst>
              <a:ext uri="{FF2B5EF4-FFF2-40B4-BE49-F238E27FC236}">
                <a16:creationId xmlns:a16="http://schemas.microsoft.com/office/drawing/2014/main" id="{1807D483-3DB6-4194-BB89-5CDC59C53227}"/>
              </a:ext>
            </a:extLst>
          </p:cNvPr>
          <p:cNvSpPr txBox="1"/>
          <p:nvPr/>
        </p:nvSpPr>
        <p:spPr>
          <a:xfrm>
            <a:off x="9647157" y="1570189"/>
            <a:ext cx="2028843" cy="1323439"/>
          </a:xfrm>
          <a:prstGeom prst="rect">
            <a:avLst/>
          </a:prstGeom>
          <a:solidFill>
            <a:srgbClr val="FCBE04"/>
          </a:solidFill>
        </p:spPr>
        <p:txBody>
          <a:bodyPr wrap="square" rtlCol="0">
            <a:spAutoFit/>
          </a:bodyPr>
          <a:lstStyle/>
          <a:p>
            <a:pPr algn="ctr"/>
            <a:r>
              <a:rPr lang="fr-FR" sz="1600" b="1">
                <a:solidFill>
                  <a:schemeClr val="bg1"/>
                </a:solidFill>
              </a:rPr>
              <a:t>Rapatriement automatique des données de contact depuis le SI </a:t>
            </a:r>
          </a:p>
        </p:txBody>
      </p:sp>
      <p:pic>
        <p:nvPicPr>
          <p:cNvPr id="32" name="Image 31">
            <a:extLst>
              <a:ext uri="{FF2B5EF4-FFF2-40B4-BE49-F238E27FC236}">
                <a16:creationId xmlns:a16="http://schemas.microsoft.com/office/drawing/2014/main" id="{0AA59F03-6F05-46FB-AEBD-0EF447E66D78}"/>
              </a:ext>
            </a:extLst>
          </p:cNvPr>
          <p:cNvPicPr>
            <a:picLocks noChangeAspect="1"/>
          </p:cNvPicPr>
          <p:nvPr/>
        </p:nvPicPr>
        <p:blipFill>
          <a:blip r:embed="rId5"/>
          <a:stretch>
            <a:fillRect/>
          </a:stretch>
        </p:blipFill>
        <p:spPr>
          <a:xfrm>
            <a:off x="478799" y="1260445"/>
            <a:ext cx="2362013" cy="388728"/>
          </a:xfrm>
          <a:prstGeom prst="rect">
            <a:avLst/>
          </a:prstGeom>
        </p:spPr>
      </p:pic>
      <p:sp>
        <p:nvSpPr>
          <p:cNvPr id="33" name="Dodécagone 32">
            <a:extLst>
              <a:ext uri="{FF2B5EF4-FFF2-40B4-BE49-F238E27FC236}">
                <a16:creationId xmlns:a16="http://schemas.microsoft.com/office/drawing/2014/main" id="{0B1C564C-8E90-4015-AFA2-631188C3548D}"/>
              </a:ext>
            </a:extLst>
          </p:cNvPr>
          <p:cNvSpPr/>
          <p:nvPr/>
        </p:nvSpPr>
        <p:spPr>
          <a:xfrm>
            <a:off x="126343" y="1125535"/>
            <a:ext cx="480053" cy="451912"/>
          </a:xfrm>
          <a:prstGeom prst="dodec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1</a:t>
            </a:r>
          </a:p>
        </p:txBody>
      </p:sp>
      <p:sp>
        <p:nvSpPr>
          <p:cNvPr id="34" name="Flèche : virage 33">
            <a:extLst>
              <a:ext uri="{FF2B5EF4-FFF2-40B4-BE49-F238E27FC236}">
                <a16:creationId xmlns:a16="http://schemas.microsoft.com/office/drawing/2014/main" id="{3B290A04-A2B1-40BE-9FBA-8E1E60FB61B2}"/>
              </a:ext>
            </a:extLst>
          </p:cNvPr>
          <p:cNvSpPr/>
          <p:nvPr/>
        </p:nvSpPr>
        <p:spPr>
          <a:xfrm rot="10800000">
            <a:off x="9933738" y="2924405"/>
            <a:ext cx="768085" cy="513915"/>
          </a:xfrm>
          <a:prstGeom prst="bentArrow">
            <a:avLst/>
          </a:prstGeom>
          <a:solidFill>
            <a:srgbClr val="FCBE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tx1"/>
              </a:solidFill>
            </a:endParaRPr>
          </a:p>
        </p:txBody>
      </p:sp>
      <p:sp>
        <p:nvSpPr>
          <p:cNvPr id="35" name="Graphique 9">
            <a:extLst>
              <a:ext uri="{FF2B5EF4-FFF2-40B4-BE49-F238E27FC236}">
                <a16:creationId xmlns:a16="http://schemas.microsoft.com/office/drawing/2014/main" id="{BD5E7009-7B11-4206-891E-8495B0D5383E}"/>
              </a:ext>
            </a:extLst>
          </p:cNvPr>
          <p:cNvSpPr>
            <a:spLocks noChangeAspect="1"/>
          </p:cNvSpPr>
          <p:nvPr/>
        </p:nvSpPr>
        <p:spPr>
          <a:xfrm>
            <a:off x="516000" y="6421496"/>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pic>
        <p:nvPicPr>
          <p:cNvPr id="36" name="Image 35">
            <a:extLst>
              <a:ext uri="{FF2B5EF4-FFF2-40B4-BE49-F238E27FC236}">
                <a16:creationId xmlns:a16="http://schemas.microsoft.com/office/drawing/2014/main" id="{F99F8A45-1FD1-4A50-889E-ADF9E0C585FD}"/>
              </a:ext>
            </a:extLst>
          </p:cNvPr>
          <p:cNvPicPr>
            <a:picLocks noChangeAspect="1"/>
          </p:cNvPicPr>
          <p:nvPr/>
        </p:nvPicPr>
        <p:blipFill>
          <a:blip r:embed="rId6"/>
          <a:stretch>
            <a:fillRect/>
          </a:stretch>
        </p:blipFill>
        <p:spPr>
          <a:xfrm>
            <a:off x="649170" y="1734006"/>
            <a:ext cx="1677572" cy="1211580"/>
          </a:xfrm>
          <a:prstGeom prst="rect">
            <a:avLst/>
          </a:prstGeom>
        </p:spPr>
      </p:pic>
    </p:spTree>
    <p:extLst>
      <p:ext uri="{BB962C8B-B14F-4D97-AF65-F5344CB8AC3E}">
        <p14:creationId xmlns:p14="http://schemas.microsoft.com/office/powerpoint/2010/main" val="4016316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Les offres Assurances Agri/Viti by </a:t>
            </a:r>
          </a:p>
          <a:p>
            <a:pPr>
              <a:buClrTx/>
            </a:pPr>
            <a:r>
              <a:rPr lang="fr-FR" sz="2400">
                <a:solidFill>
                  <a:schemeClr val="tx1"/>
                </a:solidFill>
              </a:rPr>
              <a:t>Schémas de distribution / Argumentaire</a:t>
            </a:r>
          </a:p>
          <a:p>
            <a:pPr>
              <a:buClrTx/>
            </a:pPr>
            <a:r>
              <a:rPr lang="fr-FR" sz="2400" b="1">
                <a:solidFill>
                  <a:srgbClr val="C00000"/>
                </a:solidFill>
              </a:rPr>
              <a:t>Schéma contractuel</a:t>
            </a:r>
          </a:p>
          <a:p>
            <a:pPr>
              <a:buClrTx/>
            </a:pPr>
            <a:endParaRPr lang="fr-FR" sz="2400" b="1">
              <a:solidFill>
                <a:srgbClr val="C00000"/>
              </a:solidFill>
            </a:endParaRPr>
          </a:p>
          <a:p>
            <a:pPr>
              <a:buClrTx/>
            </a:pPr>
            <a:r>
              <a:rPr lang="fr-FR" sz="2400"/>
              <a:t>Annexe : le marché des assurances Agri/Viti</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3819731"/>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8F4A06BC-B829-4B8C-ABD6-E9D579E6C33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BA93EC2C-4BFA-4CB8-9FF2-7816BCA2BA6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FAB4BBC6-EEB1-4E1B-A24D-33AB901DA2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916650"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4357241-A25C-476D-A741-B13B3BAB8EDD}"/>
              </a:ext>
            </a:extLst>
          </p:cNvPr>
          <p:cNvPicPr>
            <a:picLocks noChangeAspect="1"/>
          </p:cNvPicPr>
          <p:nvPr/>
        </p:nvPicPr>
        <p:blipFill>
          <a:blip r:embed="rId6"/>
          <a:stretch>
            <a:fillRect/>
          </a:stretch>
        </p:blipFill>
        <p:spPr>
          <a:xfrm>
            <a:off x="8303491" y="5769465"/>
            <a:ext cx="3616902" cy="683923"/>
          </a:xfrm>
          <a:prstGeom prst="rect">
            <a:avLst/>
          </a:prstGeom>
        </p:spPr>
      </p:pic>
      <p:pic>
        <p:nvPicPr>
          <p:cNvPr id="12" name="Image 11">
            <a:extLst>
              <a:ext uri="{FF2B5EF4-FFF2-40B4-BE49-F238E27FC236}">
                <a16:creationId xmlns:a16="http://schemas.microsoft.com/office/drawing/2014/main" id="{735ABF7A-CF49-4E79-B3A6-8D4F0505F695}"/>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5910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Schéma contractuel</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5</a:t>
            </a:r>
          </a:p>
        </p:txBody>
      </p:sp>
      <p:cxnSp>
        <p:nvCxnSpPr>
          <p:cNvPr id="32" name="Connecteur droit avec flèche 31">
            <a:extLst>
              <a:ext uri="{FF2B5EF4-FFF2-40B4-BE49-F238E27FC236}">
                <a16:creationId xmlns:a16="http://schemas.microsoft.com/office/drawing/2014/main" id="{83602C06-5F8F-46E6-A0CF-BF04077BBEC1}"/>
              </a:ext>
            </a:extLst>
          </p:cNvPr>
          <p:cNvCxnSpPr>
            <a:cxnSpLocks/>
            <a:stCxn id="45" idx="3"/>
            <a:endCxn id="34" idx="1"/>
          </p:cNvCxnSpPr>
          <p:nvPr/>
        </p:nvCxnSpPr>
        <p:spPr>
          <a:xfrm flipV="1">
            <a:off x="3264477" y="1813388"/>
            <a:ext cx="3675364" cy="14759"/>
          </a:xfrm>
          <a:prstGeom prst="straightConnector1">
            <a:avLst/>
          </a:prstGeom>
          <a:noFill/>
          <a:ln w="19050" cap="flat" cmpd="sng" algn="ctr">
            <a:solidFill>
              <a:srgbClr val="3E454A"/>
            </a:solidFill>
            <a:prstDash val="solid"/>
            <a:miter lim="800000"/>
            <a:headEnd type="triangle"/>
            <a:tailEnd type="triangle"/>
          </a:ln>
          <a:effectLst/>
        </p:spPr>
      </p:cxnSp>
      <p:sp>
        <p:nvSpPr>
          <p:cNvPr id="33" name="ZoneTexte 32">
            <a:extLst>
              <a:ext uri="{FF2B5EF4-FFF2-40B4-BE49-F238E27FC236}">
                <a16:creationId xmlns:a16="http://schemas.microsoft.com/office/drawing/2014/main" id="{237EE904-C721-4CDD-98FB-B7446B5DA0F8}"/>
              </a:ext>
            </a:extLst>
          </p:cNvPr>
          <p:cNvSpPr txBox="1"/>
          <p:nvPr/>
        </p:nvSpPr>
        <p:spPr>
          <a:xfrm>
            <a:off x="3861005" y="1548186"/>
            <a:ext cx="246150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Contrat de partenariat national</a:t>
            </a:r>
          </a:p>
        </p:txBody>
      </p:sp>
      <p:pic>
        <p:nvPicPr>
          <p:cNvPr id="34" name="Picture 5" descr="Image result for logo bpce">
            <a:extLst>
              <a:ext uri="{FF2B5EF4-FFF2-40B4-BE49-F238E27FC236}">
                <a16:creationId xmlns:a16="http://schemas.microsoft.com/office/drawing/2014/main" id="{D83468CA-0D4C-4611-94C5-C8F28ACA42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841" y="1511115"/>
            <a:ext cx="1610427" cy="604545"/>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34">
            <a:extLst>
              <a:ext uri="{FF2B5EF4-FFF2-40B4-BE49-F238E27FC236}">
                <a16:creationId xmlns:a16="http://schemas.microsoft.com/office/drawing/2014/main" id="{F5DE6D69-D1AF-4CA1-8EE0-7D6AED81EF3D}"/>
              </a:ext>
            </a:extLst>
          </p:cNvPr>
          <p:cNvPicPr>
            <a:picLocks noChangeAspect="1"/>
          </p:cNvPicPr>
          <p:nvPr/>
        </p:nvPicPr>
        <p:blipFill rotWithShape="1">
          <a:blip r:embed="rId3"/>
          <a:srcRect l="3140" t="6509" r="70098" b="9800"/>
          <a:stretch/>
        </p:blipFill>
        <p:spPr>
          <a:xfrm>
            <a:off x="7389668" y="3315176"/>
            <a:ext cx="710773" cy="727113"/>
          </a:xfrm>
          <a:prstGeom prst="rect">
            <a:avLst/>
          </a:prstGeom>
        </p:spPr>
      </p:pic>
      <p:cxnSp>
        <p:nvCxnSpPr>
          <p:cNvPr id="36" name="Connecteur droit avec flèche 35">
            <a:extLst>
              <a:ext uri="{FF2B5EF4-FFF2-40B4-BE49-F238E27FC236}">
                <a16:creationId xmlns:a16="http://schemas.microsoft.com/office/drawing/2014/main" id="{2BCF925D-7DA3-4E68-9709-5CD33697D2E2}"/>
              </a:ext>
            </a:extLst>
          </p:cNvPr>
          <p:cNvCxnSpPr>
            <a:cxnSpLocks/>
            <a:stCxn id="35" idx="0"/>
            <a:endCxn id="34" idx="2"/>
          </p:cNvCxnSpPr>
          <p:nvPr/>
        </p:nvCxnSpPr>
        <p:spPr>
          <a:xfrm flipV="1">
            <a:off x="7745055" y="2115660"/>
            <a:ext cx="0" cy="1199516"/>
          </a:xfrm>
          <a:prstGeom prst="straightConnector1">
            <a:avLst/>
          </a:prstGeom>
          <a:noFill/>
          <a:ln w="19050" cap="flat" cmpd="sng" algn="ctr">
            <a:solidFill>
              <a:srgbClr val="3E454A"/>
            </a:solidFill>
            <a:prstDash val="solid"/>
            <a:miter lim="800000"/>
            <a:headEnd type="none"/>
            <a:tailEnd type="triangle"/>
          </a:ln>
          <a:effectLst/>
        </p:spPr>
      </p:cxnSp>
      <p:sp>
        <p:nvSpPr>
          <p:cNvPr id="37" name="ZoneTexte 36">
            <a:extLst>
              <a:ext uri="{FF2B5EF4-FFF2-40B4-BE49-F238E27FC236}">
                <a16:creationId xmlns:a16="http://schemas.microsoft.com/office/drawing/2014/main" id="{02F07E86-24B9-4E65-A293-039EF392BD69}"/>
              </a:ext>
            </a:extLst>
          </p:cNvPr>
          <p:cNvSpPr txBox="1"/>
          <p:nvPr/>
        </p:nvSpPr>
        <p:spPr>
          <a:xfrm>
            <a:off x="7745055" y="2451588"/>
            <a:ext cx="2576443"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Adhésion au contrat de partenariat national</a:t>
            </a:r>
          </a:p>
        </p:txBody>
      </p:sp>
      <p:cxnSp>
        <p:nvCxnSpPr>
          <p:cNvPr id="38" name="Connecteur : en angle 37">
            <a:extLst>
              <a:ext uri="{FF2B5EF4-FFF2-40B4-BE49-F238E27FC236}">
                <a16:creationId xmlns:a16="http://schemas.microsoft.com/office/drawing/2014/main" id="{F53A755F-B98F-4720-942E-44790D4AB39A}"/>
              </a:ext>
            </a:extLst>
          </p:cNvPr>
          <p:cNvCxnSpPr>
            <a:cxnSpLocks/>
            <a:stCxn id="35" idx="1"/>
          </p:cNvCxnSpPr>
          <p:nvPr/>
        </p:nvCxnSpPr>
        <p:spPr>
          <a:xfrm rot="10800000">
            <a:off x="3025802" y="2062289"/>
            <a:ext cx="4363866" cy="1616444"/>
          </a:xfrm>
          <a:prstGeom prst="bentConnector2">
            <a:avLst/>
          </a:prstGeom>
          <a:noFill/>
          <a:ln w="19050" cap="flat" cmpd="sng" algn="ctr">
            <a:solidFill>
              <a:srgbClr val="3E454A"/>
            </a:solidFill>
            <a:prstDash val="solid"/>
            <a:miter lim="800000"/>
            <a:headEnd type="triangle"/>
            <a:tailEnd type="none"/>
          </a:ln>
          <a:effectLst/>
        </p:spPr>
      </p:cxnSp>
      <p:pic>
        <p:nvPicPr>
          <p:cNvPr id="39" name="Graphique 38" descr="Femme médecin avec un remplissage uni">
            <a:extLst>
              <a:ext uri="{FF2B5EF4-FFF2-40B4-BE49-F238E27FC236}">
                <a16:creationId xmlns:a16="http://schemas.microsoft.com/office/drawing/2014/main" id="{2FC41629-3D03-4A89-AA9C-83589982B5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66045" y="5125211"/>
            <a:ext cx="758020" cy="758021"/>
          </a:xfrm>
          <a:prstGeom prst="rect">
            <a:avLst/>
          </a:prstGeom>
        </p:spPr>
      </p:pic>
      <p:cxnSp>
        <p:nvCxnSpPr>
          <p:cNvPr id="40" name="Connecteur : en angle 39">
            <a:extLst>
              <a:ext uri="{FF2B5EF4-FFF2-40B4-BE49-F238E27FC236}">
                <a16:creationId xmlns:a16="http://schemas.microsoft.com/office/drawing/2014/main" id="{235412D4-B6C8-45C2-AA75-E123A2DF24D1}"/>
              </a:ext>
            </a:extLst>
          </p:cNvPr>
          <p:cNvCxnSpPr>
            <a:cxnSpLocks/>
            <a:stCxn id="39" idx="1"/>
            <a:endCxn id="45" idx="2"/>
          </p:cNvCxnSpPr>
          <p:nvPr/>
        </p:nvCxnSpPr>
        <p:spPr>
          <a:xfrm rot="10800000">
            <a:off x="2649169" y="2027098"/>
            <a:ext cx="4716877" cy="3477125"/>
          </a:xfrm>
          <a:prstGeom prst="bentConnector2">
            <a:avLst/>
          </a:prstGeom>
          <a:noFill/>
          <a:ln w="19050" cap="flat" cmpd="sng" algn="ctr">
            <a:solidFill>
              <a:srgbClr val="3E454A"/>
            </a:solidFill>
            <a:prstDash val="solid"/>
            <a:miter lim="800000"/>
            <a:tailEnd type="triangle"/>
          </a:ln>
          <a:effectLst/>
        </p:spPr>
      </p:cxnSp>
      <p:sp>
        <p:nvSpPr>
          <p:cNvPr id="41" name="ZoneTexte 40">
            <a:extLst>
              <a:ext uri="{FF2B5EF4-FFF2-40B4-BE49-F238E27FC236}">
                <a16:creationId xmlns:a16="http://schemas.microsoft.com/office/drawing/2014/main" id="{4E90102D-C1D8-4DCE-AC27-0891B2FDD758}"/>
              </a:ext>
            </a:extLst>
          </p:cNvPr>
          <p:cNvSpPr txBox="1"/>
          <p:nvPr/>
        </p:nvSpPr>
        <p:spPr>
          <a:xfrm>
            <a:off x="2661762" y="5216628"/>
            <a:ext cx="477473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Souscription à une des propositions présentées par WTW</a:t>
            </a:r>
          </a:p>
        </p:txBody>
      </p:sp>
      <p:cxnSp>
        <p:nvCxnSpPr>
          <p:cNvPr id="42" name="Connecteur droit avec flèche 41">
            <a:extLst>
              <a:ext uri="{FF2B5EF4-FFF2-40B4-BE49-F238E27FC236}">
                <a16:creationId xmlns:a16="http://schemas.microsoft.com/office/drawing/2014/main" id="{6A8ACD65-8732-445C-9C41-FBF546047802}"/>
              </a:ext>
            </a:extLst>
          </p:cNvPr>
          <p:cNvCxnSpPr>
            <a:cxnSpLocks/>
            <a:stCxn id="39" idx="0"/>
            <a:endCxn id="35" idx="2"/>
          </p:cNvCxnSpPr>
          <p:nvPr/>
        </p:nvCxnSpPr>
        <p:spPr>
          <a:xfrm flipV="1">
            <a:off x="7745055" y="4042289"/>
            <a:ext cx="0" cy="1082922"/>
          </a:xfrm>
          <a:prstGeom prst="straightConnector1">
            <a:avLst/>
          </a:prstGeom>
          <a:noFill/>
          <a:ln w="19050" cap="flat" cmpd="sng" algn="ctr">
            <a:solidFill>
              <a:srgbClr val="3E454A"/>
            </a:solidFill>
            <a:prstDash val="solid"/>
            <a:miter lim="800000"/>
            <a:headEnd type="triangle"/>
            <a:tailEnd type="none"/>
          </a:ln>
          <a:effectLst/>
        </p:spPr>
      </p:cxnSp>
      <p:sp>
        <p:nvSpPr>
          <p:cNvPr id="43" name="ZoneTexte 42">
            <a:extLst>
              <a:ext uri="{FF2B5EF4-FFF2-40B4-BE49-F238E27FC236}">
                <a16:creationId xmlns:a16="http://schemas.microsoft.com/office/drawing/2014/main" id="{97964ACD-8212-4AF6-ADFA-659C963B0F45}"/>
              </a:ext>
            </a:extLst>
          </p:cNvPr>
          <p:cNvSpPr txBox="1"/>
          <p:nvPr/>
        </p:nvSpPr>
        <p:spPr>
          <a:xfrm>
            <a:off x="7745055" y="4266063"/>
            <a:ext cx="3601772" cy="738664"/>
          </a:xfrm>
          <a:prstGeom prst="rect">
            <a:avLst/>
          </a:prstGeom>
          <a:noFill/>
        </p:spPr>
        <p:txBody>
          <a:bodyPr wrap="square" rtlCol="0">
            <a:spAutoFit/>
          </a:bodyPr>
          <a:lstStyle>
            <a:defPPr>
              <a:defRPr lang="fr-FR"/>
            </a:defPPr>
            <a:lvl1pPr algn="ctr">
              <a:defRPr sz="1400"/>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Mise en relation avec WTW pour bénéficier de propositions d’assurances dommages spécifiques pour nos clients Viticulteurs</a:t>
            </a:r>
            <a:endParaRPr kumimoji="0" lang="fr-FR" sz="1400" b="0" i="0" u="none" strike="sngStrike" kern="0" cap="none" spc="0" normalizeH="0" baseline="0" noProof="0">
              <a:ln>
                <a:noFill/>
              </a:ln>
              <a:solidFill>
                <a:srgbClr val="C00000"/>
              </a:solidFill>
              <a:effectLst/>
              <a:uLnTx/>
              <a:uFillTx/>
            </a:endParaRPr>
          </a:p>
        </p:txBody>
      </p:sp>
      <p:sp>
        <p:nvSpPr>
          <p:cNvPr id="44" name="ZoneTexte 43">
            <a:extLst>
              <a:ext uri="{FF2B5EF4-FFF2-40B4-BE49-F238E27FC236}">
                <a16:creationId xmlns:a16="http://schemas.microsoft.com/office/drawing/2014/main" id="{8E5943BB-CDC5-4C6B-AC4C-31B057AFD452}"/>
              </a:ext>
            </a:extLst>
          </p:cNvPr>
          <p:cNvSpPr txBox="1"/>
          <p:nvPr/>
        </p:nvSpPr>
        <p:spPr>
          <a:xfrm>
            <a:off x="3043290" y="3411800"/>
            <a:ext cx="4096677"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srgbClr val="3E454A"/>
                </a:solidFill>
                <a:effectLst/>
                <a:uLnTx/>
                <a:uFillTx/>
              </a:rPr>
              <a:t>Versement d’une commission d’apport d’affaires</a:t>
            </a:r>
          </a:p>
        </p:txBody>
      </p:sp>
      <p:pic>
        <p:nvPicPr>
          <p:cNvPr id="45" name="Image 44">
            <a:extLst>
              <a:ext uri="{FF2B5EF4-FFF2-40B4-BE49-F238E27FC236}">
                <a16:creationId xmlns:a16="http://schemas.microsoft.com/office/drawing/2014/main" id="{3C92D02F-19CE-4C44-8135-C8CE0932FC7B}"/>
              </a:ext>
            </a:extLst>
          </p:cNvPr>
          <p:cNvPicPr>
            <a:picLocks noChangeAspect="1"/>
          </p:cNvPicPr>
          <p:nvPr/>
        </p:nvPicPr>
        <p:blipFill>
          <a:blip r:embed="rId6"/>
          <a:stretch>
            <a:fillRect/>
          </a:stretch>
        </p:blipFill>
        <p:spPr>
          <a:xfrm>
            <a:off x="2033859" y="1629197"/>
            <a:ext cx="1230618" cy="397900"/>
          </a:xfrm>
          <a:prstGeom prst="rect">
            <a:avLst/>
          </a:prstGeom>
        </p:spPr>
      </p:pic>
    </p:spTree>
    <p:extLst>
      <p:ext uri="{BB962C8B-B14F-4D97-AF65-F5344CB8AC3E}">
        <p14:creationId xmlns:p14="http://schemas.microsoft.com/office/powerpoint/2010/main" val="4267826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pPr>
              <a:buClrTx/>
              <a:buFont typeface="+mj-lt"/>
              <a:buAutoNum type="arabicPeriod"/>
            </a:pPr>
            <a:r>
              <a:rPr lang="fr-FR" sz="2400">
                <a:solidFill>
                  <a:schemeClr val="tx1"/>
                </a:solidFill>
              </a:rPr>
              <a:t>Contexte</a:t>
            </a:r>
          </a:p>
          <a:p>
            <a:pPr>
              <a:buClrTx/>
            </a:pPr>
            <a:r>
              <a:rPr lang="fr-FR" sz="2400">
                <a:solidFill>
                  <a:schemeClr val="tx1"/>
                </a:solidFill>
              </a:rPr>
              <a:t>Partenariat                   /</a:t>
            </a:r>
          </a:p>
          <a:p>
            <a:pPr>
              <a:buClrTx/>
            </a:pPr>
            <a:r>
              <a:rPr lang="fr-FR" sz="2400">
                <a:solidFill>
                  <a:schemeClr val="tx1"/>
                </a:solidFill>
              </a:rPr>
              <a:t>Les offres Assurances Agri/Viti by </a:t>
            </a:r>
          </a:p>
          <a:p>
            <a:pPr>
              <a:buClrTx/>
            </a:pPr>
            <a:r>
              <a:rPr lang="fr-FR" sz="2400">
                <a:solidFill>
                  <a:schemeClr val="tx1"/>
                </a:solidFill>
              </a:rPr>
              <a:t>Schémas de distribution / Argumentaire</a:t>
            </a:r>
          </a:p>
          <a:p>
            <a:pPr>
              <a:buClrTx/>
            </a:pPr>
            <a:r>
              <a:rPr lang="fr-FR" sz="2400">
                <a:solidFill>
                  <a:schemeClr val="tx1"/>
                </a:solidFill>
              </a:rPr>
              <a:t>Schéma contractuel</a:t>
            </a:r>
          </a:p>
          <a:p>
            <a:pPr>
              <a:buClrTx/>
            </a:pPr>
            <a:endParaRPr lang="fr-FR" sz="2400" b="1">
              <a:solidFill>
                <a:srgbClr val="C00000"/>
              </a:solidFill>
            </a:endParaRPr>
          </a:p>
          <a:p>
            <a:pPr>
              <a:buClrTx/>
            </a:pPr>
            <a:r>
              <a:rPr lang="fr-FR" sz="2400" b="1">
                <a:solidFill>
                  <a:srgbClr val="C00000"/>
                </a:solidFill>
              </a:rPr>
              <a:t>Annexe : le marché des Assurances Agri/Viti</a:t>
            </a:r>
          </a:p>
          <a:p>
            <a:endParaRPr lang="fr-FR" sz="2400" b="1"/>
          </a:p>
        </p:txBody>
      </p:sp>
      <p:sp>
        <p:nvSpPr>
          <p:cNvPr id="3" name="Rectangle 2">
            <a:extLst>
              <a:ext uri="{FF2B5EF4-FFF2-40B4-BE49-F238E27FC236}">
                <a16:creationId xmlns:a16="http://schemas.microsoft.com/office/drawing/2014/main" id="{9ADF4C20-1357-438A-BEE4-082974747E7E}"/>
              </a:ext>
            </a:extLst>
          </p:cNvPr>
          <p:cNvSpPr/>
          <p:nvPr/>
        </p:nvSpPr>
        <p:spPr>
          <a:xfrm>
            <a:off x="3483429" y="4854201"/>
            <a:ext cx="7994468" cy="5555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8F4A06BC-B829-4B8C-ABD6-E9D579E6C33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7615409" y="2420673"/>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ctualités du Groupe BPCE : Banque Populaire Caisse d'Epargne Natixis - 22">
            <a:extLst>
              <a:ext uri="{FF2B5EF4-FFF2-40B4-BE49-F238E27FC236}">
                <a16:creationId xmlns:a16="http://schemas.microsoft.com/office/drawing/2014/main" id="{BA93EC2C-4BFA-4CB8-9FF2-7816BCA2BA6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7070" b="51720" l="19000" r="72333">
                        <a14:foregroundMark x1="21889" y1="38180" x2="27111" y2="43507"/>
                        <a14:foregroundMark x1="27111" y1="43507" x2="30889" y2="50166"/>
                        <a14:foregroundMark x1="32889" y1="48058" x2="33000" y2="42397"/>
                        <a14:foregroundMark x1="33000" y1="42397" x2="32111" y2="39512"/>
                        <a14:foregroundMark x1="32111" y1="39512" x2="29778" y2="37736"/>
                        <a14:foregroundMark x1="29778" y1="37736" x2="26778" y2="37292"/>
                        <a14:foregroundMark x1="34556" y1="43951" x2="34000" y2="46948"/>
                        <a14:foregroundMark x1="34000" y1="46948" x2="33111" y2="48502"/>
                        <a14:foregroundMark x1="20000" y1="41842" x2="19000" y2="44950"/>
                        <a14:foregroundMark x1="19000" y1="44950" x2="20111" y2="47170"/>
                        <a14:foregroundMark x1="28556" y1="51387" x2="26000" y2="52608"/>
                        <a14:foregroundMark x1="26000" y1="52608" x2="23222" y2="51831"/>
                        <a14:foregroundMark x1="23222" y1="51831" x2="22444" y2="49501"/>
                        <a14:foregroundMark x1="49111" y1="45172" x2="49111" y2="45172"/>
                        <a14:foregroundMark x1="49111" y1="45172" x2="49000" y2="48613"/>
                        <a14:foregroundMark x1="49222" y1="44839" x2="52111" y2="43840"/>
                        <a14:foregroundMark x1="52111" y1="43840" x2="54222" y2="44617"/>
                        <a14:foregroundMark x1="46111" y1="45172" x2="46000" y2="46726"/>
                        <a14:foregroundMark x1="58778" y1="45172" x2="57889" y2="46837"/>
                        <a14:foregroundMark x1="67889" y1="44284" x2="70556" y2="44395"/>
                        <a14:foregroundMark x1="71222" y1="44395" x2="72333" y2="44506"/>
                        <a14:foregroundMark x1="65000" y1="39845" x2="65000" y2="39845"/>
                        <a14:foregroundMark x1="63333" y1="39290" x2="63333" y2="39290"/>
                        <a14:foregroundMark x1="58333" y1="40178" x2="58333" y2="40178"/>
                        <a14:foregroundMark x1="53444" y1="40289" x2="53444" y2="40289"/>
                        <a14:foregroundMark x1="48111" y1="39956" x2="48111" y2="39956"/>
                        <a14:foregroundMark x1="42778" y1="40733" x2="42778" y2="40733"/>
                      </a14:backgroundRemoval>
                    </a14:imgEffect>
                  </a14:imgLayer>
                </a14:imgProps>
              </a:ext>
              <a:ext uri="{28A0092B-C50C-407E-A947-70E740481C1C}">
                <a14:useLocalDpi xmlns:a14="http://schemas.microsoft.com/office/drawing/2010/main" val="0"/>
              </a:ext>
            </a:extLst>
          </a:blip>
          <a:srcRect l="16850" t="35410" r="23098" b="47472"/>
          <a:stretch/>
        </p:blipFill>
        <p:spPr bwMode="auto">
          <a:xfrm>
            <a:off x="5903872" y="2309883"/>
            <a:ext cx="1407900" cy="4017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FAB4BBC6-EEB1-4E1B-A24D-33AB901DA2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963" b="69926" l="16250" r="84167">
                        <a14:foregroundMark x1="19750" y1="40296" x2="23250" y2="59111"/>
                        <a14:foregroundMark x1="23250" y1="59111" x2="25500" y2="65481"/>
                        <a14:foregroundMark x1="25500" y1="68444" x2="25500" y2="68444"/>
                        <a14:foregroundMark x1="34667" y1="68889" x2="34667" y2="68889"/>
                        <a14:foregroundMark x1="54500" y1="69926" x2="54500" y2="69926"/>
                        <a14:foregroundMark x1="51750" y1="31111" x2="51750" y2="31111"/>
                        <a14:foregroundMark x1="16333" y1="40444" x2="16333" y2="40444"/>
                        <a14:foregroundMark x1="81167" y1="40296" x2="81167" y2="40296"/>
                        <a14:foregroundMark x1="84167" y1="38815" x2="84167" y2="38815"/>
                      </a14:backgroundRemoval>
                    </a14:imgEffect>
                  </a14:imgLayer>
                </a14:imgProps>
              </a:ext>
              <a:ext uri="{28A0092B-C50C-407E-A947-70E740481C1C}">
                <a14:useLocalDpi xmlns:a14="http://schemas.microsoft.com/office/drawing/2010/main" val="0"/>
              </a:ext>
            </a:extLst>
          </a:blip>
          <a:srcRect l="13979" t="29277" r="14301" b="28234"/>
          <a:stretch/>
        </p:blipFill>
        <p:spPr bwMode="auto">
          <a:xfrm>
            <a:off x="8916650" y="2904155"/>
            <a:ext cx="841037" cy="28026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4357241-A25C-476D-A741-B13B3BAB8EDD}"/>
              </a:ext>
            </a:extLst>
          </p:cNvPr>
          <p:cNvPicPr>
            <a:picLocks noChangeAspect="1"/>
          </p:cNvPicPr>
          <p:nvPr/>
        </p:nvPicPr>
        <p:blipFill>
          <a:blip r:embed="rId6"/>
          <a:stretch>
            <a:fillRect/>
          </a:stretch>
        </p:blipFill>
        <p:spPr>
          <a:xfrm>
            <a:off x="8303491" y="5769465"/>
            <a:ext cx="3616902" cy="683923"/>
          </a:xfrm>
          <a:prstGeom prst="rect">
            <a:avLst/>
          </a:prstGeom>
        </p:spPr>
      </p:pic>
      <p:pic>
        <p:nvPicPr>
          <p:cNvPr id="12" name="Image 11">
            <a:extLst>
              <a:ext uri="{FF2B5EF4-FFF2-40B4-BE49-F238E27FC236}">
                <a16:creationId xmlns:a16="http://schemas.microsoft.com/office/drawing/2014/main" id="{735ABF7A-CF49-4E79-B3A6-8D4F0505F695}"/>
              </a:ext>
            </a:extLst>
          </p:cNvPr>
          <p:cNvPicPr>
            <a:picLocks noChangeAspect="1"/>
          </p:cNvPicPr>
          <p:nvPr/>
        </p:nvPicPr>
        <p:blipFill>
          <a:blip r:embed="rId7"/>
          <a:stretch>
            <a:fillRect/>
          </a:stretch>
        </p:blipFill>
        <p:spPr>
          <a:xfrm>
            <a:off x="7659115" y="143074"/>
            <a:ext cx="4330453" cy="10099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9472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sz="2400"/>
              <a:t>Annexe / le marché des assurances Agri/Viti </a:t>
            </a:r>
            <a:endParaRPr lang="fr-FR" sz="2400">
              <a:solidFill>
                <a:srgbClr val="006600"/>
              </a:solidFill>
            </a:endParaRP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a:xfrm>
            <a:off x="193579" y="627016"/>
            <a:ext cx="376741" cy="392216"/>
          </a:xfrm>
        </p:spPr>
        <p:txBody>
          <a:bodyPr/>
          <a:lstStyle/>
          <a:p>
            <a:r>
              <a:rPr lang="fr-FR" sz="1800"/>
              <a:t>6</a:t>
            </a:r>
          </a:p>
        </p:txBody>
      </p:sp>
      <p:sp>
        <p:nvSpPr>
          <p:cNvPr id="70" name="Rectangle 69">
            <a:extLst>
              <a:ext uri="{FF2B5EF4-FFF2-40B4-BE49-F238E27FC236}">
                <a16:creationId xmlns:a16="http://schemas.microsoft.com/office/drawing/2014/main" id="{D3B7BB74-6CCB-49E2-B48C-068F2CE69AAC}"/>
              </a:ext>
            </a:extLst>
          </p:cNvPr>
          <p:cNvSpPr/>
          <p:nvPr/>
        </p:nvSpPr>
        <p:spPr>
          <a:xfrm>
            <a:off x="549128" y="3660900"/>
            <a:ext cx="5199189" cy="1002064"/>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1" name="Rectangle 70">
            <a:extLst>
              <a:ext uri="{FF2B5EF4-FFF2-40B4-BE49-F238E27FC236}">
                <a16:creationId xmlns:a16="http://schemas.microsoft.com/office/drawing/2014/main" id="{42CC0501-6732-4972-B469-3D51E4BCC56A}"/>
              </a:ext>
            </a:extLst>
          </p:cNvPr>
          <p:cNvSpPr/>
          <p:nvPr/>
        </p:nvSpPr>
        <p:spPr>
          <a:xfrm>
            <a:off x="549129" y="1234226"/>
            <a:ext cx="5199191" cy="338554"/>
          </a:xfrm>
          <a:prstGeom prst="rect">
            <a:avLst/>
          </a:prstGeom>
        </p:spPr>
        <p:txBody>
          <a:bodyPr wrap="square" lIns="0" rIns="0">
            <a:spAutoFit/>
          </a:bodyPr>
          <a:lstStyle/>
          <a:p>
            <a:pPr marL="0" marR="0" lvl="0" indent="0" algn="ctr"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all" spc="0" normalizeH="0" baseline="0" noProof="1">
                <a:ln>
                  <a:noFill/>
                </a:ln>
                <a:solidFill>
                  <a:srgbClr val="C00000"/>
                </a:solidFill>
                <a:effectLst/>
                <a:uLnTx/>
                <a:uFillTx/>
              </a:rPr>
              <a:t>Quel est l’état du marché ?</a:t>
            </a:r>
            <a:endParaRPr kumimoji="0" lang="en-US" sz="1200" b="1" i="0" u="none" strike="noStrike" kern="0" cap="all" spc="0" normalizeH="0" baseline="0" noProof="1">
              <a:ln>
                <a:noFill/>
              </a:ln>
              <a:solidFill>
                <a:srgbClr val="C00000"/>
              </a:solidFill>
              <a:effectLst/>
              <a:uLnTx/>
              <a:uFillTx/>
            </a:endParaRPr>
          </a:p>
        </p:txBody>
      </p:sp>
      <p:sp>
        <p:nvSpPr>
          <p:cNvPr id="72" name="Rectangle 71">
            <a:extLst>
              <a:ext uri="{FF2B5EF4-FFF2-40B4-BE49-F238E27FC236}">
                <a16:creationId xmlns:a16="http://schemas.microsoft.com/office/drawing/2014/main" id="{3413D05B-4170-4D4A-B7F4-54D77EBDB90E}"/>
              </a:ext>
            </a:extLst>
          </p:cNvPr>
          <p:cNvSpPr/>
          <p:nvPr/>
        </p:nvSpPr>
        <p:spPr>
          <a:xfrm>
            <a:off x="6424338" y="1234226"/>
            <a:ext cx="5347839" cy="338554"/>
          </a:xfrm>
          <a:prstGeom prst="rect">
            <a:avLst/>
          </a:prstGeom>
        </p:spPr>
        <p:txBody>
          <a:bodyPr wrap="square" lIns="0" rIns="0">
            <a:spAutoFit/>
          </a:bodyPr>
          <a:lstStyle/>
          <a:p>
            <a:pPr marL="0" marR="0" lvl="0" indent="0" algn="ctr"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all" spc="0" normalizeH="0" baseline="0" noProof="1">
                <a:ln>
                  <a:noFill/>
                </a:ln>
                <a:solidFill>
                  <a:srgbClr val="D7000F"/>
                </a:solidFill>
                <a:effectLst/>
                <a:uLnTx/>
                <a:uFillTx/>
              </a:rPr>
              <a:t>Qui sont les exploitants ?</a:t>
            </a:r>
            <a:endParaRPr kumimoji="0" lang="en-US" sz="1200" b="1" i="0" u="none" strike="noStrike" kern="0" cap="all" spc="0" normalizeH="0" baseline="0" noProof="1">
              <a:ln>
                <a:noFill/>
              </a:ln>
              <a:solidFill>
                <a:srgbClr val="D7000F"/>
              </a:solidFill>
              <a:effectLst/>
              <a:uLnTx/>
              <a:uFillTx/>
            </a:endParaRPr>
          </a:p>
        </p:txBody>
      </p:sp>
      <p:sp>
        <p:nvSpPr>
          <p:cNvPr id="73" name="Rectangle 72">
            <a:extLst>
              <a:ext uri="{FF2B5EF4-FFF2-40B4-BE49-F238E27FC236}">
                <a16:creationId xmlns:a16="http://schemas.microsoft.com/office/drawing/2014/main" id="{C20BD4B3-2FFB-4845-8302-09D845B42A2D}"/>
              </a:ext>
            </a:extLst>
          </p:cNvPr>
          <p:cNvSpPr/>
          <p:nvPr/>
        </p:nvSpPr>
        <p:spPr>
          <a:xfrm>
            <a:off x="901109" y="3707962"/>
            <a:ext cx="4495227" cy="907941"/>
          </a:xfrm>
          <a:prstGeom prst="rect">
            <a:avLst/>
          </a:prstGeom>
        </p:spPr>
        <p:txBody>
          <a:bodyPr wrap="square" lIns="0" rIns="0" anchor="ctr">
            <a:spAutoFit/>
          </a:bodyPr>
          <a:lstStyle/>
          <a:p>
            <a:pPr marL="0" marR="0" lvl="4" indent="0" defTabSz="914377"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1">
                <a:ln>
                  <a:noFill/>
                </a:ln>
                <a:solidFill>
                  <a:prstClr val="black"/>
                </a:solidFill>
                <a:effectLst/>
                <a:uLnTx/>
                <a:uFillTx/>
              </a:rPr>
              <a:t>Sinistres marché  	2018	2019</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récolte :	308 M€	290 M€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grêle   :	103 M€	145 M€	</a:t>
            </a:r>
          </a:p>
          <a:p>
            <a:pPr marL="0" marR="0" lvl="0" indent="0" defTabSz="914377" eaLnBrk="1" fontAlgn="auto" latinLnBrk="0" hangingPunct="1">
              <a:lnSpc>
                <a:spcPct val="100000"/>
              </a:lnSpc>
              <a:spcBef>
                <a:spcPts val="600"/>
              </a:spcBef>
              <a:spcAft>
                <a:spcPts val="0"/>
              </a:spcAft>
              <a:buClrTx/>
              <a:buSzTx/>
              <a:buFontTx/>
              <a:buNone/>
              <a:tabLst/>
              <a:defRPr/>
            </a:pPr>
            <a:r>
              <a:rPr kumimoji="0" lang="en-US" sz="1200" b="0" i="1" u="none" strike="noStrike" kern="0" cap="none" spc="0" normalizeH="0" baseline="0" noProof="1">
                <a:ln>
                  <a:noFill/>
                </a:ln>
                <a:solidFill>
                  <a:prstClr val="black"/>
                </a:solidFill>
                <a:effectLst/>
                <a:uLnTx/>
                <a:uFillTx/>
              </a:rPr>
              <a:t>Une tendance 2020 particulièrement lourde.</a:t>
            </a:r>
          </a:p>
        </p:txBody>
      </p:sp>
      <p:sp>
        <p:nvSpPr>
          <p:cNvPr id="74" name="Rectangle 73">
            <a:extLst>
              <a:ext uri="{FF2B5EF4-FFF2-40B4-BE49-F238E27FC236}">
                <a16:creationId xmlns:a16="http://schemas.microsoft.com/office/drawing/2014/main" id="{ABF86474-0C64-47E5-8823-0F1C8EDB62ED}"/>
              </a:ext>
            </a:extLst>
          </p:cNvPr>
          <p:cNvSpPr/>
          <p:nvPr/>
        </p:nvSpPr>
        <p:spPr>
          <a:xfrm>
            <a:off x="549128" y="2140347"/>
            <a:ext cx="5199189" cy="1002064"/>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5" name="Rectangle 74">
            <a:extLst>
              <a:ext uri="{FF2B5EF4-FFF2-40B4-BE49-F238E27FC236}">
                <a16:creationId xmlns:a16="http://schemas.microsoft.com/office/drawing/2014/main" id="{AF0D6148-E860-486F-A1E3-12371AD28ED6}"/>
              </a:ext>
            </a:extLst>
          </p:cNvPr>
          <p:cNvSpPr/>
          <p:nvPr/>
        </p:nvSpPr>
        <p:spPr>
          <a:xfrm>
            <a:off x="549128" y="1708993"/>
            <a:ext cx="5199189" cy="370545"/>
          </a:xfrm>
          <a:prstGeom prst="rect">
            <a:avLst/>
          </a:prstGeom>
          <a:solidFill>
            <a:srgbClr val="C30F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6" name="Rectangle 75">
            <a:extLst>
              <a:ext uri="{FF2B5EF4-FFF2-40B4-BE49-F238E27FC236}">
                <a16:creationId xmlns:a16="http://schemas.microsoft.com/office/drawing/2014/main" id="{88812F4E-4617-40F0-BA9A-55F9666F5EDB}"/>
              </a:ext>
            </a:extLst>
          </p:cNvPr>
          <p:cNvSpPr/>
          <p:nvPr/>
        </p:nvSpPr>
        <p:spPr>
          <a:xfrm>
            <a:off x="672292" y="2225882"/>
            <a:ext cx="4952861" cy="830997"/>
          </a:xfrm>
          <a:prstGeom prst="rect">
            <a:avLst/>
          </a:prstGeom>
        </p:spPr>
        <p:txBody>
          <a:bodyPr wrap="square" lIns="0" rIns="0" anchor="ctr">
            <a:spAutoFit/>
          </a:bodyPr>
          <a:lstStyle/>
          <a:p>
            <a:pPr marL="1828754" marR="0" lvl="4" indent="0" defTabSz="914377"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1">
                <a:ln>
                  <a:noFill/>
                </a:ln>
                <a:solidFill>
                  <a:prstClr val="black"/>
                </a:solidFill>
                <a:effectLst/>
                <a:uLnTx/>
                <a:uFillTx/>
              </a:rPr>
              <a:t>Montant des primes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Incendie, Multi-risques : </a:t>
            </a:r>
            <a:r>
              <a:rPr kumimoji="0" lang="en-US" sz="1200" b="1" i="0" u="none" strike="noStrike" kern="0" cap="none" spc="0" normalizeH="0" baseline="0" noProof="1">
                <a:ln>
                  <a:noFill/>
                </a:ln>
                <a:solidFill>
                  <a:prstClr val="black"/>
                </a:solidFill>
                <a:effectLst/>
                <a:uLnTx/>
                <a:uFillTx/>
              </a:rPr>
              <a:t>812 M€ </a:t>
            </a:r>
            <a:r>
              <a:rPr kumimoji="0" lang="en-US" sz="1200" b="0" i="0" u="none" strike="noStrike" kern="0" cap="none" spc="0" normalizeH="0" baseline="0" noProof="1">
                <a:ln>
                  <a:noFill/>
                </a:ln>
                <a:solidFill>
                  <a:prstClr val="black"/>
                </a:solidFill>
                <a:effectLst/>
                <a:uLnTx/>
                <a:uFillTx/>
              </a:rPr>
              <a:t>(+ 1,0%)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récolte        : </a:t>
            </a:r>
            <a:r>
              <a:rPr kumimoji="0" lang="en-US" sz="1200" b="1" i="0" u="none" strike="noStrike" kern="0" cap="none" spc="0" normalizeH="0" baseline="0" noProof="1">
                <a:ln>
                  <a:noFill/>
                </a:ln>
                <a:solidFill>
                  <a:prstClr val="black"/>
                </a:solidFill>
                <a:effectLst/>
                <a:uLnTx/>
                <a:uFillTx/>
              </a:rPr>
              <a:t>315 M€ </a:t>
            </a:r>
            <a:r>
              <a:rPr kumimoji="0" lang="en-US" sz="1200" b="0" i="0" u="none" strike="noStrike" kern="0" cap="none" spc="0" normalizeH="0" baseline="0" noProof="1">
                <a:ln>
                  <a:noFill/>
                </a:ln>
                <a:solidFill>
                  <a:prstClr val="black"/>
                </a:solidFill>
                <a:effectLst/>
                <a:uLnTx/>
                <a:uFillTx/>
              </a:rPr>
              <a:t>(+10,1%)	</a:t>
            </a:r>
          </a:p>
          <a:p>
            <a:pPr marL="228589"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Assurance grêle           : </a:t>
            </a:r>
            <a:r>
              <a:rPr kumimoji="0" lang="en-US" sz="1200" b="1" i="0" u="none" strike="noStrike" kern="0" cap="none" spc="0" normalizeH="0" baseline="0" noProof="1">
                <a:ln>
                  <a:noFill/>
                </a:ln>
                <a:solidFill>
                  <a:prstClr val="black"/>
                </a:solidFill>
                <a:effectLst/>
                <a:uLnTx/>
                <a:uFillTx/>
              </a:rPr>
              <a:t>182 M€ </a:t>
            </a:r>
            <a:r>
              <a:rPr kumimoji="0" lang="en-US" sz="1200" b="0" i="0" u="none" strike="noStrike" kern="0" cap="none" spc="0" normalizeH="0" baseline="0" noProof="1">
                <a:ln>
                  <a:noFill/>
                </a:ln>
                <a:solidFill>
                  <a:prstClr val="black"/>
                </a:solidFill>
                <a:effectLst/>
                <a:uLnTx/>
                <a:uFillTx/>
              </a:rPr>
              <a:t>( + 2,2 %)	</a:t>
            </a:r>
          </a:p>
        </p:txBody>
      </p:sp>
      <p:sp>
        <p:nvSpPr>
          <p:cNvPr id="77" name="Rectangle 76">
            <a:extLst>
              <a:ext uri="{FF2B5EF4-FFF2-40B4-BE49-F238E27FC236}">
                <a16:creationId xmlns:a16="http://schemas.microsoft.com/office/drawing/2014/main" id="{AE23C0DD-925E-403E-A589-02FB2DBE650F}"/>
              </a:ext>
            </a:extLst>
          </p:cNvPr>
          <p:cNvSpPr/>
          <p:nvPr/>
        </p:nvSpPr>
        <p:spPr>
          <a:xfrm>
            <a:off x="549128" y="3229547"/>
            <a:ext cx="5199189" cy="37054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8" name="Rectangle 77">
            <a:extLst>
              <a:ext uri="{FF2B5EF4-FFF2-40B4-BE49-F238E27FC236}">
                <a16:creationId xmlns:a16="http://schemas.microsoft.com/office/drawing/2014/main" id="{201904BA-7D99-4067-A80A-CB0F4420F7BF}"/>
              </a:ext>
            </a:extLst>
          </p:cNvPr>
          <p:cNvSpPr/>
          <p:nvPr/>
        </p:nvSpPr>
        <p:spPr>
          <a:xfrm>
            <a:off x="549128" y="5209128"/>
            <a:ext cx="5199189" cy="1002064"/>
          </a:xfrm>
          <a:prstGeom prst="rect">
            <a:avLst/>
          </a:prstGeom>
          <a:solidFill>
            <a:srgbClr val="FE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2EF64AE6-0A62-4B65-8CBC-B43AC094F3AB}"/>
              </a:ext>
            </a:extLst>
          </p:cNvPr>
          <p:cNvSpPr/>
          <p:nvPr/>
        </p:nvSpPr>
        <p:spPr>
          <a:xfrm>
            <a:off x="901109" y="5202330"/>
            <a:ext cx="4495227" cy="1015663"/>
          </a:xfrm>
          <a:prstGeom prst="rect">
            <a:avLst/>
          </a:prstGeom>
        </p:spPr>
        <p:txBody>
          <a:bodyPr wrap="square" lIns="0" rIns="0" anchor="ctr">
            <a:spAutoFit/>
          </a:bodyPr>
          <a:lstStyle/>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Groupama-GAN ~ 60% du marché</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Pacifica en forte croissance</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AXA, Generali, Aviva… via leurs reseaux d’agents généraux</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Quelques specialistes français (Etoile) </a:t>
            </a:r>
          </a:p>
          <a:p>
            <a:pPr marL="0" marR="0" lvl="0" indent="-228589"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….ou internationaux  : Chubb, Sompo, Swiss RE, Scor, XL, … </a:t>
            </a:r>
          </a:p>
        </p:txBody>
      </p:sp>
      <p:sp>
        <p:nvSpPr>
          <p:cNvPr id="80" name="Rectangle 79">
            <a:extLst>
              <a:ext uri="{FF2B5EF4-FFF2-40B4-BE49-F238E27FC236}">
                <a16:creationId xmlns:a16="http://schemas.microsoft.com/office/drawing/2014/main" id="{05B540B6-C5D4-4677-BB3F-9C836F3A3218}"/>
              </a:ext>
            </a:extLst>
          </p:cNvPr>
          <p:cNvSpPr/>
          <p:nvPr/>
        </p:nvSpPr>
        <p:spPr>
          <a:xfrm>
            <a:off x="549128" y="4777775"/>
            <a:ext cx="5199189" cy="37054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1" name="Rectangle 80">
            <a:extLst>
              <a:ext uri="{FF2B5EF4-FFF2-40B4-BE49-F238E27FC236}">
                <a16:creationId xmlns:a16="http://schemas.microsoft.com/office/drawing/2014/main" id="{7751BE2E-97AD-4A77-9E1C-9E694096EE7C}"/>
              </a:ext>
            </a:extLst>
          </p:cNvPr>
          <p:cNvSpPr/>
          <p:nvPr/>
        </p:nvSpPr>
        <p:spPr>
          <a:xfrm>
            <a:off x="6498662" y="2149722"/>
            <a:ext cx="5199189" cy="2114223"/>
          </a:xfrm>
          <a:prstGeom prst="rect">
            <a:avLst/>
          </a:prstGeom>
          <a:solidFill>
            <a:srgbClr val="D7000F">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2" name="Rectangle 81">
            <a:extLst>
              <a:ext uri="{FF2B5EF4-FFF2-40B4-BE49-F238E27FC236}">
                <a16:creationId xmlns:a16="http://schemas.microsoft.com/office/drawing/2014/main" id="{A541B8FC-FA48-46AD-B582-5093B8BBD7D0}"/>
              </a:ext>
            </a:extLst>
          </p:cNvPr>
          <p:cNvSpPr/>
          <p:nvPr/>
        </p:nvSpPr>
        <p:spPr>
          <a:xfrm>
            <a:off x="6498662" y="1708993"/>
            <a:ext cx="5199189" cy="370545"/>
          </a:xfrm>
          <a:prstGeom prst="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 name="Rectangle 82">
            <a:extLst>
              <a:ext uri="{FF2B5EF4-FFF2-40B4-BE49-F238E27FC236}">
                <a16:creationId xmlns:a16="http://schemas.microsoft.com/office/drawing/2014/main" id="{A39B67F6-8F83-4CB1-9E25-B322C0E1D1D2}"/>
              </a:ext>
            </a:extLst>
          </p:cNvPr>
          <p:cNvSpPr/>
          <p:nvPr/>
        </p:nvSpPr>
        <p:spPr>
          <a:xfrm>
            <a:off x="6621826" y="2106532"/>
            <a:ext cx="4952861" cy="2200602"/>
          </a:xfrm>
          <a:prstGeom prst="rect">
            <a:avLst/>
          </a:prstGeom>
        </p:spPr>
        <p:txBody>
          <a:bodyPr wrap="square" lIns="0" rIns="0" anchor="ctr">
            <a:spAutoFit/>
          </a:bodyPr>
          <a:lstStyle/>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Taux d’équipement </a:t>
            </a:r>
          </a:p>
          <a:p>
            <a:pPr marL="0" marR="0" lvl="0" indent="0" defTabSz="914377"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1">
                <a:ln>
                  <a:noFill/>
                </a:ln>
                <a:solidFill>
                  <a:prstClr val="black"/>
                </a:solidFill>
                <a:effectLst/>
                <a:uLnTx/>
                <a:uFillTx/>
              </a:rPr>
              <a:t>	- en pertes d’exploitation	: &lt; 20%</a:t>
            </a:r>
          </a:p>
          <a:p>
            <a:pPr marL="0" marR="0" lvl="0" indent="0" defTabSz="914377"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1">
                <a:ln>
                  <a:noFill/>
                </a:ln>
                <a:solidFill>
                  <a:prstClr val="black"/>
                </a:solidFill>
                <a:effectLst/>
                <a:uLnTx/>
                <a:uFillTx/>
              </a:rPr>
              <a:t>	- en assurance récolte 	: 37%</a:t>
            </a: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1">
              <a:ln>
                <a:noFill/>
              </a:ln>
              <a:solidFill>
                <a:prstClr val="black"/>
              </a:solidFill>
              <a:effectLst/>
              <a:uLnTx/>
              <a:uFillTx/>
            </a:endParaRP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Le budget total d’assurance représente en moyenne 10 k€ hors assurance récolte. </a:t>
            </a: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1">
              <a:ln>
                <a:noFill/>
              </a:ln>
              <a:solidFill>
                <a:prstClr val="black"/>
              </a:solidFill>
              <a:effectLst/>
              <a:uLnTx/>
              <a:uFillTx/>
            </a:endParaRPr>
          </a:p>
          <a:p>
            <a:pPr marL="171446" marR="0" lvl="0" indent="-171446" defTabSz="914377"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1">
                <a:ln>
                  <a:noFill/>
                </a:ln>
                <a:solidFill>
                  <a:prstClr val="black"/>
                </a:solidFill>
                <a:effectLst/>
                <a:uLnTx/>
                <a:uFillTx/>
              </a:rPr>
              <a:t>Prime moyenne assurance récolte = 15 000€ dont 7 400€ restant à charge après subventions (soit moins de 4 000€ après impôts)</a:t>
            </a:r>
          </a:p>
          <a:p>
            <a:pPr marL="0" marR="0" lvl="0" indent="0" defTabSz="914377" eaLnBrk="1" fontAlgn="auto" latinLnBrk="0" hangingPunct="1">
              <a:lnSpc>
                <a:spcPct val="100000"/>
              </a:lnSpc>
              <a:spcBef>
                <a:spcPts val="600"/>
              </a:spcBef>
              <a:spcAft>
                <a:spcPts val="0"/>
              </a:spcAft>
              <a:buClrTx/>
              <a:buSzTx/>
              <a:buFontTx/>
              <a:buNone/>
              <a:tabLst/>
              <a:defRPr/>
            </a:pPr>
            <a:r>
              <a:rPr kumimoji="0" lang="en-US" sz="1200" b="0" i="1" u="none" strike="noStrike" kern="0" cap="none" spc="0" normalizeH="0" baseline="0" noProof="1">
                <a:ln>
                  <a:noFill/>
                </a:ln>
                <a:solidFill>
                  <a:prstClr val="black"/>
                </a:solidFill>
                <a:effectLst/>
                <a:uLnTx/>
                <a:uFillTx/>
              </a:rPr>
              <a:t>Cas d’une exploitation viticole de 35 ha, avec une production moyenne de 50 hectos soit 320 000€ de capitaux assures,</a:t>
            </a:r>
          </a:p>
        </p:txBody>
      </p:sp>
      <p:grpSp>
        <p:nvGrpSpPr>
          <p:cNvPr id="84" name="Group 10">
            <a:extLst>
              <a:ext uri="{FF2B5EF4-FFF2-40B4-BE49-F238E27FC236}">
                <a16:creationId xmlns:a16="http://schemas.microsoft.com/office/drawing/2014/main" id="{28425817-F2B5-4F62-8548-8898EDCD863D}"/>
              </a:ext>
            </a:extLst>
          </p:cNvPr>
          <p:cNvGrpSpPr/>
          <p:nvPr/>
        </p:nvGrpSpPr>
        <p:grpSpPr>
          <a:xfrm>
            <a:off x="1460741" y="3224667"/>
            <a:ext cx="3375963" cy="338554"/>
            <a:chOff x="881317" y="2602598"/>
            <a:chExt cx="2531972" cy="253916"/>
          </a:xfrm>
        </p:grpSpPr>
        <p:sp>
          <p:nvSpPr>
            <p:cNvPr id="85" name="Rectangle 84">
              <a:extLst>
                <a:ext uri="{FF2B5EF4-FFF2-40B4-BE49-F238E27FC236}">
                  <a16:creationId xmlns:a16="http://schemas.microsoft.com/office/drawing/2014/main" id="{2CB5D99A-7992-4D61-B8FF-13CCF9E72E5E}"/>
                </a:ext>
              </a:extLst>
            </p:cNvPr>
            <p:cNvSpPr/>
            <p:nvPr/>
          </p:nvSpPr>
          <p:spPr>
            <a:xfrm>
              <a:off x="1170118" y="2602598"/>
              <a:ext cx="2243171" cy="253916"/>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FFFFFF"/>
                  </a:solidFill>
                  <a:effectLst/>
                  <a:uLnTx/>
                  <a:uFillTx/>
                </a:rPr>
                <a:t>Une sinistralité volatile </a:t>
              </a:r>
            </a:p>
          </p:txBody>
        </p:sp>
        <p:grpSp>
          <p:nvGrpSpPr>
            <p:cNvPr id="86" name="Group 45">
              <a:extLst>
                <a:ext uri="{FF2B5EF4-FFF2-40B4-BE49-F238E27FC236}">
                  <a16:creationId xmlns:a16="http://schemas.microsoft.com/office/drawing/2014/main" id="{4123255E-1885-4104-9D45-807F36609FFD}"/>
                </a:ext>
              </a:extLst>
            </p:cNvPr>
            <p:cNvGrpSpPr>
              <a:grpSpLocks noChangeAspect="1"/>
            </p:cNvGrpSpPr>
            <p:nvPr/>
          </p:nvGrpSpPr>
          <p:grpSpPr bwMode="auto">
            <a:xfrm>
              <a:off x="881317" y="2636272"/>
              <a:ext cx="217745" cy="218242"/>
              <a:chOff x="5692" y="1891"/>
              <a:chExt cx="438" cy="439"/>
            </a:xfrm>
            <a:solidFill>
              <a:srgbClr val="A5CC74">
                <a:lumMod val="20000"/>
                <a:lumOff val="80000"/>
              </a:srgbClr>
            </a:solidFill>
          </p:grpSpPr>
          <p:sp>
            <p:nvSpPr>
              <p:cNvPr id="87" name="Freeform 46">
                <a:extLst>
                  <a:ext uri="{FF2B5EF4-FFF2-40B4-BE49-F238E27FC236}">
                    <a16:creationId xmlns:a16="http://schemas.microsoft.com/office/drawing/2014/main" id="{2FA50B04-280A-4836-9405-FB19C9D28508}"/>
                  </a:ext>
                </a:extLst>
              </p:cNvPr>
              <p:cNvSpPr>
                <a:spLocks noEditPoints="1"/>
              </p:cNvSpPr>
              <p:nvPr/>
            </p:nvSpPr>
            <p:spPr bwMode="auto">
              <a:xfrm>
                <a:off x="5692" y="1891"/>
                <a:ext cx="438" cy="439"/>
              </a:xfrm>
              <a:custGeom>
                <a:avLst/>
                <a:gdLst>
                  <a:gd name="T0" fmla="*/ 144 w 288"/>
                  <a:gd name="T1" fmla="*/ 288 h 288"/>
                  <a:gd name="T2" fmla="*/ 115 w 288"/>
                  <a:gd name="T3" fmla="*/ 285 h 288"/>
                  <a:gd name="T4" fmla="*/ 110 w 288"/>
                  <a:gd name="T5" fmla="*/ 278 h 288"/>
                  <a:gd name="T6" fmla="*/ 117 w 288"/>
                  <a:gd name="T7" fmla="*/ 274 h 288"/>
                  <a:gd name="T8" fmla="*/ 144 w 288"/>
                  <a:gd name="T9" fmla="*/ 276 h 288"/>
                  <a:gd name="T10" fmla="*/ 201 w 288"/>
                  <a:gd name="T11" fmla="*/ 263 h 288"/>
                  <a:gd name="T12" fmla="*/ 209 w 288"/>
                  <a:gd name="T13" fmla="*/ 266 h 288"/>
                  <a:gd name="T14" fmla="*/ 206 w 288"/>
                  <a:gd name="T15" fmla="*/ 274 h 288"/>
                  <a:gd name="T16" fmla="*/ 144 w 288"/>
                  <a:gd name="T17" fmla="*/ 288 h 288"/>
                  <a:gd name="T18" fmla="*/ 84 w 288"/>
                  <a:gd name="T19" fmla="*/ 275 h 288"/>
                  <a:gd name="T20" fmla="*/ 81 w 288"/>
                  <a:gd name="T21" fmla="*/ 274 h 288"/>
                  <a:gd name="T22" fmla="*/ 15 w 288"/>
                  <a:gd name="T23" fmla="*/ 210 h 288"/>
                  <a:gd name="T24" fmla="*/ 18 w 288"/>
                  <a:gd name="T25" fmla="*/ 202 h 288"/>
                  <a:gd name="T26" fmla="*/ 26 w 288"/>
                  <a:gd name="T27" fmla="*/ 204 h 288"/>
                  <a:gd name="T28" fmla="*/ 87 w 288"/>
                  <a:gd name="T29" fmla="*/ 263 h 288"/>
                  <a:gd name="T30" fmla="*/ 89 w 288"/>
                  <a:gd name="T31" fmla="*/ 271 h 288"/>
                  <a:gd name="T32" fmla="*/ 84 w 288"/>
                  <a:gd name="T33" fmla="*/ 275 h 288"/>
                  <a:gd name="T34" fmla="*/ 232 w 288"/>
                  <a:gd name="T35" fmla="*/ 256 h 288"/>
                  <a:gd name="T36" fmla="*/ 227 w 288"/>
                  <a:gd name="T37" fmla="*/ 254 h 288"/>
                  <a:gd name="T38" fmla="*/ 228 w 288"/>
                  <a:gd name="T39" fmla="*/ 246 h 288"/>
                  <a:gd name="T40" fmla="*/ 272 w 288"/>
                  <a:gd name="T41" fmla="*/ 173 h 288"/>
                  <a:gd name="T42" fmla="*/ 280 w 288"/>
                  <a:gd name="T43" fmla="*/ 169 h 288"/>
                  <a:gd name="T44" fmla="*/ 284 w 288"/>
                  <a:gd name="T45" fmla="*/ 176 h 288"/>
                  <a:gd name="T46" fmla="*/ 236 w 288"/>
                  <a:gd name="T47" fmla="*/ 255 h 288"/>
                  <a:gd name="T48" fmla="*/ 232 w 288"/>
                  <a:gd name="T49" fmla="*/ 256 h 288"/>
                  <a:gd name="T50" fmla="*/ 9 w 288"/>
                  <a:gd name="T51" fmla="*/ 181 h 288"/>
                  <a:gd name="T52" fmla="*/ 3 w 288"/>
                  <a:gd name="T53" fmla="*/ 177 h 288"/>
                  <a:gd name="T54" fmla="*/ 0 w 288"/>
                  <a:gd name="T55" fmla="*/ 144 h 288"/>
                  <a:gd name="T56" fmla="*/ 12 w 288"/>
                  <a:gd name="T57" fmla="*/ 85 h 288"/>
                  <a:gd name="T58" fmla="*/ 20 w 288"/>
                  <a:gd name="T59" fmla="*/ 82 h 288"/>
                  <a:gd name="T60" fmla="*/ 23 w 288"/>
                  <a:gd name="T61" fmla="*/ 90 h 288"/>
                  <a:gd name="T62" fmla="*/ 12 w 288"/>
                  <a:gd name="T63" fmla="*/ 144 h 288"/>
                  <a:gd name="T64" fmla="*/ 15 w 288"/>
                  <a:gd name="T65" fmla="*/ 174 h 288"/>
                  <a:gd name="T66" fmla="*/ 11 w 288"/>
                  <a:gd name="T67" fmla="*/ 181 h 288"/>
                  <a:gd name="T68" fmla="*/ 9 w 288"/>
                  <a:gd name="T69" fmla="*/ 181 h 288"/>
                  <a:gd name="T70" fmla="*/ 282 w 288"/>
                  <a:gd name="T71" fmla="*/ 147 h 288"/>
                  <a:gd name="T72" fmla="*/ 276 w 288"/>
                  <a:gd name="T73" fmla="*/ 141 h 288"/>
                  <a:gd name="T74" fmla="*/ 247 w 288"/>
                  <a:gd name="T75" fmla="*/ 62 h 288"/>
                  <a:gd name="T76" fmla="*/ 248 w 288"/>
                  <a:gd name="T77" fmla="*/ 53 h 288"/>
                  <a:gd name="T78" fmla="*/ 256 w 288"/>
                  <a:gd name="T79" fmla="*/ 54 h 288"/>
                  <a:gd name="T80" fmla="*/ 288 w 288"/>
                  <a:gd name="T81" fmla="*/ 141 h 288"/>
                  <a:gd name="T82" fmla="*/ 282 w 288"/>
                  <a:gd name="T83" fmla="*/ 147 h 288"/>
                  <a:gd name="T84" fmla="*/ 282 w 288"/>
                  <a:gd name="T85" fmla="*/ 147 h 288"/>
                  <a:gd name="T86" fmla="*/ 35 w 288"/>
                  <a:gd name="T87" fmla="*/ 65 h 288"/>
                  <a:gd name="T88" fmla="*/ 32 w 288"/>
                  <a:gd name="T89" fmla="*/ 63 h 288"/>
                  <a:gd name="T90" fmla="*/ 31 w 288"/>
                  <a:gd name="T91" fmla="*/ 55 h 288"/>
                  <a:gd name="T92" fmla="*/ 108 w 288"/>
                  <a:gd name="T93" fmla="*/ 5 h 288"/>
                  <a:gd name="T94" fmla="*/ 115 w 288"/>
                  <a:gd name="T95" fmla="*/ 9 h 288"/>
                  <a:gd name="T96" fmla="*/ 111 w 288"/>
                  <a:gd name="T97" fmla="*/ 16 h 288"/>
                  <a:gd name="T98" fmla="*/ 40 w 288"/>
                  <a:gd name="T99" fmla="*/ 62 h 288"/>
                  <a:gd name="T100" fmla="*/ 35 w 288"/>
                  <a:gd name="T101" fmla="*/ 65 h 288"/>
                  <a:gd name="T102" fmla="*/ 227 w 288"/>
                  <a:gd name="T103" fmla="*/ 41 h 288"/>
                  <a:gd name="T104" fmla="*/ 224 w 288"/>
                  <a:gd name="T105" fmla="*/ 39 h 288"/>
                  <a:gd name="T106" fmla="*/ 144 w 288"/>
                  <a:gd name="T107" fmla="*/ 12 h 288"/>
                  <a:gd name="T108" fmla="*/ 143 w 288"/>
                  <a:gd name="T109" fmla="*/ 12 h 288"/>
                  <a:gd name="T110" fmla="*/ 137 w 288"/>
                  <a:gd name="T111" fmla="*/ 6 h 288"/>
                  <a:gd name="T112" fmla="*/ 143 w 288"/>
                  <a:gd name="T113" fmla="*/ 0 h 288"/>
                  <a:gd name="T114" fmla="*/ 144 w 288"/>
                  <a:gd name="T115" fmla="*/ 0 h 288"/>
                  <a:gd name="T116" fmla="*/ 231 w 288"/>
                  <a:gd name="T117" fmla="*/ 30 h 288"/>
                  <a:gd name="T118" fmla="*/ 232 w 288"/>
                  <a:gd name="T119" fmla="*/ 38 h 288"/>
                  <a:gd name="T120" fmla="*/ 227 w 288"/>
                  <a:gd name="T121" fmla="*/ 4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288">
                    <a:moveTo>
                      <a:pt x="144" y="288"/>
                    </a:moveTo>
                    <a:cubicBezTo>
                      <a:pt x="134" y="288"/>
                      <a:pt x="124" y="287"/>
                      <a:pt x="115" y="285"/>
                    </a:cubicBezTo>
                    <a:cubicBezTo>
                      <a:pt x="112" y="285"/>
                      <a:pt x="109" y="282"/>
                      <a:pt x="110" y="278"/>
                    </a:cubicBezTo>
                    <a:cubicBezTo>
                      <a:pt x="111" y="275"/>
                      <a:pt x="114" y="273"/>
                      <a:pt x="117" y="274"/>
                    </a:cubicBezTo>
                    <a:cubicBezTo>
                      <a:pt x="126" y="275"/>
                      <a:pt x="135" y="276"/>
                      <a:pt x="144" y="276"/>
                    </a:cubicBezTo>
                    <a:cubicBezTo>
                      <a:pt x="164" y="276"/>
                      <a:pt x="183" y="272"/>
                      <a:pt x="201" y="263"/>
                    </a:cubicBezTo>
                    <a:cubicBezTo>
                      <a:pt x="204" y="262"/>
                      <a:pt x="208" y="263"/>
                      <a:pt x="209" y="266"/>
                    </a:cubicBezTo>
                    <a:cubicBezTo>
                      <a:pt x="211" y="269"/>
                      <a:pt x="209" y="272"/>
                      <a:pt x="206" y="274"/>
                    </a:cubicBezTo>
                    <a:cubicBezTo>
                      <a:pt x="187" y="283"/>
                      <a:pt x="166" y="288"/>
                      <a:pt x="144" y="288"/>
                    </a:cubicBezTo>
                    <a:close/>
                    <a:moveTo>
                      <a:pt x="84" y="275"/>
                    </a:moveTo>
                    <a:cubicBezTo>
                      <a:pt x="83" y="275"/>
                      <a:pt x="82" y="275"/>
                      <a:pt x="81" y="274"/>
                    </a:cubicBezTo>
                    <a:cubicBezTo>
                      <a:pt x="53" y="261"/>
                      <a:pt x="30" y="238"/>
                      <a:pt x="15" y="210"/>
                    </a:cubicBezTo>
                    <a:cubicBezTo>
                      <a:pt x="14" y="207"/>
                      <a:pt x="15" y="203"/>
                      <a:pt x="18" y="202"/>
                    </a:cubicBezTo>
                    <a:cubicBezTo>
                      <a:pt x="21" y="200"/>
                      <a:pt x="25" y="201"/>
                      <a:pt x="26" y="204"/>
                    </a:cubicBezTo>
                    <a:cubicBezTo>
                      <a:pt x="39" y="230"/>
                      <a:pt x="61" y="251"/>
                      <a:pt x="87" y="263"/>
                    </a:cubicBezTo>
                    <a:cubicBezTo>
                      <a:pt x="90" y="265"/>
                      <a:pt x="91" y="268"/>
                      <a:pt x="89" y="271"/>
                    </a:cubicBezTo>
                    <a:cubicBezTo>
                      <a:pt x="88" y="273"/>
                      <a:pt x="86" y="275"/>
                      <a:pt x="84" y="275"/>
                    </a:cubicBezTo>
                    <a:close/>
                    <a:moveTo>
                      <a:pt x="232" y="256"/>
                    </a:moveTo>
                    <a:cubicBezTo>
                      <a:pt x="230" y="256"/>
                      <a:pt x="229" y="255"/>
                      <a:pt x="227" y="254"/>
                    </a:cubicBezTo>
                    <a:cubicBezTo>
                      <a:pt x="225" y="252"/>
                      <a:pt x="226" y="248"/>
                      <a:pt x="228" y="246"/>
                    </a:cubicBezTo>
                    <a:cubicBezTo>
                      <a:pt x="250" y="227"/>
                      <a:pt x="266" y="201"/>
                      <a:pt x="272" y="173"/>
                    </a:cubicBezTo>
                    <a:cubicBezTo>
                      <a:pt x="273" y="170"/>
                      <a:pt x="276" y="168"/>
                      <a:pt x="280" y="169"/>
                    </a:cubicBezTo>
                    <a:cubicBezTo>
                      <a:pt x="283" y="170"/>
                      <a:pt x="285" y="173"/>
                      <a:pt x="284" y="176"/>
                    </a:cubicBezTo>
                    <a:cubicBezTo>
                      <a:pt x="277" y="207"/>
                      <a:pt x="260" y="235"/>
                      <a:pt x="236" y="255"/>
                    </a:cubicBezTo>
                    <a:cubicBezTo>
                      <a:pt x="235" y="256"/>
                      <a:pt x="233" y="256"/>
                      <a:pt x="232" y="256"/>
                    </a:cubicBezTo>
                    <a:close/>
                    <a:moveTo>
                      <a:pt x="9" y="181"/>
                    </a:moveTo>
                    <a:cubicBezTo>
                      <a:pt x="6" y="181"/>
                      <a:pt x="4" y="179"/>
                      <a:pt x="3" y="177"/>
                    </a:cubicBezTo>
                    <a:cubicBezTo>
                      <a:pt x="1" y="166"/>
                      <a:pt x="0" y="155"/>
                      <a:pt x="0" y="144"/>
                    </a:cubicBezTo>
                    <a:cubicBezTo>
                      <a:pt x="0" y="124"/>
                      <a:pt x="4" y="104"/>
                      <a:pt x="12" y="85"/>
                    </a:cubicBezTo>
                    <a:cubicBezTo>
                      <a:pt x="14" y="82"/>
                      <a:pt x="17" y="80"/>
                      <a:pt x="20" y="82"/>
                    </a:cubicBezTo>
                    <a:cubicBezTo>
                      <a:pt x="23" y="83"/>
                      <a:pt x="25" y="87"/>
                      <a:pt x="23" y="90"/>
                    </a:cubicBezTo>
                    <a:cubicBezTo>
                      <a:pt x="16" y="107"/>
                      <a:pt x="12" y="125"/>
                      <a:pt x="12" y="144"/>
                    </a:cubicBezTo>
                    <a:cubicBezTo>
                      <a:pt x="12" y="154"/>
                      <a:pt x="13" y="164"/>
                      <a:pt x="15" y="174"/>
                    </a:cubicBezTo>
                    <a:cubicBezTo>
                      <a:pt x="16" y="177"/>
                      <a:pt x="14" y="180"/>
                      <a:pt x="11" y="181"/>
                    </a:cubicBezTo>
                    <a:cubicBezTo>
                      <a:pt x="10" y="181"/>
                      <a:pt x="10" y="181"/>
                      <a:pt x="9" y="181"/>
                    </a:cubicBezTo>
                    <a:close/>
                    <a:moveTo>
                      <a:pt x="282" y="147"/>
                    </a:moveTo>
                    <a:cubicBezTo>
                      <a:pt x="278" y="147"/>
                      <a:pt x="276" y="145"/>
                      <a:pt x="276" y="141"/>
                    </a:cubicBezTo>
                    <a:cubicBezTo>
                      <a:pt x="275" y="112"/>
                      <a:pt x="265" y="85"/>
                      <a:pt x="247" y="62"/>
                    </a:cubicBezTo>
                    <a:cubicBezTo>
                      <a:pt x="245" y="59"/>
                      <a:pt x="245" y="56"/>
                      <a:pt x="248" y="53"/>
                    </a:cubicBezTo>
                    <a:cubicBezTo>
                      <a:pt x="250" y="51"/>
                      <a:pt x="254" y="52"/>
                      <a:pt x="256" y="54"/>
                    </a:cubicBezTo>
                    <a:cubicBezTo>
                      <a:pt x="276" y="79"/>
                      <a:pt x="287" y="109"/>
                      <a:pt x="288" y="141"/>
                    </a:cubicBezTo>
                    <a:cubicBezTo>
                      <a:pt x="288" y="144"/>
                      <a:pt x="285" y="147"/>
                      <a:pt x="282" y="147"/>
                    </a:cubicBezTo>
                    <a:cubicBezTo>
                      <a:pt x="282" y="147"/>
                      <a:pt x="282" y="147"/>
                      <a:pt x="282" y="147"/>
                    </a:cubicBezTo>
                    <a:close/>
                    <a:moveTo>
                      <a:pt x="35" y="65"/>
                    </a:moveTo>
                    <a:cubicBezTo>
                      <a:pt x="34" y="65"/>
                      <a:pt x="33" y="64"/>
                      <a:pt x="32" y="63"/>
                    </a:cubicBezTo>
                    <a:cubicBezTo>
                      <a:pt x="29" y="61"/>
                      <a:pt x="29" y="57"/>
                      <a:pt x="31" y="55"/>
                    </a:cubicBezTo>
                    <a:cubicBezTo>
                      <a:pt x="50" y="30"/>
                      <a:pt x="78" y="12"/>
                      <a:pt x="108" y="5"/>
                    </a:cubicBezTo>
                    <a:cubicBezTo>
                      <a:pt x="111" y="4"/>
                      <a:pt x="115" y="6"/>
                      <a:pt x="115" y="9"/>
                    </a:cubicBezTo>
                    <a:cubicBezTo>
                      <a:pt x="116" y="12"/>
                      <a:pt x="114" y="15"/>
                      <a:pt x="111" y="16"/>
                    </a:cubicBezTo>
                    <a:cubicBezTo>
                      <a:pt x="83" y="23"/>
                      <a:pt x="58" y="40"/>
                      <a:pt x="40" y="62"/>
                    </a:cubicBezTo>
                    <a:cubicBezTo>
                      <a:pt x="39" y="64"/>
                      <a:pt x="37" y="65"/>
                      <a:pt x="35" y="65"/>
                    </a:cubicBezTo>
                    <a:close/>
                    <a:moveTo>
                      <a:pt x="227" y="41"/>
                    </a:moveTo>
                    <a:cubicBezTo>
                      <a:pt x="226" y="41"/>
                      <a:pt x="225" y="40"/>
                      <a:pt x="224" y="39"/>
                    </a:cubicBezTo>
                    <a:cubicBezTo>
                      <a:pt x="201" y="22"/>
                      <a:pt x="173" y="12"/>
                      <a:pt x="144" y="12"/>
                    </a:cubicBezTo>
                    <a:cubicBezTo>
                      <a:pt x="143" y="12"/>
                      <a:pt x="143" y="12"/>
                      <a:pt x="143" y="12"/>
                    </a:cubicBezTo>
                    <a:cubicBezTo>
                      <a:pt x="140" y="12"/>
                      <a:pt x="137" y="10"/>
                      <a:pt x="137" y="6"/>
                    </a:cubicBezTo>
                    <a:cubicBezTo>
                      <a:pt x="137" y="3"/>
                      <a:pt x="140" y="0"/>
                      <a:pt x="143" y="0"/>
                    </a:cubicBezTo>
                    <a:cubicBezTo>
                      <a:pt x="144" y="0"/>
                      <a:pt x="144" y="0"/>
                      <a:pt x="144" y="0"/>
                    </a:cubicBezTo>
                    <a:cubicBezTo>
                      <a:pt x="176" y="0"/>
                      <a:pt x="206" y="10"/>
                      <a:pt x="231" y="30"/>
                    </a:cubicBezTo>
                    <a:cubicBezTo>
                      <a:pt x="234" y="32"/>
                      <a:pt x="234" y="36"/>
                      <a:pt x="232" y="38"/>
                    </a:cubicBezTo>
                    <a:cubicBezTo>
                      <a:pt x="231" y="40"/>
                      <a:pt x="229" y="41"/>
                      <a:pt x="22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33" b="0" i="0" u="none" strike="noStrike" kern="0" cap="none" spc="0" normalizeH="0" baseline="0" noProof="0">
                  <a:ln>
                    <a:noFill/>
                  </a:ln>
                  <a:solidFill>
                    <a:srgbClr val="FFFFFF"/>
                  </a:solidFill>
                  <a:effectLst/>
                  <a:uLnTx/>
                  <a:uFillTx/>
                </a:endParaRPr>
              </a:p>
            </p:txBody>
          </p:sp>
          <p:sp>
            <p:nvSpPr>
              <p:cNvPr id="88" name="Freeform 47">
                <a:extLst>
                  <a:ext uri="{FF2B5EF4-FFF2-40B4-BE49-F238E27FC236}">
                    <a16:creationId xmlns:a16="http://schemas.microsoft.com/office/drawing/2014/main" id="{833F2D0C-AE14-4BFF-B1DF-D3D57222B2D3}"/>
                  </a:ext>
                </a:extLst>
              </p:cNvPr>
              <p:cNvSpPr>
                <a:spLocks/>
              </p:cNvSpPr>
              <p:nvPr/>
            </p:nvSpPr>
            <p:spPr bwMode="auto">
              <a:xfrm>
                <a:off x="5783" y="2019"/>
                <a:ext cx="256" cy="201"/>
              </a:xfrm>
              <a:custGeom>
                <a:avLst/>
                <a:gdLst>
                  <a:gd name="T0" fmla="*/ 162 w 168"/>
                  <a:gd name="T1" fmla="*/ 132 h 132"/>
                  <a:gd name="T2" fmla="*/ 6 w 168"/>
                  <a:gd name="T3" fmla="*/ 132 h 132"/>
                  <a:gd name="T4" fmla="*/ 0 w 168"/>
                  <a:gd name="T5" fmla="*/ 126 h 132"/>
                  <a:gd name="T6" fmla="*/ 0 w 168"/>
                  <a:gd name="T7" fmla="*/ 6 h 132"/>
                  <a:gd name="T8" fmla="*/ 6 w 168"/>
                  <a:gd name="T9" fmla="*/ 0 h 132"/>
                  <a:gd name="T10" fmla="*/ 12 w 168"/>
                  <a:gd name="T11" fmla="*/ 6 h 132"/>
                  <a:gd name="T12" fmla="*/ 12 w 168"/>
                  <a:gd name="T13" fmla="*/ 120 h 132"/>
                  <a:gd name="T14" fmla="*/ 162 w 168"/>
                  <a:gd name="T15" fmla="*/ 120 h 132"/>
                  <a:gd name="T16" fmla="*/ 168 w 168"/>
                  <a:gd name="T17" fmla="*/ 126 h 132"/>
                  <a:gd name="T18" fmla="*/ 162 w 168"/>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32">
                    <a:moveTo>
                      <a:pt x="162" y="132"/>
                    </a:moveTo>
                    <a:cubicBezTo>
                      <a:pt x="6" y="132"/>
                      <a:pt x="6" y="132"/>
                      <a:pt x="6" y="132"/>
                    </a:cubicBezTo>
                    <a:cubicBezTo>
                      <a:pt x="2" y="132"/>
                      <a:pt x="0" y="130"/>
                      <a:pt x="0" y="126"/>
                    </a:cubicBezTo>
                    <a:cubicBezTo>
                      <a:pt x="0" y="6"/>
                      <a:pt x="0" y="6"/>
                      <a:pt x="0" y="6"/>
                    </a:cubicBezTo>
                    <a:cubicBezTo>
                      <a:pt x="0" y="3"/>
                      <a:pt x="2" y="0"/>
                      <a:pt x="6" y="0"/>
                    </a:cubicBezTo>
                    <a:cubicBezTo>
                      <a:pt x="9" y="0"/>
                      <a:pt x="12" y="3"/>
                      <a:pt x="12" y="6"/>
                    </a:cubicBezTo>
                    <a:cubicBezTo>
                      <a:pt x="12" y="120"/>
                      <a:pt x="12" y="120"/>
                      <a:pt x="12" y="120"/>
                    </a:cubicBezTo>
                    <a:cubicBezTo>
                      <a:pt x="162" y="120"/>
                      <a:pt x="162" y="120"/>
                      <a:pt x="162" y="120"/>
                    </a:cubicBezTo>
                    <a:cubicBezTo>
                      <a:pt x="165" y="120"/>
                      <a:pt x="168" y="123"/>
                      <a:pt x="168" y="126"/>
                    </a:cubicBezTo>
                    <a:cubicBezTo>
                      <a:pt x="168" y="130"/>
                      <a:pt x="165" y="132"/>
                      <a:pt x="162"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33" b="0" i="0" u="none" strike="noStrike" kern="0" cap="none" spc="0" normalizeH="0" baseline="0" noProof="0">
                  <a:ln>
                    <a:noFill/>
                  </a:ln>
                  <a:solidFill>
                    <a:srgbClr val="FFFFFF"/>
                  </a:solidFill>
                  <a:effectLst/>
                  <a:uLnTx/>
                  <a:uFillTx/>
                </a:endParaRPr>
              </a:p>
            </p:txBody>
          </p:sp>
          <p:sp>
            <p:nvSpPr>
              <p:cNvPr id="89" name="Freeform 48">
                <a:extLst>
                  <a:ext uri="{FF2B5EF4-FFF2-40B4-BE49-F238E27FC236}">
                    <a16:creationId xmlns:a16="http://schemas.microsoft.com/office/drawing/2014/main" id="{F61F3A6D-29A4-457C-99B0-BB863A2F1F5E}"/>
                  </a:ext>
                </a:extLst>
              </p:cNvPr>
              <p:cNvSpPr>
                <a:spLocks/>
              </p:cNvSpPr>
              <p:nvPr/>
            </p:nvSpPr>
            <p:spPr bwMode="auto">
              <a:xfrm>
                <a:off x="5782" y="2047"/>
                <a:ext cx="251" cy="124"/>
              </a:xfrm>
              <a:custGeom>
                <a:avLst/>
                <a:gdLst>
                  <a:gd name="T0" fmla="*/ 82 w 165"/>
                  <a:gd name="T1" fmla="*/ 82 h 82"/>
                  <a:gd name="T2" fmla="*/ 78 w 165"/>
                  <a:gd name="T3" fmla="*/ 80 h 82"/>
                  <a:gd name="T4" fmla="*/ 44 w 165"/>
                  <a:gd name="T5" fmla="*/ 33 h 82"/>
                  <a:gd name="T6" fmla="*/ 9 w 165"/>
                  <a:gd name="T7" fmla="*/ 51 h 82"/>
                  <a:gd name="T8" fmla="*/ 1 w 165"/>
                  <a:gd name="T9" fmla="*/ 49 h 82"/>
                  <a:gd name="T10" fmla="*/ 4 w 165"/>
                  <a:gd name="T11" fmla="*/ 41 h 82"/>
                  <a:gd name="T12" fmla="*/ 43 w 165"/>
                  <a:gd name="T13" fmla="*/ 20 h 82"/>
                  <a:gd name="T14" fmla="*/ 51 w 165"/>
                  <a:gd name="T15" fmla="*/ 22 h 82"/>
                  <a:gd name="T16" fmla="*/ 82 w 165"/>
                  <a:gd name="T17" fmla="*/ 66 h 82"/>
                  <a:gd name="T18" fmla="*/ 117 w 165"/>
                  <a:gd name="T19" fmla="*/ 10 h 82"/>
                  <a:gd name="T20" fmla="*/ 121 w 165"/>
                  <a:gd name="T21" fmla="*/ 7 h 82"/>
                  <a:gd name="T22" fmla="*/ 158 w 165"/>
                  <a:gd name="T23" fmla="*/ 0 h 82"/>
                  <a:gd name="T24" fmla="*/ 165 w 165"/>
                  <a:gd name="T25" fmla="*/ 5 h 82"/>
                  <a:gd name="T26" fmla="*/ 160 w 165"/>
                  <a:gd name="T27" fmla="*/ 12 h 82"/>
                  <a:gd name="T28" fmla="*/ 126 w 165"/>
                  <a:gd name="T29" fmla="*/ 19 h 82"/>
                  <a:gd name="T30" fmla="*/ 87 w 165"/>
                  <a:gd name="T31" fmla="*/ 80 h 82"/>
                  <a:gd name="T32" fmla="*/ 83 w 165"/>
                  <a:gd name="T33" fmla="*/ 82 h 82"/>
                  <a:gd name="T34" fmla="*/ 82 w 165"/>
                  <a:gd name="T35"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5" h="82">
                    <a:moveTo>
                      <a:pt x="82" y="82"/>
                    </a:moveTo>
                    <a:cubicBezTo>
                      <a:pt x="80" y="82"/>
                      <a:pt x="79" y="81"/>
                      <a:pt x="78" y="80"/>
                    </a:cubicBezTo>
                    <a:cubicBezTo>
                      <a:pt x="44" y="33"/>
                      <a:pt x="44" y="33"/>
                      <a:pt x="44" y="33"/>
                    </a:cubicBezTo>
                    <a:cubicBezTo>
                      <a:pt x="9" y="51"/>
                      <a:pt x="9" y="51"/>
                      <a:pt x="9" y="51"/>
                    </a:cubicBezTo>
                    <a:cubicBezTo>
                      <a:pt x="7" y="53"/>
                      <a:pt x="3" y="52"/>
                      <a:pt x="1" y="49"/>
                    </a:cubicBezTo>
                    <a:cubicBezTo>
                      <a:pt x="0" y="46"/>
                      <a:pt x="1" y="42"/>
                      <a:pt x="4" y="41"/>
                    </a:cubicBezTo>
                    <a:cubicBezTo>
                      <a:pt x="43" y="20"/>
                      <a:pt x="43" y="20"/>
                      <a:pt x="43" y="20"/>
                    </a:cubicBezTo>
                    <a:cubicBezTo>
                      <a:pt x="45" y="19"/>
                      <a:pt x="49" y="19"/>
                      <a:pt x="51" y="22"/>
                    </a:cubicBezTo>
                    <a:cubicBezTo>
                      <a:pt x="82" y="66"/>
                      <a:pt x="82" y="66"/>
                      <a:pt x="82" y="66"/>
                    </a:cubicBezTo>
                    <a:cubicBezTo>
                      <a:pt x="117" y="10"/>
                      <a:pt x="117" y="10"/>
                      <a:pt x="117" y="10"/>
                    </a:cubicBezTo>
                    <a:cubicBezTo>
                      <a:pt x="118" y="9"/>
                      <a:pt x="120" y="8"/>
                      <a:pt x="121" y="7"/>
                    </a:cubicBezTo>
                    <a:cubicBezTo>
                      <a:pt x="158" y="0"/>
                      <a:pt x="158" y="0"/>
                      <a:pt x="158" y="0"/>
                    </a:cubicBezTo>
                    <a:cubicBezTo>
                      <a:pt x="161" y="0"/>
                      <a:pt x="164" y="2"/>
                      <a:pt x="165" y="5"/>
                    </a:cubicBezTo>
                    <a:cubicBezTo>
                      <a:pt x="165" y="8"/>
                      <a:pt x="163" y="11"/>
                      <a:pt x="160" y="12"/>
                    </a:cubicBezTo>
                    <a:cubicBezTo>
                      <a:pt x="126" y="19"/>
                      <a:pt x="126" y="19"/>
                      <a:pt x="126" y="19"/>
                    </a:cubicBezTo>
                    <a:cubicBezTo>
                      <a:pt x="87" y="80"/>
                      <a:pt x="87" y="80"/>
                      <a:pt x="87" y="80"/>
                    </a:cubicBezTo>
                    <a:cubicBezTo>
                      <a:pt x="86" y="81"/>
                      <a:pt x="85" y="82"/>
                      <a:pt x="83" y="82"/>
                    </a:cubicBezTo>
                    <a:cubicBezTo>
                      <a:pt x="83" y="82"/>
                      <a:pt x="82" y="82"/>
                      <a:pt x="82"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33" b="0" i="0" u="none" strike="noStrike" kern="0" cap="none" spc="0" normalizeH="0" baseline="0" noProof="0">
                  <a:ln>
                    <a:noFill/>
                  </a:ln>
                  <a:solidFill>
                    <a:srgbClr val="FFFFFF"/>
                  </a:solidFill>
                  <a:effectLst/>
                  <a:uLnTx/>
                  <a:uFillTx/>
                </a:endParaRPr>
              </a:p>
            </p:txBody>
          </p:sp>
        </p:grpSp>
      </p:grpSp>
      <p:grpSp>
        <p:nvGrpSpPr>
          <p:cNvPr id="90" name="Group 11">
            <a:extLst>
              <a:ext uri="{FF2B5EF4-FFF2-40B4-BE49-F238E27FC236}">
                <a16:creationId xmlns:a16="http://schemas.microsoft.com/office/drawing/2014/main" id="{6026C1C1-BB96-4824-9F94-21E5389A8FCA}"/>
              </a:ext>
            </a:extLst>
          </p:cNvPr>
          <p:cNvGrpSpPr/>
          <p:nvPr/>
        </p:nvGrpSpPr>
        <p:grpSpPr>
          <a:xfrm>
            <a:off x="714237" y="4772905"/>
            <a:ext cx="4868975" cy="338555"/>
            <a:chOff x="581717" y="3763769"/>
            <a:chExt cx="3651731" cy="253916"/>
          </a:xfrm>
        </p:grpSpPr>
        <p:sp>
          <p:nvSpPr>
            <p:cNvPr id="91" name="Rectangle 90">
              <a:extLst>
                <a:ext uri="{FF2B5EF4-FFF2-40B4-BE49-F238E27FC236}">
                  <a16:creationId xmlns:a16="http://schemas.microsoft.com/office/drawing/2014/main" id="{7FB2D687-C4B5-4658-8C73-C5E7A39BD98C}"/>
                </a:ext>
              </a:extLst>
            </p:cNvPr>
            <p:cNvSpPr/>
            <p:nvPr/>
          </p:nvSpPr>
          <p:spPr>
            <a:xfrm>
              <a:off x="862758" y="3763769"/>
              <a:ext cx="3370690" cy="253916"/>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fr-FR" sz="1600" b="1" i="0" u="none" strike="noStrike" kern="0" cap="none" spc="0" normalizeH="0" baseline="0" noProof="1">
                  <a:ln>
                    <a:noFill/>
                  </a:ln>
                  <a:solidFill>
                    <a:srgbClr val="FFFFFF"/>
                  </a:solidFill>
                  <a:effectLst/>
                  <a:uLnTx/>
                  <a:uFillTx/>
                </a:rPr>
                <a:t>Un marché dominé par Groupama…et Pacifica</a:t>
              </a:r>
            </a:p>
          </p:txBody>
        </p:sp>
        <p:grpSp>
          <p:nvGrpSpPr>
            <p:cNvPr id="92" name="Group 64">
              <a:extLst>
                <a:ext uri="{FF2B5EF4-FFF2-40B4-BE49-F238E27FC236}">
                  <a16:creationId xmlns:a16="http://schemas.microsoft.com/office/drawing/2014/main" id="{64F60C58-340D-4FFB-877B-E1F6F5DC5C9A}"/>
                </a:ext>
              </a:extLst>
            </p:cNvPr>
            <p:cNvGrpSpPr>
              <a:grpSpLocks noChangeAspect="1"/>
            </p:cNvGrpSpPr>
            <p:nvPr/>
          </p:nvGrpSpPr>
          <p:grpSpPr bwMode="auto">
            <a:xfrm>
              <a:off x="581717" y="3789532"/>
              <a:ext cx="219085" cy="219602"/>
              <a:chOff x="351" y="1721"/>
              <a:chExt cx="424" cy="425"/>
            </a:xfrm>
            <a:solidFill>
              <a:srgbClr val="A5CC74">
                <a:lumMod val="20000"/>
                <a:lumOff val="80000"/>
              </a:srgbClr>
            </a:solidFill>
          </p:grpSpPr>
          <p:sp>
            <p:nvSpPr>
              <p:cNvPr id="93" name="Freeform 65">
                <a:extLst>
                  <a:ext uri="{FF2B5EF4-FFF2-40B4-BE49-F238E27FC236}">
                    <a16:creationId xmlns:a16="http://schemas.microsoft.com/office/drawing/2014/main" id="{FDF39EBE-EFFD-463D-BB4E-4535C2AE9339}"/>
                  </a:ext>
                </a:extLst>
              </p:cNvPr>
              <p:cNvSpPr>
                <a:spLocks/>
              </p:cNvSpPr>
              <p:nvPr/>
            </p:nvSpPr>
            <p:spPr bwMode="auto">
              <a:xfrm>
                <a:off x="351" y="1965"/>
                <a:ext cx="167" cy="181"/>
              </a:xfrm>
              <a:custGeom>
                <a:avLst/>
                <a:gdLst>
                  <a:gd name="T0" fmla="*/ 69 w 113"/>
                  <a:gd name="T1" fmla="*/ 123 h 123"/>
                  <a:gd name="T2" fmla="*/ 68 w 113"/>
                  <a:gd name="T3" fmla="*/ 123 h 123"/>
                  <a:gd name="T4" fmla="*/ 63 w 113"/>
                  <a:gd name="T5" fmla="*/ 119 h 123"/>
                  <a:gd name="T6" fmla="*/ 49 w 113"/>
                  <a:gd name="T7" fmla="*/ 79 h 123"/>
                  <a:gd name="T8" fmla="*/ 7 w 113"/>
                  <a:gd name="T9" fmla="*/ 86 h 123"/>
                  <a:gd name="T10" fmla="*/ 1 w 113"/>
                  <a:gd name="T11" fmla="*/ 84 h 123"/>
                  <a:gd name="T12" fmla="*/ 1 w 113"/>
                  <a:gd name="T13" fmla="*/ 77 h 123"/>
                  <a:gd name="T14" fmla="*/ 46 w 113"/>
                  <a:gd name="T15" fmla="*/ 0 h 123"/>
                  <a:gd name="T16" fmla="*/ 56 w 113"/>
                  <a:gd name="T17" fmla="*/ 6 h 123"/>
                  <a:gd name="T18" fmla="*/ 18 w 113"/>
                  <a:gd name="T19" fmla="*/ 72 h 123"/>
                  <a:gd name="T20" fmla="*/ 52 w 113"/>
                  <a:gd name="T21" fmla="*/ 67 h 123"/>
                  <a:gd name="T22" fmla="*/ 58 w 113"/>
                  <a:gd name="T23" fmla="*/ 71 h 123"/>
                  <a:gd name="T24" fmla="*/ 70 w 113"/>
                  <a:gd name="T25" fmla="*/ 103 h 123"/>
                  <a:gd name="T26" fmla="*/ 103 w 113"/>
                  <a:gd name="T27" fmla="*/ 47 h 123"/>
                  <a:gd name="T28" fmla="*/ 113 w 113"/>
                  <a:gd name="T29" fmla="*/ 54 h 123"/>
                  <a:gd name="T30" fmla="*/ 74 w 113"/>
                  <a:gd name="T31" fmla="*/ 120 h 123"/>
                  <a:gd name="T32" fmla="*/ 69 w 113"/>
                  <a:gd name="T33"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3">
                    <a:moveTo>
                      <a:pt x="69" y="123"/>
                    </a:moveTo>
                    <a:cubicBezTo>
                      <a:pt x="68" y="123"/>
                      <a:pt x="68" y="123"/>
                      <a:pt x="68" y="123"/>
                    </a:cubicBezTo>
                    <a:cubicBezTo>
                      <a:pt x="66" y="122"/>
                      <a:pt x="64" y="121"/>
                      <a:pt x="63" y="119"/>
                    </a:cubicBezTo>
                    <a:cubicBezTo>
                      <a:pt x="49" y="79"/>
                      <a:pt x="49" y="79"/>
                      <a:pt x="49" y="79"/>
                    </a:cubicBezTo>
                    <a:cubicBezTo>
                      <a:pt x="7" y="86"/>
                      <a:pt x="7" y="86"/>
                      <a:pt x="7" y="86"/>
                    </a:cubicBezTo>
                    <a:cubicBezTo>
                      <a:pt x="5" y="87"/>
                      <a:pt x="3" y="86"/>
                      <a:pt x="1" y="84"/>
                    </a:cubicBezTo>
                    <a:cubicBezTo>
                      <a:pt x="0" y="82"/>
                      <a:pt x="0" y="79"/>
                      <a:pt x="1" y="77"/>
                    </a:cubicBezTo>
                    <a:cubicBezTo>
                      <a:pt x="46" y="0"/>
                      <a:pt x="46" y="0"/>
                      <a:pt x="46" y="0"/>
                    </a:cubicBezTo>
                    <a:cubicBezTo>
                      <a:pt x="56" y="6"/>
                      <a:pt x="56" y="6"/>
                      <a:pt x="56" y="6"/>
                    </a:cubicBezTo>
                    <a:cubicBezTo>
                      <a:pt x="18" y="72"/>
                      <a:pt x="18" y="72"/>
                      <a:pt x="18" y="72"/>
                    </a:cubicBezTo>
                    <a:cubicBezTo>
                      <a:pt x="52" y="67"/>
                      <a:pt x="52" y="67"/>
                      <a:pt x="52" y="67"/>
                    </a:cubicBezTo>
                    <a:cubicBezTo>
                      <a:pt x="54" y="66"/>
                      <a:pt x="57" y="68"/>
                      <a:pt x="58" y="71"/>
                    </a:cubicBezTo>
                    <a:cubicBezTo>
                      <a:pt x="70" y="103"/>
                      <a:pt x="70" y="103"/>
                      <a:pt x="70" y="103"/>
                    </a:cubicBezTo>
                    <a:cubicBezTo>
                      <a:pt x="103" y="47"/>
                      <a:pt x="103" y="47"/>
                      <a:pt x="103" y="47"/>
                    </a:cubicBezTo>
                    <a:cubicBezTo>
                      <a:pt x="113" y="54"/>
                      <a:pt x="113" y="54"/>
                      <a:pt x="113" y="54"/>
                    </a:cubicBezTo>
                    <a:cubicBezTo>
                      <a:pt x="74" y="120"/>
                      <a:pt x="74" y="120"/>
                      <a:pt x="74" y="120"/>
                    </a:cubicBezTo>
                    <a:cubicBezTo>
                      <a:pt x="73" y="122"/>
                      <a:pt x="71" y="123"/>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94" name="Freeform 66">
                <a:extLst>
                  <a:ext uri="{FF2B5EF4-FFF2-40B4-BE49-F238E27FC236}">
                    <a16:creationId xmlns:a16="http://schemas.microsoft.com/office/drawing/2014/main" id="{3D1A1749-A43C-4F2A-AC75-502B2CFC31AC}"/>
                  </a:ext>
                </a:extLst>
              </p:cNvPr>
              <p:cNvSpPr>
                <a:spLocks/>
              </p:cNvSpPr>
              <p:nvPr/>
            </p:nvSpPr>
            <p:spPr bwMode="auto">
              <a:xfrm>
                <a:off x="608" y="1968"/>
                <a:ext cx="167" cy="178"/>
              </a:xfrm>
              <a:custGeom>
                <a:avLst/>
                <a:gdLst>
                  <a:gd name="T0" fmla="*/ 44 w 113"/>
                  <a:gd name="T1" fmla="*/ 121 h 121"/>
                  <a:gd name="T2" fmla="*/ 39 w 113"/>
                  <a:gd name="T3" fmla="*/ 118 h 121"/>
                  <a:gd name="T4" fmla="*/ 0 w 113"/>
                  <a:gd name="T5" fmla="*/ 52 h 121"/>
                  <a:gd name="T6" fmla="*/ 10 w 113"/>
                  <a:gd name="T7" fmla="*/ 46 h 121"/>
                  <a:gd name="T8" fmla="*/ 43 w 113"/>
                  <a:gd name="T9" fmla="*/ 101 h 121"/>
                  <a:gd name="T10" fmla="*/ 55 w 113"/>
                  <a:gd name="T11" fmla="*/ 69 h 121"/>
                  <a:gd name="T12" fmla="*/ 61 w 113"/>
                  <a:gd name="T13" fmla="*/ 65 h 121"/>
                  <a:gd name="T14" fmla="*/ 95 w 113"/>
                  <a:gd name="T15" fmla="*/ 70 h 121"/>
                  <a:gd name="T16" fmla="*/ 57 w 113"/>
                  <a:gd name="T17" fmla="*/ 6 h 121"/>
                  <a:gd name="T18" fmla="*/ 68 w 113"/>
                  <a:gd name="T19" fmla="*/ 0 h 121"/>
                  <a:gd name="T20" fmla="*/ 112 w 113"/>
                  <a:gd name="T21" fmla="*/ 75 h 121"/>
                  <a:gd name="T22" fmla="*/ 111 w 113"/>
                  <a:gd name="T23" fmla="*/ 82 h 121"/>
                  <a:gd name="T24" fmla="*/ 105 w 113"/>
                  <a:gd name="T25" fmla="*/ 84 h 121"/>
                  <a:gd name="T26" fmla="*/ 64 w 113"/>
                  <a:gd name="T27" fmla="*/ 77 h 121"/>
                  <a:gd name="T28" fmla="*/ 50 w 113"/>
                  <a:gd name="T29" fmla="*/ 117 h 121"/>
                  <a:gd name="T30" fmla="*/ 45 w 113"/>
                  <a:gd name="T31" fmla="*/ 121 h 121"/>
                  <a:gd name="T32" fmla="*/ 44 w 113"/>
                  <a:gd name="T3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1">
                    <a:moveTo>
                      <a:pt x="44" y="121"/>
                    </a:moveTo>
                    <a:cubicBezTo>
                      <a:pt x="42" y="121"/>
                      <a:pt x="40" y="120"/>
                      <a:pt x="39" y="118"/>
                    </a:cubicBezTo>
                    <a:cubicBezTo>
                      <a:pt x="0" y="52"/>
                      <a:pt x="0" y="52"/>
                      <a:pt x="0" y="52"/>
                    </a:cubicBezTo>
                    <a:cubicBezTo>
                      <a:pt x="10" y="46"/>
                      <a:pt x="10" y="46"/>
                      <a:pt x="10" y="46"/>
                    </a:cubicBezTo>
                    <a:cubicBezTo>
                      <a:pt x="43" y="101"/>
                      <a:pt x="43" y="101"/>
                      <a:pt x="43" y="101"/>
                    </a:cubicBezTo>
                    <a:cubicBezTo>
                      <a:pt x="55" y="69"/>
                      <a:pt x="55" y="69"/>
                      <a:pt x="55" y="69"/>
                    </a:cubicBezTo>
                    <a:cubicBezTo>
                      <a:pt x="56" y="66"/>
                      <a:pt x="58" y="64"/>
                      <a:pt x="61" y="65"/>
                    </a:cubicBezTo>
                    <a:cubicBezTo>
                      <a:pt x="95" y="70"/>
                      <a:pt x="95" y="70"/>
                      <a:pt x="95" y="70"/>
                    </a:cubicBezTo>
                    <a:cubicBezTo>
                      <a:pt x="57" y="6"/>
                      <a:pt x="57" y="6"/>
                      <a:pt x="57" y="6"/>
                    </a:cubicBezTo>
                    <a:cubicBezTo>
                      <a:pt x="68" y="0"/>
                      <a:pt x="68" y="0"/>
                      <a:pt x="68" y="0"/>
                    </a:cubicBezTo>
                    <a:cubicBezTo>
                      <a:pt x="112" y="75"/>
                      <a:pt x="112" y="75"/>
                      <a:pt x="112" y="75"/>
                    </a:cubicBezTo>
                    <a:cubicBezTo>
                      <a:pt x="113" y="77"/>
                      <a:pt x="113" y="80"/>
                      <a:pt x="111" y="82"/>
                    </a:cubicBezTo>
                    <a:cubicBezTo>
                      <a:pt x="110" y="84"/>
                      <a:pt x="108" y="85"/>
                      <a:pt x="105" y="84"/>
                    </a:cubicBezTo>
                    <a:cubicBezTo>
                      <a:pt x="64" y="77"/>
                      <a:pt x="64" y="77"/>
                      <a:pt x="64" y="77"/>
                    </a:cubicBezTo>
                    <a:cubicBezTo>
                      <a:pt x="50" y="117"/>
                      <a:pt x="50" y="117"/>
                      <a:pt x="50" y="117"/>
                    </a:cubicBezTo>
                    <a:cubicBezTo>
                      <a:pt x="49" y="119"/>
                      <a:pt x="47" y="120"/>
                      <a:pt x="45" y="121"/>
                    </a:cubicBezTo>
                    <a:cubicBezTo>
                      <a:pt x="45" y="121"/>
                      <a:pt x="44" y="121"/>
                      <a:pt x="44"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95" name="Freeform 67">
                <a:extLst>
                  <a:ext uri="{FF2B5EF4-FFF2-40B4-BE49-F238E27FC236}">
                    <a16:creationId xmlns:a16="http://schemas.microsoft.com/office/drawing/2014/main" id="{DFFB32A5-2849-4663-A447-4352D98CBA7A}"/>
                  </a:ext>
                </a:extLst>
              </p:cNvPr>
              <p:cNvSpPr>
                <a:spLocks noEditPoints="1"/>
              </p:cNvSpPr>
              <p:nvPr/>
            </p:nvSpPr>
            <p:spPr bwMode="auto">
              <a:xfrm>
                <a:off x="395" y="1721"/>
                <a:ext cx="337" cy="337"/>
              </a:xfrm>
              <a:custGeom>
                <a:avLst/>
                <a:gdLst>
                  <a:gd name="T0" fmla="*/ 114 w 228"/>
                  <a:gd name="T1" fmla="*/ 228 h 228"/>
                  <a:gd name="T2" fmla="*/ 0 w 228"/>
                  <a:gd name="T3" fmla="*/ 114 h 228"/>
                  <a:gd name="T4" fmla="*/ 114 w 228"/>
                  <a:gd name="T5" fmla="*/ 0 h 228"/>
                  <a:gd name="T6" fmla="*/ 228 w 228"/>
                  <a:gd name="T7" fmla="*/ 114 h 228"/>
                  <a:gd name="T8" fmla="*/ 114 w 228"/>
                  <a:gd name="T9" fmla="*/ 228 h 228"/>
                  <a:gd name="T10" fmla="*/ 114 w 228"/>
                  <a:gd name="T11" fmla="*/ 12 h 228"/>
                  <a:gd name="T12" fmla="*/ 12 w 228"/>
                  <a:gd name="T13" fmla="*/ 114 h 228"/>
                  <a:gd name="T14" fmla="*/ 114 w 228"/>
                  <a:gd name="T15" fmla="*/ 216 h 228"/>
                  <a:gd name="T16" fmla="*/ 216 w 228"/>
                  <a:gd name="T17" fmla="*/ 114 h 228"/>
                  <a:gd name="T18" fmla="*/ 114 w 228"/>
                  <a:gd name="T19" fmla="*/ 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8">
                    <a:moveTo>
                      <a:pt x="114" y="228"/>
                    </a:moveTo>
                    <a:cubicBezTo>
                      <a:pt x="52" y="228"/>
                      <a:pt x="0" y="177"/>
                      <a:pt x="0" y="114"/>
                    </a:cubicBezTo>
                    <a:cubicBezTo>
                      <a:pt x="0" y="51"/>
                      <a:pt x="52" y="0"/>
                      <a:pt x="114" y="0"/>
                    </a:cubicBezTo>
                    <a:cubicBezTo>
                      <a:pt x="177" y="0"/>
                      <a:pt x="228" y="51"/>
                      <a:pt x="228" y="114"/>
                    </a:cubicBezTo>
                    <a:cubicBezTo>
                      <a:pt x="228" y="177"/>
                      <a:pt x="177" y="228"/>
                      <a:pt x="114" y="228"/>
                    </a:cubicBezTo>
                    <a:close/>
                    <a:moveTo>
                      <a:pt x="114" y="12"/>
                    </a:moveTo>
                    <a:cubicBezTo>
                      <a:pt x="58" y="12"/>
                      <a:pt x="12" y="57"/>
                      <a:pt x="12" y="114"/>
                    </a:cubicBezTo>
                    <a:cubicBezTo>
                      <a:pt x="12" y="170"/>
                      <a:pt x="58" y="216"/>
                      <a:pt x="114" y="216"/>
                    </a:cubicBezTo>
                    <a:cubicBezTo>
                      <a:pt x="171" y="216"/>
                      <a:pt x="216" y="170"/>
                      <a:pt x="216" y="114"/>
                    </a:cubicBezTo>
                    <a:cubicBezTo>
                      <a:pt x="216" y="57"/>
                      <a:pt x="171"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96" name="Freeform 68">
                <a:extLst>
                  <a:ext uri="{FF2B5EF4-FFF2-40B4-BE49-F238E27FC236}">
                    <a16:creationId xmlns:a16="http://schemas.microsoft.com/office/drawing/2014/main" id="{E60B07FA-BBEF-4108-B29B-D217F23C912D}"/>
                  </a:ext>
                </a:extLst>
              </p:cNvPr>
              <p:cNvSpPr>
                <a:spLocks noEditPoints="1"/>
              </p:cNvSpPr>
              <p:nvPr/>
            </p:nvSpPr>
            <p:spPr bwMode="auto">
              <a:xfrm>
                <a:off x="475" y="1792"/>
                <a:ext cx="179" cy="177"/>
              </a:xfrm>
              <a:custGeom>
                <a:avLst/>
                <a:gdLst>
                  <a:gd name="T0" fmla="*/ 96 w 121"/>
                  <a:gd name="T1" fmla="*/ 120 h 120"/>
                  <a:gd name="T2" fmla="*/ 93 w 121"/>
                  <a:gd name="T3" fmla="*/ 119 h 120"/>
                  <a:gd name="T4" fmla="*/ 60 w 121"/>
                  <a:gd name="T5" fmla="*/ 98 h 120"/>
                  <a:gd name="T6" fmla="*/ 28 w 121"/>
                  <a:gd name="T7" fmla="*/ 119 h 120"/>
                  <a:gd name="T8" fmla="*/ 21 w 121"/>
                  <a:gd name="T9" fmla="*/ 118 h 120"/>
                  <a:gd name="T10" fmla="*/ 19 w 121"/>
                  <a:gd name="T11" fmla="*/ 112 h 120"/>
                  <a:gd name="T12" fmla="*/ 30 w 121"/>
                  <a:gd name="T13" fmla="*/ 73 h 120"/>
                  <a:gd name="T14" fmla="*/ 2 w 121"/>
                  <a:gd name="T15" fmla="*/ 46 h 120"/>
                  <a:gd name="T16" fmla="*/ 1 w 121"/>
                  <a:gd name="T17" fmla="*/ 39 h 120"/>
                  <a:gd name="T18" fmla="*/ 6 w 121"/>
                  <a:gd name="T19" fmla="*/ 36 h 120"/>
                  <a:gd name="T20" fmla="*/ 39 w 121"/>
                  <a:gd name="T21" fmla="*/ 36 h 120"/>
                  <a:gd name="T22" fmla="*/ 55 w 121"/>
                  <a:gd name="T23" fmla="*/ 3 h 120"/>
                  <a:gd name="T24" fmla="*/ 60 w 121"/>
                  <a:gd name="T25" fmla="*/ 0 h 120"/>
                  <a:gd name="T26" fmla="*/ 66 w 121"/>
                  <a:gd name="T27" fmla="*/ 3 h 120"/>
                  <a:gd name="T28" fmla="*/ 82 w 121"/>
                  <a:gd name="T29" fmla="*/ 36 h 120"/>
                  <a:gd name="T30" fmla="*/ 114 w 121"/>
                  <a:gd name="T31" fmla="*/ 36 h 120"/>
                  <a:gd name="T32" fmla="*/ 120 w 121"/>
                  <a:gd name="T33" fmla="*/ 39 h 120"/>
                  <a:gd name="T34" fmla="*/ 119 w 121"/>
                  <a:gd name="T35" fmla="*/ 46 h 120"/>
                  <a:gd name="T36" fmla="*/ 91 w 121"/>
                  <a:gd name="T37" fmla="*/ 73 h 120"/>
                  <a:gd name="T38" fmla="*/ 102 w 121"/>
                  <a:gd name="T39" fmla="*/ 112 h 120"/>
                  <a:gd name="T40" fmla="*/ 100 w 121"/>
                  <a:gd name="T41" fmla="*/ 118 h 120"/>
                  <a:gd name="T42" fmla="*/ 96 w 121"/>
                  <a:gd name="T43" fmla="*/ 120 h 120"/>
                  <a:gd name="T44" fmla="*/ 60 w 121"/>
                  <a:gd name="T45" fmla="*/ 85 h 120"/>
                  <a:gd name="T46" fmla="*/ 64 w 121"/>
                  <a:gd name="T47" fmla="*/ 86 h 120"/>
                  <a:gd name="T48" fmla="*/ 86 w 121"/>
                  <a:gd name="T49" fmla="*/ 100 h 120"/>
                  <a:gd name="T50" fmla="*/ 79 w 121"/>
                  <a:gd name="T51" fmla="*/ 73 h 120"/>
                  <a:gd name="T52" fmla="*/ 80 w 121"/>
                  <a:gd name="T53" fmla="*/ 67 h 120"/>
                  <a:gd name="T54" fmla="*/ 100 w 121"/>
                  <a:gd name="T55" fmla="*/ 48 h 120"/>
                  <a:gd name="T56" fmla="*/ 78 w 121"/>
                  <a:gd name="T57" fmla="*/ 48 h 120"/>
                  <a:gd name="T58" fmla="*/ 73 w 121"/>
                  <a:gd name="T59" fmla="*/ 44 h 120"/>
                  <a:gd name="T60" fmla="*/ 60 w 121"/>
                  <a:gd name="T61" fmla="*/ 19 h 120"/>
                  <a:gd name="T62" fmla="*/ 48 w 121"/>
                  <a:gd name="T63" fmla="*/ 44 h 120"/>
                  <a:gd name="T64" fmla="*/ 42 w 121"/>
                  <a:gd name="T65" fmla="*/ 48 h 120"/>
                  <a:gd name="T66" fmla="*/ 21 w 121"/>
                  <a:gd name="T67" fmla="*/ 48 h 120"/>
                  <a:gd name="T68" fmla="*/ 41 w 121"/>
                  <a:gd name="T69" fmla="*/ 67 h 120"/>
                  <a:gd name="T70" fmla="*/ 42 w 121"/>
                  <a:gd name="T71" fmla="*/ 73 h 120"/>
                  <a:gd name="T72" fmla="*/ 34 w 121"/>
                  <a:gd name="T73" fmla="*/ 100 h 120"/>
                  <a:gd name="T74" fmla="*/ 57 w 121"/>
                  <a:gd name="T75" fmla="*/ 86 h 120"/>
                  <a:gd name="T76" fmla="*/ 60 w 121"/>
                  <a:gd name="T77" fmla="*/ 8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1" h="120">
                    <a:moveTo>
                      <a:pt x="96" y="120"/>
                    </a:moveTo>
                    <a:cubicBezTo>
                      <a:pt x="95" y="120"/>
                      <a:pt x="94" y="119"/>
                      <a:pt x="93" y="119"/>
                    </a:cubicBezTo>
                    <a:cubicBezTo>
                      <a:pt x="60" y="98"/>
                      <a:pt x="60" y="98"/>
                      <a:pt x="60" y="98"/>
                    </a:cubicBezTo>
                    <a:cubicBezTo>
                      <a:pt x="28" y="119"/>
                      <a:pt x="28" y="119"/>
                      <a:pt x="28" y="119"/>
                    </a:cubicBezTo>
                    <a:cubicBezTo>
                      <a:pt x="25" y="120"/>
                      <a:pt x="23" y="120"/>
                      <a:pt x="21" y="118"/>
                    </a:cubicBezTo>
                    <a:cubicBezTo>
                      <a:pt x="19" y="117"/>
                      <a:pt x="18" y="114"/>
                      <a:pt x="19" y="112"/>
                    </a:cubicBezTo>
                    <a:cubicBezTo>
                      <a:pt x="30" y="73"/>
                      <a:pt x="30" y="73"/>
                      <a:pt x="30" y="73"/>
                    </a:cubicBezTo>
                    <a:cubicBezTo>
                      <a:pt x="2" y="46"/>
                      <a:pt x="2" y="46"/>
                      <a:pt x="2" y="46"/>
                    </a:cubicBezTo>
                    <a:cubicBezTo>
                      <a:pt x="0" y="44"/>
                      <a:pt x="0" y="42"/>
                      <a:pt x="1" y="39"/>
                    </a:cubicBezTo>
                    <a:cubicBezTo>
                      <a:pt x="2" y="37"/>
                      <a:pt x="4" y="36"/>
                      <a:pt x="6" y="36"/>
                    </a:cubicBezTo>
                    <a:cubicBezTo>
                      <a:pt x="39" y="36"/>
                      <a:pt x="39" y="36"/>
                      <a:pt x="39" y="36"/>
                    </a:cubicBezTo>
                    <a:cubicBezTo>
                      <a:pt x="55" y="3"/>
                      <a:pt x="55" y="3"/>
                      <a:pt x="55" y="3"/>
                    </a:cubicBezTo>
                    <a:cubicBezTo>
                      <a:pt x="56" y="1"/>
                      <a:pt x="58" y="0"/>
                      <a:pt x="60" y="0"/>
                    </a:cubicBezTo>
                    <a:cubicBezTo>
                      <a:pt x="63" y="0"/>
                      <a:pt x="65" y="1"/>
                      <a:pt x="66" y="3"/>
                    </a:cubicBezTo>
                    <a:cubicBezTo>
                      <a:pt x="82" y="36"/>
                      <a:pt x="82" y="36"/>
                      <a:pt x="82" y="36"/>
                    </a:cubicBezTo>
                    <a:cubicBezTo>
                      <a:pt x="114" y="36"/>
                      <a:pt x="114" y="36"/>
                      <a:pt x="114" y="36"/>
                    </a:cubicBezTo>
                    <a:cubicBezTo>
                      <a:pt x="117" y="36"/>
                      <a:pt x="119" y="37"/>
                      <a:pt x="120" y="39"/>
                    </a:cubicBezTo>
                    <a:cubicBezTo>
                      <a:pt x="121" y="42"/>
                      <a:pt x="120" y="44"/>
                      <a:pt x="119" y="46"/>
                    </a:cubicBezTo>
                    <a:cubicBezTo>
                      <a:pt x="91" y="73"/>
                      <a:pt x="91" y="73"/>
                      <a:pt x="91" y="73"/>
                    </a:cubicBezTo>
                    <a:cubicBezTo>
                      <a:pt x="102" y="112"/>
                      <a:pt x="102" y="112"/>
                      <a:pt x="102" y="112"/>
                    </a:cubicBezTo>
                    <a:cubicBezTo>
                      <a:pt x="103" y="114"/>
                      <a:pt x="102" y="117"/>
                      <a:pt x="100" y="118"/>
                    </a:cubicBezTo>
                    <a:cubicBezTo>
                      <a:pt x="99" y="119"/>
                      <a:pt x="98" y="120"/>
                      <a:pt x="96" y="120"/>
                    </a:cubicBezTo>
                    <a:close/>
                    <a:moveTo>
                      <a:pt x="60" y="85"/>
                    </a:moveTo>
                    <a:cubicBezTo>
                      <a:pt x="62" y="85"/>
                      <a:pt x="63" y="85"/>
                      <a:pt x="64" y="86"/>
                    </a:cubicBezTo>
                    <a:cubicBezTo>
                      <a:pt x="86" y="100"/>
                      <a:pt x="86" y="100"/>
                      <a:pt x="86" y="100"/>
                    </a:cubicBezTo>
                    <a:cubicBezTo>
                      <a:pt x="79" y="73"/>
                      <a:pt x="79" y="73"/>
                      <a:pt x="79" y="73"/>
                    </a:cubicBezTo>
                    <a:cubicBezTo>
                      <a:pt x="78" y="71"/>
                      <a:pt x="79" y="69"/>
                      <a:pt x="80" y="67"/>
                    </a:cubicBezTo>
                    <a:cubicBezTo>
                      <a:pt x="100" y="48"/>
                      <a:pt x="100" y="48"/>
                      <a:pt x="100" y="48"/>
                    </a:cubicBezTo>
                    <a:cubicBezTo>
                      <a:pt x="78" y="48"/>
                      <a:pt x="78" y="48"/>
                      <a:pt x="78" y="48"/>
                    </a:cubicBezTo>
                    <a:cubicBezTo>
                      <a:pt x="76" y="48"/>
                      <a:pt x="74" y="46"/>
                      <a:pt x="73" y="44"/>
                    </a:cubicBezTo>
                    <a:cubicBezTo>
                      <a:pt x="60" y="19"/>
                      <a:pt x="60" y="19"/>
                      <a:pt x="60" y="19"/>
                    </a:cubicBezTo>
                    <a:cubicBezTo>
                      <a:pt x="48" y="44"/>
                      <a:pt x="48" y="44"/>
                      <a:pt x="48" y="44"/>
                    </a:cubicBezTo>
                    <a:cubicBezTo>
                      <a:pt x="47" y="46"/>
                      <a:pt x="45" y="48"/>
                      <a:pt x="42" y="48"/>
                    </a:cubicBezTo>
                    <a:cubicBezTo>
                      <a:pt x="21" y="48"/>
                      <a:pt x="21" y="48"/>
                      <a:pt x="21" y="48"/>
                    </a:cubicBezTo>
                    <a:cubicBezTo>
                      <a:pt x="41" y="67"/>
                      <a:pt x="41" y="67"/>
                      <a:pt x="41" y="67"/>
                    </a:cubicBezTo>
                    <a:cubicBezTo>
                      <a:pt x="42" y="69"/>
                      <a:pt x="43" y="71"/>
                      <a:pt x="42" y="73"/>
                    </a:cubicBezTo>
                    <a:cubicBezTo>
                      <a:pt x="34" y="100"/>
                      <a:pt x="34" y="100"/>
                      <a:pt x="34" y="100"/>
                    </a:cubicBezTo>
                    <a:cubicBezTo>
                      <a:pt x="57" y="86"/>
                      <a:pt x="57" y="86"/>
                      <a:pt x="57" y="86"/>
                    </a:cubicBezTo>
                    <a:cubicBezTo>
                      <a:pt x="58" y="85"/>
                      <a:pt x="59" y="85"/>
                      <a:pt x="60"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grpSp>
      </p:grpSp>
      <p:sp>
        <p:nvSpPr>
          <p:cNvPr id="97" name="Rectangle 96">
            <a:extLst>
              <a:ext uri="{FF2B5EF4-FFF2-40B4-BE49-F238E27FC236}">
                <a16:creationId xmlns:a16="http://schemas.microsoft.com/office/drawing/2014/main" id="{2DF2B87D-B346-448A-9B30-4FBBA09C4A89}"/>
              </a:ext>
            </a:extLst>
          </p:cNvPr>
          <p:cNvSpPr/>
          <p:nvPr/>
        </p:nvSpPr>
        <p:spPr>
          <a:xfrm>
            <a:off x="8108613" y="1704118"/>
            <a:ext cx="1979289" cy="338554"/>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FFFFFF"/>
                </a:solidFill>
                <a:effectLst/>
                <a:uLnTx/>
                <a:uFillTx/>
              </a:rPr>
              <a:t>Quelques chiffres</a:t>
            </a:r>
          </a:p>
        </p:txBody>
      </p:sp>
      <p:grpSp>
        <p:nvGrpSpPr>
          <p:cNvPr id="98" name="Group 124">
            <a:extLst>
              <a:ext uri="{FF2B5EF4-FFF2-40B4-BE49-F238E27FC236}">
                <a16:creationId xmlns:a16="http://schemas.microsoft.com/office/drawing/2014/main" id="{C721570E-9057-4374-B8F8-EF52CA6ABA37}"/>
              </a:ext>
            </a:extLst>
          </p:cNvPr>
          <p:cNvGrpSpPr>
            <a:grpSpLocks noChangeAspect="1"/>
          </p:cNvGrpSpPr>
          <p:nvPr/>
        </p:nvGrpSpPr>
        <p:grpSpPr bwMode="auto">
          <a:xfrm flipH="1">
            <a:off x="7721452" y="1745793"/>
            <a:ext cx="303801" cy="303801"/>
            <a:chOff x="2402" y="3006"/>
            <a:chExt cx="426" cy="426"/>
          </a:xfrm>
          <a:solidFill>
            <a:srgbClr val="D7000F">
              <a:lumMod val="20000"/>
              <a:lumOff val="80000"/>
            </a:srgbClr>
          </a:solidFill>
        </p:grpSpPr>
        <p:sp>
          <p:nvSpPr>
            <p:cNvPr id="99" name="Freeform 125">
              <a:extLst>
                <a:ext uri="{FF2B5EF4-FFF2-40B4-BE49-F238E27FC236}">
                  <a16:creationId xmlns:a16="http://schemas.microsoft.com/office/drawing/2014/main" id="{E0A6B1B0-3795-4CA7-98C1-5040C719C9BD}"/>
                </a:ext>
              </a:extLst>
            </p:cNvPr>
            <p:cNvSpPr>
              <a:spLocks noEditPoints="1"/>
            </p:cNvSpPr>
            <p:nvPr/>
          </p:nvSpPr>
          <p:spPr bwMode="auto">
            <a:xfrm>
              <a:off x="2402" y="3006"/>
              <a:ext cx="426" cy="426"/>
            </a:xfrm>
            <a:custGeom>
              <a:avLst/>
              <a:gdLst>
                <a:gd name="T0" fmla="*/ 285 w 288"/>
                <a:gd name="T1" fmla="*/ 278 h 288"/>
                <a:gd name="T2" fmla="*/ 177 w 288"/>
                <a:gd name="T3" fmla="*/ 170 h 288"/>
                <a:gd name="T4" fmla="*/ 203 w 288"/>
                <a:gd name="T5" fmla="*/ 102 h 288"/>
                <a:gd name="T6" fmla="*/ 101 w 288"/>
                <a:gd name="T7" fmla="*/ 0 h 288"/>
                <a:gd name="T8" fmla="*/ 0 w 288"/>
                <a:gd name="T9" fmla="*/ 102 h 288"/>
                <a:gd name="T10" fmla="*/ 101 w 288"/>
                <a:gd name="T11" fmla="*/ 204 h 288"/>
                <a:gd name="T12" fmla="*/ 169 w 288"/>
                <a:gd name="T13" fmla="*/ 178 h 288"/>
                <a:gd name="T14" fmla="*/ 277 w 288"/>
                <a:gd name="T15" fmla="*/ 286 h 288"/>
                <a:gd name="T16" fmla="*/ 285 w 288"/>
                <a:gd name="T17" fmla="*/ 286 h 288"/>
                <a:gd name="T18" fmla="*/ 285 w 288"/>
                <a:gd name="T19" fmla="*/ 278 h 288"/>
                <a:gd name="T20" fmla="*/ 165 w 288"/>
                <a:gd name="T21" fmla="*/ 166 h 288"/>
                <a:gd name="T22" fmla="*/ 101 w 288"/>
                <a:gd name="T23" fmla="*/ 192 h 288"/>
                <a:gd name="T24" fmla="*/ 38 w 288"/>
                <a:gd name="T25" fmla="*/ 166 h 288"/>
                <a:gd name="T26" fmla="*/ 12 w 288"/>
                <a:gd name="T27" fmla="*/ 102 h 288"/>
                <a:gd name="T28" fmla="*/ 38 w 288"/>
                <a:gd name="T29" fmla="*/ 39 h 288"/>
                <a:gd name="T30" fmla="*/ 101 w 288"/>
                <a:gd name="T31" fmla="*/ 12 h 288"/>
                <a:gd name="T32" fmla="*/ 165 w 288"/>
                <a:gd name="T33" fmla="*/ 39 h 288"/>
                <a:gd name="T34" fmla="*/ 191 w 288"/>
                <a:gd name="T35" fmla="*/ 102 h 288"/>
                <a:gd name="T36" fmla="*/ 165 w 288"/>
                <a:gd name="T37" fmla="*/ 16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288">
                  <a:moveTo>
                    <a:pt x="285" y="278"/>
                  </a:moveTo>
                  <a:cubicBezTo>
                    <a:pt x="177" y="170"/>
                    <a:pt x="177" y="170"/>
                    <a:pt x="177" y="170"/>
                  </a:cubicBezTo>
                  <a:cubicBezTo>
                    <a:pt x="193" y="152"/>
                    <a:pt x="203" y="128"/>
                    <a:pt x="203" y="102"/>
                  </a:cubicBezTo>
                  <a:cubicBezTo>
                    <a:pt x="203" y="46"/>
                    <a:pt x="158" y="0"/>
                    <a:pt x="101" y="0"/>
                  </a:cubicBezTo>
                  <a:cubicBezTo>
                    <a:pt x="45" y="0"/>
                    <a:pt x="0" y="46"/>
                    <a:pt x="0" y="102"/>
                  </a:cubicBezTo>
                  <a:cubicBezTo>
                    <a:pt x="0" y="158"/>
                    <a:pt x="45" y="204"/>
                    <a:pt x="101" y="204"/>
                  </a:cubicBezTo>
                  <a:cubicBezTo>
                    <a:pt x="127" y="204"/>
                    <a:pt x="151" y="194"/>
                    <a:pt x="169" y="178"/>
                  </a:cubicBezTo>
                  <a:cubicBezTo>
                    <a:pt x="277" y="286"/>
                    <a:pt x="277" y="286"/>
                    <a:pt x="277" y="286"/>
                  </a:cubicBezTo>
                  <a:cubicBezTo>
                    <a:pt x="279" y="288"/>
                    <a:pt x="283" y="288"/>
                    <a:pt x="285" y="286"/>
                  </a:cubicBezTo>
                  <a:cubicBezTo>
                    <a:pt x="288" y="284"/>
                    <a:pt x="288" y="280"/>
                    <a:pt x="285" y="278"/>
                  </a:cubicBezTo>
                  <a:close/>
                  <a:moveTo>
                    <a:pt x="165" y="166"/>
                  </a:moveTo>
                  <a:cubicBezTo>
                    <a:pt x="149" y="182"/>
                    <a:pt x="126" y="192"/>
                    <a:pt x="101" y="192"/>
                  </a:cubicBezTo>
                  <a:cubicBezTo>
                    <a:pt x="77" y="192"/>
                    <a:pt x="54" y="182"/>
                    <a:pt x="38" y="166"/>
                  </a:cubicBezTo>
                  <a:cubicBezTo>
                    <a:pt x="22" y="149"/>
                    <a:pt x="12" y="127"/>
                    <a:pt x="12" y="102"/>
                  </a:cubicBezTo>
                  <a:cubicBezTo>
                    <a:pt x="12" y="77"/>
                    <a:pt x="22" y="55"/>
                    <a:pt x="38" y="39"/>
                  </a:cubicBezTo>
                  <a:cubicBezTo>
                    <a:pt x="54" y="22"/>
                    <a:pt x="77" y="12"/>
                    <a:pt x="101" y="12"/>
                  </a:cubicBezTo>
                  <a:cubicBezTo>
                    <a:pt x="126" y="12"/>
                    <a:pt x="149" y="22"/>
                    <a:pt x="165" y="39"/>
                  </a:cubicBezTo>
                  <a:cubicBezTo>
                    <a:pt x="181" y="55"/>
                    <a:pt x="191" y="77"/>
                    <a:pt x="191" y="102"/>
                  </a:cubicBezTo>
                  <a:cubicBezTo>
                    <a:pt x="191" y="127"/>
                    <a:pt x="181" y="149"/>
                    <a:pt x="16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100" name="Freeform 126">
              <a:extLst>
                <a:ext uri="{FF2B5EF4-FFF2-40B4-BE49-F238E27FC236}">
                  <a16:creationId xmlns:a16="http://schemas.microsoft.com/office/drawing/2014/main" id="{083F34F5-CC2B-4DA6-B14A-8CFCF1780CBF}"/>
                </a:ext>
              </a:extLst>
            </p:cNvPr>
            <p:cNvSpPr>
              <a:spLocks/>
            </p:cNvSpPr>
            <p:nvPr/>
          </p:nvSpPr>
          <p:spPr bwMode="auto">
            <a:xfrm>
              <a:off x="2460" y="3068"/>
              <a:ext cx="185" cy="146"/>
            </a:xfrm>
            <a:custGeom>
              <a:avLst/>
              <a:gdLst>
                <a:gd name="T0" fmla="*/ 119 w 125"/>
                <a:gd name="T1" fmla="*/ 87 h 99"/>
                <a:gd name="T2" fmla="*/ 105 w 125"/>
                <a:gd name="T3" fmla="*/ 87 h 99"/>
                <a:gd name="T4" fmla="*/ 105 w 125"/>
                <a:gd name="T5" fmla="*/ 6 h 99"/>
                <a:gd name="T6" fmla="*/ 99 w 125"/>
                <a:gd name="T7" fmla="*/ 0 h 99"/>
                <a:gd name="T8" fmla="*/ 93 w 125"/>
                <a:gd name="T9" fmla="*/ 6 h 99"/>
                <a:gd name="T10" fmla="*/ 93 w 125"/>
                <a:gd name="T11" fmla="*/ 87 h 99"/>
                <a:gd name="T12" fmla="*/ 81 w 125"/>
                <a:gd name="T13" fmla="*/ 87 h 99"/>
                <a:gd name="T14" fmla="*/ 81 w 125"/>
                <a:gd name="T15" fmla="*/ 53 h 99"/>
                <a:gd name="T16" fmla="*/ 75 w 125"/>
                <a:gd name="T17" fmla="*/ 48 h 99"/>
                <a:gd name="T18" fmla="*/ 69 w 125"/>
                <a:gd name="T19" fmla="*/ 53 h 99"/>
                <a:gd name="T20" fmla="*/ 69 w 125"/>
                <a:gd name="T21" fmla="*/ 87 h 99"/>
                <a:gd name="T22" fmla="*/ 57 w 125"/>
                <a:gd name="T23" fmla="*/ 87 h 99"/>
                <a:gd name="T24" fmla="*/ 57 w 125"/>
                <a:gd name="T25" fmla="*/ 34 h 99"/>
                <a:gd name="T26" fmla="*/ 51 w 125"/>
                <a:gd name="T27" fmla="*/ 28 h 99"/>
                <a:gd name="T28" fmla="*/ 45 w 125"/>
                <a:gd name="T29" fmla="*/ 34 h 99"/>
                <a:gd name="T30" fmla="*/ 45 w 125"/>
                <a:gd name="T31" fmla="*/ 87 h 99"/>
                <a:gd name="T32" fmla="*/ 33 w 125"/>
                <a:gd name="T33" fmla="*/ 87 h 99"/>
                <a:gd name="T34" fmla="*/ 33 w 125"/>
                <a:gd name="T35" fmla="*/ 53 h 99"/>
                <a:gd name="T36" fmla="*/ 27 w 125"/>
                <a:gd name="T37" fmla="*/ 48 h 99"/>
                <a:gd name="T38" fmla="*/ 21 w 125"/>
                <a:gd name="T39" fmla="*/ 53 h 99"/>
                <a:gd name="T40" fmla="*/ 21 w 125"/>
                <a:gd name="T41" fmla="*/ 87 h 99"/>
                <a:gd name="T42" fmla="*/ 6 w 125"/>
                <a:gd name="T43" fmla="*/ 87 h 99"/>
                <a:gd name="T44" fmla="*/ 0 w 125"/>
                <a:gd name="T45" fmla="*/ 93 h 99"/>
                <a:gd name="T46" fmla="*/ 6 w 125"/>
                <a:gd name="T47" fmla="*/ 99 h 99"/>
                <a:gd name="T48" fmla="*/ 119 w 125"/>
                <a:gd name="T49" fmla="*/ 99 h 99"/>
                <a:gd name="T50" fmla="*/ 125 w 125"/>
                <a:gd name="T51" fmla="*/ 93 h 99"/>
                <a:gd name="T52" fmla="*/ 119 w 125"/>
                <a:gd name="T53" fmla="*/ 8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99">
                  <a:moveTo>
                    <a:pt x="119" y="87"/>
                  </a:moveTo>
                  <a:cubicBezTo>
                    <a:pt x="105" y="87"/>
                    <a:pt x="105" y="87"/>
                    <a:pt x="105" y="87"/>
                  </a:cubicBezTo>
                  <a:cubicBezTo>
                    <a:pt x="105" y="6"/>
                    <a:pt x="105" y="6"/>
                    <a:pt x="105" y="6"/>
                  </a:cubicBezTo>
                  <a:cubicBezTo>
                    <a:pt x="105" y="3"/>
                    <a:pt x="102" y="0"/>
                    <a:pt x="99" y="0"/>
                  </a:cubicBezTo>
                  <a:cubicBezTo>
                    <a:pt x="95" y="0"/>
                    <a:pt x="93" y="3"/>
                    <a:pt x="93" y="6"/>
                  </a:cubicBezTo>
                  <a:cubicBezTo>
                    <a:pt x="93" y="87"/>
                    <a:pt x="93" y="87"/>
                    <a:pt x="93" y="87"/>
                  </a:cubicBezTo>
                  <a:cubicBezTo>
                    <a:pt x="81" y="87"/>
                    <a:pt x="81" y="87"/>
                    <a:pt x="81" y="87"/>
                  </a:cubicBezTo>
                  <a:cubicBezTo>
                    <a:pt x="81" y="53"/>
                    <a:pt x="81" y="53"/>
                    <a:pt x="81" y="53"/>
                  </a:cubicBezTo>
                  <a:cubicBezTo>
                    <a:pt x="81" y="50"/>
                    <a:pt x="78" y="48"/>
                    <a:pt x="75" y="48"/>
                  </a:cubicBezTo>
                  <a:cubicBezTo>
                    <a:pt x="71" y="48"/>
                    <a:pt x="69" y="50"/>
                    <a:pt x="69" y="53"/>
                  </a:cubicBezTo>
                  <a:cubicBezTo>
                    <a:pt x="69" y="87"/>
                    <a:pt x="69" y="87"/>
                    <a:pt x="69" y="87"/>
                  </a:cubicBezTo>
                  <a:cubicBezTo>
                    <a:pt x="57" y="87"/>
                    <a:pt x="57" y="87"/>
                    <a:pt x="57" y="87"/>
                  </a:cubicBezTo>
                  <a:cubicBezTo>
                    <a:pt x="57" y="34"/>
                    <a:pt x="57" y="34"/>
                    <a:pt x="57" y="34"/>
                  </a:cubicBezTo>
                  <a:cubicBezTo>
                    <a:pt x="57" y="30"/>
                    <a:pt x="54" y="28"/>
                    <a:pt x="51" y="28"/>
                  </a:cubicBezTo>
                  <a:cubicBezTo>
                    <a:pt x="47" y="28"/>
                    <a:pt x="45" y="30"/>
                    <a:pt x="45" y="34"/>
                  </a:cubicBezTo>
                  <a:cubicBezTo>
                    <a:pt x="45" y="87"/>
                    <a:pt x="45" y="87"/>
                    <a:pt x="45" y="87"/>
                  </a:cubicBezTo>
                  <a:cubicBezTo>
                    <a:pt x="33" y="87"/>
                    <a:pt x="33" y="87"/>
                    <a:pt x="33" y="87"/>
                  </a:cubicBezTo>
                  <a:cubicBezTo>
                    <a:pt x="33" y="53"/>
                    <a:pt x="33" y="53"/>
                    <a:pt x="33" y="53"/>
                  </a:cubicBezTo>
                  <a:cubicBezTo>
                    <a:pt x="33" y="50"/>
                    <a:pt x="30" y="48"/>
                    <a:pt x="27" y="48"/>
                  </a:cubicBezTo>
                  <a:cubicBezTo>
                    <a:pt x="23" y="48"/>
                    <a:pt x="21" y="50"/>
                    <a:pt x="21" y="53"/>
                  </a:cubicBezTo>
                  <a:cubicBezTo>
                    <a:pt x="21" y="87"/>
                    <a:pt x="21" y="87"/>
                    <a:pt x="21" y="87"/>
                  </a:cubicBezTo>
                  <a:cubicBezTo>
                    <a:pt x="6" y="87"/>
                    <a:pt x="6" y="87"/>
                    <a:pt x="6" y="87"/>
                  </a:cubicBezTo>
                  <a:cubicBezTo>
                    <a:pt x="3" y="87"/>
                    <a:pt x="0" y="90"/>
                    <a:pt x="0" y="93"/>
                  </a:cubicBezTo>
                  <a:cubicBezTo>
                    <a:pt x="0" y="96"/>
                    <a:pt x="3" y="99"/>
                    <a:pt x="6" y="99"/>
                  </a:cubicBezTo>
                  <a:cubicBezTo>
                    <a:pt x="119" y="99"/>
                    <a:pt x="119" y="99"/>
                    <a:pt x="119" y="99"/>
                  </a:cubicBezTo>
                  <a:cubicBezTo>
                    <a:pt x="123" y="99"/>
                    <a:pt x="125" y="96"/>
                    <a:pt x="125" y="93"/>
                  </a:cubicBezTo>
                  <a:cubicBezTo>
                    <a:pt x="125" y="90"/>
                    <a:pt x="123" y="87"/>
                    <a:pt x="119"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grpSp>
      <p:grpSp>
        <p:nvGrpSpPr>
          <p:cNvPr id="101" name="Group 9">
            <a:extLst>
              <a:ext uri="{FF2B5EF4-FFF2-40B4-BE49-F238E27FC236}">
                <a16:creationId xmlns:a16="http://schemas.microsoft.com/office/drawing/2014/main" id="{F8CDB81A-56B1-43AD-977B-3C0AB246C92E}"/>
              </a:ext>
            </a:extLst>
          </p:cNvPr>
          <p:cNvGrpSpPr/>
          <p:nvPr/>
        </p:nvGrpSpPr>
        <p:grpSpPr>
          <a:xfrm>
            <a:off x="1938417" y="1704118"/>
            <a:ext cx="2420611" cy="345476"/>
            <a:chOff x="1218479" y="1462183"/>
            <a:chExt cx="1815458" cy="259107"/>
          </a:xfrm>
        </p:grpSpPr>
        <p:sp>
          <p:nvSpPr>
            <p:cNvPr id="102" name="Rectangle 101">
              <a:extLst>
                <a:ext uri="{FF2B5EF4-FFF2-40B4-BE49-F238E27FC236}">
                  <a16:creationId xmlns:a16="http://schemas.microsoft.com/office/drawing/2014/main" id="{9B5BF4FD-95AD-40B7-A330-F51AF6DC2234}"/>
                </a:ext>
              </a:extLst>
            </p:cNvPr>
            <p:cNvSpPr/>
            <p:nvPr/>
          </p:nvSpPr>
          <p:spPr>
            <a:xfrm>
              <a:off x="1549470" y="1462183"/>
              <a:ext cx="1484467" cy="253916"/>
            </a:xfrm>
            <a:prstGeom prst="rect">
              <a:avLst/>
            </a:prstGeom>
          </p:spPr>
          <p:txBody>
            <a:bodyPr wrap="square" lIns="0" rIns="0">
              <a:spAutoFit/>
            </a:bodyPr>
            <a:lstStyle/>
            <a:p>
              <a:pPr marL="0" marR="0" lvl="0" indent="0" defTabSz="1217776" eaLnBrk="1" fontAlgn="auto" latinLnBrk="0" hangingPunct="1">
                <a:lnSpc>
                  <a:spcPct val="100000"/>
                </a:lnSpc>
                <a:spcBef>
                  <a:spcPts val="1600"/>
                </a:spcBef>
                <a:spcAft>
                  <a:spcPts val="0"/>
                </a:spcAft>
                <a:buClrTx/>
                <a:buSzTx/>
                <a:buFontTx/>
                <a:buNone/>
                <a:tabLst/>
                <a:defRPr/>
              </a:pPr>
              <a:r>
                <a:rPr kumimoji="0" lang="en-US" sz="1600" b="1" i="0" u="none" strike="noStrike" kern="0" cap="none" spc="0" normalizeH="0" baseline="0" noProof="1">
                  <a:ln>
                    <a:noFill/>
                  </a:ln>
                  <a:solidFill>
                    <a:srgbClr val="FFFFFF"/>
                  </a:solidFill>
                  <a:effectLst/>
                  <a:uLnTx/>
                  <a:uFillTx/>
                </a:rPr>
                <a:t>Chiffres clés 2019</a:t>
              </a:r>
            </a:p>
          </p:txBody>
        </p:sp>
        <p:grpSp>
          <p:nvGrpSpPr>
            <p:cNvPr id="103" name="Group 124">
              <a:extLst>
                <a:ext uri="{FF2B5EF4-FFF2-40B4-BE49-F238E27FC236}">
                  <a16:creationId xmlns:a16="http://schemas.microsoft.com/office/drawing/2014/main" id="{7D77F347-7C40-44E4-9DCD-6D2BD03E1805}"/>
                </a:ext>
              </a:extLst>
            </p:cNvPr>
            <p:cNvGrpSpPr>
              <a:grpSpLocks noChangeAspect="1"/>
            </p:cNvGrpSpPr>
            <p:nvPr/>
          </p:nvGrpSpPr>
          <p:grpSpPr bwMode="auto">
            <a:xfrm flipH="1">
              <a:off x="1218479" y="1493439"/>
              <a:ext cx="227851" cy="227851"/>
              <a:chOff x="2402" y="3006"/>
              <a:chExt cx="426" cy="426"/>
            </a:xfrm>
            <a:solidFill>
              <a:srgbClr val="A5CC74">
                <a:lumMod val="20000"/>
                <a:lumOff val="80000"/>
              </a:srgbClr>
            </a:solidFill>
          </p:grpSpPr>
          <p:sp>
            <p:nvSpPr>
              <p:cNvPr id="104" name="Freeform 125">
                <a:extLst>
                  <a:ext uri="{FF2B5EF4-FFF2-40B4-BE49-F238E27FC236}">
                    <a16:creationId xmlns:a16="http://schemas.microsoft.com/office/drawing/2014/main" id="{5B1B8C7F-DF19-4217-84A6-F4553987D990}"/>
                  </a:ext>
                </a:extLst>
              </p:cNvPr>
              <p:cNvSpPr>
                <a:spLocks noEditPoints="1"/>
              </p:cNvSpPr>
              <p:nvPr/>
            </p:nvSpPr>
            <p:spPr bwMode="auto">
              <a:xfrm>
                <a:off x="2402" y="3006"/>
                <a:ext cx="426" cy="426"/>
              </a:xfrm>
              <a:custGeom>
                <a:avLst/>
                <a:gdLst>
                  <a:gd name="T0" fmla="*/ 285 w 288"/>
                  <a:gd name="T1" fmla="*/ 278 h 288"/>
                  <a:gd name="T2" fmla="*/ 177 w 288"/>
                  <a:gd name="T3" fmla="*/ 170 h 288"/>
                  <a:gd name="T4" fmla="*/ 203 w 288"/>
                  <a:gd name="T5" fmla="*/ 102 h 288"/>
                  <a:gd name="T6" fmla="*/ 101 w 288"/>
                  <a:gd name="T7" fmla="*/ 0 h 288"/>
                  <a:gd name="T8" fmla="*/ 0 w 288"/>
                  <a:gd name="T9" fmla="*/ 102 h 288"/>
                  <a:gd name="T10" fmla="*/ 101 w 288"/>
                  <a:gd name="T11" fmla="*/ 204 h 288"/>
                  <a:gd name="T12" fmla="*/ 169 w 288"/>
                  <a:gd name="T13" fmla="*/ 178 h 288"/>
                  <a:gd name="T14" fmla="*/ 277 w 288"/>
                  <a:gd name="T15" fmla="*/ 286 h 288"/>
                  <a:gd name="T16" fmla="*/ 285 w 288"/>
                  <a:gd name="T17" fmla="*/ 286 h 288"/>
                  <a:gd name="T18" fmla="*/ 285 w 288"/>
                  <a:gd name="T19" fmla="*/ 278 h 288"/>
                  <a:gd name="T20" fmla="*/ 165 w 288"/>
                  <a:gd name="T21" fmla="*/ 166 h 288"/>
                  <a:gd name="T22" fmla="*/ 101 w 288"/>
                  <a:gd name="T23" fmla="*/ 192 h 288"/>
                  <a:gd name="T24" fmla="*/ 38 w 288"/>
                  <a:gd name="T25" fmla="*/ 166 h 288"/>
                  <a:gd name="T26" fmla="*/ 12 w 288"/>
                  <a:gd name="T27" fmla="*/ 102 h 288"/>
                  <a:gd name="T28" fmla="*/ 38 w 288"/>
                  <a:gd name="T29" fmla="*/ 39 h 288"/>
                  <a:gd name="T30" fmla="*/ 101 w 288"/>
                  <a:gd name="T31" fmla="*/ 12 h 288"/>
                  <a:gd name="T32" fmla="*/ 165 w 288"/>
                  <a:gd name="T33" fmla="*/ 39 h 288"/>
                  <a:gd name="T34" fmla="*/ 191 w 288"/>
                  <a:gd name="T35" fmla="*/ 102 h 288"/>
                  <a:gd name="T36" fmla="*/ 165 w 288"/>
                  <a:gd name="T37" fmla="*/ 16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288">
                    <a:moveTo>
                      <a:pt x="285" y="278"/>
                    </a:moveTo>
                    <a:cubicBezTo>
                      <a:pt x="177" y="170"/>
                      <a:pt x="177" y="170"/>
                      <a:pt x="177" y="170"/>
                    </a:cubicBezTo>
                    <a:cubicBezTo>
                      <a:pt x="193" y="152"/>
                      <a:pt x="203" y="128"/>
                      <a:pt x="203" y="102"/>
                    </a:cubicBezTo>
                    <a:cubicBezTo>
                      <a:pt x="203" y="46"/>
                      <a:pt x="158" y="0"/>
                      <a:pt x="101" y="0"/>
                    </a:cubicBezTo>
                    <a:cubicBezTo>
                      <a:pt x="45" y="0"/>
                      <a:pt x="0" y="46"/>
                      <a:pt x="0" y="102"/>
                    </a:cubicBezTo>
                    <a:cubicBezTo>
                      <a:pt x="0" y="158"/>
                      <a:pt x="45" y="204"/>
                      <a:pt x="101" y="204"/>
                    </a:cubicBezTo>
                    <a:cubicBezTo>
                      <a:pt x="127" y="204"/>
                      <a:pt x="151" y="194"/>
                      <a:pt x="169" y="178"/>
                    </a:cubicBezTo>
                    <a:cubicBezTo>
                      <a:pt x="277" y="286"/>
                      <a:pt x="277" y="286"/>
                      <a:pt x="277" y="286"/>
                    </a:cubicBezTo>
                    <a:cubicBezTo>
                      <a:pt x="279" y="288"/>
                      <a:pt x="283" y="288"/>
                      <a:pt x="285" y="286"/>
                    </a:cubicBezTo>
                    <a:cubicBezTo>
                      <a:pt x="288" y="284"/>
                      <a:pt x="288" y="280"/>
                      <a:pt x="285" y="278"/>
                    </a:cubicBezTo>
                    <a:close/>
                    <a:moveTo>
                      <a:pt x="165" y="166"/>
                    </a:moveTo>
                    <a:cubicBezTo>
                      <a:pt x="149" y="182"/>
                      <a:pt x="126" y="192"/>
                      <a:pt x="101" y="192"/>
                    </a:cubicBezTo>
                    <a:cubicBezTo>
                      <a:pt x="77" y="192"/>
                      <a:pt x="54" y="182"/>
                      <a:pt x="38" y="166"/>
                    </a:cubicBezTo>
                    <a:cubicBezTo>
                      <a:pt x="22" y="149"/>
                      <a:pt x="12" y="127"/>
                      <a:pt x="12" y="102"/>
                    </a:cubicBezTo>
                    <a:cubicBezTo>
                      <a:pt x="12" y="77"/>
                      <a:pt x="22" y="55"/>
                      <a:pt x="38" y="39"/>
                    </a:cubicBezTo>
                    <a:cubicBezTo>
                      <a:pt x="54" y="22"/>
                      <a:pt x="77" y="12"/>
                      <a:pt x="101" y="12"/>
                    </a:cubicBezTo>
                    <a:cubicBezTo>
                      <a:pt x="126" y="12"/>
                      <a:pt x="149" y="22"/>
                      <a:pt x="165" y="39"/>
                    </a:cubicBezTo>
                    <a:cubicBezTo>
                      <a:pt x="181" y="55"/>
                      <a:pt x="191" y="77"/>
                      <a:pt x="191" y="102"/>
                    </a:cubicBezTo>
                    <a:cubicBezTo>
                      <a:pt x="191" y="127"/>
                      <a:pt x="181" y="149"/>
                      <a:pt x="16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sp>
            <p:nvSpPr>
              <p:cNvPr id="105" name="Freeform 126">
                <a:extLst>
                  <a:ext uri="{FF2B5EF4-FFF2-40B4-BE49-F238E27FC236}">
                    <a16:creationId xmlns:a16="http://schemas.microsoft.com/office/drawing/2014/main" id="{98E7A5F4-6CF0-4873-87B7-154791F6F65E}"/>
                  </a:ext>
                </a:extLst>
              </p:cNvPr>
              <p:cNvSpPr>
                <a:spLocks/>
              </p:cNvSpPr>
              <p:nvPr/>
            </p:nvSpPr>
            <p:spPr bwMode="auto">
              <a:xfrm>
                <a:off x="2460" y="3068"/>
                <a:ext cx="185" cy="146"/>
              </a:xfrm>
              <a:custGeom>
                <a:avLst/>
                <a:gdLst>
                  <a:gd name="T0" fmla="*/ 119 w 125"/>
                  <a:gd name="T1" fmla="*/ 87 h 99"/>
                  <a:gd name="T2" fmla="*/ 105 w 125"/>
                  <a:gd name="T3" fmla="*/ 87 h 99"/>
                  <a:gd name="T4" fmla="*/ 105 w 125"/>
                  <a:gd name="T5" fmla="*/ 6 h 99"/>
                  <a:gd name="T6" fmla="*/ 99 w 125"/>
                  <a:gd name="T7" fmla="*/ 0 h 99"/>
                  <a:gd name="T8" fmla="*/ 93 w 125"/>
                  <a:gd name="T9" fmla="*/ 6 h 99"/>
                  <a:gd name="T10" fmla="*/ 93 w 125"/>
                  <a:gd name="T11" fmla="*/ 87 h 99"/>
                  <a:gd name="T12" fmla="*/ 81 w 125"/>
                  <a:gd name="T13" fmla="*/ 87 h 99"/>
                  <a:gd name="T14" fmla="*/ 81 w 125"/>
                  <a:gd name="T15" fmla="*/ 53 h 99"/>
                  <a:gd name="T16" fmla="*/ 75 w 125"/>
                  <a:gd name="T17" fmla="*/ 48 h 99"/>
                  <a:gd name="T18" fmla="*/ 69 w 125"/>
                  <a:gd name="T19" fmla="*/ 53 h 99"/>
                  <a:gd name="T20" fmla="*/ 69 w 125"/>
                  <a:gd name="T21" fmla="*/ 87 h 99"/>
                  <a:gd name="T22" fmla="*/ 57 w 125"/>
                  <a:gd name="T23" fmla="*/ 87 h 99"/>
                  <a:gd name="T24" fmla="*/ 57 w 125"/>
                  <a:gd name="T25" fmla="*/ 34 h 99"/>
                  <a:gd name="T26" fmla="*/ 51 w 125"/>
                  <a:gd name="T27" fmla="*/ 28 h 99"/>
                  <a:gd name="T28" fmla="*/ 45 w 125"/>
                  <a:gd name="T29" fmla="*/ 34 h 99"/>
                  <a:gd name="T30" fmla="*/ 45 w 125"/>
                  <a:gd name="T31" fmla="*/ 87 h 99"/>
                  <a:gd name="T32" fmla="*/ 33 w 125"/>
                  <a:gd name="T33" fmla="*/ 87 h 99"/>
                  <a:gd name="T34" fmla="*/ 33 w 125"/>
                  <a:gd name="T35" fmla="*/ 53 h 99"/>
                  <a:gd name="T36" fmla="*/ 27 w 125"/>
                  <a:gd name="T37" fmla="*/ 48 h 99"/>
                  <a:gd name="T38" fmla="*/ 21 w 125"/>
                  <a:gd name="T39" fmla="*/ 53 h 99"/>
                  <a:gd name="T40" fmla="*/ 21 w 125"/>
                  <a:gd name="T41" fmla="*/ 87 h 99"/>
                  <a:gd name="T42" fmla="*/ 6 w 125"/>
                  <a:gd name="T43" fmla="*/ 87 h 99"/>
                  <a:gd name="T44" fmla="*/ 0 w 125"/>
                  <a:gd name="T45" fmla="*/ 93 h 99"/>
                  <a:gd name="T46" fmla="*/ 6 w 125"/>
                  <a:gd name="T47" fmla="*/ 99 h 99"/>
                  <a:gd name="T48" fmla="*/ 119 w 125"/>
                  <a:gd name="T49" fmla="*/ 99 h 99"/>
                  <a:gd name="T50" fmla="*/ 125 w 125"/>
                  <a:gd name="T51" fmla="*/ 93 h 99"/>
                  <a:gd name="T52" fmla="*/ 119 w 125"/>
                  <a:gd name="T53" fmla="*/ 8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99">
                    <a:moveTo>
                      <a:pt x="119" y="87"/>
                    </a:moveTo>
                    <a:cubicBezTo>
                      <a:pt x="105" y="87"/>
                      <a:pt x="105" y="87"/>
                      <a:pt x="105" y="87"/>
                    </a:cubicBezTo>
                    <a:cubicBezTo>
                      <a:pt x="105" y="6"/>
                      <a:pt x="105" y="6"/>
                      <a:pt x="105" y="6"/>
                    </a:cubicBezTo>
                    <a:cubicBezTo>
                      <a:pt x="105" y="3"/>
                      <a:pt x="102" y="0"/>
                      <a:pt x="99" y="0"/>
                    </a:cubicBezTo>
                    <a:cubicBezTo>
                      <a:pt x="95" y="0"/>
                      <a:pt x="93" y="3"/>
                      <a:pt x="93" y="6"/>
                    </a:cubicBezTo>
                    <a:cubicBezTo>
                      <a:pt x="93" y="87"/>
                      <a:pt x="93" y="87"/>
                      <a:pt x="93" y="87"/>
                    </a:cubicBezTo>
                    <a:cubicBezTo>
                      <a:pt x="81" y="87"/>
                      <a:pt x="81" y="87"/>
                      <a:pt x="81" y="87"/>
                    </a:cubicBezTo>
                    <a:cubicBezTo>
                      <a:pt x="81" y="53"/>
                      <a:pt x="81" y="53"/>
                      <a:pt x="81" y="53"/>
                    </a:cubicBezTo>
                    <a:cubicBezTo>
                      <a:pt x="81" y="50"/>
                      <a:pt x="78" y="48"/>
                      <a:pt x="75" y="48"/>
                    </a:cubicBezTo>
                    <a:cubicBezTo>
                      <a:pt x="71" y="48"/>
                      <a:pt x="69" y="50"/>
                      <a:pt x="69" y="53"/>
                    </a:cubicBezTo>
                    <a:cubicBezTo>
                      <a:pt x="69" y="87"/>
                      <a:pt x="69" y="87"/>
                      <a:pt x="69" y="87"/>
                    </a:cubicBezTo>
                    <a:cubicBezTo>
                      <a:pt x="57" y="87"/>
                      <a:pt x="57" y="87"/>
                      <a:pt x="57" y="87"/>
                    </a:cubicBezTo>
                    <a:cubicBezTo>
                      <a:pt x="57" y="34"/>
                      <a:pt x="57" y="34"/>
                      <a:pt x="57" y="34"/>
                    </a:cubicBezTo>
                    <a:cubicBezTo>
                      <a:pt x="57" y="30"/>
                      <a:pt x="54" y="28"/>
                      <a:pt x="51" y="28"/>
                    </a:cubicBezTo>
                    <a:cubicBezTo>
                      <a:pt x="47" y="28"/>
                      <a:pt x="45" y="30"/>
                      <a:pt x="45" y="34"/>
                    </a:cubicBezTo>
                    <a:cubicBezTo>
                      <a:pt x="45" y="87"/>
                      <a:pt x="45" y="87"/>
                      <a:pt x="45" y="87"/>
                    </a:cubicBezTo>
                    <a:cubicBezTo>
                      <a:pt x="33" y="87"/>
                      <a:pt x="33" y="87"/>
                      <a:pt x="33" y="87"/>
                    </a:cubicBezTo>
                    <a:cubicBezTo>
                      <a:pt x="33" y="53"/>
                      <a:pt x="33" y="53"/>
                      <a:pt x="33" y="53"/>
                    </a:cubicBezTo>
                    <a:cubicBezTo>
                      <a:pt x="33" y="50"/>
                      <a:pt x="30" y="48"/>
                      <a:pt x="27" y="48"/>
                    </a:cubicBezTo>
                    <a:cubicBezTo>
                      <a:pt x="23" y="48"/>
                      <a:pt x="21" y="50"/>
                      <a:pt x="21" y="53"/>
                    </a:cubicBezTo>
                    <a:cubicBezTo>
                      <a:pt x="21" y="87"/>
                      <a:pt x="21" y="87"/>
                      <a:pt x="21" y="87"/>
                    </a:cubicBezTo>
                    <a:cubicBezTo>
                      <a:pt x="6" y="87"/>
                      <a:pt x="6" y="87"/>
                      <a:pt x="6" y="87"/>
                    </a:cubicBezTo>
                    <a:cubicBezTo>
                      <a:pt x="3" y="87"/>
                      <a:pt x="0" y="90"/>
                      <a:pt x="0" y="93"/>
                    </a:cubicBezTo>
                    <a:cubicBezTo>
                      <a:pt x="0" y="96"/>
                      <a:pt x="3" y="99"/>
                      <a:pt x="6" y="99"/>
                    </a:cubicBezTo>
                    <a:cubicBezTo>
                      <a:pt x="119" y="99"/>
                      <a:pt x="119" y="99"/>
                      <a:pt x="119" y="99"/>
                    </a:cubicBezTo>
                    <a:cubicBezTo>
                      <a:pt x="123" y="99"/>
                      <a:pt x="125" y="96"/>
                      <a:pt x="125" y="93"/>
                    </a:cubicBezTo>
                    <a:cubicBezTo>
                      <a:pt x="125" y="90"/>
                      <a:pt x="123" y="87"/>
                      <a:pt x="119"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92" tIns="60945" rIns="121892" bIns="6094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2400" b="0" i="0" u="none" strike="noStrike" kern="0" cap="none" spc="0" normalizeH="0" baseline="0" noProof="0">
                  <a:ln>
                    <a:noFill/>
                  </a:ln>
                  <a:solidFill>
                    <a:srgbClr val="FFFFFF"/>
                  </a:solidFill>
                  <a:effectLst/>
                  <a:uLnTx/>
                  <a:uFillTx/>
                </a:endParaRPr>
              </a:p>
            </p:txBody>
          </p:sp>
        </p:grpSp>
      </p:grpSp>
      <p:sp>
        <p:nvSpPr>
          <p:cNvPr id="106" name="ZoneTexte 44">
            <a:extLst>
              <a:ext uri="{FF2B5EF4-FFF2-40B4-BE49-F238E27FC236}">
                <a16:creationId xmlns:a16="http://schemas.microsoft.com/office/drawing/2014/main" id="{F32B182B-E102-49E1-ADD6-02F4CF495BCD}"/>
              </a:ext>
            </a:extLst>
          </p:cNvPr>
          <p:cNvSpPr txBox="1"/>
          <p:nvPr/>
        </p:nvSpPr>
        <p:spPr>
          <a:xfrm>
            <a:off x="4120247" y="6182894"/>
            <a:ext cx="1871531" cy="215444"/>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1" u="none" strike="noStrike" kern="1200" cap="none" spc="0" normalizeH="0" baseline="0" noProof="0">
                <a:ln>
                  <a:noFill/>
                </a:ln>
                <a:solidFill>
                  <a:srgbClr val="000000"/>
                </a:solidFill>
                <a:effectLst/>
                <a:uLnTx/>
                <a:uFillTx/>
                <a:latin typeface="Arial"/>
                <a:ea typeface="+mn-ea"/>
                <a:cs typeface="Arial" pitchFamily="34" charset="0"/>
              </a:rPr>
              <a:t> Source France Assureurs 2021</a:t>
            </a:r>
            <a:endParaRPr kumimoji="0" lang="fr-FR" sz="800" b="0" i="1" u="none" strike="noStrike" kern="1200" cap="none" spc="0" normalizeH="0" baseline="0" noProof="0">
              <a:ln>
                <a:noFill/>
              </a:ln>
              <a:solidFill>
                <a:srgbClr val="3E454A"/>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94013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80371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AB1515AA-57AE-4459-BE05-37022DA03708}">
  <ds:schemaRefs>
    <ds:schemaRef ds:uri="9c2a82c5-7382-469d-9a70-51880d8bc67c"/>
    <ds:schemaRef ds:uri="e85a251b-a9eb-4960-a579-a2f6573062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2E105879-58CA-4117-9F74-FD449742F320}">
  <ds:schemaRefs>
    <ds:schemaRef ds:uri="9c2a82c5-7382-469d-9a70-51880d8bc67c"/>
    <ds:schemaRef ds:uri="e85a251b-a9eb-4960-a579-a2f6573062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493</TotalTime>
  <Words>3078</Words>
  <Application>Microsoft Office PowerPoint</Application>
  <PresentationFormat>Grand écran</PresentationFormat>
  <Paragraphs>402</Paragraphs>
  <Slides>28</Slides>
  <Notes>2</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28</vt:i4>
      </vt:variant>
    </vt:vector>
  </HeadingPairs>
  <TitlesOfParts>
    <vt:vector size="40" baseType="lpstr">
      <vt:lpstr>Arial</vt:lpstr>
      <vt:lpstr>Arial Black</vt:lpstr>
      <vt:lpstr>Calibri</vt:lpstr>
      <vt:lpstr>Calibri Light</vt:lpstr>
      <vt:lpstr>Cambria Math</vt:lpstr>
      <vt:lpstr>Courier New</vt:lpstr>
      <vt:lpstr>Montserrat Black</vt:lpstr>
      <vt:lpstr>Symbol</vt:lpstr>
      <vt:lpstr>Wingdings</vt:lpstr>
      <vt:lpstr>Wingdings 2</vt:lpstr>
      <vt:lpstr>Thème Office</vt:lpstr>
      <vt:lpstr>Caisse d'Epargne</vt:lpstr>
      <vt:lpstr>Assurance agri/viti en partenariat avec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3</cp:revision>
  <cp:lastPrinted>2023-03-31T14:25:17Z</cp:lastPrinted>
  <dcterms:created xsi:type="dcterms:W3CDTF">2020-06-24T09:20:11Z</dcterms:created>
  <dcterms:modified xsi:type="dcterms:W3CDTF">2023-05-26T17:12:12Z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2023-01-02T11:06:39Z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y fmtid="{D5CDD505-2E9C-101B-9397-08002B2CF9AE}" pid="8" name="ContentTypeId">
    <vt:lpwstr>0x010100D7685D50FC222545853BED558FEC142C</vt:lpwstr>
  </property>
  <property fmtid="{D5CDD505-2E9C-101B-9397-08002B2CF9AE}" pid="9" name="MediaServiceImageTags">
    <vt:lpwstr/>
  </property>
</Properties>
</file>