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84" r:id="rId6"/>
  </p:sldMasterIdLst>
  <p:notesMasterIdLst>
    <p:notesMasterId r:id="rId83"/>
  </p:notesMasterIdLst>
  <p:sldIdLst>
    <p:sldId id="325" r:id="rId7"/>
    <p:sldId id="326" r:id="rId8"/>
    <p:sldId id="327" r:id="rId9"/>
    <p:sldId id="268" r:id="rId10"/>
    <p:sldId id="267" r:id="rId11"/>
    <p:sldId id="274" r:id="rId12"/>
    <p:sldId id="320" r:id="rId13"/>
    <p:sldId id="270" r:id="rId14"/>
    <p:sldId id="304" r:id="rId15"/>
    <p:sldId id="305" r:id="rId16"/>
    <p:sldId id="307" r:id="rId17"/>
    <p:sldId id="321" r:id="rId18"/>
    <p:sldId id="301" r:id="rId19"/>
    <p:sldId id="308" r:id="rId20"/>
    <p:sldId id="309" r:id="rId21"/>
    <p:sldId id="322" r:id="rId22"/>
    <p:sldId id="311" r:id="rId23"/>
    <p:sldId id="312" r:id="rId24"/>
    <p:sldId id="323" r:id="rId25"/>
    <p:sldId id="313" r:id="rId26"/>
    <p:sldId id="383" r:id="rId27"/>
    <p:sldId id="315" r:id="rId28"/>
    <p:sldId id="329" r:id="rId29"/>
    <p:sldId id="317" r:id="rId30"/>
    <p:sldId id="316" r:id="rId31"/>
    <p:sldId id="324" r:id="rId32"/>
    <p:sldId id="319" r:id="rId33"/>
    <p:sldId id="328" r:id="rId34"/>
    <p:sldId id="330" r:id="rId35"/>
    <p:sldId id="331" r:id="rId36"/>
    <p:sldId id="352" r:id="rId37"/>
    <p:sldId id="332" r:id="rId38"/>
    <p:sldId id="333" r:id="rId39"/>
    <p:sldId id="334" r:id="rId40"/>
    <p:sldId id="335" r:id="rId41"/>
    <p:sldId id="336" r:id="rId42"/>
    <p:sldId id="337" r:id="rId43"/>
    <p:sldId id="338" r:id="rId44"/>
    <p:sldId id="353" r:id="rId45"/>
    <p:sldId id="354" r:id="rId46"/>
    <p:sldId id="355" r:id="rId47"/>
    <p:sldId id="356" r:id="rId48"/>
    <p:sldId id="341" r:id="rId49"/>
    <p:sldId id="345" r:id="rId50"/>
    <p:sldId id="384" r:id="rId51"/>
    <p:sldId id="346" r:id="rId52"/>
    <p:sldId id="386" r:id="rId53"/>
    <p:sldId id="347" r:id="rId54"/>
    <p:sldId id="348" r:id="rId55"/>
    <p:sldId id="350" r:id="rId56"/>
    <p:sldId id="351" r:id="rId57"/>
    <p:sldId id="357" r:id="rId58"/>
    <p:sldId id="358" r:id="rId59"/>
    <p:sldId id="359" r:id="rId60"/>
    <p:sldId id="360" r:id="rId61"/>
    <p:sldId id="361" r:id="rId62"/>
    <p:sldId id="363" r:id="rId63"/>
    <p:sldId id="364" r:id="rId64"/>
    <p:sldId id="365" r:id="rId65"/>
    <p:sldId id="366" r:id="rId66"/>
    <p:sldId id="367" r:id="rId67"/>
    <p:sldId id="368" r:id="rId68"/>
    <p:sldId id="369" r:id="rId69"/>
    <p:sldId id="372" r:id="rId70"/>
    <p:sldId id="374" r:id="rId71"/>
    <p:sldId id="375" r:id="rId72"/>
    <p:sldId id="385" r:id="rId73"/>
    <p:sldId id="376" r:id="rId74"/>
    <p:sldId id="377" r:id="rId75"/>
    <p:sldId id="378" r:id="rId76"/>
    <p:sldId id="379" r:id="rId77"/>
    <p:sldId id="380" r:id="rId78"/>
    <p:sldId id="381" r:id="rId79"/>
    <p:sldId id="382" r:id="rId80"/>
    <p:sldId id="271" r:id="rId81"/>
    <p:sldId id="295" r:id="rId82"/>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BE04"/>
    <a:srgbClr val="C80F2A"/>
    <a:srgbClr val="C31632"/>
    <a:srgbClr val="006600"/>
    <a:srgbClr val="1D9DD9"/>
    <a:srgbClr val="FFD817"/>
    <a:srgbClr val="3EAB36"/>
    <a:srgbClr val="E60B15"/>
    <a:srgbClr val="1EA3E2"/>
    <a:srgbClr val="77BF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11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slide" Target="slides/slide62.xml"/><Relationship Id="rId76" Type="http://schemas.openxmlformats.org/officeDocument/2006/relationships/slide" Target="slides/slide70.xml"/><Relationship Id="rId84" Type="http://schemas.openxmlformats.org/officeDocument/2006/relationships/presProps" Target="presProps.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slide" Target="slides/slide73.xml"/><Relationship Id="rId87" Type="http://schemas.openxmlformats.org/officeDocument/2006/relationships/tableStyles" Target="tableStyles.xml"/><Relationship Id="rId5" Type="http://schemas.openxmlformats.org/officeDocument/2006/relationships/slideMaster" Target="slideMasters/slideMaster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5F69CA9-12A0-4F85-A1CD-6A4C7AC5E8F4}" type="datetimeFigureOut">
              <a:rPr lang="fr-FR" smtClean="0"/>
              <a:t>26/05/2023</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8EA46EC-0FFC-4818-A18C-E8FAEC96FACA}" type="slidenum">
              <a:rPr lang="fr-FR" smtClean="0"/>
              <a:t>‹N°›</a:t>
            </a:fld>
            <a:endParaRPr lang="fr-FR"/>
          </a:p>
        </p:txBody>
      </p:sp>
    </p:spTree>
    <p:extLst>
      <p:ext uri="{BB962C8B-B14F-4D97-AF65-F5344CB8AC3E}">
        <p14:creationId xmlns:p14="http://schemas.microsoft.com/office/powerpoint/2010/main" val="1898402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4542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9.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14.jpeg"/><Relationship Id="rId4" Type="http://schemas.openxmlformats.org/officeDocument/2006/relationships/image" Target="../media/image13.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a:t>Première partie</a:t>
            </a:r>
          </a:p>
          <a:p>
            <a:pPr lvl="0"/>
            <a:r>
              <a:rPr lang="fr-FR"/>
              <a:t>Deuxième partie</a:t>
            </a:r>
          </a:p>
          <a:p>
            <a:pPr lvl="0"/>
            <a:r>
              <a:rPr lang="fr-FR"/>
              <a:t>Troisième partie</a:t>
            </a:r>
          </a:p>
          <a:p>
            <a:pPr lvl="0"/>
            <a:r>
              <a:rPr lang="fr-FR"/>
              <a:t>Quatrième partie</a:t>
            </a:r>
          </a:p>
          <a:p>
            <a:pPr lvl="0"/>
            <a:endParaRPr lang="fr-FR"/>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Première idée</a:t>
            </a:r>
          </a:p>
          <a:p>
            <a:pPr lvl="0"/>
            <a:r>
              <a:rPr lang="fr-FR"/>
              <a:t>Deuxième idée </a:t>
            </a:r>
          </a:p>
          <a:p>
            <a:pPr lvl="0"/>
            <a:r>
              <a:rPr lang="fr-FR"/>
              <a:t>Troisième idée </a:t>
            </a:r>
          </a:p>
          <a:p>
            <a:pPr lvl="0"/>
            <a:r>
              <a:rPr lang="fr-FR"/>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 texte</a:t>
            </a:r>
          </a:p>
          <a:p>
            <a:pPr lvl="1"/>
            <a:r>
              <a:rPr lang="fr-FR"/>
              <a:t>Deuxième niveau </a:t>
            </a:r>
          </a:p>
          <a:p>
            <a:pPr lvl="2"/>
            <a:r>
              <a:rPr lang="fr-FR"/>
              <a:t>Troisième niveau </a:t>
            </a:r>
          </a:p>
          <a:p>
            <a:pPr lvl="3"/>
            <a:r>
              <a:rPr lang="fr-FR"/>
              <a:t>Quatrième niveau </a:t>
            </a:r>
          </a:p>
          <a:p>
            <a:pPr lvl="4"/>
            <a:r>
              <a:rPr lang="fr-FR"/>
              <a:t>Cinquième niveau </a:t>
            </a:r>
          </a:p>
          <a:p>
            <a:pPr lvl="2"/>
            <a:endParaRPr lang="fr-FR"/>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a:t>Insérez ici une image</a:t>
            </a:r>
          </a:p>
          <a:p>
            <a:endParaRPr lang="fr-FR"/>
          </a:p>
          <a:p>
            <a:endParaRPr lang="fr-FR"/>
          </a:p>
          <a:p>
            <a:endParaRPr lang="fr-FR"/>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 texte</a:t>
            </a:r>
          </a:p>
          <a:p>
            <a:pPr lvl="1"/>
            <a:r>
              <a:rPr lang="fr-FR"/>
              <a:t>Deuxième niveau </a:t>
            </a:r>
          </a:p>
          <a:p>
            <a:pPr lvl="2"/>
            <a:r>
              <a:rPr lang="fr-FR"/>
              <a:t>Troisième niveau </a:t>
            </a:r>
          </a:p>
          <a:p>
            <a:pPr lvl="3"/>
            <a:r>
              <a:rPr lang="fr-FR"/>
              <a:t>Quatrième niveau </a:t>
            </a:r>
          </a:p>
          <a:p>
            <a:pPr lvl="4"/>
            <a:r>
              <a:rPr lang="fr-FR"/>
              <a:t>Cinquième niveau </a:t>
            </a:r>
          </a:p>
          <a:p>
            <a:pPr lvl="2"/>
            <a:endParaRPr lang="fr-FR"/>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age de garde Ambitions">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02E8B6D-AD4C-4C0D-B737-51B3C841CA47}"/>
              </a:ext>
            </a:extLst>
          </p:cNvPr>
          <p:cNvPicPr>
            <a:picLocks noChangeAspect="1"/>
          </p:cNvPicPr>
          <p:nvPr userDrawn="1"/>
        </p:nvPicPr>
        <p:blipFill>
          <a:blip r:embed="rId2"/>
          <a:stretch>
            <a:fillRect/>
          </a:stretch>
        </p:blipFill>
        <p:spPr>
          <a:xfrm>
            <a:off x="496299" y="253474"/>
            <a:ext cx="5711844" cy="2389145"/>
          </a:xfrm>
          <a:prstGeom prst="rect">
            <a:avLst/>
          </a:prstGeom>
        </p:spPr>
      </p:pic>
      <p:sp>
        <p:nvSpPr>
          <p:cNvPr id="15" name="Espace réservé du texte 12">
            <a:extLst>
              <a:ext uri="{FF2B5EF4-FFF2-40B4-BE49-F238E27FC236}">
                <a16:creationId xmlns:a16="http://schemas.microsoft.com/office/drawing/2014/main" id="{FCE8692A-F9B6-45BC-88E8-14CEB965CE6C}"/>
              </a:ext>
            </a:extLst>
          </p:cNvPr>
          <p:cNvSpPr>
            <a:spLocks noGrp="1" noChangeAspect="1"/>
          </p:cNvSpPr>
          <p:nvPr>
            <p:ph type="body" sz="quarter" idx="14" hasCustomPrompt="1"/>
          </p:nvPr>
        </p:nvSpPr>
        <p:spPr>
          <a:xfrm>
            <a:off x="4375712" y="267337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a:t> </a:t>
            </a:r>
          </a:p>
        </p:txBody>
      </p:sp>
      <p:sp>
        <p:nvSpPr>
          <p:cNvPr id="16" name="Titre 1">
            <a:extLst>
              <a:ext uri="{FF2B5EF4-FFF2-40B4-BE49-F238E27FC236}">
                <a16:creationId xmlns:a16="http://schemas.microsoft.com/office/drawing/2014/main" id="{D09214EB-6DA5-4BAC-BB80-9F21CE89D432}"/>
              </a:ext>
            </a:extLst>
          </p:cNvPr>
          <p:cNvSpPr>
            <a:spLocks noGrp="1"/>
          </p:cNvSpPr>
          <p:nvPr>
            <p:ph type="ctrTitle"/>
          </p:nvPr>
        </p:nvSpPr>
        <p:spPr>
          <a:xfrm>
            <a:off x="4719934" y="2694041"/>
            <a:ext cx="684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17" name="Sous-titre 2">
            <a:extLst>
              <a:ext uri="{FF2B5EF4-FFF2-40B4-BE49-F238E27FC236}">
                <a16:creationId xmlns:a16="http://schemas.microsoft.com/office/drawing/2014/main" id="{5DD27775-1622-4BE0-84E4-076D877B069D}"/>
              </a:ext>
            </a:extLst>
          </p:cNvPr>
          <p:cNvSpPr>
            <a:spLocks noGrp="1"/>
          </p:cNvSpPr>
          <p:nvPr>
            <p:ph type="subTitle" idx="1"/>
          </p:nvPr>
        </p:nvSpPr>
        <p:spPr>
          <a:xfrm>
            <a:off x="4719934" y="4599868"/>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18" name="Espace réservé de la date 3">
            <a:extLst>
              <a:ext uri="{FF2B5EF4-FFF2-40B4-BE49-F238E27FC236}">
                <a16:creationId xmlns:a16="http://schemas.microsoft.com/office/drawing/2014/main" id="{59562A5E-7194-493C-94B7-039D2B7C4CBD}"/>
              </a:ext>
            </a:extLst>
          </p:cNvPr>
          <p:cNvSpPr>
            <a:spLocks noGrp="1"/>
          </p:cNvSpPr>
          <p:nvPr>
            <p:ph type="dt" sz="half" idx="10"/>
          </p:nvPr>
        </p:nvSpPr>
        <p:spPr>
          <a:xfrm>
            <a:off x="4719934" y="5605696"/>
            <a:ext cx="2520000" cy="540000"/>
          </a:xfrm>
          <a:prstGeom prst="rect">
            <a:avLst/>
          </a:prstGeom>
        </p:spPr>
        <p:txBody>
          <a:bodyPr/>
          <a:lstStyle>
            <a:lvl1pPr>
              <a:defRPr sz="2300" b="1">
                <a:solidFill>
                  <a:schemeClr val="tx1"/>
                </a:solidFill>
              </a:defRPr>
            </a:lvl1pPr>
          </a:lstStyle>
          <a:p>
            <a:fld id="{DB350AE3-29B6-4386-B026-0A546C7293A4}" type="datetime4">
              <a:rPr lang="fr-FR" smtClean="0"/>
              <a:t>26 mai 2023</a:t>
            </a:fld>
            <a:endParaRPr lang="fr-FR"/>
          </a:p>
        </p:txBody>
      </p:sp>
      <p:pic>
        <p:nvPicPr>
          <p:cNvPr id="3" name="Image 2" descr="Une image contenant texte, signe&#10;&#10;Description générée automatiquement">
            <a:extLst>
              <a:ext uri="{FF2B5EF4-FFF2-40B4-BE49-F238E27FC236}">
                <a16:creationId xmlns:a16="http://schemas.microsoft.com/office/drawing/2014/main" id="{99434CAB-2E72-4EAF-8A0D-07400C250E83}"/>
              </a:ext>
            </a:extLst>
          </p:cNvPr>
          <p:cNvPicPr>
            <a:picLocks noChangeAspect="1"/>
          </p:cNvPicPr>
          <p:nvPr userDrawn="1"/>
        </p:nvPicPr>
        <p:blipFill>
          <a:blip r:embed="rId3"/>
          <a:stretch>
            <a:fillRect/>
          </a:stretch>
        </p:blipFill>
        <p:spPr>
          <a:xfrm>
            <a:off x="371471" y="5367908"/>
            <a:ext cx="2624819" cy="862641"/>
          </a:xfrm>
          <a:prstGeom prst="rect">
            <a:avLst/>
          </a:prstGeom>
        </p:spPr>
      </p:pic>
    </p:spTree>
    <p:extLst>
      <p:ext uri="{BB962C8B-B14F-4D97-AF65-F5344CB8AC3E}">
        <p14:creationId xmlns:p14="http://schemas.microsoft.com/office/powerpoint/2010/main" val="1200994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8" name="Image 27">
            <a:extLst>
              <a:ext uri="{FF2B5EF4-FFF2-40B4-BE49-F238E27FC236}">
                <a16:creationId xmlns:a16="http://schemas.microsoft.com/office/drawing/2014/main" id="{286A5727-7035-4CCC-B80A-FA4136BACC0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rot="16200000">
            <a:off x="9505746" y="765094"/>
            <a:ext cx="2400299" cy="1961849"/>
          </a:xfrm>
          <a:prstGeom prst="rect">
            <a:avLst/>
          </a:prstGeom>
        </p:spPr>
      </p:pic>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a:xfrm>
            <a:off x="7410945" y="6407880"/>
            <a:ext cx="1440000" cy="252000"/>
          </a:xfrm>
          <a:prstGeom prst="rect">
            <a:avLst/>
          </a:prstGeom>
        </p:spPr>
        <p:txBody>
          <a:bodyPr/>
          <a:lstStyle/>
          <a:p>
            <a:fld id="{E6F018A5-85D1-4064-B0AD-3926A1177DF6}" type="datetime4">
              <a:rPr lang="fr-FR" smtClean="0"/>
              <a:t>26 mai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a:t>Modifier les styles du texte du masque</a:t>
            </a:r>
          </a:p>
        </p:txBody>
      </p:sp>
      <p:pic>
        <p:nvPicPr>
          <p:cNvPr id="25" name="Image 2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785092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AA7E1279-586B-4661-A07E-59E7DF9BEAC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rot="16200000">
            <a:off x="9505746" y="765094"/>
            <a:ext cx="2400299" cy="1961849"/>
          </a:xfrm>
          <a:prstGeom prst="rect">
            <a:avLst/>
          </a:prstGeom>
        </p:spPr>
      </p:pic>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a:xfrm>
            <a:off x="7410945" y="6407880"/>
            <a:ext cx="1440000" cy="252000"/>
          </a:xfrm>
          <a:prstGeom prst="rect">
            <a:avLst/>
          </a:prstGeom>
        </p:spPr>
        <p:txBody>
          <a:bodyPr/>
          <a:lstStyle/>
          <a:p>
            <a:fld id="{4B19E2FB-B350-4985-8A70-7A7E3BA7E98A}" type="datetime4">
              <a:rPr lang="fr-FR" smtClean="0"/>
              <a:t>26 mai 2023</a:t>
            </a:fld>
            <a:endParaRPr lang="fr-FR"/>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a:p>
        </p:txBody>
      </p:sp>
      <p:pic>
        <p:nvPicPr>
          <p:cNvPr id="9" name="Imag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3006877120"/>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409D93C2-F6EC-43F9-8D17-1214F835F46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rot="16200000">
            <a:off x="9496221" y="755569"/>
            <a:ext cx="2400299" cy="1961849"/>
          </a:xfrm>
          <a:prstGeom prst="rect">
            <a:avLst/>
          </a:prstGeom>
        </p:spPr>
      </p:pic>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a:xfrm>
            <a:off x="7410945" y="6407880"/>
            <a:ext cx="1440000" cy="252000"/>
          </a:xfrm>
          <a:prstGeom prst="rect">
            <a:avLst/>
          </a:prstGeom>
        </p:spPr>
        <p:txBody>
          <a:bodyPr/>
          <a:lstStyle/>
          <a:p>
            <a:fld id="{B8A66726-2892-477F-A1EE-14DCEF1B7188}" type="datetime4">
              <a:rPr lang="fr-FR" smtClean="0"/>
              <a:t>26 mai 2023</a:t>
            </a:fld>
            <a:endParaRPr lang="fr-FR"/>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a:p>
        </p:txBody>
      </p:sp>
      <p:pic>
        <p:nvPicPr>
          <p:cNvPr id="6" name="Imag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6578089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322FC784-F728-472B-B3D8-D619606893F0}" type="datetime4">
              <a:rPr lang="fr-FR" smtClean="0"/>
              <a:t>26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lvl1pPr>
              <a:defRPr/>
            </a:lvl1p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1312098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973BF550-35A2-4900-A77E-8403C8B6D509}" type="datetime4">
              <a:rPr lang="fr-FR" smtClean="0"/>
              <a:t>26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3191052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66AF9F3A-6419-45A1-BBAF-E26D3B665A19}" type="datetime4">
              <a:rPr lang="fr-FR" smtClean="0"/>
              <a:t>26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1857968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F58E8A10-65BF-4F33-B234-1FEC0F6AAC10}" type="datetime4">
              <a:rPr lang="fr-FR" smtClean="0"/>
              <a:t>26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9727038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6E44E043-3B10-4E97-BAD4-2F5CEF8C1B3C}" type="datetime4">
              <a:rPr lang="fr-FR" smtClean="0"/>
              <a:t>26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0075926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0B7ED774-1FCF-4974-8904-50CF3906F1D7}" type="datetime4">
              <a:rPr lang="fr-FR" smtClean="0"/>
              <a:t>26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1265963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570EA844-F0EB-4CED-A11B-7177DE06BF99}" type="datetime4">
              <a:rPr lang="fr-FR" smtClean="0"/>
              <a:t>26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5203155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6C398FC0-143E-47DF-A67B-13F29D66C0B4}" type="datetime4">
              <a:rPr lang="fr-FR" smtClean="0"/>
              <a:t>26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a:t>Modifier le texte du masque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741554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1A4F3B96-6CD4-4648-A64C-1BAA554CFDD7}" type="datetime4">
              <a:rPr lang="fr-FR" smtClean="0"/>
              <a:t>26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pic>
        <p:nvPicPr>
          <p:cNvPr id="13" name="Imag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5018389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28777547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2735071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image" Target="../media/image4.png"/><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image" Target="../media/image3.jpeg"/><Relationship Id="rId2" Type="http://schemas.openxmlformats.org/officeDocument/2006/relationships/slideLayout" Target="../slideLayouts/slideLayout9.xml"/><Relationship Id="rId16" Type="http://schemas.openxmlformats.org/officeDocument/2006/relationships/theme" Target="../theme/theme2.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10" Type="http://schemas.openxmlformats.org/officeDocument/2006/relationships/slideLayout" Target="../slideLayouts/slideLayout17.xml"/><Relationship Id="rId19" Type="http://schemas.openxmlformats.org/officeDocument/2006/relationships/image" Target="../media/image5.jpeg"/><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8CAFB180-39F1-4601-8F4A-019B80244B17}"/>
              </a:ext>
            </a:extLst>
          </p:cNvPr>
          <p:cNvPicPr>
            <a:picLocks noChangeAspect="1"/>
          </p:cNvPicPr>
          <p:nvPr userDrawn="1"/>
        </p:nvPicPr>
        <p:blipFill rotWithShape="1">
          <a:blip r:embed="rId17" cstate="print">
            <a:extLst>
              <a:ext uri="{28A0092B-C50C-407E-A947-70E740481C1C}">
                <a14:useLocalDpi xmlns:a14="http://schemas.microsoft.com/office/drawing/2010/main" val="0"/>
              </a:ext>
            </a:extLst>
          </a:blip>
          <a:srcRect/>
          <a:stretch/>
        </p:blipFill>
        <p:spPr>
          <a:xfrm rot="16200000">
            <a:off x="10010927" y="219225"/>
            <a:ext cx="2400299" cy="1961849"/>
          </a:xfrm>
          <a:prstGeom prst="rect">
            <a:avLst/>
          </a:prstGeom>
        </p:spPr>
      </p:pic>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
        <p:nvSpPr>
          <p:cNvPr id="14" name="Espace réservé du pied de page 4">
            <a:extLst>
              <a:ext uri="{FF2B5EF4-FFF2-40B4-BE49-F238E27FC236}">
                <a16:creationId xmlns:a16="http://schemas.microsoft.com/office/drawing/2014/main" id="{E72FDF03-BBE1-452C-BF95-1DA8C119FF76}"/>
              </a:ext>
            </a:extLst>
          </p:cNvPr>
          <p:cNvSpPr>
            <a:spLocks noGrp="1"/>
          </p:cNvSpPr>
          <p:nvPr>
            <p:ph type="ftr" sz="quarter" idx="11"/>
          </p:nvPr>
        </p:nvSpPr>
        <p:spPr>
          <a:xfrm>
            <a:off x="632384" y="6468977"/>
            <a:ext cx="4138024" cy="252000"/>
          </a:xfrm>
          <a:prstGeom prst="rect">
            <a:avLst/>
          </a:prstGeom>
        </p:spPr>
        <p:txBody>
          <a:bodyPr/>
          <a:lstStyle>
            <a:lvl1pPr>
              <a:defRPr sz="900"/>
            </a:lvl1pPr>
          </a:lstStyle>
          <a:p>
            <a:r>
              <a:rPr lang="fr-FR"/>
              <a:t>Conquête des Professionnels de Santé – Présentation Comité des Prix</a:t>
            </a:r>
          </a:p>
        </p:txBody>
      </p:sp>
    </p:spTree>
    <p:extLst>
      <p:ext uri="{BB962C8B-B14F-4D97-AF65-F5344CB8AC3E}">
        <p14:creationId xmlns:p14="http://schemas.microsoft.com/office/powerpoint/2010/main" val="194073429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Lst>
  <p:hf hdr="0" dt="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6.png"/><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1.png"/><Relationship Id="rId5" Type="http://schemas.microsoft.com/office/2007/relationships/hdphoto" Target="../media/hdphoto5.wdp"/><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1.png"/><Relationship Id="rId5" Type="http://schemas.microsoft.com/office/2007/relationships/hdphoto" Target="../media/hdphoto5.wdp"/><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3.png"/><Relationship Id="rId1" Type="http://schemas.openxmlformats.org/officeDocument/2006/relationships/slideLayout" Target="../slideLayouts/slideLayout4.xml"/><Relationship Id="rId5" Type="http://schemas.microsoft.com/office/2007/relationships/hdphoto" Target="../media/hdphoto5.wdp"/><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24.jpeg"/><Relationship Id="rId7" Type="http://schemas.openxmlformats.org/officeDocument/2006/relationships/image" Target="../media/image20.png"/><Relationship Id="rId2" Type="http://schemas.openxmlformats.org/officeDocument/2006/relationships/image" Target="../media/image18.jpeg"/><Relationship Id="rId1" Type="http://schemas.openxmlformats.org/officeDocument/2006/relationships/slideLayout" Target="../slideLayouts/slideLayout4.xml"/><Relationship Id="rId6" Type="http://schemas.microsoft.com/office/2007/relationships/hdphoto" Target="../media/hdphoto7.wdp"/><Relationship Id="rId5" Type="http://schemas.openxmlformats.org/officeDocument/2006/relationships/image" Target="../media/image23.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6.png"/><Relationship Id="rId7" Type="http://schemas.microsoft.com/office/2007/relationships/hdphoto" Target="../media/hdphoto5.wdp"/><Relationship Id="rId2" Type="http://schemas.openxmlformats.org/officeDocument/2006/relationships/image" Target="../media/image25.png"/><Relationship Id="rId1" Type="http://schemas.openxmlformats.org/officeDocument/2006/relationships/slideLayout" Target="../slideLayouts/slideLayout4.xml"/><Relationship Id="rId6" Type="http://schemas.openxmlformats.org/officeDocument/2006/relationships/image" Target="../media/image20.png"/><Relationship Id="rId5" Type="http://schemas.microsoft.com/office/2007/relationships/hdphoto" Target="../media/hdphoto7.wdp"/><Relationship Id="rId4" Type="http://schemas.openxmlformats.org/officeDocument/2006/relationships/image" Target="../media/image23.png"/><Relationship Id="rId9" Type="http://schemas.microsoft.com/office/2007/relationships/hdphoto" Target="../media/hdphoto8.wdp"/></Relationships>
</file>

<file path=ppt/slides/_rels/slide11.xml.rels><?xml version="1.0" encoding="UTF-8" standalone="yes"?>
<Relationships xmlns="http://schemas.openxmlformats.org/package/2006/relationships"><Relationship Id="rId3" Type="http://schemas.microsoft.com/office/2007/relationships/hdphoto" Target="../media/hdphoto7.wdp"/><Relationship Id="rId7" Type="http://schemas.microsoft.com/office/2007/relationships/hdphoto" Target="../media/hdphoto8.wdp"/><Relationship Id="rId2" Type="http://schemas.openxmlformats.org/officeDocument/2006/relationships/image" Target="../media/image23.png"/><Relationship Id="rId1" Type="http://schemas.openxmlformats.org/officeDocument/2006/relationships/slideLayout" Target="../slideLayouts/slideLayout4.xml"/><Relationship Id="rId6" Type="http://schemas.openxmlformats.org/officeDocument/2006/relationships/image" Target="../media/image27.png"/><Relationship Id="rId5" Type="http://schemas.microsoft.com/office/2007/relationships/hdphoto" Target="../media/hdphoto5.wdp"/><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1.png"/><Relationship Id="rId5" Type="http://schemas.microsoft.com/office/2007/relationships/hdphoto" Target="../media/hdphoto5.wdp"/><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1.png"/><Relationship Id="rId5" Type="http://schemas.microsoft.com/office/2007/relationships/hdphoto" Target="../media/hdphoto5.wdp"/><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oora-ce.d.bbg/home" TargetMode="External"/><Relationship Id="rId1" Type="http://schemas.openxmlformats.org/officeDocument/2006/relationships/slideLayout" Target="../slideLayouts/slideLayout4.xml"/><Relationship Id="rId5" Type="http://schemas.microsoft.com/office/2007/relationships/hdphoto" Target="../media/hdphoto4.wdp"/><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1.png"/><Relationship Id="rId5" Type="http://schemas.microsoft.com/office/2007/relationships/hdphoto" Target="../media/hdphoto5.wdp"/><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hyperlink" Target="https://oora-ce.d.bbg/home" TargetMode="External"/><Relationship Id="rId3" Type="http://schemas.openxmlformats.org/officeDocument/2006/relationships/image" Target="../media/image30.png"/><Relationship Id="rId7" Type="http://schemas.openxmlformats.org/officeDocument/2006/relationships/image" Target="../media/image34.svg"/><Relationship Id="rId12" Type="http://schemas.openxmlformats.org/officeDocument/2006/relationships/image" Target="../media/image39.png"/><Relationship Id="rId2" Type="http://schemas.openxmlformats.org/officeDocument/2006/relationships/image" Target="../media/image29.png"/><Relationship Id="rId1" Type="http://schemas.openxmlformats.org/officeDocument/2006/relationships/slideLayout" Target="../slideLayouts/slideLayout4.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hyperlink" Target="https://oora-ce.d.bbg/home" TargetMode="External"/><Relationship Id="rId2" Type="http://schemas.openxmlformats.org/officeDocument/2006/relationships/image" Target="../media/image29.png"/><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1.png"/><Relationship Id="rId5" Type="http://schemas.microsoft.com/office/2007/relationships/hdphoto" Target="../media/hdphoto5.wdp"/><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image" Target="../media/image47.svg"/><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7.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5.png"/><Relationship Id="rId4" Type="http://schemas.openxmlformats.org/officeDocument/2006/relationships/image" Target="../media/image49.jpe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48.png"/><Relationship Id="rId2" Type="http://schemas.openxmlformats.org/officeDocument/2006/relationships/image" Target="../media/image50.png"/><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20.png"/><Relationship Id="rId4" Type="http://schemas.microsoft.com/office/2007/relationships/hdphoto" Target="../media/hdphoto4.wdp"/></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microsoft.com/office/2007/relationships/hdphoto" Target="../media/hdphoto4.wdp"/><Relationship Id="rId7" Type="http://schemas.openxmlformats.org/officeDocument/2006/relationships/image" Target="../media/image48.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50.png"/><Relationship Id="rId5" Type="http://schemas.microsoft.com/office/2007/relationships/hdphoto" Target="../media/hdphoto5.wdp"/><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3.png"/><Relationship Id="rId1" Type="http://schemas.openxmlformats.org/officeDocument/2006/relationships/slideLayout" Target="../slideLayouts/slideLayout4.xml"/><Relationship Id="rId5" Type="http://schemas.microsoft.com/office/2007/relationships/hdphoto" Target="../media/hdphoto5.wdp"/><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1.png"/><Relationship Id="rId7" Type="http://schemas.microsoft.com/office/2007/relationships/hdphoto" Target="../media/hdphoto5.wdp"/><Relationship Id="rId2" Type="http://schemas.openxmlformats.org/officeDocument/2006/relationships/image" Target="../media/image24.jpeg"/><Relationship Id="rId1" Type="http://schemas.openxmlformats.org/officeDocument/2006/relationships/slideLayout" Target="../slideLayouts/slideLayout4.xml"/><Relationship Id="rId6" Type="http://schemas.openxmlformats.org/officeDocument/2006/relationships/image" Target="../media/image20.png"/><Relationship Id="rId5" Type="http://schemas.microsoft.com/office/2007/relationships/hdphoto" Target="../media/hdphoto7.wdp"/><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6.png"/><Relationship Id="rId7" Type="http://schemas.microsoft.com/office/2007/relationships/hdphoto" Target="../media/hdphoto5.wdp"/><Relationship Id="rId2" Type="http://schemas.openxmlformats.org/officeDocument/2006/relationships/image" Target="../media/image25.png"/><Relationship Id="rId1" Type="http://schemas.openxmlformats.org/officeDocument/2006/relationships/slideLayout" Target="../slideLayouts/slideLayout4.xml"/><Relationship Id="rId6" Type="http://schemas.openxmlformats.org/officeDocument/2006/relationships/image" Target="../media/image20.png"/><Relationship Id="rId5" Type="http://schemas.microsoft.com/office/2007/relationships/hdphoto" Target="../media/hdphoto7.wdp"/><Relationship Id="rId4" Type="http://schemas.openxmlformats.org/officeDocument/2006/relationships/image" Target="../media/image23.png"/><Relationship Id="rId9" Type="http://schemas.microsoft.com/office/2007/relationships/hdphoto" Target="../media/hdphoto8.wdp"/></Relationships>
</file>

<file path=ppt/slides/_rels/slide3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3.png"/><Relationship Id="rId1" Type="http://schemas.openxmlformats.org/officeDocument/2006/relationships/slideLayout" Target="../slideLayouts/slideLayout4.xml"/><Relationship Id="rId6" Type="http://schemas.openxmlformats.org/officeDocument/2006/relationships/image" Target="../media/image52.png"/><Relationship Id="rId5" Type="http://schemas.microsoft.com/office/2007/relationships/hdphoto" Target="../media/hdphoto5.wdp"/><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50.png"/><Relationship Id="rId2" Type="http://schemas.openxmlformats.org/officeDocument/2006/relationships/image" Target="../media/image48.png"/><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20.png"/><Relationship Id="rId4" Type="http://schemas.microsoft.com/office/2007/relationships/hdphoto" Target="../media/hdphoto4.wdp"/></Relationships>
</file>

<file path=ppt/slides/_rels/slide3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4.xml"/><Relationship Id="rId4" Type="http://schemas.openxmlformats.org/officeDocument/2006/relationships/slide" Target="slide10.xml"/></Relationships>
</file>

<file path=ppt/slides/_rels/slide4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microsoft.com/office/2007/relationships/hdphoto" Target="../media/hdphoto4.wdp"/><Relationship Id="rId7" Type="http://schemas.openxmlformats.org/officeDocument/2006/relationships/image" Target="../media/image5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48.png"/><Relationship Id="rId5" Type="http://schemas.microsoft.com/office/2007/relationships/hdphoto" Target="../media/hdphoto5.wdp"/><Relationship Id="rId4" Type="http://schemas.openxmlformats.org/officeDocument/2006/relationships/image" Target="../media/image20.png"/></Relationships>
</file>

<file path=ppt/slides/_rels/slide44.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28.png"/><Relationship Id="rId3" Type="http://schemas.openxmlformats.org/officeDocument/2006/relationships/image" Target="../media/image30.png"/><Relationship Id="rId7" Type="http://schemas.openxmlformats.org/officeDocument/2006/relationships/image" Target="../media/image34.svg"/><Relationship Id="rId12" Type="http://schemas.openxmlformats.org/officeDocument/2006/relationships/hyperlink" Target="https://oora-ce.d.bbg/home" TargetMode="External"/><Relationship Id="rId2" Type="http://schemas.openxmlformats.org/officeDocument/2006/relationships/image" Target="../media/image29.png"/><Relationship Id="rId1" Type="http://schemas.openxmlformats.org/officeDocument/2006/relationships/slideLayout" Target="../slideLayouts/slideLayout4.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53.png"/></Relationships>
</file>

<file path=ppt/slides/_rels/slide45.xml.rels><?xml version="1.0" encoding="UTF-8" standalone="yes"?>
<Relationships xmlns="http://schemas.openxmlformats.org/package/2006/relationships"><Relationship Id="rId3" Type="http://schemas.openxmlformats.org/officeDocument/2006/relationships/hyperlink" Target="https://oora-ce.d.bbg/home" TargetMode="External"/><Relationship Id="rId2" Type="http://schemas.openxmlformats.org/officeDocument/2006/relationships/image" Target="../media/image29.png"/><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4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5" Type="http://schemas.openxmlformats.org/officeDocument/2006/relationships/image" Target="../media/image55.png"/><Relationship Id="rId4" Type="http://schemas.openxmlformats.org/officeDocument/2006/relationships/image" Target="../media/image54.png"/></Relationships>
</file>

<file path=ppt/slides/_rels/slide4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50.xml.rels><?xml version="1.0" encoding="UTF-8" standalone="yes"?>
<Relationships xmlns="http://schemas.openxmlformats.org/package/2006/relationships"><Relationship Id="rId3" Type="http://schemas.microsoft.com/office/2007/relationships/hdphoto" Target="../media/hdphoto4.wdp"/><Relationship Id="rId7" Type="http://schemas.openxmlformats.org/officeDocument/2006/relationships/image" Target="../media/image5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48.png"/><Relationship Id="rId5" Type="http://schemas.microsoft.com/office/2007/relationships/hdphoto" Target="../media/hdphoto5.wdp"/><Relationship Id="rId4" Type="http://schemas.openxmlformats.org/officeDocument/2006/relationships/image" Target="../media/image20.png"/></Relationships>
</file>

<file path=ppt/slides/_rels/slide5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image" Target="../media/image47.svg"/><Relationship Id="rId4" Type="http://schemas.openxmlformats.org/officeDocument/2006/relationships/image" Target="../media/image46.png"/></Relationships>
</file>

<file path=ppt/slides/_rels/slide52.xml.rels><?xml version="1.0" encoding="UTF-8" standalone="yes"?>
<Relationships xmlns="http://schemas.openxmlformats.org/package/2006/relationships"><Relationship Id="rId3" Type="http://schemas.microsoft.com/office/2007/relationships/hdphoto" Target="../media/hdphoto4.wdp"/><Relationship Id="rId7" Type="http://schemas.openxmlformats.org/officeDocument/2006/relationships/image" Target="../media/image5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48.png"/><Relationship Id="rId5" Type="http://schemas.microsoft.com/office/2007/relationships/hdphoto" Target="../media/hdphoto5.wdp"/><Relationship Id="rId4" Type="http://schemas.openxmlformats.org/officeDocument/2006/relationships/image" Target="../media/image2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61.jpe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15.png"/></Relationships>
</file>

<file path=ppt/slides/_rels/slide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2.png"/><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20.png"/><Relationship Id="rId4" Type="http://schemas.microsoft.com/office/2007/relationships/hdphoto" Target="../media/hdphoto4.wdp"/></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62.png"/><Relationship Id="rId5" Type="http://schemas.microsoft.com/office/2007/relationships/hdphoto" Target="../media/hdphoto5.wdp"/><Relationship Id="rId4" Type="http://schemas.openxmlformats.org/officeDocument/2006/relationships/image" Target="../media/image20.png"/></Relationships>
</file>

<file path=ppt/slides/_rels/slide5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3.png"/><Relationship Id="rId1" Type="http://schemas.openxmlformats.org/officeDocument/2006/relationships/slideLayout" Target="../slideLayouts/slideLayout4.xml"/><Relationship Id="rId5" Type="http://schemas.microsoft.com/office/2007/relationships/hdphoto" Target="../media/hdphoto5.wdp"/><Relationship Id="rId4" Type="http://schemas.openxmlformats.org/officeDocument/2006/relationships/image" Target="../media/image20.png"/></Relationships>
</file>

<file path=ppt/slides/_rels/slide59.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1.png"/><Relationship Id="rId7" Type="http://schemas.microsoft.com/office/2007/relationships/hdphoto" Target="../media/hdphoto5.wdp"/><Relationship Id="rId2" Type="http://schemas.openxmlformats.org/officeDocument/2006/relationships/image" Target="../media/image24.jpeg"/><Relationship Id="rId1" Type="http://schemas.openxmlformats.org/officeDocument/2006/relationships/slideLayout" Target="../slideLayouts/slideLayout4.xml"/><Relationship Id="rId6" Type="http://schemas.openxmlformats.org/officeDocument/2006/relationships/image" Target="../media/image20.png"/><Relationship Id="rId5" Type="http://schemas.microsoft.com/office/2007/relationships/hdphoto" Target="../media/hdphoto7.wdp"/><Relationship Id="rId4" Type="http://schemas.openxmlformats.org/officeDocument/2006/relationships/image" Target="../media/image23.png"/></Relationships>
</file>

<file path=ppt/slides/_rels/slide6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6.png"/><Relationship Id="rId7" Type="http://schemas.microsoft.com/office/2007/relationships/hdphoto" Target="../media/hdphoto5.wdp"/><Relationship Id="rId2" Type="http://schemas.openxmlformats.org/officeDocument/2006/relationships/image" Target="../media/image25.png"/><Relationship Id="rId1" Type="http://schemas.openxmlformats.org/officeDocument/2006/relationships/slideLayout" Target="../slideLayouts/slideLayout4.xml"/><Relationship Id="rId6" Type="http://schemas.openxmlformats.org/officeDocument/2006/relationships/image" Target="../media/image20.png"/><Relationship Id="rId5" Type="http://schemas.microsoft.com/office/2007/relationships/hdphoto" Target="../media/hdphoto7.wdp"/><Relationship Id="rId4" Type="http://schemas.openxmlformats.org/officeDocument/2006/relationships/image" Target="../media/image23.png"/><Relationship Id="rId9" Type="http://schemas.microsoft.com/office/2007/relationships/hdphoto" Target="../media/hdphoto8.wdp"/></Relationships>
</file>

<file path=ppt/slides/_rels/slide61.xml.rels><?xml version="1.0" encoding="UTF-8" standalone="yes"?>
<Relationships xmlns="http://schemas.openxmlformats.org/package/2006/relationships"><Relationship Id="rId8" Type="http://schemas.openxmlformats.org/officeDocument/2006/relationships/image" Target="../media/image66.svg"/><Relationship Id="rId3" Type="http://schemas.microsoft.com/office/2007/relationships/hdphoto" Target="../media/hdphoto7.wdp"/><Relationship Id="rId7" Type="http://schemas.openxmlformats.org/officeDocument/2006/relationships/image" Target="../media/image65.png"/><Relationship Id="rId12" Type="http://schemas.openxmlformats.org/officeDocument/2006/relationships/image" Target="../media/image70.png"/><Relationship Id="rId2" Type="http://schemas.openxmlformats.org/officeDocument/2006/relationships/image" Target="../media/image23.png"/><Relationship Id="rId1" Type="http://schemas.openxmlformats.org/officeDocument/2006/relationships/slideLayout" Target="../slideLayouts/slideLayout4.xml"/><Relationship Id="rId6" Type="http://schemas.openxmlformats.org/officeDocument/2006/relationships/image" Target="../media/image64.png"/><Relationship Id="rId11" Type="http://schemas.openxmlformats.org/officeDocument/2006/relationships/image" Target="../media/image69.png"/><Relationship Id="rId5" Type="http://schemas.microsoft.com/office/2007/relationships/hdphoto" Target="../media/hdphoto5.wdp"/><Relationship Id="rId10" Type="http://schemas.openxmlformats.org/officeDocument/2006/relationships/image" Target="../media/image68.png"/><Relationship Id="rId4" Type="http://schemas.openxmlformats.org/officeDocument/2006/relationships/image" Target="../media/image20.png"/><Relationship Id="rId9" Type="http://schemas.openxmlformats.org/officeDocument/2006/relationships/image" Target="../media/image67.png"/></Relationships>
</file>

<file path=ppt/slides/_rels/slide6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62.png"/><Relationship Id="rId5" Type="http://schemas.microsoft.com/office/2007/relationships/hdphoto" Target="../media/hdphoto5.wdp"/><Relationship Id="rId4" Type="http://schemas.openxmlformats.org/officeDocument/2006/relationships/image" Target="../media/image20.png"/></Relationships>
</file>

<file path=ppt/slides/_rels/slide6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62.png"/><Relationship Id="rId5" Type="http://schemas.microsoft.com/office/2007/relationships/hdphoto" Target="../media/hdphoto5.wdp"/><Relationship Id="rId4" Type="http://schemas.openxmlformats.org/officeDocument/2006/relationships/image" Target="../media/image20.png"/></Relationships>
</file>

<file path=ppt/slides/_rels/slide66.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28.png"/><Relationship Id="rId3" Type="http://schemas.openxmlformats.org/officeDocument/2006/relationships/image" Target="../media/image30.png"/><Relationship Id="rId7" Type="http://schemas.openxmlformats.org/officeDocument/2006/relationships/image" Target="../media/image34.svg"/><Relationship Id="rId12" Type="http://schemas.openxmlformats.org/officeDocument/2006/relationships/hyperlink" Target="https://oora-ce.d.bbg/home" TargetMode="External"/><Relationship Id="rId2" Type="http://schemas.openxmlformats.org/officeDocument/2006/relationships/image" Target="../media/image29.png"/><Relationship Id="rId1" Type="http://schemas.openxmlformats.org/officeDocument/2006/relationships/slideLayout" Target="../slideLayouts/slideLayout4.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71.png"/></Relationships>
</file>

<file path=ppt/slides/_rels/slide67.xml.rels><?xml version="1.0" encoding="UTF-8" standalone="yes"?>
<Relationships xmlns="http://schemas.openxmlformats.org/package/2006/relationships"><Relationship Id="rId3" Type="http://schemas.openxmlformats.org/officeDocument/2006/relationships/hyperlink" Target="https://oora-ce.d.bbg/home" TargetMode="External"/><Relationship Id="rId2" Type="http://schemas.openxmlformats.org/officeDocument/2006/relationships/image" Target="../media/image29.png"/><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6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5" Type="http://schemas.openxmlformats.org/officeDocument/2006/relationships/image" Target="../media/image55.png"/><Relationship Id="rId4" Type="http://schemas.openxmlformats.org/officeDocument/2006/relationships/image" Target="../media/image54.png"/></Relationships>
</file>

<file path=ppt/slides/_rels/slide7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xml"/><Relationship Id="rId6" Type="http://schemas.openxmlformats.org/officeDocument/2006/relationships/image" Target="../media/image59.png"/><Relationship Id="rId5" Type="http://schemas.openxmlformats.org/officeDocument/2006/relationships/image" Target="../media/image72.png"/><Relationship Id="rId4" Type="http://schemas.openxmlformats.org/officeDocument/2006/relationships/image" Target="../media/image58.png"/></Relationships>
</file>

<file path=ppt/slides/_rels/slide7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62.png"/><Relationship Id="rId5" Type="http://schemas.microsoft.com/office/2007/relationships/hdphoto" Target="../media/hdphoto5.wdp"/><Relationship Id="rId4" Type="http://schemas.openxmlformats.org/officeDocument/2006/relationships/image" Target="../media/image20.png"/></Relationships>
</file>

<file path=ppt/slides/_rels/slide7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image" Target="../media/image47.svg"/><Relationship Id="rId4" Type="http://schemas.openxmlformats.org/officeDocument/2006/relationships/image" Target="../media/image46.png"/></Relationships>
</file>

<file path=ppt/slides/_rels/slide7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62.png"/><Relationship Id="rId5" Type="http://schemas.microsoft.com/office/2007/relationships/hdphoto" Target="../media/hdphoto5.wdp"/><Relationship Id="rId4" Type="http://schemas.openxmlformats.org/officeDocument/2006/relationships/image" Target="../media/image20.png"/></Relationships>
</file>

<file path=ppt/slides/_rels/slide74.xml.rels><?xml version="1.0" encoding="UTF-8" standalone="yes"?>
<Relationships xmlns="http://schemas.openxmlformats.org/package/2006/relationships"><Relationship Id="rId3" Type="http://schemas.openxmlformats.org/officeDocument/2006/relationships/image" Target="../media/image74.svg"/><Relationship Id="rId2" Type="http://schemas.openxmlformats.org/officeDocument/2006/relationships/image" Target="../media/image73.pn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p:txBody>
          <a:bodyPr/>
          <a:lstStyle/>
          <a:p>
            <a:r>
              <a:rPr lang="fr-FR"/>
              <a:t>Support de mise en marché</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dirty="0"/>
              <a:t>Vendredi 14 Avril 2023</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a:xfrm>
            <a:off x="2230016" y="1882370"/>
            <a:ext cx="8507113" cy="1817320"/>
          </a:xfrm>
        </p:spPr>
        <p:txBody>
          <a:bodyPr>
            <a:normAutofit fontScale="90000"/>
          </a:bodyPr>
          <a:lstStyle/>
          <a:p>
            <a:pPr>
              <a:lnSpc>
                <a:spcPct val="150000"/>
              </a:lnSpc>
            </a:pPr>
            <a:r>
              <a:rPr lang="fr-FR" cap="all" dirty="0">
                <a:solidFill>
                  <a:srgbClr val="C31632"/>
                </a:solidFill>
              </a:rPr>
              <a:t>Expertises assurances</a:t>
            </a:r>
            <a:br>
              <a:rPr lang="fr-FR" sz="3200" cap="all" dirty="0">
                <a:solidFill>
                  <a:schemeClr val="tx1"/>
                </a:solidFill>
              </a:rPr>
            </a:br>
            <a:r>
              <a:rPr lang="fr-FR" sz="3200" cap="all" dirty="0"/>
              <a:t>en partenariat avec </a:t>
            </a:r>
            <a:endParaRPr lang="fr-FR" cap="all" dirty="0"/>
          </a:p>
        </p:txBody>
      </p:sp>
      <p:pic>
        <p:nvPicPr>
          <p:cNvPr id="6" name="Picture 6">
            <a:extLst>
              <a:ext uri="{FF2B5EF4-FFF2-40B4-BE49-F238E27FC236}">
                <a16:creationId xmlns:a16="http://schemas.microsoft.com/office/drawing/2014/main" id="{635C1D33-3862-4BFC-8220-414D3C71F57C}"/>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162205" y="2852469"/>
            <a:ext cx="2076009" cy="691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1117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5FDC07-C177-4860-B5C3-8A8CD274D974}"/>
              </a:ext>
            </a:extLst>
          </p:cNvPr>
          <p:cNvSpPr/>
          <p:nvPr/>
        </p:nvSpPr>
        <p:spPr>
          <a:xfrm>
            <a:off x="471340" y="3363011"/>
            <a:ext cx="11331019" cy="203854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Contexte général</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0</a:t>
            </a:r>
          </a:p>
        </p:txBody>
      </p:sp>
      <p:sp>
        <p:nvSpPr>
          <p:cNvPr id="10" name="Espace réservé du contenu 5">
            <a:extLst>
              <a:ext uri="{FF2B5EF4-FFF2-40B4-BE49-F238E27FC236}">
                <a16:creationId xmlns:a16="http://schemas.microsoft.com/office/drawing/2014/main" id="{6385F011-A996-4C41-A886-81D4A4F9F94F}"/>
              </a:ext>
            </a:extLst>
          </p:cNvPr>
          <p:cNvSpPr txBox="1">
            <a:spLocks/>
          </p:cNvSpPr>
          <p:nvPr/>
        </p:nvSpPr>
        <p:spPr>
          <a:xfrm>
            <a:off x="471340" y="1184148"/>
            <a:ext cx="11406433" cy="603678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867"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6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67"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4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1595" marR="109855" algn="just">
              <a:spcAft>
                <a:spcPts val="0"/>
              </a:spcAft>
            </a:pPr>
            <a:r>
              <a:rPr lang="fr-FR" sz="1700" b="0" dirty="0">
                <a:solidFill>
                  <a:schemeClr val="tx1">
                    <a:lumMod val="75000"/>
                    <a:lumOff val="25000"/>
                  </a:schemeClr>
                </a:solidFill>
                <a:ea typeface="Times New Roman" panose="02020603050405020304" pitchFamily="18" charset="0"/>
              </a:rPr>
              <a:t>Les besoins assurantiels de nos clients Professionnels de Santé,  Agri-Viti et Professionnels au sens large sont très divers et souvent très spécifiques. Aussi, en dépit des efforts déployés par nos filiales et partenaires existants pour proposer une gamme la plus étendue possible, certains besoins restaient non-couverts au motif d’absence de solution à mettre en regard.</a:t>
            </a:r>
          </a:p>
          <a:p>
            <a:pPr marL="61595" marR="109855" algn="just">
              <a:spcAft>
                <a:spcPts val="0"/>
              </a:spcAft>
            </a:pPr>
            <a:r>
              <a:rPr lang="fr-FR" sz="1700" b="0" dirty="0">
                <a:solidFill>
                  <a:schemeClr val="tx1">
                    <a:lumMod val="75000"/>
                    <a:lumOff val="25000"/>
                  </a:schemeClr>
                </a:solidFill>
                <a:ea typeface="Times New Roman" panose="02020603050405020304" pitchFamily="18" charset="0"/>
              </a:rPr>
              <a:t>Voilà pourquoi BPCE a noué un partenariat en apport d’affaires avec le courtier WTW (Willis Tower Watson), implantée dans le monde entier, avec une forte présence en France. Celui-ci va nous permettre de bénéficier de leur catalogue de contrats d’assurance pouvant ainsi satisfaire des besoins jusqu’à présent sans solution, tels que : </a:t>
            </a:r>
          </a:p>
          <a:p>
            <a:pPr marL="342900" marR="109855" lvl="0" indent="-342900" algn="just">
              <a:spcAft>
                <a:spcPts val="0"/>
              </a:spcAft>
              <a:buFont typeface="Wingdings" panose="05000000000000000000" pitchFamily="2" charset="2"/>
              <a:buChar char=""/>
            </a:pPr>
            <a:r>
              <a:rPr lang="fr-FR" sz="1700" b="0" dirty="0">
                <a:solidFill>
                  <a:schemeClr val="tx1">
                    <a:lumMod val="75000"/>
                    <a:lumOff val="25000"/>
                  </a:schemeClr>
                </a:solidFill>
                <a:ea typeface="Times New Roman" panose="02020603050405020304" pitchFamily="18" charset="0"/>
              </a:rPr>
              <a:t>pour les </a:t>
            </a:r>
            <a:r>
              <a:rPr lang="fr-FR" sz="1700" b="0" u="sng" dirty="0">
                <a:solidFill>
                  <a:schemeClr val="tx1">
                    <a:lumMod val="75000"/>
                    <a:lumOff val="25000"/>
                  </a:schemeClr>
                </a:solidFill>
                <a:ea typeface="Times New Roman" panose="02020603050405020304" pitchFamily="18" charset="0"/>
              </a:rPr>
              <a:t>professionnels de santé non-couverts par le contrat Multirisques Pro de BPCE IARD</a:t>
            </a:r>
            <a:r>
              <a:rPr lang="fr-FR" sz="1700" b="0" dirty="0">
                <a:solidFill>
                  <a:schemeClr val="tx1">
                    <a:lumMod val="75000"/>
                    <a:lumOff val="25000"/>
                  </a:schemeClr>
                </a:solidFill>
                <a:ea typeface="Times New Roman" panose="02020603050405020304" pitchFamily="18" charset="0"/>
              </a:rPr>
              <a:t>, une </a:t>
            </a:r>
            <a:r>
              <a:rPr lang="fr-FR" sz="1700" dirty="0">
                <a:solidFill>
                  <a:schemeClr val="tx1">
                    <a:lumMod val="75000"/>
                    <a:lumOff val="25000"/>
                  </a:schemeClr>
                </a:solidFill>
                <a:ea typeface="Times New Roman" panose="02020603050405020304" pitchFamily="18" charset="0"/>
              </a:rPr>
              <a:t>offre comportant la Responsabilité Civile Professionnelle Médicale</a:t>
            </a:r>
          </a:p>
          <a:p>
            <a:pPr marL="342900" marR="109855" lvl="0" indent="-342900" algn="just">
              <a:spcAft>
                <a:spcPts val="0"/>
              </a:spcAft>
              <a:buFont typeface="Wingdings" panose="05000000000000000000" pitchFamily="2" charset="2"/>
              <a:buChar char=""/>
            </a:pPr>
            <a:r>
              <a:rPr lang="fr-FR" sz="1700" b="0" dirty="0">
                <a:solidFill>
                  <a:schemeClr val="tx1">
                    <a:lumMod val="75000"/>
                    <a:lumOff val="25000"/>
                  </a:schemeClr>
                </a:solidFill>
                <a:ea typeface="Times New Roman" panose="02020603050405020304" pitchFamily="18" charset="0"/>
              </a:rPr>
              <a:t>pour les </a:t>
            </a:r>
            <a:r>
              <a:rPr lang="fr-FR" sz="1700" b="0" u="sng" dirty="0">
                <a:solidFill>
                  <a:schemeClr val="tx1">
                    <a:lumMod val="75000"/>
                    <a:lumOff val="25000"/>
                  </a:schemeClr>
                </a:solidFill>
                <a:ea typeface="Times New Roman" panose="02020603050405020304" pitchFamily="18" charset="0"/>
              </a:rPr>
              <a:t>agriculteurs/viticulteurs</a:t>
            </a:r>
            <a:r>
              <a:rPr lang="fr-FR" sz="1700" b="0" dirty="0">
                <a:solidFill>
                  <a:schemeClr val="tx1">
                    <a:lumMod val="75000"/>
                    <a:lumOff val="25000"/>
                  </a:schemeClr>
                </a:solidFill>
                <a:ea typeface="Times New Roman" panose="02020603050405020304" pitchFamily="18" charset="0"/>
              </a:rPr>
              <a:t>, une </a:t>
            </a:r>
            <a:r>
              <a:rPr lang="fr-FR" sz="1700" dirty="0">
                <a:solidFill>
                  <a:schemeClr val="tx1">
                    <a:lumMod val="75000"/>
                    <a:lumOff val="25000"/>
                  </a:schemeClr>
                </a:solidFill>
                <a:ea typeface="Times New Roman" panose="02020603050405020304" pitchFamily="18" charset="0"/>
              </a:rPr>
              <a:t>gamme complète d’assurance-dommages intégrant notamment la garantie Aléas climatiques</a:t>
            </a:r>
          </a:p>
          <a:p>
            <a:pPr marL="342900" marR="109855" lvl="0" indent="-342900" algn="just">
              <a:spcAft>
                <a:spcPts val="0"/>
              </a:spcAft>
              <a:buFont typeface="Wingdings" panose="05000000000000000000" pitchFamily="2" charset="2"/>
              <a:buChar char=""/>
            </a:pPr>
            <a:r>
              <a:rPr lang="fr-FR" sz="1700" b="0" dirty="0">
                <a:solidFill>
                  <a:schemeClr val="tx1">
                    <a:lumMod val="75000"/>
                    <a:lumOff val="25000"/>
                  </a:schemeClr>
                </a:solidFill>
                <a:ea typeface="Times New Roman" panose="02020603050405020304" pitchFamily="18" charset="0"/>
              </a:rPr>
              <a:t>pour l’</a:t>
            </a:r>
            <a:r>
              <a:rPr lang="fr-FR" sz="1700" b="0" u="sng" dirty="0">
                <a:solidFill>
                  <a:schemeClr val="tx1">
                    <a:lumMod val="75000"/>
                    <a:lumOff val="25000"/>
                  </a:schemeClr>
                </a:solidFill>
                <a:ea typeface="Times New Roman" panose="02020603050405020304" pitchFamily="18" charset="0"/>
              </a:rPr>
              <a:t>ensemble du marché des professionnels</a:t>
            </a:r>
            <a:r>
              <a:rPr lang="fr-FR" sz="1700" b="0" dirty="0">
                <a:solidFill>
                  <a:schemeClr val="tx1">
                    <a:lumMod val="75000"/>
                    <a:lumOff val="25000"/>
                  </a:schemeClr>
                </a:solidFill>
                <a:ea typeface="Times New Roman" panose="02020603050405020304" pitchFamily="18" charset="0"/>
              </a:rPr>
              <a:t>, y compris les entrepreneurs individuels, </a:t>
            </a:r>
            <a:r>
              <a:rPr lang="fr-FR" sz="1700" dirty="0">
                <a:solidFill>
                  <a:schemeClr val="tx1">
                    <a:lumMod val="75000"/>
                    <a:lumOff val="25000"/>
                  </a:schemeClr>
                </a:solidFill>
                <a:ea typeface="Times New Roman" panose="02020603050405020304" pitchFamily="18" charset="0"/>
              </a:rPr>
              <a:t>une assurance contre le risque conjoncturel Cyber</a:t>
            </a:r>
          </a:p>
          <a:p>
            <a:pPr marL="342900" marR="109855" lvl="0" indent="-342900" algn="just">
              <a:spcAft>
                <a:spcPts val="0"/>
              </a:spcAft>
              <a:buFont typeface="Wingdings" panose="05000000000000000000" pitchFamily="2" charset="2"/>
              <a:buChar char=""/>
            </a:pPr>
            <a:r>
              <a:rPr lang="fr-FR" sz="1700" b="0" dirty="0">
                <a:solidFill>
                  <a:schemeClr val="tx1">
                    <a:lumMod val="50000"/>
                    <a:lumOff val="50000"/>
                  </a:schemeClr>
                </a:solidFill>
                <a:ea typeface="Times New Roman" panose="02020603050405020304" pitchFamily="18" charset="0"/>
              </a:rPr>
              <a:t>pour les </a:t>
            </a:r>
            <a:r>
              <a:rPr lang="fr-FR" sz="1700" b="0" u="sng" dirty="0">
                <a:solidFill>
                  <a:schemeClr val="tx1">
                    <a:lumMod val="50000"/>
                    <a:lumOff val="50000"/>
                  </a:schemeClr>
                </a:solidFill>
                <a:ea typeface="Times New Roman" panose="02020603050405020304" pitchFamily="18" charset="0"/>
              </a:rPr>
              <a:t>Entreprises</a:t>
            </a:r>
            <a:r>
              <a:rPr lang="fr-FR" sz="1700" b="0" dirty="0">
                <a:solidFill>
                  <a:schemeClr val="tx1">
                    <a:lumMod val="50000"/>
                    <a:lumOff val="50000"/>
                  </a:schemeClr>
                </a:solidFill>
                <a:ea typeface="Times New Roman" panose="02020603050405020304" pitchFamily="18" charset="0"/>
              </a:rPr>
              <a:t> (</a:t>
            </a:r>
            <a:r>
              <a:rPr lang="fr-FR" sz="1700" b="0" i="1" dirty="0">
                <a:solidFill>
                  <a:schemeClr val="tx1">
                    <a:lumMod val="50000"/>
                    <a:lumOff val="50000"/>
                  </a:schemeClr>
                </a:solidFill>
                <a:ea typeface="Times New Roman" panose="02020603050405020304" pitchFamily="18" charset="0"/>
              </a:rPr>
              <a:t>y compris les PIM</a:t>
            </a:r>
            <a:r>
              <a:rPr lang="fr-FR" sz="1700" b="0" dirty="0">
                <a:solidFill>
                  <a:schemeClr val="tx1">
                    <a:lumMod val="50000"/>
                    <a:lumOff val="50000"/>
                  </a:schemeClr>
                </a:solidFill>
                <a:ea typeface="Times New Roman" panose="02020603050405020304" pitchFamily="18" charset="0"/>
              </a:rPr>
              <a:t>), une expertise Entreprise </a:t>
            </a:r>
            <a:r>
              <a:rPr lang="fr-FR" sz="1400" b="0" dirty="0">
                <a:solidFill>
                  <a:schemeClr val="tx1">
                    <a:lumMod val="50000"/>
                    <a:lumOff val="50000"/>
                  </a:schemeClr>
                </a:solidFill>
                <a:ea typeface="Times New Roman" panose="02020603050405020304" pitchFamily="18" charset="0"/>
                <a:sym typeface="Wingdings" panose="05000000000000000000" pitchFamily="2" charset="2"/>
              </a:rPr>
              <a:t> mise en marché assurée au niveau de la BDR</a:t>
            </a:r>
            <a:endParaRPr lang="fr-FR" sz="1700" b="0" dirty="0">
              <a:solidFill>
                <a:schemeClr val="tx1">
                  <a:lumMod val="50000"/>
                  <a:lumOff val="50000"/>
                </a:schemeClr>
              </a:solidFill>
              <a:ea typeface="Times New Roman" panose="02020603050405020304" pitchFamily="18" charset="0"/>
            </a:endParaRPr>
          </a:p>
          <a:p>
            <a:pPr marL="61595" marR="109855" algn="just">
              <a:spcAft>
                <a:spcPts val="0"/>
              </a:spcAft>
            </a:pPr>
            <a:endParaRPr lang="fr-FR" sz="1700" b="0" dirty="0">
              <a:solidFill>
                <a:schemeClr val="tx1">
                  <a:lumMod val="75000"/>
                  <a:lumOff val="25000"/>
                </a:schemeClr>
              </a:solidFill>
              <a:ea typeface="Times New Roman" panose="02020603050405020304" pitchFamily="18" charset="0"/>
            </a:endParaRPr>
          </a:p>
          <a:p>
            <a:pPr marL="61595" marR="109855" algn="just">
              <a:spcAft>
                <a:spcPts val="0"/>
              </a:spcAft>
            </a:pPr>
            <a:endParaRPr lang="fr-FR" sz="1700" b="0" dirty="0">
              <a:solidFill>
                <a:schemeClr val="tx1">
                  <a:lumMod val="75000"/>
                  <a:lumOff val="25000"/>
                </a:schemeClr>
              </a:solidFill>
              <a:ea typeface="Times New Roman" panose="02020603050405020304" pitchFamily="18" charset="0"/>
            </a:endParaRPr>
          </a:p>
        </p:txBody>
      </p:sp>
      <p:pic>
        <p:nvPicPr>
          <p:cNvPr id="12" name="Picture 6">
            <a:extLst>
              <a:ext uri="{FF2B5EF4-FFF2-40B4-BE49-F238E27FC236}">
                <a16:creationId xmlns:a16="http://schemas.microsoft.com/office/drawing/2014/main" id="{543E25C8-8833-4212-A679-422CAF7A2696}"/>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10471672" y="510456"/>
            <a:ext cx="1526749" cy="508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8793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Contexte général</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0</a:t>
            </a:r>
          </a:p>
        </p:txBody>
      </p:sp>
      <p:sp>
        <p:nvSpPr>
          <p:cNvPr id="10" name="Espace réservé du contenu 5">
            <a:extLst>
              <a:ext uri="{FF2B5EF4-FFF2-40B4-BE49-F238E27FC236}">
                <a16:creationId xmlns:a16="http://schemas.microsoft.com/office/drawing/2014/main" id="{6385F011-A996-4C41-A886-81D4A4F9F94F}"/>
              </a:ext>
            </a:extLst>
          </p:cNvPr>
          <p:cNvSpPr txBox="1">
            <a:spLocks/>
          </p:cNvSpPr>
          <p:nvPr/>
        </p:nvSpPr>
        <p:spPr>
          <a:xfrm>
            <a:off x="570320" y="1668544"/>
            <a:ext cx="11232039" cy="555238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867"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6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67"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4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1595" marR="109855" lvl="0" indent="0" algn="just"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700" b="0" i="0" u="none" strike="noStrike" kern="1200" cap="none" spc="0" normalizeH="0" baseline="0" noProof="0">
                <a:ln>
                  <a:noFill/>
                </a:ln>
                <a:solidFill>
                  <a:prstClr val="black">
                    <a:lumMod val="75000"/>
                    <a:lumOff val="25000"/>
                  </a:prstClr>
                </a:solidFill>
                <a:effectLst/>
                <a:uLnTx/>
                <a:uFillTx/>
                <a:latin typeface="Arial"/>
                <a:ea typeface="Times New Roman" panose="02020603050405020304" pitchFamily="18" charset="0"/>
                <a:cs typeface="+mn-cs"/>
              </a:rPr>
              <a:t>Le présent support vient donc détailler la mise en marché de chacune des 3 offres déployées en partenariat avec WTW en apport d’affaires sur le Marché des Professionnels :</a:t>
            </a:r>
          </a:p>
          <a:p>
            <a:pPr marL="61595" marR="109855" lvl="0" indent="0" algn="just"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700" b="0" i="0" u="none" strike="noStrike" kern="1200" cap="none" spc="0" normalizeH="0" baseline="0" noProof="0">
              <a:ln>
                <a:noFill/>
              </a:ln>
              <a:solidFill>
                <a:prstClr val="black">
                  <a:lumMod val="75000"/>
                  <a:lumOff val="25000"/>
                </a:prstClr>
              </a:solidFill>
              <a:effectLst/>
              <a:uLnTx/>
              <a:uFillTx/>
              <a:latin typeface="Arial"/>
              <a:ea typeface="Times New Roman" panose="02020603050405020304" pitchFamily="18" charset="0"/>
              <a:cs typeface="+mn-cs"/>
            </a:endParaRPr>
          </a:p>
        </p:txBody>
      </p:sp>
      <p:pic>
        <p:nvPicPr>
          <p:cNvPr id="12" name="Picture 6">
            <a:extLst>
              <a:ext uri="{FF2B5EF4-FFF2-40B4-BE49-F238E27FC236}">
                <a16:creationId xmlns:a16="http://schemas.microsoft.com/office/drawing/2014/main" id="{543E25C8-8833-4212-A679-422CAF7A2696}"/>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10471672" y="510456"/>
            <a:ext cx="1526749" cy="508776"/>
          </a:xfrm>
          <a:prstGeom prst="rect">
            <a:avLst/>
          </a:prstGeom>
          <a:noFill/>
          <a:extLst>
            <a:ext uri="{909E8E84-426E-40DD-AFC4-6F175D3DCCD1}">
              <a14:hiddenFill xmlns:a14="http://schemas.microsoft.com/office/drawing/2010/main">
                <a:solidFill>
                  <a:srgbClr val="FFFFFF"/>
                </a:solidFill>
              </a14:hiddenFill>
            </a:ext>
          </a:extLst>
        </p:spPr>
      </p:pic>
      <p:sp>
        <p:nvSpPr>
          <p:cNvPr id="7" name="Titre 3">
            <a:extLst>
              <a:ext uri="{FF2B5EF4-FFF2-40B4-BE49-F238E27FC236}">
                <a16:creationId xmlns:a16="http://schemas.microsoft.com/office/drawing/2014/main" id="{EA5733FA-10BC-44A6-808C-43E91FD8EEFF}"/>
              </a:ext>
            </a:extLst>
          </p:cNvPr>
          <p:cNvSpPr txBox="1">
            <a:spLocks/>
          </p:cNvSpPr>
          <p:nvPr/>
        </p:nvSpPr>
        <p:spPr>
          <a:xfrm>
            <a:off x="1264692" y="2490241"/>
            <a:ext cx="10043681" cy="3908993"/>
          </a:xfrm>
          <a:prstGeom prst="rect">
            <a:avLst/>
          </a:prstGeom>
        </p:spPr>
        <p:txBody>
          <a:bodyPr>
            <a:normAutofit fontScale="97500"/>
          </a:bodyPr>
          <a:lst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a:lstStyle>
          <a:p>
            <a:pPr marL="457200" indent="-457200">
              <a:lnSpc>
                <a:spcPct val="150000"/>
              </a:lnSpc>
              <a:buFont typeface="Wingdings" panose="05000000000000000000" pitchFamily="2" charset="2"/>
              <a:buChar char="§"/>
            </a:pPr>
            <a:r>
              <a:rPr lang="fr-FR" sz="3200" cap="all" dirty="0" err="1">
                <a:solidFill>
                  <a:srgbClr val="C31632"/>
                </a:solidFill>
              </a:rPr>
              <a:t>Rc</a:t>
            </a:r>
            <a:r>
              <a:rPr lang="fr-FR" sz="3200" cap="all" dirty="0">
                <a:solidFill>
                  <a:srgbClr val="C31632"/>
                </a:solidFill>
              </a:rPr>
              <a:t> Pro Médicale</a:t>
            </a:r>
          </a:p>
          <a:p>
            <a:pPr marL="457200" indent="-457200">
              <a:lnSpc>
                <a:spcPct val="150000"/>
              </a:lnSpc>
              <a:buFont typeface="Wingdings" panose="05000000000000000000" pitchFamily="2" charset="2"/>
              <a:buChar char="§"/>
            </a:pPr>
            <a:endParaRPr lang="fr-FR" sz="3200" cap="all" dirty="0">
              <a:solidFill>
                <a:srgbClr val="C31632"/>
              </a:solidFill>
            </a:endParaRPr>
          </a:p>
          <a:p>
            <a:pPr marL="457200" indent="-457200">
              <a:lnSpc>
                <a:spcPct val="150000"/>
              </a:lnSpc>
              <a:buFont typeface="Wingdings" panose="05000000000000000000" pitchFamily="2" charset="2"/>
              <a:buChar char="§"/>
            </a:pPr>
            <a:r>
              <a:rPr lang="fr-FR" sz="3200" cap="all" dirty="0">
                <a:solidFill>
                  <a:srgbClr val="C31632"/>
                </a:solidFill>
              </a:rPr>
              <a:t>Assurances agri/</a:t>
            </a:r>
            <a:r>
              <a:rPr lang="fr-FR" sz="3200" cap="all" dirty="0" err="1">
                <a:solidFill>
                  <a:srgbClr val="C31632"/>
                </a:solidFill>
              </a:rPr>
              <a:t>viti</a:t>
            </a:r>
            <a:endParaRPr lang="fr-FR" sz="3200" cap="all" dirty="0"/>
          </a:p>
          <a:p>
            <a:pPr marL="457200" indent="-457200">
              <a:lnSpc>
                <a:spcPct val="150000"/>
              </a:lnSpc>
              <a:buFont typeface="Wingdings" panose="05000000000000000000" pitchFamily="2" charset="2"/>
              <a:buChar char="§"/>
            </a:pPr>
            <a:endParaRPr lang="fr-FR" sz="3200" cap="all" dirty="0"/>
          </a:p>
          <a:p>
            <a:pPr marL="457200" indent="-457200">
              <a:lnSpc>
                <a:spcPct val="150000"/>
              </a:lnSpc>
              <a:buFont typeface="Wingdings" panose="05000000000000000000" pitchFamily="2" charset="2"/>
              <a:buChar char="§"/>
            </a:pPr>
            <a:r>
              <a:rPr lang="fr-FR" sz="3200" cap="all" dirty="0">
                <a:solidFill>
                  <a:srgbClr val="C31632"/>
                </a:solidFill>
              </a:rPr>
              <a:t>Assurance cyber pro</a:t>
            </a:r>
            <a:endParaRPr lang="fr-FR" sz="3200" cap="all" dirty="0"/>
          </a:p>
          <a:p>
            <a:pPr marL="457200" indent="-457200">
              <a:lnSpc>
                <a:spcPct val="150000"/>
              </a:lnSpc>
              <a:buFont typeface="Wingdings" panose="05000000000000000000" pitchFamily="2" charset="2"/>
              <a:buChar char="§"/>
            </a:pPr>
            <a:endParaRPr lang="fr-FR" sz="3200" cap="all" dirty="0"/>
          </a:p>
        </p:txBody>
      </p:sp>
      <p:pic>
        <p:nvPicPr>
          <p:cNvPr id="1026" name="Picture 2" descr="123 Images – Parcourir 13,422 le catalogue de photos, vecteurs et vidéos |  Adobe Stock">
            <a:extLst>
              <a:ext uri="{FF2B5EF4-FFF2-40B4-BE49-F238E27FC236}">
                <a16:creationId xmlns:a16="http://schemas.microsoft.com/office/drawing/2014/main" id="{CA7887D5-A410-4866-B617-4E132C8A3A9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946" t="10788" r="68605" b="12405"/>
          <a:stretch/>
        </p:blipFill>
        <p:spPr bwMode="auto">
          <a:xfrm>
            <a:off x="695325" y="2438551"/>
            <a:ext cx="903090" cy="931729"/>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 name="Picture 2" descr="123 Images – Parcourir 13,422 le catalogue de photos, vecteurs et vidéos |  Adobe Stock">
            <a:extLst>
              <a:ext uri="{FF2B5EF4-FFF2-40B4-BE49-F238E27FC236}">
                <a16:creationId xmlns:a16="http://schemas.microsoft.com/office/drawing/2014/main" id="{FA1604C3-0616-4DE6-A030-484E2D77474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47" t="11341" r="36204" b="13868"/>
          <a:stretch/>
        </p:blipFill>
        <p:spPr bwMode="auto">
          <a:xfrm>
            <a:off x="695324" y="3854677"/>
            <a:ext cx="903091" cy="907269"/>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Picture 2" descr="123 Images – Parcourir 13,422 le catalogue de photos, vecteurs et vidéos |  Adobe Stock">
            <a:extLst>
              <a:ext uri="{FF2B5EF4-FFF2-40B4-BE49-F238E27FC236}">
                <a16:creationId xmlns:a16="http://schemas.microsoft.com/office/drawing/2014/main" id="{7175DD74-9284-4535-8FC5-3E1C204F5D8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7959" t="10788" r="3592" b="12405"/>
          <a:stretch/>
        </p:blipFill>
        <p:spPr bwMode="auto">
          <a:xfrm>
            <a:off x="693218" y="5246343"/>
            <a:ext cx="903090" cy="931729"/>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1180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p:txBody>
          <a:bodyPr/>
          <a:lstStyle/>
          <a:p>
            <a:r>
              <a:rPr lang="fr-FR"/>
              <a:t>Support de mise en marché</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a:t>Mars 2023</a:t>
            </a:r>
          </a:p>
        </p:txBody>
      </p:sp>
      <p:pic>
        <p:nvPicPr>
          <p:cNvPr id="7" name="Picture 2" descr="123 Images – Parcourir 13,422 le catalogue de photos, vecteurs et vidéos |  Adobe Stock">
            <a:extLst>
              <a:ext uri="{FF2B5EF4-FFF2-40B4-BE49-F238E27FC236}">
                <a16:creationId xmlns:a16="http://schemas.microsoft.com/office/drawing/2014/main" id="{0C5DD0CF-9295-4D95-B966-F47FE00EEEF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946" t="10788" r="68605" b="12405"/>
          <a:stretch/>
        </p:blipFill>
        <p:spPr bwMode="auto">
          <a:xfrm>
            <a:off x="1165195" y="2118039"/>
            <a:ext cx="903090" cy="931729"/>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2" descr="Le métier de médecin gériatre |Pôle emploi">
            <a:extLst>
              <a:ext uri="{FF2B5EF4-FFF2-40B4-BE49-F238E27FC236}">
                <a16:creationId xmlns:a16="http://schemas.microsoft.com/office/drawing/2014/main" id="{74410669-4FC2-4B33-80C4-8A2118D228D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48457" y="1414158"/>
            <a:ext cx="4843543" cy="29802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a:xfrm>
            <a:off x="2230016" y="1882370"/>
            <a:ext cx="7027051" cy="1817320"/>
          </a:xfrm>
        </p:spPr>
        <p:txBody>
          <a:bodyPr>
            <a:normAutofit fontScale="90000"/>
          </a:bodyPr>
          <a:lstStyle/>
          <a:p>
            <a:pPr>
              <a:lnSpc>
                <a:spcPct val="150000"/>
              </a:lnSpc>
            </a:pPr>
            <a:r>
              <a:rPr lang="fr-FR" cap="all" err="1">
                <a:solidFill>
                  <a:srgbClr val="C31632"/>
                </a:solidFill>
              </a:rPr>
              <a:t>Rc</a:t>
            </a:r>
            <a:r>
              <a:rPr lang="fr-FR" cap="all">
                <a:solidFill>
                  <a:srgbClr val="C31632"/>
                </a:solidFill>
              </a:rPr>
              <a:t> Pro Médicale</a:t>
            </a:r>
            <a:r>
              <a:rPr lang="fr-FR" sz="3200" cap="all">
                <a:solidFill>
                  <a:schemeClr val="tx1"/>
                </a:solidFill>
              </a:rPr>
              <a:t> </a:t>
            </a:r>
            <a:br>
              <a:rPr lang="fr-FR" sz="3200" cap="all">
                <a:solidFill>
                  <a:schemeClr val="tx1"/>
                </a:solidFill>
              </a:rPr>
            </a:br>
            <a:r>
              <a:rPr lang="fr-FR" sz="3200" cap="all"/>
              <a:t>en partenariat avec </a:t>
            </a:r>
            <a:endParaRPr lang="fr-FR" cap="all"/>
          </a:p>
        </p:txBody>
      </p:sp>
      <p:pic>
        <p:nvPicPr>
          <p:cNvPr id="6" name="Picture 6">
            <a:extLst>
              <a:ext uri="{FF2B5EF4-FFF2-40B4-BE49-F238E27FC236}">
                <a16:creationId xmlns:a16="http://schemas.microsoft.com/office/drawing/2014/main" id="{635C1D33-3862-4BFC-8220-414D3C71F57C}"/>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181059" y="2975017"/>
            <a:ext cx="2076009" cy="691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8691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Tx/>
              <a:buFont typeface="+mj-lt"/>
              <a:buAutoNum type="arabicPeriod"/>
            </a:pPr>
            <a:r>
              <a:rPr lang="fr-FR" sz="2400" b="1">
                <a:solidFill>
                  <a:srgbClr val="C80F2A"/>
                </a:solidFill>
              </a:rPr>
              <a:t>Contexte</a:t>
            </a:r>
          </a:p>
          <a:p>
            <a:pPr>
              <a:buClrTx/>
            </a:pPr>
            <a:r>
              <a:rPr lang="fr-FR" sz="2400"/>
              <a:t>Partenariat                   /</a:t>
            </a:r>
            <a:endParaRPr lang="fr-FR" sz="2400">
              <a:solidFill>
                <a:srgbClr val="006600"/>
              </a:solidFill>
            </a:endParaRPr>
          </a:p>
          <a:p>
            <a:pPr>
              <a:buClrTx/>
            </a:pPr>
            <a:r>
              <a:rPr lang="fr-FR" sz="2400"/>
              <a:t>L’offre RC Médicale Pro by </a:t>
            </a:r>
          </a:p>
          <a:p>
            <a:pPr>
              <a:buClrTx/>
            </a:pPr>
            <a:r>
              <a:rPr lang="fr-FR" sz="2400"/>
              <a:t>Professionnels de santé ciblés</a:t>
            </a:r>
          </a:p>
          <a:p>
            <a:pPr>
              <a:buClrTx/>
            </a:pPr>
            <a:r>
              <a:rPr lang="fr-FR" sz="2400"/>
              <a:t>Schémas de distribution</a:t>
            </a:r>
          </a:p>
          <a:p>
            <a:pPr>
              <a:buClrTx/>
            </a:pPr>
            <a:r>
              <a:rPr lang="fr-FR" sz="2400"/>
              <a:t>Schéma contractuel</a:t>
            </a:r>
            <a:endParaRPr lang="fr-FR" sz="2400">
              <a:solidFill>
                <a:srgbClr val="006600"/>
              </a:solidFill>
            </a:endParaRPr>
          </a:p>
          <a:p>
            <a:endParaRPr lang="fr-FR" sz="2400" b="1"/>
          </a:p>
        </p:txBody>
      </p:sp>
      <p:sp>
        <p:nvSpPr>
          <p:cNvPr id="3" name="Rectangle 2">
            <a:extLst>
              <a:ext uri="{FF2B5EF4-FFF2-40B4-BE49-F238E27FC236}">
                <a16:creationId xmlns:a16="http://schemas.microsoft.com/office/drawing/2014/main" id="{9ADF4C20-1357-438A-BEE4-082974747E7E}"/>
              </a:ext>
            </a:extLst>
          </p:cNvPr>
          <p:cNvSpPr/>
          <p:nvPr/>
        </p:nvSpPr>
        <p:spPr>
          <a:xfrm>
            <a:off x="3483429" y="1752925"/>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Picture 6">
            <a:extLst>
              <a:ext uri="{FF2B5EF4-FFF2-40B4-BE49-F238E27FC236}">
                <a16:creationId xmlns:a16="http://schemas.microsoft.com/office/drawing/2014/main" id="{E3C1DDEF-9F22-4005-8D4C-3A16FD92FAC5}"/>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600419" y="2420673"/>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Actualités du Groupe BPCE : Banque Populaire Caisse d'Epargne Natixis - 22">
            <a:extLst>
              <a:ext uri="{FF2B5EF4-FFF2-40B4-BE49-F238E27FC236}">
                <a16:creationId xmlns:a16="http://schemas.microsoft.com/office/drawing/2014/main" id="{09A8CD9F-B790-48A1-A98C-2F49E1F4B7B1}"/>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5888882" y="2309883"/>
            <a:ext cx="1407900" cy="4017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a:extLst>
              <a:ext uri="{FF2B5EF4-FFF2-40B4-BE49-F238E27FC236}">
                <a16:creationId xmlns:a16="http://schemas.microsoft.com/office/drawing/2014/main" id="{3D0CA91D-5539-4478-A0CF-C4D3958E6A39}"/>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8076145" y="2904155"/>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CDEB4C2F-65E6-4A4C-97A7-0322A4B4E11D}"/>
              </a:ext>
            </a:extLst>
          </p:cNvPr>
          <p:cNvPicPr>
            <a:picLocks noChangeAspect="1"/>
          </p:cNvPicPr>
          <p:nvPr/>
        </p:nvPicPr>
        <p:blipFill>
          <a:blip r:embed="rId6"/>
          <a:stretch>
            <a:fillRect/>
          </a:stretch>
        </p:blipFill>
        <p:spPr>
          <a:xfrm>
            <a:off x="7484807" y="147308"/>
            <a:ext cx="4504761" cy="10099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29223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62E150-F47B-4CB5-ABA8-7FC76931D2C4}"/>
              </a:ext>
            </a:extLst>
          </p:cNvPr>
          <p:cNvSpPr/>
          <p:nvPr/>
        </p:nvSpPr>
        <p:spPr>
          <a:xfrm>
            <a:off x="695322" y="3712085"/>
            <a:ext cx="10888549" cy="65005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Contexte</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1</a:t>
            </a:r>
          </a:p>
        </p:txBody>
      </p:sp>
      <p:sp>
        <p:nvSpPr>
          <p:cNvPr id="16" name="Espace réservé du contenu 5">
            <a:extLst>
              <a:ext uri="{FF2B5EF4-FFF2-40B4-BE49-F238E27FC236}">
                <a16:creationId xmlns:a16="http://schemas.microsoft.com/office/drawing/2014/main" id="{F0E6F0E2-60E8-4B9F-A92B-7053201AA1A4}"/>
              </a:ext>
            </a:extLst>
          </p:cNvPr>
          <p:cNvSpPr txBox="1">
            <a:spLocks/>
          </p:cNvSpPr>
          <p:nvPr/>
        </p:nvSpPr>
        <p:spPr>
          <a:xfrm>
            <a:off x="695324" y="1184147"/>
            <a:ext cx="3445675" cy="1915175"/>
          </a:xfrm>
          <a:prstGeom prst="rect">
            <a:avLst/>
          </a:prstGeom>
          <a:solidFill>
            <a:schemeClr val="bg1">
              <a:lumMod val="95000"/>
            </a:schemeClr>
          </a:solidFill>
        </p:spPr>
        <p:txBody>
          <a:bodyPr vert="horz" lIns="91440" tIns="45720" rIns="91440" bIns="45720" rtlCol="0">
            <a:normAutofit/>
          </a:bodyPr>
          <a:lstStyle>
            <a:lvl1pPr marL="0" indent="0" algn="l" defTabSz="914400" rtl="0" eaLnBrk="1" latinLnBrk="0" hangingPunct="1">
              <a:lnSpc>
                <a:spcPct val="100000"/>
              </a:lnSpc>
              <a:spcBef>
                <a:spcPts val="1500"/>
              </a:spcBef>
              <a:buFont typeface="Arial" panose="020B0604020202020204" pitchFamily="34" charset="0"/>
              <a:buNone/>
              <a:defRPr sz="1867"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6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67"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4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345" marR="109855" indent="-285750" algn="just">
              <a:spcAft>
                <a:spcPts val="0"/>
              </a:spcAft>
              <a:buClr>
                <a:srgbClr val="C31632"/>
              </a:buClr>
              <a:buFont typeface="Wingdings" panose="05000000000000000000" pitchFamily="2" charset="2"/>
              <a:buChar char="§"/>
            </a:pPr>
            <a:r>
              <a:rPr lang="fr-FR" sz="1800" b="0">
                <a:solidFill>
                  <a:schemeClr val="tx1">
                    <a:lumMod val="75000"/>
                    <a:lumOff val="25000"/>
                  </a:schemeClr>
                </a:solidFill>
                <a:ea typeface="Times New Roman" panose="02020603050405020304" pitchFamily="18" charset="0"/>
                <a:cs typeface="Calibri Light" panose="020F0302020204030204" pitchFamily="34" charset="0"/>
              </a:rPr>
              <a:t>D’un côté, une obligation légale qui impose aux médecins de disposer d’une couverture en assurance Responsabilité Civile (RC) professionnelle.</a:t>
            </a:r>
            <a:endParaRPr kumimoji="0" lang="fr-FR" sz="1200" i="0" u="none" strike="noStrike" kern="1200" cap="none" spc="0" normalizeH="0" baseline="0" noProof="0">
              <a:ln>
                <a:noFill/>
              </a:ln>
              <a:solidFill>
                <a:schemeClr val="tx1">
                  <a:lumMod val="75000"/>
                  <a:lumOff val="25000"/>
                </a:schemeClr>
              </a:solidFill>
              <a:effectLst/>
              <a:uLnTx/>
              <a:uFillTx/>
              <a:cs typeface="Calibri Light" panose="020F0302020204030204" pitchFamily="34" charset="0"/>
            </a:endParaRPr>
          </a:p>
        </p:txBody>
      </p:sp>
      <p:sp>
        <p:nvSpPr>
          <p:cNvPr id="9" name="Espace réservé du contenu 5">
            <a:extLst>
              <a:ext uri="{FF2B5EF4-FFF2-40B4-BE49-F238E27FC236}">
                <a16:creationId xmlns:a16="http://schemas.microsoft.com/office/drawing/2014/main" id="{1F4B97EC-4527-4DEB-999C-6C2FC04C6183}"/>
              </a:ext>
            </a:extLst>
          </p:cNvPr>
          <p:cNvSpPr txBox="1">
            <a:spLocks/>
          </p:cNvSpPr>
          <p:nvPr/>
        </p:nvSpPr>
        <p:spPr>
          <a:xfrm>
            <a:off x="6634920" y="1184147"/>
            <a:ext cx="4948951" cy="1915175"/>
          </a:xfrm>
          <a:prstGeom prst="rect">
            <a:avLst/>
          </a:prstGeom>
          <a:solidFill>
            <a:schemeClr val="bg1">
              <a:lumMod val="95000"/>
            </a:schemeClr>
          </a:solidFill>
        </p:spPr>
        <p:txBody>
          <a:bodyPr vert="horz" lIns="91440" tIns="45720" rIns="91440" bIns="45720" rtlCol="0">
            <a:normAutofit/>
          </a:bodyPr>
          <a:lstStyle>
            <a:lvl1pPr marL="0" indent="0" algn="l" defTabSz="914400" rtl="0" eaLnBrk="1" latinLnBrk="0" hangingPunct="1">
              <a:lnSpc>
                <a:spcPct val="100000"/>
              </a:lnSpc>
              <a:spcBef>
                <a:spcPts val="1500"/>
              </a:spcBef>
              <a:buFont typeface="Arial" panose="020B0604020202020204" pitchFamily="34" charset="0"/>
              <a:buNone/>
              <a:defRPr sz="1867"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6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67"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4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345" marR="109855" indent="-285750" algn="just">
              <a:spcAft>
                <a:spcPts val="0"/>
              </a:spcAft>
              <a:buClr>
                <a:srgbClr val="C31632"/>
              </a:buClr>
              <a:buFont typeface="Wingdings" panose="05000000000000000000" pitchFamily="2" charset="2"/>
              <a:buChar char="§"/>
            </a:pPr>
            <a:r>
              <a:rPr lang="fr-FR" sz="1800" b="0">
                <a:solidFill>
                  <a:schemeClr val="tx1">
                    <a:lumMod val="75000"/>
                    <a:lumOff val="25000"/>
                  </a:schemeClr>
                </a:solidFill>
                <a:ea typeface="Times New Roman" panose="02020603050405020304" pitchFamily="18" charset="0"/>
                <a:cs typeface="Calibri Light" panose="020F0302020204030204" pitchFamily="34" charset="0"/>
              </a:rPr>
              <a:t>De l’autre, une offre </a:t>
            </a:r>
            <a:r>
              <a:rPr lang="fr-FR" sz="1800" b="0" err="1">
                <a:solidFill>
                  <a:schemeClr val="tx1">
                    <a:lumMod val="75000"/>
                    <a:lumOff val="25000"/>
                  </a:schemeClr>
                </a:solidFill>
                <a:ea typeface="Times New Roman" panose="02020603050405020304" pitchFamily="18" charset="0"/>
                <a:cs typeface="Calibri Light" panose="020F0302020204030204" pitchFamily="34" charset="0"/>
              </a:rPr>
              <a:t>MultiRisques</a:t>
            </a:r>
            <a:r>
              <a:rPr lang="fr-FR" sz="1800" b="0">
                <a:solidFill>
                  <a:schemeClr val="tx1">
                    <a:lumMod val="75000"/>
                    <a:lumOff val="25000"/>
                  </a:schemeClr>
                </a:solidFill>
                <a:ea typeface="Times New Roman" panose="02020603050405020304" pitchFamily="18" charset="0"/>
                <a:cs typeface="Calibri Light" panose="020F0302020204030204" pitchFamily="34" charset="0"/>
              </a:rPr>
              <a:t> Professionnels BPCE IARD qui propose une RC professionnelle mais avec de nombreuses exclusions liées à la typologie même de l’activité de santé exercée par les professionnels de santé.</a:t>
            </a:r>
            <a:endParaRPr kumimoji="0" lang="fr-FR" sz="1800" b="0" i="0" u="none" strike="noStrike" kern="1200" cap="none" spc="0" normalizeH="0" baseline="0" noProof="0">
              <a:ln>
                <a:noFill/>
              </a:ln>
              <a:solidFill>
                <a:schemeClr val="tx1">
                  <a:lumMod val="75000"/>
                  <a:lumOff val="25000"/>
                </a:schemeClr>
              </a:solidFill>
              <a:effectLst/>
              <a:uLnTx/>
              <a:uFillTx/>
              <a:cs typeface="Calibri Light" panose="020F0302020204030204" pitchFamily="34" charset="0"/>
            </a:endParaRPr>
          </a:p>
          <a:p>
            <a:pPr marL="620172" marR="0" lvl="1" indent="-171450" algn="l" defTabSz="914400" rtl="0" eaLnBrk="1" fontAlgn="auto" latinLnBrk="0" hangingPunct="1">
              <a:lnSpc>
                <a:spcPct val="100000"/>
              </a:lnSpc>
              <a:spcBef>
                <a:spcPts val="1300"/>
              </a:spcBef>
              <a:spcAft>
                <a:spcPts val="0"/>
              </a:spcAft>
              <a:buClr>
                <a:srgbClr val="C31632"/>
              </a:buClr>
              <a:buSzTx/>
              <a:buFont typeface="Wingdings" panose="05000000000000000000" pitchFamily="2" charset="2"/>
              <a:buChar char="§"/>
              <a:tabLst/>
              <a:defRPr/>
            </a:pPr>
            <a:endParaRPr kumimoji="0" lang="fr-FR" sz="1200" i="0" u="none" strike="noStrike" kern="1200" cap="none" spc="0" normalizeH="0" baseline="0" noProof="0">
              <a:ln>
                <a:noFill/>
              </a:ln>
              <a:solidFill>
                <a:schemeClr val="tx1">
                  <a:lumMod val="75000"/>
                  <a:lumOff val="25000"/>
                </a:schemeClr>
              </a:solidFill>
              <a:effectLst/>
              <a:uLnTx/>
              <a:uFillTx/>
              <a:cs typeface="Calibri Light" panose="020F0302020204030204" pitchFamily="34" charset="0"/>
            </a:endParaRPr>
          </a:p>
        </p:txBody>
      </p:sp>
      <p:sp>
        <p:nvSpPr>
          <p:cNvPr id="10" name="Espace réservé du contenu 5">
            <a:extLst>
              <a:ext uri="{FF2B5EF4-FFF2-40B4-BE49-F238E27FC236}">
                <a16:creationId xmlns:a16="http://schemas.microsoft.com/office/drawing/2014/main" id="{6385F011-A996-4C41-A886-81D4A4F9F94F}"/>
              </a:ext>
            </a:extLst>
          </p:cNvPr>
          <p:cNvSpPr txBox="1">
            <a:spLocks/>
          </p:cNvSpPr>
          <p:nvPr/>
        </p:nvSpPr>
        <p:spPr>
          <a:xfrm>
            <a:off x="782520" y="3712085"/>
            <a:ext cx="10714157" cy="2244853"/>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500"/>
              </a:spcBef>
              <a:buFont typeface="Arial" panose="020B0604020202020204" pitchFamily="34" charset="0"/>
              <a:buNone/>
              <a:defRPr sz="1867"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6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67"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4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345" marR="109855" indent="-285750" algn="just">
              <a:spcAft>
                <a:spcPts val="0"/>
              </a:spcAft>
              <a:buClr>
                <a:srgbClr val="C31632"/>
              </a:buClr>
              <a:buFont typeface="Wingdings" panose="05000000000000000000" pitchFamily="2" charset="2"/>
              <a:buChar char="Ø"/>
            </a:pPr>
            <a:r>
              <a:rPr lang="fr-FR" sz="1800" b="0" dirty="0">
                <a:solidFill>
                  <a:schemeClr val="tx1">
                    <a:lumMod val="75000"/>
                    <a:lumOff val="25000"/>
                  </a:schemeClr>
                </a:solidFill>
                <a:ea typeface="Times New Roman" panose="02020603050405020304" pitchFamily="18" charset="0"/>
                <a:cs typeface="Calibri Light" panose="020F0302020204030204" pitchFamily="34" charset="0"/>
              </a:rPr>
              <a:t>Au final, un médecin généraliste, un </a:t>
            </a:r>
            <a:r>
              <a:rPr lang="fr-FR" sz="1800" b="0" dirty="0" err="1">
                <a:solidFill>
                  <a:schemeClr val="tx1">
                    <a:lumMod val="75000"/>
                    <a:lumOff val="25000"/>
                  </a:schemeClr>
                </a:solidFill>
                <a:ea typeface="Times New Roman" panose="02020603050405020304" pitchFamily="18" charset="0"/>
                <a:cs typeface="Calibri Light" panose="020F0302020204030204" pitchFamily="34" charset="0"/>
              </a:rPr>
              <a:t>chiurgien</a:t>
            </a:r>
            <a:r>
              <a:rPr lang="fr-FR" sz="1800" b="0" dirty="0">
                <a:solidFill>
                  <a:schemeClr val="tx1">
                    <a:lumMod val="75000"/>
                    <a:lumOff val="25000"/>
                  </a:schemeClr>
                </a:solidFill>
                <a:ea typeface="Times New Roman" panose="02020603050405020304" pitchFamily="18" charset="0"/>
                <a:cs typeface="Calibri Light" panose="020F0302020204030204" pitchFamily="34" charset="0"/>
              </a:rPr>
              <a:t>, un dentiste ou encore un pharmacien </a:t>
            </a:r>
            <a:r>
              <a:rPr lang="fr-FR" sz="1800" dirty="0">
                <a:solidFill>
                  <a:schemeClr val="tx1">
                    <a:lumMod val="75000"/>
                    <a:lumOff val="25000"/>
                  </a:schemeClr>
                </a:solidFill>
                <a:ea typeface="Times New Roman" panose="02020603050405020304" pitchFamily="18" charset="0"/>
                <a:cs typeface="Calibri Light" panose="020F0302020204030204" pitchFamily="34" charset="0"/>
              </a:rPr>
              <a:t>ne sont pas assurables en RC Pro car ne sont pas éligibles à notre contrat MR Pro.</a:t>
            </a:r>
          </a:p>
          <a:p>
            <a:pPr marL="347345" marR="109855" indent="-285750" algn="just">
              <a:spcAft>
                <a:spcPts val="0"/>
              </a:spcAft>
              <a:buClr>
                <a:srgbClr val="C31632"/>
              </a:buClr>
              <a:buFont typeface="Wingdings" panose="05000000000000000000" pitchFamily="2" charset="2"/>
              <a:buChar char="Ø"/>
            </a:pPr>
            <a:endParaRPr kumimoji="0" lang="fr-FR" sz="1800" b="0" i="0" u="none" strike="noStrike" kern="1200" cap="none" spc="0" normalizeH="0" baseline="0" noProof="0" dirty="0">
              <a:ln>
                <a:noFill/>
              </a:ln>
              <a:solidFill>
                <a:schemeClr val="tx1">
                  <a:lumMod val="75000"/>
                  <a:lumOff val="25000"/>
                </a:schemeClr>
              </a:solidFill>
              <a:effectLst/>
              <a:uLnTx/>
              <a:uFillTx/>
              <a:cs typeface="Calibri Light" panose="020F0302020204030204" pitchFamily="34" charset="0"/>
            </a:endParaRPr>
          </a:p>
          <a:p>
            <a:pPr marL="347345" marR="109855" indent="-285750" algn="just">
              <a:spcAft>
                <a:spcPts val="0"/>
              </a:spcAft>
              <a:buClr>
                <a:srgbClr val="C31632"/>
              </a:buClr>
              <a:buFont typeface="Wingdings" panose="05000000000000000000" pitchFamily="2" charset="2"/>
              <a:buChar char="Ø"/>
            </a:pPr>
            <a:r>
              <a:rPr lang="fr-FR" sz="1800" b="0" dirty="0">
                <a:solidFill>
                  <a:schemeClr val="tx1">
                    <a:lumMod val="75000"/>
                    <a:lumOff val="25000"/>
                  </a:schemeClr>
                </a:solidFill>
                <a:cs typeface="Calibri Light" panose="020F0302020204030204" pitchFamily="34" charset="0"/>
              </a:rPr>
              <a:t>Afin de combler cette lacune dans notre gamme de solutions d’assurances et d’être en mesure de proposer un accès à une couverture en RC Pro pour l’ensemble des professionnels de santé, BPCE a noué un partenariat avec </a:t>
            </a:r>
            <a:r>
              <a:rPr lang="fr-FR" sz="1800" dirty="0">
                <a:solidFill>
                  <a:schemeClr val="tx1">
                    <a:lumMod val="75000"/>
                    <a:lumOff val="25000"/>
                  </a:schemeClr>
                </a:solidFill>
                <a:cs typeface="Calibri Light" panose="020F0302020204030204" pitchFamily="34" charset="0"/>
              </a:rPr>
              <a:t>WTW</a:t>
            </a:r>
            <a:r>
              <a:rPr lang="fr-FR" sz="1800" b="0" dirty="0">
                <a:solidFill>
                  <a:schemeClr val="tx1">
                    <a:lumMod val="75000"/>
                    <a:lumOff val="25000"/>
                  </a:schemeClr>
                </a:solidFill>
                <a:cs typeface="Calibri Light" panose="020F0302020204030204" pitchFamily="34" charset="0"/>
              </a:rPr>
              <a:t>, un </a:t>
            </a:r>
            <a:r>
              <a:rPr lang="fr-FR" sz="1800" dirty="0">
                <a:solidFill>
                  <a:schemeClr val="tx1">
                    <a:lumMod val="75000"/>
                    <a:lumOff val="25000"/>
                  </a:schemeClr>
                </a:solidFill>
                <a:cs typeface="Calibri Light" panose="020F0302020204030204" pitchFamily="34" charset="0"/>
              </a:rPr>
              <a:t>courtier en assurances de la santé</a:t>
            </a:r>
            <a:r>
              <a:rPr lang="fr-FR" sz="1800" b="0" dirty="0">
                <a:solidFill>
                  <a:schemeClr val="tx1">
                    <a:lumMod val="75000"/>
                    <a:lumOff val="25000"/>
                  </a:schemeClr>
                </a:solidFill>
                <a:cs typeface="Calibri Light" panose="020F0302020204030204" pitchFamily="34" charset="0"/>
              </a:rPr>
              <a:t>. </a:t>
            </a:r>
            <a:endParaRPr kumimoji="0" lang="fr-FR" sz="1200" i="0" u="none" strike="noStrike" kern="1200" cap="none" spc="0" normalizeH="0" baseline="0" noProof="0" dirty="0">
              <a:ln>
                <a:noFill/>
              </a:ln>
              <a:solidFill>
                <a:schemeClr val="tx1">
                  <a:lumMod val="75000"/>
                  <a:lumOff val="25000"/>
                </a:schemeClr>
              </a:solidFill>
              <a:effectLst/>
              <a:uLnTx/>
              <a:uFillTx/>
              <a:cs typeface="Calibri Light" panose="020F0302020204030204" pitchFamily="34" charset="0"/>
            </a:endParaRPr>
          </a:p>
        </p:txBody>
      </p:sp>
      <p:sp>
        <p:nvSpPr>
          <p:cNvPr id="7" name="Accolade ouvrante 6">
            <a:extLst>
              <a:ext uri="{FF2B5EF4-FFF2-40B4-BE49-F238E27FC236}">
                <a16:creationId xmlns:a16="http://schemas.microsoft.com/office/drawing/2014/main" id="{7E69B9FD-849F-4E3A-A00F-B737853A39D9}"/>
              </a:ext>
            </a:extLst>
          </p:cNvPr>
          <p:cNvSpPr/>
          <p:nvPr/>
        </p:nvSpPr>
        <p:spPr>
          <a:xfrm rot="16200000">
            <a:off x="5933518" y="-2138873"/>
            <a:ext cx="412157" cy="10888548"/>
          </a:xfrm>
          <a:prstGeom prst="leftBrace">
            <a:avLst>
              <a:gd name="adj1" fmla="val 8333"/>
              <a:gd name="adj2" fmla="val 43117"/>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3" name="Triangle isocèle 12">
            <a:extLst>
              <a:ext uri="{FF2B5EF4-FFF2-40B4-BE49-F238E27FC236}">
                <a16:creationId xmlns:a16="http://schemas.microsoft.com/office/drawing/2014/main" id="{4C26FE49-DCF3-49A7-9AD7-3971F1E56CCA}"/>
              </a:ext>
            </a:extLst>
          </p:cNvPr>
          <p:cNvSpPr/>
          <p:nvPr/>
        </p:nvSpPr>
        <p:spPr>
          <a:xfrm flipV="1">
            <a:off x="4625589" y="4466352"/>
            <a:ext cx="3028014" cy="412157"/>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Picture 2" descr="Panonceau interdiction de stationner sur la gauche - Direct Signalétique">
            <a:extLst>
              <a:ext uri="{FF2B5EF4-FFF2-40B4-BE49-F238E27FC236}">
                <a16:creationId xmlns:a16="http://schemas.microsoft.com/office/drawing/2014/main" id="{58011DDF-B501-4C85-A5B2-8C74F7C61893}"/>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9804" b="89542" l="2179" r="96078">
                        <a14:foregroundMark x1="18301" y1="30501" x2="18301" y2="30501"/>
                        <a14:foregroundMark x1="5447" y1="32680" x2="14815" y2="54684"/>
                        <a14:foregroundMark x1="14815" y1="54684" x2="33333" y2="69499"/>
                        <a14:foregroundMark x1="33333" y1="69499" x2="35294" y2="70370"/>
                        <a14:foregroundMark x1="2179" y1="50109" x2="2179" y2="50109"/>
                        <a14:foregroundMark x1="94989" y1="31590" x2="87582" y2="55338"/>
                        <a14:foregroundMark x1="87582" y1="55338" x2="91939" y2="65795"/>
                        <a14:foregroundMark x1="91939" y1="65795" x2="96078" y2="65577"/>
                        <a14:foregroundMark x1="89107" y1="68845" x2="81917" y2="50980"/>
                        <a14:foregroundMark x1="81917" y1="50980" x2="64488" y2="31808"/>
                        <a14:foregroundMark x1="64488" y1="31808" x2="63399" y2="29412"/>
                        <a14:foregroundMark x1="63399" y1="29412" x2="63399" y2="29412"/>
                        <a14:foregroundMark x1="63399" y1="29194" x2="63399" y2="29194"/>
                        <a14:foregroundMark x1="61002" y1="29194" x2="61002" y2="29194"/>
                        <a14:foregroundMark x1="59477" y1="29194" x2="59477" y2="29194"/>
                        <a14:foregroundMark x1="57952" y1="29194" x2="57952" y2="29194"/>
                        <a14:foregroundMark x1="53813" y1="29194" x2="53813" y2="29194"/>
                        <a14:foregroundMark x1="42484" y1="29194" x2="42484" y2="29194"/>
                        <a14:foregroundMark x1="39216" y1="30283" x2="17865" y2="29412"/>
                        <a14:foregroundMark x1="37473" y1="67974" x2="87146" y2="60131"/>
                        <a14:foregroundMark x1="87146" y1="60131" x2="93682" y2="60131"/>
                      </a14:backgroundRemoval>
                    </a14:imgEffect>
                  </a14:imgLayer>
                </a14:imgProps>
              </a:ext>
              <a:ext uri="{28A0092B-C50C-407E-A947-70E740481C1C}">
                <a14:useLocalDpi xmlns:a14="http://schemas.microsoft.com/office/drawing/2010/main" val="0"/>
              </a:ext>
            </a:extLst>
          </a:blip>
          <a:srcRect t="27456" b="27285"/>
          <a:stretch/>
        </p:blipFill>
        <p:spPr bwMode="auto">
          <a:xfrm>
            <a:off x="4224371" y="1862452"/>
            <a:ext cx="1126114" cy="50966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Panonceau interdiction de stationner sur la gauche - Direct Signalétique">
            <a:extLst>
              <a:ext uri="{FF2B5EF4-FFF2-40B4-BE49-F238E27FC236}">
                <a16:creationId xmlns:a16="http://schemas.microsoft.com/office/drawing/2014/main" id="{107EE381-36EE-4311-800A-A8CABE441456}"/>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9804" b="89542" l="2179" r="96078">
                        <a14:foregroundMark x1="18301" y1="30501" x2="18301" y2="30501"/>
                        <a14:foregroundMark x1="5447" y1="32680" x2="14815" y2="54684"/>
                        <a14:foregroundMark x1="14815" y1="54684" x2="33333" y2="69499"/>
                        <a14:foregroundMark x1="33333" y1="69499" x2="35294" y2="70370"/>
                        <a14:foregroundMark x1="2179" y1="50109" x2="2179" y2="50109"/>
                        <a14:foregroundMark x1="94989" y1="31590" x2="87582" y2="55338"/>
                        <a14:foregroundMark x1="87582" y1="55338" x2="91939" y2="65795"/>
                        <a14:foregroundMark x1="91939" y1="65795" x2="96078" y2="65577"/>
                        <a14:foregroundMark x1="89107" y1="68845" x2="81917" y2="50980"/>
                        <a14:foregroundMark x1="81917" y1="50980" x2="64488" y2="31808"/>
                        <a14:foregroundMark x1="64488" y1="31808" x2="63399" y2="29412"/>
                        <a14:foregroundMark x1="63399" y1="29412" x2="63399" y2="29412"/>
                        <a14:foregroundMark x1="63399" y1="29194" x2="63399" y2="29194"/>
                        <a14:foregroundMark x1="61002" y1="29194" x2="61002" y2="29194"/>
                        <a14:foregroundMark x1="59477" y1="29194" x2="59477" y2="29194"/>
                        <a14:foregroundMark x1="57952" y1="29194" x2="57952" y2="29194"/>
                        <a14:foregroundMark x1="53813" y1="29194" x2="53813" y2="29194"/>
                        <a14:foregroundMark x1="42484" y1="29194" x2="42484" y2="29194"/>
                        <a14:foregroundMark x1="39216" y1="30283" x2="17865" y2="29412"/>
                        <a14:foregroundMark x1="37473" y1="67974" x2="87146" y2="60131"/>
                        <a14:foregroundMark x1="87146" y1="60131" x2="93682" y2="60131"/>
                      </a14:backgroundRemoval>
                    </a14:imgEffect>
                  </a14:imgLayer>
                </a14:imgProps>
              </a:ext>
              <a:ext uri="{28A0092B-C50C-407E-A947-70E740481C1C}">
                <a14:useLocalDpi xmlns:a14="http://schemas.microsoft.com/office/drawing/2010/main" val="0"/>
              </a:ext>
            </a:extLst>
          </a:blip>
          <a:srcRect t="27456" b="27285"/>
          <a:stretch/>
        </p:blipFill>
        <p:spPr bwMode="auto">
          <a:xfrm rot="10800000">
            <a:off x="5425433" y="1862452"/>
            <a:ext cx="1126114" cy="509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6203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Tx/>
              <a:buFont typeface="+mj-lt"/>
              <a:buAutoNum type="arabicPeriod"/>
            </a:pPr>
            <a:r>
              <a:rPr lang="fr-FR" sz="2400">
                <a:solidFill>
                  <a:schemeClr val="tx1"/>
                </a:solidFill>
              </a:rPr>
              <a:t>Contexte</a:t>
            </a:r>
          </a:p>
          <a:p>
            <a:pPr>
              <a:buClrTx/>
            </a:pPr>
            <a:r>
              <a:rPr lang="fr-FR" sz="2400" b="1">
                <a:solidFill>
                  <a:srgbClr val="C80F2A"/>
                </a:solidFill>
              </a:rPr>
              <a:t>Partenariat                   /</a:t>
            </a:r>
          </a:p>
          <a:p>
            <a:pPr>
              <a:buClrTx/>
            </a:pPr>
            <a:r>
              <a:rPr lang="fr-FR" sz="2400"/>
              <a:t>L’offre RC Médicale Pro by </a:t>
            </a:r>
          </a:p>
          <a:p>
            <a:pPr>
              <a:buClrTx/>
            </a:pPr>
            <a:r>
              <a:rPr lang="fr-FR" sz="2400"/>
              <a:t>Professionnels de santé ciblés</a:t>
            </a:r>
          </a:p>
          <a:p>
            <a:pPr>
              <a:buClrTx/>
            </a:pPr>
            <a:r>
              <a:rPr lang="fr-FR" sz="2400"/>
              <a:t>Schémas de distribution / Argumentaire</a:t>
            </a:r>
          </a:p>
          <a:p>
            <a:pPr>
              <a:buClrTx/>
            </a:pPr>
            <a:r>
              <a:rPr lang="fr-FR" sz="2400"/>
              <a:t>Schéma contractuel</a:t>
            </a:r>
            <a:endParaRPr lang="fr-FR" sz="2400">
              <a:solidFill>
                <a:srgbClr val="006600"/>
              </a:solidFill>
            </a:endParaRPr>
          </a:p>
          <a:p>
            <a:endParaRPr lang="fr-FR" sz="2400" b="1"/>
          </a:p>
        </p:txBody>
      </p:sp>
      <p:sp>
        <p:nvSpPr>
          <p:cNvPr id="3" name="Rectangle 2">
            <a:extLst>
              <a:ext uri="{FF2B5EF4-FFF2-40B4-BE49-F238E27FC236}">
                <a16:creationId xmlns:a16="http://schemas.microsoft.com/office/drawing/2014/main" id="{9ADF4C20-1357-438A-BEE4-082974747E7E}"/>
              </a:ext>
            </a:extLst>
          </p:cNvPr>
          <p:cNvSpPr/>
          <p:nvPr/>
        </p:nvSpPr>
        <p:spPr>
          <a:xfrm>
            <a:off x="3483429" y="2262585"/>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7ADB18CF-42F3-40CE-A885-985EB8942859}"/>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750319" y="2420673"/>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ctualités du Groupe BPCE : Banque Populaire Caisse d'Epargne Natixis - 22">
            <a:extLst>
              <a:ext uri="{FF2B5EF4-FFF2-40B4-BE49-F238E27FC236}">
                <a16:creationId xmlns:a16="http://schemas.microsoft.com/office/drawing/2014/main" id="{CFC83269-F598-4DFA-941C-6C3B8D0BB71F}"/>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6038782" y="2309883"/>
            <a:ext cx="1407900" cy="4017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30881458-552F-4B20-B750-CC25DDDB083C}"/>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8076145" y="2904155"/>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D018FD1C-9229-4212-AE45-3FAEDD5428DF}"/>
              </a:ext>
            </a:extLst>
          </p:cNvPr>
          <p:cNvPicPr>
            <a:picLocks noChangeAspect="1"/>
          </p:cNvPicPr>
          <p:nvPr/>
        </p:nvPicPr>
        <p:blipFill>
          <a:blip r:embed="rId6"/>
          <a:stretch>
            <a:fillRect/>
          </a:stretch>
        </p:blipFill>
        <p:spPr>
          <a:xfrm>
            <a:off x="7484807" y="147308"/>
            <a:ext cx="4504761" cy="10099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09512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Partenariat                    /              [1/4]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2</a:t>
            </a:r>
          </a:p>
        </p:txBody>
      </p:sp>
      <p:sp>
        <p:nvSpPr>
          <p:cNvPr id="10" name="Espace réservé du contenu 1">
            <a:extLst>
              <a:ext uri="{FF2B5EF4-FFF2-40B4-BE49-F238E27FC236}">
                <a16:creationId xmlns:a16="http://schemas.microsoft.com/office/drawing/2014/main" id="{F4F2B3F3-B893-4FF0-B818-BFAFC7B69556}"/>
              </a:ext>
            </a:extLst>
          </p:cNvPr>
          <p:cNvSpPr>
            <a:spLocks noGrp="1"/>
          </p:cNvSpPr>
          <p:nvPr>
            <p:ph idx="17"/>
          </p:nvPr>
        </p:nvSpPr>
        <p:spPr>
          <a:xfrm>
            <a:off x="592568" y="1440336"/>
            <a:ext cx="11186251" cy="1677620"/>
          </a:xfrm>
        </p:spPr>
        <p:txBody>
          <a:bodyPr/>
          <a:lstStyle/>
          <a:p>
            <a:pPr algn="just"/>
            <a:r>
              <a:rPr lang="fr-FR" sz="1800" u="sng"/>
              <a:t>Objectif visé</a:t>
            </a:r>
            <a:r>
              <a:rPr lang="fr-FR" sz="1800"/>
              <a:t> :</a:t>
            </a:r>
          </a:p>
          <a:p>
            <a:pPr marL="0" indent="0" algn="just">
              <a:buNone/>
            </a:pPr>
            <a:r>
              <a:rPr lang="fr-FR" sz="1800"/>
              <a:t>Permettre à nos clients exerçant une profession médicale d’accéder à des solutions d’assurance RC Médicale, RC d’exploitation et protection juridique, négociées avec des assureurs reconnus dans les domaines de la santé (CNA, SHAM, MACSF, AXA, …) via un partenariat en </a:t>
            </a:r>
            <a:r>
              <a:rPr lang="fr-FR" sz="1800" b="1"/>
              <a:t>indication d’affaires</a:t>
            </a:r>
            <a:r>
              <a:rPr lang="fr-FR" sz="1800"/>
              <a:t>.</a:t>
            </a:r>
          </a:p>
          <a:p>
            <a:pPr marL="0" indent="0" algn="just">
              <a:buNone/>
            </a:pPr>
            <a:endParaRPr lang="fr-FR" sz="1800"/>
          </a:p>
        </p:txBody>
      </p:sp>
      <p:sp>
        <p:nvSpPr>
          <p:cNvPr id="11" name="Espace réservé du contenu 1">
            <a:extLst>
              <a:ext uri="{FF2B5EF4-FFF2-40B4-BE49-F238E27FC236}">
                <a16:creationId xmlns:a16="http://schemas.microsoft.com/office/drawing/2014/main" id="{37C8998F-6FB3-419F-A766-9F7454863E68}"/>
              </a:ext>
            </a:extLst>
          </p:cNvPr>
          <p:cNvSpPr txBox="1">
            <a:spLocks/>
          </p:cNvSpPr>
          <p:nvPr/>
        </p:nvSpPr>
        <p:spPr>
          <a:xfrm>
            <a:off x="570320" y="3075486"/>
            <a:ext cx="11186251" cy="315549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800" u="sng"/>
              <a:t>Pourquoi un partenariat en indication d’affaires</a:t>
            </a:r>
            <a:r>
              <a:rPr lang="fr-FR" sz="1800"/>
              <a:t> :</a:t>
            </a:r>
          </a:p>
          <a:p>
            <a:pPr lvl="1" algn="just">
              <a:buFont typeface="Arial" panose="020B0604020202020204" pitchFamily="34" charset="0"/>
              <a:buChar char="•"/>
            </a:pPr>
            <a:r>
              <a:rPr lang="fr-FR" sz="1800"/>
              <a:t>Parce que proposer la RC médicale requiert des compétences techniques élevées non-disponibles auprès de nos assureurs du Groupe,</a:t>
            </a:r>
          </a:p>
          <a:p>
            <a:pPr lvl="1" algn="just">
              <a:buFont typeface="Arial" panose="020B0604020202020204" pitchFamily="34" charset="0"/>
              <a:buChar char="•"/>
            </a:pPr>
            <a:r>
              <a:rPr lang="fr-FR" sz="1800"/>
              <a:t>Afin de compléter les couvertures assurance du client avec la RC d’exploitation, non-proposée par BPCE IARD sur ces clients,</a:t>
            </a:r>
          </a:p>
          <a:p>
            <a:pPr lvl="1" algn="just">
              <a:buFont typeface="Arial" panose="020B0604020202020204" pitchFamily="34" charset="0"/>
              <a:buChar char="•"/>
            </a:pPr>
            <a:r>
              <a:rPr lang="fr-FR" sz="1800"/>
              <a:t>Afin de bénéficier d’une expertise dans le domaine médical avec l’un des principaux leaders du courtage en France,</a:t>
            </a:r>
          </a:p>
          <a:p>
            <a:pPr lvl="1" algn="just">
              <a:buFont typeface="Arial" panose="020B0604020202020204" pitchFamily="34" charset="0"/>
              <a:buChar char="•"/>
            </a:pPr>
            <a:r>
              <a:rPr lang="fr-FR" sz="1800"/>
              <a:t>Afin de déployer rapidement au moyen d’un dispositif opérationnel simple tout en maîtrisant les investissements</a:t>
            </a:r>
            <a:endParaRPr lang="fr-FR"/>
          </a:p>
          <a:p>
            <a:pPr marL="0" indent="0" algn="just">
              <a:buFont typeface="Arial" panose="020B0604020202020204" pitchFamily="34" charset="0"/>
              <a:buNone/>
            </a:pPr>
            <a:endParaRPr lang="fr-FR" sz="1800"/>
          </a:p>
        </p:txBody>
      </p:sp>
      <p:pic>
        <p:nvPicPr>
          <p:cNvPr id="12" name="Picture 6">
            <a:extLst>
              <a:ext uri="{FF2B5EF4-FFF2-40B4-BE49-F238E27FC236}">
                <a16:creationId xmlns:a16="http://schemas.microsoft.com/office/drawing/2014/main" id="{B465C08D-9BC9-4DFB-9B5C-F2130AEF5780}"/>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4753634" y="670523"/>
            <a:ext cx="985014" cy="32824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Actualités du Groupe BPCE : Banque Populaire Caisse d'Epargne Natixis - 22">
            <a:extLst>
              <a:ext uri="{FF2B5EF4-FFF2-40B4-BE49-F238E27FC236}">
                <a16:creationId xmlns:a16="http://schemas.microsoft.com/office/drawing/2014/main" id="{214323A3-DB3A-4EFD-82D5-997171E9F6AF}"/>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2803160" y="559734"/>
            <a:ext cx="1648919" cy="470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6527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0C79DB6-4400-44F9-BDA2-A126E65420D5}"/>
              </a:ext>
            </a:extLst>
          </p:cNvPr>
          <p:cNvSpPr/>
          <p:nvPr/>
        </p:nvSpPr>
        <p:spPr>
          <a:xfrm>
            <a:off x="8193901" y="2458387"/>
            <a:ext cx="3482162" cy="377259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81E3813F-0227-499D-8BCB-5D28FDD000BD}"/>
              </a:ext>
            </a:extLst>
          </p:cNvPr>
          <p:cNvSpPr/>
          <p:nvPr/>
        </p:nvSpPr>
        <p:spPr>
          <a:xfrm>
            <a:off x="3763183" y="2458387"/>
            <a:ext cx="4076672" cy="377259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A6A461EC-437C-48A7-ABC1-43BB5DB83651}"/>
              </a:ext>
            </a:extLst>
          </p:cNvPr>
          <p:cNvSpPr/>
          <p:nvPr/>
        </p:nvSpPr>
        <p:spPr>
          <a:xfrm>
            <a:off x="419725" y="2458387"/>
            <a:ext cx="2818150" cy="377259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Partenariat                    /              [2/4]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2</a:t>
            </a:r>
          </a:p>
        </p:txBody>
      </p:sp>
      <p:sp>
        <p:nvSpPr>
          <p:cNvPr id="10" name="Espace réservé du contenu 1">
            <a:extLst>
              <a:ext uri="{FF2B5EF4-FFF2-40B4-BE49-F238E27FC236}">
                <a16:creationId xmlns:a16="http://schemas.microsoft.com/office/drawing/2014/main" id="{F4F2B3F3-B893-4FF0-B818-BFAFC7B69556}"/>
              </a:ext>
            </a:extLst>
          </p:cNvPr>
          <p:cNvSpPr>
            <a:spLocks noGrp="1"/>
          </p:cNvSpPr>
          <p:nvPr>
            <p:ph idx="17"/>
          </p:nvPr>
        </p:nvSpPr>
        <p:spPr>
          <a:xfrm>
            <a:off x="592568" y="1440336"/>
            <a:ext cx="11186251" cy="493395"/>
          </a:xfrm>
        </p:spPr>
        <p:txBody>
          <a:bodyPr/>
          <a:lstStyle/>
          <a:p>
            <a:pPr algn="just"/>
            <a:r>
              <a:rPr lang="fr-FR" sz="1800" u="sng"/>
              <a:t>Bénéfices attendus de ce partenariat</a:t>
            </a:r>
            <a:r>
              <a:rPr lang="fr-FR" sz="1800"/>
              <a:t> :</a:t>
            </a:r>
          </a:p>
          <a:p>
            <a:pPr marL="0" indent="0" algn="just">
              <a:buNone/>
            </a:pPr>
            <a:endParaRPr lang="fr-FR" sz="1800"/>
          </a:p>
        </p:txBody>
      </p:sp>
      <p:sp>
        <p:nvSpPr>
          <p:cNvPr id="9" name="Espace réservé du contenu 1">
            <a:extLst>
              <a:ext uri="{FF2B5EF4-FFF2-40B4-BE49-F238E27FC236}">
                <a16:creationId xmlns:a16="http://schemas.microsoft.com/office/drawing/2014/main" id="{8E377BE6-9330-4C8D-8225-CFFC072C3690}"/>
              </a:ext>
            </a:extLst>
          </p:cNvPr>
          <p:cNvSpPr txBox="1">
            <a:spLocks/>
          </p:cNvSpPr>
          <p:nvPr/>
        </p:nvSpPr>
        <p:spPr>
          <a:xfrm>
            <a:off x="505059" y="2984395"/>
            <a:ext cx="2647482" cy="167762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800" b="1"/>
              <a:t>Bénéfices client </a:t>
            </a:r>
            <a:r>
              <a:rPr lang="fr-FR" sz="1800"/>
              <a:t>:</a:t>
            </a:r>
          </a:p>
          <a:p>
            <a:pPr lvl="0">
              <a:buFont typeface="Wingdings" panose="05000000000000000000" pitchFamily="2" charset="2"/>
              <a:buChar char="Ø"/>
            </a:pPr>
            <a:r>
              <a:rPr lang="fr-FR"/>
              <a:t>Accéder, via leur conseiller, aux solutions RC Pro médicales d’assureurs reconnus sur le marché </a:t>
            </a:r>
          </a:p>
          <a:p>
            <a:pPr marL="0" indent="0">
              <a:buFont typeface="Arial" panose="020B0604020202020204" pitchFamily="34" charset="0"/>
              <a:buNone/>
            </a:pPr>
            <a:endParaRPr lang="fr-FR" sz="1800"/>
          </a:p>
        </p:txBody>
      </p:sp>
      <p:sp>
        <p:nvSpPr>
          <p:cNvPr id="12" name="Espace réservé du contenu 1">
            <a:extLst>
              <a:ext uri="{FF2B5EF4-FFF2-40B4-BE49-F238E27FC236}">
                <a16:creationId xmlns:a16="http://schemas.microsoft.com/office/drawing/2014/main" id="{6E6A86F3-BD8A-4A8E-B1D1-F4A759AC3A0B}"/>
              </a:ext>
            </a:extLst>
          </p:cNvPr>
          <p:cNvSpPr txBox="1">
            <a:spLocks/>
          </p:cNvSpPr>
          <p:nvPr/>
        </p:nvSpPr>
        <p:spPr>
          <a:xfrm>
            <a:off x="3800785" y="2984395"/>
            <a:ext cx="4039070" cy="331387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800" b="1"/>
              <a:t>Bénéfices Conseiller </a:t>
            </a:r>
            <a:r>
              <a:rPr lang="fr-FR" sz="1800"/>
              <a:t>:</a:t>
            </a:r>
          </a:p>
          <a:p>
            <a:pPr lvl="0">
              <a:buFont typeface="Wingdings" panose="05000000000000000000" pitchFamily="2" charset="2"/>
              <a:buChar char="Ø"/>
            </a:pPr>
            <a:r>
              <a:rPr lang="fr-FR"/>
              <a:t>Equiper nos clients d’une solution d’assurance jusqu’alors non-proposable via les assureurs du Groupe</a:t>
            </a:r>
          </a:p>
          <a:p>
            <a:pPr lvl="0">
              <a:buFont typeface="Wingdings" panose="05000000000000000000" pitchFamily="2" charset="2"/>
              <a:buChar char="Ø"/>
            </a:pPr>
            <a:r>
              <a:rPr lang="fr-FR"/>
              <a:t>Être audible auprès des étudiants en médecine dès leur internat (l’équipement en assurance proposé durant leur internat est souvent reconduit au moment de leur installation)</a:t>
            </a:r>
          </a:p>
          <a:p>
            <a:pPr lvl="0">
              <a:buFont typeface="Wingdings" panose="05000000000000000000" pitchFamily="2" charset="2"/>
              <a:buChar char="Ø"/>
            </a:pPr>
            <a:r>
              <a:rPr lang="fr-FR"/>
              <a:t>Renforcer et fidéliser la relation avec nos clients</a:t>
            </a:r>
            <a:endParaRPr lang="fr-FR" sz="1800"/>
          </a:p>
        </p:txBody>
      </p:sp>
      <p:sp>
        <p:nvSpPr>
          <p:cNvPr id="13" name="Espace réservé du contenu 1">
            <a:extLst>
              <a:ext uri="{FF2B5EF4-FFF2-40B4-BE49-F238E27FC236}">
                <a16:creationId xmlns:a16="http://schemas.microsoft.com/office/drawing/2014/main" id="{13577394-C030-46CC-8D7D-7E25EFFB9F22}"/>
              </a:ext>
            </a:extLst>
          </p:cNvPr>
          <p:cNvSpPr txBox="1">
            <a:spLocks/>
          </p:cNvSpPr>
          <p:nvPr/>
        </p:nvSpPr>
        <p:spPr>
          <a:xfrm>
            <a:off x="8259452" y="2984395"/>
            <a:ext cx="3229599" cy="273177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800" b="1"/>
              <a:t>Bénéfices CEGEE </a:t>
            </a:r>
            <a:r>
              <a:rPr lang="fr-FR" sz="1800"/>
              <a:t>:</a:t>
            </a:r>
          </a:p>
          <a:p>
            <a:pPr lvl="0">
              <a:buFont typeface="Wingdings" panose="05000000000000000000" pitchFamily="2" charset="2"/>
              <a:buChar char="Ø"/>
            </a:pPr>
            <a:r>
              <a:rPr lang="fr-FR"/>
              <a:t>Prendre des parts de marché sur l’assurance</a:t>
            </a:r>
          </a:p>
          <a:p>
            <a:pPr lvl="0">
              <a:buFont typeface="Wingdings" panose="05000000000000000000" pitchFamily="2" charset="2"/>
              <a:buChar char="Ø"/>
            </a:pPr>
            <a:r>
              <a:rPr lang="fr-FR"/>
              <a:t>Générer un PNB additionnel via les commissions d’apport d’affaires à percevoir (</a:t>
            </a:r>
            <a:r>
              <a:rPr lang="fr-FR" b="1" i="1">
                <a:effectLst>
                  <a:outerShdw blurRad="38100" dist="38100" dir="2700000" algn="tl">
                    <a:srgbClr val="000000">
                      <a:alpha val="43137"/>
                    </a:srgbClr>
                  </a:outerShdw>
                </a:effectLst>
              </a:rPr>
              <a:t>5% des montants des primes sur les contrats RC Médicale souscrits via WTW</a:t>
            </a:r>
            <a:r>
              <a:rPr lang="fr-FR"/>
              <a:t>).</a:t>
            </a:r>
          </a:p>
          <a:p>
            <a:pPr marL="0" indent="0">
              <a:buFont typeface="Arial" panose="020B0604020202020204" pitchFamily="34" charset="0"/>
              <a:buNone/>
            </a:pPr>
            <a:endParaRPr lang="fr-FR" sz="1800"/>
          </a:p>
        </p:txBody>
      </p:sp>
      <p:pic>
        <p:nvPicPr>
          <p:cNvPr id="19458" name="Picture 2" descr="Le métier de médecin gériatre |Pôle emploi">
            <a:extLst>
              <a:ext uri="{FF2B5EF4-FFF2-40B4-BE49-F238E27FC236}">
                <a16:creationId xmlns:a16="http://schemas.microsoft.com/office/drawing/2014/main" id="{E35E026E-CF36-437E-89B9-18C44E39872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4168" y="1938425"/>
            <a:ext cx="1435237" cy="8830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9460" name="Picture 4" descr="A-t-on besoin d'un conseiller bancaire en 2020 ?">
            <a:extLst>
              <a:ext uri="{FF2B5EF4-FFF2-40B4-BE49-F238E27FC236}">
                <a16:creationId xmlns:a16="http://schemas.microsoft.com/office/drawing/2014/main" id="{10B7B94E-7551-4EB7-9B29-D7C023CA5D3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7957" y="1917446"/>
            <a:ext cx="1544727" cy="8830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6" name="Image 15">
            <a:extLst>
              <a:ext uri="{FF2B5EF4-FFF2-40B4-BE49-F238E27FC236}">
                <a16:creationId xmlns:a16="http://schemas.microsoft.com/office/drawing/2014/main" id="{88483546-744C-4A89-9FD0-FFBA813AA6F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91457" y="1933731"/>
            <a:ext cx="2687049" cy="883092"/>
          </a:xfrm>
          <a:prstGeom prst="rect">
            <a:avLst/>
          </a:prstGeom>
          <a:solidFill>
            <a:schemeClr val="bg1"/>
          </a:solidFill>
          <a:ln>
            <a:noFill/>
          </a:ln>
          <a:effectLst>
            <a:outerShdw blurRad="292100" dist="139700" dir="2700000" algn="tl" rotWithShape="0">
              <a:srgbClr val="333333">
                <a:alpha val="65000"/>
              </a:srgbClr>
            </a:outerShdw>
          </a:effectLst>
        </p:spPr>
      </p:pic>
      <p:pic>
        <p:nvPicPr>
          <p:cNvPr id="19462" name="Picture 6">
            <a:extLst>
              <a:ext uri="{FF2B5EF4-FFF2-40B4-BE49-F238E27FC236}">
                <a16:creationId xmlns:a16="http://schemas.microsoft.com/office/drawing/2014/main" id="{96BC2D02-A633-4B9D-BBB6-DFACB7D8DB69}"/>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4753634" y="670523"/>
            <a:ext cx="985014" cy="328247"/>
          </a:xfrm>
          <a:prstGeom prst="rect">
            <a:avLst/>
          </a:prstGeom>
          <a:noFill/>
          <a:extLst>
            <a:ext uri="{909E8E84-426E-40DD-AFC4-6F175D3DCCD1}">
              <a14:hiddenFill xmlns:a14="http://schemas.microsoft.com/office/drawing/2010/main">
                <a:solidFill>
                  <a:srgbClr val="FFFFFF"/>
                </a:solidFill>
              </a14:hiddenFill>
            </a:ext>
          </a:extLst>
        </p:spPr>
      </p:pic>
      <p:pic>
        <p:nvPicPr>
          <p:cNvPr id="19464" name="Picture 8" descr="Actualités du Groupe BPCE : Banque Populaire Caisse d'Epargne Natixis - 22">
            <a:extLst>
              <a:ext uri="{FF2B5EF4-FFF2-40B4-BE49-F238E27FC236}">
                <a16:creationId xmlns:a16="http://schemas.microsoft.com/office/drawing/2014/main" id="{324819E3-902F-429C-8499-C0A91B80CC8D}"/>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2803160" y="559734"/>
            <a:ext cx="1648919" cy="470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1663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Partenariat                    /              [3/4]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2</a:t>
            </a:r>
          </a:p>
        </p:txBody>
      </p:sp>
      <p:sp>
        <p:nvSpPr>
          <p:cNvPr id="10" name="Espace réservé du contenu 1">
            <a:extLst>
              <a:ext uri="{FF2B5EF4-FFF2-40B4-BE49-F238E27FC236}">
                <a16:creationId xmlns:a16="http://schemas.microsoft.com/office/drawing/2014/main" id="{F4F2B3F3-B893-4FF0-B818-BFAFC7B69556}"/>
              </a:ext>
            </a:extLst>
          </p:cNvPr>
          <p:cNvSpPr>
            <a:spLocks noGrp="1"/>
          </p:cNvSpPr>
          <p:nvPr>
            <p:ph idx="17"/>
          </p:nvPr>
        </p:nvSpPr>
        <p:spPr>
          <a:xfrm>
            <a:off x="570320" y="1440336"/>
            <a:ext cx="11208499" cy="1677620"/>
          </a:xfrm>
        </p:spPr>
        <p:txBody>
          <a:bodyPr/>
          <a:lstStyle/>
          <a:p>
            <a:pPr algn="just"/>
            <a:r>
              <a:rPr lang="fr-FR" sz="1800" u="sng"/>
              <a:t>Qui est notre partenaire              </a:t>
            </a:r>
            <a:r>
              <a:rPr lang="fr-FR" sz="1800"/>
              <a:t> ?</a:t>
            </a:r>
          </a:p>
          <a:p>
            <a:pPr marL="0" indent="0" algn="just">
              <a:buNone/>
            </a:pPr>
            <a:endParaRPr lang="fr-FR" sz="800"/>
          </a:p>
          <a:p>
            <a:pPr marL="0" indent="0" algn="just">
              <a:buNone/>
            </a:pPr>
            <a:r>
              <a:rPr lang="fr-FR" sz="1800" b="1"/>
              <a:t>WTW</a:t>
            </a:r>
            <a:r>
              <a:rPr lang="fr-FR" sz="1800"/>
              <a:t>, qui signifie Willis &amp; Towers Watson, est la nouvelle dénomination de </a:t>
            </a:r>
            <a:r>
              <a:rPr lang="fr-FR" sz="1800" b="1"/>
              <a:t>Gras Savoye </a:t>
            </a:r>
            <a:r>
              <a:rPr lang="fr-FR" sz="1800"/>
              <a:t>depuis mars 2022.</a:t>
            </a:r>
          </a:p>
          <a:p>
            <a:pPr marL="0" indent="0" algn="just">
              <a:buNone/>
            </a:pPr>
            <a:endParaRPr lang="fr-FR" sz="800"/>
          </a:p>
          <a:p>
            <a:pPr marL="0" indent="0" algn="just">
              <a:buNone/>
            </a:pPr>
            <a:r>
              <a:rPr lang="fr-FR" sz="1800" b="1" u="sng"/>
              <a:t>WTW</a:t>
            </a:r>
            <a:r>
              <a:rPr lang="fr-FR" sz="1800" u="sng"/>
              <a:t> en quelques dates et quelques chiffres</a:t>
            </a:r>
            <a:r>
              <a:rPr lang="fr-FR" sz="1800"/>
              <a:t> : </a:t>
            </a:r>
          </a:p>
        </p:txBody>
      </p:sp>
      <p:pic>
        <p:nvPicPr>
          <p:cNvPr id="4" name="Image 3">
            <a:extLst>
              <a:ext uri="{FF2B5EF4-FFF2-40B4-BE49-F238E27FC236}">
                <a16:creationId xmlns:a16="http://schemas.microsoft.com/office/drawing/2014/main" id="{4722A4C4-51E2-40A8-8A6E-4279EFF48472}"/>
              </a:ext>
            </a:extLst>
          </p:cNvPr>
          <p:cNvPicPr>
            <a:picLocks noChangeAspect="1"/>
          </p:cNvPicPr>
          <p:nvPr/>
        </p:nvPicPr>
        <p:blipFill>
          <a:blip r:embed="rId2"/>
          <a:stretch>
            <a:fillRect/>
          </a:stretch>
        </p:blipFill>
        <p:spPr>
          <a:xfrm>
            <a:off x="1378849" y="2865181"/>
            <a:ext cx="9434299" cy="1347757"/>
          </a:xfrm>
          <a:prstGeom prst="rect">
            <a:avLst/>
          </a:prstGeom>
          <a:ln>
            <a:noFill/>
          </a:ln>
          <a:effectLst>
            <a:outerShdw blurRad="292100" dist="139700" dir="2700000" algn="tl" rotWithShape="0">
              <a:srgbClr val="333333">
                <a:alpha val="65000"/>
              </a:srgbClr>
            </a:outerShdw>
          </a:effectLst>
        </p:spPr>
      </p:pic>
      <p:pic>
        <p:nvPicPr>
          <p:cNvPr id="6" name="Image 5">
            <a:extLst>
              <a:ext uri="{FF2B5EF4-FFF2-40B4-BE49-F238E27FC236}">
                <a16:creationId xmlns:a16="http://schemas.microsoft.com/office/drawing/2014/main" id="{8E8C6ED2-C6EC-4621-A2DF-DC0EBA04B4EC}"/>
              </a:ext>
            </a:extLst>
          </p:cNvPr>
          <p:cNvPicPr>
            <a:picLocks noChangeAspect="1"/>
          </p:cNvPicPr>
          <p:nvPr/>
        </p:nvPicPr>
        <p:blipFill>
          <a:blip r:embed="rId3"/>
          <a:stretch>
            <a:fillRect/>
          </a:stretch>
        </p:blipFill>
        <p:spPr>
          <a:xfrm>
            <a:off x="1378849" y="4420238"/>
            <a:ext cx="3261443" cy="1868205"/>
          </a:xfrm>
          <a:prstGeom prst="rect">
            <a:avLst/>
          </a:prstGeom>
          <a:ln>
            <a:noFill/>
          </a:ln>
          <a:effectLst>
            <a:outerShdw blurRad="292100" dist="139700" dir="2700000" algn="tl" rotWithShape="0">
              <a:srgbClr val="333333">
                <a:alpha val="65000"/>
              </a:srgbClr>
            </a:outerShdw>
          </a:effectLst>
        </p:spPr>
      </p:pic>
      <p:sp>
        <p:nvSpPr>
          <p:cNvPr id="12" name="Espace réservé du contenu 1">
            <a:extLst>
              <a:ext uri="{FF2B5EF4-FFF2-40B4-BE49-F238E27FC236}">
                <a16:creationId xmlns:a16="http://schemas.microsoft.com/office/drawing/2014/main" id="{561E8DAE-86A8-45E2-BDF2-F08A4AA1FA5E}"/>
              </a:ext>
            </a:extLst>
          </p:cNvPr>
          <p:cNvSpPr txBox="1">
            <a:spLocks/>
          </p:cNvSpPr>
          <p:nvPr/>
        </p:nvSpPr>
        <p:spPr>
          <a:xfrm>
            <a:off x="5201588" y="4741162"/>
            <a:ext cx="6453806" cy="167762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FR" sz="1800" b="1"/>
              <a:t>WTW </a:t>
            </a:r>
            <a:r>
              <a:rPr lang="fr-FR" sz="1800"/>
              <a:t>intervient dans tous les domaines d’assurance des professionnels de santé et des établissements sanitaires, sociaux et médicaux-sociaux pour protéger leur activité, leurs dirigeants et leurs collaborateurs.</a:t>
            </a:r>
          </a:p>
        </p:txBody>
      </p:sp>
      <p:pic>
        <p:nvPicPr>
          <p:cNvPr id="13" name="Picture 6">
            <a:extLst>
              <a:ext uri="{FF2B5EF4-FFF2-40B4-BE49-F238E27FC236}">
                <a16:creationId xmlns:a16="http://schemas.microsoft.com/office/drawing/2014/main" id="{FBA9A476-41F7-4642-B1D4-75BDB369673A}"/>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4753634" y="670523"/>
            <a:ext cx="985014" cy="32824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Actualités du Groupe BPCE : Banque Populaire Caisse d'Epargne Natixis - 22">
            <a:extLst>
              <a:ext uri="{FF2B5EF4-FFF2-40B4-BE49-F238E27FC236}">
                <a16:creationId xmlns:a16="http://schemas.microsoft.com/office/drawing/2014/main" id="{6D91F78F-477C-4736-9FF7-9D4355B9689C}"/>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2803160" y="559734"/>
            <a:ext cx="1648919" cy="47056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a:extLst>
              <a:ext uri="{FF2B5EF4-FFF2-40B4-BE49-F238E27FC236}">
                <a16:creationId xmlns:a16="http://schemas.microsoft.com/office/drawing/2014/main" id="{9308CC06-2343-4E56-9600-172A7966FEA7}"/>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3332062" y="1456936"/>
            <a:ext cx="865179" cy="288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0990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Partenariat                    /              [4/4]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2</a:t>
            </a:r>
          </a:p>
        </p:txBody>
      </p:sp>
      <p:sp>
        <p:nvSpPr>
          <p:cNvPr id="10" name="Espace réservé du contenu 1">
            <a:extLst>
              <a:ext uri="{FF2B5EF4-FFF2-40B4-BE49-F238E27FC236}">
                <a16:creationId xmlns:a16="http://schemas.microsoft.com/office/drawing/2014/main" id="{F4F2B3F3-B893-4FF0-B818-BFAFC7B69556}"/>
              </a:ext>
            </a:extLst>
          </p:cNvPr>
          <p:cNvSpPr>
            <a:spLocks noGrp="1"/>
          </p:cNvSpPr>
          <p:nvPr>
            <p:ph idx="17"/>
          </p:nvPr>
        </p:nvSpPr>
        <p:spPr>
          <a:xfrm>
            <a:off x="570320" y="1440336"/>
            <a:ext cx="11208499" cy="1677620"/>
          </a:xfrm>
        </p:spPr>
        <p:txBody>
          <a:bodyPr/>
          <a:lstStyle/>
          <a:p>
            <a:pPr algn="just"/>
            <a:r>
              <a:rPr lang="fr-FR" sz="1800" u="sng"/>
              <a:t>             Pôle Santé </a:t>
            </a:r>
            <a:r>
              <a:rPr lang="fr-FR" sz="1800" u="sng">
                <a:sym typeface="Wingdings" panose="05000000000000000000" pitchFamily="2" charset="2"/>
              </a:rPr>
              <a:t></a:t>
            </a:r>
            <a:r>
              <a:rPr lang="fr-FR" sz="1800" u="sng"/>
              <a:t> l’accès aux assureurs spécialisés</a:t>
            </a:r>
            <a:r>
              <a:rPr lang="fr-FR" sz="1800"/>
              <a:t> :</a:t>
            </a:r>
          </a:p>
        </p:txBody>
      </p:sp>
      <p:sp>
        <p:nvSpPr>
          <p:cNvPr id="19" name="Rectangle 18">
            <a:extLst>
              <a:ext uri="{FF2B5EF4-FFF2-40B4-BE49-F238E27FC236}">
                <a16:creationId xmlns:a16="http://schemas.microsoft.com/office/drawing/2014/main" id="{FA703924-97EE-458C-B242-F1443B75A739}"/>
              </a:ext>
            </a:extLst>
          </p:cNvPr>
          <p:cNvSpPr/>
          <p:nvPr/>
        </p:nvSpPr>
        <p:spPr>
          <a:xfrm>
            <a:off x="557154" y="4224534"/>
            <a:ext cx="4267200" cy="1869756"/>
          </a:xfrm>
          <a:prstGeom prst="rect">
            <a:avLst/>
          </a:prstGeom>
          <a:solidFill>
            <a:srgbClr val="D7000F">
              <a:lumMod val="60000"/>
              <a:lumOff val="40000"/>
            </a:srgbClr>
          </a:solidFill>
          <a:ln w="12700" cap="flat" cmpd="sng" algn="ctr">
            <a:noFill/>
            <a:prstDash val="solid"/>
            <a:miter lim="800000"/>
          </a:ln>
          <a:effectLst/>
        </p:spPr>
        <p:txBody>
          <a:bodyPr rtlCol="0" anchor="ctr"/>
          <a:lstStyle/>
          <a:p>
            <a:pPr marL="0" marR="0" lvl="0" indent="0" defTabSz="914377" eaLnBrk="1" fontAlgn="auto" latinLnBrk="0" hangingPunct="1">
              <a:lnSpc>
                <a:spcPct val="100000"/>
              </a:lnSpc>
              <a:spcBef>
                <a:spcPts val="0"/>
              </a:spcBef>
              <a:spcAft>
                <a:spcPts val="351"/>
              </a:spcAft>
              <a:buClrTx/>
              <a:buSzTx/>
              <a:buFontTx/>
              <a:buNone/>
              <a:tabLst/>
              <a:defRPr/>
            </a:pPr>
            <a:r>
              <a:rPr kumimoji="0" lang="fr-FR" sz="1733" b="1" i="0" u="none" strike="noStrike" kern="0" cap="none" spc="0" normalizeH="0" baseline="0" noProof="0">
                <a:ln>
                  <a:noFill/>
                </a:ln>
                <a:solidFill>
                  <a:prstClr val="black"/>
                </a:solidFill>
                <a:effectLst/>
                <a:uLnTx/>
                <a:uFillTx/>
                <a:latin typeface="Arial" panose="020B0604020202020204"/>
                <a:ea typeface="+mn-ea"/>
                <a:cs typeface="+mn-cs"/>
              </a:rPr>
              <a:t>Partenariat unique avec la MACSF et la SHAM:</a:t>
            </a:r>
          </a:p>
          <a:p>
            <a:pPr marL="0" marR="0" lvl="0" indent="0" defTabSz="914377" eaLnBrk="1" fontAlgn="auto" latinLnBrk="0" hangingPunct="1">
              <a:lnSpc>
                <a:spcPct val="100000"/>
              </a:lnSpc>
              <a:spcBef>
                <a:spcPts val="0"/>
              </a:spcBef>
              <a:spcAft>
                <a:spcPts val="351"/>
              </a:spcAft>
              <a:buClrTx/>
              <a:buSzTx/>
              <a:buFontTx/>
              <a:buNone/>
              <a:tabLst/>
              <a:defRPr/>
            </a:pPr>
            <a:r>
              <a:rPr kumimoji="0" lang="fr-FR" sz="1467" b="0" i="0" u="none" strike="noStrike" kern="0" cap="none" spc="0" normalizeH="0" baseline="0" noProof="0">
                <a:ln>
                  <a:noFill/>
                </a:ln>
                <a:solidFill>
                  <a:prstClr val="black"/>
                </a:solidFill>
                <a:effectLst/>
                <a:uLnTx/>
                <a:uFillTx/>
                <a:latin typeface="Arial" panose="020B0604020202020204"/>
                <a:ea typeface="+mn-ea"/>
                <a:cs typeface="+mn-cs"/>
              </a:rPr>
              <a:t>Il s’agit de Mutuelles sans intermédiaire. Ouverture relativement récente au courtage, Spécialistes de l’exercice libérale.</a:t>
            </a:r>
          </a:p>
          <a:p>
            <a:pPr marL="0" marR="0" lvl="0" indent="0" defTabSz="914377" eaLnBrk="1" fontAlgn="auto" latinLnBrk="0" hangingPunct="1">
              <a:lnSpc>
                <a:spcPct val="100000"/>
              </a:lnSpc>
              <a:spcBef>
                <a:spcPts val="0"/>
              </a:spcBef>
              <a:spcAft>
                <a:spcPts val="351"/>
              </a:spcAft>
              <a:buClrTx/>
              <a:buSzTx/>
              <a:buFontTx/>
              <a:buNone/>
              <a:tabLst/>
              <a:defRPr/>
            </a:pPr>
            <a:r>
              <a:rPr kumimoji="0" lang="fr-FR" sz="1467" b="1" i="0" u="none" strike="noStrike" kern="0" cap="none" spc="0" normalizeH="0" baseline="0" noProof="0">
                <a:ln>
                  <a:noFill/>
                </a:ln>
                <a:solidFill>
                  <a:prstClr val="black"/>
                </a:solidFill>
                <a:effectLst/>
                <a:uLnTx/>
                <a:uFillTx/>
                <a:latin typeface="Arial" panose="020B0604020202020204"/>
                <a:ea typeface="+mn-ea"/>
                <a:cs typeface="+mn-cs"/>
              </a:rPr>
              <a:t>Partenariat solide </a:t>
            </a:r>
            <a:r>
              <a:rPr kumimoji="0" lang="fr-FR" sz="1467" b="0" i="0" u="none" strike="noStrike" kern="0" cap="none" spc="0" normalizeH="0" baseline="0" noProof="0">
                <a:ln>
                  <a:noFill/>
                </a:ln>
                <a:solidFill>
                  <a:prstClr val="black"/>
                </a:solidFill>
                <a:effectLst/>
                <a:uLnTx/>
                <a:uFillTx/>
                <a:latin typeface="Arial" panose="020B0604020202020204"/>
                <a:ea typeface="+mn-ea"/>
                <a:cs typeface="+mn-cs"/>
              </a:rPr>
              <a:t>: unique courtier avec qui travaille SHAM et MACSF. </a:t>
            </a:r>
            <a:endParaRPr kumimoji="0" lang="fr-FR" sz="18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0" name="Espace réservé du contenu 4">
            <a:extLst>
              <a:ext uri="{FF2B5EF4-FFF2-40B4-BE49-F238E27FC236}">
                <a16:creationId xmlns:a16="http://schemas.microsoft.com/office/drawing/2014/main" id="{587C9906-BED6-4850-9566-40E7E10F54D4}"/>
              </a:ext>
            </a:extLst>
          </p:cNvPr>
          <p:cNvSpPr txBox="1">
            <a:spLocks/>
          </p:cNvSpPr>
          <p:nvPr/>
        </p:nvSpPr>
        <p:spPr>
          <a:xfrm>
            <a:off x="687693" y="1895842"/>
            <a:ext cx="4109161" cy="2496276"/>
          </a:xfrm>
          <a:prstGeom prst="rect">
            <a:avLst/>
          </a:prstGeom>
          <a:noFill/>
        </p:spPr>
        <p:txBody>
          <a:bodyPr vert="horz" lIns="91440" tIns="45720" rIns="91440" bIns="45720" rtlCol="0" anchor="ctr">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2133" b="0" i="0" u="none" strike="noStrike" kern="1200" cap="none" spc="0" normalizeH="0" baseline="0" noProof="0">
                <a:ln>
                  <a:noFill/>
                </a:ln>
                <a:solidFill>
                  <a:srgbClr val="3E454A"/>
                </a:solidFill>
                <a:effectLst/>
                <a:uLnTx/>
                <a:uFillTx/>
                <a:latin typeface="Arial" panose="020B0604020202020204"/>
                <a:ea typeface="+mn-ea"/>
                <a:cs typeface="+mn-cs"/>
              </a:rPr>
              <a:t>La </a:t>
            </a:r>
            <a:r>
              <a:rPr kumimoji="0" lang="fr-FR" sz="2133" b="1" i="0" u="none" strike="noStrike" kern="1200" cap="none" spc="0" normalizeH="0" baseline="0" noProof="0">
                <a:ln>
                  <a:noFill/>
                </a:ln>
                <a:solidFill>
                  <a:srgbClr val="3E454A"/>
                </a:solidFill>
                <a:effectLst/>
                <a:uLnTx/>
                <a:uFillTx/>
                <a:latin typeface="Arial" panose="020B0604020202020204"/>
                <a:ea typeface="+mn-ea"/>
                <a:cs typeface="+mn-cs"/>
              </a:rPr>
              <a:t>notoriété, </a:t>
            </a:r>
            <a:r>
              <a:rPr kumimoji="0" lang="fr-FR" sz="2133" b="0" i="0" u="none" strike="noStrike" kern="1200" cap="none" spc="0" normalizeH="0" baseline="0" noProof="0">
                <a:ln>
                  <a:noFill/>
                </a:ln>
                <a:solidFill>
                  <a:srgbClr val="3E454A"/>
                </a:solidFill>
                <a:effectLst/>
                <a:uLnTx/>
                <a:uFillTx/>
                <a:latin typeface="Arial" panose="020B0604020202020204"/>
                <a:ea typeface="+mn-ea"/>
                <a:cs typeface="+mn-cs"/>
              </a:rPr>
              <a:t>l’</a:t>
            </a:r>
            <a:r>
              <a:rPr kumimoji="0" lang="fr-FR" sz="2133" b="1" i="0" u="none" strike="noStrike" kern="1200" cap="none" spc="0" normalizeH="0" baseline="0" noProof="0">
                <a:ln>
                  <a:noFill/>
                </a:ln>
                <a:solidFill>
                  <a:srgbClr val="3E454A"/>
                </a:solidFill>
                <a:effectLst/>
                <a:uLnTx/>
                <a:uFillTx/>
                <a:latin typeface="Arial" panose="020B0604020202020204"/>
                <a:ea typeface="+mn-ea"/>
                <a:cs typeface="+mn-cs"/>
              </a:rPr>
              <a:t>expertise </a:t>
            </a:r>
            <a:r>
              <a:rPr kumimoji="0" lang="fr-FR" sz="2133" b="0" i="0" u="none" strike="noStrike" kern="1200" cap="none" spc="0" normalizeH="0" baseline="0" noProof="0">
                <a:ln>
                  <a:noFill/>
                </a:ln>
                <a:solidFill>
                  <a:srgbClr val="3E454A"/>
                </a:solidFill>
                <a:effectLst/>
                <a:uLnTx/>
                <a:uFillTx/>
                <a:latin typeface="Arial" panose="020B0604020202020204"/>
                <a:ea typeface="+mn-ea"/>
                <a:cs typeface="+mn-cs"/>
              </a:rPr>
              <a:t>et le large </a:t>
            </a:r>
            <a:r>
              <a:rPr kumimoji="0" lang="fr-FR" sz="2133" b="1" i="0" u="none" strike="noStrike" kern="1200" cap="none" spc="0" normalizeH="0" baseline="0" noProof="0">
                <a:ln>
                  <a:noFill/>
                </a:ln>
                <a:solidFill>
                  <a:srgbClr val="3E454A"/>
                </a:solidFill>
                <a:effectLst/>
                <a:uLnTx/>
                <a:uFillTx/>
                <a:latin typeface="Arial" panose="020B0604020202020204"/>
                <a:ea typeface="+mn-ea"/>
                <a:cs typeface="+mn-cs"/>
              </a:rPr>
              <a:t>portefeuille de WTW </a:t>
            </a:r>
            <a:r>
              <a:rPr kumimoji="0" lang="fr-FR" sz="2133" b="0" i="0" u="none" strike="noStrike" kern="1200" cap="none" spc="0" normalizeH="0" baseline="0" noProof="0">
                <a:ln>
                  <a:noFill/>
                </a:ln>
                <a:solidFill>
                  <a:srgbClr val="3E454A"/>
                </a:solidFill>
                <a:effectLst/>
                <a:uLnTx/>
                <a:uFillTx/>
                <a:latin typeface="Arial" panose="020B0604020202020204"/>
                <a:ea typeface="+mn-ea"/>
                <a:cs typeface="+mn-cs"/>
              </a:rPr>
              <a:t>leur permettent d’avoir accès aux </a:t>
            </a:r>
            <a:r>
              <a:rPr kumimoji="0" lang="fr-FR" sz="2133" b="1" i="0" u="none" strike="noStrike" kern="1200" cap="none" spc="0" normalizeH="0" baseline="0" noProof="0">
                <a:ln>
                  <a:noFill/>
                </a:ln>
                <a:solidFill>
                  <a:srgbClr val="3E454A"/>
                </a:solidFill>
                <a:effectLst/>
                <a:uLnTx/>
                <a:uFillTx/>
                <a:latin typeface="Arial" panose="020B0604020202020204"/>
                <a:ea typeface="+mn-ea"/>
                <a:cs typeface="+mn-cs"/>
              </a:rPr>
              <a:t>compagnies spécialisées </a:t>
            </a:r>
            <a:r>
              <a:rPr kumimoji="0" lang="fr-FR" sz="2133" b="0" i="0" u="none" strike="noStrike" kern="1200" cap="none" spc="0" normalizeH="0" baseline="0" noProof="0">
                <a:ln>
                  <a:noFill/>
                </a:ln>
                <a:solidFill>
                  <a:srgbClr val="3E454A"/>
                </a:solidFill>
                <a:effectLst/>
                <a:uLnTx/>
                <a:uFillTx/>
                <a:latin typeface="Arial" panose="020B0604020202020204"/>
                <a:ea typeface="+mn-ea"/>
                <a:cs typeface="+mn-cs"/>
              </a:rPr>
              <a:t>dans le</a:t>
            </a:r>
            <a:r>
              <a:rPr kumimoji="0" lang="fr-FR" sz="2133" b="1" i="0" u="none" strike="noStrike" kern="1200" cap="none" spc="0" normalizeH="0" baseline="0" noProof="0">
                <a:ln>
                  <a:noFill/>
                </a:ln>
                <a:solidFill>
                  <a:srgbClr val="3E454A"/>
                </a:solidFill>
                <a:effectLst/>
                <a:uLnTx/>
                <a:uFillTx/>
                <a:latin typeface="Arial" panose="020B0604020202020204"/>
                <a:ea typeface="+mn-ea"/>
                <a:cs typeface="+mn-cs"/>
              </a:rPr>
              <a:t> secteur de la santé, quel que soit le risque concerné.</a:t>
            </a:r>
          </a:p>
        </p:txBody>
      </p:sp>
      <p:sp>
        <p:nvSpPr>
          <p:cNvPr id="21" name="Rectangle 20">
            <a:extLst>
              <a:ext uri="{FF2B5EF4-FFF2-40B4-BE49-F238E27FC236}">
                <a16:creationId xmlns:a16="http://schemas.microsoft.com/office/drawing/2014/main" id="{E1D72169-9B8A-4DB7-9DAA-A3B55F050693}"/>
              </a:ext>
            </a:extLst>
          </p:cNvPr>
          <p:cNvSpPr/>
          <p:nvPr/>
        </p:nvSpPr>
        <p:spPr>
          <a:xfrm>
            <a:off x="5079163" y="1954713"/>
            <a:ext cx="6542517" cy="946841"/>
          </a:xfrm>
          <a:prstGeom prst="rect">
            <a:avLst/>
          </a:prstGeom>
          <a:solidFill>
            <a:srgbClr val="00AAD0"/>
          </a:solidFill>
          <a:ln w="12700" cap="flat" cmpd="sng" algn="ctr">
            <a:noFill/>
            <a:prstDash val="solid"/>
            <a:miter lim="800000"/>
          </a:ln>
          <a:effectLst/>
        </p:spPr>
        <p:txBody>
          <a:bodyPr lIns="192000" tIns="60960" rIns="121920" bIns="6096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67" b="1" i="0" u="none" strike="noStrike" kern="0" cap="none" spc="0" normalizeH="0" baseline="0" noProof="0">
                <a:ln>
                  <a:noFill/>
                </a:ln>
                <a:solidFill>
                  <a:srgbClr val="FFFFFF"/>
                </a:solidFill>
                <a:effectLst/>
                <a:uLnTx/>
                <a:uFillTx/>
                <a:latin typeface="Arial" panose="020B0604020202020204"/>
                <a:ea typeface="+mn-ea"/>
                <a:cs typeface="+mn-cs"/>
              </a:rPr>
              <a:t>En RC </a:t>
            </a:r>
            <a:r>
              <a:rPr kumimoji="0" lang="fr-FR" sz="1867" b="0" i="0" u="none" strike="noStrike" kern="0" cap="none" spc="0" normalizeH="0" baseline="0" noProof="0">
                <a:ln>
                  <a:noFill/>
                </a:ln>
                <a:solidFill>
                  <a:srgbClr val="FFFFFF"/>
                </a:solidFill>
                <a:effectLst/>
                <a:uLnTx/>
                <a:uFillTx/>
                <a:latin typeface="Arial" panose="020B0604020202020204"/>
                <a:ea typeface="+mn-ea"/>
                <a:cs typeface="+mn-cs"/>
              </a:rPr>
              <a:t>: AXA / SHAM / MACSF / CNA / MEDPRO BHIL </a:t>
            </a:r>
          </a:p>
        </p:txBody>
      </p:sp>
      <p:sp>
        <p:nvSpPr>
          <p:cNvPr id="22" name="Rectangle 21">
            <a:extLst>
              <a:ext uri="{FF2B5EF4-FFF2-40B4-BE49-F238E27FC236}">
                <a16:creationId xmlns:a16="http://schemas.microsoft.com/office/drawing/2014/main" id="{0D86AB9D-1FF0-4827-98D5-76F030BE0DC4}"/>
              </a:ext>
            </a:extLst>
          </p:cNvPr>
          <p:cNvSpPr/>
          <p:nvPr/>
        </p:nvSpPr>
        <p:spPr>
          <a:xfrm>
            <a:off x="5079163" y="3136762"/>
            <a:ext cx="6502400" cy="790665"/>
          </a:xfrm>
          <a:prstGeom prst="rect">
            <a:avLst/>
          </a:prstGeom>
          <a:solidFill>
            <a:srgbClr val="7030A0"/>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67" b="0" i="0" u="none" strike="noStrike" kern="0" cap="none" spc="0" normalizeH="0" baseline="0" noProof="0">
                <a:ln>
                  <a:noFill/>
                </a:ln>
                <a:solidFill>
                  <a:srgbClr val="FFFFFF"/>
                </a:solidFill>
                <a:effectLst/>
                <a:uLnTx/>
                <a:uFillTx/>
                <a:latin typeface="Arial" panose="020B0604020202020204"/>
                <a:ea typeface="+mn-ea"/>
                <a:cs typeface="+mn-cs"/>
              </a:rPr>
              <a:t>En PJ : GROUPAMA PROTECTION JURIDIQUE / CFDP/SHAM</a:t>
            </a:r>
          </a:p>
        </p:txBody>
      </p:sp>
      <p:sp>
        <p:nvSpPr>
          <p:cNvPr id="23" name="Rectangle 22">
            <a:extLst>
              <a:ext uri="{FF2B5EF4-FFF2-40B4-BE49-F238E27FC236}">
                <a16:creationId xmlns:a16="http://schemas.microsoft.com/office/drawing/2014/main" id="{2BA4D7BB-1B86-4F5D-8FA4-E8A8D188D00C}"/>
              </a:ext>
            </a:extLst>
          </p:cNvPr>
          <p:cNvSpPr/>
          <p:nvPr/>
        </p:nvSpPr>
        <p:spPr>
          <a:xfrm>
            <a:off x="5045049" y="4224534"/>
            <a:ext cx="6542516" cy="790665"/>
          </a:xfrm>
          <a:prstGeom prst="rect">
            <a:avLst/>
          </a:prstGeom>
          <a:solidFill>
            <a:srgbClr val="FCBE04"/>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67" b="0" i="0" u="none" strike="noStrike" kern="0" cap="none" spc="0" normalizeH="0" baseline="0" noProof="0">
                <a:ln>
                  <a:noFill/>
                </a:ln>
                <a:solidFill>
                  <a:srgbClr val="FFFFFF"/>
                </a:solidFill>
                <a:effectLst/>
                <a:uLnTx/>
                <a:uFillTx/>
                <a:latin typeface="Arial" panose="020B0604020202020204"/>
                <a:ea typeface="+mn-ea"/>
                <a:cs typeface="+mn-cs"/>
              </a:rPr>
              <a:t>En RC des Dirigeants : AIG / BEAZLEY / ZURICH</a:t>
            </a:r>
          </a:p>
        </p:txBody>
      </p:sp>
      <p:sp>
        <p:nvSpPr>
          <p:cNvPr id="24" name="ZoneTexte 23">
            <a:extLst>
              <a:ext uri="{FF2B5EF4-FFF2-40B4-BE49-F238E27FC236}">
                <a16:creationId xmlns:a16="http://schemas.microsoft.com/office/drawing/2014/main" id="{DDAF8F0C-4C6A-4A7F-98B2-065EFEB74541}"/>
              </a:ext>
            </a:extLst>
          </p:cNvPr>
          <p:cNvSpPr txBox="1"/>
          <p:nvPr/>
        </p:nvSpPr>
        <p:spPr bwMode="auto">
          <a:xfrm>
            <a:off x="5011099" y="5501152"/>
            <a:ext cx="6638527" cy="66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67" b="1" i="0" u="none" strike="noStrike" kern="0" cap="none" spc="0" normalizeH="0" baseline="0" noProof="0">
                <a:ln>
                  <a:noFill/>
                </a:ln>
                <a:solidFill>
                  <a:srgbClr val="3E454A"/>
                </a:solidFill>
                <a:effectLst/>
                <a:uLnTx/>
                <a:uFillTx/>
              </a:rPr>
              <a:t>+ délégation de gestion des sinistres confiée par plusieurs compagnies : AXA, MEDPRO BHIL</a:t>
            </a:r>
          </a:p>
        </p:txBody>
      </p:sp>
      <p:pic>
        <p:nvPicPr>
          <p:cNvPr id="25" name="Picture 6">
            <a:extLst>
              <a:ext uri="{FF2B5EF4-FFF2-40B4-BE49-F238E27FC236}">
                <a16:creationId xmlns:a16="http://schemas.microsoft.com/office/drawing/2014/main" id="{47AC6152-B538-4B15-AB25-B5558D56AF78}"/>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4753634" y="670523"/>
            <a:ext cx="985014" cy="32824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8" descr="Actualités du Groupe BPCE : Banque Populaire Caisse d'Epargne Natixis - 22">
            <a:extLst>
              <a:ext uri="{FF2B5EF4-FFF2-40B4-BE49-F238E27FC236}">
                <a16:creationId xmlns:a16="http://schemas.microsoft.com/office/drawing/2014/main" id="{EEE49E9A-E3FE-400C-A05C-81905FB05343}"/>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2803160" y="559734"/>
            <a:ext cx="1648919" cy="47056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6">
            <a:extLst>
              <a:ext uri="{FF2B5EF4-FFF2-40B4-BE49-F238E27FC236}">
                <a16:creationId xmlns:a16="http://schemas.microsoft.com/office/drawing/2014/main" id="{CE97FC69-F18B-4BEB-B349-A5EF9359E05A}"/>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813720" y="1456936"/>
            <a:ext cx="865179" cy="288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4768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Tx/>
              <a:buFont typeface="+mj-lt"/>
              <a:buAutoNum type="arabicPeriod"/>
            </a:pPr>
            <a:r>
              <a:rPr lang="fr-FR" sz="2400">
                <a:solidFill>
                  <a:schemeClr val="tx1"/>
                </a:solidFill>
              </a:rPr>
              <a:t>Contexte</a:t>
            </a:r>
          </a:p>
          <a:p>
            <a:pPr>
              <a:buClrTx/>
            </a:pPr>
            <a:r>
              <a:rPr lang="fr-FR" sz="2400">
                <a:solidFill>
                  <a:schemeClr val="tx1"/>
                </a:solidFill>
              </a:rPr>
              <a:t>Partenariat                   /</a:t>
            </a:r>
          </a:p>
          <a:p>
            <a:pPr>
              <a:buClrTx/>
            </a:pPr>
            <a:r>
              <a:rPr lang="fr-FR" sz="2400" b="1">
                <a:solidFill>
                  <a:srgbClr val="C00000"/>
                </a:solidFill>
              </a:rPr>
              <a:t>L’offre RC Médicale Pro by </a:t>
            </a:r>
          </a:p>
          <a:p>
            <a:pPr>
              <a:buClrTx/>
            </a:pPr>
            <a:r>
              <a:rPr lang="fr-FR" sz="2400"/>
              <a:t>Professionnels de santé ciblés</a:t>
            </a:r>
          </a:p>
          <a:p>
            <a:pPr>
              <a:buClrTx/>
            </a:pPr>
            <a:r>
              <a:rPr lang="fr-FR" sz="2400"/>
              <a:t>Schémas de distribution / Argumentaire</a:t>
            </a:r>
          </a:p>
          <a:p>
            <a:pPr>
              <a:buClrTx/>
            </a:pPr>
            <a:r>
              <a:rPr lang="fr-FR" sz="2400"/>
              <a:t>Schéma contractuel</a:t>
            </a:r>
            <a:endParaRPr lang="fr-FR" sz="2400">
              <a:solidFill>
                <a:srgbClr val="006600"/>
              </a:solidFill>
            </a:endParaRPr>
          </a:p>
          <a:p>
            <a:endParaRPr lang="fr-FR" sz="2400" b="1"/>
          </a:p>
        </p:txBody>
      </p:sp>
      <p:sp>
        <p:nvSpPr>
          <p:cNvPr id="3" name="Rectangle 2">
            <a:extLst>
              <a:ext uri="{FF2B5EF4-FFF2-40B4-BE49-F238E27FC236}">
                <a16:creationId xmlns:a16="http://schemas.microsoft.com/office/drawing/2014/main" id="{9ADF4C20-1357-438A-BEE4-082974747E7E}"/>
              </a:ext>
            </a:extLst>
          </p:cNvPr>
          <p:cNvSpPr/>
          <p:nvPr/>
        </p:nvSpPr>
        <p:spPr>
          <a:xfrm>
            <a:off x="3483429" y="2802227"/>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6BCFD6BF-07C0-4CDD-9616-D337345BBEAD}"/>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615409" y="2420673"/>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ctualités du Groupe BPCE : Banque Populaire Caisse d'Epargne Natixis - 22">
            <a:extLst>
              <a:ext uri="{FF2B5EF4-FFF2-40B4-BE49-F238E27FC236}">
                <a16:creationId xmlns:a16="http://schemas.microsoft.com/office/drawing/2014/main" id="{704DE3DA-D6F9-499C-BEF3-02EDEACEAEE0}"/>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5903872" y="2309883"/>
            <a:ext cx="1407900" cy="4017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DFBB5E37-E187-41A4-8BD5-6C29F7F892CC}"/>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8241037" y="2909892"/>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62836AB5-5C8B-4298-A5C1-4A46E8C92A2D}"/>
              </a:ext>
            </a:extLst>
          </p:cNvPr>
          <p:cNvPicPr>
            <a:picLocks noChangeAspect="1"/>
          </p:cNvPicPr>
          <p:nvPr/>
        </p:nvPicPr>
        <p:blipFill>
          <a:blip r:embed="rId6"/>
          <a:stretch>
            <a:fillRect/>
          </a:stretch>
        </p:blipFill>
        <p:spPr>
          <a:xfrm>
            <a:off x="7484807" y="147308"/>
            <a:ext cx="4504761" cy="10099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01279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L’offre RC Pro Médicale by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3</a:t>
            </a:r>
          </a:p>
        </p:txBody>
      </p:sp>
      <p:sp>
        <p:nvSpPr>
          <p:cNvPr id="9" name="Espace réservé du contenu 1">
            <a:extLst>
              <a:ext uri="{FF2B5EF4-FFF2-40B4-BE49-F238E27FC236}">
                <a16:creationId xmlns:a16="http://schemas.microsoft.com/office/drawing/2014/main" id="{BC61DF80-4ABA-47B6-A41F-DC43035B3417}"/>
              </a:ext>
            </a:extLst>
          </p:cNvPr>
          <p:cNvSpPr>
            <a:spLocks noGrp="1"/>
          </p:cNvSpPr>
          <p:nvPr>
            <p:ph idx="17"/>
          </p:nvPr>
        </p:nvSpPr>
        <p:spPr>
          <a:xfrm>
            <a:off x="570320" y="1275442"/>
            <a:ext cx="11186251" cy="4955542"/>
          </a:xfrm>
        </p:spPr>
        <p:txBody>
          <a:bodyPr/>
          <a:lstStyle/>
          <a:p>
            <a:pPr marL="61595" marR="109855" algn="just"/>
            <a:r>
              <a:rPr lang="fr-FR" sz="1800">
                <a:ea typeface="Times New Roman" panose="02020603050405020304" pitchFamily="18" charset="0"/>
              </a:rPr>
              <a:t>L’offre RC Pro Médicale prévoit 1 contrat unique recouvrant les 3 garanties suivantes :</a:t>
            </a:r>
          </a:p>
          <a:p>
            <a:pPr marL="61595" marR="109855" algn="just"/>
            <a:endParaRPr lang="fr-FR" sz="800">
              <a:ea typeface="Times New Roman" panose="02020603050405020304" pitchFamily="18" charset="0"/>
            </a:endParaRPr>
          </a:p>
          <a:p>
            <a:pPr marL="810900" marR="109855" lvl="1" indent="-342900" algn="just">
              <a:buFont typeface="Symbol" panose="05050102010706020507" pitchFamily="18" charset="2"/>
              <a:buChar char=""/>
            </a:pPr>
            <a:r>
              <a:rPr lang="fr-FR" sz="1800">
                <a:ea typeface="Times New Roman" panose="02020603050405020304" pitchFamily="18" charset="0"/>
              </a:rPr>
              <a:t>Garantie RC Pro Médicale</a:t>
            </a:r>
          </a:p>
          <a:p>
            <a:pPr marL="810900" marR="109855" lvl="1" indent="-342900" algn="just">
              <a:buFont typeface="Symbol" panose="05050102010706020507" pitchFamily="18" charset="2"/>
              <a:buChar char=""/>
            </a:pPr>
            <a:r>
              <a:rPr lang="fr-FR" sz="1800">
                <a:ea typeface="Times New Roman" panose="02020603050405020304" pitchFamily="18" charset="0"/>
              </a:rPr>
              <a:t>Protection RC Exploitation</a:t>
            </a:r>
          </a:p>
          <a:p>
            <a:pPr marL="810900" marR="109855" lvl="1" indent="-342900" algn="just">
              <a:buFont typeface="Symbol" panose="05050102010706020507" pitchFamily="18" charset="2"/>
              <a:buChar char=""/>
            </a:pPr>
            <a:r>
              <a:rPr lang="fr-FR" sz="1800">
                <a:ea typeface="Times New Roman" panose="02020603050405020304" pitchFamily="18" charset="0"/>
              </a:rPr>
              <a:t>Protection Juridique</a:t>
            </a:r>
          </a:p>
          <a:p>
            <a:pPr marR="109855" algn="just"/>
            <a:endParaRPr lang="fr-FR" sz="1800">
              <a:ea typeface="Times New Roman" panose="02020603050405020304" pitchFamily="18" charset="0"/>
            </a:endParaRPr>
          </a:p>
          <a:p>
            <a:pPr marR="109855" algn="just"/>
            <a:endParaRPr lang="fr-FR" sz="1800">
              <a:ea typeface="Times New Roman" panose="02020603050405020304" pitchFamily="18" charset="0"/>
            </a:endParaRPr>
          </a:p>
          <a:p>
            <a:pPr marR="109855" algn="just"/>
            <a:r>
              <a:rPr lang="fr-FR" sz="1800">
                <a:ea typeface="Times New Roman" panose="02020603050405020304" pitchFamily="18" charset="0"/>
              </a:rPr>
              <a:t>Cette offre packagée permet ainsi aux professionnels de santé assurés de faire face aux principaux risques via les garanties suivantes :</a:t>
            </a:r>
          </a:p>
          <a:p>
            <a:pPr marR="109855" algn="just"/>
            <a:endParaRPr lang="fr-FR" sz="800">
              <a:ea typeface="Times New Roman" panose="02020603050405020304" pitchFamily="18" charset="0"/>
            </a:endParaRPr>
          </a:p>
          <a:p>
            <a:pPr marL="810900" marR="109855" lvl="1" indent="-342900" algn="just">
              <a:buFont typeface="Wingdings" panose="05000000000000000000" pitchFamily="2" charset="2"/>
              <a:buChar char=""/>
            </a:pPr>
            <a:r>
              <a:rPr lang="fr-FR" sz="1800">
                <a:ea typeface="Times New Roman" panose="02020603050405020304" pitchFamily="18" charset="0"/>
              </a:rPr>
              <a:t>RC Pro dans le cadre d’acte de prévention, de diagnostic et de soin</a:t>
            </a:r>
          </a:p>
          <a:p>
            <a:pPr marL="810900" marR="109855" lvl="1" indent="-342900" algn="just">
              <a:buFont typeface="Wingdings" panose="05000000000000000000" pitchFamily="2" charset="2"/>
              <a:buChar char=""/>
            </a:pPr>
            <a:r>
              <a:rPr lang="fr-FR" sz="1800">
                <a:ea typeface="Times New Roman" panose="02020603050405020304" pitchFamily="18" charset="0"/>
              </a:rPr>
              <a:t>Garantie infections nosocomiales et faute détachable du service</a:t>
            </a:r>
          </a:p>
          <a:p>
            <a:pPr marL="810900" marR="109855" lvl="1" indent="-342900" algn="just">
              <a:buFont typeface="Wingdings" panose="05000000000000000000" pitchFamily="2" charset="2"/>
              <a:buChar char=""/>
            </a:pPr>
            <a:r>
              <a:rPr lang="fr-FR" sz="1800">
                <a:ea typeface="Times New Roman" panose="02020603050405020304" pitchFamily="18" charset="0"/>
              </a:rPr>
              <a:t>Responsabilité civile d’exploitation </a:t>
            </a:r>
          </a:p>
          <a:p>
            <a:pPr marL="810900" marR="109855" lvl="1" indent="-342900" algn="just">
              <a:buFont typeface="Wingdings" panose="05000000000000000000" pitchFamily="2" charset="2"/>
              <a:buChar char=""/>
            </a:pPr>
            <a:r>
              <a:rPr lang="fr-FR" sz="1800">
                <a:ea typeface="Times New Roman" panose="02020603050405020304" pitchFamily="18" charset="0"/>
              </a:rPr>
              <a:t>Protection Juridique, y compris la défense ordinale</a:t>
            </a:r>
          </a:p>
        </p:txBody>
      </p:sp>
      <p:pic>
        <p:nvPicPr>
          <p:cNvPr id="13" name="Picture 6">
            <a:extLst>
              <a:ext uri="{FF2B5EF4-FFF2-40B4-BE49-F238E27FC236}">
                <a16:creationId xmlns:a16="http://schemas.microsoft.com/office/drawing/2014/main" id="{E741DA42-2146-444D-BEE5-337F8787D8C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5254963" y="682990"/>
            <a:ext cx="841037" cy="280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71261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L’offre RC Pro Médicale by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3</a:t>
            </a:r>
          </a:p>
        </p:txBody>
      </p:sp>
      <p:sp>
        <p:nvSpPr>
          <p:cNvPr id="9" name="Espace réservé du contenu 1">
            <a:extLst>
              <a:ext uri="{FF2B5EF4-FFF2-40B4-BE49-F238E27FC236}">
                <a16:creationId xmlns:a16="http://schemas.microsoft.com/office/drawing/2014/main" id="{BC61DF80-4ABA-47B6-A41F-DC43035B3417}"/>
              </a:ext>
            </a:extLst>
          </p:cNvPr>
          <p:cNvSpPr>
            <a:spLocks noGrp="1"/>
          </p:cNvSpPr>
          <p:nvPr>
            <p:ph idx="17"/>
          </p:nvPr>
        </p:nvSpPr>
        <p:spPr>
          <a:xfrm>
            <a:off x="570320" y="1275442"/>
            <a:ext cx="11186251" cy="392216"/>
          </a:xfrm>
        </p:spPr>
        <p:txBody>
          <a:bodyPr/>
          <a:lstStyle/>
          <a:p>
            <a:pPr marL="61595" marR="109855" algn="just"/>
            <a:r>
              <a:rPr lang="fr-FR" sz="1800">
                <a:ea typeface="Times New Roman" panose="02020603050405020304" pitchFamily="18" charset="0"/>
              </a:rPr>
              <a:t>Besoins couverts </a:t>
            </a:r>
            <a:r>
              <a:rPr lang="fr-FR" sz="1800" err="1">
                <a:ea typeface="Times New Roman" panose="02020603050405020304" pitchFamily="18" charset="0"/>
              </a:rPr>
              <a:t>parl’offre</a:t>
            </a:r>
            <a:r>
              <a:rPr lang="fr-FR" sz="1800">
                <a:ea typeface="Times New Roman" panose="02020603050405020304" pitchFamily="18" charset="0"/>
              </a:rPr>
              <a:t> WTW :</a:t>
            </a:r>
          </a:p>
        </p:txBody>
      </p:sp>
      <p:sp>
        <p:nvSpPr>
          <p:cNvPr id="56" name="Rectangle 55">
            <a:extLst>
              <a:ext uri="{FF2B5EF4-FFF2-40B4-BE49-F238E27FC236}">
                <a16:creationId xmlns:a16="http://schemas.microsoft.com/office/drawing/2014/main" id="{65384635-224D-445C-858E-0CBD7DC0645A}"/>
              </a:ext>
            </a:extLst>
          </p:cNvPr>
          <p:cNvSpPr/>
          <p:nvPr/>
        </p:nvSpPr>
        <p:spPr>
          <a:xfrm>
            <a:off x="658415" y="2500415"/>
            <a:ext cx="756901" cy="3355385"/>
          </a:xfrm>
          <a:prstGeom prst="rect">
            <a:avLst/>
          </a:prstGeom>
          <a:solidFill>
            <a:schemeClr val="accent1">
              <a:lumMod val="20000"/>
              <a:lumOff val="80000"/>
            </a:schemeClr>
          </a:solidFill>
          <a:ln>
            <a:solidFill>
              <a:schemeClr val="accent1">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l" defTabSz="914333" rtl="0" eaLnBrk="1" fontAlgn="base" latinLnBrk="0" hangingPunct="1">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57" name="Rectangle 56">
            <a:extLst>
              <a:ext uri="{FF2B5EF4-FFF2-40B4-BE49-F238E27FC236}">
                <a16:creationId xmlns:a16="http://schemas.microsoft.com/office/drawing/2014/main" id="{204986DD-9F5D-4DAE-840C-4E435B1F9B38}"/>
              </a:ext>
            </a:extLst>
          </p:cNvPr>
          <p:cNvSpPr/>
          <p:nvPr/>
        </p:nvSpPr>
        <p:spPr>
          <a:xfrm rot="16200000" flipH="1">
            <a:off x="-290792" y="4423700"/>
            <a:ext cx="2648749" cy="215444"/>
          </a:xfrm>
          <a:prstGeom prst="rect">
            <a:avLst/>
          </a:prstGeom>
        </p:spPr>
        <p:txBody>
          <a:bodyPr wrap="square" lIns="0" tIns="0" rIns="0" bIns="0">
            <a:spAutoFit/>
          </a:bodyPr>
          <a:lstStyle/>
          <a:p>
            <a:pPr marL="0" marR="0" lvl="0" indent="0" algn="ctr" defTabSz="914333" rtl="0" eaLnBrk="1" fontAlgn="base" latinLnBrk="0" hangingPunct="1">
              <a:lnSpc>
                <a:spcPct val="100000"/>
              </a:lnSpc>
              <a:spcBef>
                <a:spcPct val="0"/>
              </a:spcBef>
              <a:spcAft>
                <a:spcPct val="0"/>
              </a:spcAft>
              <a:buClrTx/>
              <a:buSzTx/>
              <a:buFontTx/>
              <a:buNone/>
              <a:tabLst/>
              <a:defRPr/>
            </a:pPr>
            <a:r>
              <a:rPr kumimoji="0" lang="fr-FR" sz="1400" b="0" i="0" u="none" strike="noStrike" kern="1200" cap="all" spc="0" normalizeH="0" baseline="0" noProof="0">
                <a:ln>
                  <a:noFill/>
                </a:ln>
                <a:solidFill>
                  <a:srgbClr val="3E454A"/>
                </a:solidFill>
                <a:effectLst/>
                <a:uLnTx/>
                <a:uFillTx/>
                <a:latin typeface="Arial" panose="020B0604020202020204"/>
                <a:ea typeface="+mn-ea"/>
                <a:cs typeface="Arial" pitchFamily="34" charset="0"/>
              </a:rPr>
              <a:t>Cœur de l’offre</a:t>
            </a:r>
            <a:endParaRPr kumimoji="0" lang="en-US" sz="1400" b="0" i="0" u="none" strike="noStrike" kern="1200" cap="all" spc="0" normalizeH="0" baseline="0" noProof="0">
              <a:ln>
                <a:noFill/>
              </a:ln>
              <a:solidFill>
                <a:srgbClr val="3E454A"/>
              </a:solidFill>
              <a:effectLst/>
              <a:uLnTx/>
              <a:uFillTx/>
              <a:latin typeface="Arial" panose="020B0604020202020204"/>
              <a:ea typeface="+mn-ea"/>
              <a:cs typeface="Arial" pitchFamily="34" charset="0"/>
            </a:endParaRPr>
          </a:p>
        </p:txBody>
      </p:sp>
      <p:grpSp>
        <p:nvGrpSpPr>
          <p:cNvPr id="58" name="Group 4">
            <a:extLst>
              <a:ext uri="{FF2B5EF4-FFF2-40B4-BE49-F238E27FC236}">
                <a16:creationId xmlns:a16="http://schemas.microsoft.com/office/drawing/2014/main" id="{0DCDE232-49DA-4E30-B3A8-EA74C1B5DB1A}"/>
              </a:ext>
            </a:extLst>
          </p:cNvPr>
          <p:cNvGrpSpPr>
            <a:grpSpLocks noChangeAspect="1"/>
          </p:cNvGrpSpPr>
          <p:nvPr/>
        </p:nvGrpSpPr>
        <p:grpSpPr bwMode="auto">
          <a:xfrm>
            <a:off x="896724" y="2767027"/>
            <a:ext cx="318650" cy="317770"/>
            <a:chOff x="380" y="473"/>
            <a:chExt cx="362" cy="361"/>
          </a:xfrm>
          <a:solidFill>
            <a:schemeClr val="accent1"/>
          </a:solidFill>
        </p:grpSpPr>
        <p:sp>
          <p:nvSpPr>
            <p:cNvPr id="59" name="Freeform 5">
              <a:extLst>
                <a:ext uri="{FF2B5EF4-FFF2-40B4-BE49-F238E27FC236}">
                  <a16:creationId xmlns:a16="http://schemas.microsoft.com/office/drawing/2014/main" id="{7C25B9B7-1C7A-45CA-B0D3-DAC1B8D7CEB0}"/>
                </a:ext>
              </a:extLst>
            </p:cNvPr>
            <p:cNvSpPr>
              <a:spLocks noEditPoints="1"/>
            </p:cNvSpPr>
            <p:nvPr/>
          </p:nvSpPr>
          <p:spPr bwMode="auto">
            <a:xfrm>
              <a:off x="545" y="473"/>
              <a:ext cx="197" cy="197"/>
            </a:xfrm>
            <a:custGeom>
              <a:avLst/>
              <a:gdLst>
                <a:gd name="T0" fmla="*/ 11 w 133"/>
                <a:gd name="T1" fmla="*/ 111 h 133"/>
                <a:gd name="T2" fmla="*/ 0 w 133"/>
                <a:gd name="T3" fmla="*/ 122 h 133"/>
                <a:gd name="T4" fmla="*/ 11 w 133"/>
                <a:gd name="T5" fmla="*/ 133 h 133"/>
                <a:gd name="T6" fmla="*/ 22 w 133"/>
                <a:gd name="T7" fmla="*/ 122 h 133"/>
                <a:gd name="T8" fmla="*/ 21 w 133"/>
                <a:gd name="T9" fmla="*/ 120 h 133"/>
                <a:gd name="T10" fmla="*/ 73 w 133"/>
                <a:gd name="T11" fmla="*/ 68 h 133"/>
                <a:gd name="T12" fmla="*/ 99 w 133"/>
                <a:gd name="T13" fmla="*/ 68 h 133"/>
                <a:gd name="T14" fmla="*/ 103 w 133"/>
                <a:gd name="T15" fmla="*/ 67 h 133"/>
                <a:gd name="T16" fmla="*/ 131 w 133"/>
                <a:gd name="T17" fmla="*/ 39 h 133"/>
                <a:gd name="T18" fmla="*/ 132 w 133"/>
                <a:gd name="T19" fmla="*/ 32 h 133"/>
                <a:gd name="T20" fmla="*/ 126 w 133"/>
                <a:gd name="T21" fmla="*/ 28 h 133"/>
                <a:gd name="T22" fmla="*/ 105 w 133"/>
                <a:gd name="T23" fmla="*/ 28 h 133"/>
                <a:gd name="T24" fmla="*/ 105 w 133"/>
                <a:gd name="T25" fmla="*/ 7 h 133"/>
                <a:gd name="T26" fmla="*/ 101 w 133"/>
                <a:gd name="T27" fmla="*/ 1 h 133"/>
                <a:gd name="T28" fmla="*/ 94 w 133"/>
                <a:gd name="T29" fmla="*/ 2 h 133"/>
                <a:gd name="T30" fmla="*/ 66 w 133"/>
                <a:gd name="T31" fmla="*/ 30 h 133"/>
                <a:gd name="T32" fmla="*/ 64 w 133"/>
                <a:gd name="T33" fmla="*/ 34 h 133"/>
                <a:gd name="T34" fmla="*/ 64 w 133"/>
                <a:gd name="T35" fmla="*/ 59 h 133"/>
                <a:gd name="T36" fmla="*/ 12 w 133"/>
                <a:gd name="T37" fmla="*/ 111 h 133"/>
                <a:gd name="T38" fmla="*/ 11 w 133"/>
                <a:gd name="T39" fmla="*/ 111 h 133"/>
                <a:gd name="T40" fmla="*/ 94 w 133"/>
                <a:gd name="T41" fmla="*/ 39 h 133"/>
                <a:gd name="T42" fmla="*/ 99 w 133"/>
                <a:gd name="T43" fmla="*/ 41 h 133"/>
                <a:gd name="T44" fmla="*/ 111 w 133"/>
                <a:gd name="T45" fmla="*/ 41 h 133"/>
                <a:gd name="T46" fmla="*/ 96 w 133"/>
                <a:gd name="T47" fmla="*/ 56 h 133"/>
                <a:gd name="T48" fmla="*/ 77 w 133"/>
                <a:gd name="T49" fmla="*/ 56 h 133"/>
                <a:gd name="T50" fmla="*/ 77 w 133"/>
                <a:gd name="T51" fmla="*/ 37 h 133"/>
                <a:gd name="T52" fmla="*/ 92 w 133"/>
                <a:gd name="T53" fmla="*/ 22 h 133"/>
                <a:gd name="T54" fmla="*/ 92 w 133"/>
                <a:gd name="T55" fmla="*/ 34 h 133"/>
                <a:gd name="T56" fmla="*/ 94 w 133"/>
                <a:gd name="T57" fmla="*/ 3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3">
                  <a:moveTo>
                    <a:pt x="11" y="111"/>
                  </a:moveTo>
                  <a:cubicBezTo>
                    <a:pt x="5" y="111"/>
                    <a:pt x="0" y="116"/>
                    <a:pt x="0" y="122"/>
                  </a:cubicBezTo>
                  <a:cubicBezTo>
                    <a:pt x="0" y="128"/>
                    <a:pt x="5" y="133"/>
                    <a:pt x="11" y="133"/>
                  </a:cubicBezTo>
                  <a:cubicBezTo>
                    <a:pt x="17" y="133"/>
                    <a:pt x="22" y="128"/>
                    <a:pt x="22" y="122"/>
                  </a:cubicBezTo>
                  <a:cubicBezTo>
                    <a:pt x="22" y="122"/>
                    <a:pt x="22" y="121"/>
                    <a:pt x="21" y="120"/>
                  </a:cubicBezTo>
                  <a:cubicBezTo>
                    <a:pt x="73" y="68"/>
                    <a:pt x="73" y="68"/>
                    <a:pt x="73" y="68"/>
                  </a:cubicBezTo>
                  <a:cubicBezTo>
                    <a:pt x="99" y="68"/>
                    <a:pt x="99" y="68"/>
                    <a:pt x="99" y="68"/>
                  </a:cubicBezTo>
                  <a:cubicBezTo>
                    <a:pt x="100" y="68"/>
                    <a:pt x="102" y="68"/>
                    <a:pt x="103" y="67"/>
                  </a:cubicBezTo>
                  <a:cubicBezTo>
                    <a:pt x="131" y="39"/>
                    <a:pt x="131" y="39"/>
                    <a:pt x="131" y="39"/>
                  </a:cubicBezTo>
                  <a:cubicBezTo>
                    <a:pt x="133" y="37"/>
                    <a:pt x="133" y="34"/>
                    <a:pt x="132" y="32"/>
                  </a:cubicBezTo>
                  <a:cubicBezTo>
                    <a:pt x="131" y="30"/>
                    <a:pt x="129" y="28"/>
                    <a:pt x="126" y="28"/>
                  </a:cubicBezTo>
                  <a:cubicBezTo>
                    <a:pt x="105" y="28"/>
                    <a:pt x="105" y="28"/>
                    <a:pt x="105" y="28"/>
                  </a:cubicBezTo>
                  <a:cubicBezTo>
                    <a:pt x="105" y="7"/>
                    <a:pt x="105" y="7"/>
                    <a:pt x="105" y="7"/>
                  </a:cubicBezTo>
                  <a:cubicBezTo>
                    <a:pt x="105" y="4"/>
                    <a:pt x="103" y="2"/>
                    <a:pt x="101" y="1"/>
                  </a:cubicBezTo>
                  <a:cubicBezTo>
                    <a:pt x="99" y="0"/>
                    <a:pt x="96" y="0"/>
                    <a:pt x="94" y="2"/>
                  </a:cubicBezTo>
                  <a:cubicBezTo>
                    <a:pt x="66" y="30"/>
                    <a:pt x="66" y="30"/>
                    <a:pt x="66" y="30"/>
                  </a:cubicBezTo>
                  <a:cubicBezTo>
                    <a:pt x="65" y="31"/>
                    <a:pt x="64" y="33"/>
                    <a:pt x="64" y="34"/>
                  </a:cubicBezTo>
                  <a:cubicBezTo>
                    <a:pt x="64" y="59"/>
                    <a:pt x="64" y="59"/>
                    <a:pt x="64" y="59"/>
                  </a:cubicBezTo>
                  <a:cubicBezTo>
                    <a:pt x="12" y="111"/>
                    <a:pt x="12" y="111"/>
                    <a:pt x="12" y="111"/>
                  </a:cubicBezTo>
                  <a:cubicBezTo>
                    <a:pt x="12" y="111"/>
                    <a:pt x="11" y="111"/>
                    <a:pt x="11" y="111"/>
                  </a:cubicBezTo>
                  <a:close/>
                  <a:moveTo>
                    <a:pt x="94" y="39"/>
                  </a:moveTo>
                  <a:cubicBezTo>
                    <a:pt x="95" y="40"/>
                    <a:pt x="97" y="41"/>
                    <a:pt x="99" y="41"/>
                  </a:cubicBezTo>
                  <a:cubicBezTo>
                    <a:pt x="111" y="41"/>
                    <a:pt x="111" y="41"/>
                    <a:pt x="111" y="41"/>
                  </a:cubicBezTo>
                  <a:cubicBezTo>
                    <a:pt x="96" y="56"/>
                    <a:pt x="96" y="56"/>
                    <a:pt x="96" y="56"/>
                  </a:cubicBezTo>
                  <a:cubicBezTo>
                    <a:pt x="77" y="56"/>
                    <a:pt x="77" y="56"/>
                    <a:pt x="77" y="56"/>
                  </a:cubicBezTo>
                  <a:cubicBezTo>
                    <a:pt x="77" y="37"/>
                    <a:pt x="77" y="37"/>
                    <a:pt x="77" y="37"/>
                  </a:cubicBezTo>
                  <a:cubicBezTo>
                    <a:pt x="92" y="22"/>
                    <a:pt x="92" y="22"/>
                    <a:pt x="92" y="22"/>
                  </a:cubicBezTo>
                  <a:cubicBezTo>
                    <a:pt x="92" y="34"/>
                    <a:pt x="92" y="34"/>
                    <a:pt x="92" y="34"/>
                  </a:cubicBezTo>
                  <a:cubicBezTo>
                    <a:pt x="92" y="36"/>
                    <a:pt x="93" y="38"/>
                    <a:pt x="9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en-AU" sz="1400" b="0" i="0" u="none" strike="noStrike" kern="1200" cap="none" spc="0" normalizeH="0" baseline="0" noProof="0">
                <a:ln>
                  <a:noFill/>
                </a:ln>
                <a:solidFill>
                  <a:srgbClr val="3E454A"/>
                </a:solidFill>
                <a:effectLst/>
                <a:uLnTx/>
                <a:uFillTx/>
                <a:latin typeface="Arial" panose="020B0604020202020204"/>
                <a:ea typeface="+mn-ea"/>
                <a:cs typeface="Arial" pitchFamily="34" charset="0"/>
              </a:endParaRPr>
            </a:p>
          </p:txBody>
        </p:sp>
        <p:sp>
          <p:nvSpPr>
            <p:cNvPr id="60" name="Freeform 6">
              <a:extLst>
                <a:ext uri="{FF2B5EF4-FFF2-40B4-BE49-F238E27FC236}">
                  <a16:creationId xmlns:a16="http://schemas.microsoft.com/office/drawing/2014/main" id="{414FE773-D743-401B-951D-CA1A28E15C62}"/>
                </a:ext>
              </a:extLst>
            </p:cNvPr>
            <p:cNvSpPr>
              <a:spLocks/>
            </p:cNvSpPr>
            <p:nvPr/>
          </p:nvSpPr>
          <p:spPr bwMode="auto">
            <a:xfrm>
              <a:off x="435" y="528"/>
              <a:ext cx="252" cy="251"/>
            </a:xfrm>
            <a:custGeom>
              <a:avLst/>
              <a:gdLst>
                <a:gd name="T0" fmla="*/ 123 w 170"/>
                <a:gd name="T1" fmla="*/ 16 h 170"/>
                <a:gd name="T2" fmla="*/ 120 w 170"/>
                <a:gd name="T3" fmla="*/ 8 h 170"/>
                <a:gd name="T4" fmla="*/ 119 w 170"/>
                <a:gd name="T5" fmla="*/ 8 h 170"/>
                <a:gd name="T6" fmla="*/ 85 w 170"/>
                <a:gd name="T7" fmla="*/ 0 h 170"/>
                <a:gd name="T8" fmla="*/ 0 w 170"/>
                <a:gd name="T9" fmla="*/ 85 h 170"/>
                <a:gd name="T10" fmla="*/ 85 w 170"/>
                <a:gd name="T11" fmla="*/ 170 h 170"/>
                <a:gd name="T12" fmla="*/ 170 w 170"/>
                <a:gd name="T13" fmla="*/ 85 h 170"/>
                <a:gd name="T14" fmla="*/ 162 w 170"/>
                <a:gd name="T15" fmla="*/ 50 h 170"/>
                <a:gd name="T16" fmla="*/ 158 w 170"/>
                <a:gd name="T17" fmla="*/ 47 h 170"/>
                <a:gd name="T18" fmla="*/ 154 w 170"/>
                <a:gd name="T19" fmla="*/ 47 h 170"/>
                <a:gd name="T20" fmla="*/ 150 w 170"/>
                <a:gd name="T21" fmla="*/ 51 h 170"/>
                <a:gd name="T22" fmla="*/ 151 w 170"/>
                <a:gd name="T23" fmla="*/ 55 h 170"/>
                <a:gd name="T24" fmla="*/ 157 w 170"/>
                <a:gd name="T25" fmla="*/ 85 h 170"/>
                <a:gd name="T26" fmla="*/ 85 w 170"/>
                <a:gd name="T27" fmla="*/ 158 h 170"/>
                <a:gd name="T28" fmla="*/ 12 w 170"/>
                <a:gd name="T29" fmla="*/ 85 h 170"/>
                <a:gd name="T30" fmla="*/ 85 w 170"/>
                <a:gd name="T31" fmla="*/ 13 h 170"/>
                <a:gd name="T32" fmla="*/ 114 w 170"/>
                <a:gd name="T33" fmla="*/ 19 h 170"/>
                <a:gd name="T34" fmla="*/ 123 w 170"/>
                <a:gd name="T35"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0" h="170">
                  <a:moveTo>
                    <a:pt x="123" y="16"/>
                  </a:moveTo>
                  <a:cubicBezTo>
                    <a:pt x="124" y="13"/>
                    <a:pt x="123" y="9"/>
                    <a:pt x="120" y="8"/>
                  </a:cubicBezTo>
                  <a:cubicBezTo>
                    <a:pt x="119" y="8"/>
                    <a:pt x="119" y="8"/>
                    <a:pt x="119" y="8"/>
                  </a:cubicBezTo>
                  <a:cubicBezTo>
                    <a:pt x="108" y="3"/>
                    <a:pt x="97" y="0"/>
                    <a:pt x="85" y="0"/>
                  </a:cubicBezTo>
                  <a:cubicBezTo>
                    <a:pt x="38" y="0"/>
                    <a:pt x="0" y="38"/>
                    <a:pt x="0" y="85"/>
                  </a:cubicBezTo>
                  <a:cubicBezTo>
                    <a:pt x="0" y="132"/>
                    <a:pt x="38" y="170"/>
                    <a:pt x="85" y="170"/>
                  </a:cubicBezTo>
                  <a:cubicBezTo>
                    <a:pt x="131" y="170"/>
                    <a:pt x="170" y="132"/>
                    <a:pt x="170" y="85"/>
                  </a:cubicBezTo>
                  <a:cubicBezTo>
                    <a:pt x="170" y="73"/>
                    <a:pt x="167" y="61"/>
                    <a:pt x="162" y="50"/>
                  </a:cubicBezTo>
                  <a:cubicBezTo>
                    <a:pt x="161" y="49"/>
                    <a:pt x="160" y="48"/>
                    <a:pt x="158" y="47"/>
                  </a:cubicBezTo>
                  <a:cubicBezTo>
                    <a:pt x="157" y="46"/>
                    <a:pt x="155" y="46"/>
                    <a:pt x="154" y="47"/>
                  </a:cubicBezTo>
                  <a:cubicBezTo>
                    <a:pt x="152" y="48"/>
                    <a:pt x="151" y="49"/>
                    <a:pt x="150" y="51"/>
                  </a:cubicBezTo>
                  <a:cubicBezTo>
                    <a:pt x="150" y="52"/>
                    <a:pt x="150" y="54"/>
                    <a:pt x="151" y="55"/>
                  </a:cubicBezTo>
                  <a:cubicBezTo>
                    <a:pt x="155" y="65"/>
                    <a:pt x="157" y="75"/>
                    <a:pt x="157" y="85"/>
                  </a:cubicBezTo>
                  <a:cubicBezTo>
                    <a:pt x="157" y="125"/>
                    <a:pt x="124" y="158"/>
                    <a:pt x="85" y="158"/>
                  </a:cubicBezTo>
                  <a:cubicBezTo>
                    <a:pt x="45" y="158"/>
                    <a:pt x="12" y="125"/>
                    <a:pt x="12" y="85"/>
                  </a:cubicBezTo>
                  <a:cubicBezTo>
                    <a:pt x="12" y="45"/>
                    <a:pt x="45" y="13"/>
                    <a:pt x="85" y="13"/>
                  </a:cubicBezTo>
                  <a:cubicBezTo>
                    <a:pt x="95" y="13"/>
                    <a:pt x="105" y="15"/>
                    <a:pt x="114" y="19"/>
                  </a:cubicBezTo>
                  <a:cubicBezTo>
                    <a:pt x="118" y="21"/>
                    <a:pt x="121" y="19"/>
                    <a:pt x="12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en-AU" sz="1400" b="0" i="0" u="none" strike="noStrike" kern="1200" cap="none" spc="0" normalizeH="0" baseline="0" noProof="0">
                <a:ln>
                  <a:noFill/>
                </a:ln>
                <a:solidFill>
                  <a:srgbClr val="3E454A"/>
                </a:solidFill>
                <a:effectLst/>
                <a:uLnTx/>
                <a:uFillTx/>
                <a:latin typeface="Arial" panose="020B0604020202020204"/>
                <a:ea typeface="+mn-ea"/>
                <a:cs typeface="Arial" pitchFamily="34" charset="0"/>
              </a:endParaRPr>
            </a:p>
          </p:txBody>
        </p:sp>
        <p:sp>
          <p:nvSpPr>
            <p:cNvPr id="61" name="Freeform 7">
              <a:extLst>
                <a:ext uri="{FF2B5EF4-FFF2-40B4-BE49-F238E27FC236}">
                  <a16:creationId xmlns:a16="http://schemas.microsoft.com/office/drawing/2014/main" id="{BD8D919B-6CEE-41CB-BFB0-0B8C0D46E38E}"/>
                </a:ext>
              </a:extLst>
            </p:cNvPr>
            <p:cNvSpPr>
              <a:spLocks/>
            </p:cNvSpPr>
            <p:nvPr/>
          </p:nvSpPr>
          <p:spPr bwMode="auto">
            <a:xfrm>
              <a:off x="490" y="583"/>
              <a:ext cx="142" cy="141"/>
            </a:xfrm>
            <a:custGeom>
              <a:avLst/>
              <a:gdLst>
                <a:gd name="T0" fmla="*/ 48 w 96"/>
                <a:gd name="T1" fmla="*/ 13 h 96"/>
                <a:gd name="T2" fmla="*/ 55 w 96"/>
                <a:gd name="T3" fmla="*/ 14 h 96"/>
                <a:gd name="T4" fmla="*/ 63 w 96"/>
                <a:gd name="T5" fmla="*/ 9 h 96"/>
                <a:gd name="T6" fmla="*/ 58 w 96"/>
                <a:gd name="T7" fmla="*/ 2 h 96"/>
                <a:gd name="T8" fmla="*/ 48 w 96"/>
                <a:gd name="T9" fmla="*/ 0 h 96"/>
                <a:gd name="T10" fmla="*/ 0 w 96"/>
                <a:gd name="T11" fmla="*/ 48 h 96"/>
                <a:gd name="T12" fmla="*/ 48 w 96"/>
                <a:gd name="T13" fmla="*/ 96 h 96"/>
                <a:gd name="T14" fmla="*/ 96 w 96"/>
                <a:gd name="T15" fmla="*/ 48 h 96"/>
                <a:gd name="T16" fmla="*/ 94 w 96"/>
                <a:gd name="T17" fmla="*/ 38 h 96"/>
                <a:gd name="T18" fmla="*/ 92 w 96"/>
                <a:gd name="T19" fmla="*/ 34 h 96"/>
                <a:gd name="T20" fmla="*/ 87 w 96"/>
                <a:gd name="T21" fmla="*/ 33 h 96"/>
                <a:gd name="T22" fmla="*/ 83 w 96"/>
                <a:gd name="T23" fmla="*/ 36 h 96"/>
                <a:gd name="T24" fmla="*/ 82 w 96"/>
                <a:gd name="T25" fmla="*/ 40 h 96"/>
                <a:gd name="T26" fmla="*/ 83 w 96"/>
                <a:gd name="T27" fmla="*/ 48 h 96"/>
                <a:gd name="T28" fmla="*/ 48 w 96"/>
                <a:gd name="T29" fmla="*/ 84 h 96"/>
                <a:gd name="T30" fmla="*/ 12 w 96"/>
                <a:gd name="T31" fmla="*/ 48 h 96"/>
                <a:gd name="T32" fmla="*/ 48 w 96"/>
                <a:gd name="T33" fmla="*/ 1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96">
                  <a:moveTo>
                    <a:pt x="48" y="13"/>
                  </a:moveTo>
                  <a:cubicBezTo>
                    <a:pt x="50" y="13"/>
                    <a:pt x="53" y="13"/>
                    <a:pt x="55" y="14"/>
                  </a:cubicBezTo>
                  <a:cubicBezTo>
                    <a:pt x="59" y="15"/>
                    <a:pt x="62" y="12"/>
                    <a:pt x="63" y="9"/>
                  </a:cubicBezTo>
                  <a:cubicBezTo>
                    <a:pt x="64" y="6"/>
                    <a:pt x="62" y="2"/>
                    <a:pt x="58" y="2"/>
                  </a:cubicBezTo>
                  <a:cubicBezTo>
                    <a:pt x="55" y="1"/>
                    <a:pt x="51" y="0"/>
                    <a:pt x="48" y="0"/>
                  </a:cubicBezTo>
                  <a:cubicBezTo>
                    <a:pt x="21" y="0"/>
                    <a:pt x="0" y="22"/>
                    <a:pt x="0" y="48"/>
                  </a:cubicBezTo>
                  <a:cubicBezTo>
                    <a:pt x="0" y="75"/>
                    <a:pt x="21" y="96"/>
                    <a:pt x="48" y="96"/>
                  </a:cubicBezTo>
                  <a:cubicBezTo>
                    <a:pt x="74" y="96"/>
                    <a:pt x="96" y="75"/>
                    <a:pt x="96" y="48"/>
                  </a:cubicBezTo>
                  <a:cubicBezTo>
                    <a:pt x="96" y="45"/>
                    <a:pt x="95" y="41"/>
                    <a:pt x="94" y="38"/>
                  </a:cubicBezTo>
                  <a:cubicBezTo>
                    <a:pt x="94" y="36"/>
                    <a:pt x="93" y="35"/>
                    <a:pt x="92" y="34"/>
                  </a:cubicBezTo>
                  <a:cubicBezTo>
                    <a:pt x="90" y="33"/>
                    <a:pt x="88" y="32"/>
                    <a:pt x="87" y="33"/>
                  </a:cubicBezTo>
                  <a:cubicBezTo>
                    <a:pt x="85" y="33"/>
                    <a:pt x="84" y="34"/>
                    <a:pt x="83" y="36"/>
                  </a:cubicBezTo>
                  <a:cubicBezTo>
                    <a:pt x="82" y="37"/>
                    <a:pt x="82" y="39"/>
                    <a:pt x="82" y="40"/>
                  </a:cubicBezTo>
                  <a:cubicBezTo>
                    <a:pt x="83" y="43"/>
                    <a:pt x="83" y="46"/>
                    <a:pt x="83" y="48"/>
                  </a:cubicBezTo>
                  <a:cubicBezTo>
                    <a:pt x="83" y="68"/>
                    <a:pt x="67" y="84"/>
                    <a:pt x="48" y="84"/>
                  </a:cubicBezTo>
                  <a:cubicBezTo>
                    <a:pt x="28" y="84"/>
                    <a:pt x="12" y="68"/>
                    <a:pt x="12" y="48"/>
                  </a:cubicBezTo>
                  <a:cubicBezTo>
                    <a:pt x="12" y="29"/>
                    <a:pt x="28" y="13"/>
                    <a:pt x="48"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en-AU" sz="1400" b="0" i="0" u="none" strike="noStrike" kern="1200" cap="none" spc="0" normalizeH="0" baseline="0" noProof="0">
                <a:ln>
                  <a:noFill/>
                </a:ln>
                <a:solidFill>
                  <a:srgbClr val="3E454A"/>
                </a:solidFill>
                <a:effectLst/>
                <a:uLnTx/>
                <a:uFillTx/>
                <a:latin typeface="Arial" panose="020B0604020202020204"/>
                <a:ea typeface="+mn-ea"/>
                <a:cs typeface="Arial" pitchFamily="34" charset="0"/>
              </a:endParaRPr>
            </a:p>
          </p:txBody>
        </p:sp>
        <p:sp>
          <p:nvSpPr>
            <p:cNvPr id="62" name="Freeform 8">
              <a:extLst>
                <a:ext uri="{FF2B5EF4-FFF2-40B4-BE49-F238E27FC236}">
                  <a16:creationId xmlns:a16="http://schemas.microsoft.com/office/drawing/2014/main" id="{722F482B-2E75-400F-BEF5-28DEF30965CA}"/>
                </a:ext>
              </a:extLst>
            </p:cNvPr>
            <p:cNvSpPr>
              <a:spLocks/>
            </p:cNvSpPr>
            <p:nvPr/>
          </p:nvSpPr>
          <p:spPr bwMode="auto">
            <a:xfrm>
              <a:off x="380" y="473"/>
              <a:ext cx="362" cy="361"/>
            </a:xfrm>
            <a:custGeom>
              <a:avLst/>
              <a:gdLst>
                <a:gd name="T0" fmla="*/ 234 w 244"/>
                <a:gd name="T1" fmla="*/ 74 h 244"/>
                <a:gd name="T2" fmla="*/ 230 w 244"/>
                <a:gd name="T3" fmla="*/ 70 h 244"/>
                <a:gd name="T4" fmla="*/ 225 w 244"/>
                <a:gd name="T5" fmla="*/ 70 h 244"/>
                <a:gd name="T6" fmla="*/ 222 w 244"/>
                <a:gd name="T7" fmla="*/ 79 h 244"/>
                <a:gd name="T8" fmla="*/ 231 w 244"/>
                <a:gd name="T9" fmla="*/ 122 h 244"/>
                <a:gd name="T10" fmla="*/ 122 w 244"/>
                <a:gd name="T11" fmla="*/ 232 h 244"/>
                <a:gd name="T12" fmla="*/ 12 w 244"/>
                <a:gd name="T13" fmla="*/ 122 h 244"/>
                <a:gd name="T14" fmla="*/ 122 w 244"/>
                <a:gd name="T15" fmla="*/ 13 h 244"/>
                <a:gd name="T16" fmla="*/ 165 w 244"/>
                <a:gd name="T17" fmla="*/ 22 h 244"/>
                <a:gd name="T18" fmla="*/ 170 w 244"/>
                <a:gd name="T19" fmla="*/ 22 h 244"/>
                <a:gd name="T20" fmla="*/ 173 w 244"/>
                <a:gd name="T21" fmla="*/ 19 h 244"/>
                <a:gd name="T22" fmla="*/ 174 w 244"/>
                <a:gd name="T23" fmla="*/ 14 h 244"/>
                <a:gd name="T24" fmla="*/ 170 w 244"/>
                <a:gd name="T25" fmla="*/ 10 h 244"/>
                <a:gd name="T26" fmla="*/ 122 w 244"/>
                <a:gd name="T27" fmla="*/ 0 h 244"/>
                <a:gd name="T28" fmla="*/ 0 w 244"/>
                <a:gd name="T29" fmla="*/ 122 h 244"/>
                <a:gd name="T30" fmla="*/ 122 w 244"/>
                <a:gd name="T31" fmla="*/ 244 h 244"/>
                <a:gd name="T32" fmla="*/ 244 w 244"/>
                <a:gd name="T33" fmla="*/ 122 h 244"/>
                <a:gd name="T34" fmla="*/ 234 w 244"/>
                <a:gd name="T35" fmla="*/ 7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4" h="244">
                  <a:moveTo>
                    <a:pt x="234" y="74"/>
                  </a:moveTo>
                  <a:cubicBezTo>
                    <a:pt x="233" y="72"/>
                    <a:pt x="232" y="71"/>
                    <a:pt x="230" y="70"/>
                  </a:cubicBezTo>
                  <a:cubicBezTo>
                    <a:pt x="229" y="70"/>
                    <a:pt x="227" y="70"/>
                    <a:pt x="225" y="70"/>
                  </a:cubicBezTo>
                  <a:cubicBezTo>
                    <a:pt x="222" y="72"/>
                    <a:pt x="221" y="76"/>
                    <a:pt x="222" y="79"/>
                  </a:cubicBezTo>
                  <a:cubicBezTo>
                    <a:pt x="228" y="93"/>
                    <a:pt x="231" y="107"/>
                    <a:pt x="231" y="122"/>
                  </a:cubicBezTo>
                  <a:cubicBezTo>
                    <a:pt x="231" y="182"/>
                    <a:pt x="182" y="232"/>
                    <a:pt x="122" y="232"/>
                  </a:cubicBezTo>
                  <a:cubicBezTo>
                    <a:pt x="61" y="232"/>
                    <a:pt x="12" y="182"/>
                    <a:pt x="12" y="122"/>
                  </a:cubicBezTo>
                  <a:cubicBezTo>
                    <a:pt x="12" y="62"/>
                    <a:pt x="61" y="13"/>
                    <a:pt x="122" y="13"/>
                  </a:cubicBezTo>
                  <a:cubicBezTo>
                    <a:pt x="137" y="13"/>
                    <a:pt x="151" y="16"/>
                    <a:pt x="165" y="22"/>
                  </a:cubicBezTo>
                  <a:cubicBezTo>
                    <a:pt x="167" y="23"/>
                    <a:pt x="168" y="23"/>
                    <a:pt x="170" y="22"/>
                  </a:cubicBezTo>
                  <a:cubicBezTo>
                    <a:pt x="172" y="21"/>
                    <a:pt x="173" y="20"/>
                    <a:pt x="173" y="19"/>
                  </a:cubicBezTo>
                  <a:cubicBezTo>
                    <a:pt x="174" y="17"/>
                    <a:pt x="174" y="15"/>
                    <a:pt x="174" y="14"/>
                  </a:cubicBezTo>
                  <a:cubicBezTo>
                    <a:pt x="173" y="12"/>
                    <a:pt x="172" y="11"/>
                    <a:pt x="170" y="10"/>
                  </a:cubicBezTo>
                  <a:cubicBezTo>
                    <a:pt x="155" y="4"/>
                    <a:pt x="138" y="0"/>
                    <a:pt x="122" y="0"/>
                  </a:cubicBezTo>
                  <a:cubicBezTo>
                    <a:pt x="54" y="0"/>
                    <a:pt x="0" y="55"/>
                    <a:pt x="0" y="122"/>
                  </a:cubicBezTo>
                  <a:cubicBezTo>
                    <a:pt x="0" y="189"/>
                    <a:pt x="54" y="244"/>
                    <a:pt x="122" y="244"/>
                  </a:cubicBezTo>
                  <a:cubicBezTo>
                    <a:pt x="189" y="244"/>
                    <a:pt x="244" y="189"/>
                    <a:pt x="244" y="122"/>
                  </a:cubicBezTo>
                  <a:cubicBezTo>
                    <a:pt x="244" y="105"/>
                    <a:pt x="240" y="89"/>
                    <a:pt x="234"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en-AU" sz="1400" b="0" i="0" u="none" strike="noStrike" kern="1200" cap="none" spc="0" normalizeH="0" baseline="0" noProof="0">
                <a:ln>
                  <a:noFill/>
                </a:ln>
                <a:solidFill>
                  <a:srgbClr val="3E454A"/>
                </a:solidFill>
                <a:effectLst/>
                <a:uLnTx/>
                <a:uFillTx/>
                <a:latin typeface="Arial" panose="020B0604020202020204"/>
                <a:ea typeface="+mn-ea"/>
                <a:cs typeface="Arial" pitchFamily="34" charset="0"/>
              </a:endParaRPr>
            </a:p>
          </p:txBody>
        </p:sp>
      </p:grpSp>
      <p:sp>
        <p:nvSpPr>
          <p:cNvPr id="63" name="Rectangle 62">
            <a:extLst>
              <a:ext uri="{FF2B5EF4-FFF2-40B4-BE49-F238E27FC236}">
                <a16:creationId xmlns:a16="http://schemas.microsoft.com/office/drawing/2014/main" id="{44E2141F-0BE2-4A5F-96EB-671B6E88BBB4}"/>
              </a:ext>
            </a:extLst>
          </p:cNvPr>
          <p:cNvSpPr/>
          <p:nvPr/>
        </p:nvSpPr>
        <p:spPr>
          <a:xfrm>
            <a:off x="1512641" y="2500415"/>
            <a:ext cx="1838414" cy="812978"/>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l" defTabSz="914333"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Assurance responsabilité civile professionnelle</a:t>
            </a:r>
          </a:p>
        </p:txBody>
      </p:sp>
      <p:sp>
        <p:nvSpPr>
          <p:cNvPr id="64" name="Rectangle 63">
            <a:extLst>
              <a:ext uri="{FF2B5EF4-FFF2-40B4-BE49-F238E27FC236}">
                <a16:creationId xmlns:a16="http://schemas.microsoft.com/office/drawing/2014/main" id="{BBE845B3-8208-4171-B6D1-84513A989B12}"/>
              </a:ext>
            </a:extLst>
          </p:cNvPr>
          <p:cNvSpPr/>
          <p:nvPr/>
        </p:nvSpPr>
        <p:spPr>
          <a:xfrm>
            <a:off x="1512641" y="5047449"/>
            <a:ext cx="1838414" cy="812978"/>
          </a:xfrm>
          <a:prstGeom prst="rect">
            <a:avLst/>
          </a:prstGeom>
          <a:solidFill>
            <a:srgbClr val="F5ECFA"/>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l" defTabSz="914333"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Protection juridique </a:t>
            </a:r>
          </a:p>
        </p:txBody>
      </p:sp>
      <p:sp>
        <p:nvSpPr>
          <p:cNvPr id="65" name="Rectangle 64">
            <a:extLst>
              <a:ext uri="{FF2B5EF4-FFF2-40B4-BE49-F238E27FC236}">
                <a16:creationId xmlns:a16="http://schemas.microsoft.com/office/drawing/2014/main" id="{EE26AAF4-4DA0-47FB-A7A7-2824FB60AE87}"/>
              </a:ext>
            </a:extLst>
          </p:cNvPr>
          <p:cNvSpPr/>
          <p:nvPr/>
        </p:nvSpPr>
        <p:spPr>
          <a:xfrm>
            <a:off x="1512641" y="3348110"/>
            <a:ext cx="1838414" cy="812978"/>
          </a:xfrm>
          <a:prstGeom prst="rect">
            <a:avLst/>
          </a:prstGeom>
          <a:solidFill>
            <a:srgbClr val="F5ECFA"/>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l" defTabSz="914333"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Garantie infections nosocomiales et faute détachable </a:t>
            </a:r>
          </a:p>
        </p:txBody>
      </p:sp>
      <p:sp>
        <p:nvSpPr>
          <p:cNvPr id="66" name="Rectangle 65">
            <a:extLst>
              <a:ext uri="{FF2B5EF4-FFF2-40B4-BE49-F238E27FC236}">
                <a16:creationId xmlns:a16="http://schemas.microsoft.com/office/drawing/2014/main" id="{C44A0AE2-5BA3-4734-B583-48570CBE43CF}"/>
              </a:ext>
            </a:extLst>
          </p:cNvPr>
          <p:cNvSpPr/>
          <p:nvPr/>
        </p:nvSpPr>
        <p:spPr>
          <a:xfrm>
            <a:off x="1500610" y="2077854"/>
            <a:ext cx="1888917" cy="246221"/>
          </a:xfrm>
          <a:prstGeom prst="rect">
            <a:avLst/>
          </a:prstGeom>
        </p:spPr>
        <p:txBody>
          <a:bodyPr wrap="square" lIns="0" tIns="0" rIns="0" bIns="0">
            <a:spAutoFit/>
          </a:bodyPr>
          <a:lstStyle/>
          <a:p>
            <a:pPr marL="0" marR="0" lvl="0" indent="0" algn="ctr" defTabSz="914333" rtl="0" eaLnBrk="1" fontAlgn="base" latinLnBrk="0" hangingPunct="1">
              <a:lnSpc>
                <a:spcPct val="100000"/>
              </a:lnSpc>
              <a:spcBef>
                <a:spcPct val="0"/>
              </a:spcBef>
              <a:spcAft>
                <a:spcPct val="0"/>
              </a:spcAft>
              <a:buClrTx/>
              <a:buSzTx/>
              <a:buFontTx/>
              <a:buNone/>
              <a:tabLst/>
              <a:defRPr/>
            </a:pPr>
            <a:r>
              <a:rPr kumimoji="0" lang="fr-FR" sz="1600" b="1" i="1" u="none" strike="noStrike" kern="1200" cap="none" spc="0" normalizeH="0" baseline="0" noProof="0">
                <a:ln>
                  <a:noFill/>
                </a:ln>
                <a:solidFill>
                  <a:srgbClr val="3E454A"/>
                </a:solidFill>
                <a:effectLst/>
                <a:uLnTx/>
                <a:uFillTx/>
                <a:latin typeface="Arial" panose="020B0604020202020204"/>
                <a:ea typeface="+mn-ea"/>
                <a:cs typeface="Arial" pitchFamily="34" charset="0"/>
              </a:rPr>
              <a:t>Garantie</a:t>
            </a:r>
            <a:endParaRPr kumimoji="0" lang="en-US" sz="1600" b="1" i="1" u="none" strike="noStrike" kern="1200" cap="none" spc="0" normalizeH="0" baseline="0" noProof="0">
              <a:ln>
                <a:noFill/>
              </a:ln>
              <a:solidFill>
                <a:srgbClr val="3E454A"/>
              </a:solidFill>
              <a:effectLst/>
              <a:uLnTx/>
              <a:uFillTx/>
              <a:latin typeface="Arial" panose="020B0604020202020204"/>
              <a:ea typeface="+mn-ea"/>
              <a:cs typeface="Arial" pitchFamily="34" charset="0"/>
            </a:endParaRPr>
          </a:p>
        </p:txBody>
      </p:sp>
      <p:sp>
        <p:nvSpPr>
          <p:cNvPr id="67" name="ZoneTexte 21">
            <a:extLst>
              <a:ext uri="{FF2B5EF4-FFF2-40B4-BE49-F238E27FC236}">
                <a16:creationId xmlns:a16="http://schemas.microsoft.com/office/drawing/2014/main" id="{4465302A-F403-4DE4-8823-C38F4D676750}"/>
              </a:ext>
            </a:extLst>
          </p:cNvPr>
          <p:cNvSpPr txBox="1"/>
          <p:nvPr/>
        </p:nvSpPr>
        <p:spPr>
          <a:xfrm>
            <a:off x="3448380" y="2500415"/>
            <a:ext cx="2546190" cy="812978"/>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Professionnels de santé</a:t>
            </a:r>
          </a:p>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Établissements de soins</a:t>
            </a:r>
          </a:p>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Jeunes installés</a:t>
            </a:r>
          </a:p>
        </p:txBody>
      </p:sp>
      <p:sp>
        <p:nvSpPr>
          <p:cNvPr id="68" name="ZoneTexte 24">
            <a:extLst>
              <a:ext uri="{FF2B5EF4-FFF2-40B4-BE49-F238E27FC236}">
                <a16:creationId xmlns:a16="http://schemas.microsoft.com/office/drawing/2014/main" id="{E4AF54D7-EEF1-41AB-B4CB-BDC6FF4143D5}"/>
              </a:ext>
            </a:extLst>
          </p:cNvPr>
          <p:cNvSpPr txBox="1"/>
          <p:nvPr/>
        </p:nvSpPr>
        <p:spPr>
          <a:xfrm>
            <a:off x="3448380" y="3348110"/>
            <a:ext cx="2546190" cy="812978"/>
          </a:xfrm>
          <a:prstGeom prst="rect">
            <a:avLst/>
          </a:prstGeom>
          <a:solidFill>
            <a:srgbClr val="F5ECFA"/>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Professionnels de santé </a:t>
            </a:r>
          </a:p>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Établissements de soins</a:t>
            </a:r>
          </a:p>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Laboratoires d’analyse</a:t>
            </a:r>
          </a:p>
        </p:txBody>
      </p:sp>
      <p:sp>
        <p:nvSpPr>
          <p:cNvPr id="69" name="ZoneTexte 26">
            <a:extLst>
              <a:ext uri="{FF2B5EF4-FFF2-40B4-BE49-F238E27FC236}">
                <a16:creationId xmlns:a16="http://schemas.microsoft.com/office/drawing/2014/main" id="{B7EE3DBA-332A-4EF7-906B-0AF84D05DB5E}"/>
              </a:ext>
            </a:extLst>
          </p:cNvPr>
          <p:cNvSpPr txBox="1"/>
          <p:nvPr/>
        </p:nvSpPr>
        <p:spPr>
          <a:xfrm>
            <a:off x="3448380" y="5047449"/>
            <a:ext cx="2546190" cy="812978"/>
          </a:xfrm>
          <a:prstGeom prst="rect">
            <a:avLst/>
          </a:prstGeom>
          <a:solidFill>
            <a:srgbClr val="F5ECFA"/>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Professionnels de santé </a:t>
            </a:r>
          </a:p>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Établissements de santé</a:t>
            </a:r>
          </a:p>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Labo, pharmacies, opticiens</a:t>
            </a:r>
          </a:p>
        </p:txBody>
      </p:sp>
      <p:sp>
        <p:nvSpPr>
          <p:cNvPr id="70" name="Rectangle 69">
            <a:extLst>
              <a:ext uri="{FF2B5EF4-FFF2-40B4-BE49-F238E27FC236}">
                <a16:creationId xmlns:a16="http://schemas.microsoft.com/office/drawing/2014/main" id="{2A728E05-626C-43D2-841E-33486BE0EA51}"/>
              </a:ext>
            </a:extLst>
          </p:cNvPr>
          <p:cNvSpPr/>
          <p:nvPr/>
        </p:nvSpPr>
        <p:spPr>
          <a:xfrm>
            <a:off x="3448380" y="2077854"/>
            <a:ext cx="2348653" cy="246221"/>
          </a:xfrm>
          <a:prstGeom prst="rect">
            <a:avLst/>
          </a:prstGeom>
        </p:spPr>
        <p:txBody>
          <a:bodyPr wrap="square" lIns="0" tIns="0" rIns="0" bIns="0">
            <a:spAutoFit/>
          </a:bodyPr>
          <a:lstStyle/>
          <a:p>
            <a:pPr marL="0" marR="0" lvl="0" indent="0" algn="ctr" defTabSz="914333" rtl="0" eaLnBrk="1" fontAlgn="base" latinLnBrk="0" hangingPunct="1">
              <a:lnSpc>
                <a:spcPct val="100000"/>
              </a:lnSpc>
              <a:spcBef>
                <a:spcPct val="0"/>
              </a:spcBef>
              <a:spcAft>
                <a:spcPct val="0"/>
              </a:spcAft>
              <a:buClrTx/>
              <a:buSzTx/>
              <a:buFontTx/>
              <a:buNone/>
              <a:tabLst/>
              <a:defRPr/>
            </a:pPr>
            <a:r>
              <a:rPr kumimoji="0" lang="fr-FR" sz="1600" b="1" i="1" u="none" strike="noStrike" kern="1200" cap="none" spc="0" normalizeH="0" baseline="0" noProof="0">
                <a:ln>
                  <a:noFill/>
                </a:ln>
                <a:solidFill>
                  <a:srgbClr val="3E454A"/>
                </a:solidFill>
                <a:effectLst/>
                <a:uLnTx/>
                <a:uFillTx/>
                <a:latin typeface="Arial" panose="020B0604020202020204"/>
                <a:ea typeface="+mn-ea"/>
                <a:cs typeface="Arial" pitchFamily="34" charset="0"/>
              </a:rPr>
              <a:t>Cible </a:t>
            </a:r>
            <a:endParaRPr kumimoji="0" lang="en-US" sz="1600" b="1" i="1" u="none" strike="noStrike" kern="1200" cap="none" spc="0" normalizeH="0" baseline="0" noProof="0">
              <a:ln>
                <a:noFill/>
              </a:ln>
              <a:solidFill>
                <a:srgbClr val="3E454A"/>
              </a:solidFill>
              <a:effectLst/>
              <a:uLnTx/>
              <a:uFillTx/>
              <a:latin typeface="Arial" panose="020B0604020202020204"/>
              <a:ea typeface="+mn-ea"/>
              <a:cs typeface="Arial" pitchFamily="34" charset="0"/>
            </a:endParaRPr>
          </a:p>
        </p:txBody>
      </p:sp>
      <p:sp>
        <p:nvSpPr>
          <p:cNvPr id="71" name="ZoneTexte 21">
            <a:extLst>
              <a:ext uri="{FF2B5EF4-FFF2-40B4-BE49-F238E27FC236}">
                <a16:creationId xmlns:a16="http://schemas.microsoft.com/office/drawing/2014/main" id="{24F75933-71B0-4444-9C66-6E4E85A2F579}"/>
              </a:ext>
            </a:extLst>
          </p:cNvPr>
          <p:cNvSpPr txBox="1"/>
          <p:nvPr/>
        </p:nvSpPr>
        <p:spPr>
          <a:xfrm>
            <a:off x="6096000" y="2500415"/>
            <a:ext cx="3695970" cy="812978"/>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Actes de prévention, de diagnostic et de soins</a:t>
            </a:r>
          </a:p>
        </p:txBody>
      </p:sp>
      <p:sp>
        <p:nvSpPr>
          <p:cNvPr id="72" name="ZoneTexte 24">
            <a:extLst>
              <a:ext uri="{FF2B5EF4-FFF2-40B4-BE49-F238E27FC236}">
                <a16:creationId xmlns:a16="http://schemas.microsoft.com/office/drawing/2014/main" id="{4D1AF9D3-A59A-4E6C-84D1-D02956A956D8}"/>
              </a:ext>
            </a:extLst>
          </p:cNvPr>
          <p:cNvSpPr txBox="1"/>
          <p:nvPr/>
        </p:nvSpPr>
        <p:spPr>
          <a:xfrm>
            <a:off x="6096000" y="3348110"/>
            <a:ext cx="3695970" cy="812978"/>
          </a:xfrm>
          <a:prstGeom prst="rect">
            <a:avLst/>
          </a:prstGeom>
          <a:solidFill>
            <a:srgbClr val="F5ECFA"/>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Actes de prévention, de diagnostic et de soins</a:t>
            </a:r>
          </a:p>
        </p:txBody>
      </p:sp>
      <p:sp>
        <p:nvSpPr>
          <p:cNvPr id="73" name="ZoneTexte 26">
            <a:extLst>
              <a:ext uri="{FF2B5EF4-FFF2-40B4-BE49-F238E27FC236}">
                <a16:creationId xmlns:a16="http://schemas.microsoft.com/office/drawing/2014/main" id="{38E268F3-9FA0-4214-8DEC-E9BC3BEB8954}"/>
              </a:ext>
            </a:extLst>
          </p:cNvPr>
          <p:cNvSpPr txBox="1"/>
          <p:nvPr/>
        </p:nvSpPr>
        <p:spPr>
          <a:xfrm>
            <a:off x="6096000" y="5047449"/>
            <a:ext cx="3695970" cy="812978"/>
          </a:xfrm>
          <a:prstGeom prst="rect">
            <a:avLst/>
          </a:prstGeom>
          <a:solidFill>
            <a:srgbClr val="F5ECFA"/>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Défense ordinale</a:t>
            </a:r>
          </a:p>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Recourt tiers payeurs </a:t>
            </a:r>
          </a:p>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Défense locataire/propriétaire</a:t>
            </a:r>
          </a:p>
        </p:txBody>
      </p:sp>
      <p:sp>
        <p:nvSpPr>
          <p:cNvPr id="74" name="Rectangle 73">
            <a:extLst>
              <a:ext uri="{FF2B5EF4-FFF2-40B4-BE49-F238E27FC236}">
                <a16:creationId xmlns:a16="http://schemas.microsoft.com/office/drawing/2014/main" id="{9FDBA284-E771-4BC7-BAE6-E3AAE2E12370}"/>
              </a:ext>
            </a:extLst>
          </p:cNvPr>
          <p:cNvSpPr/>
          <p:nvPr/>
        </p:nvSpPr>
        <p:spPr>
          <a:xfrm>
            <a:off x="5994570" y="2077854"/>
            <a:ext cx="3797399" cy="246221"/>
          </a:xfrm>
          <a:prstGeom prst="rect">
            <a:avLst/>
          </a:prstGeom>
        </p:spPr>
        <p:txBody>
          <a:bodyPr wrap="square" lIns="0" tIns="0" rIns="0" bIns="0">
            <a:spAutoFit/>
          </a:bodyPr>
          <a:lstStyle/>
          <a:p>
            <a:pPr marL="0" marR="0" lvl="0" indent="0" algn="ctr" defTabSz="914333" rtl="0" eaLnBrk="1" fontAlgn="base" latinLnBrk="0" hangingPunct="1">
              <a:lnSpc>
                <a:spcPct val="100000"/>
              </a:lnSpc>
              <a:spcBef>
                <a:spcPct val="0"/>
              </a:spcBef>
              <a:spcAft>
                <a:spcPct val="0"/>
              </a:spcAft>
              <a:buClrTx/>
              <a:buSzTx/>
              <a:buFontTx/>
              <a:buNone/>
              <a:tabLst/>
              <a:defRPr/>
            </a:pPr>
            <a:r>
              <a:rPr kumimoji="0" lang="fr-FR" sz="1600" b="1" i="1" u="none" strike="noStrike" kern="1200" cap="none" spc="0" normalizeH="0" baseline="0" noProof="0">
                <a:ln>
                  <a:noFill/>
                </a:ln>
                <a:solidFill>
                  <a:srgbClr val="3E454A"/>
                </a:solidFill>
                <a:effectLst/>
                <a:uLnTx/>
                <a:uFillTx/>
                <a:latin typeface="Arial" panose="020B0604020202020204"/>
                <a:ea typeface="+mn-ea"/>
                <a:cs typeface="+mn-cs"/>
              </a:rPr>
              <a:t>Evénements &amp; c</a:t>
            </a:r>
            <a:r>
              <a:rPr kumimoji="0" lang="fr-FR" sz="1600" b="1" i="1" u="none" strike="noStrike" kern="1200" cap="none" spc="0" normalizeH="0" baseline="0" noProof="0">
                <a:ln>
                  <a:noFill/>
                </a:ln>
                <a:solidFill>
                  <a:srgbClr val="3E454A"/>
                </a:solidFill>
                <a:effectLst/>
                <a:uLnTx/>
                <a:uFillTx/>
                <a:latin typeface="Arial" panose="020B0604020202020204"/>
                <a:ea typeface="+mn-ea"/>
                <a:cs typeface="Arial" pitchFamily="34" charset="0"/>
              </a:rPr>
              <a:t>ouvertures</a:t>
            </a:r>
            <a:endParaRPr kumimoji="0" lang="en-US" sz="1600" b="1" i="1" u="none" strike="noStrike" kern="1200" cap="none" spc="0" normalizeH="0" baseline="0" noProof="0">
              <a:ln>
                <a:noFill/>
              </a:ln>
              <a:solidFill>
                <a:srgbClr val="3E454A"/>
              </a:solidFill>
              <a:effectLst/>
              <a:uLnTx/>
              <a:uFillTx/>
              <a:latin typeface="Arial" panose="020B0604020202020204"/>
              <a:ea typeface="+mn-ea"/>
              <a:cs typeface="Arial" pitchFamily="34" charset="0"/>
            </a:endParaRPr>
          </a:p>
        </p:txBody>
      </p:sp>
      <p:sp>
        <p:nvSpPr>
          <p:cNvPr id="75" name="Rectangle 74">
            <a:extLst>
              <a:ext uri="{FF2B5EF4-FFF2-40B4-BE49-F238E27FC236}">
                <a16:creationId xmlns:a16="http://schemas.microsoft.com/office/drawing/2014/main" id="{1FB84EC5-4292-4E9D-BFF8-328454761B02}"/>
              </a:ext>
            </a:extLst>
          </p:cNvPr>
          <p:cNvSpPr/>
          <p:nvPr/>
        </p:nvSpPr>
        <p:spPr>
          <a:xfrm>
            <a:off x="1512641" y="4195264"/>
            <a:ext cx="1838414" cy="812978"/>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l" defTabSz="914333"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Responsabilité civile exploitation</a:t>
            </a:r>
          </a:p>
        </p:txBody>
      </p:sp>
      <p:sp>
        <p:nvSpPr>
          <p:cNvPr id="76" name="ZoneTexte 21">
            <a:extLst>
              <a:ext uri="{FF2B5EF4-FFF2-40B4-BE49-F238E27FC236}">
                <a16:creationId xmlns:a16="http://schemas.microsoft.com/office/drawing/2014/main" id="{293C62B7-2516-433C-80B8-788F6138D6C8}"/>
              </a:ext>
            </a:extLst>
          </p:cNvPr>
          <p:cNvSpPr txBox="1"/>
          <p:nvPr/>
        </p:nvSpPr>
        <p:spPr>
          <a:xfrm>
            <a:off x="3448380" y="4195264"/>
            <a:ext cx="2546190" cy="812978"/>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Professionnels de santé </a:t>
            </a:r>
          </a:p>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Établissements de santé</a:t>
            </a:r>
          </a:p>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Labo, pharmacies, opticiens</a:t>
            </a:r>
          </a:p>
        </p:txBody>
      </p:sp>
      <p:sp>
        <p:nvSpPr>
          <p:cNvPr id="77" name="ZoneTexte 21">
            <a:extLst>
              <a:ext uri="{FF2B5EF4-FFF2-40B4-BE49-F238E27FC236}">
                <a16:creationId xmlns:a16="http://schemas.microsoft.com/office/drawing/2014/main" id="{8203FD6F-ACCC-4659-9A5E-30D2103F26A6}"/>
              </a:ext>
            </a:extLst>
          </p:cNvPr>
          <p:cNvSpPr txBox="1"/>
          <p:nvPr/>
        </p:nvSpPr>
        <p:spPr>
          <a:xfrm>
            <a:off x="6096000" y="4195264"/>
            <a:ext cx="3695970" cy="812978"/>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Accident au sein de la structure de soin</a:t>
            </a:r>
          </a:p>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Dommages causés en dehors de l’acte médical</a:t>
            </a:r>
          </a:p>
        </p:txBody>
      </p:sp>
      <p:sp>
        <p:nvSpPr>
          <p:cNvPr id="78" name="Accolade fermante 77">
            <a:extLst>
              <a:ext uri="{FF2B5EF4-FFF2-40B4-BE49-F238E27FC236}">
                <a16:creationId xmlns:a16="http://schemas.microsoft.com/office/drawing/2014/main" id="{E09D8552-A5EF-4C2E-B298-8543A2257A0C}"/>
              </a:ext>
            </a:extLst>
          </p:cNvPr>
          <p:cNvSpPr/>
          <p:nvPr/>
        </p:nvSpPr>
        <p:spPr>
          <a:xfrm>
            <a:off x="9830761" y="2448445"/>
            <a:ext cx="277803" cy="349514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79" name="Rectangle 78">
            <a:extLst>
              <a:ext uri="{FF2B5EF4-FFF2-40B4-BE49-F238E27FC236}">
                <a16:creationId xmlns:a16="http://schemas.microsoft.com/office/drawing/2014/main" id="{CF6CF928-CF7E-4432-8BD9-F60CA450A384}"/>
              </a:ext>
            </a:extLst>
          </p:cNvPr>
          <p:cNvSpPr/>
          <p:nvPr/>
        </p:nvSpPr>
        <p:spPr>
          <a:xfrm>
            <a:off x="10201466" y="3863089"/>
            <a:ext cx="1839045" cy="738664"/>
          </a:xfrm>
          <a:prstGeom prst="rect">
            <a:avLst/>
          </a:prstGeom>
        </p:spPr>
        <p:txBody>
          <a:bodyPr wrap="square" lIns="0" tIns="0" rIns="0" bIns="0">
            <a:spAutoFit/>
          </a:bodyPr>
          <a:lstStyle/>
          <a:p>
            <a:pPr marL="0" marR="0" lvl="0" indent="0" algn="ctr" defTabSz="914333" rtl="0" eaLnBrk="1" fontAlgn="base" latinLnBrk="0" hangingPunct="1">
              <a:lnSpc>
                <a:spcPct val="100000"/>
              </a:lnSpc>
              <a:spcBef>
                <a:spcPct val="0"/>
              </a:spcBef>
              <a:spcAft>
                <a:spcPct val="0"/>
              </a:spcAft>
              <a:buClrTx/>
              <a:buSzTx/>
              <a:buFontTx/>
              <a:buNone/>
              <a:tabLst/>
              <a:defRPr/>
            </a:pPr>
            <a:r>
              <a:rPr kumimoji="0" lang="fr-FR" sz="2400" b="1" i="1" u="none" strike="noStrike" kern="1200" cap="none" spc="0" normalizeH="0" baseline="0" noProof="0">
                <a:ln>
                  <a:noFill/>
                </a:ln>
                <a:solidFill>
                  <a:srgbClr val="C00000"/>
                </a:solidFill>
                <a:effectLst/>
                <a:uLnTx/>
                <a:uFillTx/>
                <a:latin typeface="Arial" panose="020B0604020202020204"/>
                <a:ea typeface="+mn-ea"/>
                <a:cs typeface="Arial" pitchFamily="34" charset="0"/>
              </a:rPr>
              <a:t>Offre packagée </a:t>
            </a:r>
            <a:endParaRPr kumimoji="0" lang="en-US" sz="2400" b="1" i="1" u="none" strike="noStrike" kern="1200" cap="none" spc="0" normalizeH="0" baseline="0" noProof="0">
              <a:ln>
                <a:noFill/>
              </a:ln>
              <a:solidFill>
                <a:srgbClr val="C00000"/>
              </a:solidFill>
              <a:effectLst/>
              <a:uLnTx/>
              <a:uFillTx/>
              <a:latin typeface="Arial" panose="020B0604020202020204"/>
              <a:ea typeface="+mn-ea"/>
              <a:cs typeface="Arial" pitchFamily="34" charset="0"/>
            </a:endParaRPr>
          </a:p>
        </p:txBody>
      </p:sp>
      <p:pic>
        <p:nvPicPr>
          <p:cNvPr id="80" name="Picture 6">
            <a:extLst>
              <a:ext uri="{FF2B5EF4-FFF2-40B4-BE49-F238E27FC236}">
                <a16:creationId xmlns:a16="http://schemas.microsoft.com/office/drawing/2014/main" id="{798F0651-46B9-4889-892F-2F68E9D4C3F4}"/>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5254963" y="682990"/>
            <a:ext cx="841037" cy="280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199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L’offre RC Pro Médicale by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3</a:t>
            </a:r>
          </a:p>
        </p:txBody>
      </p:sp>
      <p:sp>
        <p:nvSpPr>
          <p:cNvPr id="9" name="Espace réservé du contenu 1">
            <a:extLst>
              <a:ext uri="{FF2B5EF4-FFF2-40B4-BE49-F238E27FC236}">
                <a16:creationId xmlns:a16="http://schemas.microsoft.com/office/drawing/2014/main" id="{BC61DF80-4ABA-47B6-A41F-DC43035B3417}"/>
              </a:ext>
            </a:extLst>
          </p:cNvPr>
          <p:cNvSpPr>
            <a:spLocks noGrp="1"/>
          </p:cNvSpPr>
          <p:nvPr>
            <p:ph idx="17"/>
          </p:nvPr>
        </p:nvSpPr>
        <p:spPr>
          <a:xfrm>
            <a:off x="570320" y="1275442"/>
            <a:ext cx="11186251" cy="392216"/>
          </a:xfrm>
        </p:spPr>
        <p:txBody>
          <a:bodyPr/>
          <a:lstStyle/>
          <a:p>
            <a:pPr marL="61595" marR="109855" algn="just"/>
            <a:r>
              <a:rPr lang="fr-FR" sz="1800" b="1" u="sng">
                <a:ea typeface="Times New Roman" panose="02020603050405020304" pitchFamily="18" charset="0"/>
              </a:rPr>
              <a:t>Fiche produit RC MEDICALE</a:t>
            </a:r>
            <a:r>
              <a:rPr lang="fr-FR" sz="1800" b="1">
                <a:ea typeface="Times New Roman" panose="02020603050405020304" pitchFamily="18" charset="0"/>
              </a:rPr>
              <a:t> :</a:t>
            </a:r>
          </a:p>
        </p:txBody>
      </p:sp>
      <p:sp>
        <p:nvSpPr>
          <p:cNvPr id="30" name="Rectangle: Rounded Corners 39">
            <a:extLst>
              <a:ext uri="{FF2B5EF4-FFF2-40B4-BE49-F238E27FC236}">
                <a16:creationId xmlns:a16="http://schemas.microsoft.com/office/drawing/2014/main" id="{29CC1CE5-CAA5-4AAE-8216-8E1B5F4414F9}"/>
              </a:ext>
            </a:extLst>
          </p:cNvPr>
          <p:cNvSpPr/>
          <p:nvPr/>
        </p:nvSpPr>
        <p:spPr>
          <a:xfrm>
            <a:off x="737607" y="4524623"/>
            <a:ext cx="7078336" cy="1806056"/>
          </a:xfrm>
          <a:prstGeom prst="roundRect">
            <a:avLst>
              <a:gd name="adj" fmla="val 0"/>
            </a:avLst>
          </a:prstGeom>
          <a:solidFill>
            <a:schemeClr val="accent4">
              <a:lumMod val="20000"/>
              <a:lumOff val="80000"/>
            </a:scheme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48000" rtlCol="0" anchor="b"/>
          <a:lstStyle/>
          <a:p>
            <a:pPr marL="380972" marR="0" lvl="0" indent="-380972" algn="l" defTabSz="1219110" rtl="0" eaLnBrk="1" fontAlgn="ctr" latinLnBrk="0" hangingPunct="1">
              <a:lnSpc>
                <a:spcPct val="100000"/>
              </a:lnSpc>
              <a:spcBef>
                <a:spcPct val="0"/>
              </a:spcBef>
              <a:spcAft>
                <a:spcPct val="0"/>
              </a:spcAft>
              <a:buClrTx/>
              <a:buSzTx/>
              <a:buFont typeface="Arial" panose="020B0604020202020204" pitchFamily="34" charset="0"/>
              <a:buChar char="•"/>
              <a:tabLst/>
              <a:defRPr/>
            </a:pPr>
            <a:endParaRPr kumimoji="0" lang="fr-FR" sz="933" b="0" i="0" u="none" strike="noStrike" kern="1200" cap="none" spc="0" normalizeH="0" baseline="0" noProof="0">
              <a:ln>
                <a:noFill/>
              </a:ln>
              <a:solidFill>
                <a:srgbClr val="000000"/>
              </a:solidFill>
              <a:effectLst/>
              <a:uLnTx/>
              <a:uFillTx/>
              <a:latin typeface="Calibri"/>
              <a:ea typeface="+mn-ea"/>
              <a:cs typeface="+mn-cs"/>
            </a:endParaRPr>
          </a:p>
        </p:txBody>
      </p:sp>
      <p:sp>
        <p:nvSpPr>
          <p:cNvPr id="31" name="ZoneTexte 30">
            <a:extLst>
              <a:ext uri="{FF2B5EF4-FFF2-40B4-BE49-F238E27FC236}">
                <a16:creationId xmlns:a16="http://schemas.microsoft.com/office/drawing/2014/main" id="{518BB490-8673-4894-B9CD-F32777B7589D}"/>
              </a:ext>
            </a:extLst>
          </p:cNvPr>
          <p:cNvSpPr txBox="1"/>
          <p:nvPr/>
        </p:nvSpPr>
        <p:spPr>
          <a:xfrm>
            <a:off x="912847" y="4246154"/>
            <a:ext cx="3325899" cy="225767"/>
          </a:xfrm>
          <a:prstGeom prst="rect">
            <a:avLst/>
          </a:prstGeom>
          <a:noFill/>
        </p:spPr>
        <p:txBody>
          <a:bodyPr wrap="square" lIns="0" tIns="0" rIns="0" bIns="0" rtlCol="0">
            <a:spAutoFit/>
          </a:bodyPr>
          <a:lstStyle/>
          <a:p>
            <a:pPr marL="0" marR="0" lvl="0" indent="0" algn="l" defTabSz="1219110" rtl="0" eaLnBrk="1" fontAlgn="base" latinLnBrk="0" hangingPunct="1">
              <a:lnSpc>
                <a:spcPct val="100000"/>
              </a:lnSpc>
              <a:spcBef>
                <a:spcPct val="0"/>
              </a:spcBef>
              <a:spcAft>
                <a:spcPct val="0"/>
              </a:spcAft>
              <a:buClrTx/>
              <a:buSzTx/>
              <a:buFontTx/>
              <a:buNone/>
              <a:tabLst/>
              <a:defRPr/>
            </a:pPr>
            <a:r>
              <a:rPr kumimoji="0" lang="fr-FR" sz="1467" b="1" i="0" u="none" strike="noStrike" kern="1200" cap="all" spc="0" normalizeH="0" baseline="0" noProof="0">
                <a:ln>
                  <a:noFill/>
                </a:ln>
                <a:solidFill>
                  <a:srgbClr val="3E454A"/>
                </a:solidFill>
                <a:effectLst/>
                <a:uLnTx/>
                <a:uFillTx/>
                <a:latin typeface="Arial Black" panose="020B0A04020102020204" pitchFamily="34" charset="0"/>
                <a:ea typeface="+mn-ea"/>
                <a:cs typeface="Arial" pitchFamily="34" charset="0"/>
              </a:rPr>
              <a:t>RISQUES COUVERTS</a:t>
            </a:r>
          </a:p>
        </p:txBody>
      </p:sp>
      <p:grpSp>
        <p:nvGrpSpPr>
          <p:cNvPr id="32" name="Group 73">
            <a:extLst>
              <a:ext uri="{FF2B5EF4-FFF2-40B4-BE49-F238E27FC236}">
                <a16:creationId xmlns:a16="http://schemas.microsoft.com/office/drawing/2014/main" id="{901A0E12-26F0-4B39-8773-3844104B1516}"/>
              </a:ext>
            </a:extLst>
          </p:cNvPr>
          <p:cNvGrpSpPr>
            <a:grpSpLocks noChangeAspect="1"/>
          </p:cNvGrpSpPr>
          <p:nvPr/>
        </p:nvGrpSpPr>
        <p:grpSpPr bwMode="auto">
          <a:xfrm>
            <a:off x="335242" y="4191036"/>
            <a:ext cx="401731" cy="408537"/>
            <a:chOff x="6545" y="603"/>
            <a:chExt cx="413" cy="420"/>
          </a:xfrm>
          <a:solidFill>
            <a:schemeClr val="bg2"/>
          </a:solidFill>
        </p:grpSpPr>
        <p:sp>
          <p:nvSpPr>
            <p:cNvPr id="33" name="Freeform 74">
              <a:extLst>
                <a:ext uri="{FF2B5EF4-FFF2-40B4-BE49-F238E27FC236}">
                  <a16:creationId xmlns:a16="http://schemas.microsoft.com/office/drawing/2014/main" id="{80670A97-1595-4F12-A305-CCD45B91F23A}"/>
                </a:ext>
              </a:extLst>
            </p:cNvPr>
            <p:cNvSpPr>
              <a:spLocks noEditPoints="1"/>
            </p:cNvSpPr>
            <p:nvPr/>
          </p:nvSpPr>
          <p:spPr bwMode="auto">
            <a:xfrm>
              <a:off x="6545" y="638"/>
              <a:ext cx="413" cy="233"/>
            </a:xfrm>
            <a:custGeom>
              <a:avLst/>
              <a:gdLst>
                <a:gd name="T0" fmla="*/ 272 w 279"/>
                <a:gd name="T1" fmla="*/ 156 h 157"/>
                <a:gd name="T2" fmla="*/ 266 w 279"/>
                <a:gd name="T3" fmla="*/ 152 h 157"/>
                <a:gd name="T4" fmla="*/ 266 w 279"/>
                <a:gd name="T5" fmla="*/ 152 h 157"/>
                <a:gd name="T6" fmla="*/ 242 w 279"/>
                <a:gd name="T7" fmla="*/ 132 h 157"/>
                <a:gd name="T8" fmla="*/ 217 w 279"/>
                <a:gd name="T9" fmla="*/ 152 h 157"/>
                <a:gd name="T10" fmla="*/ 212 w 279"/>
                <a:gd name="T11" fmla="*/ 156 h 157"/>
                <a:gd name="T12" fmla="*/ 206 w 279"/>
                <a:gd name="T13" fmla="*/ 153 h 157"/>
                <a:gd name="T14" fmla="*/ 176 w 279"/>
                <a:gd name="T15" fmla="*/ 132 h 157"/>
                <a:gd name="T16" fmla="*/ 145 w 279"/>
                <a:gd name="T17" fmla="*/ 153 h 157"/>
                <a:gd name="T18" fmla="*/ 139 w 279"/>
                <a:gd name="T19" fmla="*/ 156 h 157"/>
                <a:gd name="T20" fmla="*/ 134 w 279"/>
                <a:gd name="T21" fmla="*/ 152 h 157"/>
                <a:gd name="T22" fmla="*/ 104 w 279"/>
                <a:gd name="T23" fmla="*/ 132 h 157"/>
                <a:gd name="T24" fmla="*/ 73 w 279"/>
                <a:gd name="T25" fmla="*/ 152 h 157"/>
                <a:gd name="T26" fmla="*/ 67 w 279"/>
                <a:gd name="T27" fmla="*/ 156 h 157"/>
                <a:gd name="T28" fmla="*/ 62 w 279"/>
                <a:gd name="T29" fmla="*/ 151 h 157"/>
                <a:gd name="T30" fmla="*/ 37 w 279"/>
                <a:gd name="T31" fmla="*/ 132 h 157"/>
                <a:gd name="T32" fmla="*/ 19 w 279"/>
                <a:gd name="T33" fmla="*/ 139 h 157"/>
                <a:gd name="T34" fmla="*/ 14 w 279"/>
                <a:gd name="T35" fmla="*/ 150 h 157"/>
                <a:gd name="T36" fmla="*/ 8 w 279"/>
                <a:gd name="T37" fmla="*/ 156 h 157"/>
                <a:gd name="T38" fmla="*/ 2 w 279"/>
                <a:gd name="T39" fmla="*/ 151 h 157"/>
                <a:gd name="T40" fmla="*/ 41 w 279"/>
                <a:gd name="T41" fmla="*/ 42 h 157"/>
                <a:gd name="T42" fmla="*/ 140 w 279"/>
                <a:gd name="T43" fmla="*/ 0 h 157"/>
                <a:gd name="T44" fmla="*/ 238 w 279"/>
                <a:gd name="T45" fmla="*/ 42 h 157"/>
                <a:gd name="T46" fmla="*/ 278 w 279"/>
                <a:gd name="T47" fmla="*/ 151 h 157"/>
                <a:gd name="T48" fmla="*/ 272 w 279"/>
                <a:gd name="T49" fmla="*/ 156 h 157"/>
                <a:gd name="T50" fmla="*/ 272 w 279"/>
                <a:gd name="T51" fmla="*/ 156 h 157"/>
                <a:gd name="T52" fmla="*/ 104 w 279"/>
                <a:gd name="T53" fmla="*/ 120 h 157"/>
                <a:gd name="T54" fmla="*/ 141 w 279"/>
                <a:gd name="T55" fmla="*/ 139 h 157"/>
                <a:gd name="T56" fmla="*/ 176 w 279"/>
                <a:gd name="T57" fmla="*/ 120 h 157"/>
                <a:gd name="T58" fmla="*/ 211 w 279"/>
                <a:gd name="T59" fmla="*/ 138 h 157"/>
                <a:gd name="T60" fmla="*/ 242 w 279"/>
                <a:gd name="T61" fmla="*/ 120 h 157"/>
                <a:gd name="T62" fmla="*/ 265 w 279"/>
                <a:gd name="T63" fmla="*/ 129 h 157"/>
                <a:gd name="T64" fmla="*/ 229 w 279"/>
                <a:gd name="T65" fmla="*/ 50 h 157"/>
                <a:gd name="T66" fmla="*/ 140 w 279"/>
                <a:gd name="T67" fmla="*/ 12 h 157"/>
                <a:gd name="T68" fmla="*/ 50 w 279"/>
                <a:gd name="T69" fmla="*/ 50 h 157"/>
                <a:gd name="T70" fmla="*/ 14 w 279"/>
                <a:gd name="T71" fmla="*/ 127 h 157"/>
                <a:gd name="T72" fmla="*/ 37 w 279"/>
                <a:gd name="T73" fmla="*/ 120 h 157"/>
                <a:gd name="T74" fmla="*/ 69 w 279"/>
                <a:gd name="T75" fmla="*/ 135 h 157"/>
                <a:gd name="T76" fmla="*/ 104 w 279"/>
                <a:gd name="T77" fmla="*/ 12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9" h="157">
                  <a:moveTo>
                    <a:pt x="272" y="156"/>
                  </a:moveTo>
                  <a:cubicBezTo>
                    <a:pt x="269" y="156"/>
                    <a:pt x="266" y="155"/>
                    <a:pt x="266" y="152"/>
                  </a:cubicBezTo>
                  <a:cubicBezTo>
                    <a:pt x="266" y="152"/>
                    <a:pt x="266" y="152"/>
                    <a:pt x="266" y="152"/>
                  </a:cubicBezTo>
                  <a:cubicBezTo>
                    <a:pt x="266" y="151"/>
                    <a:pt x="261" y="132"/>
                    <a:pt x="242" y="132"/>
                  </a:cubicBezTo>
                  <a:cubicBezTo>
                    <a:pt x="223" y="132"/>
                    <a:pt x="218" y="151"/>
                    <a:pt x="217" y="152"/>
                  </a:cubicBezTo>
                  <a:cubicBezTo>
                    <a:pt x="217" y="154"/>
                    <a:pt x="215" y="156"/>
                    <a:pt x="212" y="156"/>
                  </a:cubicBezTo>
                  <a:cubicBezTo>
                    <a:pt x="210" y="157"/>
                    <a:pt x="207" y="155"/>
                    <a:pt x="206" y="153"/>
                  </a:cubicBezTo>
                  <a:cubicBezTo>
                    <a:pt x="206" y="153"/>
                    <a:pt x="196" y="132"/>
                    <a:pt x="176" y="132"/>
                  </a:cubicBezTo>
                  <a:cubicBezTo>
                    <a:pt x="156" y="132"/>
                    <a:pt x="145" y="153"/>
                    <a:pt x="145" y="153"/>
                  </a:cubicBezTo>
                  <a:cubicBezTo>
                    <a:pt x="144" y="155"/>
                    <a:pt x="141" y="157"/>
                    <a:pt x="139" y="156"/>
                  </a:cubicBezTo>
                  <a:cubicBezTo>
                    <a:pt x="137" y="156"/>
                    <a:pt x="134" y="154"/>
                    <a:pt x="134" y="152"/>
                  </a:cubicBezTo>
                  <a:cubicBezTo>
                    <a:pt x="134" y="151"/>
                    <a:pt x="128" y="132"/>
                    <a:pt x="104" y="132"/>
                  </a:cubicBezTo>
                  <a:cubicBezTo>
                    <a:pt x="79" y="132"/>
                    <a:pt x="74" y="151"/>
                    <a:pt x="73" y="152"/>
                  </a:cubicBezTo>
                  <a:cubicBezTo>
                    <a:pt x="73" y="155"/>
                    <a:pt x="70" y="157"/>
                    <a:pt x="67" y="156"/>
                  </a:cubicBezTo>
                  <a:cubicBezTo>
                    <a:pt x="64" y="156"/>
                    <a:pt x="62" y="154"/>
                    <a:pt x="62" y="151"/>
                  </a:cubicBezTo>
                  <a:cubicBezTo>
                    <a:pt x="62" y="149"/>
                    <a:pt x="61" y="132"/>
                    <a:pt x="37" y="132"/>
                  </a:cubicBezTo>
                  <a:cubicBezTo>
                    <a:pt x="29" y="132"/>
                    <a:pt x="23" y="135"/>
                    <a:pt x="19" y="139"/>
                  </a:cubicBezTo>
                  <a:cubicBezTo>
                    <a:pt x="14" y="144"/>
                    <a:pt x="14" y="150"/>
                    <a:pt x="14" y="150"/>
                  </a:cubicBezTo>
                  <a:cubicBezTo>
                    <a:pt x="14" y="154"/>
                    <a:pt x="11" y="156"/>
                    <a:pt x="8" y="156"/>
                  </a:cubicBezTo>
                  <a:cubicBezTo>
                    <a:pt x="5" y="157"/>
                    <a:pt x="2" y="154"/>
                    <a:pt x="2" y="151"/>
                  </a:cubicBezTo>
                  <a:cubicBezTo>
                    <a:pt x="0" y="110"/>
                    <a:pt x="14" y="70"/>
                    <a:pt x="41" y="42"/>
                  </a:cubicBezTo>
                  <a:cubicBezTo>
                    <a:pt x="67" y="15"/>
                    <a:pt x="102" y="0"/>
                    <a:pt x="140" y="0"/>
                  </a:cubicBezTo>
                  <a:cubicBezTo>
                    <a:pt x="177" y="0"/>
                    <a:pt x="212" y="15"/>
                    <a:pt x="238" y="42"/>
                  </a:cubicBezTo>
                  <a:cubicBezTo>
                    <a:pt x="265" y="70"/>
                    <a:pt x="279" y="110"/>
                    <a:pt x="278" y="151"/>
                  </a:cubicBezTo>
                  <a:cubicBezTo>
                    <a:pt x="278" y="154"/>
                    <a:pt x="275" y="156"/>
                    <a:pt x="272" y="156"/>
                  </a:cubicBezTo>
                  <a:cubicBezTo>
                    <a:pt x="272" y="156"/>
                    <a:pt x="272" y="156"/>
                    <a:pt x="272" y="156"/>
                  </a:cubicBezTo>
                  <a:close/>
                  <a:moveTo>
                    <a:pt x="104" y="120"/>
                  </a:moveTo>
                  <a:cubicBezTo>
                    <a:pt x="123" y="120"/>
                    <a:pt x="134" y="130"/>
                    <a:pt x="141" y="139"/>
                  </a:cubicBezTo>
                  <a:cubicBezTo>
                    <a:pt x="147" y="131"/>
                    <a:pt x="159" y="120"/>
                    <a:pt x="176" y="120"/>
                  </a:cubicBezTo>
                  <a:cubicBezTo>
                    <a:pt x="192" y="120"/>
                    <a:pt x="204" y="130"/>
                    <a:pt x="211" y="138"/>
                  </a:cubicBezTo>
                  <a:cubicBezTo>
                    <a:pt x="216" y="129"/>
                    <a:pt x="226" y="120"/>
                    <a:pt x="242" y="120"/>
                  </a:cubicBezTo>
                  <a:cubicBezTo>
                    <a:pt x="252" y="120"/>
                    <a:pt x="259" y="124"/>
                    <a:pt x="265" y="129"/>
                  </a:cubicBezTo>
                  <a:cubicBezTo>
                    <a:pt x="262" y="99"/>
                    <a:pt x="249" y="71"/>
                    <a:pt x="229" y="50"/>
                  </a:cubicBezTo>
                  <a:cubicBezTo>
                    <a:pt x="206" y="26"/>
                    <a:pt x="174" y="12"/>
                    <a:pt x="140" y="12"/>
                  </a:cubicBezTo>
                  <a:cubicBezTo>
                    <a:pt x="105" y="12"/>
                    <a:pt x="73" y="26"/>
                    <a:pt x="50" y="50"/>
                  </a:cubicBezTo>
                  <a:cubicBezTo>
                    <a:pt x="30" y="71"/>
                    <a:pt x="18" y="98"/>
                    <a:pt x="14" y="127"/>
                  </a:cubicBezTo>
                  <a:cubicBezTo>
                    <a:pt x="20" y="123"/>
                    <a:pt x="28" y="120"/>
                    <a:pt x="37" y="120"/>
                  </a:cubicBezTo>
                  <a:cubicBezTo>
                    <a:pt x="55" y="120"/>
                    <a:pt x="64" y="128"/>
                    <a:pt x="69" y="135"/>
                  </a:cubicBezTo>
                  <a:cubicBezTo>
                    <a:pt x="76" y="128"/>
                    <a:pt x="87" y="120"/>
                    <a:pt x="104" y="120"/>
                  </a:cubicBezTo>
                  <a:close/>
                </a:path>
              </a:pathLst>
            </a:custGeom>
            <a:grpFill/>
            <a:ln w="19050">
              <a:noFill/>
              <a:round/>
              <a:headEnd/>
              <a:tailEnd/>
            </a:ln>
          </p:spPr>
          <p:txBody>
            <a:bodyPr vert="horz" wrap="square" lIns="121892" tIns="60945" rIns="121892" bIns="60945" numCol="1" anchor="t" anchorCtr="0" compatLnSpc="1">
              <a:prstTxWarp prst="textNoShape">
                <a:avLst/>
              </a:prstTxWarp>
            </a:bodyPr>
            <a:lstStyle/>
            <a:p>
              <a:pPr marL="0" marR="0" lvl="0" indent="0" algn="l" defTabSz="1219140" rtl="0" eaLnBrk="1" fontAlgn="base" latinLnBrk="0" hangingPunct="1">
                <a:lnSpc>
                  <a:spcPct val="100000"/>
                </a:lnSpc>
                <a:spcBef>
                  <a:spcPct val="0"/>
                </a:spcBef>
                <a:spcAft>
                  <a:spcPct val="0"/>
                </a:spcAft>
                <a:buClrTx/>
                <a:buSzTx/>
                <a:buFontTx/>
                <a:buNone/>
                <a:tabLst/>
                <a:defRPr/>
              </a:pPr>
              <a:endParaRPr kumimoji="0" lang="en-AU"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4" name="Freeform 75">
              <a:extLst>
                <a:ext uri="{FF2B5EF4-FFF2-40B4-BE49-F238E27FC236}">
                  <a16:creationId xmlns:a16="http://schemas.microsoft.com/office/drawing/2014/main" id="{DFD27F61-1865-4C75-9903-537B78BC30A4}"/>
                </a:ext>
              </a:extLst>
            </p:cNvPr>
            <p:cNvSpPr>
              <a:spLocks/>
            </p:cNvSpPr>
            <p:nvPr/>
          </p:nvSpPr>
          <p:spPr bwMode="auto">
            <a:xfrm>
              <a:off x="6743" y="603"/>
              <a:ext cx="18" cy="53"/>
            </a:xfrm>
            <a:custGeom>
              <a:avLst/>
              <a:gdLst>
                <a:gd name="T0" fmla="*/ 6 w 12"/>
                <a:gd name="T1" fmla="*/ 36 h 36"/>
                <a:gd name="T2" fmla="*/ 0 w 12"/>
                <a:gd name="T3" fmla="*/ 30 h 36"/>
                <a:gd name="T4" fmla="*/ 0 w 12"/>
                <a:gd name="T5" fmla="*/ 6 h 36"/>
                <a:gd name="T6" fmla="*/ 6 w 12"/>
                <a:gd name="T7" fmla="*/ 0 h 36"/>
                <a:gd name="T8" fmla="*/ 12 w 12"/>
                <a:gd name="T9" fmla="*/ 6 h 36"/>
                <a:gd name="T10" fmla="*/ 12 w 12"/>
                <a:gd name="T11" fmla="*/ 30 h 36"/>
                <a:gd name="T12" fmla="*/ 6 w 1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6" y="36"/>
                  </a:moveTo>
                  <a:cubicBezTo>
                    <a:pt x="2" y="36"/>
                    <a:pt x="0" y="34"/>
                    <a:pt x="0" y="30"/>
                  </a:cubicBezTo>
                  <a:cubicBezTo>
                    <a:pt x="0" y="6"/>
                    <a:pt x="0" y="6"/>
                    <a:pt x="0" y="6"/>
                  </a:cubicBezTo>
                  <a:cubicBezTo>
                    <a:pt x="0" y="3"/>
                    <a:pt x="2" y="0"/>
                    <a:pt x="6" y="0"/>
                  </a:cubicBezTo>
                  <a:cubicBezTo>
                    <a:pt x="9" y="0"/>
                    <a:pt x="12" y="3"/>
                    <a:pt x="12" y="6"/>
                  </a:cubicBezTo>
                  <a:cubicBezTo>
                    <a:pt x="12" y="30"/>
                    <a:pt x="12" y="30"/>
                    <a:pt x="12" y="30"/>
                  </a:cubicBezTo>
                  <a:cubicBezTo>
                    <a:pt x="12" y="34"/>
                    <a:pt x="9" y="36"/>
                    <a:pt x="6" y="36"/>
                  </a:cubicBezTo>
                  <a:close/>
                </a:path>
              </a:pathLst>
            </a:custGeom>
            <a:grpFill/>
            <a:ln w="19050">
              <a:noFill/>
              <a:round/>
              <a:headEnd/>
              <a:tailEnd/>
            </a:ln>
          </p:spPr>
          <p:txBody>
            <a:bodyPr vert="horz" wrap="square" lIns="121892" tIns="60945" rIns="121892" bIns="60945" numCol="1" anchor="t" anchorCtr="0" compatLnSpc="1">
              <a:prstTxWarp prst="textNoShape">
                <a:avLst/>
              </a:prstTxWarp>
            </a:bodyPr>
            <a:lstStyle/>
            <a:p>
              <a:pPr marL="0" marR="0" lvl="0" indent="0" algn="l" defTabSz="1219140" rtl="0" eaLnBrk="1" fontAlgn="base" latinLnBrk="0" hangingPunct="1">
                <a:lnSpc>
                  <a:spcPct val="100000"/>
                </a:lnSpc>
                <a:spcBef>
                  <a:spcPct val="0"/>
                </a:spcBef>
                <a:spcAft>
                  <a:spcPct val="0"/>
                </a:spcAft>
                <a:buClrTx/>
                <a:buSzTx/>
                <a:buFontTx/>
                <a:buNone/>
                <a:tabLst/>
                <a:defRPr/>
              </a:pPr>
              <a:endParaRPr kumimoji="0" lang="en-AU"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5" name="Freeform 76">
              <a:extLst>
                <a:ext uri="{FF2B5EF4-FFF2-40B4-BE49-F238E27FC236}">
                  <a16:creationId xmlns:a16="http://schemas.microsoft.com/office/drawing/2014/main" id="{DB556264-9EF2-40AC-8314-41542C8A0145}"/>
                </a:ext>
              </a:extLst>
            </p:cNvPr>
            <p:cNvSpPr>
              <a:spLocks/>
            </p:cNvSpPr>
            <p:nvPr/>
          </p:nvSpPr>
          <p:spPr bwMode="auto">
            <a:xfrm>
              <a:off x="6743" y="851"/>
              <a:ext cx="62" cy="172"/>
            </a:xfrm>
            <a:custGeom>
              <a:avLst/>
              <a:gdLst>
                <a:gd name="T0" fmla="*/ 21 w 42"/>
                <a:gd name="T1" fmla="*/ 116 h 116"/>
                <a:gd name="T2" fmla="*/ 0 w 42"/>
                <a:gd name="T3" fmla="*/ 96 h 116"/>
                <a:gd name="T4" fmla="*/ 0 w 42"/>
                <a:gd name="T5" fmla="*/ 6 h 116"/>
                <a:gd name="T6" fmla="*/ 6 w 42"/>
                <a:gd name="T7" fmla="*/ 0 h 116"/>
                <a:gd name="T8" fmla="*/ 12 w 42"/>
                <a:gd name="T9" fmla="*/ 6 h 116"/>
                <a:gd name="T10" fmla="*/ 12 w 42"/>
                <a:gd name="T11" fmla="*/ 96 h 116"/>
                <a:gd name="T12" fmla="*/ 21 w 42"/>
                <a:gd name="T13" fmla="*/ 104 h 116"/>
                <a:gd name="T14" fmla="*/ 30 w 42"/>
                <a:gd name="T15" fmla="*/ 96 h 116"/>
                <a:gd name="T16" fmla="*/ 36 w 42"/>
                <a:gd name="T17" fmla="*/ 90 h 116"/>
                <a:gd name="T18" fmla="*/ 42 w 42"/>
                <a:gd name="T19" fmla="*/ 96 h 116"/>
                <a:gd name="T20" fmla="*/ 21 w 42"/>
                <a:gd name="T21"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116">
                  <a:moveTo>
                    <a:pt x="21" y="116"/>
                  </a:moveTo>
                  <a:cubicBezTo>
                    <a:pt x="10" y="116"/>
                    <a:pt x="0" y="109"/>
                    <a:pt x="0" y="96"/>
                  </a:cubicBezTo>
                  <a:cubicBezTo>
                    <a:pt x="0" y="6"/>
                    <a:pt x="0" y="6"/>
                    <a:pt x="0" y="6"/>
                  </a:cubicBezTo>
                  <a:cubicBezTo>
                    <a:pt x="0" y="3"/>
                    <a:pt x="2" y="0"/>
                    <a:pt x="6" y="0"/>
                  </a:cubicBezTo>
                  <a:cubicBezTo>
                    <a:pt x="9" y="0"/>
                    <a:pt x="12" y="3"/>
                    <a:pt x="12" y="6"/>
                  </a:cubicBezTo>
                  <a:cubicBezTo>
                    <a:pt x="12" y="96"/>
                    <a:pt x="12" y="96"/>
                    <a:pt x="12" y="96"/>
                  </a:cubicBezTo>
                  <a:cubicBezTo>
                    <a:pt x="12" y="104"/>
                    <a:pt x="20" y="104"/>
                    <a:pt x="21" y="104"/>
                  </a:cubicBezTo>
                  <a:cubicBezTo>
                    <a:pt x="22" y="104"/>
                    <a:pt x="30" y="104"/>
                    <a:pt x="30" y="96"/>
                  </a:cubicBezTo>
                  <a:cubicBezTo>
                    <a:pt x="30" y="93"/>
                    <a:pt x="32" y="90"/>
                    <a:pt x="36" y="90"/>
                  </a:cubicBezTo>
                  <a:cubicBezTo>
                    <a:pt x="39" y="90"/>
                    <a:pt x="42" y="93"/>
                    <a:pt x="42" y="96"/>
                  </a:cubicBezTo>
                  <a:cubicBezTo>
                    <a:pt x="42" y="109"/>
                    <a:pt x="31" y="116"/>
                    <a:pt x="21" y="116"/>
                  </a:cubicBezTo>
                  <a:close/>
                </a:path>
              </a:pathLst>
            </a:custGeom>
            <a:grpFill/>
            <a:ln w="19050">
              <a:noFill/>
              <a:round/>
              <a:headEnd/>
              <a:tailEnd/>
            </a:ln>
          </p:spPr>
          <p:txBody>
            <a:bodyPr vert="horz" wrap="square" lIns="121892" tIns="60945" rIns="121892" bIns="60945" numCol="1" anchor="t" anchorCtr="0" compatLnSpc="1">
              <a:prstTxWarp prst="textNoShape">
                <a:avLst/>
              </a:prstTxWarp>
            </a:bodyPr>
            <a:lstStyle/>
            <a:p>
              <a:pPr marL="0" marR="0" lvl="0" indent="0" algn="l" defTabSz="1219140" rtl="0" eaLnBrk="1" fontAlgn="base" latinLnBrk="0" hangingPunct="1">
                <a:lnSpc>
                  <a:spcPct val="100000"/>
                </a:lnSpc>
                <a:spcBef>
                  <a:spcPct val="0"/>
                </a:spcBef>
                <a:spcAft>
                  <a:spcPct val="0"/>
                </a:spcAft>
                <a:buClrTx/>
                <a:buSzTx/>
                <a:buFontTx/>
                <a:buNone/>
                <a:tabLst/>
                <a:defRPr/>
              </a:pPr>
              <a:endParaRPr kumimoji="0" lang="en-AU"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grpSp>
      <p:sp>
        <p:nvSpPr>
          <p:cNvPr id="36" name="Rectangle 35">
            <a:extLst>
              <a:ext uri="{FF2B5EF4-FFF2-40B4-BE49-F238E27FC236}">
                <a16:creationId xmlns:a16="http://schemas.microsoft.com/office/drawing/2014/main" id="{7DE55324-5C5C-41D4-B1F8-419F3593E60C}"/>
              </a:ext>
            </a:extLst>
          </p:cNvPr>
          <p:cNvSpPr/>
          <p:nvPr/>
        </p:nvSpPr>
        <p:spPr>
          <a:xfrm>
            <a:off x="1280178" y="4723859"/>
            <a:ext cx="2946856" cy="625451"/>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7776"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prstClr val="white"/>
                </a:solidFill>
                <a:effectLst/>
                <a:uLnTx/>
                <a:uFillTx/>
                <a:latin typeface="Arial"/>
                <a:ea typeface="+mn-ea"/>
                <a:cs typeface="+mn-cs"/>
              </a:rPr>
              <a:t>RC Professionnelle</a:t>
            </a:r>
          </a:p>
        </p:txBody>
      </p:sp>
      <p:sp>
        <p:nvSpPr>
          <p:cNvPr id="37" name="Rectangle 36">
            <a:extLst>
              <a:ext uri="{FF2B5EF4-FFF2-40B4-BE49-F238E27FC236}">
                <a16:creationId xmlns:a16="http://schemas.microsoft.com/office/drawing/2014/main" id="{B24C1412-FB1E-456F-A6DC-BAB8A07B4094}"/>
              </a:ext>
            </a:extLst>
          </p:cNvPr>
          <p:cNvSpPr/>
          <p:nvPr/>
        </p:nvSpPr>
        <p:spPr>
          <a:xfrm>
            <a:off x="1280178" y="5490169"/>
            <a:ext cx="2946856" cy="625451"/>
          </a:xfrm>
          <a:prstGeom prst="rect">
            <a:avLst/>
          </a:prstGeom>
          <a:solidFill>
            <a:schemeClr val="accent4"/>
          </a:solidFill>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1217776"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prstClr val="white"/>
                </a:solidFill>
                <a:effectLst/>
                <a:uLnTx/>
                <a:uFillTx/>
                <a:latin typeface="Arial"/>
                <a:ea typeface="+mn-ea"/>
                <a:cs typeface="+mn-cs"/>
              </a:rPr>
              <a:t>Gestion des plaintes</a:t>
            </a:r>
          </a:p>
        </p:txBody>
      </p:sp>
      <p:sp>
        <p:nvSpPr>
          <p:cNvPr id="38" name="Rectangle 37">
            <a:extLst>
              <a:ext uri="{FF2B5EF4-FFF2-40B4-BE49-F238E27FC236}">
                <a16:creationId xmlns:a16="http://schemas.microsoft.com/office/drawing/2014/main" id="{CE2ED39C-8F70-4E94-A224-0FF269329D58}"/>
              </a:ext>
            </a:extLst>
          </p:cNvPr>
          <p:cNvSpPr/>
          <p:nvPr/>
        </p:nvSpPr>
        <p:spPr>
          <a:xfrm>
            <a:off x="4367960" y="4723859"/>
            <a:ext cx="2946856" cy="625451"/>
          </a:xfrm>
          <a:prstGeom prst="rect">
            <a:avLst/>
          </a:prstGeom>
          <a:solidFill>
            <a:schemeClr val="accent4"/>
          </a:solidFill>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1217776"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prstClr val="white"/>
                </a:solidFill>
                <a:effectLst/>
                <a:uLnTx/>
                <a:uFillTx/>
                <a:latin typeface="Arial"/>
                <a:ea typeface="+mn-ea"/>
                <a:cs typeface="+mn-cs"/>
              </a:rPr>
              <a:t>Dommages subis par les patients et les tiers</a:t>
            </a:r>
          </a:p>
        </p:txBody>
      </p:sp>
      <p:sp>
        <p:nvSpPr>
          <p:cNvPr id="39" name="Rectangle 38">
            <a:extLst>
              <a:ext uri="{FF2B5EF4-FFF2-40B4-BE49-F238E27FC236}">
                <a16:creationId xmlns:a16="http://schemas.microsoft.com/office/drawing/2014/main" id="{4347EAD6-83C2-4CAB-BD5C-138DE0EDCC8C}"/>
              </a:ext>
            </a:extLst>
          </p:cNvPr>
          <p:cNvSpPr/>
          <p:nvPr/>
        </p:nvSpPr>
        <p:spPr>
          <a:xfrm>
            <a:off x="4367960" y="5490169"/>
            <a:ext cx="2946856" cy="625451"/>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7776"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prstClr val="white"/>
                </a:solidFill>
                <a:effectLst/>
                <a:uLnTx/>
                <a:uFillTx/>
                <a:latin typeface="Arial"/>
                <a:ea typeface="+mn-ea"/>
                <a:cs typeface="+mn-cs"/>
              </a:rPr>
              <a:t>Accompagnement juridique</a:t>
            </a:r>
          </a:p>
        </p:txBody>
      </p:sp>
      <p:sp>
        <p:nvSpPr>
          <p:cNvPr id="48" name="ZoneTexte 43">
            <a:extLst>
              <a:ext uri="{FF2B5EF4-FFF2-40B4-BE49-F238E27FC236}">
                <a16:creationId xmlns:a16="http://schemas.microsoft.com/office/drawing/2014/main" id="{5FAEA6F4-2598-45B3-B601-C7EB16BDAC11}"/>
              </a:ext>
            </a:extLst>
          </p:cNvPr>
          <p:cNvSpPr txBox="1"/>
          <p:nvPr/>
        </p:nvSpPr>
        <p:spPr>
          <a:xfrm>
            <a:off x="912847" y="1802770"/>
            <a:ext cx="3325899" cy="225767"/>
          </a:xfrm>
          <a:prstGeom prst="rect">
            <a:avLst/>
          </a:prstGeom>
          <a:noFill/>
        </p:spPr>
        <p:txBody>
          <a:bodyPr wrap="square" lIns="0" tIns="0" rIns="0" bIns="0" rtlCol="0">
            <a:spAutoFit/>
          </a:bodyPr>
          <a:lstStyle/>
          <a:p>
            <a:pPr marL="0" marR="0" lvl="0" indent="0" algn="l" defTabSz="1219110" rtl="0" eaLnBrk="1" fontAlgn="base" latinLnBrk="0" hangingPunct="1">
              <a:lnSpc>
                <a:spcPct val="100000"/>
              </a:lnSpc>
              <a:spcBef>
                <a:spcPct val="0"/>
              </a:spcBef>
              <a:spcAft>
                <a:spcPct val="0"/>
              </a:spcAft>
              <a:buClrTx/>
              <a:buSzTx/>
              <a:buFontTx/>
              <a:buNone/>
              <a:tabLst/>
              <a:defRPr/>
            </a:pPr>
            <a:r>
              <a:rPr kumimoji="0" lang="fr-FR" sz="1467" b="1" i="0" u="none" strike="noStrike" kern="1200" cap="all" spc="0" normalizeH="0" baseline="0" noProof="0">
                <a:ln>
                  <a:noFill/>
                </a:ln>
                <a:solidFill>
                  <a:srgbClr val="3E454A"/>
                </a:solidFill>
                <a:effectLst/>
                <a:uLnTx/>
                <a:uFillTx/>
                <a:latin typeface="Arial Black" panose="020B0A04020102020204" pitchFamily="34" charset="0"/>
                <a:ea typeface="+mn-ea"/>
                <a:cs typeface="Arial" pitchFamily="34" charset="0"/>
              </a:rPr>
              <a:t>Enjeux &amp; objectifs</a:t>
            </a:r>
          </a:p>
        </p:txBody>
      </p:sp>
      <p:sp>
        <p:nvSpPr>
          <p:cNvPr id="49" name="Rectangle 48">
            <a:extLst>
              <a:ext uri="{FF2B5EF4-FFF2-40B4-BE49-F238E27FC236}">
                <a16:creationId xmlns:a16="http://schemas.microsoft.com/office/drawing/2014/main" id="{1AE2C556-6473-4CC8-BE75-79D027EBAC69}"/>
              </a:ext>
            </a:extLst>
          </p:cNvPr>
          <p:cNvSpPr/>
          <p:nvPr/>
        </p:nvSpPr>
        <p:spPr>
          <a:xfrm>
            <a:off x="682238" y="2049055"/>
            <a:ext cx="7133705" cy="1806057"/>
          </a:xfrm>
          <a:prstGeom prst="rect">
            <a:avLst/>
          </a:prstGeom>
          <a:solidFill>
            <a:schemeClr val="accent4">
              <a:lumMod val="20000"/>
              <a:lumOff val="80000"/>
            </a:schemeClr>
          </a:solidFill>
          <a:ln>
            <a:solidFill>
              <a:schemeClr val="bg1">
                <a:lumMod val="75000"/>
              </a:schemeClr>
            </a:solidFill>
          </a:ln>
        </p:spPr>
        <p:txBody>
          <a:bodyPr wrap="square" anchor="ctr">
            <a:noAutofit/>
          </a:bodyPr>
          <a:lstStyle/>
          <a:p>
            <a:pPr marL="228594" marR="0" lvl="0" indent="-228594" algn="l" defTabSz="1623701"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600" b="0" i="0" u="none" strike="noStrike" kern="1200" cap="none" spc="0" normalizeH="0" baseline="0" noProof="0">
                <a:ln>
                  <a:noFill/>
                </a:ln>
                <a:solidFill>
                  <a:srgbClr val="000000"/>
                </a:solidFill>
                <a:effectLst/>
                <a:uLnTx/>
                <a:uFillTx/>
                <a:latin typeface="Arial"/>
                <a:ea typeface="+mn-ea"/>
                <a:cs typeface="+mn-cs"/>
              </a:rPr>
              <a:t>Compléter les offres BPCE pour ses clients professionnels de santé</a:t>
            </a:r>
          </a:p>
          <a:p>
            <a:pPr marL="228594" marR="0" lvl="0" indent="-228594" algn="l" defTabSz="1625519"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600" b="0" i="0" u="none" strike="noStrike" kern="1200" cap="none" spc="0" normalizeH="0" baseline="0" noProof="0">
                <a:ln>
                  <a:noFill/>
                </a:ln>
                <a:solidFill>
                  <a:srgbClr val="000000"/>
                </a:solidFill>
                <a:effectLst/>
                <a:uLnTx/>
                <a:uFillTx/>
                <a:latin typeface="Arial"/>
                <a:ea typeface="+mn-ea"/>
                <a:cs typeface="+mn-cs"/>
              </a:rPr>
              <a:t>Accompagner les professionnels de santé depuis leur installation et tout au long de leur vie professionnelle</a:t>
            </a:r>
          </a:p>
          <a:p>
            <a:pPr marL="228594" marR="0" lvl="0" indent="-228594" algn="l" defTabSz="1625519"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600" b="0" i="0" u="none" strike="noStrike" kern="1200" cap="none" spc="0" normalizeH="0" baseline="0" noProof="0">
                <a:ln>
                  <a:noFill/>
                </a:ln>
                <a:solidFill>
                  <a:srgbClr val="000000"/>
                </a:solidFill>
                <a:effectLst/>
                <a:uLnTx/>
                <a:uFillTx/>
                <a:latin typeface="Arial"/>
                <a:ea typeface="+mn-ea"/>
                <a:cs typeface="+mn-cs"/>
              </a:rPr>
              <a:t>Mettre à disposition des solutions d’assurance au travers d’un parcours simple et rapide</a:t>
            </a:r>
          </a:p>
          <a:p>
            <a:pPr marL="228594" marR="0" lvl="0" indent="-228594" algn="l" defTabSz="1625519"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600" b="0" i="0" u="none" strike="noStrike" kern="1200" cap="none" spc="0" normalizeH="0" baseline="0" noProof="0">
                <a:ln>
                  <a:noFill/>
                </a:ln>
                <a:solidFill>
                  <a:srgbClr val="000000"/>
                </a:solidFill>
                <a:effectLst/>
                <a:uLnTx/>
                <a:uFillTx/>
                <a:latin typeface="Arial"/>
                <a:ea typeface="+mn-ea"/>
                <a:cs typeface="+mn-cs"/>
              </a:rPr>
              <a:t>Atteindre un taux de transformation des leads de 50%</a:t>
            </a:r>
          </a:p>
        </p:txBody>
      </p:sp>
      <p:grpSp>
        <p:nvGrpSpPr>
          <p:cNvPr id="50" name="Group 124">
            <a:extLst>
              <a:ext uri="{FF2B5EF4-FFF2-40B4-BE49-F238E27FC236}">
                <a16:creationId xmlns:a16="http://schemas.microsoft.com/office/drawing/2014/main" id="{2185B262-E2CB-422D-9C58-5B3B669B6AB7}"/>
              </a:ext>
            </a:extLst>
          </p:cNvPr>
          <p:cNvGrpSpPr>
            <a:grpSpLocks noChangeAspect="1"/>
          </p:cNvGrpSpPr>
          <p:nvPr/>
        </p:nvGrpSpPr>
        <p:grpSpPr bwMode="auto">
          <a:xfrm>
            <a:off x="335242" y="1764555"/>
            <a:ext cx="401731" cy="400788"/>
            <a:chOff x="346" y="2997"/>
            <a:chExt cx="428" cy="427"/>
          </a:xfrm>
          <a:solidFill>
            <a:schemeClr val="bg2"/>
          </a:solidFill>
        </p:grpSpPr>
        <p:sp>
          <p:nvSpPr>
            <p:cNvPr id="51" name="Freeform 125">
              <a:extLst>
                <a:ext uri="{FF2B5EF4-FFF2-40B4-BE49-F238E27FC236}">
                  <a16:creationId xmlns:a16="http://schemas.microsoft.com/office/drawing/2014/main" id="{B01868C6-B3B6-4154-8D8E-89A8A9B09678}"/>
                </a:ext>
              </a:extLst>
            </p:cNvPr>
            <p:cNvSpPr>
              <a:spLocks noEditPoints="1"/>
            </p:cNvSpPr>
            <p:nvPr/>
          </p:nvSpPr>
          <p:spPr bwMode="auto">
            <a:xfrm>
              <a:off x="346" y="3282"/>
              <a:ext cx="89" cy="142"/>
            </a:xfrm>
            <a:custGeom>
              <a:avLst/>
              <a:gdLst>
                <a:gd name="T0" fmla="*/ 54 w 60"/>
                <a:gd name="T1" fmla="*/ 96 h 96"/>
                <a:gd name="T2" fmla="*/ 6 w 60"/>
                <a:gd name="T3" fmla="*/ 96 h 96"/>
                <a:gd name="T4" fmla="*/ 0 w 60"/>
                <a:gd name="T5" fmla="*/ 90 h 96"/>
                <a:gd name="T6" fmla="*/ 0 w 60"/>
                <a:gd name="T7" fmla="*/ 6 h 96"/>
                <a:gd name="T8" fmla="*/ 6 w 60"/>
                <a:gd name="T9" fmla="*/ 0 h 96"/>
                <a:gd name="T10" fmla="*/ 54 w 60"/>
                <a:gd name="T11" fmla="*/ 0 h 96"/>
                <a:gd name="T12" fmla="*/ 60 w 60"/>
                <a:gd name="T13" fmla="*/ 6 h 96"/>
                <a:gd name="T14" fmla="*/ 60 w 60"/>
                <a:gd name="T15" fmla="*/ 90 h 96"/>
                <a:gd name="T16" fmla="*/ 54 w 60"/>
                <a:gd name="T17" fmla="*/ 96 h 96"/>
                <a:gd name="T18" fmla="*/ 12 w 60"/>
                <a:gd name="T19" fmla="*/ 84 h 96"/>
                <a:gd name="T20" fmla="*/ 48 w 60"/>
                <a:gd name="T21" fmla="*/ 84 h 96"/>
                <a:gd name="T22" fmla="*/ 48 w 60"/>
                <a:gd name="T23" fmla="*/ 12 h 96"/>
                <a:gd name="T24" fmla="*/ 12 w 60"/>
                <a:gd name="T25" fmla="*/ 12 h 96"/>
                <a:gd name="T26" fmla="*/ 12 w 60"/>
                <a:gd name="T27" fmla="*/ 8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96">
                  <a:moveTo>
                    <a:pt x="54" y="96"/>
                  </a:moveTo>
                  <a:cubicBezTo>
                    <a:pt x="6" y="96"/>
                    <a:pt x="6" y="96"/>
                    <a:pt x="6" y="96"/>
                  </a:cubicBezTo>
                  <a:cubicBezTo>
                    <a:pt x="3" y="96"/>
                    <a:pt x="0" y="94"/>
                    <a:pt x="0" y="90"/>
                  </a:cubicBezTo>
                  <a:cubicBezTo>
                    <a:pt x="0" y="6"/>
                    <a:pt x="0" y="6"/>
                    <a:pt x="0" y="6"/>
                  </a:cubicBezTo>
                  <a:cubicBezTo>
                    <a:pt x="0" y="3"/>
                    <a:pt x="3" y="0"/>
                    <a:pt x="6" y="0"/>
                  </a:cubicBezTo>
                  <a:cubicBezTo>
                    <a:pt x="54" y="0"/>
                    <a:pt x="54" y="0"/>
                    <a:pt x="54" y="0"/>
                  </a:cubicBezTo>
                  <a:cubicBezTo>
                    <a:pt x="58" y="0"/>
                    <a:pt x="60" y="3"/>
                    <a:pt x="60" y="6"/>
                  </a:cubicBezTo>
                  <a:cubicBezTo>
                    <a:pt x="60" y="90"/>
                    <a:pt x="60" y="90"/>
                    <a:pt x="60" y="90"/>
                  </a:cubicBezTo>
                  <a:cubicBezTo>
                    <a:pt x="60" y="94"/>
                    <a:pt x="58" y="96"/>
                    <a:pt x="54" y="96"/>
                  </a:cubicBezTo>
                  <a:close/>
                  <a:moveTo>
                    <a:pt x="12" y="84"/>
                  </a:moveTo>
                  <a:cubicBezTo>
                    <a:pt x="48" y="84"/>
                    <a:pt x="48" y="84"/>
                    <a:pt x="48" y="84"/>
                  </a:cubicBezTo>
                  <a:cubicBezTo>
                    <a:pt x="48" y="12"/>
                    <a:pt x="48" y="12"/>
                    <a:pt x="48" y="12"/>
                  </a:cubicBezTo>
                  <a:cubicBezTo>
                    <a:pt x="12" y="12"/>
                    <a:pt x="12" y="12"/>
                    <a:pt x="12" y="12"/>
                  </a:cubicBezTo>
                  <a:lnTo>
                    <a:pt x="12" y="84"/>
                  </a:lnTo>
                  <a:close/>
                </a:path>
              </a:pathLst>
            </a:custGeom>
            <a:grpFill/>
            <a:ln w="9525">
              <a:noFill/>
              <a:round/>
              <a:headEnd/>
              <a:tailEnd/>
            </a:ln>
          </p:spPr>
          <p:txBody>
            <a:bodyPr vert="horz" wrap="square" lIns="121892" tIns="60945" rIns="121892" bIns="609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52" name="Freeform 126">
              <a:extLst>
                <a:ext uri="{FF2B5EF4-FFF2-40B4-BE49-F238E27FC236}">
                  <a16:creationId xmlns:a16="http://schemas.microsoft.com/office/drawing/2014/main" id="{4D030206-56BB-4CD9-86ED-C1796000CCCC}"/>
                </a:ext>
              </a:extLst>
            </p:cNvPr>
            <p:cNvSpPr>
              <a:spLocks/>
            </p:cNvSpPr>
            <p:nvPr/>
          </p:nvSpPr>
          <p:spPr bwMode="auto">
            <a:xfrm>
              <a:off x="417" y="3335"/>
              <a:ext cx="320" cy="71"/>
            </a:xfrm>
            <a:custGeom>
              <a:avLst/>
              <a:gdLst>
                <a:gd name="T0" fmla="*/ 210 w 216"/>
                <a:gd name="T1" fmla="*/ 48 h 48"/>
                <a:gd name="T2" fmla="*/ 6 w 216"/>
                <a:gd name="T3" fmla="*/ 48 h 48"/>
                <a:gd name="T4" fmla="*/ 0 w 216"/>
                <a:gd name="T5" fmla="*/ 42 h 48"/>
                <a:gd name="T6" fmla="*/ 6 w 216"/>
                <a:gd name="T7" fmla="*/ 36 h 48"/>
                <a:gd name="T8" fmla="*/ 202 w 216"/>
                <a:gd name="T9" fmla="*/ 36 h 48"/>
                <a:gd name="T10" fmla="*/ 120 w 216"/>
                <a:gd name="T11" fmla="*/ 12 h 48"/>
                <a:gd name="T12" fmla="*/ 36 w 216"/>
                <a:gd name="T13" fmla="*/ 12 h 48"/>
                <a:gd name="T14" fmla="*/ 30 w 216"/>
                <a:gd name="T15" fmla="*/ 6 h 48"/>
                <a:gd name="T16" fmla="*/ 36 w 216"/>
                <a:gd name="T17" fmla="*/ 0 h 48"/>
                <a:gd name="T18" fmla="*/ 120 w 216"/>
                <a:gd name="T19" fmla="*/ 0 h 48"/>
                <a:gd name="T20" fmla="*/ 216 w 216"/>
                <a:gd name="T21" fmla="*/ 42 h 48"/>
                <a:gd name="T22" fmla="*/ 210 w 216"/>
                <a:gd name="T2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 h="48">
                  <a:moveTo>
                    <a:pt x="210" y="48"/>
                  </a:moveTo>
                  <a:cubicBezTo>
                    <a:pt x="6" y="48"/>
                    <a:pt x="6" y="48"/>
                    <a:pt x="6" y="48"/>
                  </a:cubicBezTo>
                  <a:cubicBezTo>
                    <a:pt x="3" y="48"/>
                    <a:pt x="0" y="46"/>
                    <a:pt x="0" y="42"/>
                  </a:cubicBezTo>
                  <a:cubicBezTo>
                    <a:pt x="0" y="39"/>
                    <a:pt x="3" y="36"/>
                    <a:pt x="6" y="36"/>
                  </a:cubicBezTo>
                  <a:cubicBezTo>
                    <a:pt x="202" y="36"/>
                    <a:pt x="202" y="36"/>
                    <a:pt x="202" y="36"/>
                  </a:cubicBezTo>
                  <a:cubicBezTo>
                    <a:pt x="193" y="25"/>
                    <a:pt x="161" y="12"/>
                    <a:pt x="120" y="12"/>
                  </a:cubicBezTo>
                  <a:cubicBezTo>
                    <a:pt x="36" y="12"/>
                    <a:pt x="36" y="12"/>
                    <a:pt x="36" y="12"/>
                  </a:cubicBezTo>
                  <a:cubicBezTo>
                    <a:pt x="33" y="12"/>
                    <a:pt x="30" y="10"/>
                    <a:pt x="30" y="6"/>
                  </a:cubicBezTo>
                  <a:cubicBezTo>
                    <a:pt x="30" y="3"/>
                    <a:pt x="33" y="0"/>
                    <a:pt x="36" y="0"/>
                  </a:cubicBezTo>
                  <a:cubicBezTo>
                    <a:pt x="120" y="0"/>
                    <a:pt x="120" y="0"/>
                    <a:pt x="120" y="0"/>
                  </a:cubicBezTo>
                  <a:cubicBezTo>
                    <a:pt x="166" y="0"/>
                    <a:pt x="216" y="18"/>
                    <a:pt x="216" y="42"/>
                  </a:cubicBezTo>
                  <a:cubicBezTo>
                    <a:pt x="216" y="46"/>
                    <a:pt x="214" y="48"/>
                    <a:pt x="210" y="48"/>
                  </a:cubicBezTo>
                  <a:close/>
                </a:path>
              </a:pathLst>
            </a:custGeom>
            <a:grpFill/>
            <a:ln w="9525">
              <a:noFill/>
              <a:round/>
              <a:headEnd/>
              <a:tailEnd/>
            </a:ln>
          </p:spPr>
          <p:txBody>
            <a:bodyPr vert="horz" wrap="square" lIns="121892" tIns="60945" rIns="121892" bIns="609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53" name="Freeform 127">
              <a:extLst>
                <a:ext uri="{FF2B5EF4-FFF2-40B4-BE49-F238E27FC236}">
                  <a16:creationId xmlns:a16="http://schemas.microsoft.com/office/drawing/2014/main" id="{9BBB1D49-2AE2-47AA-8471-D716F8C6FDCC}"/>
                </a:ext>
              </a:extLst>
            </p:cNvPr>
            <p:cNvSpPr>
              <a:spLocks/>
            </p:cNvSpPr>
            <p:nvPr/>
          </p:nvSpPr>
          <p:spPr bwMode="auto">
            <a:xfrm>
              <a:off x="426" y="3300"/>
              <a:ext cx="141" cy="51"/>
            </a:xfrm>
            <a:custGeom>
              <a:avLst/>
              <a:gdLst>
                <a:gd name="T0" fmla="*/ 86 w 95"/>
                <a:gd name="T1" fmla="*/ 35 h 35"/>
                <a:gd name="T2" fmla="*/ 84 w 95"/>
                <a:gd name="T3" fmla="*/ 32 h 35"/>
                <a:gd name="T4" fmla="*/ 42 w 95"/>
                <a:gd name="T5" fmla="*/ 12 h 35"/>
                <a:gd name="T6" fmla="*/ 0 w 95"/>
                <a:gd name="T7" fmla="*/ 12 h 35"/>
                <a:gd name="T8" fmla="*/ 0 w 95"/>
                <a:gd name="T9" fmla="*/ 0 h 35"/>
                <a:gd name="T10" fmla="*/ 42 w 95"/>
                <a:gd name="T11" fmla="*/ 0 h 35"/>
                <a:gd name="T12" fmla="*/ 93 w 95"/>
                <a:gd name="T13" fmla="*/ 24 h 35"/>
                <a:gd name="T14" fmla="*/ 95 w 95"/>
                <a:gd name="T15" fmla="*/ 26 h 35"/>
                <a:gd name="T16" fmla="*/ 86 w 95"/>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35">
                  <a:moveTo>
                    <a:pt x="86" y="35"/>
                  </a:moveTo>
                  <a:cubicBezTo>
                    <a:pt x="85" y="34"/>
                    <a:pt x="85" y="33"/>
                    <a:pt x="84" y="32"/>
                  </a:cubicBezTo>
                  <a:cubicBezTo>
                    <a:pt x="77" y="25"/>
                    <a:pt x="65" y="12"/>
                    <a:pt x="42" y="12"/>
                  </a:cubicBezTo>
                  <a:cubicBezTo>
                    <a:pt x="0" y="12"/>
                    <a:pt x="0" y="12"/>
                    <a:pt x="0" y="12"/>
                  </a:cubicBezTo>
                  <a:cubicBezTo>
                    <a:pt x="0" y="0"/>
                    <a:pt x="0" y="0"/>
                    <a:pt x="0" y="0"/>
                  </a:cubicBezTo>
                  <a:cubicBezTo>
                    <a:pt x="42" y="0"/>
                    <a:pt x="42" y="0"/>
                    <a:pt x="42" y="0"/>
                  </a:cubicBezTo>
                  <a:cubicBezTo>
                    <a:pt x="70" y="0"/>
                    <a:pt x="85" y="16"/>
                    <a:pt x="93" y="24"/>
                  </a:cubicBezTo>
                  <a:cubicBezTo>
                    <a:pt x="93" y="25"/>
                    <a:pt x="94" y="26"/>
                    <a:pt x="95" y="26"/>
                  </a:cubicBezTo>
                  <a:lnTo>
                    <a:pt x="86" y="35"/>
                  </a:lnTo>
                  <a:close/>
                </a:path>
              </a:pathLst>
            </a:custGeom>
            <a:grpFill/>
            <a:ln w="9525">
              <a:noFill/>
              <a:round/>
              <a:headEnd/>
              <a:tailEnd/>
            </a:ln>
          </p:spPr>
          <p:txBody>
            <a:bodyPr vert="horz" wrap="square" lIns="121892" tIns="60945" rIns="121892" bIns="609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54" name="Freeform 128">
              <a:extLst>
                <a:ext uri="{FF2B5EF4-FFF2-40B4-BE49-F238E27FC236}">
                  <a16:creationId xmlns:a16="http://schemas.microsoft.com/office/drawing/2014/main" id="{DF3D95D8-7A9D-4770-9240-360E7BA20435}"/>
                </a:ext>
              </a:extLst>
            </p:cNvPr>
            <p:cNvSpPr>
              <a:spLocks noEditPoints="1"/>
            </p:cNvSpPr>
            <p:nvPr/>
          </p:nvSpPr>
          <p:spPr bwMode="auto">
            <a:xfrm>
              <a:off x="559" y="3086"/>
              <a:ext cx="125" cy="125"/>
            </a:xfrm>
            <a:custGeom>
              <a:avLst/>
              <a:gdLst>
                <a:gd name="T0" fmla="*/ 42 w 84"/>
                <a:gd name="T1" fmla="*/ 84 h 84"/>
                <a:gd name="T2" fmla="*/ 0 w 84"/>
                <a:gd name="T3" fmla="*/ 42 h 84"/>
                <a:gd name="T4" fmla="*/ 42 w 84"/>
                <a:gd name="T5" fmla="*/ 0 h 84"/>
                <a:gd name="T6" fmla="*/ 84 w 84"/>
                <a:gd name="T7" fmla="*/ 42 h 84"/>
                <a:gd name="T8" fmla="*/ 42 w 84"/>
                <a:gd name="T9" fmla="*/ 84 h 84"/>
                <a:gd name="T10" fmla="*/ 42 w 84"/>
                <a:gd name="T11" fmla="*/ 12 h 84"/>
                <a:gd name="T12" fmla="*/ 12 w 84"/>
                <a:gd name="T13" fmla="*/ 42 h 84"/>
                <a:gd name="T14" fmla="*/ 42 w 84"/>
                <a:gd name="T15" fmla="*/ 72 h 84"/>
                <a:gd name="T16" fmla="*/ 72 w 84"/>
                <a:gd name="T17" fmla="*/ 42 h 84"/>
                <a:gd name="T18" fmla="*/ 42 w 84"/>
                <a:gd name="T19"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42" y="84"/>
                  </a:moveTo>
                  <a:cubicBezTo>
                    <a:pt x="19" y="84"/>
                    <a:pt x="0" y="66"/>
                    <a:pt x="0" y="42"/>
                  </a:cubicBezTo>
                  <a:cubicBezTo>
                    <a:pt x="0" y="19"/>
                    <a:pt x="19" y="0"/>
                    <a:pt x="42" y="0"/>
                  </a:cubicBezTo>
                  <a:cubicBezTo>
                    <a:pt x="66" y="0"/>
                    <a:pt x="84" y="19"/>
                    <a:pt x="84" y="42"/>
                  </a:cubicBezTo>
                  <a:cubicBezTo>
                    <a:pt x="84" y="66"/>
                    <a:pt x="66" y="84"/>
                    <a:pt x="42" y="84"/>
                  </a:cubicBezTo>
                  <a:close/>
                  <a:moveTo>
                    <a:pt x="42" y="12"/>
                  </a:moveTo>
                  <a:cubicBezTo>
                    <a:pt x="26" y="12"/>
                    <a:pt x="12" y="26"/>
                    <a:pt x="12" y="42"/>
                  </a:cubicBezTo>
                  <a:cubicBezTo>
                    <a:pt x="12" y="59"/>
                    <a:pt x="26" y="72"/>
                    <a:pt x="42" y="72"/>
                  </a:cubicBezTo>
                  <a:cubicBezTo>
                    <a:pt x="59" y="72"/>
                    <a:pt x="72" y="59"/>
                    <a:pt x="72" y="42"/>
                  </a:cubicBezTo>
                  <a:cubicBezTo>
                    <a:pt x="72" y="26"/>
                    <a:pt x="59" y="12"/>
                    <a:pt x="42" y="12"/>
                  </a:cubicBezTo>
                  <a:close/>
                </a:path>
              </a:pathLst>
            </a:custGeom>
            <a:grpFill/>
            <a:ln w="9525">
              <a:noFill/>
              <a:round/>
              <a:headEnd/>
              <a:tailEnd/>
            </a:ln>
          </p:spPr>
          <p:txBody>
            <a:bodyPr vert="horz" wrap="square" lIns="121892" tIns="60945" rIns="121892" bIns="609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55" name="Freeform 129">
              <a:extLst>
                <a:ext uri="{FF2B5EF4-FFF2-40B4-BE49-F238E27FC236}">
                  <a16:creationId xmlns:a16="http://schemas.microsoft.com/office/drawing/2014/main" id="{C493A332-5AAB-48D1-BCE9-C9F517B416E1}"/>
                </a:ext>
              </a:extLst>
            </p:cNvPr>
            <p:cNvSpPr>
              <a:spLocks noEditPoints="1"/>
            </p:cNvSpPr>
            <p:nvPr/>
          </p:nvSpPr>
          <p:spPr bwMode="auto">
            <a:xfrm>
              <a:off x="472" y="2997"/>
              <a:ext cx="302" cy="303"/>
            </a:xfrm>
            <a:custGeom>
              <a:avLst/>
              <a:gdLst>
                <a:gd name="T0" fmla="*/ 78 w 204"/>
                <a:gd name="T1" fmla="*/ 204 h 204"/>
                <a:gd name="T2" fmla="*/ 72 w 204"/>
                <a:gd name="T3" fmla="*/ 181 h 204"/>
                <a:gd name="T4" fmla="*/ 33 w 204"/>
                <a:gd name="T5" fmla="*/ 176 h 204"/>
                <a:gd name="T6" fmla="*/ 1 w 204"/>
                <a:gd name="T7" fmla="*/ 133 h 204"/>
                <a:gd name="T8" fmla="*/ 19 w 204"/>
                <a:gd name="T9" fmla="*/ 116 h 204"/>
                <a:gd name="T10" fmla="*/ 19 w 204"/>
                <a:gd name="T11" fmla="*/ 89 h 204"/>
                <a:gd name="T12" fmla="*/ 1 w 204"/>
                <a:gd name="T13" fmla="*/ 77 h 204"/>
                <a:gd name="T14" fmla="*/ 25 w 204"/>
                <a:gd name="T15" fmla="*/ 31 h 204"/>
                <a:gd name="T16" fmla="*/ 49 w 204"/>
                <a:gd name="T17" fmla="*/ 37 h 204"/>
                <a:gd name="T18" fmla="*/ 72 w 204"/>
                <a:gd name="T19" fmla="*/ 6 h 204"/>
                <a:gd name="T20" fmla="*/ 126 w 204"/>
                <a:gd name="T21" fmla="*/ 0 h 204"/>
                <a:gd name="T22" fmla="*/ 132 w 204"/>
                <a:gd name="T23" fmla="*/ 24 h 204"/>
                <a:gd name="T24" fmla="*/ 170 w 204"/>
                <a:gd name="T25" fmla="*/ 29 h 204"/>
                <a:gd name="T26" fmla="*/ 178 w 204"/>
                <a:gd name="T27" fmla="*/ 31 h 204"/>
                <a:gd name="T28" fmla="*/ 200 w 204"/>
                <a:gd name="T29" fmla="*/ 80 h 204"/>
                <a:gd name="T30" fmla="*/ 185 w 204"/>
                <a:gd name="T31" fmla="*/ 102 h 204"/>
                <a:gd name="T32" fmla="*/ 200 w 204"/>
                <a:gd name="T33" fmla="*/ 124 h 204"/>
                <a:gd name="T34" fmla="*/ 178 w 204"/>
                <a:gd name="T35" fmla="*/ 174 h 204"/>
                <a:gd name="T36" fmla="*/ 170 w 204"/>
                <a:gd name="T37" fmla="*/ 176 h 204"/>
                <a:gd name="T38" fmla="*/ 132 w 204"/>
                <a:gd name="T39" fmla="*/ 181 h 204"/>
                <a:gd name="T40" fmla="*/ 126 w 204"/>
                <a:gd name="T41" fmla="*/ 204 h 204"/>
                <a:gd name="T42" fmla="*/ 120 w 204"/>
                <a:gd name="T43" fmla="*/ 192 h 204"/>
                <a:gd name="T44" fmla="*/ 125 w 204"/>
                <a:gd name="T45" fmla="*/ 171 h 204"/>
                <a:gd name="T46" fmla="*/ 157 w 204"/>
                <a:gd name="T47" fmla="*/ 155 h 204"/>
                <a:gd name="T48" fmla="*/ 189 w 204"/>
                <a:gd name="T49" fmla="*/ 132 h 204"/>
                <a:gd name="T50" fmla="*/ 172 w 204"/>
                <a:gd name="T51" fmla="*/ 118 h 204"/>
                <a:gd name="T52" fmla="*/ 172 w 204"/>
                <a:gd name="T53" fmla="*/ 87 h 204"/>
                <a:gd name="T54" fmla="*/ 188 w 204"/>
                <a:gd name="T55" fmla="*/ 73 h 204"/>
                <a:gd name="T56" fmla="*/ 157 w 204"/>
                <a:gd name="T57" fmla="*/ 50 h 204"/>
                <a:gd name="T58" fmla="*/ 125 w 204"/>
                <a:gd name="T59" fmla="*/ 34 h 204"/>
                <a:gd name="T60" fmla="*/ 120 w 204"/>
                <a:gd name="T61" fmla="*/ 12 h 204"/>
                <a:gd name="T62" fmla="*/ 84 w 204"/>
                <a:gd name="T63" fmla="*/ 28 h 204"/>
                <a:gd name="T64" fmla="*/ 54 w 204"/>
                <a:gd name="T65" fmla="*/ 49 h 204"/>
                <a:gd name="T66" fmla="*/ 33 w 204"/>
                <a:gd name="T67" fmla="*/ 42 h 204"/>
                <a:gd name="T68" fmla="*/ 28 w 204"/>
                <a:gd name="T69" fmla="*/ 81 h 204"/>
                <a:gd name="T70" fmla="*/ 30 w 204"/>
                <a:gd name="T71" fmla="*/ 102 h 204"/>
                <a:gd name="T72" fmla="*/ 28 w 204"/>
                <a:gd name="T73" fmla="*/ 124 h 204"/>
                <a:gd name="T74" fmla="*/ 33 w 204"/>
                <a:gd name="T75" fmla="*/ 163 h 204"/>
                <a:gd name="T76" fmla="*/ 54 w 204"/>
                <a:gd name="T77" fmla="*/ 156 h 204"/>
                <a:gd name="T78" fmla="*/ 84 w 204"/>
                <a:gd name="T79" fmla="*/ 1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4" h="204">
                  <a:moveTo>
                    <a:pt x="126" y="204"/>
                  </a:moveTo>
                  <a:cubicBezTo>
                    <a:pt x="78" y="204"/>
                    <a:pt x="78" y="204"/>
                    <a:pt x="78" y="204"/>
                  </a:cubicBezTo>
                  <a:cubicBezTo>
                    <a:pt x="75" y="204"/>
                    <a:pt x="72" y="202"/>
                    <a:pt x="72" y="198"/>
                  </a:cubicBezTo>
                  <a:cubicBezTo>
                    <a:pt x="72" y="181"/>
                    <a:pt x="72" y="181"/>
                    <a:pt x="72" y="181"/>
                  </a:cubicBezTo>
                  <a:cubicBezTo>
                    <a:pt x="64" y="178"/>
                    <a:pt x="56" y="174"/>
                    <a:pt x="49" y="168"/>
                  </a:cubicBezTo>
                  <a:cubicBezTo>
                    <a:pt x="33" y="176"/>
                    <a:pt x="33" y="176"/>
                    <a:pt x="33" y="176"/>
                  </a:cubicBezTo>
                  <a:cubicBezTo>
                    <a:pt x="30" y="178"/>
                    <a:pt x="27" y="177"/>
                    <a:pt x="25" y="174"/>
                  </a:cubicBezTo>
                  <a:cubicBezTo>
                    <a:pt x="1" y="133"/>
                    <a:pt x="1" y="133"/>
                    <a:pt x="1" y="133"/>
                  </a:cubicBezTo>
                  <a:cubicBezTo>
                    <a:pt x="0" y="130"/>
                    <a:pt x="0" y="126"/>
                    <a:pt x="3" y="124"/>
                  </a:cubicBezTo>
                  <a:cubicBezTo>
                    <a:pt x="19" y="116"/>
                    <a:pt x="19" y="116"/>
                    <a:pt x="19" y="116"/>
                  </a:cubicBezTo>
                  <a:cubicBezTo>
                    <a:pt x="18" y="111"/>
                    <a:pt x="18" y="107"/>
                    <a:pt x="18" y="102"/>
                  </a:cubicBezTo>
                  <a:cubicBezTo>
                    <a:pt x="18" y="98"/>
                    <a:pt x="18" y="94"/>
                    <a:pt x="19" y="89"/>
                  </a:cubicBezTo>
                  <a:cubicBezTo>
                    <a:pt x="3" y="80"/>
                    <a:pt x="3" y="80"/>
                    <a:pt x="3" y="80"/>
                  </a:cubicBezTo>
                  <a:cubicBezTo>
                    <a:pt x="2" y="80"/>
                    <a:pt x="1" y="78"/>
                    <a:pt x="1" y="77"/>
                  </a:cubicBezTo>
                  <a:cubicBezTo>
                    <a:pt x="0" y="75"/>
                    <a:pt x="0" y="74"/>
                    <a:pt x="1" y="72"/>
                  </a:cubicBezTo>
                  <a:cubicBezTo>
                    <a:pt x="25" y="31"/>
                    <a:pt x="25" y="31"/>
                    <a:pt x="25" y="31"/>
                  </a:cubicBezTo>
                  <a:cubicBezTo>
                    <a:pt x="27" y="28"/>
                    <a:pt x="31" y="27"/>
                    <a:pt x="34" y="28"/>
                  </a:cubicBezTo>
                  <a:cubicBezTo>
                    <a:pt x="49" y="37"/>
                    <a:pt x="49" y="37"/>
                    <a:pt x="49" y="37"/>
                  </a:cubicBezTo>
                  <a:cubicBezTo>
                    <a:pt x="56" y="31"/>
                    <a:pt x="64" y="27"/>
                    <a:pt x="72" y="24"/>
                  </a:cubicBezTo>
                  <a:cubicBezTo>
                    <a:pt x="72" y="6"/>
                    <a:pt x="72" y="6"/>
                    <a:pt x="72" y="6"/>
                  </a:cubicBezTo>
                  <a:cubicBezTo>
                    <a:pt x="72" y="3"/>
                    <a:pt x="75" y="0"/>
                    <a:pt x="78" y="0"/>
                  </a:cubicBezTo>
                  <a:cubicBezTo>
                    <a:pt x="126" y="0"/>
                    <a:pt x="126" y="0"/>
                    <a:pt x="126" y="0"/>
                  </a:cubicBezTo>
                  <a:cubicBezTo>
                    <a:pt x="130" y="0"/>
                    <a:pt x="132" y="3"/>
                    <a:pt x="132" y="6"/>
                  </a:cubicBezTo>
                  <a:cubicBezTo>
                    <a:pt x="132" y="24"/>
                    <a:pt x="132" y="24"/>
                    <a:pt x="132" y="24"/>
                  </a:cubicBezTo>
                  <a:cubicBezTo>
                    <a:pt x="141" y="27"/>
                    <a:pt x="148" y="32"/>
                    <a:pt x="155" y="37"/>
                  </a:cubicBezTo>
                  <a:cubicBezTo>
                    <a:pt x="170" y="29"/>
                    <a:pt x="170" y="29"/>
                    <a:pt x="170" y="29"/>
                  </a:cubicBezTo>
                  <a:cubicBezTo>
                    <a:pt x="171" y="28"/>
                    <a:pt x="173" y="27"/>
                    <a:pt x="174" y="28"/>
                  </a:cubicBezTo>
                  <a:cubicBezTo>
                    <a:pt x="176" y="28"/>
                    <a:pt x="177" y="29"/>
                    <a:pt x="178" y="31"/>
                  </a:cubicBezTo>
                  <a:cubicBezTo>
                    <a:pt x="202" y="72"/>
                    <a:pt x="202" y="72"/>
                    <a:pt x="202" y="72"/>
                  </a:cubicBezTo>
                  <a:cubicBezTo>
                    <a:pt x="203" y="75"/>
                    <a:pt x="202" y="79"/>
                    <a:pt x="200" y="80"/>
                  </a:cubicBezTo>
                  <a:cubicBezTo>
                    <a:pt x="184" y="89"/>
                    <a:pt x="184" y="89"/>
                    <a:pt x="184" y="89"/>
                  </a:cubicBezTo>
                  <a:cubicBezTo>
                    <a:pt x="185" y="94"/>
                    <a:pt x="185" y="98"/>
                    <a:pt x="185" y="102"/>
                  </a:cubicBezTo>
                  <a:cubicBezTo>
                    <a:pt x="185" y="107"/>
                    <a:pt x="185" y="111"/>
                    <a:pt x="184" y="116"/>
                  </a:cubicBezTo>
                  <a:cubicBezTo>
                    <a:pt x="200" y="124"/>
                    <a:pt x="200" y="124"/>
                    <a:pt x="200" y="124"/>
                  </a:cubicBezTo>
                  <a:cubicBezTo>
                    <a:pt x="203" y="126"/>
                    <a:pt x="204" y="130"/>
                    <a:pt x="202" y="133"/>
                  </a:cubicBezTo>
                  <a:cubicBezTo>
                    <a:pt x="178" y="174"/>
                    <a:pt x="178" y="174"/>
                    <a:pt x="178" y="174"/>
                  </a:cubicBezTo>
                  <a:cubicBezTo>
                    <a:pt x="177" y="176"/>
                    <a:pt x="176" y="177"/>
                    <a:pt x="174" y="177"/>
                  </a:cubicBezTo>
                  <a:cubicBezTo>
                    <a:pt x="173" y="177"/>
                    <a:pt x="171" y="177"/>
                    <a:pt x="170" y="176"/>
                  </a:cubicBezTo>
                  <a:cubicBezTo>
                    <a:pt x="155" y="168"/>
                    <a:pt x="155" y="168"/>
                    <a:pt x="155" y="168"/>
                  </a:cubicBezTo>
                  <a:cubicBezTo>
                    <a:pt x="148" y="173"/>
                    <a:pt x="141" y="178"/>
                    <a:pt x="132" y="181"/>
                  </a:cubicBezTo>
                  <a:cubicBezTo>
                    <a:pt x="132" y="198"/>
                    <a:pt x="132" y="198"/>
                    <a:pt x="132" y="198"/>
                  </a:cubicBezTo>
                  <a:cubicBezTo>
                    <a:pt x="132" y="202"/>
                    <a:pt x="130" y="204"/>
                    <a:pt x="126" y="204"/>
                  </a:cubicBezTo>
                  <a:close/>
                  <a:moveTo>
                    <a:pt x="84" y="192"/>
                  </a:moveTo>
                  <a:cubicBezTo>
                    <a:pt x="120" y="192"/>
                    <a:pt x="120" y="192"/>
                    <a:pt x="120" y="192"/>
                  </a:cubicBezTo>
                  <a:cubicBezTo>
                    <a:pt x="120" y="177"/>
                    <a:pt x="120" y="177"/>
                    <a:pt x="120" y="177"/>
                  </a:cubicBezTo>
                  <a:cubicBezTo>
                    <a:pt x="120" y="174"/>
                    <a:pt x="122" y="172"/>
                    <a:pt x="125" y="171"/>
                  </a:cubicBezTo>
                  <a:cubicBezTo>
                    <a:pt x="135" y="168"/>
                    <a:pt x="142" y="163"/>
                    <a:pt x="150" y="156"/>
                  </a:cubicBezTo>
                  <a:cubicBezTo>
                    <a:pt x="152" y="154"/>
                    <a:pt x="155" y="154"/>
                    <a:pt x="157" y="155"/>
                  </a:cubicBezTo>
                  <a:cubicBezTo>
                    <a:pt x="171" y="163"/>
                    <a:pt x="171" y="163"/>
                    <a:pt x="171" y="163"/>
                  </a:cubicBezTo>
                  <a:cubicBezTo>
                    <a:pt x="189" y="132"/>
                    <a:pt x="189" y="132"/>
                    <a:pt x="189" y="132"/>
                  </a:cubicBezTo>
                  <a:cubicBezTo>
                    <a:pt x="175" y="124"/>
                    <a:pt x="175" y="124"/>
                    <a:pt x="175" y="124"/>
                  </a:cubicBezTo>
                  <a:cubicBezTo>
                    <a:pt x="173" y="123"/>
                    <a:pt x="171" y="120"/>
                    <a:pt x="172" y="118"/>
                  </a:cubicBezTo>
                  <a:cubicBezTo>
                    <a:pt x="173" y="113"/>
                    <a:pt x="173" y="108"/>
                    <a:pt x="173" y="102"/>
                  </a:cubicBezTo>
                  <a:cubicBezTo>
                    <a:pt x="173" y="98"/>
                    <a:pt x="173" y="92"/>
                    <a:pt x="172" y="87"/>
                  </a:cubicBezTo>
                  <a:cubicBezTo>
                    <a:pt x="171" y="85"/>
                    <a:pt x="173" y="82"/>
                    <a:pt x="175" y="81"/>
                  </a:cubicBezTo>
                  <a:cubicBezTo>
                    <a:pt x="188" y="73"/>
                    <a:pt x="188" y="73"/>
                    <a:pt x="188" y="73"/>
                  </a:cubicBezTo>
                  <a:cubicBezTo>
                    <a:pt x="170" y="42"/>
                    <a:pt x="170" y="42"/>
                    <a:pt x="170" y="42"/>
                  </a:cubicBezTo>
                  <a:cubicBezTo>
                    <a:pt x="157" y="50"/>
                    <a:pt x="157" y="50"/>
                    <a:pt x="157" y="50"/>
                  </a:cubicBezTo>
                  <a:cubicBezTo>
                    <a:pt x="155" y="51"/>
                    <a:pt x="152" y="51"/>
                    <a:pt x="150" y="49"/>
                  </a:cubicBezTo>
                  <a:cubicBezTo>
                    <a:pt x="142" y="42"/>
                    <a:pt x="135" y="37"/>
                    <a:pt x="125" y="34"/>
                  </a:cubicBezTo>
                  <a:cubicBezTo>
                    <a:pt x="122" y="33"/>
                    <a:pt x="120" y="31"/>
                    <a:pt x="120" y="28"/>
                  </a:cubicBezTo>
                  <a:cubicBezTo>
                    <a:pt x="120" y="12"/>
                    <a:pt x="120" y="12"/>
                    <a:pt x="120" y="12"/>
                  </a:cubicBezTo>
                  <a:cubicBezTo>
                    <a:pt x="84" y="12"/>
                    <a:pt x="84" y="12"/>
                    <a:pt x="84" y="12"/>
                  </a:cubicBezTo>
                  <a:cubicBezTo>
                    <a:pt x="84" y="28"/>
                    <a:pt x="84" y="28"/>
                    <a:pt x="84" y="28"/>
                  </a:cubicBezTo>
                  <a:cubicBezTo>
                    <a:pt x="84" y="31"/>
                    <a:pt x="83" y="33"/>
                    <a:pt x="80" y="34"/>
                  </a:cubicBezTo>
                  <a:cubicBezTo>
                    <a:pt x="70" y="37"/>
                    <a:pt x="62" y="41"/>
                    <a:pt x="54" y="49"/>
                  </a:cubicBezTo>
                  <a:cubicBezTo>
                    <a:pt x="52" y="51"/>
                    <a:pt x="49" y="51"/>
                    <a:pt x="47" y="50"/>
                  </a:cubicBezTo>
                  <a:cubicBezTo>
                    <a:pt x="33" y="42"/>
                    <a:pt x="33" y="42"/>
                    <a:pt x="33" y="42"/>
                  </a:cubicBezTo>
                  <a:cubicBezTo>
                    <a:pt x="15" y="73"/>
                    <a:pt x="15" y="73"/>
                    <a:pt x="15" y="73"/>
                  </a:cubicBezTo>
                  <a:cubicBezTo>
                    <a:pt x="28" y="81"/>
                    <a:pt x="28" y="81"/>
                    <a:pt x="28" y="81"/>
                  </a:cubicBezTo>
                  <a:cubicBezTo>
                    <a:pt x="31" y="82"/>
                    <a:pt x="32" y="85"/>
                    <a:pt x="31" y="87"/>
                  </a:cubicBezTo>
                  <a:cubicBezTo>
                    <a:pt x="30" y="92"/>
                    <a:pt x="30" y="97"/>
                    <a:pt x="30" y="102"/>
                  </a:cubicBezTo>
                  <a:cubicBezTo>
                    <a:pt x="30" y="108"/>
                    <a:pt x="30" y="113"/>
                    <a:pt x="31" y="117"/>
                  </a:cubicBezTo>
                  <a:cubicBezTo>
                    <a:pt x="32" y="120"/>
                    <a:pt x="30" y="123"/>
                    <a:pt x="28" y="124"/>
                  </a:cubicBezTo>
                  <a:cubicBezTo>
                    <a:pt x="15" y="132"/>
                    <a:pt x="15" y="132"/>
                    <a:pt x="15" y="132"/>
                  </a:cubicBezTo>
                  <a:cubicBezTo>
                    <a:pt x="33" y="163"/>
                    <a:pt x="33" y="163"/>
                    <a:pt x="33" y="163"/>
                  </a:cubicBezTo>
                  <a:cubicBezTo>
                    <a:pt x="47" y="155"/>
                    <a:pt x="47" y="155"/>
                    <a:pt x="47" y="155"/>
                  </a:cubicBezTo>
                  <a:cubicBezTo>
                    <a:pt x="49" y="154"/>
                    <a:pt x="52" y="154"/>
                    <a:pt x="54" y="156"/>
                  </a:cubicBezTo>
                  <a:cubicBezTo>
                    <a:pt x="62" y="164"/>
                    <a:pt x="70" y="168"/>
                    <a:pt x="80" y="171"/>
                  </a:cubicBezTo>
                  <a:cubicBezTo>
                    <a:pt x="83" y="172"/>
                    <a:pt x="84" y="174"/>
                    <a:pt x="84" y="177"/>
                  </a:cubicBezTo>
                  <a:lnTo>
                    <a:pt x="84" y="192"/>
                  </a:lnTo>
                  <a:close/>
                </a:path>
              </a:pathLst>
            </a:custGeom>
            <a:grpFill/>
            <a:ln w="9525">
              <a:noFill/>
              <a:round/>
              <a:headEnd/>
              <a:tailEnd/>
            </a:ln>
          </p:spPr>
          <p:txBody>
            <a:bodyPr vert="horz" wrap="square" lIns="121892" tIns="60945" rIns="121892" bIns="609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3E454A"/>
                </a:solidFill>
                <a:effectLst/>
                <a:uLnTx/>
                <a:uFillTx/>
                <a:latin typeface="Arial" panose="020B0604020202020204"/>
                <a:ea typeface="+mn-ea"/>
                <a:cs typeface="+mn-cs"/>
              </a:endParaRPr>
            </a:p>
          </p:txBody>
        </p:sp>
      </p:grpSp>
      <p:sp>
        <p:nvSpPr>
          <p:cNvPr id="80" name="ZoneTexte 43">
            <a:extLst>
              <a:ext uri="{FF2B5EF4-FFF2-40B4-BE49-F238E27FC236}">
                <a16:creationId xmlns:a16="http://schemas.microsoft.com/office/drawing/2014/main" id="{E8B20DD7-80E0-40FC-89A1-AAB5A43E530D}"/>
              </a:ext>
            </a:extLst>
          </p:cNvPr>
          <p:cNvSpPr txBox="1"/>
          <p:nvPr/>
        </p:nvSpPr>
        <p:spPr>
          <a:xfrm>
            <a:off x="8908558" y="1823188"/>
            <a:ext cx="2948200" cy="225767"/>
          </a:xfrm>
          <a:prstGeom prst="rect">
            <a:avLst/>
          </a:prstGeom>
          <a:noFill/>
        </p:spPr>
        <p:txBody>
          <a:bodyPr wrap="square" lIns="0" tIns="0" rIns="0" bIns="0" rtlCol="0">
            <a:spAutoFit/>
          </a:bodyPr>
          <a:lstStyle/>
          <a:p>
            <a:pPr marL="0" marR="0" lvl="0" indent="0" algn="l" defTabSz="1219110" rtl="0" eaLnBrk="1" fontAlgn="base" latinLnBrk="0" hangingPunct="1">
              <a:lnSpc>
                <a:spcPct val="100000"/>
              </a:lnSpc>
              <a:spcBef>
                <a:spcPct val="0"/>
              </a:spcBef>
              <a:spcAft>
                <a:spcPct val="0"/>
              </a:spcAft>
              <a:buClrTx/>
              <a:buSzTx/>
              <a:buFontTx/>
              <a:buNone/>
              <a:tabLst/>
              <a:defRPr/>
            </a:pPr>
            <a:r>
              <a:rPr kumimoji="0" lang="fr-FR" sz="1467" b="1" i="0" u="none" strike="noStrike" kern="1200" cap="all" spc="0" normalizeH="0" baseline="0" noProof="0">
                <a:ln>
                  <a:noFill/>
                </a:ln>
                <a:solidFill>
                  <a:srgbClr val="3E454A"/>
                </a:solidFill>
                <a:effectLst/>
                <a:uLnTx/>
                <a:uFillTx/>
                <a:latin typeface="Arial Black" panose="020B0A04020102020204" pitchFamily="34" charset="0"/>
                <a:ea typeface="+mn-ea"/>
                <a:cs typeface="Arial" pitchFamily="34" charset="0"/>
              </a:rPr>
              <a:t>Chiffres &amp; données clés</a:t>
            </a:r>
          </a:p>
        </p:txBody>
      </p:sp>
      <p:grpSp>
        <p:nvGrpSpPr>
          <p:cNvPr id="81" name="Group 144">
            <a:extLst>
              <a:ext uri="{FF2B5EF4-FFF2-40B4-BE49-F238E27FC236}">
                <a16:creationId xmlns:a16="http://schemas.microsoft.com/office/drawing/2014/main" id="{7E531509-5297-4AEB-AA0D-5D84179DA3DF}"/>
              </a:ext>
            </a:extLst>
          </p:cNvPr>
          <p:cNvGrpSpPr>
            <a:grpSpLocks noChangeAspect="1"/>
          </p:cNvGrpSpPr>
          <p:nvPr/>
        </p:nvGrpSpPr>
        <p:grpSpPr bwMode="auto">
          <a:xfrm>
            <a:off x="8199139" y="1752901"/>
            <a:ext cx="570841" cy="323606"/>
            <a:chOff x="4660" y="3255"/>
            <a:chExt cx="441" cy="250"/>
          </a:xfrm>
          <a:solidFill>
            <a:schemeClr val="bg2"/>
          </a:solidFill>
        </p:grpSpPr>
        <p:sp>
          <p:nvSpPr>
            <p:cNvPr id="82" name="Freeform 145">
              <a:extLst>
                <a:ext uri="{FF2B5EF4-FFF2-40B4-BE49-F238E27FC236}">
                  <a16:creationId xmlns:a16="http://schemas.microsoft.com/office/drawing/2014/main" id="{ACF75A20-965B-4E66-8726-560E89D275C6}"/>
                </a:ext>
              </a:extLst>
            </p:cNvPr>
            <p:cNvSpPr>
              <a:spLocks noEditPoints="1"/>
            </p:cNvSpPr>
            <p:nvPr/>
          </p:nvSpPr>
          <p:spPr bwMode="auto">
            <a:xfrm>
              <a:off x="4660" y="3255"/>
              <a:ext cx="441" cy="250"/>
            </a:xfrm>
            <a:custGeom>
              <a:avLst/>
              <a:gdLst>
                <a:gd name="T0" fmla="*/ 286 w 288"/>
                <a:gd name="T1" fmla="*/ 81 h 168"/>
                <a:gd name="T2" fmla="*/ 245 w 288"/>
                <a:gd name="T3" fmla="*/ 41 h 168"/>
                <a:gd name="T4" fmla="*/ 149 w 288"/>
                <a:gd name="T5" fmla="*/ 1 h 168"/>
                <a:gd name="T6" fmla="*/ 144 w 288"/>
                <a:gd name="T7" fmla="*/ 0 h 168"/>
                <a:gd name="T8" fmla="*/ 139 w 288"/>
                <a:gd name="T9" fmla="*/ 1 h 168"/>
                <a:gd name="T10" fmla="*/ 43 w 288"/>
                <a:gd name="T11" fmla="*/ 41 h 168"/>
                <a:gd name="T12" fmla="*/ 1 w 288"/>
                <a:gd name="T13" fmla="*/ 81 h 168"/>
                <a:gd name="T14" fmla="*/ 1 w 288"/>
                <a:gd name="T15" fmla="*/ 88 h 168"/>
                <a:gd name="T16" fmla="*/ 43 w 288"/>
                <a:gd name="T17" fmla="*/ 128 h 168"/>
                <a:gd name="T18" fmla="*/ 139 w 288"/>
                <a:gd name="T19" fmla="*/ 168 h 168"/>
                <a:gd name="T20" fmla="*/ 144 w 288"/>
                <a:gd name="T21" fmla="*/ 168 h 168"/>
                <a:gd name="T22" fmla="*/ 149 w 288"/>
                <a:gd name="T23" fmla="*/ 168 h 168"/>
                <a:gd name="T24" fmla="*/ 245 w 288"/>
                <a:gd name="T25" fmla="*/ 128 h 168"/>
                <a:gd name="T26" fmla="*/ 286 w 288"/>
                <a:gd name="T27" fmla="*/ 88 h 168"/>
                <a:gd name="T28" fmla="*/ 286 w 288"/>
                <a:gd name="T29" fmla="*/ 81 h 168"/>
                <a:gd name="T30" fmla="*/ 195 w 288"/>
                <a:gd name="T31" fmla="*/ 33 h 168"/>
                <a:gd name="T32" fmla="*/ 216 w 288"/>
                <a:gd name="T33" fmla="*/ 84 h 168"/>
                <a:gd name="T34" fmla="*/ 195 w 288"/>
                <a:gd name="T35" fmla="*/ 135 h 168"/>
                <a:gd name="T36" fmla="*/ 144 w 288"/>
                <a:gd name="T37" fmla="*/ 156 h 168"/>
                <a:gd name="T38" fmla="*/ 93 w 288"/>
                <a:gd name="T39" fmla="*/ 135 h 168"/>
                <a:gd name="T40" fmla="*/ 72 w 288"/>
                <a:gd name="T41" fmla="*/ 84 h 168"/>
                <a:gd name="T42" fmla="*/ 93 w 288"/>
                <a:gd name="T43" fmla="*/ 33 h 168"/>
                <a:gd name="T44" fmla="*/ 144 w 288"/>
                <a:gd name="T45" fmla="*/ 12 h 168"/>
                <a:gd name="T46" fmla="*/ 195 w 288"/>
                <a:gd name="T47" fmla="*/ 33 h 168"/>
                <a:gd name="T48" fmla="*/ 21 w 288"/>
                <a:gd name="T49" fmla="*/ 92 h 168"/>
                <a:gd name="T50" fmla="*/ 14 w 288"/>
                <a:gd name="T51" fmla="*/ 84 h 168"/>
                <a:gd name="T52" fmla="*/ 55 w 288"/>
                <a:gd name="T53" fmla="*/ 46 h 168"/>
                <a:gd name="T54" fmla="*/ 79 w 288"/>
                <a:gd name="T55" fmla="*/ 31 h 168"/>
                <a:gd name="T56" fmla="*/ 60 w 288"/>
                <a:gd name="T57" fmla="*/ 84 h 168"/>
                <a:gd name="T58" fmla="*/ 79 w 288"/>
                <a:gd name="T59" fmla="*/ 138 h 168"/>
                <a:gd name="T60" fmla="*/ 50 w 288"/>
                <a:gd name="T61" fmla="*/ 118 h 168"/>
                <a:gd name="T62" fmla="*/ 21 w 288"/>
                <a:gd name="T63" fmla="*/ 92 h 168"/>
                <a:gd name="T64" fmla="*/ 233 w 288"/>
                <a:gd name="T65" fmla="*/ 122 h 168"/>
                <a:gd name="T66" fmla="*/ 208 w 288"/>
                <a:gd name="T67" fmla="*/ 138 h 168"/>
                <a:gd name="T68" fmla="*/ 228 w 288"/>
                <a:gd name="T69" fmla="*/ 84 h 168"/>
                <a:gd name="T70" fmla="*/ 208 w 288"/>
                <a:gd name="T71" fmla="*/ 31 h 168"/>
                <a:gd name="T72" fmla="*/ 238 w 288"/>
                <a:gd name="T73" fmla="*/ 50 h 168"/>
                <a:gd name="T74" fmla="*/ 266 w 288"/>
                <a:gd name="T75" fmla="*/ 76 h 168"/>
                <a:gd name="T76" fmla="*/ 274 w 288"/>
                <a:gd name="T77" fmla="*/ 84 h 168"/>
                <a:gd name="T78" fmla="*/ 233 w 288"/>
                <a:gd name="T79" fmla="*/ 12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8" h="168">
                  <a:moveTo>
                    <a:pt x="286" y="81"/>
                  </a:moveTo>
                  <a:cubicBezTo>
                    <a:pt x="286" y="80"/>
                    <a:pt x="270" y="61"/>
                    <a:pt x="245" y="41"/>
                  </a:cubicBezTo>
                  <a:cubicBezTo>
                    <a:pt x="221" y="22"/>
                    <a:pt x="187" y="2"/>
                    <a:pt x="149" y="1"/>
                  </a:cubicBezTo>
                  <a:cubicBezTo>
                    <a:pt x="147" y="0"/>
                    <a:pt x="146" y="0"/>
                    <a:pt x="144" y="0"/>
                  </a:cubicBezTo>
                  <a:cubicBezTo>
                    <a:pt x="142" y="0"/>
                    <a:pt x="140" y="0"/>
                    <a:pt x="139" y="1"/>
                  </a:cubicBezTo>
                  <a:cubicBezTo>
                    <a:pt x="101" y="2"/>
                    <a:pt x="67" y="22"/>
                    <a:pt x="43" y="41"/>
                  </a:cubicBezTo>
                  <a:cubicBezTo>
                    <a:pt x="17" y="61"/>
                    <a:pt x="2" y="80"/>
                    <a:pt x="1" y="81"/>
                  </a:cubicBezTo>
                  <a:cubicBezTo>
                    <a:pt x="0" y="83"/>
                    <a:pt x="0" y="86"/>
                    <a:pt x="1" y="88"/>
                  </a:cubicBezTo>
                  <a:cubicBezTo>
                    <a:pt x="2" y="88"/>
                    <a:pt x="17" y="108"/>
                    <a:pt x="43" y="128"/>
                  </a:cubicBezTo>
                  <a:cubicBezTo>
                    <a:pt x="67" y="147"/>
                    <a:pt x="101" y="166"/>
                    <a:pt x="139" y="168"/>
                  </a:cubicBezTo>
                  <a:cubicBezTo>
                    <a:pt x="140" y="168"/>
                    <a:pt x="142" y="168"/>
                    <a:pt x="144" y="168"/>
                  </a:cubicBezTo>
                  <a:cubicBezTo>
                    <a:pt x="146" y="168"/>
                    <a:pt x="147" y="168"/>
                    <a:pt x="149" y="168"/>
                  </a:cubicBezTo>
                  <a:cubicBezTo>
                    <a:pt x="187" y="166"/>
                    <a:pt x="221" y="147"/>
                    <a:pt x="245" y="128"/>
                  </a:cubicBezTo>
                  <a:cubicBezTo>
                    <a:pt x="270" y="108"/>
                    <a:pt x="286" y="88"/>
                    <a:pt x="286" y="88"/>
                  </a:cubicBezTo>
                  <a:cubicBezTo>
                    <a:pt x="288" y="86"/>
                    <a:pt x="288" y="83"/>
                    <a:pt x="286" y="81"/>
                  </a:cubicBezTo>
                  <a:close/>
                  <a:moveTo>
                    <a:pt x="195" y="33"/>
                  </a:moveTo>
                  <a:cubicBezTo>
                    <a:pt x="208" y="46"/>
                    <a:pt x="216" y="64"/>
                    <a:pt x="216" y="84"/>
                  </a:cubicBezTo>
                  <a:cubicBezTo>
                    <a:pt x="216" y="104"/>
                    <a:pt x="208" y="122"/>
                    <a:pt x="195" y="135"/>
                  </a:cubicBezTo>
                  <a:cubicBezTo>
                    <a:pt x="182" y="148"/>
                    <a:pt x="164" y="156"/>
                    <a:pt x="144" y="156"/>
                  </a:cubicBezTo>
                  <a:cubicBezTo>
                    <a:pt x="124" y="156"/>
                    <a:pt x="106" y="148"/>
                    <a:pt x="93" y="135"/>
                  </a:cubicBezTo>
                  <a:cubicBezTo>
                    <a:pt x="80" y="122"/>
                    <a:pt x="72" y="104"/>
                    <a:pt x="72" y="84"/>
                  </a:cubicBezTo>
                  <a:cubicBezTo>
                    <a:pt x="72" y="64"/>
                    <a:pt x="80" y="46"/>
                    <a:pt x="93" y="33"/>
                  </a:cubicBezTo>
                  <a:cubicBezTo>
                    <a:pt x="106" y="20"/>
                    <a:pt x="124" y="12"/>
                    <a:pt x="144" y="12"/>
                  </a:cubicBezTo>
                  <a:cubicBezTo>
                    <a:pt x="164" y="12"/>
                    <a:pt x="182" y="20"/>
                    <a:pt x="195" y="33"/>
                  </a:cubicBezTo>
                  <a:close/>
                  <a:moveTo>
                    <a:pt x="21" y="92"/>
                  </a:moveTo>
                  <a:cubicBezTo>
                    <a:pt x="18" y="89"/>
                    <a:pt x="16" y="86"/>
                    <a:pt x="14" y="84"/>
                  </a:cubicBezTo>
                  <a:cubicBezTo>
                    <a:pt x="20" y="77"/>
                    <a:pt x="35" y="61"/>
                    <a:pt x="55" y="46"/>
                  </a:cubicBezTo>
                  <a:cubicBezTo>
                    <a:pt x="62" y="41"/>
                    <a:pt x="71" y="35"/>
                    <a:pt x="79" y="31"/>
                  </a:cubicBezTo>
                  <a:cubicBezTo>
                    <a:pt x="67" y="45"/>
                    <a:pt x="60" y="64"/>
                    <a:pt x="60" y="84"/>
                  </a:cubicBezTo>
                  <a:cubicBezTo>
                    <a:pt x="60" y="105"/>
                    <a:pt x="67" y="123"/>
                    <a:pt x="79" y="138"/>
                  </a:cubicBezTo>
                  <a:cubicBezTo>
                    <a:pt x="69" y="132"/>
                    <a:pt x="59" y="125"/>
                    <a:pt x="50" y="118"/>
                  </a:cubicBezTo>
                  <a:cubicBezTo>
                    <a:pt x="38" y="109"/>
                    <a:pt x="28" y="99"/>
                    <a:pt x="21" y="92"/>
                  </a:cubicBezTo>
                  <a:close/>
                  <a:moveTo>
                    <a:pt x="233" y="122"/>
                  </a:moveTo>
                  <a:cubicBezTo>
                    <a:pt x="225" y="128"/>
                    <a:pt x="217" y="133"/>
                    <a:pt x="208" y="138"/>
                  </a:cubicBezTo>
                  <a:cubicBezTo>
                    <a:pt x="220" y="123"/>
                    <a:pt x="228" y="105"/>
                    <a:pt x="228" y="84"/>
                  </a:cubicBezTo>
                  <a:cubicBezTo>
                    <a:pt x="228" y="64"/>
                    <a:pt x="220" y="45"/>
                    <a:pt x="208" y="31"/>
                  </a:cubicBezTo>
                  <a:cubicBezTo>
                    <a:pt x="219" y="36"/>
                    <a:pt x="229" y="43"/>
                    <a:pt x="238" y="50"/>
                  </a:cubicBezTo>
                  <a:cubicBezTo>
                    <a:pt x="250" y="60"/>
                    <a:pt x="260" y="69"/>
                    <a:pt x="266" y="76"/>
                  </a:cubicBezTo>
                  <a:cubicBezTo>
                    <a:pt x="270" y="79"/>
                    <a:pt x="272" y="82"/>
                    <a:pt x="274" y="84"/>
                  </a:cubicBezTo>
                  <a:cubicBezTo>
                    <a:pt x="268" y="91"/>
                    <a:pt x="253" y="107"/>
                    <a:pt x="233" y="122"/>
                  </a:cubicBezTo>
                  <a:close/>
                </a:path>
              </a:pathLst>
            </a:custGeom>
            <a:grpFill/>
            <a:ln w="9525">
              <a:noFill/>
              <a:round/>
              <a:headEnd/>
              <a:tailEnd/>
            </a:ln>
          </p:spPr>
          <p:txBody>
            <a:bodyPr vert="horz" wrap="square" lIns="121892" tIns="60945" rIns="121892" bIns="60945" numCol="1" anchor="t" anchorCtr="0" compatLnSpc="1">
              <a:prstTxWarp prst="textNoShape">
                <a:avLst/>
              </a:prstTxWarp>
            </a:bodyPr>
            <a:lstStyle/>
            <a:p>
              <a:pPr marL="0" marR="0" lvl="0" indent="0" algn="l" defTabSz="121914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83" name="Freeform 146">
              <a:extLst>
                <a:ext uri="{FF2B5EF4-FFF2-40B4-BE49-F238E27FC236}">
                  <a16:creationId xmlns:a16="http://schemas.microsoft.com/office/drawing/2014/main" id="{0E2A2E9E-E5D2-495D-8D14-336F57DD3826}"/>
                </a:ext>
              </a:extLst>
            </p:cNvPr>
            <p:cNvSpPr>
              <a:spLocks noEditPoints="1"/>
            </p:cNvSpPr>
            <p:nvPr/>
          </p:nvSpPr>
          <p:spPr bwMode="auto">
            <a:xfrm>
              <a:off x="4799" y="3374"/>
              <a:ext cx="45" cy="64"/>
            </a:xfrm>
            <a:custGeom>
              <a:avLst/>
              <a:gdLst>
                <a:gd name="T0" fmla="*/ 24 w 29"/>
                <a:gd name="T1" fmla="*/ 0 h 43"/>
                <a:gd name="T2" fmla="*/ 6 w 29"/>
                <a:gd name="T3" fmla="*/ 0 h 43"/>
                <a:gd name="T4" fmla="*/ 2 w 29"/>
                <a:gd name="T5" fmla="*/ 1 h 43"/>
                <a:gd name="T6" fmla="*/ 0 w 29"/>
                <a:gd name="T7" fmla="*/ 5 h 43"/>
                <a:gd name="T8" fmla="*/ 0 w 29"/>
                <a:gd name="T9" fmla="*/ 37 h 43"/>
                <a:gd name="T10" fmla="*/ 2 w 29"/>
                <a:gd name="T11" fmla="*/ 41 h 43"/>
                <a:gd name="T12" fmla="*/ 6 w 29"/>
                <a:gd name="T13" fmla="*/ 43 h 43"/>
                <a:gd name="T14" fmla="*/ 24 w 29"/>
                <a:gd name="T15" fmla="*/ 43 h 43"/>
                <a:gd name="T16" fmla="*/ 28 w 29"/>
                <a:gd name="T17" fmla="*/ 41 h 43"/>
                <a:gd name="T18" fmla="*/ 29 w 29"/>
                <a:gd name="T19" fmla="*/ 37 h 43"/>
                <a:gd name="T20" fmla="*/ 29 w 29"/>
                <a:gd name="T21" fmla="*/ 5 h 43"/>
                <a:gd name="T22" fmla="*/ 28 w 29"/>
                <a:gd name="T23" fmla="*/ 1 h 43"/>
                <a:gd name="T24" fmla="*/ 24 w 29"/>
                <a:gd name="T25" fmla="*/ 0 h 43"/>
                <a:gd name="T26" fmla="*/ 19 w 29"/>
                <a:gd name="T27" fmla="*/ 10 h 43"/>
                <a:gd name="T28" fmla="*/ 19 w 29"/>
                <a:gd name="T29" fmla="*/ 32 h 43"/>
                <a:gd name="T30" fmla="*/ 11 w 29"/>
                <a:gd name="T31" fmla="*/ 32 h 43"/>
                <a:gd name="T32" fmla="*/ 11 w 29"/>
                <a:gd name="T33" fmla="*/ 10 h 43"/>
                <a:gd name="T34" fmla="*/ 19 w 29"/>
                <a:gd name="T35" fmla="*/ 1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43">
                  <a:moveTo>
                    <a:pt x="24" y="0"/>
                  </a:moveTo>
                  <a:cubicBezTo>
                    <a:pt x="6" y="0"/>
                    <a:pt x="6" y="0"/>
                    <a:pt x="6" y="0"/>
                  </a:cubicBezTo>
                  <a:cubicBezTo>
                    <a:pt x="4" y="0"/>
                    <a:pt x="3" y="0"/>
                    <a:pt x="2" y="1"/>
                  </a:cubicBezTo>
                  <a:cubicBezTo>
                    <a:pt x="1" y="2"/>
                    <a:pt x="0" y="4"/>
                    <a:pt x="0" y="5"/>
                  </a:cubicBezTo>
                  <a:cubicBezTo>
                    <a:pt x="0" y="37"/>
                    <a:pt x="0" y="37"/>
                    <a:pt x="0" y="37"/>
                  </a:cubicBezTo>
                  <a:cubicBezTo>
                    <a:pt x="0" y="39"/>
                    <a:pt x="1" y="40"/>
                    <a:pt x="2" y="41"/>
                  </a:cubicBezTo>
                  <a:cubicBezTo>
                    <a:pt x="3" y="42"/>
                    <a:pt x="4" y="43"/>
                    <a:pt x="6" y="43"/>
                  </a:cubicBezTo>
                  <a:cubicBezTo>
                    <a:pt x="24" y="43"/>
                    <a:pt x="24" y="43"/>
                    <a:pt x="24" y="43"/>
                  </a:cubicBezTo>
                  <a:cubicBezTo>
                    <a:pt x="25" y="43"/>
                    <a:pt x="27" y="42"/>
                    <a:pt x="28" y="41"/>
                  </a:cubicBezTo>
                  <a:cubicBezTo>
                    <a:pt x="29" y="40"/>
                    <a:pt x="29" y="39"/>
                    <a:pt x="29" y="37"/>
                  </a:cubicBezTo>
                  <a:cubicBezTo>
                    <a:pt x="29" y="5"/>
                    <a:pt x="29" y="5"/>
                    <a:pt x="29" y="5"/>
                  </a:cubicBezTo>
                  <a:cubicBezTo>
                    <a:pt x="29" y="4"/>
                    <a:pt x="29" y="2"/>
                    <a:pt x="28" y="1"/>
                  </a:cubicBezTo>
                  <a:cubicBezTo>
                    <a:pt x="27" y="0"/>
                    <a:pt x="25" y="0"/>
                    <a:pt x="24" y="0"/>
                  </a:cubicBezTo>
                  <a:close/>
                  <a:moveTo>
                    <a:pt x="19" y="10"/>
                  </a:moveTo>
                  <a:cubicBezTo>
                    <a:pt x="19" y="32"/>
                    <a:pt x="19" y="32"/>
                    <a:pt x="19" y="32"/>
                  </a:cubicBezTo>
                  <a:cubicBezTo>
                    <a:pt x="11" y="32"/>
                    <a:pt x="11" y="32"/>
                    <a:pt x="11" y="32"/>
                  </a:cubicBezTo>
                  <a:cubicBezTo>
                    <a:pt x="11" y="10"/>
                    <a:pt x="11" y="10"/>
                    <a:pt x="11" y="10"/>
                  </a:cubicBezTo>
                  <a:lnTo>
                    <a:pt x="19" y="10"/>
                  </a:lnTo>
                  <a:close/>
                </a:path>
              </a:pathLst>
            </a:custGeom>
            <a:grpFill/>
            <a:ln w="9525">
              <a:noFill/>
              <a:round/>
              <a:headEnd/>
              <a:tailEnd/>
            </a:ln>
          </p:spPr>
          <p:txBody>
            <a:bodyPr vert="horz" wrap="square" lIns="121892" tIns="60945" rIns="121892" bIns="60945" numCol="1" anchor="t" anchorCtr="0" compatLnSpc="1">
              <a:prstTxWarp prst="textNoShape">
                <a:avLst/>
              </a:prstTxWarp>
            </a:bodyPr>
            <a:lstStyle/>
            <a:p>
              <a:pPr marL="0" marR="0" lvl="0" indent="0" algn="l" defTabSz="121914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84" name="Freeform 147">
              <a:extLst>
                <a:ext uri="{FF2B5EF4-FFF2-40B4-BE49-F238E27FC236}">
                  <a16:creationId xmlns:a16="http://schemas.microsoft.com/office/drawing/2014/main" id="{16D3D1C0-A295-4BBE-B9E5-4F35F35D60D3}"/>
                </a:ext>
              </a:extLst>
            </p:cNvPr>
            <p:cNvSpPr>
              <a:spLocks noEditPoints="1"/>
            </p:cNvSpPr>
            <p:nvPr/>
          </p:nvSpPr>
          <p:spPr bwMode="auto">
            <a:xfrm>
              <a:off x="4913" y="3332"/>
              <a:ext cx="44" cy="106"/>
            </a:xfrm>
            <a:custGeom>
              <a:avLst/>
              <a:gdLst>
                <a:gd name="T0" fmla="*/ 28 w 29"/>
                <a:gd name="T1" fmla="*/ 2 h 71"/>
                <a:gd name="T2" fmla="*/ 24 w 29"/>
                <a:gd name="T3" fmla="*/ 0 h 71"/>
                <a:gd name="T4" fmla="*/ 6 w 29"/>
                <a:gd name="T5" fmla="*/ 0 h 71"/>
                <a:gd name="T6" fmla="*/ 2 w 29"/>
                <a:gd name="T7" fmla="*/ 2 h 71"/>
                <a:gd name="T8" fmla="*/ 0 w 29"/>
                <a:gd name="T9" fmla="*/ 5 h 71"/>
                <a:gd name="T10" fmla="*/ 0 w 29"/>
                <a:gd name="T11" fmla="*/ 65 h 71"/>
                <a:gd name="T12" fmla="*/ 2 w 29"/>
                <a:gd name="T13" fmla="*/ 69 h 71"/>
                <a:gd name="T14" fmla="*/ 6 w 29"/>
                <a:gd name="T15" fmla="*/ 71 h 71"/>
                <a:gd name="T16" fmla="*/ 24 w 29"/>
                <a:gd name="T17" fmla="*/ 71 h 71"/>
                <a:gd name="T18" fmla="*/ 28 w 29"/>
                <a:gd name="T19" fmla="*/ 69 h 71"/>
                <a:gd name="T20" fmla="*/ 29 w 29"/>
                <a:gd name="T21" fmla="*/ 65 h 71"/>
                <a:gd name="T22" fmla="*/ 29 w 29"/>
                <a:gd name="T23" fmla="*/ 5 h 71"/>
                <a:gd name="T24" fmla="*/ 28 w 29"/>
                <a:gd name="T25" fmla="*/ 2 h 71"/>
                <a:gd name="T26" fmla="*/ 11 w 29"/>
                <a:gd name="T27" fmla="*/ 60 h 71"/>
                <a:gd name="T28" fmla="*/ 11 w 29"/>
                <a:gd name="T29" fmla="*/ 11 h 71"/>
                <a:gd name="T30" fmla="*/ 19 w 29"/>
                <a:gd name="T31" fmla="*/ 11 h 71"/>
                <a:gd name="T32" fmla="*/ 19 w 29"/>
                <a:gd name="T33" fmla="*/ 60 h 71"/>
                <a:gd name="T34" fmla="*/ 11 w 29"/>
                <a:gd name="T35"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71">
                  <a:moveTo>
                    <a:pt x="28" y="2"/>
                  </a:moveTo>
                  <a:cubicBezTo>
                    <a:pt x="27" y="1"/>
                    <a:pt x="25" y="0"/>
                    <a:pt x="24" y="0"/>
                  </a:cubicBezTo>
                  <a:cubicBezTo>
                    <a:pt x="6" y="0"/>
                    <a:pt x="6" y="0"/>
                    <a:pt x="6" y="0"/>
                  </a:cubicBezTo>
                  <a:cubicBezTo>
                    <a:pt x="4" y="0"/>
                    <a:pt x="3" y="1"/>
                    <a:pt x="2" y="2"/>
                  </a:cubicBezTo>
                  <a:cubicBezTo>
                    <a:pt x="1" y="3"/>
                    <a:pt x="0" y="4"/>
                    <a:pt x="0" y="5"/>
                  </a:cubicBezTo>
                  <a:cubicBezTo>
                    <a:pt x="0" y="65"/>
                    <a:pt x="0" y="65"/>
                    <a:pt x="0" y="65"/>
                  </a:cubicBezTo>
                  <a:cubicBezTo>
                    <a:pt x="0" y="67"/>
                    <a:pt x="1" y="68"/>
                    <a:pt x="2" y="69"/>
                  </a:cubicBezTo>
                  <a:cubicBezTo>
                    <a:pt x="3" y="70"/>
                    <a:pt x="4" y="71"/>
                    <a:pt x="6" y="71"/>
                  </a:cubicBezTo>
                  <a:cubicBezTo>
                    <a:pt x="24" y="71"/>
                    <a:pt x="24" y="71"/>
                    <a:pt x="24" y="71"/>
                  </a:cubicBezTo>
                  <a:cubicBezTo>
                    <a:pt x="25" y="71"/>
                    <a:pt x="27" y="70"/>
                    <a:pt x="28" y="69"/>
                  </a:cubicBezTo>
                  <a:cubicBezTo>
                    <a:pt x="29" y="68"/>
                    <a:pt x="29" y="67"/>
                    <a:pt x="29" y="65"/>
                  </a:cubicBezTo>
                  <a:cubicBezTo>
                    <a:pt x="29" y="5"/>
                    <a:pt x="29" y="5"/>
                    <a:pt x="29" y="5"/>
                  </a:cubicBezTo>
                  <a:cubicBezTo>
                    <a:pt x="29" y="4"/>
                    <a:pt x="29" y="3"/>
                    <a:pt x="28" y="2"/>
                  </a:cubicBezTo>
                  <a:close/>
                  <a:moveTo>
                    <a:pt x="11" y="60"/>
                  </a:moveTo>
                  <a:cubicBezTo>
                    <a:pt x="11" y="11"/>
                    <a:pt x="11" y="11"/>
                    <a:pt x="11" y="11"/>
                  </a:cubicBezTo>
                  <a:cubicBezTo>
                    <a:pt x="19" y="11"/>
                    <a:pt x="19" y="11"/>
                    <a:pt x="19" y="11"/>
                  </a:cubicBezTo>
                  <a:cubicBezTo>
                    <a:pt x="19" y="60"/>
                    <a:pt x="19" y="60"/>
                    <a:pt x="19" y="60"/>
                  </a:cubicBezTo>
                  <a:lnTo>
                    <a:pt x="11" y="60"/>
                  </a:lnTo>
                  <a:close/>
                </a:path>
              </a:pathLst>
            </a:custGeom>
            <a:grpFill/>
            <a:ln w="9525">
              <a:noFill/>
              <a:round/>
              <a:headEnd/>
              <a:tailEnd/>
            </a:ln>
          </p:spPr>
          <p:txBody>
            <a:bodyPr vert="horz" wrap="square" lIns="121892" tIns="60945" rIns="121892" bIns="60945" numCol="1" anchor="t" anchorCtr="0" compatLnSpc="1">
              <a:prstTxWarp prst="textNoShape">
                <a:avLst/>
              </a:prstTxWarp>
            </a:bodyPr>
            <a:lstStyle/>
            <a:p>
              <a:pPr marL="0" marR="0" lvl="0" indent="0" algn="l" defTabSz="121914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85" name="Freeform 148">
              <a:extLst>
                <a:ext uri="{FF2B5EF4-FFF2-40B4-BE49-F238E27FC236}">
                  <a16:creationId xmlns:a16="http://schemas.microsoft.com/office/drawing/2014/main" id="{614CCE31-9A6C-402F-BD28-99F3DFA0ECBB}"/>
                </a:ext>
              </a:extLst>
            </p:cNvPr>
            <p:cNvSpPr>
              <a:spLocks noEditPoints="1"/>
            </p:cNvSpPr>
            <p:nvPr/>
          </p:nvSpPr>
          <p:spPr bwMode="auto">
            <a:xfrm>
              <a:off x="4856" y="3313"/>
              <a:ext cx="44" cy="125"/>
            </a:xfrm>
            <a:custGeom>
              <a:avLst/>
              <a:gdLst>
                <a:gd name="T0" fmla="*/ 24 w 29"/>
                <a:gd name="T1" fmla="*/ 0 h 84"/>
                <a:gd name="T2" fmla="*/ 6 w 29"/>
                <a:gd name="T3" fmla="*/ 0 h 84"/>
                <a:gd name="T4" fmla="*/ 2 w 29"/>
                <a:gd name="T5" fmla="*/ 2 h 84"/>
                <a:gd name="T6" fmla="*/ 0 w 29"/>
                <a:gd name="T7" fmla="*/ 5 h 84"/>
                <a:gd name="T8" fmla="*/ 0 w 29"/>
                <a:gd name="T9" fmla="*/ 78 h 84"/>
                <a:gd name="T10" fmla="*/ 2 w 29"/>
                <a:gd name="T11" fmla="*/ 82 h 84"/>
                <a:gd name="T12" fmla="*/ 6 w 29"/>
                <a:gd name="T13" fmla="*/ 84 h 84"/>
                <a:gd name="T14" fmla="*/ 24 w 29"/>
                <a:gd name="T15" fmla="*/ 84 h 84"/>
                <a:gd name="T16" fmla="*/ 28 w 29"/>
                <a:gd name="T17" fmla="*/ 82 h 84"/>
                <a:gd name="T18" fmla="*/ 29 w 29"/>
                <a:gd name="T19" fmla="*/ 78 h 84"/>
                <a:gd name="T20" fmla="*/ 29 w 29"/>
                <a:gd name="T21" fmla="*/ 5 h 84"/>
                <a:gd name="T22" fmla="*/ 28 w 29"/>
                <a:gd name="T23" fmla="*/ 2 h 84"/>
                <a:gd name="T24" fmla="*/ 24 w 29"/>
                <a:gd name="T25" fmla="*/ 0 h 84"/>
                <a:gd name="T26" fmla="*/ 19 w 29"/>
                <a:gd name="T27" fmla="*/ 11 h 84"/>
                <a:gd name="T28" fmla="*/ 19 w 29"/>
                <a:gd name="T29" fmla="*/ 73 h 84"/>
                <a:gd name="T30" fmla="*/ 11 w 29"/>
                <a:gd name="T31" fmla="*/ 73 h 84"/>
                <a:gd name="T32" fmla="*/ 11 w 29"/>
                <a:gd name="T33" fmla="*/ 11 h 84"/>
                <a:gd name="T34" fmla="*/ 19 w 29"/>
                <a:gd name="T35" fmla="*/ 1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84">
                  <a:moveTo>
                    <a:pt x="24" y="0"/>
                  </a:moveTo>
                  <a:cubicBezTo>
                    <a:pt x="6" y="0"/>
                    <a:pt x="6" y="0"/>
                    <a:pt x="6" y="0"/>
                  </a:cubicBezTo>
                  <a:cubicBezTo>
                    <a:pt x="4" y="0"/>
                    <a:pt x="3" y="1"/>
                    <a:pt x="2" y="2"/>
                  </a:cubicBezTo>
                  <a:cubicBezTo>
                    <a:pt x="1" y="3"/>
                    <a:pt x="0" y="4"/>
                    <a:pt x="0" y="5"/>
                  </a:cubicBezTo>
                  <a:cubicBezTo>
                    <a:pt x="0" y="78"/>
                    <a:pt x="0" y="78"/>
                    <a:pt x="0" y="78"/>
                  </a:cubicBezTo>
                  <a:cubicBezTo>
                    <a:pt x="0" y="80"/>
                    <a:pt x="1" y="81"/>
                    <a:pt x="2" y="82"/>
                  </a:cubicBezTo>
                  <a:cubicBezTo>
                    <a:pt x="3" y="83"/>
                    <a:pt x="4" y="84"/>
                    <a:pt x="6" y="84"/>
                  </a:cubicBezTo>
                  <a:cubicBezTo>
                    <a:pt x="24" y="84"/>
                    <a:pt x="24" y="84"/>
                    <a:pt x="24" y="84"/>
                  </a:cubicBezTo>
                  <a:cubicBezTo>
                    <a:pt x="25" y="84"/>
                    <a:pt x="27" y="83"/>
                    <a:pt x="28" y="82"/>
                  </a:cubicBezTo>
                  <a:cubicBezTo>
                    <a:pt x="29" y="81"/>
                    <a:pt x="29" y="80"/>
                    <a:pt x="29" y="78"/>
                  </a:cubicBezTo>
                  <a:cubicBezTo>
                    <a:pt x="29" y="5"/>
                    <a:pt x="29" y="5"/>
                    <a:pt x="29" y="5"/>
                  </a:cubicBezTo>
                  <a:cubicBezTo>
                    <a:pt x="29" y="4"/>
                    <a:pt x="29" y="3"/>
                    <a:pt x="28" y="2"/>
                  </a:cubicBezTo>
                  <a:cubicBezTo>
                    <a:pt x="27" y="1"/>
                    <a:pt x="25" y="0"/>
                    <a:pt x="24" y="0"/>
                  </a:cubicBezTo>
                  <a:close/>
                  <a:moveTo>
                    <a:pt x="19" y="11"/>
                  </a:moveTo>
                  <a:cubicBezTo>
                    <a:pt x="19" y="73"/>
                    <a:pt x="19" y="73"/>
                    <a:pt x="19" y="73"/>
                  </a:cubicBezTo>
                  <a:cubicBezTo>
                    <a:pt x="11" y="73"/>
                    <a:pt x="11" y="73"/>
                    <a:pt x="11" y="73"/>
                  </a:cubicBezTo>
                  <a:cubicBezTo>
                    <a:pt x="11" y="11"/>
                    <a:pt x="11" y="11"/>
                    <a:pt x="11" y="11"/>
                  </a:cubicBezTo>
                  <a:lnTo>
                    <a:pt x="19" y="11"/>
                  </a:lnTo>
                  <a:close/>
                </a:path>
              </a:pathLst>
            </a:custGeom>
            <a:grpFill/>
            <a:ln w="9525">
              <a:noFill/>
              <a:round/>
              <a:headEnd/>
              <a:tailEnd/>
            </a:ln>
          </p:spPr>
          <p:txBody>
            <a:bodyPr vert="horz" wrap="square" lIns="121892" tIns="60945" rIns="121892" bIns="60945" numCol="1" anchor="t" anchorCtr="0" compatLnSpc="1">
              <a:prstTxWarp prst="textNoShape">
                <a:avLst/>
              </a:prstTxWarp>
            </a:bodyPr>
            <a:lstStyle/>
            <a:p>
              <a:pPr marL="0" marR="0" lvl="0" indent="0" algn="l" defTabSz="121914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grpSp>
      <p:sp>
        <p:nvSpPr>
          <p:cNvPr id="87" name="Espace réservé du texte 6">
            <a:extLst>
              <a:ext uri="{FF2B5EF4-FFF2-40B4-BE49-F238E27FC236}">
                <a16:creationId xmlns:a16="http://schemas.microsoft.com/office/drawing/2014/main" id="{54B81157-762E-44C7-B8FC-E19FE2CFB0C3}"/>
              </a:ext>
            </a:extLst>
          </p:cNvPr>
          <p:cNvSpPr txBox="1">
            <a:spLocks/>
          </p:cNvSpPr>
          <p:nvPr/>
        </p:nvSpPr>
        <p:spPr>
          <a:xfrm>
            <a:off x="8379064" y="2179731"/>
            <a:ext cx="3477694" cy="3764784"/>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accent4">
              <a:lumMod val="20000"/>
              <a:lumOff val="80000"/>
            </a:schemeClr>
          </a:solidFill>
          <a:ln w="15240">
            <a:solidFill>
              <a:srgbClr val="D7000F"/>
            </a:solidFill>
          </a:ln>
        </p:spPr>
        <p:txBody>
          <a:bodyPr vert="horz" wrap="square" lIns="234000" tIns="432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600" b="1" i="0" u="none" strike="noStrike" kern="1200" cap="none" spc="0" normalizeH="0" baseline="0" noProof="0">
                <a:ln>
                  <a:noFill/>
                </a:ln>
                <a:solidFill>
                  <a:srgbClr val="3E454A"/>
                </a:solidFill>
                <a:effectLst/>
                <a:uLnTx/>
                <a:uFillTx/>
                <a:latin typeface="Arial" panose="020B0604020202020204"/>
                <a:ea typeface="+mn-ea"/>
                <a:cs typeface="+mn-cs"/>
              </a:rPr>
              <a:t>2 à 5  plaintes au cours d’une activité professionnelles</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600" b="1" i="0" u="none" strike="noStrike" kern="1200" cap="none" spc="0" normalizeH="0" baseline="0" noProof="0">
                <a:ln>
                  <a:noFill/>
                </a:ln>
                <a:solidFill>
                  <a:srgbClr val="3E454A"/>
                </a:solidFill>
                <a:effectLst/>
                <a:uLnTx/>
                <a:uFillTx/>
                <a:latin typeface="Arial" panose="020B0604020202020204"/>
                <a:ea typeface="+mn-ea"/>
                <a:cs typeface="+mn-cs"/>
              </a:rPr>
              <a:t>Augmentation de 10% des plaintes en 5 ans</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600" b="1" i="0" u="none" strike="noStrike" kern="1200" cap="none" spc="0" normalizeH="0" baseline="0" noProof="0">
                <a:ln>
                  <a:noFill/>
                </a:ln>
                <a:solidFill>
                  <a:srgbClr val="3E454A"/>
                </a:solidFill>
                <a:effectLst/>
                <a:uLnTx/>
                <a:uFillTx/>
                <a:latin typeface="Arial" panose="020B0604020202020204"/>
                <a:ea typeface="+mn-ea"/>
                <a:cs typeface="+mn-cs"/>
              </a:rPr>
              <a:t>1 plainte = 6 journées de travail non réalisées</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600" b="1" i="0" u="none" strike="noStrike" kern="1200" cap="none" spc="0" normalizeH="0" baseline="0" noProof="0">
                <a:ln>
                  <a:noFill/>
                </a:ln>
                <a:solidFill>
                  <a:srgbClr val="3E454A"/>
                </a:solidFill>
                <a:effectLst/>
                <a:uLnTx/>
                <a:uFillTx/>
                <a:latin typeface="Arial" panose="020B0604020202020204"/>
                <a:ea typeface="+mn-ea"/>
                <a:cs typeface="+mn-cs"/>
              </a:rPr>
              <a:t>La défense de l’Assureur permet d’obtenir un rejet de la plainte dans 75% des cas. </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600" b="1" i="0" u="none" strike="noStrike" kern="1200" cap="none" spc="0" normalizeH="0" baseline="0" noProof="0">
              <a:ln>
                <a:noFill/>
              </a:ln>
              <a:solidFill>
                <a:srgbClr val="3E454A"/>
              </a:solidFill>
              <a:effectLst/>
              <a:uLnTx/>
              <a:uFillTx/>
              <a:latin typeface="Arial" panose="020B0604020202020204"/>
              <a:ea typeface="+mn-ea"/>
              <a:cs typeface="+mn-cs"/>
            </a:endParaRPr>
          </a:p>
        </p:txBody>
      </p:sp>
      <p:pic>
        <p:nvPicPr>
          <p:cNvPr id="88" name="Picture 6">
            <a:extLst>
              <a:ext uri="{FF2B5EF4-FFF2-40B4-BE49-F238E27FC236}">
                <a16:creationId xmlns:a16="http://schemas.microsoft.com/office/drawing/2014/main" id="{02F4B011-5E36-4D56-BE50-EFAB085A1F5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5254963" y="682990"/>
            <a:ext cx="841037" cy="280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5869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Tx/>
              <a:buFont typeface="+mj-lt"/>
              <a:buAutoNum type="arabicPeriod"/>
            </a:pPr>
            <a:r>
              <a:rPr lang="fr-FR" sz="2400">
                <a:solidFill>
                  <a:schemeClr val="tx1"/>
                </a:solidFill>
              </a:rPr>
              <a:t>Contexte</a:t>
            </a:r>
          </a:p>
          <a:p>
            <a:pPr>
              <a:buClrTx/>
            </a:pPr>
            <a:r>
              <a:rPr lang="fr-FR" sz="2400">
                <a:solidFill>
                  <a:schemeClr val="tx1"/>
                </a:solidFill>
              </a:rPr>
              <a:t>Partenariat                   /</a:t>
            </a:r>
          </a:p>
          <a:p>
            <a:pPr>
              <a:buClrTx/>
            </a:pPr>
            <a:r>
              <a:rPr lang="fr-FR" sz="2400">
                <a:solidFill>
                  <a:schemeClr val="tx1"/>
                </a:solidFill>
              </a:rPr>
              <a:t>L’offre RC Médicale Pro by </a:t>
            </a:r>
          </a:p>
          <a:p>
            <a:pPr>
              <a:buClrTx/>
            </a:pPr>
            <a:r>
              <a:rPr lang="fr-FR" sz="2400" b="1">
                <a:solidFill>
                  <a:srgbClr val="C00000"/>
                </a:solidFill>
              </a:rPr>
              <a:t>Professionnels de santé ciblés</a:t>
            </a:r>
          </a:p>
          <a:p>
            <a:pPr>
              <a:buClrTx/>
            </a:pPr>
            <a:r>
              <a:rPr lang="fr-FR" sz="2400"/>
              <a:t>Schémas de distribution / Argumentaire</a:t>
            </a:r>
          </a:p>
          <a:p>
            <a:pPr>
              <a:buClrTx/>
            </a:pPr>
            <a:r>
              <a:rPr lang="fr-FR" sz="2400"/>
              <a:t>Schéma contractuel</a:t>
            </a:r>
            <a:endParaRPr lang="fr-FR" sz="2400">
              <a:solidFill>
                <a:srgbClr val="006600"/>
              </a:solidFill>
            </a:endParaRPr>
          </a:p>
          <a:p>
            <a:endParaRPr lang="fr-FR" sz="2400" b="1"/>
          </a:p>
        </p:txBody>
      </p:sp>
      <p:sp>
        <p:nvSpPr>
          <p:cNvPr id="3" name="Rectangle 2">
            <a:extLst>
              <a:ext uri="{FF2B5EF4-FFF2-40B4-BE49-F238E27FC236}">
                <a16:creationId xmlns:a16="http://schemas.microsoft.com/office/drawing/2014/main" id="{9ADF4C20-1357-438A-BEE4-082974747E7E}"/>
              </a:ext>
            </a:extLst>
          </p:cNvPr>
          <p:cNvSpPr/>
          <p:nvPr/>
        </p:nvSpPr>
        <p:spPr>
          <a:xfrm>
            <a:off x="3483429" y="3311889"/>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FB361E7B-84A3-421B-AFC6-53D3628AB210}"/>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645389" y="2420673"/>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ctualités du Groupe BPCE : Banque Populaire Caisse d'Epargne Natixis - 22">
            <a:extLst>
              <a:ext uri="{FF2B5EF4-FFF2-40B4-BE49-F238E27FC236}">
                <a16:creationId xmlns:a16="http://schemas.microsoft.com/office/drawing/2014/main" id="{4A6A81C8-A63D-4AA3-9405-46D5EA28015D}"/>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5933852" y="2309883"/>
            <a:ext cx="1407900" cy="4017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851DCA17-6CCE-4741-A8D5-C820A0571D4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8076145" y="2904155"/>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676D84FE-241B-4360-B45E-DA880121B284}"/>
              </a:ext>
            </a:extLst>
          </p:cNvPr>
          <p:cNvPicPr>
            <a:picLocks noChangeAspect="1"/>
          </p:cNvPicPr>
          <p:nvPr/>
        </p:nvPicPr>
        <p:blipFill>
          <a:blip r:embed="rId6"/>
          <a:stretch>
            <a:fillRect/>
          </a:stretch>
        </p:blipFill>
        <p:spPr>
          <a:xfrm>
            <a:off x="7484807" y="147308"/>
            <a:ext cx="4504761" cy="10099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10619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Professionnels de santé visés par l’offre</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4</a:t>
            </a:r>
          </a:p>
        </p:txBody>
      </p:sp>
      <p:sp>
        <p:nvSpPr>
          <p:cNvPr id="9" name="Espace réservé du contenu 1">
            <a:extLst>
              <a:ext uri="{FF2B5EF4-FFF2-40B4-BE49-F238E27FC236}">
                <a16:creationId xmlns:a16="http://schemas.microsoft.com/office/drawing/2014/main" id="{BC61DF80-4ABA-47B6-A41F-DC43035B3417}"/>
              </a:ext>
            </a:extLst>
          </p:cNvPr>
          <p:cNvSpPr>
            <a:spLocks noGrp="1"/>
          </p:cNvSpPr>
          <p:nvPr>
            <p:ph idx="17"/>
          </p:nvPr>
        </p:nvSpPr>
        <p:spPr>
          <a:xfrm>
            <a:off x="570320" y="1275442"/>
            <a:ext cx="11186251" cy="4955542"/>
          </a:xfrm>
        </p:spPr>
        <p:txBody>
          <a:bodyPr/>
          <a:lstStyle/>
          <a:p>
            <a:pPr marL="61595" marR="109855" algn="just"/>
            <a:r>
              <a:rPr lang="fr-FR" sz="1800" b="1" u="sng">
                <a:ea typeface="Times New Roman" panose="02020603050405020304" pitchFamily="18" charset="0"/>
              </a:rPr>
              <a:t>Le principe</a:t>
            </a:r>
            <a:r>
              <a:rPr lang="fr-FR" sz="1800">
                <a:ea typeface="Times New Roman" panose="02020603050405020304" pitchFamily="18" charset="0"/>
              </a:rPr>
              <a:t> : </a:t>
            </a:r>
            <a:r>
              <a:rPr lang="fr-FR" sz="1800" b="1">
                <a:ea typeface="Times New Roman" panose="02020603050405020304" pitchFamily="18" charset="0"/>
              </a:rPr>
              <a:t>seules les professions médicales qui ne sont pas couvertes par la MR Pro proposée par BPCE IARD sont concernées par ce partenariat</a:t>
            </a:r>
          </a:p>
        </p:txBody>
      </p:sp>
      <p:sp>
        <p:nvSpPr>
          <p:cNvPr id="10" name="Rectangle 9">
            <a:extLst>
              <a:ext uri="{FF2B5EF4-FFF2-40B4-BE49-F238E27FC236}">
                <a16:creationId xmlns:a16="http://schemas.microsoft.com/office/drawing/2014/main" id="{25F58A37-1B37-4673-8010-9266950D1D7A}"/>
              </a:ext>
            </a:extLst>
          </p:cNvPr>
          <p:cNvSpPr/>
          <p:nvPr/>
        </p:nvSpPr>
        <p:spPr>
          <a:xfrm>
            <a:off x="705731" y="2813608"/>
            <a:ext cx="3025284" cy="3407309"/>
          </a:xfrm>
          <a:prstGeom prst="rect">
            <a:avLst/>
          </a:prstGeom>
          <a:solidFill>
            <a:srgbClr val="FFFFFF">
              <a:lumMod val="95000"/>
            </a:srgbClr>
          </a:solidFill>
          <a:ln w="12700" cap="flat" cmpd="sng" algn="ctr">
            <a:noFill/>
            <a:prstDash val="solid"/>
            <a:miter lim="800000"/>
          </a:ln>
          <a:effectLst/>
        </p:spPr>
        <p:txBody>
          <a:bodyPr lIns="121920" tIns="60960" rIns="121920" bIns="60960" rtlCol="0" anchor="ctr"/>
          <a:lstStyle/>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latin typeface="Arial" panose="020B0604020202020204"/>
                <a:ea typeface="+mn-ea"/>
                <a:cs typeface="+mn-cs"/>
              </a:rPr>
              <a:t>Ambulancier </a:t>
            </a:r>
            <a:endParaRPr kumimoji="0" lang="fr-FR" sz="2000" b="0" i="0" u="none" strike="noStrike" kern="0" cap="none" spc="0" normalizeH="0" baseline="0" noProof="0">
              <a:ln>
                <a:noFill/>
              </a:ln>
              <a:solidFill>
                <a:srgbClr val="3E454A"/>
              </a:solidFill>
              <a:effectLst/>
              <a:uLnTx/>
              <a:uFillTx/>
              <a:latin typeface="Arial" panose="020B0604020202020204"/>
              <a:ea typeface="+mn-ea"/>
              <a:cs typeface="+mn-cs"/>
            </a:endParaRP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latin typeface="Arial" panose="020B0604020202020204"/>
                <a:ea typeface="+mn-ea"/>
                <a:cs typeface="+mn-cs"/>
              </a:rPr>
              <a:t>Auxiliaire médical </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latin typeface="Arial" panose="020B0604020202020204"/>
                <a:ea typeface="+mn-ea"/>
                <a:cs typeface="+mn-cs"/>
              </a:rPr>
              <a:t>Infirmier Pédicure, Podologue</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latin typeface="Arial" panose="020B0604020202020204"/>
                <a:ea typeface="+mn-ea"/>
                <a:cs typeface="+mn-cs"/>
              </a:rPr>
              <a:t>Kiné, Ostéopathe, Ergothérapeute</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latin typeface="Arial" panose="020B0604020202020204"/>
                <a:ea typeface="+mn-ea"/>
                <a:cs typeface="+mn-cs"/>
              </a:rPr>
              <a:t>Orthophoniste, Orthoptiste</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latin typeface="Arial" panose="020B0604020202020204"/>
                <a:ea typeface="+mn-ea"/>
                <a:cs typeface="+mn-cs"/>
              </a:rPr>
              <a:t>Diététicien, puéricultrice</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latin typeface="Arial" panose="020B0604020202020204"/>
                <a:ea typeface="+mn-ea"/>
                <a:cs typeface="+mn-cs"/>
              </a:rPr>
              <a:t>Vétérinaire (y.c. ventes de produits et Ostéopathie)</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latin typeface="Arial" panose="020B0604020202020204"/>
                <a:ea typeface="+mn-ea"/>
                <a:cs typeface="+mn-cs"/>
              </a:rPr>
              <a:t>Commerce d’articles médicaux et orthopédiques </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latin typeface="Arial" panose="020B0604020202020204"/>
                <a:ea typeface="+mn-ea"/>
                <a:cs typeface="+mn-cs"/>
              </a:rPr>
              <a:t>Fabrication de matériel médico-chirurgical et dentaire</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latin typeface="Arial" panose="020B0604020202020204"/>
                <a:ea typeface="+mn-ea"/>
                <a:cs typeface="+mn-cs"/>
              </a:rPr>
              <a:t>Psychothérapeute</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latin typeface="Arial" panose="020B0604020202020204"/>
                <a:ea typeface="+mn-ea"/>
                <a:cs typeface="+mn-cs"/>
              </a:rPr>
              <a:t>Psychologue</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latin typeface="Arial" panose="020B0604020202020204"/>
                <a:ea typeface="+mn-ea"/>
                <a:cs typeface="+mn-cs"/>
              </a:rPr>
              <a:t>Psychanalyste</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latin typeface="Arial" panose="020B0604020202020204"/>
                <a:ea typeface="+mn-ea"/>
                <a:cs typeface="+mn-cs"/>
              </a:rPr>
              <a:t>Reflexologue</a:t>
            </a:r>
            <a:endParaRPr kumimoji="0" lang="fr-FR" sz="1400" b="0" i="0" u="none" strike="noStrike" kern="0" cap="none" spc="0" normalizeH="0" baseline="0" noProof="0">
              <a:ln>
                <a:noFill/>
              </a:ln>
              <a:solidFill>
                <a:srgbClr val="3E454A"/>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C2C85AB7-09DD-410F-A9D3-6C0451DE06EE}"/>
              </a:ext>
            </a:extLst>
          </p:cNvPr>
          <p:cNvSpPr/>
          <p:nvPr/>
        </p:nvSpPr>
        <p:spPr>
          <a:xfrm>
            <a:off x="705731" y="2018705"/>
            <a:ext cx="3025284" cy="773175"/>
          </a:xfrm>
          <a:prstGeom prst="rect">
            <a:avLst/>
          </a:prstGeom>
          <a:solidFill>
            <a:srgbClr val="C30F0F"/>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srgbClr val="FFFFFF"/>
                </a:solidFill>
                <a:effectLst/>
                <a:uLnTx/>
                <a:uFillTx/>
                <a:latin typeface="Arial" panose="020B0604020202020204"/>
                <a:ea typeface="+mn-ea"/>
                <a:cs typeface="+mn-cs"/>
              </a:rPr>
              <a:t>Professions déjà couvertes </a:t>
            </a:r>
            <a:br>
              <a:rPr kumimoji="0" lang="fr-FR" sz="1600" b="1" i="0" u="none" strike="noStrike" kern="0" cap="none" spc="0" normalizeH="0" baseline="0" noProof="0">
                <a:ln>
                  <a:noFill/>
                </a:ln>
                <a:solidFill>
                  <a:srgbClr val="FFFFFF"/>
                </a:solidFill>
                <a:effectLst/>
                <a:uLnTx/>
                <a:uFillTx/>
                <a:latin typeface="Arial" panose="020B0604020202020204"/>
                <a:ea typeface="+mn-ea"/>
                <a:cs typeface="+mn-cs"/>
              </a:rPr>
            </a:br>
            <a:r>
              <a:rPr kumimoji="0" lang="fr-FR" sz="1600" b="1" i="0" u="none" strike="noStrike" kern="0" cap="none" spc="0" normalizeH="0" baseline="0" noProof="0">
                <a:ln>
                  <a:noFill/>
                </a:ln>
                <a:solidFill>
                  <a:srgbClr val="FFFFFF"/>
                </a:solidFill>
                <a:effectLst/>
                <a:uLnTx/>
                <a:uFillTx/>
                <a:latin typeface="Arial" panose="020B0604020202020204"/>
                <a:ea typeface="+mn-ea"/>
                <a:cs typeface="+mn-cs"/>
              </a:rPr>
              <a:t>par la MR Pro</a:t>
            </a:r>
          </a:p>
        </p:txBody>
      </p:sp>
      <p:sp>
        <p:nvSpPr>
          <p:cNvPr id="19" name="Rectangle 18">
            <a:extLst>
              <a:ext uri="{FF2B5EF4-FFF2-40B4-BE49-F238E27FC236}">
                <a16:creationId xmlns:a16="http://schemas.microsoft.com/office/drawing/2014/main" id="{47D93517-D3E2-4171-AA4A-12B64D5169AD}"/>
              </a:ext>
            </a:extLst>
          </p:cNvPr>
          <p:cNvSpPr/>
          <p:nvPr/>
        </p:nvSpPr>
        <p:spPr>
          <a:xfrm>
            <a:off x="3945668" y="3342778"/>
            <a:ext cx="3816000" cy="2878140"/>
          </a:xfrm>
          <a:prstGeom prst="rect">
            <a:avLst/>
          </a:prstGeom>
          <a:solidFill>
            <a:srgbClr val="FFFFFF">
              <a:lumMod val="95000"/>
            </a:srgbClr>
          </a:solidFill>
          <a:ln w="12700" cap="flat" cmpd="sng" algn="ctr">
            <a:noFill/>
            <a:prstDash val="solid"/>
            <a:miter lim="800000"/>
          </a:ln>
          <a:effectLst/>
        </p:spPr>
        <p:txBody>
          <a:bodyPr lIns="121920" tIns="60960" rIns="121920" bIns="60960" rtlCol="0" anchor="t"/>
          <a:lstStyle/>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a:ln>
                  <a:noFill/>
                </a:ln>
                <a:solidFill>
                  <a:srgbClr val="3E454A"/>
                </a:solidFill>
                <a:effectLst/>
                <a:uLnTx/>
                <a:uFillTx/>
                <a:latin typeface="Arial" panose="020B0604020202020204"/>
                <a:ea typeface="+mn-ea"/>
                <a:cs typeface="+mn-cs"/>
              </a:rPr>
              <a:t>Médecin généraliste </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a:ln>
                  <a:noFill/>
                </a:ln>
                <a:solidFill>
                  <a:srgbClr val="3E454A"/>
                </a:solidFill>
                <a:effectLst/>
                <a:uLnTx/>
                <a:uFillTx/>
                <a:latin typeface="Arial" panose="020B0604020202020204"/>
                <a:ea typeface="+mn-ea"/>
                <a:cs typeface="+mn-cs"/>
              </a:rPr>
              <a:t>Médecin spécialiste </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a:ln>
                  <a:noFill/>
                </a:ln>
                <a:solidFill>
                  <a:srgbClr val="3E454A"/>
                </a:solidFill>
                <a:effectLst/>
                <a:uLnTx/>
                <a:uFillTx/>
                <a:latin typeface="Arial" panose="020B0604020202020204"/>
                <a:ea typeface="+mn-ea"/>
                <a:cs typeface="+mn-cs"/>
              </a:rPr>
              <a:t>Radiologue </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a:ln>
                  <a:noFill/>
                </a:ln>
                <a:solidFill>
                  <a:srgbClr val="3E454A"/>
                </a:solidFill>
                <a:effectLst/>
                <a:uLnTx/>
                <a:uFillTx/>
                <a:latin typeface="Arial" panose="020B0604020202020204"/>
                <a:ea typeface="+mn-ea"/>
                <a:cs typeface="+mn-cs"/>
              </a:rPr>
              <a:t>Chirurgien </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a:ln>
                  <a:noFill/>
                </a:ln>
                <a:solidFill>
                  <a:srgbClr val="3E454A"/>
                </a:solidFill>
                <a:effectLst/>
                <a:uLnTx/>
                <a:uFillTx/>
                <a:latin typeface="Arial" panose="020B0604020202020204"/>
                <a:ea typeface="+mn-ea"/>
                <a:cs typeface="+mn-cs"/>
              </a:rPr>
              <a:t>Anesthésiste</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a:ln>
                  <a:noFill/>
                </a:ln>
                <a:solidFill>
                  <a:srgbClr val="3E454A"/>
                </a:solidFill>
                <a:effectLst/>
                <a:uLnTx/>
                <a:uFillTx/>
                <a:latin typeface="Arial" panose="020B0604020202020204"/>
                <a:ea typeface="+mn-ea"/>
                <a:cs typeface="+mn-cs"/>
              </a:rPr>
              <a:t>Dentiste</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a:ln>
                  <a:noFill/>
                </a:ln>
                <a:solidFill>
                  <a:srgbClr val="3E454A"/>
                </a:solidFill>
                <a:effectLst/>
                <a:uLnTx/>
                <a:uFillTx/>
                <a:latin typeface="Arial" panose="020B0604020202020204"/>
                <a:ea typeface="+mn-ea"/>
                <a:cs typeface="+mn-cs"/>
              </a:rPr>
              <a:t>Sage femme  </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a:ln>
                  <a:noFill/>
                </a:ln>
                <a:solidFill>
                  <a:srgbClr val="3E454A"/>
                </a:solidFill>
                <a:effectLst/>
                <a:uLnTx/>
                <a:uFillTx/>
                <a:latin typeface="Arial" panose="020B0604020202020204"/>
                <a:ea typeface="+mn-ea"/>
                <a:cs typeface="+mn-cs"/>
              </a:rPr>
              <a:t>Acupuncteur</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a:ln>
                  <a:noFill/>
                </a:ln>
                <a:solidFill>
                  <a:srgbClr val="3E454A"/>
                </a:solidFill>
                <a:effectLst/>
                <a:uLnTx/>
                <a:uFillTx/>
                <a:latin typeface="Arial" panose="020B0604020202020204"/>
                <a:ea typeface="+mn-ea"/>
                <a:cs typeface="+mn-cs"/>
              </a:rPr>
              <a:t>Laboratoire d’analyses</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a:ln>
                  <a:noFill/>
                </a:ln>
                <a:solidFill>
                  <a:srgbClr val="3E454A"/>
                </a:solidFill>
                <a:effectLst/>
                <a:uLnTx/>
                <a:uFillTx/>
                <a:latin typeface="Arial" panose="020B0604020202020204"/>
                <a:ea typeface="+mn-ea"/>
                <a:cs typeface="+mn-cs"/>
              </a:rPr>
              <a:t>Pharmacien</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a:ln>
                  <a:noFill/>
                </a:ln>
                <a:solidFill>
                  <a:srgbClr val="3E454A"/>
                </a:solidFill>
                <a:effectLst/>
                <a:uLnTx/>
                <a:uFillTx/>
                <a:latin typeface="Arial" panose="020B0604020202020204"/>
                <a:ea typeface="+mn-ea"/>
                <a:cs typeface="+mn-cs"/>
              </a:rPr>
              <a:t>Opticien et lunetier</a:t>
            </a:r>
          </a:p>
        </p:txBody>
      </p:sp>
      <p:sp>
        <p:nvSpPr>
          <p:cNvPr id="20" name="Rectangle 19">
            <a:extLst>
              <a:ext uri="{FF2B5EF4-FFF2-40B4-BE49-F238E27FC236}">
                <a16:creationId xmlns:a16="http://schemas.microsoft.com/office/drawing/2014/main" id="{C122DB2B-E861-477F-BD05-B2E2F8A97AF1}"/>
              </a:ext>
            </a:extLst>
          </p:cNvPr>
          <p:cNvSpPr/>
          <p:nvPr/>
        </p:nvSpPr>
        <p:spPr>
          <a:xfrm>
            <a:off x="7956517" y="3342777"/>
            <a:ext cx="3816000" cy="999950"/>
          </a:xfrm>
          <a:prstGeom prst="rect">
            <a:avLst/>
          </a:prstGeom>
          <a:solidFill>
            <a:srgbClr val="FFFFFF">
              <a:lumMod val="95000"/>
            </a:srgbClr>
          </a:solidFill>
          <a:ln w="12700" cap="flat" cmpd="sng" algn="ctr">
            <a:noFill/>
            <a:prstDash val="solid"/>
            <a:miter lim="800000"/>
          </a:ln>
          <a:effectLst/>
        </p:spPr>
        <p:txBody>
          <a:bodyPr lIns="121920" tIns="60960" rIns="121920" bIns="60960" rtlCol="0" anchor="ctr"/>
          <a:lstStyle/>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a:ln>
                  <a:noFill/>
                </a:ln>
                <a:solidFill>
                  <a:srgbClr val="3E454A"/>
                </a:solidFill>
                <a:effectLst/>
                <a:uLnTx/>
                <a:uFillTx/>
                <a:latin typeface="Arial" panose="020B0604020202020204"/>
                <a:ea typeface="+mn-ea"/>
                <a:cs typeface="+mn-cs"/>
              </a:rPr>
              <a:t>Maisons de repos </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a:ln>
                  <a:noFill/>
                </a:ln>
                <a:solidFill>
                  <a:srgbClr val="3E454A"/>
                </a:solidFill>
                <a:effectLst/>
                <a:uLnTx/>
                <a:uFillTx/>
                <a:latin typeface="Arial" panose="020B0604020202020204"/>
                <a:ea typeface="+mn-ea"/>
                <a:cs typeface="+mn-cs"/>
              </a:rPr>
              <a:t>Maisons de retraite </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a:ln>
                  <a:noFill/>
                </a:ln>
                <a:solidFill>
                  <a:srgbClr val="3E454A"/>
                </a:solidFill>
                <a:effectLst/>
                <a:uLnTx/>
                <a:uFillTx/>
                <a:latin typeface="Arial" panose="020B0604020202020204"/>
                <a:ea typeface="+mn-ea"/>
                <a:cs typeface="+mn-cs"/>
              </a:rPr>
              <a:t>Hébergement sociaux  (Handicapés…)</a:t>
            </a:r>
          </a:p>
        </p:txBody>
      </p:sp>
      <p:sp>
        <p:nvSpPr>
          <p:cNvPr id="21" name="ZoneTexte 20">
            <a:extLst>
              <a:ext uri="{FF2B5EF4-FFF2-40B4-BE49-F238E27FC236}">
                <a16:creationId xmlns:a16="http://schemas.microsoft.com/office/drawing/2014/main" id="{A10954F4-AFBC-402A-8961-D66AE8D5D3F3}"/>
              </a:ext>
            </a:extLst>
          </p:cNvPr>
          <p:cNvSpPr txBox="1"/>
          <p:nvPr/>
        </p:nvSpPr>
        <p:spPr>
          <a:xfrm>
            <a:off x="3945668" y="2803177"/>
            <a:ext cx="3816000" cy="523220"/>
          </a:xfrm>
          <a:prstGeom prst="rect">
            <a:avLst/>
          </a:prstGeom>
          <a:solidFill>
            <a:srgbClr val="7030A0">
              <a:alpha val="22000"/>
            </a:srgb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7030A0"/>
                </a:solidFill>
                <a:effectLst/>
                <a:uLnTx/>
                <a:uFillTx/>
              </a:rPr>
              <a:t>Les activités couvertes en locaux seuls dans la MR PRO</a:t>
            </a:r>
          </a:p>
        </p:txBody>
      </p:sp>
      <p:sp>
        <p:nvSpPr>
          <p:cNvPr id="22" name="ZoneTexte 21">
            <a:extLst>
              <a:ext uri="{FF2B5EF4-FFF2-40B4-BE49-F238E27FC236}">
                <a16:creationId xmlns:a16="http://schemas.microsoft.com/office/drawing/2014/main" id="{C82F13DF-6209-4B4E-966A-E052040D8C6E}"/>
              </a:ext>
            </a:extLst>
          </p:cNvPr>
          <p:cNvSpPr txBox="1"/>
          <p:nvPr/>
        </p:nvSpPr>
        <p:spPr>
          <a:xfrm>
            <a:off x="7956518" y="2803177"/>
            <a:ext cx="3816000" cy="523220"/>
          </a:xfrm>
          <a:prstGeom prst="rect">
            <a:avLst/>
          </a:prstGeom>
          <a:solidFill>
            <a:srgbClr val="7030A0">
              <a:alpha val="22000"/>
            </a:srgb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7030A0"/>
                </a:solidFill>
                <a:effectLst/>
                <a:uLnTx/>
                <a:uFillTx/>
              </a:rPr>
              <a:t>Les activités non éligibles dans la MR PRO (ni locaux ni RC)</a:t>
            </a:r>
          </a:p>
        </p:txBody>
      </p:sp>
      <p:sp>
        <p:nvSpPr>
          <p:cNvPr id="23" name="ZoneTexte 22">
            <a:extLst>
              <a:ext uri="{FF2B5EF4-FFF2-40B4-BE49-F238E27FC236}">
                <a16:creationId xmlns:a16="http://schemas.microsoft.com/office/drawing/2014/main" id="{28F1D32D-3B55-4BAC-A708-5F820EF4DDBA}"/>
              </a:ext>
            </a:extLst>
          </p:cNvPr>
          <p:cNvSpPr txBox="1"/>
          <p:nvPr/>
        </p:nvSpPr>
        <p:spPr>
          <a:xfrm>
            <a:off x="7956517" y="4478384"/>
            <a:ext cx="3816000" cy="1031051"/>
          </a:xfrm>
          <a:prstGeom prst="rect">
            <a:avLst/>
          </a:prstGeom>
          <a:solidFill>
            <a:srgbClr val="FFFFFF">
              <a:lumMod val="95000"/>
            </a:srgbClr>
          </a:solidFill>
          <a:ln w="12700" cap="flat" cmpd="sng" algn="ctr">
            <a:noFill/>
            <a:prstDash val="solid"/>
            <a:miter lim="800000"/>
          </a:ln>
          <a:effectLst/>
        </p:spPr>
        <p:txBody>
          <a:bodyPr lIns="121920" tIns="60960" rIns="121920" bIns="60960" rtlCol="0" anchor="ctr"/>
          <a:lstStyle>
            <a:defPPr>
              <a:defRPr lang="fr-FR"/>
            </a:defPPr>
            <a:lvl1pPr marL="176213" indent="-176213">
              <a:spcBef>
                <a:spcPts val="300"/>
              </a:spcBef>
              <a:buClr>
                <a:schemeClr val="bg2"/>
              </a:buClr>
              <a:buFont typeface="Arial" panose="020B0604020202020204" pitchFamily="34" charset="0"/>
              <a:buChar cha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defTabSz="914400" eaLnBrk="1" fontAlgn="auto" latinLnBrk="0" hangingPunct="1">
              <a:lnSpc>
                <a:spcPct val="100000"/>
              </a:lnSpc>
              <a:spcBef>
                <a:spcPts val="300"/>
              </a:spcBef>
              <a:spcAft>
                <a:spcPts val="0"/>
              </a:spcAft>
              <a:buClr>
                <a:srgbClr val="C30F0F"/>
              </a:buClr>
              <a:buSzTx/>
              <a:buFont typeface="Arial" panose="020B0604020202020204" pitchFamily="34" charset="0"/>
              <a:buNone/>
              <a:tabLst/>
              <a:defRPr/>
            </a:pPr>
            <a:r>
              <a:rPr kumimoji="0" lang="fr-FR" sz="1400" b="1" i="0" u="none" strike="noStrike" kern="0" cap="none" spc="0" normalizeH="0" baseline="0" noProof="0">
                <a:ln>
                  <a:noFill/>
                </a:ln>
                <a:solidFill>
                  <a:srgbClr val="D7000F"/>
                </a:solidFill>
                <a:effectLst/>
                <a:uLnTx/>
                <a:uFillTx/>
                <a:latin typeface="Arial" panose="020B0604020202020204"/>
                <a:ea typeface="+mn-ea"/>
                <a:cs typeface="+mn-cs"/>
              </a:rPr>
              <a:t>Exclusions : </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a:ln>
                  <a:noFill/>
                </a:ln>
                <a:solidFill>
                  <a:srgbClr val="D7000F"/>
                </a:solidFill>
                <a:effectLst/>
                <a:uLnTx/>
                <a:uFillTx/>
                <a:latin typeface="Arial" panose="020B0604020202020204"/>
                <a:ea typeface="+mn-ea"/>
                <a:cs typeface="+mn-cs"/>
              </a:rPr>
              <a:t>Activités hospitalières, Crèches et halte garderies, Puéricultrice, </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a:ln>
                  <a:noFill/>
                </a:ln>
                <a:solidFill>
                  <a:srgbClr val="D7000F"/>
                </a:solidFill>
                <a:effectLst/>
                <a:uLnTx/>
                <a:uFillTx/>
                <a:latin typeface="Arial" panose="020B0604020202020204"/>
                <a:ea typeface="+mn-ea"/>
                <a:cs typeface="+mn-cs"/>
              </a:rPr>
              <a:t>Centres de collecte et banque d’organes </a:t>
            </a:r>
          </a:p>
        </p:txBody>
      </p:sp>
      <p:sp>
        <p:nvSpPr>
          <p:cNvPr id="24" name="Rectangle 23">
            <a:extLst>
              <a:ext uri="{FF2B5EF4-FFF2-40B4-BE49-F238E27FC236}">
                <a16:creationId xmlns:a16="http://schemas.microsoft.com/office/drawing/2014/main" id="{4B549AE5-A417-424D-963B-B883212F6FFE}"/>
              </a:ext>
            </a:extLst>
          </p:cNvPr>
          <p:cNvSpPr/>
          <p:nvPr/>
        </p:nvSpPr>
        <p:spPr>
          <a:xfrm>
            <a:off x="3945668" y="2013739"/>
            <a:ext cx="7826850" cy="773176"/>
          </a:xfrm>
          <a:prstGeom prst="rect">
            <a:avLst/>
          </a:prstGeom>
          <a:solidFill>
            <a:srgbClr val="7030A0"/>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srgbClr val="FFFFFF"/>
                </a:solidFill>
                <a:effectLst/>
                <a:uLnTx/>
                <a:uFillTx/>
                <a:latin typeface="Arial" panose="020B0604020202020204"/>
                <a:ea typeface="+mn-ea"/>
                <a:cs typeface="+mn-cs"/>
              </a:rPr>
              <a:t>Professions concernées par le partenariat WTW pour la RC Médicale</a:t>
            </a:r>
          </a:p>
        </p:txBody>
      </p:sp>
      <p:pic>
        <p:nvPicPr>
          <p:cNvPr id="25" name="Picture 6">
            <a:extLst>
              <a:ext uri="{FF2B5EF4-FFF2-40B4-BE49-F238E27FC236}">
                <a16:creationId xmlns:a16="http://schemas.microsoft.com/office/drawing/2014/main" id="{1485BB41-8F71-4E99-A865-13FC9D490713}"/>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458511" y="668000"/>
            <a:ext cx="841037" cy="280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1714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Professionnels de santé visés par l’offre</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4</a:t>
            </a:r>
          </a:p>
        </p:txBody>
      </p:sp>
      <p:sp>
        <p:nvSpPr>
          <p:cNvPr id="9" name="Espace réservé du contenu 1">
            <a:extLst>
              <a:ext uri="{FF2B5EF4-FFF2-40B4-BE49-F238E27FC236}">
                <a16:creationId xmlns:a16="http://schemas.microsoft.com/office/drawing/2014/main" id="{BC61DF80-4ABA-47B6-A41F-DC43035B3417}"/>
              </a:ext>
            </a:extLst>
          </p:cNvPr>
          <p:cNvSpPr>
            <a:spLocks noGrp="1"/>
          </p:cNvSpPr>
          <p:nvPr>
            <p:ph idx="17"/>
          </p:nvPr>
        </p:nvSpPr>
        <p:spPr>
          <a:xfrm>
            <a:off x="570320" y="1275442"/>
            <a:ext cx="11186251" cy="4955542"/>
          </a:xfrm>
        </p:spPr>
        <p:txBody>
          <a:bodyPr/>
          <a:lstStyle/>
          <a:p>
            <a:pPr marL="61595" marR="109855" algn="just"/>
            <a:r>
              <a:rPr lang="fr-FR" sz="1800" b="1" u="sng">
                <a:ea typeface="Times New Roman" panose="02020603050405020304" pitchFamily="18" charset="0"/>
              </a:rPr>
              <a:t>Le principe</a:t>
            </a:r>
            <a:r>
              <a:rPr lang="fr-FR" sz="1800">
                <a:ea typeface="Times New Roman" panose="02020603050405020304" pitchFamily="18" charset="0"/>
              </a:rPr>
              <a:t> : </a:t>
            </a:r>
            <a:r>
              <a:rPr lang="fr-FR" sz="1800" b="1">
                <a:ea typeface="Times New Roman" panose="02020603050405020304" pitchFamily="18" charset="0"/>
              </a:rPr>
              <a:t>seules les professions médicales qui ne sont pas couvertes par la MR Pro proposée par BPCE IARD sont concernées par ce partenariat</a:t>
            </a:r>
          </a:p>
          <a:p>
            <a:pPr marL="61595" marR="109855" algn="just"/>
            <a:endParaRPr lang="fr-FR" sz="1800" b="1">
              <a:ea typeface="Times New Roman" panose="02020603050405020304" pitchFamily="18" charset="0"/>
            </a:endParaRPr>
          </a:p>
          <a:p>
            <a:pPr marL="61595" marR="109855" algn="just"/>
            <a:r>
              <a:rPr lang="fr-FR" sz="1800" b="1" u="sng">
                <a:ea typeface="Times New Roman" panose="02020603050405020304" pitchFamily="18" charset="0"/>
              </a:rPr>
              <a:t>Vérification de l’éligibilité à la RC Pro Médicale dans le cadre du partenariat WTW</a:t>
            </a:r>
            <a:r>
              <a:rPr lang="fr-FR" sz="1800" b="1">
                <a:ea typeface="Times New Roman" panose="02020603050405020304" pitchFamily="18" charset="0"/>
              </a:rPr>
              <a:t> :</a:t>
            </a:r>
          </a:p>
        </p:txBody>
      </p:sp>
      <p:sp>
        <p:nvSpPr>
          <p:cNvPr id="14" name="Ellipse 13">
            <a:extLst>
              <a:ext uri="{FF2B5EF4-FFF2-40B4-BE49-F238E27FC236}">
                <a16:creationId xmlns:a16="http://schemas.microsoft.com/office/drawing/2014/main" id="{CC0DE90B-4B34-43AC-9EED-B3196A974C87}"/>
              </a:ext>
            </a:extLst>
          </p:cNvPr>
          <p:cNvSpPr/>
          <p:nvPr/>
        </p:nvSpPr>
        <p:spPr>
          <a:xfrm>
            <a:off x="247058" y="3532302"/>
            <a:ext cx="3132250" cy="2296373"/>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a:solidFill>
                  <a:schemeClr val="bg1"/>
                </a:solidFill>
                <a:latin typeface="Arial" panose="020B0604020202020204"/>
              </a:rPr>
              <a:t>P</a:t>
            </a:r>
            <a:r>
              <a:rPr kumimoji="0" lang="fr-FR" sz="1600" b="1" i="0" u="none" strike="noStrike" kern="1200" cap="none" spc="0" normalizeH="0" baseline="0" noProof="0" err="1">
                <a:ln>
                  <a:noFill/>
                </a:ln>
                <a:solidFill>
                  <a:schemeClr val="bg1"/>
                </a:solidFill>
                <a:effectLst/>
                <a:uLnTx/>
                <a:uFillTx/>
                <a:latin typeface="Arial" panose="020B0604020202020204"/>
                <a:ea typeface="+mn-ea"/>
                <a:cs typeface="+mn-cs"/>
              </a:rPr>
              <a:t>ratique</a:t>
            </a:r>
            <a:r>
              <a:rPr kumimoji="0" lang="fr-FR" sz="1600" b="1" i="0" u="none" strike="noStrike" kern="1200" cap="none" spc="0" normalizeH="0" baseline="0" noProof="0">
                <a:ln>
                  <a:noFill/>
                </a:ln>
                <a:solidFill>
                  <a:schemeClr val="bg1"/>
                </a:solidFill>
                <a:effectLst/>
                <a:uLnTx/>
                <a:uFillTx/>
                <a:latin typeface="Arial" panose="020B0604020202020204"/>
                <a:ea typeface="+mn-ea"/>
                <a:cs typeface="+mn-cs"/>
              </a:rPr>
              <a:t> efficace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chemeClr val="bg1"/>
                </a:solidFill>
                <a:effectLst/>
                <a:uLnTx/>
                <a:uFillTx/>
                <a:latin typeface="Arial" panose="020B060402020202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chemeClr val="bg1"/>
                </a:solidFill>
                <a:effectLst/>
                <a:uLnTx/>
                <a:uFillTx/>
                <a:latin typeface="Arial" panose="020B0604020202020204"/>
                <a:ea typeface="+mn-ea"/>
                <a:cs typeface="+mn-cs"/>
              </a:rPr>
              <a:t>Utiliser OORA pour proposer la solution adaptée à la situation du client</a:t>
            </a:r>
          </a:p>
        </p:txBody>
      </p:sp>
      <p:sp>
        <p:nvSpPr>
          <p:cNvPr id="16" name="Espace réservé du texte 1">
            <a:extLst>
              <a:ext uri="{FF2B5EF4-FFF2-40B4-BE49-F238E27FC236}">
                <a16:creationId xmlns:a16="http://schemas.microsoft.com/office/drawing/2014/main" id="{821ECA27-FF94-4E6D-A675-B89E4FF5B930}"/>
              </a:ext>
            </a:extLst>
          </p:cNvPr>
          <p:cNvSpPr txBox="1">
            <a:spLocks/>
          </p:cNvSpPr>
          <p:nvPr/>
        </p:nvSpPr>
        <p:spPr>
          <a:xfrm>
            <a:off x="1795871" y="2739382"/>
            <a:ext cx="9774397" cy="1329631"/>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2000" b="1" i="0" u="none" strike="noStrike" kern="1200" cap="none" spc="0" normalizeH="0" baseline="0" noProof="0">
                <a:ln>
                  <a:noFill/>
                </a:ln>
                <a:solidFill>
                  <a:srgbClr val="D7000F"/>
                </a:solidFill>
                <a:effectLst/>
                <a:uLnTx/>
                <a:uFillTx/>
                <a:latin typeface="Arial" panose="020B0604020202020204"/>
                <a:ea typeface="+mn-ea"/>
                <a:cs typeface="+mn-cs"/>
              </a:rPr>
              <a:t>En effet, les critères d’éligibilité à la RC Pro Médicale sont intégrés dans OORA</a:t>
            </a:r>
            <a:endParaRPr kumimoji="0" lang="fr-FR" sz="2000" b="0" i="1" u="none" strike="noStrike" kern="1200" cap="none" spc="0" normalizeH="0" baseline="0" noProof="0">
              <a:ln>
                <a:noFill/>
              </a:ln>
              <a:solidFill>
                <a:srgbClr val="D7000F"/>
              </a:solidFill>
              <a:effectLst/>
              <a:uLnTx/>
              <a:uFillTx/>
              <a:latin typeface="Arial" panose="020B0604020202020204"/>
              <a:ea typeface="+mn-ea"/>
              <a:cs typeface="+mn-cs"/>
            </a:endParaRPr>
          </a:p>
        </p:txBody>
      </p:sp>
      <p:pic>
        <p:nvPicPr>
          <p:cNvPr id="18" name="Image 17">
            <a:hlinkClick r:id="rId2"/>
            <a:extLst>
              <a:ext uri="{FF2B5EF4-FFF2-40B4-BE49-F238E27FC236}">
                <a16:creationId xmlns:a16="http://schemas.microsoft.com/office/drawing/2014/main" id="{59353296-0058-462F-A98D-E6AD6EB33F2F}"/>
              </a:ext>
            </a:extLst>
          </p:cNvPr>
          <p:cNvPicPr>
            <a:picLocks noChangeAspect="1"/>
          </p:cNvPicPr>
          <p:nvPr/>
        </p:nvPicPr>
        <p:blipFill>
          <a:blip r:embed="rId3"/>
          <a:stretch>
            <a:fillRect/>
          </a:stretch>
        </p:blipFill>
        <p:spPr>
          <a:xfrm>
            <a:off x="3702570" y="3250512"/>
            <a:ext cx="6679595" cy="3071767"/>
          </a:xfrm>
          <a:prstGeom prst="rect">
            <a:avLst/>
          </a:prstGeom>
          <a:ln>
            <a:noFill/>
          </a:ln>
          <a:effectLst>
            <a:outerShdw blurRad="292100" dist="139700" dir="2700000" algn="tl" rotWithShape="0">
              <a:srgbClr val="333333">
                <a:alpha val="65000"/>
              </a:srgbClr>
            </a:outerShdw>
          </a:effectLst>
        </p:spPr>
      </p:pic>
      <p:pic>
        <p:nvPicPr>
          <p:cNvPr id="25" name="Picture 6">
            <a:extLst>
              <a:ext uri="{FF2B5EF4-FFF2-40B4-BE49-F238E27FC236}">
                <a16:creationId xmlns:a16="http://schemas.microsoft.com/office/drawing/2014/main" id="{17656892-C59F-474F-BA48-4AAA6170475F}"/>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458511" y="668000"/>
            <a:ext cx="841037" cy="280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9370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Tx/>
              <a:buFont typeface="+mj-lt"/>
              <a:buAutoNum type="arabicPeriod"/>
            </a:pPr>
            <a:r>
              <a:rPr lang="fr-FR" sz="2400">
                <a:solidFill>
                  <a:schemeClr val="tx1"/>
                </a:solidFill>
              </a:rPr>
              <a:t>Contexte</a:t>
            </a:r>
          </a:p>
          <a:p>
            <a:pPr>
              <a:buClrTx/>
            </a:pPr>
            <a:r>
              <a:rPr lang="fr-FR" sz="2400">
                <a:solidFill>
                  <a:schemeClr val="tx1"/>
                </a:solidFill>
              </a:rPr>
              <a:t>Partenariat                   /</a:t>
            </a:r>
          </a:p>
          <a:p>
            <a:pPr>
              <a:buClrTx/>
            </a:pPr>
            <a:r>
              <a:rPr lang="fr-FR" sz="2400">
                <a:solidFill>
                  <a:schemeClr val="tx1"/>
                </a:solidFill>
              </a:rPr>
              <a:t>L’offre RC Médicale Pro by </a:t>
            </a:r>
          </a:p>
          <a:p>
            <a:pPr>
              <a:buClrTx/>
            </a:pPr>
            <a:r>
              <a:rPr lang="fr-FR" sz="2400">
                <a:solidFill>
                  <a:schemeClr val="tx1"/>
                </a:solidFill>
              </a:rPr>
              <a:t>Professionnels de santé ciblés</a:t>
            </a:r>
          </a:p>
          <a:p>
            <a:pPr>
              <a:buClrTx/>
            </a:pPr>
            <a:r>
              <a:rPr lang="fr-FR" sz="2400" b="1">
                <a:solidFill>
                  <a:srgbClr val="C00000"/>
                </a:solidFill>
              </a:rPr>
              <a:t>Schémas de distribution / Argumentaire</a:t>
            </a:r>
          </a:p>
          <a:p>
            <a:pPr>
              <a:buClrTx/>
            </a:pPr>
            <a:r>
              <a:rPr lang="fr-FR" sz="2400"/>
              <a:t>Schéma contractuel</a:t>
            </a:r>
            <a:endParaRPr lang="fr-FR" sz="2400">
              <a:solidFill>
                <a:srgbClr val="006600"/>
              </a:solidFill>
            </a:endParaRPr>
          </a:p>
          <a:p>
            <a:endParaRPr lang="fr-FR" sz="2400" b="1"/>
          </a:p>
        </p:txBody>
      </p:sp>
      <p:sp>
        <p:nvSpPr>
          <p:cNvPr id="3" name="Rectangle 2">
            <a:extLst>
              <a:ext uri="{FF2B5EF4-FFF2-40B4-BE49-F238E27FC236}">
                <a16:creationId xmlns:a16="http://schemas.microsoft.com/office/drawing/2014/main" id="{9ADF4C20-1357-438A-BEE4-082974747E7E}"/>
              </a:ext>
            </a:extLst>
          </p:cNvPr>
          <p:cNvSpPr/>
          <p:nvPr/>
        </p:nvSpPr>
        <p:spPr>
          <a:xfrm>
            <a:off x="3483429" y="3821549"/>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70C084D9-7461-48FB-98AD-FFE33E532953}"/>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615409" y="2420673"/>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ctualités du Groupe BPCE : Banque Populaire Caisse d'Epargne Natixis - 22">
            <a:extLst>
              <a:ext uri="{FF2B5EF4-FFF2-40B4-BE49-F238E27FC236}">
                <a16:creationId xmlns:a16="http://schemas.microsoft.com/office/drawing/2014/main" id="{A453CD8B-48DA-4B1E-9681-479B52CFFD35}"/>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5903872" y="2309883"/>
            <a:ext cx="1407900" cy="4017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0D1BF498-B93C-4C6D-988C-CDD9D5348DE4}"/>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8076145" y="2904155"/>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41156511-6DA7-41AC-8040-021DF890A951}"/>
              </a:ext>
            </a:extLst>
          </p:cNvPr>
          <p:cNvPicPr>
            <a:picLocks noChangeAspect="1"/>
          </p:cNvPicPr>
          <p:nvPr/>
        </p:nvPicPr>
        <p:blipFill>
          <a:blip r:embed="rId6"/>
          <a:stretch>
            <a:fillRect/>
          </a:stretch>
        </p:blipFill>
        <p:spPr>
          <a:xfrm>
            <a:off x="7484807" y="147308"/>
            <a:ext cx="4504761" cy="10099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47524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Schémas de distribution</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5</a:t>
            </a:r>
          </a:p>
        </p:txBody>
      </p:sp>
      <p:grpSp>
        <p:nvGrpSpPr>
          <p:cNvPr id="142" name="Groupe 141">
            <a:extLst>
              <a:ext uri="{FF2B5EF4-FFF2-40B4-BE49-F238E27FC236}">
                <a16:creationId xmlns:a16="http://schemas.microsoft.com/office/drawing/2014/main" id="{0F9AE36F-4C95-4A41-AF61-7AA6975AADF1}"/>
              </a:ext>
            </a:extLst>
          </p:cNvPr>
          <p:cNvGrpSpPr/>
          <p:nvPr/>
        </p:nvGrpSpPr>
        <p:grpSpPr>
          <a:xfrm>
            <a:off x="800095" y="1288916"/>
            <a:ext cx="385993" cy="510935"/>
            <a:chOff x="7729783" y="3750361"/>
            <a:chExt cx="630445" cy="740323"/>
          </a:xfrm>
        </p:grpSpPr>
        <p:sp>
          <p:nvSpPr>
            <p:cNvPr id="143" name="Forme libre : forme 142">
              <a:extLst>
                <a:ext uri="{FF2B5EF4-FFF2-40B4-BE49-F238E27FC236}">
                  <a16:creationId xmlns:a16="http://schemas.microsoft.com/office/drawing/2014/main" id="{3934679A-7E95-41EB-8639-0F87C8AA7D96}"/>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144" name="Forme libre : forme 143">
              <a:extLst>
                <a:ext uri="{FF2B5EF4-FFF2-40B4-BE49-F238E27FC236}">
                  <a16:creationId xmlns:a16="http://schemas.microsoft.com/office/drawing/2014/main" id="{B14C3AF5-C7B6-478C-9646-BB4BD272C3B1}"/>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145" name="Forme libre : forme 144">
              <a:extLst>
                <a:ext uri="{FF2B5EF4-FFF2-40B4-BE49-F238E27FC236}">
                  <a16:creationId xmlns:a16="http://schemas.microsoft.com/office/drawing/2014/main" id="{60A0B2E8-7330-44B9-B619-ACDBF038FB83}"/>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146" name="Forme libre : forme 145">
              <a:extLst>
                <a:ext uri="{FF2B5EF4-FFF2-40B4-BE49-F238E27FC236}">
                  <a16:creationId xmlns:a16="http://schemas.microsoft.com/office/drawing/2014/main" id="{2236FF85-7F34-4C18-B4D4-92E12649D311}"/>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147" name="Forme libre : forme 146">
              <a:extLst>
                <a:ext uri="{FF2B5EF4-FFF2-40B4-BE49-F238E27FC236}">
                  <a16:creationId xmlns:a16="http://schemas.microsoft.com/office/drawing/2014/main" id="{B774D17E-1E18-4B34-B8A1-43FEBA2FE76A}"/>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grpSp>
      <p:pic>
        <p:nvPicPr>
          <p:cNvPr id="148" name="Image 147">
            <a:extLst>
              <a:ext uri="{FF2B5EF4-FFF2-40B4-BE49-F238E27FC236}">
                <a16:creationId xmlns:a16="http://schemas.microsoft.com/office/drawing/2014/main" id="{AE7EA7EA-AF0E-46AF-8C2C-3EA864A2A4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pic>
        <p:nvPicPr>
          <p:cNvPr id="150" name="Image 149">
            <a:extLst>
              <a:ext uri="{FF2B5EF4-FFF2-40B4-BE49-F238E27FC236}">
                <a16:creationId xmlns:a16="http://schemas.microsoft.com/office/drawing/2014/main" id="{74D7E680-A71B-4597-ADC4-975713F50490}"/>
              </a:ext>
            </a:extLst>
          </p:cNvPr>
          <p:cNvPicPr>
            <a:picLocks noChangeAspect="1"/>
          </p:cNvPicPr>
          <p:nvPr/>
        </p:nvPicPr>
        <p:blipFill>
          <a:blip r:embed="rId3"/>
          <a:stretch>
            <a:fillRect/>
          </a:stretch>
        </p:blipFill>
        <p:spPr>
          <a:xfrm>
            <a:off x="10274020" y="3480692"/>
            <a:ext cx="981998" cy="158105"/>
          </a:xfrm>
          <a:prstGeom prst="rect">
            <a:avLst/>
          </a:prstGeom>
        </p:spPr>
      </p:pic>
      <p:sp>
        <p:nvSpPr>
          <p:cNvPr id="151" name="Rectangle 150">
            <a:extLst>
              <a:ext uri="{FF2B5EF4-FFF2-40B4-BE49-F238E27FC236}">
                <a16:creationId xmlns:a16="http://schemas.microsoft.com/office/drawing/2014/main" id="{318726CD-E302-41EA-9CDC-CE4358BBF520}"/>
              </a:ext>
            </a:extLst>
          </p:cNvPr>
          <p:cNvSpPr/>
          <p:nvPr/>
        </p:nvSpPr>
        <p:spPr>
          <a:xfrm>
            <a:off x="6857068" y="1845659"/>
            <a:ext cx="4664372" cy="3404844"/>
          </a:xfrm>
          <a:prstGeom prst="rect">
            <a:avLst/>
          </a:prstGeom>
          <a:solidFill>
            <a:srgbClr val="7030A0">
              <a:alpha val="9000"/>
            </a:srgbClr>
          </a:solidFill>
          <a:ln w="28575" cap="flat" cmpd="sng" algn="ctr">
            <a:solidFill>
              <a:srgbClr val="7030A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5B9BD5"/>
              </a:solidFill>
              <a:effectLst/>
              <a:uLnTx/>
              <a:uFillTx/>
              <a:latin typeface="Calibri Light" panose="020F0302020204030204"/>
              <a:ea typeface="+mn-ea"/>
              <a:cs typeface="+mn-cs"/>
            </a:endParaRPr>
          </a:p>
        </p:txBody>
      </p:sp>
      <p:sp>
        <p:nvSpPr>
          <p:cNvPr id="152" name="ZoneTexte 151">
            <a:extLst>
              <a:ext uri="{FF2B5EF4-FFF2-40B4-BE49-F238E27FC236}">
                <a16:creationId xmlns:a16="http://schemas.microsoft.com/office/drawing/2014/main" id="{FFC8D86C-7AD5-4684-9283-C2B140CBA4E9}"/>
              </a:ext>
            </a:extLst>
          </p:cNvPr>
          <p:cNvSpPr txBox="1"/>
          <p:nvPr/>
        </p:nvSpPr>
        <p:spPr>
          <a:xfrm>
            <a:off x="7489668" y="2068371"/>
            <a:ext cx="248438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prstClr val="black"/>
                </a:solidFill>
                <a:effectLst/>
                <a:uLnTx/>
                <a:uFillTx/>
                <a:latin typeface="Calibri Light" panose="020F0302020204030204"/>
              </a:rPr>
              <a:t>Prise en charge du client</a:t>
            </a:r>
          </a:p>
        </p:txBody>
      </p:sp>
      <p:sp>
        <p:nvSpPr>
          <p:cNvPr id="153" name="ZoneTexte 152">
            <a:extLst>
              <a:ext uri="{FF2B5EF4-FFF2-40B4-BE49-F238E27FC236}">
                <a16:creationId xmlns:a16="http://schemas.microsoft.com/office/drawing/2014/main" id="{83E36DB2-3060-4DCA-A12A-6611CCAA4531}"/>
              </a:ext>
            </a:extLst>
          </p:cNvPr>
          <p:cNvSpPr txBox="1"/>
          <p:nvPr/>
        </p:nvSpPr>
        <p:spPr>
          <a:xfrm>
            <a:off x="6846932" y="2577196"/>
            <a:ext cx="1338665" cy="120032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a:ln>
                  <a:noFill/>
                </a:ln>
                <a:solidFill>
                  <a:prstClr val="black"/>
                </a:solidFill>
                <a:effectLst/>
                <a:uLnTx/>
                <a:uFillTx/>
                <a:latin typeface="Calibri Light" panose="020F0302020204030204"/>
              </a:rPr>
              <a:t>WTW contacte le client et lui propose des solutions RC Médicale en lien avec son activité</a:t>
            </a:r>
            <a:endParaRPr kumimoji="0" lang="fr-FR" sz="1400" b="0" i="0" u="none" strike="noStrike" kern="0" cap="none" spc="0" normalizeH="0" baseline="0" noProof="0">
              <a:ln>
                <a:noFill/>
              </a:ln>
              <a:solidFill>
                <a:prstClr val="black"/>
              </a:solidFill>
              <a:effectLst/>
              <a:uLnTx/>
              <a:uFillTx/>
              <a:latin typeface="Calibri Light" panose="020F0302020204030204"/>
            </a:endParaRPr>
          </a:p>
        </p:txBody>
      </p:sp>
      <p:sp>
        <p:nvSpPr>
          <p:cNvPr id="154" name="ZoneTexte 153">
            <a:extLst>
              <a:ext uri="{FF2B5EF4-FFF2-40B4-BE49-F238E27FC236}">
                <a16:creationId xmlns:a16="http://schemas.microsoft.com/office/drawing/2014/main" id="{7FE20C02-C78F-4B90-BE2A-129EA4D8CA98}"/>
              </a:ext>
            </a:extLst>
          </p:cNvPr>
          <p:cNvSpPr txBox="1"/>
          <p:nvPr/>
        </p:nvSpPr>
        <p:spPr>
          <a:xfrm>
            <a:off x="8540453" y="2577196"/>
            <a:ext cx="1210882" cy="101566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a:ln>
                  <a:noFill/>
                </a:ln>
                <a:solidFill>
                  <a:prstClr val="black"/>
                </a:solidFill>
                <a:effectLst/>
                <a:uLnTx/>
                <a:uFillTx/>
                <a:latin typeface="Calibri Light" panose="020F0302020204030204"/>
              </a:rPr>
              <a:t>Le client souscrit à l’une des solutions proposées  par WTW</a:t>
            </a:r>
          </a:p>
        </p:txBody>
      </p:sp>
      <p:grpSp>
        <p:nvGrpSpPr>
          <p:cNvPr id="155" name="Groupe 154">
            <a:extLst>
              <a:ext uri="{FF2B5EF4-FFF2-40B4-BE49-F238E27FC236}">
                <a16:creationId xmlns:a16="http://schemas.microsoft.com/office/drawing/2014/main" id="{325B407E-A011-4AC2-92DC-2F0B4AC71962}"/>
              </a:ext>
            </a:extLst>
          </p:cNvPr>
          <p:cNvGrpSpPr/>
          <p:nvPr/>
        </p:nvGrpSpPr>
        <p:grpSpPr>
          <a:xfrm>
            <a:off x="8985050" y="3745617"/>
            <a:ext cx="489517" cy="620041"/>
            <a:chOff x="8894210" y="5206739"/>
            <a:chExt cx="250613" cy="303339"/>
          </a:xfrm>
        </p:grpSpPr>
        <p:pic>
          <p:nvPicPr>
            <p:cNvPr id="169" name="Image 168">
              <a:extLst>
                <a:ext uri="{FF2B5EF4-FFF2-40B4-BE49-F238E27FC236}">
                  <a16:creationId xmlns:a16="http://schemas.microsoft.com/office/drawing/2014/main" id="{AC746407-6030-4F3A-B853-1EA53260C3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22280" y="5297223"/>
              <a:ext cx="222543" cy="212855"/>
            </a:xfrm>
            <a:prstGeom prst="rect">
              <a:avLst/>
            </a:prstGeom>
          </p:spPr>
        </p:pic>
        <p:pic>
          <p:nvPicPr>
            <p:cNvPr id="170" name="Image 169">
              <a:extLst>
                <a:ext uri="{FF2B5EF4-FFF2-40B4-BE49-F238E27FC236}">
                  <a16:creationId xmlns:a16="http://schemas.microsoft.com/office/drawing/2014/main" id="{1D33A9BE-5BE8-468A-837F-AB9D4EA1EB6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8894210" y="5206739"/>
              <a:ext cx="174337" cy="234939"/>
            </a:xfrm>
            <a:prstGeom prst="rect">
              <a:avLst/>
            </a:prstGeom>
          </p:spPr>
        </p:pic>
      </p:grpSp>
      <p:sp>
        <p:nvSpPr>
          <p:cNvPr id="156" name="Signe Plus 155">
            <a:extLst>
              <a:ext uri="{FF2B5EF4-FFF2-40B4-BE49-F238E27FC236}">
                <a16:creationId xmlns:a16="http://schemas.microsoft.com/office/drawing/2014/main" id="{9F4FCFBA-B7F7-45D0-B6FC-64DE5E54DE79}"/>
              </a:ext>
            </a:extLst>
          </p:cNvPr>
          <p:cNvSpPr/>
          <p:nvPr/>
        </p:nvSpPr>
        <p:spPr>
          <a:xfrm>
            <a:off x="8279934" y="2805069"/>
            <a:ext cx="186521" cy="201985"/>
          </a:xfrm>
          <a:prstGeom prst="mathPlus">
            <a:avLst>
              <a:gd name="adj1" fmla="val 5098"/>
            </a:avLst>
          </a:prstGeom>
          <a:solidFill>
            <a:srgbClr val="7030A0"/>
          </a:solidFill>
          <a:ln w="12700" cap="flat" cmpd="sng" algn="ctr">
            <a:solidFill>
              <a:srgbClr val="7030A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0000"/>
              </a:solidFill>
              <a:effectLst/>
              <a:uLnTx/>
              <a:uFillTx/>
              <a:latin typeface="Calibri" panose="020F0502020204030204"/>
              <a:ea typeface="+mn-ea"/>
              <a:cs typeface="+mn-cs"/>
            </a:endParaRPr>
          </a:p>
        </p:txBody>
      </p:sp>
      <p:pic>
        <p:nvPicPr>
          <p:cNvPr id="157" name="Graphique 156" descr="Loupe avec un remplissage uni">
            <a:extLst>
              <a:ext uri="{FF2B5EF4-FFF2-40B4-BE49-F238E27FC236}">
                <a16:creationId xmlns:a16="http://schemas.microsoft.com/office/drawing/2014/main" id="{A84F9806-1639-4F6E-A1F7-39E0BD3FC10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284402" y="3802814"/>
            <a:ext cx="492889" cy="549741"/>
          </a:xfrm>
          <a:prstGeom prst="rect">
            <a:avLst/>
          </a:prstGeom>
        </p:spPr>
      </p:pic>
      <p:sp>
        <p:nvSpPr>
          <p:cNvPr id="158" name="Signe Plus 157">
            <a:extLst>
              <a:ext uri="{FF2B5EF4-FFF2-40B4-BE49-F238E27FC236}">
                <a16:creationId xmlns:a16="http://schemas.microsoft.com/office/drawing/2014/main" id="{0048DF1D-99B7-4911-B36C-F02F5C653767}"/>
              </a:ext>
            </a:extLst>
          </p:cNvPr>
          <p:cNvSpPr/>
          <p:nvPr/>
        </p:nvSpPr>
        <p:spPr>
          <a:xfrm>
            <a:off x="9693189" y="2819493"/>
            <a:ext cx="186522" cy="201985"/>
          </a:xfrm>
          <a:prstGeom prst="mathPlus">
            <a:avLst>
              <a:gd name="adj1" fmla="val 5098"/>
            </a:avLst>
          </a:prstGeom>
          <a:solidFill>
            <a:srgbClr val="7030A0"/>
          </a:solidFill>
          <a:ln w="12700" cap="flat" cmpd="sng" algn="ctr">
            <a:solidFill>
              <a:srgbClr val="7030A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0000"/>
              </a:solidFill>
              <a:effectLst/>
              <a:uLnTx/>
              <a:uFillTx/>
              <a:latin typeface="Calibri" panose="020F0502020204030204"/>
              <a:ea typeface="+mn-ea"/>
              <a:cs typeface="+mn-cs"/>
            </a:endParaRPr>
          </a:p>
        </p:txBody>
      </p:sp>
      <p:sp>
        <p:nvSpPr>
          <p:cNvPr id="159" name="ZoneTexte 158">
            <a:extLst>
              <a:ext uri="{FF2B5EF4-FFF2-40B4-BE49-F238E27FC236}">
                <a16:creationId xmlns:a16="http://schemas.microsoft.com/office/drawing/2014/main" id="{C9B6CE1D-0046-405F-89A2-E9E038BC5C51}"/>
              </a:ext>
            </a:extLst>
          </p:cNvPr>
          <p:cNvSpPr txBox="1"/>
          <p:nvPr/>
        </p:nvSpPr>
        <p:spPr>
          <a:xfrm>
            <a:off x="9974048" y="2584701"/>
            <a:ext cx="1599816" cy="83099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a:ln>
                  <a:noFill/>
                </a:ln>
                <a:solidFill>
                  <a:prstClr val="black"/>
                </a:solidFill>
                <a:effectLst/>
                <a:uLnTx/>
                <a:uFillTx/>
                <a:latin typeface="Calibri Light" panose="020F0302020204030204"/>
              </a:rPr>
              <a:t>WTW met à jour </a:t>
            </a:r>
            <a:r>
              <a:rPr kumimoji="0" lang="fr-FR" sz="1200" b="0" i="0" u="none" strike="noStrike" kern="0" cap="none" spc="0" normalizeH="0" baseline="0" noProof="0" err="1">
                <a:ln>
                  <a:noFill/>
                </a:ln>
                <a:solidFill>
                  <a:prstClr val="black"/>
                </a:solidFill>
                <a:effectLst/>
                <a:uLnTx/>
                <a:uFillTx/>
                <a:latin typeface="Calibri Light" panose="020F0302020204030204"/>
              </a:rPr>
              <a:t>Monexpert</a:t>
            </a:r>
            <a:r>
              <a:rPr kumimoji="0" lang="fr-FR" sz="1200" b="0" i="0" u="none" strike="noStrike" kern="0" cap="none" spc="0" normalizeH="0" baseline="0" noProof="0">
                <a:ln>
                  <a:noFill/>
                </a:ln>
                <a:solidFill>
                  <a:prstClr val="black"/>
                </a:solidFill>
                <a:effectLst/>
                <a:uLnTx/>
                <a:uFillTx/>
                <a:latin typeface="Calibri Light" panose="020F0302020204030204"/>
              </a:rPr>
              <a:t> pour le suivi du lead par le conseiller</a:t>
            </a:r>
          </a:p>
        </p:txBody>
      </p:sp>
      <p:sp>
        <p:nvSpPr>
          <p:cNvPr id="160" name="Ellipse 159">
            <a:extLst>
              <a:ext uri="{FF2B5EF4-FFF2-40B4-BE49-F238E27FC236}">
                <a16:creationId xmlns:a16="http://schemas.microsoft.com/office/drawing/2014/main" id="{EC4181A3-FC3C-43B6-90D7-B7804526497D}"/>
              </a:ext>
            </a:extLst>
          </p:cNvPr>
          <p:cNvSpPr/>
          <p:nvPr/>
        </p:nvSpPr>
        <p:spPr>
          <a:xfrm>
            <a:off x="7254413" y="2121252"/>
            <a:ext cx="182642" cy="202014"/>
          </a:xfrm>
          <a:prstGeom prst="ellipse">
            <a:avLst/>
          </a:prstGeom>
          <a:solidFill>
            <a:srgbClr val="7030A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3</a:t>
            </a:r>
          </a:p>
        </p:txBody>
      </p:sp>
      <p:grpSp>
        <p:nvGrpSpPr>
          <p:cNvPr id="161" name="Groupe 160">
            <a:extLst>
              <a:ext uri="{FF2B5EF4-FFF2-40B4-BE49-F238E27FC236}">
                <a16:creationId xmlns:a16="http://schemas.microsoft.com/office/drawing/2014/main" id="{E6FF83FF-124D-4BAB-A041-5C46C0C32B14}"/>
              </a:ext>
            </a:extLst>
          </p:cNvPr>
          <p:cNvGrpSpPr/>
          <p:nvPr/>
        </p:nvGrpSpPr>
        <p:grpSpPr>
          <a:xfrm>
            <a:off x="10490881" y="3906520"/>
            <a:ext cx="548769" cy="637090"/>
            <a:chOff x="7729784" y="3909744"/>
            <a:chExt cx="630445" cy="740324"/>
          </a:xfrm>
        </p:grpSpPr>
        <p:sp>
          <p:nvSpPr>
            <p:cNvPr id="164" name="Forme libre : forme 163">
              <a:extLst>
                <a:ext uri="{FF2B5EF4-FFF2-40B4-BE49-F238E27FC236}">
                  <a16:creationId xmlns:a16="http://schemas.microsoft.com/office/drawing/2014/main" id="{A813F506-4CE2-456A-9E88-A8C71B3E2DA5}"/>
                </a:ext>
              </a:extLst>
            </p:cNvPr>
            <p:cNvSpPr/>
            <p:nvPr/>
          </p:nvSpPr>
          <p:spPr>
            <a:xfrm>
              <a:off x="7729784" y="3909744"/>
              <a:ext cx="630445" cy="679237"/>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65" name="Forme libre : forme 164">
              <a:extLst>
                <a:ext uri="{FF2B5EF4-FFF2-40B4-BE49-F238E27FC236}">
                  <a16:creationId xmlns:a16="http://schemas.microsoft.com/office/drawing/2014/main" id="{C4A78320-0405-4CD5-B243-FDD6FB12CA64}"/>
                </a:ext>
              </a:extLst>
            </p:cNvPr>
            <p:cNvSpPr/>
            <p:nvPr/>
          </p:nvSpPr>
          <p:spPr>
            <a:xfrm>
              <a:off x="7766132" y="4371357"/>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66" name="Forme libre : forme 165">
              <a:extLst>
                <a:ext uri="{FF2B5EF4-FFF2-40B4-BE49-F238E27FC236}">
                  <a16:creationId xmlns:a16="http://schemas.microsoft.com/office/drawing/2014/main" id="{8FED79E9-1CAD-4DF0-A4FC-974B7217D1EF}"/>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67" name="Forme libre : forme 166">
              <a:extLst>
                <a:ext uri="{FF2B5EF4-FFF2-40B4-BE49-F238E27FC236}">
                  <a16:creationId xmlns:a16="http://schemas.microsoft.com/office/drawing/2014/main" id="{31A0E6BF-CA39-4F35-98BC-28001F5AF470}"/>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68" name="Forme libre : forme 167">
              <a:extLst>
                <a:ext uri="{FF2B5EF4-FFF2-40B4-BE49-F238E27FC236}">
                  <a16:creationId xmlns:a16="http://schemas.microsoft.com/office/drawing/2014/main" id="{EEE860F0-D90A-4589-986B-63F80CA7043A}"/>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grpSp>
      <p:pic>
        <p:nvPicPr>
          <p:cNvPr id="162" name="Image 161">
            <a:extLst>
              <a:ext uri="{FF2B5EF4-FFF2-40B4-BE49-F238E27FC236}">
                <a16:creationId xmlns:a16="http://schemas.microsoft.com/office/drawing/2014/main" id="{BB9B8F0A-3A0C-404B-8D8F-489BA5346F31}"/>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313186" y="4550685"/>
            <a:ext cx="903669" cy="329877"/>
          </a:xfrm>
          <a:prstGeom prst="rect">
            <a:avLst/>
          </a:prstGeom>
          <a:noFill/>
          <a:ln>
            <a:noFill/>
          </a:ln>
        </p:spPr>
      </p:pic>
      <p:pic>
        <p:nvPicPr>
          <p:cNvPr id="163" name="Image 162">
            <a:extLst>
              <a:ext uri="{FF2B5EF4-FFF2-40B4-BE49-F238E27FC236}">
                <a16:creationId xmlns:a16="http://schemas.microsoft.com/office/drawing/2014/main" id="{21FBE7A0-EE9E-4183-B671-F9B58747066C}"/>
              </a:ext>
            </a:extLst>
          </p:cNvPr>
          <p:cNvPicPr>
            <a:picLocks noChangeAspect="1"/>
          </p:cNvPicPr>
          <p:nvPr/>
        </p:nvPicPr>
        <p:blipFill>
          <a:blip r:embed="rId9"/>
          <a:stretch>
            <a:fillRect/>
          </a:stretch>
        </p:blipFill>
        <p:spPr>
          <a:xfrm>
            <a:off x="6942247" y="1409540"/>
            <a:ext cx="1230618" cy="397900"/>
          </a:xfrm>
          <a:prstGeom prst="rect">
            <a:avLst/>
          </a:prstGeom>
        </p:spPr>
      </p:pic>
      <p:sp>
        <p:nvSpPr>
          <p:cNvPr id="171" name="Flèche : droite 170">
            <a:extLst>
              <a:ext uri="{FF2B5EF4-FFF2-40B4-BE49-F238E27FC236}">
                <a16:creationId xmlns:a16="http://schemas.microsoft.com/office/drawing/2014/main" id="{6FB193B5-45C6-4788-990C-CD90416F9065}"/>
              </a:ext>
            </a:extLst>
          </p:cNvPr>
          <p:cNvSpPr/>
          <p:nvPr/>
        </p:nvSpPr>
        <p:spPr>
          <a:xfrm>
            <a:off x="6033101" y="2085178"/>
            <a:ext cx="574510" cy="304671"/>
          </a:xfrm>
          <a:prstGeom prst="rightArrow">
            <a:avLst/>
          </a:prstGeom>
          <a:solidFill>
            <a:srgbClr val="FFFFFF">
              <a:lumMod val="50000"/>
            </a:srgbClr>
          </a:solidFill>
          <a:ln w="12700" cap="flat" cmpd="sng" algn="ctr">
            <a:solidFill>
              <a:srgbClr val="FFFFFF">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3" name="Rectangle 172">
            <a:extLst>
              <a:ext uri="{FF2B5EF4-FFF2-40B4-BE49-F238E27FC236}">
                <a16:creationId xmlns:a16="http://schemas.microsoft.com/office/drawing/2014/main" id="{A82C5FD4-49F4-4FC9-B910-8BDBCCD35400}"/>
              </a:ext>
            </a:extLst>
          </p:cNvPr>
          <p:cNvSpPr/>
          <p:nvPr/>
        </p:nvSpPr>
        <p:spPr>
          <a:xfrm>
            <a:off x="671119" y="1869944"/>
            <a:ext cx="5112525" cy="3380558"/>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174" name="ZoneTexte 173">
            <a:extLst>
              <a:ext uri="{FF2B5EF4-FFF2-40B4-BE49-F238E27FC236}">
                <a16:creationId xmlns:a16="http://schemas.microsoft.com/office/drawing/2014/main" id="{80EDC421-128D-4507-9AA5-AD637C5A192D}"/>
              </a:ext>
            </a:extLst>
          </p:cNvPr>
          <p:cNvSpPr txBox="1"/>
          <p:nvPr/>
        </p:nvSpPr>
        <p:spPr>
          <a:xfrm>
            <a:off x="4007661" y="2079845"/>
            <a:ext cx="1775905"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prstClr val="black"/>
                </a:solidFill>
                <a:effectLst/>
                <a:uLnTx/>
                <a:uFillTx/>
                <a:latin typeface="Calibri Light" panose="020F0302020204030204"/>
              </a:rPr>
              <a:t>Création du lead</a:t>
            </a:r>
          </a:p>
        </p:txBody>
      </p:sp>
      <p:pic>
        <p:nvPicPr>
          <p:cNvPr id="175" name="Image 174">
            <a:extLst>
              <a:ext uri="{FF2B5EF4-FFF2-40B4-BE49-F238E27FC236}">
                <a16:creationId xmlns:a16="http://schemas.microsoft.com/office/drawing/2014/main" id="{19B0F107-7B1D-4366-ACEB-84114AF6A2A9}"/>
              </a:ext>
            </a:extLst>
          </p:cNvPr>
          <p:cNvPicPr>
            <a:picLocks noChangeAspect="1"/>
          </p:cNvPicPr>
          <p:nvPr/>
        </p:nvPicPr>
        <p:blipFill>
          <a:blip r:embed="rId3"/>
          <a:stretch>
            <a:fillRect/>
          </a:stretch>
        </p:blipFill>
        <p:spPr>
          <a:xfrm>
            <a:off x="4106139" y="3238150"/>
            <a:ext cx="1307039" cy="208225"/>
          </a:xfrm>
          <a:prstGeom prst="rect">
            <a:avLst/>
          </a:prstGeom>
        </p:spPr>
      </p:pic>
      <p:pic>
        <p:nvPicPr>
          <p:cNvPr id="176" name="Graphique 175" descr="Flèche : courbe légère">
            <a:extLst>
              <a:ext uri="{FF2B5EF4-FFF2-40B4-BE49-F238E27FC236}">
                <a16:creationId xmlns:a16="http://schemas.microsoft.com/office/drawing/2014/main" id="{B682AB36-1D1A-4E69-A302-318EE638A682}"/>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2778552" flipV="1">
            <a:off x="4591532" y="3815444"/>
            <a:ext cx="752299" cy="267522"/>
          </a:xfrm>
          <a:prstGeom prst="rect">
            <a:avLst/>
          </a:prstGeom>
        </p:spPr>
      </p:pic>
      <p:sp>
        <p:nvSpPr>
          <p:cNvPr id="177" name="ZoneTexte 176">
            <a:extLst>
              <a:ext uri="{FF2B5EF4-FFF2-40B4-BE49-F238E27FC236}">
                <a16:creationId xmlns:a16="http://schemas.microsoft.com/office/drawing/2014/main" id="{348182C1-A0A9-404E-A6A1-EF17C88127CE}"/>
              </a:ext>
            </a:extLst>
          </p:cNvPr>
          <p:cNvSpPr txBox="1"/>
          <p:nvPr/>
        </p:nvSpPr>
        <p:spPr>
          <a:xfrm>
            <a:off x="984968" y="1973255"/>
            <a:ext cx="2082012" cy="5847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prstClr val="black"/>
                </a:solidFill>
                <a:effectLst/>
                <a:uLnTx/>
                <a:uFillTx/>
                <a:latin typeface="Calibri Light" panose="020F0302020204030204"/>
              </a:rPr>
              <a:t>Identification de l’appétence client</a:t>
            </a:r>
          </a:p>
        </p:txBody>
      </p:sp>
      <p:sp>
        <p:nvSpPr>
          <p:cNvPr id="178" name="Ellipse 177">
            <a:extLst>
              <a:ext uri="{FF2B5EF4-FFF2-40B4-BE49-F238E27FC236}">
                <a16:creationId xmlns:a16="http://schemas.microsoft.com/office/drawing/2014/main" id="{7E3D7001-F90F-45BB-A529-E12B9D77ED8F}"/>
              </a:ext>
            </a:extLst>
          </p:cNvPr>
          <p:cNvSpPr/>
          <p:nvPr/>
        </p:nvSpPr>
        <p:spPr>
          <a:xfrm>
            <a:off x="919110" y="2132171"/>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1</a:t>
            </a:r>
          </a:p>
        </p:txBody>
      </p:sp>
      <p:sp>
        <p:nvSpPr>
          <p:cNvPr id="179" name="Ellipse 178">
            <a:extLst>
              <a:ext uri="{FF2B5EF4-FFF2-40B4-BE49-F238E27FC236}">
                <a16:creationId xmlns:a16="http://schemas.microsoft.com/office/drawing/2014/main" id="{E623ECCC-E85F-4AB6-B3A6-2A44D8C30BEA}"/>
              </a:ext>
            </a:extLst>
          </p:cNvPr>
          <p:cNvSpPr/>
          <p:nvPr/>
        </p:nvSpPr>
        <p:spPr>
          <a:xfrm>
            <a:off x="3885371" y="2132171"/>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2</a:t>
            </a:r>
          </a:p>
        </p:txBody>
      </p:sp>
      <p:cxnSp>
        <p:nvCxnSpPr>
          <p:cNvPr id="180" name="Connecteur droit 179">
            <a:extLst>
              <a:ext uri="{FF2B5EF4-FFF2-40B4-BE49-F238E27FC236}">
                <a16:creationId xmlns:a16="http://schemas.microsoft.com/office/drawing/2014/main" id="{426FEC5A-EAC7-42BB-A027-78101624F574}"/>
              </a:ext>
            </a:extLst>
          </p:cNvPr>
          <p:cNvCxnSpPr>
            <a:cxnSpLocks/>
          </p:cNvCxnSpPr>
          <p:nvPr/>
        </p:nvCxnSpPr>
        <p:spPr>
          <a:xfrm>
            <a:off x="3742313" y="2600490"/>
            <a:ext cx="0" cy="1817361"/>
          </a:xfrm>
          <a:prstGeom prst="line">
            <a:avLst/>
          </a:prstGeom>
          <a:noFill/>
          <a:ln w="19050" cap="flat" cmpd="sng" algn="ctr">
            <a:solidFill>
              <a:srgbClr val="C00000"/>
            </a:solidFill>
            <a:prstDash val="solid"/>
            <a:miter lim="800000"/>
          </a:ln>
          <a:effectLst/>
        </p:spPr>
      </p:cxnSp>
      <p:sp>
        <p:nvSpPr>
          <p:cNvPr id="181" name="ZoneTexte 180">
            <a:extLst>
              <a:ext uri="{FF2B5EF4-FFF2-40B4-BE49-F238E27FC236}">
                <a16:creationId xmlns:a16="http://schemas.microsoft.com/office/drawing/2014/main" id="{7E783710-E826-4B46-A134-86A465BA1927}"/>
              </a:ext>
            </a:extLst>
          </p:cNvPr>
          <p:cNvSpPr txBox="1"/>
          <p:nvPr/>
        </p:nvSpPr>
        <p:spPr>
          <a:xfrm>
            <a:off x="869430" y="2651846"/>
            <a:ext cx="703238" cy="461665"/>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a:ln>
                  <a:noFill/>
                </a:ln>
                <a:solidFill>
                  <a:prstClr val="black"/>
                </a:solidFill>
                <a:effectLst/>
                <a:uLnTx/>
                <a:uFillTx/>
                <a:latin typeface="Calibri Light" panose="020F0302020204030204"/>
              </a:rPr>
              <a:t>Je cible le client</a:t>
            </a:r>
          </a:p>
        </p:txBody>
      </p:sp>
      <p:sp>
        <p:nvSpPr>
          <p:cNvPr id="182" name="ZoneTexte 181">
            <a:extLst>
              <a:ext uri="{FF2B5EF4-FFF2-40B4-BE49-F238E27FC236}">
                <a16:creationId xmlns:a16="http://schemas.microsoft.com/office/drawing/2014/main" id="{7BBAE97A-66A0-4FD8-BAB4-7770A646A5AA}"/>
              </a:ext>
            </a:extLst>
          </p:cNvPr>
          <p:cNvSpPr txBox="1"/>
          <p:nvPr/>
        </p:nvSpPr>
        <p:spPr>
          <a:xfrm>
            <a:off x="2525270" y="2514802"/>
            <a:ext cx="1182491" cy="646331"/>
          </a:xfrm>
          <a:prstGeom prst="rect">
            <a:avLst/>
          </a:prstGeom>
          <a:noFill/>
        </p:spPr>
        <p:txBody>
          <a:bodyPr wrap="square">
            <a:spAutoFit/>
          </a:bodyPr>
          <a:lstStyle>
            <a:defPPr>
              <a:defRPr lang="fr-FR"/>
            </a:defPPr>
            <a:lvl1pPr>
              <a:defRPr sz="800">
                <a:latin typeface="+mj-lt"/>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a:ln>
                  <a:noFill/>
                </a:ln>
                <a:solidFill>
                  <a:prstClr val="black"/>
                </a:solidFill>
                <a:effectLst/>
                <a:uLnTx/>
                <a:uFillTx/>
                <a:latin typeface="Calibri Light" panose="020F0302020204030204"/>
              </a:rPr>
              <a:t>Je propose la mise en relation avec WTW</a:t>
            </a:r>
          </a:p>
        </p:txBody>
      </p:sp>
      <p:sp>
        <p:nvSpPr>
          <p:cNvPr id="183" name="Signe Plus 182">
            <a:extLst>
              <a:ext uri="{FF2B5EF4-FFF2-40B4-BE49-F238E27FC236}">
                <a16:creationId xmlns:a16="http://schemas.microsoft.com/office/drawing/2014/main" id="{650DBF3B-4741-40AF-A592-C9D8C80B30DC}"/>
              </a:ext>
            </a:extLst>
          </p:cNvPr>
          <p:cNvSpPr/>
          <p:nvPr/>
        </p:nvSpPr>
        <p:spPr>
          <a:xfrm>
            <a:off x="1468131" y="2734641"/>
            <a:ext cx="186521" cy="199863"/>
          </a:xfrm>
          <a:prstGeom prst="mathPlus">
            <a:avLst>
              <a:gd name="adj1" fmla="val 5098"/>
            </a:avLst>
          </a:prstGeom>
          <a:solidFill>
            <a:srgbClr val="7030A0"/>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0000"/>
              </a:solidFill>
              <a:effectLst/>
              <a:uLnTx/>
              <a:uFillTx/>
              <a:latin typeface="Calibri" panose="020F0502020204030204"/>
              <a:ea typeface="+mn-ea"/>
              <a:cs typeface="+mn-cs"/>
            </a:endParaRPr>
          </a:p>
        </p:txBody>
      </p:sp>
      <p:grpSp>
        <p:nvGrpSpPr>
          <p:cNvPr id="184" name="Groupe 183">
            <a:extLst>
              <a:ext uri="{FF2B5EF4-FFF2-40B4-BE49-F238E27FC236}">
                <a16:creationId xmlns:a16="http://schemas.microsoft.com/office/drawing/2014/main" id="{A40177BF-59C1-4F47-B8C4-B8CD1C3351B9}"/>
              </a:ext>
            </a:extLst>
          </p:cNvPr>
          <p:cNvGrpSpPr/>
          <p:nvPr/>
        </p:nvGrpSpPr>
        <p:grpSpPr>
          <a:xfrm flipH="1">
            <a:off x="2807933" y="3515494"/>
            <a:ext cx="729855" cy="727540"/>
            <a:chOff x="1467204" y="4881934"/>
            <a:chExt cx="563563" cy="523875"/>
          </a:xfrm>
        </p:grpSpPr>
        <p:sp>
          <p:nvSpPr>
            <p:cNvPr id="234" name="Freeform 389">
              <a:extLst>
                <a:ext uri="{FF2B5EF4-FFF2-40B4-BE49-F238E27FC236}">
                  <a16:creationId xmlns:a16="http://schemas.microsoft.com/office/drawing/2014/main" id="{65D86CB2-F855-49E8-8035-B5CE8675E44C}"/>
                </a:ext>
              </a:extLst>
            </p:cNvPr>
            <p:cNvSpPr>
              <a:spLocks/>
            </p:cNvSpPr>
            <p:nvPr/>
          </p:nvSpPr>
          <p:spPr bwMode="auto">
            <a:xfrm>
              <a:off x="1659292" y="5024809"/>
              <a:ext cx="98425" cy="103187"/>
            </a:xfrm>
            <a:custGeom>
              <a:avLst/>
              <a:gdLst>
                <a:gd name="T0" fmla="*/ 2 w 31"/>
                <a:gd name="T1" fmla="*/ 8 h 32"/>
                <a:gd name="T2" fmla="*/ 0 w 31"/>
                <a:gd name="T3" fmla="*/ 15 h 32"/>
                <a:gd name="T4" fmla="*/ 16 w 31"/>
                <a:gd name="T5" fmla="*/ 32 h 32"/>
                <a:gd name="T6" fmla="*/ 31 w 31"/>
                <a:gd name="T7" fmla="*/ 15 h 32"/>
                <a:gd name="T8" fmla="*/ 31 w 31"/>
                <a:gd name="T9" fmla="*/ 12 h 32"/>
                <a:gd name="T10" fmla="*/ 10 w 31"/>
                <a:gd name="T11" fmla="*/ 0 h 32"/>
              </a:gdLst>
              <a:ahLst/>
              <a:cxnLst>
                <a:cxn ang="0">
                  <a:pos x="T0" y="T1"/>
                </a:cxn>
                <a:cxn ang="0">
                  <a:pos x="T2" y="T3"/>
                </a:cxn>
                <a:cxn ang="0">
                  <a:pos x="T4" y="T5"/>
                </a:cxn>
                <a:cxn ang="0">
                  <a:pos x="T6" y="T7"/>
                </a:cxn>
                <a:cxn ang="0">
                  <a:pos x="T8" y="T9"/>
                </a:cxn>
                <a:cxn ang="0">
                  <a:pos x="T10" y="T11"/>
                </a:cxn>
              </a:cxnLst>
              <a:rect l="0" t="0" r="r" b="b"/>
              <a:pathLst>
                <a:path w="31" h="32">
                  <a:moveTo>
                    <a:pt x="2" y="8"/>
                  </a:moveTo>
                  <a:cubicBezTo>
                    <a:pt x="1" y="10"/>
                    <a:pt x="0" y="12"/>
                    <a:pt x="0" y="15"/>
                  </a:cubicBezTo>
                  <a:cubicBezTo>
                    <a:pt x="0" y="24"/>
                    <a:pt x="7" y="32"/>
                    <a:pt x="16" y="32"/>
                  </a:cubicBezTo>
                  <a:cubicBezTo>
                    <a:pt x="24" y="32"/>
                    <a:pt x="31" y="24"/>
                    <a:pt x="31" y="15"/>
                  </a:cubicBezTo>
                  <a:cubicBezTo>
                    <a:pt x="31" y="14"/>
                    <a:pt x="31" y="13"/>
                    <a:pt x="31" y="12"/>
                  </a:cubicBezTo>
                  <a:cubicBezTo>
                    <a:pt x="31" y="12"/>
                    <a:pt x="21" y="13"/>
                    <a:pt x="1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35" name="Line 390">
              <a:extLst>
                <a:ext uri="{FF2B5EF4-FFF2-40B4-BE49-F238E27FC236}">
                  <a16:creationId xmlns:a16="http://schemas.microsoft.com/office/drawing/2014/main" id="{ED817B09-007B-4B6E-9A1D-D0B76D35EFD9}"/>
                </a:ext>
              </a:extLst>
            </p:cNvPr>
            <p:cNvSpPr>
              <a:spLocks noChangeShapeType="1"/>
            </p:cNvSpPr>
            <p:nvPr/>
          </p:nvSpPr>
          <p:spPr bwMode="auto">
            <a:xfrm>
              <a:off x="1684692" y="5061322"/>
              <a:ext cx="0"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36" name="Line 391">
              <a:extLst>
                <a:ext uri="{FF2B5EF4-FFF2-40B4-BE49-F238E27FC236}">
                  <a16:creationId xmlns:a16="http://schemas.microsoft.com/office/drawing/2014/main" id="{E1726D72-BAF0-4CA3-91A4-290584CAD2D7}"/>
                </a:ext>
              </a:extLst>
            </p:cNvPr>
            <p:cNvSpPr>
              <a:spLocks noChangeShapeType="1"/>
            </p:cNvSpPr>
            <p:nvPr/>
          </p:nvSpPr>
          <p:spPr bwMode="auto">
            <a:xfrm>
              <a:off x="1732317" y="5064497"/>
              <a:ext cx="0" cy="635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37" name="Freeform 392">
              <a:extLst>
                <a:ext uri="{FF2B5EF4-FFF2-40B4-BE49-F238E27FC236}">
                  <a16:creationId xmlns:a16="http://schemas.microsoft.com/office/drawing/2014/main" id="{DD2CCC4B-1233-42DE-9281-2A6965634638}"/>
                </a:ext>
              </a:extLst>
            </p:cNvPr>
            <p:cNvSpPr>
              <a:spLocks/>
            </p:cNvSpPr>
            <p:nvPr/>
          </p:nvSpPr>
          <p:spPr bwMode="auto">
            <a:xfrm>
              <a:off x="1700567" y="5102597"/>
              <a:ext cx="19050" cy="6350"/>
            </a:xfrm>
            <a:custGeom>
              <a:avLst/>
              <a:gdLst>
                <a:gd name="T0" fmla="*/ 6 w 6"/>
                <a:gd name="T1" fmla="*/ 0 h 2"/>
                <a:gd name="T2" fmla="*/ 0 w 6"/>
                <a:gd name="T3" fmla="*/ 0 h 2"/>
              </a:gdLst>
              <a:ahLst/>
              <a:cxnLst>
                <a:cxn ang="0">
                  <a:pos x="T0" y="T1"/>
                </a:cxn>
                <a:cxn ang="0">
                  <a:pos x="T2" y="T3"/>
                </a:cxn>
              </a:cxnLst>
              <a:rect l="0" t="0" r="r" b="b"/>
              <a:pathLst>
                <a:path w="6" h="2">
                  <a:moveTo>
                    <a:pt x="6" y="0"/>
                  </a:moveTo>
                  <a:cubicBezTo>
                    <a:pt x="5" y="2"/>
                    <a:pt x="2" y="2"/>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38" name="Line 393">
              <a:extLst>
                <a:ext uri="{FF2B5EF4-FFF2-40B4-BE49-F238E27FC236}">
                  <a16:creationId xmlns:a16="http://schemas.microsoft.com/office/drawing/2014/main" id="{48749187-EA4B-46F8-9175-A4351B4C0530}"/>
                </a:ext>
              </a:extLst>
            </p:cNvPr>
            <p:cNvSpPr>
              <a:spLocks noChangeShapeType="1"/>
            </p:cNvSpPr>
            <p:nvPr/>
          </p:nvSpPr>
          <p:spPr bwMode="auto">
            <a:xfrm flipH="1">
              <a:off x="1540229" y="5315322"/>
              <a:ext cx="29686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39" name="Line 394">
              <a:extLst>
                <a:ext uri="{FF2B5EF4-FFF2-40B4-BE49-F238E27FC236}">
                  <a16:creationId xmlns:a16="http://schemas.microsoft.com/office/drawing/2014/main" id="{5FBD1422-66D5-46AD-A5E2-F6B919FC63B5}"/>
                </a:ext>
              </a:extLst>
            </p:cNvPr>
            <p:cNvSpPr>
              <a:spLocks noChangeShapeType="1"/>
            </p:cNvSpPr>
            <p:nvPr/>
          </p:nvSpPr>
          <p:spPr bwMode="auto">
            <a:xfrm flipH="1">
              <a:off x="1489429" y="5315322"/>
              <a:ext cx="190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40" name="Freeform 395">
              <a:extLst>
                <a:ext uri="{FF2B5EF4-FFF2-40B4-BE49-F238E27FC236}">
                  <a16:creationId xmlns:a16="http://schemas.microsoft.com/office/drawing/2014/main" id="{F608DC0F-A5D4-464B-969A-77B2042F3A05}"/>
                </a:ext>
              </a:extLst>
            </p:cNvPr>
            <p:cNvSpPr>
              <a:spLocks/>
            </p:cNvSpPr>
            <p:nvPr/>
          </p:nvSpPr>
          <p:spPr bwMode="auto">
            <a:xfrm>
              <a:off x="1624367" y="4974009"/>
              <a:ext cx="168275" cy="169862"/>
            </a:xfrm>
            <a:custGeom>
              <a:avLst/>
              <a:gdLst>
                <a:gd name="T0" fmla="*/ 13 w 53"/>
                <a:gd name="T1" fmla="*/ 50 h 53"/>
                <a:gd name="T2" fmla="*/ 9 w 53"/>
                <a:gd name="T3" fmla="*/ 44 h 53"/>
                <a:gd name="T4" fmla="*/ 1 w 53"/>
                <a:gd name="T5" fmla="*/ 32 h 53"/>
                <a:gd name="T6" fmla="*/ 9 w 53"/>
                <a:gd name="T7" fmla="*/ 17 h 53"/>
                <a:gd name="T8" fmla="*/ 19 w 53"/>
                <a:gd name="T9" fmla="*/ 7 h 53"/>
                <a:gd name="T10" fmla="*/ 36 w 53"/>
                <a:gd name="T11" fmla="*/ 4 h 53"/>
                <a:gd name="T12" fmla="*/ 45 w 53"/>
                <a:gd name="T13" fmla="*/ 19 h 53"/>
                <a:gd name="T14" fmla="*/ 53 w 53"/>
                <a:gd name="T15" fmla="*/ 32 h 53"/>
                <a:gd name="T16" fmla="*/ 44 w 53"/>
                <a:gd name="T17" fmla="*/ 44 h 53"/>
                <a:gd name="T18" fmla="*/ 36 w 53"/>
                <a:gd name="T19"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3">
                  <a:moveTo>
                    <a:pt x="13" y="50"/>
                  </a:moveTo>
                  <a:cubicBezTo>
                    <a:pt x="10" y="47"/>
                    <a:pt x="9" y="44"/>
                    <a:pt x="9" y="44"/>
                  </a:cubicBezTo>
                  <a:cubicBezTo>
                    <a:pt x="9" y="44"/>
                    <a:pt x="0" y="40"/>
                    <a:pt x="1" y="32"/>
                  </a:cubicBezTo>
                  <a:cubicBezTo>
                    <a:pt x="2" y="23"/>
                    <a:pt x="8" y="23"/>
                    <a:pt x="9" y="17"/>
                  </a:cubicBezTo>
                  <a:cubicBezTo>
                    <a:pt x="9" y="10"/>
                    <a:pt x="14" y="7"/>
                    <a:pt x="19" y="7"/>
                  </a:cubicBezTo>
                  <a:cubicBezTo>
                    <a:pt x="19" y="7"/>
                    <a:pt x="25" y="0"/>
                    <a:pt x="36" y="4"/>
                  </a:cubicBezTo>
                  <a:cubicBezTo>
                    <a:pt x="47" y="9"/>
                    <a:pt x="45" y="19"/>
                    <a:pt x="45" y="19"/>
                  </a:cubicBezTo>
                  <a:cubicBezTo>
                    <a:pt x="45" y="19"/>
                    <a:pt x="53" y="23"/>
                    <a:pt x="53" y="32"/>
                  </a:cubicBezTo>
                  <a:cubicBezTo>
                    <a:pt x="53" y="42"/>
                    <a:pt x="44" y="44"/>
                    <a:pt x="44" y="44"/>
                  </a:cubicBezTo>
                  <a:cubicBezTo>
                    <a:pt x="44" y="44"/>
                    <a:pt x="43" y="52"/>
                    <a:pt x="36" y="5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41" name="Freeform 396">
              <a:extLst>
                <a:ext uri="{FF2B5EF4-FFF2-40B4-BE49-F238E27FC236}">
                  <a16:creationId xmlns:a16="http://schemas.microsoft.com/office/drawing/2014/main" id="{F1CBEFB1-47BF-41C0-8F4E-B615B8D9F826}"/>
                </a:ext>
              </a:extLst>
            </p:cNvPr>
            <p:cNvSpPr>
              <a:spLocks/>
            </p:cNvSpPr>
            <p:nvPr/>
          </p:nvSpPr>
          <p:spPr bwMode="auto">
            <a:xfrm>
              <a:off x="1929167" y="5172447"/>
              <a:ext cx="101600" cy="98425"/>
            </a:xfrm>
            <a:custGeom>
              <a:avLst/>
              <a:gdLst>
                <a:gd name="T0" fmla="*/ 32 w 32"/>
                <a:gd name="T1" fmla="*/ 31 h 31"/>
                <a:gd name="T2" fmla="*/ 32 w 32"/>
                <a:gd name="T3" fmla="*/ 15 h 31"/>
                <a:gd name="T4" fmla="*/ 11 w 32"/>
                <a:gd name="T5" fmla="*/ 1 h 31"/>
                <a:gd name="T6" fmla="*/ 0 w 32"/>
                <a:gd name="T7" fmla="*/ 1 h 31"/>
              </a:gdLst>
              <a:ahLst/>
              <a:cxnLst>
                <a:cxn ang="0">
                  <a:pos x="T0" y="T1"/>
                </a:cxn>
                <a:cxn ang="0">
                  <a:pos x="T2" y="T3"/>
                </a:cxn>
                <a:cxn ang="0">
                  <a:pos x="T4" y="T5"/>
                </a:cxn>
                <a:cxn ang="0">
                  <a:pos x="T6" y="T7"/>
                </a:cxn>
              </a:cxnLst>
              <a:rect l="0" t="0" r="r" b="b"/>
              <a:pathLst>
                <a:path w="32" h="31">
                  <a:moveTo>
                    <a:pt x="32" y="31"/>
                  </a:moveTo>
                  <a:cubicBezTo>
                    <a:pt x="32" y="25"/>
                    <a:pt x="32" y="20"/>
                    <a:pt x="32" y="15"/>
                  </a:cubicBezTo>
                  <a:cubicBezTo>
                    <a:pt x="32" y="0"/>
                    <a:pt x="11" y="1"/>
                    <a:pt x="11" y="1"/>
                  </a:cubicBezTo>
                  <a:cubicBezTo>
                    <a:pt x="0" y="1"/>
                    <a:pt x="0" y="1"/>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42" name="Freeform 400">
              <a:extLst>
                <a:ext uri="{FF2B5EF4-FFF2-40B4-BE49-F238E27FC236}">
                  <a16:creationId xmlns:a16="http://schemas.microsoft.com/office/drawing/2014/main" id="{5D4BD226-123F-4009-8208-2A4B253E22AE}"/>
                </a:ext>
              </a:extLst>
            </p:cNvPr>
            <p:cNvSpPr>
              <a:spLocks/>
            </p:cNvSpPr>
            <p:nvPr/>
          </p:nvSpPr>
          <p:spPr bwMode="auto">
            <a:xfrm>
              <a:off x="1830742" y="5150222"/>
              <a:ext cx="88900" cy="220662"/>
            </a:xfrm>
            <a:custGeom>
              <a:avLst/>
              <a:gdLst>
                <a:gd name="T0" fmla="*/ 28 w 28"/>
                <a:gd name="T1" fmla="*/ 0 h 69"/>
                <a:gd name="T2" fmla="*/ 22 w 28"/>
                <a:gd name="T3" fmla="*/ 7 h 69"/>
                <a:gd name="T4" fmla="*/ 3 w 28"/>
                <a:gd name="T5" fmla="*/ 23 h 69"/>
                <a:gd name="T6" fmla="*/ 9 w 28"/>
                <a:gd name="T7" fmla="*/ 69 h 69"/>
              </a:gdLst>
              <a:ahLst/>
              <a:cxnLst>
                <a:cxn ang="0">
                  <a:pos x="T0" y="T1"/>
                </a:cxn>
                <a:cxn ang="0">
                  <a:pos x="T2" y="T3"/>
                </a:cxn>
                <a:cxn ang="0">
                  <a:pos x="T4" y="T5"/>
                </a:cxn>
                <a:cxn ang="0">
                  <a:pos x="T6" y="T7"/>
                </a:cxn>
              </a:cxnLst>
              <a:rect l="0" t="0" r="r" b="b"/>
              <a:pathLst>
                <a:path w="28" h="69">
                  <a:moveTo>
                    <a:pt x="28" y="0"/>
                  </a:moveTo>
                  <a:cubicBezTo>
                    <a:pt x="28" y="4"/>
                    <a:pt x="27" y="7"/>
                    <a:pt x="22" y="7"/>
                  </a:cubicBezTo>
                  <a:cubicBezTo>
                    <a:pt x="13" y="8"/>
                    <a:pt x="3" y="9"/>
                    <a:pt x="3" y="23"/>
                  </a:cubicBezTo>
                  <a:cubicBezTo>
                    <a:pt x="3" y="37"/>
                    <a:pt x="0" y="66"/>
                    <a:pt x="9" y="6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43" name="Freeform 401">
              <a:extLst>
                <a:ext uri="{FF2B5EF4-FFF2-40B4-BE49-F238E27FC236}">
                  <a16:creationId xmlns:a16="http://schemas.microsoft.com/office/drawing/2014/main" id="{CB69C53A-3B20-4E38-95C4-913E3381B8DD}"/>
                </a:ext>
              </a:extLst>
            </p:cNvPr>
            <p:cNvSpPr>
              <a:spLocks/>
            </p:cNvSpPr>
            <p:nvPr/>
          </p:nvSpPr>
          <p:spPr bwMode="auto">
            <a:xfrm>
              <a:off x="1649767" y="5229597"/>
              <a:ext cx="92075" cy="66675"/>
            </a:xfrm>
            <a:custGeom>
              <a:avLst/>
              <a:gdLst>
                <a:gd name="T0" fmla="*/ 58 w 58"/>
                <a:gd name="T1" fmla="*/ 42 h 42"/>
                <a:gd name="T2" fmla="*/ 58 w 58"/>
                <a:gd name="T3" fmla="*/ 0 h 42"/>
                <a:gd name="T4" fmla="*/ 0 w 58"/>
                <a:gd name="T5" fmla="*/ 0 h 42"/>
                <a:gd name="T6" fmla="*/ 0 w 58"/>
                <a:gd name="T7" fmla="*/ 36 h 42"/>
              </a:gdLst>
              <a:ahLst/>
              <a:cxnLst>
                <a:cxn ang="0">
                  <a:pos x="T0" y="T1"/>
                </a:cxn>
                <a:cxn ang="0">
                  <a:pos x="T2" y="T3"/>
                </a:cxn>
                <a:cxn ang="0">
                  <a:pos x="T4" y="T5"/>
                </a:cxn>
                <a:cxn ang="0">
                  <a:pos x="T6" y="T7"/>
                </a:cxn>
              </a:cxnLst>
              <a:rect l="0" t="0" r="r" b="b"/>
              <a:pathLst>
                <a:path w="58" h="42">
                  <a:moveTo>
                    <a:pt x="58" y="42"/>
                  </a:moveTo>
                  <a:lnTo>
                    <a:pt x="58" y="0"/>
                  </a:lnTo>
                  <a:lnTo>
                    <a:pt x="0" y="0"/>
                  </a:lnTo>
                  <a:lnTo>
                    <a:pt x="0" y="36"/>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44" name="Freeform 405">
              <a:extLst>
                <a:ext uri="{FF2B5EF4-FFF2-40B4-BE49-F238E27FC236}">
                  <a16:creationId xmlns:a16="http://schemas.microsoft.com/office/drawing/2014/main" id="{FC5C5F86-5113-404E-A87A-13E1DE857CF4}"/>
                </a:ext>
              </a:extLst>
            </p:cNvPr>
            <p:cNvSpPr>
              <a:spLocks/>
            </p:cNvSpPr>
            <p:nvPr/>
          </p:nvSpPr>
          <p:spPr bwMode="auto">
            <a:xfrm>
              <a:off x="1767242" y="5274047"/>
              <a:ext cx="0" cy="41275"/>
            </a:xfrm>
            <a:custGeom>
              <a:avLst/>
              <a:gdLst>
                <a:gd name="T0" fmla="*/ 13 h 13"/>
                <a:gd name="T1" fmla="*/ 0 h 13"/>
              </a:gdLst>
              <a:ahLst/>
              <a:cxnLst>
                <a:cxn ang="0">
                  <a:pos x="0" y="T0"/>
                </a:cxn>
                <a:cxn ang="0">
                  <a:pos x="0" y="T1"/>
                </a:cxn>
              </a:cxnLst>
              <a:rect l="0" t="0" r="r" b="b"/>
              <a:pathLst>
                <a:path h="13">
                  <a:moveTo>
                    <a:pt x="0" y="13"/>
                  </a:moveTo>
                  <a:cubicBezTo>
                    <a:pt x="0" y="2"/>
                    <a:pt x="0" y="9"/>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45" name="Line 408">
              <a:extLst>
                <a:ext uri="{FF2B5EF4-FFF2-40B4-BE49-F238E27FC236}">
                  <a16:creationId xmlns:a16="http://schemas.microsoft.com/office/drawing/2014/main" id="{B61AF2EE-5008-4748-99F4-F5794304F331}"/>
                </a:ext>
              </a:extLst>
            </p:cNvPr>
            <p:cNvSpPr>
              <a:spLocks noChangeShapeType="1"/>
            </p:cNvSpPr>
            <p:nvPr/>
          </p:nvSpPr>
          <p:spPr bwMode="auto">
            <a:xfrm>
              <a:off x="1751367" y="5156572"/>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46" name="Line 411">
              <a:extLst>
                <a:ext uri="{FF2B5EF4-FFF2-40B4-BE49-F238E27FC236}">
                  <a16:creationId xmlns:a16="http://schemas.microsoft.com/office/drawing/2014/main" id="{AB0495AD-F4AF-41C1-B22E-3F7C9C7DDD59}"/>
                </a:ext>
              </a:extLst>
            </p:cNvPr>
            <p:cNvSpPr>
              <a:spLocks noChangeShapeType="1"/>
            </p:cNvSpPr>
            <p:nvPr/>
          </p:nvSpPr>
          <p:spPr bwMode="auto">
            <a:xfrm flipV="1">
              <a:off x="1738667" y="5118472"/>
              <a:ext cx="0" cy="381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47" name="Freeform 412">
              <a:extLst>
                <a:ext uri="{FF2B5EF4-FFF2-40B4-BE49-F238E27FC236}">
                  <a16:creationId xmlns:a16="http://schemas.microsoft.com/office/drawing/2014/main" id="{A50A1A0A-CEDF-4AFF-A9CB-8B76D7D923D9}"/>
                </a:ext>
              </a:extLst>
            </p:cNvPr>
            <p:cNvSpPr>
              <a:spLocks/>
            </p:cNvSpPr>
            <p:nvPr/>
          </p:nvSpPr>
          <p:spPr bwMode="auto">
            <a:xfrm>
              <a:off x="1719617" y="5143872"/>
              <a:ext cx="85725" cy="85725"/>
            </a:xfrm>
            <a:custGeom>
              <a:avLst/>
              <a:gdLst>
                <a:gd name="T0" fmla="*/ 0 w 27"/>
                <a:gd name="T1" fmla="*/ 27 h 27"/>
                <a:gd name="T2" fmla="*/ 6 w 27"/>
                <a:gd name="T3" fmla="*/ 4 h 27"/>
                <a:gd name="T4" fmla="*/ 27 w 27"/>
                <a:gd name="T5" fmla="*/ 23 h 27"/>
              </a:gdLst>
              <a:ahLst/>
              <a:cxnLst>
                <a:cxn ang="0">
                  <a:pos x="T0" y="T1"/>
                </a:cxn>
                <a:cxn ang="0">
                  <a:pos x="T2" y="T3"/>
                </a:cxn>
                <a:cxn ang="0">
                  <a:pos x="T4" y="T5"/>
                </a:cxn>
              </a:cxnLst>
              <a:rect l="0" t="0" r="r" b="b"/>
              <a:pathLst>
                <a:path w="27" h="27">
                  <a:moveTo>
                    <a:pt x="0" y="27"/>
                  </a:moveTo>
                  <a:cubicBezTo>
                    <a:pt x="6" y="4"/>
                    <a:pt x="6" y="4"/>
                    <a:pt x="6" y="4"/>
                  </a:cubicBezTo>
                  <a:cubicBezTo>
                    <a:pt x="6" y="4"/>
                    <a:pt x="27" y="0"/>
                    <a:pt x="27" y="2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48" name="Freeform 413">
              <a:extLst>
                <a:ext uri="{FF2B5EF4-FFF2-40B4-BE49-F238E27FC236}">
                  <a16:creationId xmlns:a16="http://schemas.microsoft.com/office/drawing/2014/main" id="{9EE74D59-72B5-4A35-AC9F-982EE88F30EB}"/>
                </a:ext>
              </a:extLst>
            </p:cNvPr>
            <p:cNvSpPr>
              <a:spLocks/>
            </p:cNvSpPr>
            <p:nvPr/>
          </p:nvSpPr>
          <p:spPr bwMode="auto">
            <a:xfrm>
              <a:off x="1808517" y="5220072"/>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49" name="Freeform 414">
              <a:extLst>
                <a:ext uri="{FF2B5EF4-FFF2-40B4-BE49-F238E27FC236}">
                  <a16:creationId xmlns:a16="http://schemas.microsoft.com/office/drawing/2014/main" id="{1F3E88F3-9A79-4185-9E19-ABC101D34CFA}"/>
                </a:ext>
              </a:extLst>
            </p:cNvPr>
            <p:cNvSpPr>
              <a:spLocks/>
            </p:cNvSpPr>
            <p:nvPr/>
          </p:nvSpPr>
          <p:spPr bwMode="auto">
            <a:xfrm>
              <a:off x="1611667" y="5140697"/>
              <a:ext cx="88900" cy="88900"/>
            </a:xfrm>
            <a:custGeom>
              <a:avLst/>
              <a:gdLst>
                <a:gd name="T0" fmla="*/ 28 w 28"/>
                <a:gd name="T1" fmla="*/ 28 h 28"/>
                <a:gd name="T2" fmla="*/ 22 w 28"/>
                <a:gd name="T3" fmla="*/ 4 h 28"/>
                <a:gd name="T4" fmla="*/ 0 w 28"/>
                <a:gd name="T5" fmla="*/ 24 h 28"/>
              </a:gdLst>
              <a:ahLst/>
              <a:cxnLst>
                <a:cxn ang="0">
                  <a:pos x="T0" y="T1"/>
                </a:cxn>
                <a:cxn ang="0">
                  <a:pos x="T2" y="T3"/>
                </a:cxn>
                <a:cxn ang="0">
                  <a:pos x="T4" y="T5"/>
                </a:cxn>
              </a:cxnLst>
              <a:rect l="0" t="0" r="r" b="b"/>
              <a:pathLst>
                <a:path w="28" h="28">
                  <a:moveTo>
                    <a:pt x="28" y="28"/>
                  </a:moveTo>
                  <a:cubicBezTo>
                    <a:pt x="22" y="4"/>
                    <a:pt x="22" y="4"/>
                    <a:pt x="22" y="4"/>
                  </a:cubicBezTo>
                  <a:cubicBezTo>
                    <a:pt x="22" y="4"/>
                    <a:pt x="0" y="0"/>
                    <a:pt x="0" y="2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50" name="Freeform 415">
              <a:extLst>
                <a:ext uri="{FF2B5EF4-FFF2-40B4-BE49-F238E27FC236}">
                  <a16:creationId xmlns:a16="http://schemas.microsoft.com/office/drawing/2014/main" id="{724F338C-4D96-4457-BF24-BE9C172C8DE0}"/>
                </a:ext>
              </a:extLst>
            </p:cNvPr>
            <p:cNvSpPr>
              <a:spLocks/>
            </p:cNvSpPr>
            <p:nvPr/>
          </p:nvSpPr>
          <p:spPr bwMode="auto">
            <a:xfrm>
              <a:off x="1611667" y="5216897"/>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51" name="Freeform 416">
              <a:extLst>
                <a:ext uri="{FF2B5EF4-FFF2-40B4-BE49-F238E27FC236}">
                  <a16:creationId xmlns:a16="http://schemas.microsoft.com/office/drawing/2014/main" id="{85A3E390-D4C6-4214-B866-A2C271CF5D41}"/>
                </a:ext>
              </a:extLst>
            </p:cNvPr>
            <p:cNvSpPr>
              <a:spLocks/>
            </p:cNvSpPr>
            <p:nvPr/>
          </p:nvSpPr>
          <p:spPr bwMode="auto">
            <a:xfrm>
              <a:off x="1495779" y="4881934"/>
              <a:ext cx="150813" cy="111125"/>
            </a:xfrm>
            <a:custGeom>
              <a:avLst/>
              <a:gdLst>
                <a:gd name="T0" fmla="*/ 0 w 47"/>
                <a:gd name="T1" fmla="*/ 5 h 35"/>
                <a:gd name="T2" fmla="*/ 19 w 47"/>
                <a:gd name="T3" fmla="*/ 0 h 35"/>
                <a:gd name="T4" fmla="*/ 47 w 47"/>
                <a:gd name="T5" fmla="*/ 20 h 35"/>
                <a:gd name="T6" fmla="*/ 37 w 47"/>
                <a:gd name="T7" fmla="*/ 35 h 35"/>
              </a:gdLst>
              <a:ahLst/>
              <a:cxnLst>
                <a:cxn ang="0">
                  <a:pos x="T0" y="T1"/>
                </a:cxn>
                <a:cxn ang="0">
                  <a:pos x="T2" y="T3"/>
                </a:cxn>
                <a:cxn ang="0">
                  <a:pos x="T4" y="T5"/>
                </a:cxn>
                <a:cxn ang="0">
                  <a:pos x="T6" y="T7"/>
                </a:cxn>
              </a:cxnLst>
              <a:rect l="0" t="0" r="r" b="b"/>
              <a:pathLst>
                <a:path w="47" h="35">
                  <a:moveTo>
                    <a:pt x="0" y="5"/>
                  </a:moveTo>
                  <a:cubicBezTo>
                    <a:pt x="5" y="2"/>
                    <a:pt x="12" y="0"/>
                    <a:pt x="19" y="0"/>
                  </a:cubicBezTo>
                  <a:cubicBezTo>
                    <a:pt x="35" y="0"/>
                    <a:pt x="47" y="9"/>
                    <a:pt x="47" y="20"/>
                  </a:cubicBezTo>
                  <a:cubicBezTo>
                    <a:pt x="47" y="26"/>
                    <a:pt x="43" y="31"/>
                    <a:pt x="37" y="35"/>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52" name="Freeform 417">
              <a:extLst>
                <a:ext uri="{FF2B5EF4-FFF2-40B4-BE49-F238E27FC236}">
                  <a16:creationId xmlns:a16="http://schemas.microsoft.com/office/drawing/2014/main" id="{F2A588D3-DA82-4F64-9712-90DB616824F7}"/>
                </a:ext>
              </a:extLst>
            </p:cNvPr>
            <p:cNvSpPr>
              <a:spLocks/>
            </p:cNvSpPr>
            <p:nvPr/>
          </p:nvSpPr>
          <p:spPr bwMode="auto">
            <a:xfrm>
              <a:off x="1467204" y="4920034"/>
              <a:ext cx="111125" cy="85725"/>
            </a:xfrm>
            <a:custGeom>
              <a:avLst/>
              <a:gdLst>
                <a:gd name="T0" fmla="*/ 35 w 35"/>
                <a:gd name="T1" fmla="*/ 26 h 27"/>
                <a:gd name="T2" fmla="*/ 28 w 35"/>
                <a:gd name="T3" fmla="*/ 27 h 27"/>
                <a:gd name="T4" fmla="*/ 0 w 35"/>
                <a:gd name="T5" fmla="*/ 10 h 27"/>
                <a:gd name="T6" fmla="*/ 4 w 35"/>
                <a:gd name="T7" fmla="*/ 0 h 27"/>
              </a:gdLst>
              <a:ahLst/>
              <a:cxnLst>
                <a:cxn ang="0">
                  <a:pos x="T0" y="T1"/>
                </a:cxn>
                <a:cxn ang="0">
                  <a:pos x="T2" y="T3"/>
                </a:cxn>
                <a:cxn ang="0">
                  <a:pos x="T4" y="T5"/>
                </a:cxn>
                <a:cxn ang="0">
                  <a:pos x="T6" y="T7"/>
                </a:cxn>
              </a:cxnLst>
              <a:rect l="0" t="0" r="r" b="b"/>
              <a:pathLst>
                <a:path w="35" h="27">
                  <a:moveTo>
                    <a:pt x="35" y="26"/>
                  </a:moveTo>
                  <a:cubicBezTo>
                    <a:pt x="33" y="27"/>
                    <a:pt x="31" y="27"/>
                    <a:pt x="28" y="27"/>
                  </a:cubicBezTo>
                  <a:cubicBezTo>
                    <a:pt x="13" y="27"/>
                    <a:pt x="0" y="20"/>
                    <a:pt x="0" y="10"/>
                  </a:cubicBezTo>
                  <a:cubicBezTo>
                    <a:pt x="0" y="6"/>
                    <a:pt x="1" y="3"/>
                    <a:pt x="4" y="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53" name="Freeform 418">
              <a:extLst>
                <a:ext uri="{FF2B5EF4-FFF2-40B4-BE49-F238E27FC236}">
                  <a16:creationId xmlns:a16="http://schemas.microsoft.com/office/drawing/2014/main" id="{A8C69A52-D175-48AC-8CE8-889172D766A1}"/>
                </a:ext>
              </a:extLst>
            </p:cNvPr>
            <p:cNvSpPr>
              <a:spLocks/>
            </p:cNvSpPr>
            <p:nvPr/>
          </p:nvSpPr>
          <p:spPr bwMode="auto">
            <a:xfrm>
              <a:off x="1578329" y="4993059"/>
              <a:ext cx="46038" cy="28575"/>
            </a:xfrm>
            <a:custGeom>
              <a:avLst/>
              <a:gdLst>
                <a:gd name="T0" fmla="*/ 23 w 29"/>
                <a:gd name="T1" fmla="*/ 0 h 18"/>
                <a:gd name="T2" fmla="*/ 29 w 29"/>
                <a:gd name="T3" fmla="*/ 18 h 18"/>
                <a:gd name="T4" fmla="*/ 0 w 29"/>
                <a:gd name="T5" fmla="*/ 6 h 18"/>
              </a:gdLst>
              <a:ahLst/>
              <a:cxnLst>
                <a:cxn ang="0">
                  <a:pos x="T0" y="T1"/>
                </a:cxn>
                <a:cxn ang="0">
                  <a:pos x="T2" y="T3"/>
                </a:cxn>
                <a:cxn ang="0">
                  <a:pos x="T4" y="T5"/>
                </a:cxn>
              </a:cxnLst>
              <a:rect l="0" t="0" r="r" b="b"/>
              <a:pathLst>
                <a:path w="29" h="18">
                  <a:moveTo>
                    <a:pt x="23" y="0"/>
                  </a:moveTo>
                  <a:lnTo>
                    <a:pt x="29" y="18"/>
                  </a:lnTo>
                  <a:lnTo>
                    <a:pt x="0" y="6"/>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54" name="Freeform 420">
              <a:extLst>
                <a:ext uri="{FF2B5EF4-FFF2-40B4-BE49-F238E27FC236}">
                  <a16:creationId xmlns:a16="http://schemas.microsoft.com/office/drawing/2014/main" id="{CCB9E985-54D2-4A69-BB23-AE14173E2EFC}"/>
                </a:ext>
              </a:extLst>
            </p:cNvPr>
            <p:cNvSpPr>
              <a:spLocks/>
            </p:cNvSpPr>
            <p:nvPr/>
          </p:nvSpPr>
          <p:spPr bwMode="auto">
            <a:xfrm>
              <a:off x="1514829" y="4920034"/>
              <a:ext cx="90488" cy="53975"/>
            </a:xfrm>
            <a:custGeom>
              <a:avLst/>
              <a:gdLst>
                <a:gd name="T0" fmla="*/ 0 w 57"/>
                <a:gd name="T1" fmla="*/ 14 h 34"/>
                <a:gd name="T2" fmla="*/ 20 w 57"/>
                <a:gd name="T3" fmla="*/ 34 h 34"/>
                <a:gd name="T4" fmla="*/ 57 w 57"/>
                <a:gd name="T5" fmla="*/ 0 h 34"/>
              </a:gdLst>
              <a:ahLst/>
              <a:cxnLst>
                <a:cxn ang="0">
                  <a:pos x="T0" y="T1"/>
                </a:cxn>
                <a:cxn ang="0">
                  <a:pos x="T2" y="T3"/>
                </a:cxn>
                <a:cxn ang="0">
                  <a:pos x="T4" y="T5"/>
                </a:cxn>
              </a:cxnLst>
              <a:rect l="0" t="0" r="r" b="b"/>
              <a:pathLst>
                <a:path w="57" h="34">
                  <a:moveTo>
                    <a:pt x="0" y="14"/>
                  </a:moveTo>
                  <a:lnTo>
                    <a:pt x="20" y="34"/>
                  </a:lnTo>
                  <a:lnTo>
                    <a:pt x="57" y="0"/>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55" name="Freeform 421">
              <a:extLst>
                <a:ext uri="{FF2B5EF4-FFF2-40B4-BE49-F238E27FC236}">
                  <a16:creationId xmlns:a16="http://schemas.microsoft.com/office/drawing/2014/main" id="{562F16E0-DCD9-4739-BB8E-E136A4C20D2C}"/>
                </a:ext>
              </a:extLst>
            </p:cNvPr>
            <p:cNvSpPr>
              <a:spLocks/>
            </p:cNvSpPr>
            <p:nvPr/>
          </p:nvSpPr>
          <p:spPr bwMode="auto">
            <a:xfrm>
              <a:off x="1627542" y="5286747"/>
              <a:ext cx="50800" cy="25400"/>
            </a:xfrm>
            <a:custGeom>
              <a:avLst/>
              <a:gdLst>
                <a:gd name="T0" fmla="*/ 0 w 16"/>
                <a:gd name="T1" fmla="*/ 8 h 8"/>
                <a:gd name="T2" fmla="*/ 8 w 16"/>
                <a:gd name="T3" fmla="*/ 0 h 8"/>
                <a:gd name="T4" fmla="*/ 16 w 16"/>
                <a:gd name="T5" fmla="*/ 8 h 8"/>
              </a:gdLst>
              <a:ahLst/>
              <a:cxnLst>
                <a:cxn ang="0">
                  <a:pos x="T0" y="T1"/>
                </a:cxn>
                <a:cxn ang="0">
                  <a:pos x="T2" y="T3"/>
                </a:cxn>
                <a:cxn ang="0">
                  <a:pos x="T4" y="T5"/>
                </a:cxn>
              </a:cxnLst>
              <a:rect l="0" t="0" r="r" b="b"/>
              <a:pathLst>
                <a:path w="16" h="8">
                  <a:moveTo>
                    <a:pt x="0" y="8"/>
                  </a:moveTo>
                  <a:cubicBezTo>
                    <a:pt x="0" y="3"/>
                    <a:pt x="3" y="0"/>
                    <a:pt x="8" y="0"/>
                  </a:cubicBezTo>
                  <a:cubicBezTo>
                    <a:pt x="12" y="0"/>
                    <a:pt x="16" y="3"/>
                    <a:pt x="16" y="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56" name="Freeform 422">
              <a:extLst>
                <a:ext uri="{FF2B5EF4-FFF2-40B4-BE49-F238E27FC236}">
                  <a16:creationId xmlns:a16="http://schemas.microsoft.com/office/drawing/2014/main" id="{7DBEA9B3-A543-4847-9327-FEE8160EAC87}"/>
                </a:ext>
              </a:extLst>
            </p:cNvPr>
            <p:cNvSpPr>
              <a:spLocks/>
            </p:cNvSpPr>
            <p:nvPr/>
          </p:nvSpPr>
          <p:spPr bwMode="auto">
            <a:xfrm>
              <a:off x="1862492" y="5223247"/>
              <a:ext cx="152400" cy="182562"/>
            </a:xfrm>
            <a:custGeom>
              <a:avLst/>
              <a:gdLst>
                <a:gd name="T0" fmla="*/ 0 w 48"/>
                <a:gd name="T1" fmla="*/ 52 h 57"/>
                <a:gd name="T2" fmla="*/ 0 w 48"/>
                <a:gd name="T3" fmla="*/ 3 h 57"/>
                <a:gd name="T4" fmla="*/ 4 w 48"/>
                <a:gd name="T5" fmla="*/ 0 h 57"/>
                <a:gd name="T6" fmla="*/ 44 w 48"/>
                <a:gd name="T7" fmla="*/ 0 h 57"/>
                <a:gd name="T8" fmla="*/ 48 w 48"/>
                <a:gd name="T9" fmla="*/ 3 h 57"/>
                <a:gd name="T10" fmla="*/ 48 w 48"/>
                <a:gd name="T11" fmla="*/ 53 h 57"/>
                <a:gd name="T12" fmla="*/ 44 w 48"/>
                <a:gd name="T13" fmla="*/ 57 h 57"/>
                <a:gd name="T14" fmla="*/ 28 w 48"/>
                <a:gd name="T15" fmla="*/ 5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57">
                  <a:moveTo>
                    <a:pt x="0" y="52"/>
                  </a:moveTo>
                  <a:cubicBezTo>
                    <a:pt x="0" y="3"/>
                    <a:pt x="0" y="3"/>
                    <a:pt x="0" y="3"/>
                  </a:cubicBezTo>
                  <a:cubicBezTo>
                    <a:pt x="0" y="1"/>
                    <a:pt x="2" y="0"/>
                    <a:pt x="4" y="0"/>
                  </a:cubicBezTo>
                  <a:cubicBezTo>
                    <a:pt x="44" y="0"/>
                    <a:pt x="44" y="0"/>
                    <a:pt x="44" y="0"/>
                  </a:cubicBezTo>
                  <a:cubicBezTo>
                    <a:pt x="46" y="0"/>
                    <a:pt x="48" y="1"/>
                    <a:pt x="48" y="3"/>
                  </a:cubicBezTo>
                  <a:cubicBezTo>
                    <a:pt x="48" y="53"/>
                    <a:pt x="48" y="53"/>
                    <a:pt x="48" y="53"/>
                  </a:cubicBezTo>
                  <a:cubicBezTo>
                    <a:pt x="48" y="55"/>
                    <a:pt x="46" y="57"/>
                    <a:pt x="44" y="57"/>
                  </a:cubicBezTo>
                  <a:cubicBezTo>
                    <a:pt x="28" y="57"/>
                    <a:pt x="28" y="57"/>
                    <a:pt x="28" y="5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57" name="Freeform 423">
              <a:extLst>
                <a:ext uri="{FF2B5EF4-FFF2-40B4-BE49-F238E27FC236}">
                  <a16:creationId xmlns:a16="http://schemas.microsoft.com/office/drawing/2014/main" id="{B378CD44-54BB-4433-A0B1-28E83E81F383}"/>
                </a:ext>
              </a:extLst>
            </p:cNvPr>
            <p:cNvSpPr>
              <a:spLocks/>
            </p:cNvSpPr>
            <p:nvPr/>
          </p:nvSpPr>
          <p:spPr bwMode="auto">
            <a:xfrm>
              <a:off x="1887892" y="5093072"/>
              <a:ext cx="31750" cy="57150"/>
            </a:xfrm>
            <a:custGeom>
              <a:avLst/>
              <a:gdLst>
                <a:gd name="T0" fmla="*/ 10 w 10"/>
                <a:gd name="T1" fmla="*/ 18 h 18"/>
                <a:gd name="T2" fmla="*/ 0 w 10"/>
                <a:gd name="T3" fmla="*/ 0 h 18"/>
              </a:gdLst>
              <a:ahLst/>
              <a:cxnLst>
                <a:cxn ang="0">
                  <a:pos x="T0" y="T1"/>
                </a:cxn>
                <a:cxn ang="0">
                  <a:pos x="T2" y="T3"/>
                </a:cxn>
              </a:cxnLst>
              <a:rect l="0" t="0" r="r" b="b"/>
              <a:pathLst>
                <a:path w="10" h="18">
                  <a:moveTo>
                    <a:pt x="10" y="18"/>
                  </a:moveTo>
                  <a:cubicBezTo>
                    <a:pt x="4" y="14"/>
                    <a:pt x="0" y="8"/>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58" name="Freeform 424">
              <a:extLst>
                <a:ext uri="{FF2B5EF4-FFF2-40B4-BE49-F238E27FC236}">
                  <a16:creationId xmlns:a16="http://schemas.microsoft.com/office/drawing/2014/main" id="{7CCDF580-ABC2-4220-8628-CF5CAC162170}"/>
                </a:ext>
              </a:extLst>
            </p:cNvPr>
            <p:cNvSpPr>
              <a:spLocks/>
            </p:cNvSpPr>
            <p:nvPr/>
          </p:nvSpPr>
          <p:spPr bwMode="auto">
            <a:xfrm>
              <a:off x="1964092" y="5093072"/>
              <a:ext cx="31750" cy="57150"/>
            </a:xfrm>
            <a:custGeom>
              <a:avLst/>
              <a:gdLst>
                <a:gd name="T0" fmla="*/ 10 w 10"/>
                <a:gd name="T1" fmla="*/ 0 h 18"/>
                <a:gd name="T2" fmla="*/ 0 w 10"/>
                <a:gd name="T3" fmla="*/ 18 h 18"/>
              </a:gdLst>
              <a:ahLst/>
              <a:cxnLst>
                <a:cxn ang="0">
                  <a:pos x="T0" y="T1"/>
                </a:cxn>
                <a:cxn ang="0">
                  <a:pos x="T2" y="T3"/>
                </a:cxn>
              </a:cxnLst>
              <a:rect l="0" t="0" r="r" b="b"/>
              <a:pathLst>
                <a:path w="10" h="18">
                  <a:moveTo>
                    <a:pt x="10" y="0"/>
                  </a:moveTo>
                  <a:cubicBezTo>
                    <a:pt x="10" y="9"/>
                    <a:pt x="6" y="15"/>
                    <a:pt x="0" y="1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59" name="Freeform 425">
              <a:extLst>
                <a:ext uri="{FF2B5EF4-FFF2-40B4-BE49-F238E27FC236}">
                  <a16:creationId xmlns:a16="http://schemas.microsoft.com/office/drawing/2014/main" id="{FEF122C4-7A25-4E41-9F4E-7B658F06314B}"/>
                </a:ext>
              </a:extLst>
            </p:cNvPr>
            <p:cNvSpPr>
              <a:spLocks/>
            </p:cNvSpPr>
            <p:nvPr/>
          </p:nvSpPr>
          <p:spPr bwMode="auto">
            <a:xfrm>
              <a:off x="1875192" y="4977184"/>
              <a:ext cx="136525" cy="106362"/>
            </a:xfrm>
            <a:custGeom>
              <a:avLst/>
              <a:gdLst>
                <a:gd name="T0" fmla="*/ 3 w 43"/>
                <a:gd name="T1" fmla="*/ 33 h 33"/>
                <a:gd name="T2" fmla="*/ 5 w 43"/>
                <a:gd name="T3" fmla="*/ 16 h 33"/>
                <a:gd name="T4" fmla="*/ 12 w 43"/>
                <a:gd name="T5" fmla="*/ 9 h 33"/>
                <a:gd name="T6" fmla="*/ 12 w 43"/>
                <a:gd name="T7" fmla="*/ 5 h 33"/>
                <a:gd name="T8" fmla="*/ 28 w 43"/>
                <a:gd name="T9" fmla="*/ 6 h 33"/>
                <a:gd name="T10" fmla="*/ 33 w 43"/>
                <a:gd name="T11" fmla="*/ 10 h 33"/>
                <a:gd name="T12" fmla="*/ 41 w 43"/>
                <a:gd name="T13" fmla="*/ 14 h 33"/>
                <a:gd name="T14" fmla="*/ 39 w 43"/>
                <a:gd name="T15" fmla="*/ 16 h 33"/>
                <a:gd name="T16" fmla="*/ 39 w 43"/>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33">
                  <a:moveTo>
                    <a:pt x="3" y="33"/>
                  </a:moveTo>
                  <a:cubicBezTo>
                    <a:pt x="3" y="33"/>
                    <a:pt x="0" y="20"/>
                    <a:pt x="5" y="16"/>
                  </a:cubicBezTo>
                  <a:cubicBezTo>
                    <a:pt x="5" y="16"/>
                    <a:pt x="4" y="10"/>
                    <a:pt x="12" y="9"/>
                  </a:cubicBezTo>
                  <a:cubicBezTo>
                    <a:pt x="12" y="9"/>
                    <a:pt x="13" y="7"/>
                    <a:pt x="12" y="5"/>
                  </a:cubicBezTo>
                  <a:cubicBezTo>
                    <a:pt x="12" y="5"/>
                    <a:pt x="22" y="0"/>
                    <a:pt x="28" y="6"/>
                  </a:cubicBezTo>
                  <a:cubicBezTo>
                    <a:pt x="28" y="6"/>
                    <a:pt x="32" y="5"/>
                    <a:pt x="33" y="10"/>
                  </a:cubicBezTo>
                  <a:cubicBezTo>
                    <a:pt x="33" y="10"/>
                    <a:pt x="39" y="10"/>
                    <a:pt x="41" y="14"/>
                  </a:cubicBezTo>
                  <a:cubicBezTo>
                    <a:pt x="41" y="14"/>
                    <a:pt x="39" y="15"/>
                    <a:pt x="39" y="16"/>
                  </a:cubicBezTo>
                  <a:cubicBezTo>
                    <a:pt x="39" y="16"/>
                    <a:pt x="43" y="25"/>
                    <a:pt x="39" y="3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60" name="Line 426">
              <a:extLst>
                <a:ext uri="{FF2B5EF4-FFF2-40B4-BE49-F238E27FC236}">
                  <a16:creationId xmlns:a16="http://schemas.microsoft.com/office/drawing/2014/main" id="{760031EB-524E-4DE6-83E9-9FC469A4A003}"/>
                </a:ext>
              </a:extLst>
            </p:cNvPr>
            <p:cNvSpPr>
              <a:spLocks noChangeShapeType="1"/>
            </p:cNvSpPr>
            <p:nvPr/>
          </p:nvSpPr>
          <p:spPr bwMode="auto">
            <a:xfrm flipH="1">
              <a:off x="1887892" y="5280397"/>
              <a:ext cx="34925" cy="412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61" name="Line 427">
              <a:extLst>
                <a:ext uri="{FF2B5EF4-FFF2-40B4-BE49-F238E27FC236}">
                  <a16:creationId xmlns:a16="http://schemas.microsoft.com/office/drawing/2014/main" id="{C6E0BC25-8CE9-4BFC-AC9C-A4CCED1A6259}"/>
                </a:ext>
              </a:extLst>
            </p:cNvPr>
            <p:cNvSpPr>
              <a:spLocks noChangeShapeType="1"/>
            </p:cNvSpPr>
            <p:nvPr/>
          </p:nvSpPr>
          <p:spPr bwMode="auto">
            <a:xfrm flipH="1">
              <a:off x="1935517" y="5248647"/>
              <a:ext cx="9525"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62" name="Freeform 428">
              <a:extLst>
                <a:ext uri="{FF2B5EF4-FFF2-40B4-BE49-F238E27FC236}">
                  <a16:creationId xmlns:a16="http://schemas.microsoft.com/office/drawing/2014/main" id="{1184F07A-E3FA-4307-85F9-377051791541}"/>
                </a:ext>
              </a:extLst>
            </p:cNvPr>
            <p:cNvSpPr>
              <a:spLocks/>
            </p:cNvSpPr>
            <p:nvPr/>
          </p:nvSpPr>
          <p:spPr bwMode="auto">
            <a:xfrm>
              <a:off x="1751367" y="5248647"/>
              <a:ext cx="28575" cy="25400"/>
            </a:xfrm>
            <a:custGeom>
              <a:avLst/>
              <a:gdLst>
                <a:gd name="T0" fmla="*/ 9 w 9"/>
                <a:gd name="T1" fmla="*/ 0 h 8"/>
                <a:gd name="T2" fmla="*/ 0 w 9"/>
                <a:gd name="T3" fmla="*/ 8 h 8"/>
              </a:gdLst>
              <a:ahLst/>
              <a:cxnLst>
                <a:cxn ang="0">
                  <a:pos x="T0" y="T1"/>
                </a:cxn>
                <a:cxn ang="0">
                  <a:pos x="T2" y="T3"/>
                </a:cxn>
              </a:cxnLst>
              <a:rect l="0" t="0" r="r" b="b"/>
              <a:pathLst>
                <a:path w="9" h="8">
                  <a:moveTo>
                    <a:pt x="9" y="0"/>
                  </a:moveTo>
                  <a:cubicBezTo>
                    <a:pt x="9" y="4"/>
                    <a:pt x="5" y="8"/>
                    <a:pt x="0" y="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63" name="Line 429">
              <a:extLst>
                <a:ext uri="{FF2B5EF4-FFF2-40B4-BE49-F238E27FC236}">
                  <a16:creationId xmlns:a16="http://schemas.microsoft.com/office/drawing/2014/main" id="{AFD62805-9E4F-4FC1-B388-27E9742EB243}"/>
                </a:ext>
              </a:extLst>
            </p:cNvPr>
            <p:cNvSpPr>
              <a:spLocks noChangeShapeType="1"/>
            </p:cNvSpPr>
            <p:nvPr/>
          </p:nvSpPr>
          <p:spPr bwMode="auto">
            <a:xfrm>
              <a:off x="1919642" y="5156572"/>
              <a:ext cx="444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64" name="Freeform 430">
              <a:extLst>
                <a:ext uri="{FF2B5EF4-FFF2-40B4-BE49-F238E27FC236}">
                  <a16:creationId xmlns:a16="http://schemas.microsoft.com/office/drawing/2014/main" id="{10496D4C-DFB5-438F-A12B-D169B5846525}"/>
                </a:ext>
              </a:extLst>
            </p:cNvPr>
            <p:cNvSpPr>
              <a:spLocks/>
            </p:cNvSpPr>
            <p:nvPr/>
          </p:nvSpPr>
          <p:spPr bwMode="auto">
            <a:xfrm>
              <a:off x="1872017" y="5074022"/>
              <a:ext cx="15875" cy="31750"/>
            </a:xfrm>
            <a:custGeom>
              <a:avLst/>
              <a:gdLst>
                <a:gd name="T0" fmla="*/ 5 w 5"/>
                <a:gd name="T1" fmla="*/ 10 h 10"/>
                <a:gd name="T2" fmla="*/ 0 w 5"/>
                <a:gd name="T3" fmla="*/ 5 h 10"/>
                <a:gd name="T4" fmla="*/ 3 w 5"/>
                <a:gd name="T5" fmla="*/ 0 h 10"/>
              </a:gdLst>
              <a:ahLst/>
              <a:cxnLst>
                <a:cxn ang="0">
                  <a:pos x="T0" y="T1"/>
                </a:cxn>
                <a:cxn ang="0">
                  <a:pos x="T2" y="T3"/>
                </a:cxn>
                <a:cxn ang="0">
                  <a:pos x="T4" y="T5"/>
                </a:cxn>
              </a:cxnLst>
              <a:rect l="0" t="0" r="r" b="b"/>
              <a:pathLst>
                <a:path w="5" h="10">
                  <a:moveTo>
                    <a:pt x="5" y="10"/>
                  </a:moveTo>
                  <a:cubicBezTo>
                    <a:pt x="2" y="10"/>
                    <a:pt x="0" y="8"/>
                    <a:pt x="0" y="5"/>
                  </a:cubicBezTo>
                  <a:cubicBezTo>
                    <a:pt x="0" y="3"/>
                    <a:pt x="1" y="1"/>
                    <a:pt x="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65" name="Freeform 431">
              <a:extLst>
                <a:ext uri="{FF2B5EF4-FFF2-40B4-BE49-F238E27FC236}">
                  <a16:creationId xmlns:a16="http://schemas.microsoft.com/office/drawing/2014/main" id="{A8CCB6A6-F021-4EA6-821E-3FFAC6AD36D9}"/>
                </a:ext>
              </a:extLst>
            </p:cNvPr>
            <p:cNvSpPr>
              <a:spLocks/>
            </p:cNvSpPr>
            <p:nvPr/>
          </p:nvSpPr>
          <p:spPr bwMode="auto">
            <a:xfrm>
              <a:off x="1999017" y="5077197"/>
              <a:ext cx="12700" cy="31750"/>
            </a:xfrm>
            <a:custGeom>
              <a:avLst/>
              <a:gdLst>
                <a:gd name="T0" fmla="*/ 0 w 4"/>
                <a:gd name="T1" fmla="*/ 10 h 10"/>
                <a:gd name="T2" fmla="*/ 4 w 4"/>
                <a:gd name="T3" fmla="*/ 5 h 10"/>
                <a:gd name="T4" fmla="*/ 1 w 4"/>
                <a:gd name="T5" fmla="*/ 0 h 10"/>
              </a:gdLst>
              <a:ahLst/>
              <a:cxnLst>
                <a:cxn ang="0">
                  <a:pos x="T0" y="T1"/>
                </a:cxn>
                <a:cxn ang="0">
                  <a:pos x="T2" y="T3"/>
                </a:cxn>
                <a:cxn ang="0">
                  <a:pos x="T4" y="T5"/>
                </a:cxn>
              </a:cxnLst>
              <a:rect l="0" t="0" r="r" b="b"/>
              <a:pathLst>
                <a:path w="4" h="10">
                  <a:moveTo>
                    <a:pt x="0" y="10"/>
                  </a:moveTo>
                  <a:cubicBezTo>
                    <a:pt x="2" y="10"/>
                    <a:pt x="4" y="8"/>
                    <a:pt x="4" y="5"/>
                  </a:cubicBezTo>
                  <a:cubicBezTo>
                    <a:pt x="4" y="2"/>
                    <a:pt x="3" y="0"/>
                    <a:pt x="1"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66" name="Freeform 432">
              <a:extLst>
                <a:ext uri="{FF2B5EF4-FFF2-40B4-BE49-F238E27FC236}">
                  <a16:creationId xmlns:a16="http://schemas.microsoft.com/office/drawing/2014/main" id="{8CB5365F-95F1-4DF6-BEFF-12DC83E8FAF0}"/>
                </a:ext>
              </a:extLst>
            </p:cNvPr>
            <p:cNvSpPr>
              <a:spLocks/>
            </p:cNvSpPr>
            <p:nvPr/>
          </p:nvSpPr>
          <p:spPr bwMode="auto">
            <a:xfrm>
              <a:off x="1919642" y="5134347"/>
              <a:ext cx="41275" cy="12700"/>
            </a:xfrm>
            <a:custGeom>
              <a:avLst/>
              <a:gdLst>
                <a:gd name="T0" fmla="*/ 0 w 13"/>
                <a:gd name="T1" fmla="*/ 0 h 4"/>
                <a:gd name="T2" fmla="*/ 13 w 13"/>
                <a:gd name="T3" fmla="*/ 1 h 4"/>
              </a:gdLst>
              <a:ahLst/>
              <a:cxnLst>
                <a:cxn ang="0">
                  <a:pos x="T0" y="T1"/>
                </a:cxn>
                <a:cxn ang="0">
                  <a:pos x="T2" y="T3"/>
                </a:cxn>
              </a:cxnLst>
              <a:rect l="0" t="0" r="r" b="b"/>
              <a:pathLst>
                <a:path w="13" h="4">
                  <a:moveTo>
                    <a:pt x="0" y="0"/>
                  </a:moveTo>
                  <a:cubicBezTo>
                    <a:pt x="0" y="0"/>
                    <a:pt x="6" y="4"/>
                    <a:pt x="13"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67" name="Freeform 433">
              <a:extLst>
                <a:ext uri="{FF2B5EF4-FFF2-40B4-BE49-F238E27FC236}">
                  <a16:creationId xmlns:a16="http://schemas.microsoft.com/office/drawing/2014/main" id="{715F317E-DC1D-431F-99A9-46467B5206DB}"/>
                </a:ext>
              </a:extLst>
            </p:cNvPr>
            <p:cNvSpPr>
              <a:spLocks/>
            </p:cNvSpPr>
            <p:nvPr/>
          </p:nvSpPr>
          <p:spPr bwMode="auto">
            <a:xfrm>
              <a:off x="1932342" y="5018459"/>
              <a:ext cx="15875" cy="9525"/>
            </a:xfrm>
            <a:custGeom>
              <a:avLst/>
              <a:gdLst>
                <a:gd name="T0" fmla="*/ 5 w 5"/>
                <a:gd name="T1" fmla="*/ 0 h 3"/>
                <a:gd name="T2" fmla="*/ 0 w 5"/>
                <a:gd name="T3" fmla="*/ 3 h 3"/>
              </a:gdLst>
              <a:ahLst/>
              <a:cxnLst>
                <a:cxn ang="0">
                  <a:pos x="T0" y="T1"/>
                </a:cxn>
                <a:cxn ang="0">
                  <a:pos x="T2" y="T3"/>
                </a:cxn>
              </a:cxnLst>
              <a:rect l="0" t="0" r="r" b="b"/>
              <a:pathLst>
                <a:path w="5" h="3">
                  <a:moveTo>
                    <a:pt x="5" y="0"/>
                  </a:moveTo>
                  <a:cubicBezTo>
                    <a:pt x="5" y="0"/>
                    <a:pt x="1" y="0"/>
                    <a:pt x="0" y="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68" name="Freeform 434">
              <a:extLst>
                <a:ext uri="{FF2B5EF4-FFF2-40B4-BE49-F238E27FC236}">
                  <a16:creationId xmlns:a16="http://schemas.microsoft.com/office/drawing/2014/main" id="{03DEAE19-6BC5-406D-8B68-0BCDAFD30124}"/>
                </a:ext>
              </a:extLst>
            </p:cNvPr>
            <p:cNvSpPr>
              <a:spLocks/>
            </p:cNvSpPr>
            <p:nvPr/>
          </p:nvSpPr>
          <p:spPr bwMode="auto">
            <a:xfrm>
              <a:off x="1938692" y="5021634"/>
              <a:ext cx="9525" cy="9525"/>
            </a:xfrm>
            <a:custGeom>
              <a:avLst/>
              <a:gdLst>
                <a:gd name="T0" fmla="*/ 0 w 3"/>
                <a:gd name="T1" fmla="*/ 0 h 3"/>
                <a:gd name="T2" fmla="*/ 3 w 3"/>
                <a:gd name="T3" fmla="*/ 3 h 3"/>
              </a:gdLst>
              <a:ahLst/>
              <a:cxnLst>
                <a:cxn ang="0">
                  <a:pos x="T0" y="T1"/>
                </a:cxn>
                <a:cxn ang="0">
                  <a:pos x="T2" y="T3"/>
                </a:cxn>
              </a:cxnLst>
              <a:rect l="0" t="0" r="r" b="b"/>
              <a:pathLst>
                <a:path w="3" h="3">
                  <a:moveTo>
                    <a:pt x="0" y="0"/>
                  </a:moveTo>
                  <a:cubicBezTo>
                    <a:pt x="0" y="0"/>
                    <a:pt x="2" y="1"/>
                    <a:pt x="3" y="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grpSp>
      <p:grpSp>
        <p:nvGrpSpPr>
          <p:cNvPr id="185" name="Groupe 184">
            <a:extLst>
              <a:ext uri="{FF2B5EF4-FFF2-40B4-BE49-F238E27FC236}">
                <a16:creationId xmlns:a16="http://schemas.microsoft.com/office/drawing/2014/main" id="{6E3F7CA1-14B1-4508-8810-28CEDED824A0}"/>
              </a:ext>
            </a:extLst>
          </p:cNvPr>
          <p:cNvGrpSpPr/>
          <p:nvPr/>
        </p:nvGrpSpPr>
        <p:grpSpPr>
          <a:xfrm>
            <a:off x="4109271" y="3550414"/>
            <a:ext cx="817323" cy="596013"/>
            <a:chOff x="2198025" y="3830071"/>
            <a:chExt cx="574851" cy="419926"/>
          </a:xfrm>
        </p:grpSpPr>
        <p:sp>
          <p:nvSpPr>
            <p:cNvPr id="218" name="Freeform 5">
              <a:extLst>
                <a:ext uri="{FF2B5EF4-FFF2-40B4-BE49-F238E27FC236}">
                  <a16:creationId xmlns:a16="http://schemas.microsoft.com/office/drawing/2014/main" id="{DFF9EF77-669E-4186-99C4-7672346BFDB3}"/>
                </a:ext>
              </a:extLst>
            </p:cNvPr>
            <p:cNvSpPr>
              <a:spLocks/>
            </p:cNvSpPr>
            <p:nvPr/>
          </p:nvSpPr>
          <p:spPr bwMode="auto">
            <a:xfrm>
              <a:off x="2289077" y="3830071"/>
              <a:ext cx="390029" cy="278592"/>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19" name="Freeform 6">
              <a:extLst>
                <a:ext uri="{FF2B5EF4-FFF2-40B4-BE49-F238E27FC236}">
                  <a16:creationId xmlns:a16="http://schemas.microsoft.com/office/drawing/2014/main" id="{5B4628F6-5EDF-4C84-A550-FB2789848F44}"/>
                </a:ext>
              </a:extLst>
            </p:cNvPr>
            <p:cNvSpPr>
              <a:spLocks/>
            </p:cNvSpPr>
            <p:nvPr/>
          </p:nvSpPr>
          <p:spPr bwMode="auto">
            <a:xfrm>
              <a:off x="2198025" y="4108663"/>
              <a:ext cx="574851" cy="125027"/>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20" name="Freeform 7">
              <a:extLst>
                <a:ext uri="{FF2B5EF4-FFF2-40B4-BE49-F238E27FC236}">
                  <a16:creationId xmlns:a16="http://schemas.microsoft.com/office/drawing/2014/main" id="{FCC6B116-3538-4D3B-B38E-51ABB5EE25FF}"/>
                </a:ext>
              </a:extLst>
            </p:cNvPr>
            <p:cNvSpPr>
              <a:spLocks/>
            </p:cNvSpPr>
            <p:nvPr/>
          </p:nvSpPr>
          <p:spPr bwMode="auto">
            <a:xfrm>
              <a:off x="2203461" y="4239125"/>
              <a:ext cx="566697" cy="10872"/>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21" name="Line 8">
              <a:extLst>
                <a:ext uri="{FF2B5EF4-FFF2-40B4-BE49-F238E27FC236}">
                  <a16:creationId xmlns:a16="http://schemas.microsoft.com/office/drawing/2014/main" id="{9021FF29-3CC3-4092-9F5C-FE7B5844F94E}"/>
                </a:ext>
              </a:extLst>
            </p:cNvPr>
            <p:cNvSpPr>
              <a:spLocks noChangeShapeType="1"/>
            </p:cNvSpPr>
            <p:nvPr/>
          </p:nvSpPr>
          <p:spPr bwMode="auto">
            <a:xfrm>
              <a:off x="2289077" y="4088278"/>
              <a:ext cx="365567"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22" name="Line 9">
              <a:extLst>
                <a:ext uri="{FF2B5EF4-FFF2-40B4-BE49-F238E27FC236}">
                  <a16:creationId xmlns:a16="http://schemas.microsoft.com/office/drawing/2014/main" id="{075870AC-84CD-47BC-82F3-A414E7FF262E}"/>
                </a:ext>
              </a:extLst>
            </p:cNvPr>
            <p:cNvSpPr>
              <a:spLocks noChangeShapeType="1"/>
            </p:cNvSpPr>
            <p:nvPr/>
          </p:nvSpPr>
          <p:spPr bwMode="auto">
            <a:xfrm>
              <a:off x="2289077" y="3854533"/>
              <a:ext cx="387311"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23" name="Line 10">
              <a:extLst>
                <a:ext uri="{FF2B5EF4-FFF2-40B4-BE49-F238E27FC236}">
                  <a16:creationId xmlns:a16="http://schemas.microsoft.com/office/drawing/2014/main" id="{6F2163AD-45BD-4FA8-8299-C55CD1C47A2D}"/>
                </a:ext>
              </a:extLst>
            </p:cNvPr>
            <p:cNvSpPr>
              <a:spLocks noChangeShapeType="1"/>
            </p:cNvSpPr>
            <p:nvPr/>
          </p:nvSpPr>
          <p:spPr bwMode="auto">
            <a:xfrm>
              <a:off x="2473899" y="3840943"/>
              <a:ext cx="5436"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24" name="Freeform 11">
              <a:extLst>
                <a:ext uri="{FF2B5EF4-FFF2-40B4-BE49-F238E27FC236}">
                  <a16:creationId xmlns:a16="http://schemas.microsoft.com/office/drawing/2014/main" id="{746317DB-814E-4692-8A62-F21F17371FDA}"/>
                </a:ext>
              </a:extLst>
            </p:cNvPr>
            <p:cNvSpPr>
              <a:spLocks/>
            </p:cNvSpPr>
            <p:nvPr/>
          </p:nvSpPr>
          <p:spPr bwMode="auto">
            <a:xfrm>
              <a:off x="2272770" y="4124970"/>
              <a:ext cx="422645" cy="55718"/>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25" name="Line 12">
              <a:extLst>
                <a:ext uri="{FF2B5EF4-FFF2-40B4-BE49-F238E27FC236}">
                  <a16:creationId xmlns:a16="http://schemas.microsoft.com/office/drawing/2014/main" id="{7C52DD41-CCCF-490B-8EC6-1119EEC9EE5C}"/>
                </a:ext>
              </a:extLst>
            </p:cNvPr>
            <p:cNvSpPr>
              <a:spLocks noChangeShapeType="1"/>
            </p:cNvSpPr>
            <p:nvPr/>
          </p:nvSpPr>
          <p:spPr bwMode="auto">
            <a:xfrm flipH="1">
              <a:off x="2404591" y="4180689"/>
              <a:ext cx="14949" cy="5028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26" name="Line 13">
              <a:extLst>
                <a:ext uri="{FF2B5EF4-FFF2-40B4-BE49-F238E27FC236}">
                  <a16:creationId xmlns:a16="http://schemas.microsoft.com/office/drawing/2014/main" id="{0CAA6B0D-3767-4DE9-BB35-9F273276DD8F}"/>
                </a:ext>
              </a:extLst>
            </p:cNvPr>
            <p:cNvSpPr>
              <a:spLocks noChangeShapeType="1"/>
            </p:cNvSpPr>
            <p:nvPr/>
          </p:nvSpPr>
          <p:spPr bwMode="auto">
            <a:xfrm>
              <a:off x="2548643" y="4180689"/>
              <a:ext cx="16308" cy="5028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27" name="Line 14">
              <a:extLst>
                <a:ext uri="{FF2B5EF4-FFF2-40B4-BE49-F238E27FC236}">
                  <a16:creationId xmlns:a16="http://schemas.microsoft.com/office/drawing/2014/main" id="{575D36D8-1682-49A5-86A9-248FBF9CCD5F}"/>
                </a:ext>
              </a:extLst>
            </p:cNvPr>
            <p:cNvSpPr>
              <a:spLocks noChangeShapeType="1"/>
            </p:cNvSpPr>
            <p:nvPr/>
          </p:nvSpPr>
          <p:spPr bwMode="auto">
            <a:xfrm flipH="1">
              <a:off x="2465745" y="3883071"/>
              <a:ext cx="135898" cy="178027"/>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28" name="Line 15">
              <a:extLst>
                <a:ext uri="{FF2B5EF4-FFF2-40B4-BE49-F238E27FC236}">
                  <a16:creationId xmlns:a16="http://schemas.microsoft.com/office/drawing/2014/main" id="{77FA3F3F-FED5-46C5-9E4C-CD908579D3C9}"/>
                </a:ext>
              </a:extLst>
            </p:cNvPr>
            <p:cNvSpPr>
              <a:spLocks noChangeShapeType="1"/>
            </p:cNvSpPr>
            <p:nvPr/>
          </p:nvSpPr>
          <p:spPr bwMode="auto">
            <a:xfrm flipH="1">
              <a:off x="2507874" y="3991790"/>
              <a:ext cx="46205" cy="61154"/>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29" name="Line 16">
              <a:extLst>
                <a:ext uri="{FF2B5EF4-FFF2-40B4-BE49-F238E27FC236}">
                  <a16:creationId xmlns:a16="http://schemas.microsoft.com/office/drawing/2014/main" id="{A8EB84D5-74D9-4E80-9713-DD4B30039B76}"/>
                </a:ext>
              </a:extLst>
            </p:cNvPr>
            <p:cNvSpPr>
              <a:spLocks noChangeShapeType="1"/>
            </p:cNvSpPr>
            <p:nvPr/>
          </p:nvSpPr>
          <p:spPr bwMode="auto">
            <a:xfrm flipH="1">
              <a:off x="2574464" y="3946944"/>
              <a:ext cx="13590" cy="19026"/>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30" name="Line 17">
              <a:extLst>
                <a:ext uri="{FF2B5EF4-FFF2-40B4-BE49-F238E27FC236}">
                  <a16:creationId xmlns:a16="http://schemas.microsoft.com/office/drawing/2014/main" id="{8181E8F4-54BD-4567-A3A0-9B400D3D1982}"/>
                </a:ext>
              </a:extLst>
            </p:cNvPr>
            <p:cNvSpPr>
              <a:spLocks noChangeShapeType="1"/>
            </p:cNvSpPr>
            <p:nvPr/>
          </p:nvSpPr>
          <p:spPr bwMode="auto">
            <a:xfrm>
              <a:off x="2770158" y="4221459"/>
              <a:ext cx="0" cy="20384"/>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31" name="Line 18">
              <a:extLst>
                <a:ext uri="{FF2B5EF4-FFF2-40B4-BE49-F238E27FC236}">
                  <a16:creationId xmlns:a16="http://schemas.microsoft.com/office/drawing/2014/main" id="{61F31C50-4328-47FA-A080-003C31F74BA1}"/>
                </a:ext>
              </a:extLst>
            </p:cNvPr>
            <p:cNvSpPr>
              <a:spLocks noChangeShapeType="1"/>
            </p:cNvSpPr>
            <p:nvPr/>
          </p:nvSpPr>
          <p:spPr bwMode="auto">
            <a:xfrm>
              <a:off x="2203461" y="4221459"/>
              <a:ext cx="0" cy="17666"/>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32" name="Line 19">
              <a:extLst>
                <a:ext uri="{FF2B5EF4-FFF2-40B4-BE49-F238E27FC236}">
                  <a16:creationId xmlns:a16="http://schemas.microsoft.com/office/drawing/2014/main" id="{50ABB89F-0B7A-436B-8877-D6DAC4AA4C24}"/>
                </a:ext>
              </a:extLst>
            </p:cNvPr>
            <p:cNvSpPr>
              <a:spLocks noChangeShapeType="1"/>
            </p:cNvSpPr>
            <p:nvPr/>
          </p:nvSpPr>
          <p:spPr bwMode="auto">
            <a:xfrm flipH="1">
              <a:off x="2380129" y="4160304"/>
              <a:ext cx="301695"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33" name="Line 20">
              <a:extLst>
                <a:ext uri="{FF2B5EF4-FFF2-40B4-BE49-F238E27FC236}">
                  <a16:creationId xmlns:a16="http://schemas.microsoft.com/office/drawing/2014/main" id="{D758C9E1-1EC3-4643-97CC-36A9EA236A93}"/>
                </a:ext>
              </a:extLst>
            </p:cNvPr>
            <p:cNvSpPr>
              <a:spLocks noChangeShapeType="1"/>
            </p:cNvSpPr>
            <p:nvPr/>
          </p:nvSpPr>
          <p:spPr bwMode="auto">
            <a:xfrm>
              <a:off x="2328488" y="4143996"/>
              <a:ext cx="165796"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grpSp>
      <p:sp>
        <p:nvSpPr>
          <p:cNvPr id="186" name="ZoneTexte 185">
            <a:extLst>
              <a:ext uri="{FF2B5EF4-FFF2-40B4-BE49-F238E27FC236}">
                <a16:creationId xmlns:a16="http://schemas.microsoft.com/office/drawing/2014/main" id="{53F1A914-D9F1-4DED-BAB8-DE83960FEA4A}"/>
              </a:ext>
            </a:extLst>
          </p:cNvPr>
          <p:cNvSpPr txBox="1"/>
          <p:nvPr/>
        </p:nvSpPr>
        <p:spPr>
          <a:xfrm>
            <a:off x="3660658" y="2508394"/>
            <a:ext cx="2082373" cy="646331"/>
          </a:xfrm>
          <a:prstGeom prst="rect">
            <a:avLst/>
          </a:prstGeom>
          <a:noFill/>
        </p:spPr>
        <p:txBody>
          <a:bodyPr wrap="square">
            <a:spAutoFit/>
          </a:bodyPr>
          <a:lstStyle>
            <a:defPPr>
              <a:defRPr lang="fr-FR"/>
            </a:defPPr>
            <a:lvl1pPr>
              <a:defRPr sz="800">
                <a:latin typeface="+mj-lt"/>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a:ln>
                  <a:noFill/>
                </a:ln>
                <a:solidFill>
                  <a:prstClr val="black"/>
                </a:solidFill>
                <a:effectLst/>
                <a:uLnTx/>
                <a:uFillTx/>
                <a:latin typeface="Calibri Light" panose="020F0302020204030204"/>
              </a:rPr>
              <a:t>Je renseigne les informations client nécessaires </a:t>
            </a:r>
            <a:br>
              <a:rPr kumimoji="0" lang="fr-FR" sz="1200" b="0" i="0" u="none" strike="noStrike" kern="0" cap="none" spc="0" normalizeH="0" baseline="0" noProof="0">
                <a:ln>
                  <a:noFill/>
                </a:ln>
                <a:solidFill>
                  <a:prstClr val="black"/>
                </a:solidFill>
                <a:effectLst/>
                <a:uLnTx/>
                <a:uFillTx/>
                <a:latin typeface="Calibri Light" panose="020F0302020204030204"/>
              </a:rPr>
            </a:br>
            <a:r>
              <a:rPr kumimoji="0" lang="fr-FR" sz="1200" b="0" i="0" u="none" strike="noStrike" kern="0" cap="none" spc="0" normalizeH="0" baseline="0" noProof="0">
                <a:ln>
                  <a:noFill/>
                </a:ln>
                <a:solidFill>
                  <a:prstClr val="black"/>
                </a:solidFill>
                <a:effectLst/>
                <a:uLnTx/>
                <a:uFillTx/>
                <a:latin typeface="Calibri Light" panose="020F0302020204030204"/>
              </a:rPr>
              <a:t>à la prise de contact</a:t>
            </a:r>
          </a:p>
        </p:txBody>
      </p:sp>
      <p:grpSp>
        <p:nvGrpSpPr>
          <p:cNvPr id="187" name="Groupe 186">
            <a:extLst>
              <a:ext uri="{FF2B5EF4-FFF2-40B4-BE49-F238E27FC236}">
                <a16:creationId xmlns:a16="http://schemas.microsoft.com/office/drawing/2014/main" id="{5DF10B5E-EEC7-4A3E-AB45-FA33E05B8DB1}"/>
              </a:ext>
            </a:extLst>
          </p:cNvPr>
          <p:cNvGrpSpPr/>
          <p:nvPr/>
        </p:nvGrpSpPr>
        <p:grpSpPr>
          <a:xfrm>
            <a:off x="941378" y="3620426"/>
            <a:ext cx="599444" cy="484232"/>
            <a:chOff x="969240" y="4389210"/>
            <a:chExt cx="452596" cy="334461"/>
          </a:xfrm>
        </p:grpSpPr>
        <p:sp>
          <p:nvSpPr>
            <p:cNvPr id="210" name="Forme libre : forme 209">
              <a:extLst>
                <a:ext uri="{FF2B5EF4-FFF2-40B4-BE49-F238E27FC236}">
                  <a16:creationId xmlns:a16="http://schemas.microsoft.com/office/drawing/2014/main" id="{1E08AE77-5725-46F8-97F6-FAD63F1C73A9}"/>
                </a:ext>
              </a:extLst>
            </p:cNvPr>
            <p:cNvSpPr/>
            <p:nvPr/>
          </p:nvSpPr>
          <p:spPr>
            <a:xfrm>
              <a:off x="1071209" y="4389210"/>
              <a:ext cx="334479" cy="334461"/>
            </a:xfrm>
            <a:custGeom>
              <a:avLst/>
              <a:gdLst>
                <a:gd name="connsiteX0" fmla="*/ 267953 w 334479"/>
                <a:gd name="connsiteY0" fmla="*/ 224466 h 334461"/>
                <a:gd name="connsiteX1" fmla="*/ 231422 w 334479"/>
                <a:gd name="connsiteY1" fmla="*/ 223798 h 334461"/>
                <a:gd name="connsiteX2" fmla="*/ 215226 w 334479"/>
                <a:gd name="connsiteY2" fmla="*/ 207607 h 334461"/>
                <a:gd name="connsiteX3" fmla="*/ 207607 w 334479"/>
                <a:gd name="connsiteY3" fmla="*/ 32562 h 334461"/>
                <a:gd name="connsiteX4" fmla="*/ 32562 w 334479"/>
                <a:gd name="connsiteY4" fmla="*/ 40180 h 334461"/>
                <a:gd name="connsiteX5" fmla="*/ 40180 w 334479"/>
                <a:gd name="connsiteY5" fmla="*/ 215226 h 334461"/>
                <a:gd name="connsiteX6" fmla="*/ 207607 w 334479"/>
                <a:gd name="connsiteY6" fmla="*/ 215226 h 334461"/>
                <a:gd name="connsiteX7" fmla="*/ 223771 w 334479"/>
                <a:gd name="connsiteY7" fmla="*/ 231390 h 334461"/>
                <a:gd name="connsiteX8" fmla="*/ 217483 w 334479"/>
                <a:gd name="connsiteY8" fmla="*/ 247640 h 334461"/>
                <a:gd name="connsiteX9" fmla="*/ 224450 w 334479"/>
                <a:gd name="connsiteY9" fmla="*/ 267829 h 334461"/>
                <a:gd name="connsiteX10" fmla="*/ 283869 w 334479"/>
                <a:gd name="connsiteY10" fmla="*/ 327346 h 334461"/>
                <a:gd name="connsiteX11" fmla="*/ 301634 w 334479"/>
                <a:gd name="connsiteY11" fmla="*/ 334458 h 334461"/>
                <a:gd name="connsiteX12" fmla="*/ 334329 w 334479"/>
                <a:gd name="connsiteY12" fmla="*/ 304193 h 334461"/>
                <a:gd name="connsiteX13" fmla="*/ 327362 w 334479"/>
                <a:gd name="connsiteY13" fmla="*/ 283999 h 334461"/>
                <a:gd name="connsiteX14" fmla="*/ 44263 w 334479"/>
                <a:gd name="connsiteY14" fmla="*/ 203992 h 334461"/>
                <a:gd name="connsiteX15" fmla="*/ 44264 w 334479"/>
                <a:gd name="connsiteY15" fmla="*/ 44264 h 334461"/>
                <a:gd name="connsiteX16" fmla="*/ 203992 w 334479"/>
                <a:gd name="connsiteY16" fmla="*/ 44265 h 334461"/>
                <a:gd name="connsiteX17" fmla="*/ 203992 w 334479"/>
                <a:gd name="connsiteY17" fmla="*/ 203992 h 334461"/>
                <a:gd name="connsiteX18" fmla="*/ 45342 w 334479"/>
                <a:gd name="connsiteY18" fmla="*/ 205065 h 334461"/>
                <a:gd name="connsiteX19" fmla="*/ 44263 w 334479"/>
                <a:gd name="connsiteY19" fmla="*/ 203986 h 334461"/>
                <a:gd name="connsiteX20" fmla="*/ 316898 w 334479"/>
                <a:gd name="connsiteY20" fmla="*/ 316957 h 334461"/>
                <a:gd name="connsiteX21" fmla="*/ 291499 w 334479"/>
                <a:gd name="connsiteY21" fmla="*/ 319738 h 334461"/>
                <a:gd name="connsiteX22" fmla="*/ 232090 w 334479"/>
                <a:gd name="connsiteY22" fmla="*/ 260221 h 334461"/>
                <a:gd name="connsiteX23" fmla="*/ 228232 w 334479"/>
                <a:gd name="connsiteY23" fmla="*/ 248572 h 334461"/>
                <a:gd name="connsiteX24" fmla="*/ 234930 w 334479"/>
                <a:gd name="connsiteY24" fmla="*/ 234854 h 334461"/>
                <a:gd name="connsiteX25" fmla="*/ 250173 w 334479"/>
                <a:gd name="connsiteY25" fmla="*/ 228114 h 334461"/>
                <a:gd name="connsiteX26" fmla="*/ 260324 w 334479"/>
                <a:gd name="connsiteY26" fmla="*/ 232085 h 334461"/>
                <a:gd name="connsiteX27" fmla="*/ 319732 w 334479"/>
                <a:gd name="connsiteY27" fmla="*/ 291585 h 334461"/>
                <a:gd name="connsiteX28" fmla="*/ 323590 w 334479"/>
                <a:gd name="connsiteY28" fmla="*/ 303239 h 334461"/>
                <a:gd name="connsiteX29" fmla="*/ 316893 w 334479"/>
                <a:gd name="connsiteY29" fmla="*/ 316952 h 334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34479" h="334461">
                  <a:moveTo>
                    <a:pt x="267953" y="224466"/>
                  </a:moveTo>
                  <a:cubicBezTo>
                    <a:pt x="257598" y="215288"/>
                    <a:pt x="242106" y="215004"/>
                    <a:pt x="231422" y="223798"/>
                  </a:cubicBezTo>
                  <a:lnTo>
                    <a:pt x="215226" y="207607"/>
                  </a:lnTo>
                  <a:cubicBezTo>
                    <a:pt x="261459" y="157166"/>
                    <a:pt x="258048" y="78795"/>
                    <a:pt x="207607" y="32562"/>
                  </a:cubicBezTo>
                  <a:cubicBezTo>
                    <a:pt x="157166" y="-13672"/>
                    <a:pt x="78795" y="-10261"/>
                    <a:pt x="32562" y="40180"/>
                  </a:cubicBezTo>
                  <a:cubicBezTo>
                    <a:pt x="-13672" y="90622"/>
                    <a:pt x="-10261" y="168992"/>
                    <a:pt x="40180" y="215226"/>
                  </a:cubicBezTo>
                  <a:cubicBezTo>
                    <a:pt x="87546" y="258640"/>
                    <a:pt x="160241" y="258640"/>
                    <a:pt x="207607" y="215226"/>
                  </a:cubicBezTo>
                  <a:lnTo>
                    <a:pt x="223771" y="231390"/>
                  </a:lnTo>
                  <a:cubicBezTo>
                    <a:pt x="220223" y="236126"/>
                    <a:pt x="218047" y="241749"/>
                    <a:pt x="217483" y="247640"/>
                  </a:cubicBezTo>
                  <a:cubicBezTo>
                    <a:pt x="216662" y="255074"/>
                    <a:pt x="219219" y="262484"/>
                    <a:pt x="224450" y="267829"/>
                  </a:cubicBezTo>
                  <a:lnTo>
                    <a:pt x="283869" y="327346"/>
                  </a:lnTo>
                  <a:cubicBezTo>
                    <a:pt x="288598" y="332002"/>
                    <a:pt x="294998" y="334565"/>
                    <a:pt x="301634" y="334458"/>
                  </a:cubicBezTo>
                  <a:cubicBezTo>
                    <a:pt x="318554" y="333934"/>
                    <a:pt x="332501" y="321023"/>
                    <a:pt x="334329" y="304193"/>
                  </a:cubicBezTo>
                  <a:cubicBezTo>
                    <a:pt x="335149" y="296758"/>
                    <a:pt x="332592" y="289347"/>
                    <a:pt x="327362" y="283999"/>
                  </a:cubicBezTo>
                  <a:close/>
                  <a:moveTo>
                    <a:pt x="44263" y="203992"/>
                  </a:moveTo>
                  <a:cubicBezTo>
                    <a:pt x="156" y="159884"/>
                    <a:pt x="156" y="88372"/>
                    <a:pt x="44264" y="44264"/>
                  </a:cubicBezTo>
                  <a:cubicBezTo>
                    <a:pt x="88372" y="157"/>
                    <a:pt x="159884" y="158"/>
                    <a:pt x="203992" y="44265"/>
                  </a:cubicBezTo>
                  <a:cubicBezTo>
                    <a:pt x="248098" y="88373"/>
                    <a:pt x="248098" y="159884"/>
                    <a:pt x="203992" y="203992"/>
                  </a:cubicBezTo>
                  <a:cubicBezTo>
                    <a:pt x="160478" y="248098"/>
                    <a:pt x="89449" y="248579"/>
                    <a:pt x="45342" y="205065"/>
                  </a:cubicBezTo>
                  <a:cubicBezTo>
                    <a:pt x="44980" y="204708"/>
                    <a:pt x="44620" y="204348"/>
                    <a:pt x="44263" y="203986"/>
                  </a:cubicBezTo>
                  <a:close/>
                  <a:moveTo>
                    <a:pt x="316898" y="316957"/>
                  </a:moveTo>
                  <a:cubicBezTo>
                    <a:pt x="309112" y="324722"/>
                    <a:pt x="297717" y="325972"/>
                    <a:pt x="291499" y="319738"/>
                  </a:cubicBezTo>
                  <a:lnTo>
                    <a:pt x="232090" y="260221"/>
                  </a:lnTo>
                  <a:cubicBezTo>
                    <a:pt x="229128" y="257110"/>
                    <a:pt x="227712" y="252837"/>
                    <a:pt x="228232" y="248572"/>
                  </a:cubicBezTo>
                  <a:cubicBezTo>
                    <a:pt x="228784" y="243355"/>
                    <a:pt x="231155" y="238498"/>
                    <a:pt x="234930" y="234854"/>
                  </a:cubicBezTo>
                  <a:cubicBezTo>
                    <a:pt x="238936" y="230703"/>
                    <a:pt x="244406" y="228284"/>
                    <a:pt x="250173" y="228114"/>
                  </a:cubicBezTo>
                  <a:cubicBezTo>
                    <a:pt x="253952" y="228019"/>
                    <a:pt x="257611" y="229450"/>
                    <a:pt x="260324" y="232085"/>
                  </a:cubicBezTo>
                  <a:lnTo>
                    <a:pt x="319732" y="291585"/>
                  </a:lnTo>
                  <a:cubicBezTo>
                    <a:pt x="322697" y="294697"/>
                    <a:pt x="324113" y="298973"/>
                    <a:pt x="323590" y="303239"/>
                  </a:cubicBezTo>
                  <a:cubicBezTo>
                    <a:pt x="323041" y="308456"/>
                    <a:pt x="320669" y="313311"/>
                    <a:pt x="316893" y="316952"/>
                  </a:cubicBezTo>
                  <a:close/>
                </a:path>
              </a:pathLst>
            </a:custGeom>
            <a:solidFill>
              <a:srgbClr val="3E454A">
                <a:lumMod val="50000"/>
                <a:lumOff val="50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11" name="Forme libre : forme 210">
              <a:extLst>
                <a:ext uri="{FF2B5EF4-FFF2-40B4-BE49-F238E27FC236}">
                  <a16:creationId xmlns:a16="http://schemas.microsoft.com/office/drawing/2014/main" id="{585EF6C8-4C45-4CC7-A467-0359D333B4F3}"/>
                </a:ext>
              </a:extLst>
            </p:cNvPr>
            <p:cNvSpPr/>
            <p:nvPr/>
          </p:nvSpPr>
          <p:spPr>
            <a:xfrm>
              <a:off x="1141657" y="4438101"/>
              <a:ext cx="107761" cy="107761"/>
            </a:xfrm>
            <a:custGeom>
              <a:avLst/>
              <a:gdLst>
                <a:gd name="connsiteX0" fmla="*/ 53881 w 107761"/>
                <a:gd name="connsiteY0" fmla="*/ 107761 h 107761"/>
                <a:gd name="connsiteX1" fmla="*/ 107761 w 107761"/>
                <a:gd name="connsiteY1" fmla="*/ 53881 h 107761"/>
                <a:gd name="connsiteX2" fmla="*/ 53881 w 107761"/>
                <a:gd name="connsiteY2" fmla="*/ 0 h 107761"/>
                <a:gd name="connsiteX3" fmla="*/ 0 w 107761"/>
                <a:gd name="connsiteY3" fmla="*/ 53881 h 107761"/>
                <a:gd name="connsiteX4" fmla="*/ 53881 w 107761"/>
                <a:gd name="connsiteY4" fmla="*/ 107761 h 107761"/>
                <a:gd name="connsiteX5" fmla="*/ 53881 w 107761"/>
                <a:gd name="connsiteY5" fmla="*/ 10776 h 107761"/>
                <a:gd name="connsiteX6" fmla="*/ 96985 w 107761"/>
                <a:gd name="connsiteY6" fmla="*/ 53881 h 107761"/>
                <a:gd name="connsiteX7" fmla="*/ 53881 w 107761"/>
                <a:gd name="connsiteY7" fmla="*/ 96985 h 107761"/>
                <a:gd name="connsiteX8" fmla="*/ 10776 w 107761"/>
                <a:gd name="connsiteY8" fmla="*/ 53881 h 107761"/>
                <a:gd name="connsiteX9" fmla="*/ 53881 w 107761"/>
                <a:gd name="connsiteY9" fmla="*/ 10776 h 107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761" h="107761">
                  <a:moveTo>
                    <a:pt x="53881" y="107761"/>
                  </a:moveTo>
                  <a:cubicBezTo>
                    <a:pt x="83638" y="107761"/>
                    <a:pt x="107761" y="83638"/>
                    <a:pt x="107761" y="53881"/>
                  </a:cubicBezTo>
                  <a:cubicBezTo>
                    <a:pt x="107761" y="24123"/>
                    <a:pt x="83638" y="0"/>
                    <a:pt x="53881" y="0"/>
                  </a:cubicBezTo>
                  <a:cubicBezTo>
                    <a:pt x="24123" y="0"/>
                    <a:pt x="0" y="24123"/>
                    <a:pt x="0" y="53881"/>
                  </a:cubicBezTo>
                  <a:cubicBezTo>
                    <a:pt x="0" y="83638"/>
                    <a:pt x="24123" y="107761"/>
                    <a:pt x="53881" y="107761"/>
                  </a:cubicBezTo>
                  <a:close/>
                  <a:moveTo>
                    <a:pt x="53881" y="10776"/>
                  </a:moveTo>
                  <a:cubicBezTo>
                    <a:pt x="77687" y="10776"/>
                    <a:pt x="96985" y="30074"/>
                    <a:pt x="96985" y="53881"/>
                  </a:cubicBezTo>
                  <a:cubicBezTo>
                    <a:pt x="96985" y="77687"/>
                    <a:pt x="77687" y="96985"/>
                    <a:pt x="53881" y="96985"/>
                  </a:cubicBezTo>
                  <a:cubicBezTo>
                    <a:pt x="30074" y="96985"/>
                    <a:pt x="10776" y="77687"/>
                    <a:pt x="10776" y="53881"/>
                  </a:cubicBezTo>
                  <a:cubicBezTo>
                    <a:pt x="10797" y="30083"/>
                    <a:pt x="30083" y="10797"/>
                    <a:pt x="53881" y="10776"/>
                  </a:cubicBezTo>
                  <a:close/>
                </a:path>
              </a:pathLst>
            </a:custGeom>
            <a:solidFill>
              <a:srgbClr val="C00000"/>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12" name="Forme libre : forme 211">
              <a:extLst>
                <a:ext uri="{FF2B5EF4-FFF2-40B4-BE49-F238E27FC236}">
                  <a16:creationId xmlns:a16="http://schemas.microsoft.com/office/drawing/2014/main" id="{9295B66F-972C-4C6B-9A6A-21DD2E6D88FA}"/>
                </a:ext>
              </a:extLst>
            </p:cNvPr>
            <p:cNvSpPr/>
            <p:nvPr/>
          </p:nvSpPr>
          <p:spPr>
            <a:xfrm>
              <a:off x="1115256" y="4556638"/>
              <a:ext cx="160563" cy="28438"/>
            </a:xfrm>
            <a:custGeom>
              <a:avLst/>
              <a:gdLst>
                <a:gd name="connsiteX0" fmla="*/ 128505 w 160563"/>
                <a:gd name="connsiteY0" fmla="*/ 7301 h 28438"/>
                <a:gd name="connsiteX1" fmla="*/ 80282 w 160563"/>
                <a:gd name="connsiteY1" fmla="*/ 0 h 28438"/>
                <a:gd name="connsiteX2" fmla="*/ 0 w 160563"/>
                <a:gd name="connsiteY2" fmla="*/ 20054 h 28438"/>
                <a:gd name="connsiteX3" fmla="*/ 7376 w 160563"/>
                <a:gd name="connsiteY3" fmla="*/ 28438 h 28438"/>
                <a:gd name="connsiteX4" fmla="*/ 80282 w 160563"/>
                <a:gd name="connsiteY4" fmla="*/ 10776 h 28438"/>
                <a:gd name="connsiteX5" fmla="*/ 125477 w 160563"/>
                <a:gd name="connsiteY5" fmla="*/ 17640 h 28438"/>
                <a:gd name="connsiteX6" fmla="*/ 153215 w 160563"/>
                <a:gd name="connsiteY6" fmla="*/ 27953 h 28438"/>
                <a:gd name="connsiteX7" fmla="*/ 160564 w 160563"/>
                <a:gd name="connsiteY7" fmla="*/ 19526 h 28438"/>
                <a:gd name="connsiteX8" fmla="*/ 128505 w 160563"/>
                <a:gd name="connsiteY8" fmla="*/ 7301 h 2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563" h="28438">
                  <a:moveTo>
                    <a:pt x="128505" y="7301"/>
                  </a:moveTo>
                  <a:cubicBezTo>
                    <a:pt x="112880" y="2499"/>
                    <a:pt x="96629" y="39"/>
                    <a:pt x="80282" y="0"/>
                  </a:cubicBezTo>
                  <a:cubicBezTo>
                    <a:pt x="52341" y="464"/>
                    <a:pt x="24878" y="7325"/>
                    <a:pt x="0" y="20054"/>
                  </a:cubicBezTo>
                  <a:cubicBezTo>
                    <a:pt x="2307" y="22979"/>
                    <a:pt x="4769" y="25778"/>
                    <a:pt x="7376" y="28438"/>
                  </a:cubicBezTo>
                  <a:cubicBezTo>
                    <a:pt x="30076" y="17240"/>
                    <a:pt x="54974" y="11208"/>
                    <a:pt x="80282" y="10776"/>
                  </a:cubicBezTo>
                  <a:cubicBezTo>
                    <a:pt x="95603" y="10820"/>
                    <a:pt x="110833" y="13134"/>
                    <a:pt x="125477" y="17640"/>
                  </a:cubicBezTo>
                  <a:cubicBezTo>
                    <a:pt x="134982" y="20336"/>
                    <a:pt x="144258" y="23784"/>
                    <a:pt x="153215" y="27953"/>
                  </a:cubicBezTo>
                  <a:cubicBezTo>
                    <a:pt x="155815" y="25280"/>
                    <a:pt x="158269" y="22467"/>
                    <a:pt x="160564" y="19526"/>
                  </a:cubicBezTo>
                  <a:cubicBezTo>
                    <a:pt x="150263" y="14506"/>
                    <a:pt x="139534" y="10415"/>
                    <a:pt x="128505" y="7301"/>
                  </a:cubicBezTo>
                  <a:close/>
                </a:path>
              </a:pathLst>
            </a:custGeom>
            <a:solidFill>
              <a:srgbClr val="C00000"/>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13" name="Forme libre : forme 212">
              <a:extLst>
                <a:ext uri="{FF2B5EF4-FFF2-40B4-BE49-F238E27FC236}">
                  <a16:creationId xmlns:a16="http://schemas.microsoft.com/office/drawing/2014/main" id="{9BE3D71E-D5EC-4E74-B7F4-A6A7559D31E3}"/>
                </a:ext>
              </a:extLst>
            </p:cNvPr>
            <p:cNvSpPr/>
            <p:nvPr/>
          </p:nvSpPr>
          <p:spPr>
            <a:xfrm>
              <a:off x="1296295" y="4407044"/>
              <a:ext cx="77324" cy="96014"/>
            </a:xfrm>
            <a:custGeom>
              <a:avLst/>
              <a:gdLst>
                <a:gd name="connsiteX0" fmla="*/ 28557 w 77324"/>
                <a:gd name="connsiteY0" fmla="*/ 10835 h 96014"/>
                <a:gd name="connsiteX1" fmla="*/ 66121 w 77324"/>
                <a:gd name="connsiteY1" fmla="*/ 48702 h 96014"/>
                <a:gd name="connsiteX2" fmla="*/ 37355 w 77324"/>
                <a:gd name="connsiteY2" fmla="*/ 85190 h 96014"/>
                <a:gd name="connsiteX3" fmla="*/ 38519 w 77324"/>
                <a:gd name="connsiteY3" fmla="*/ 96015 h 96014"/>
                <a:gd name="connsiteX4" fmla="*/ 76335 w 77324"/>
                <a:gd name="connsiteY4" fmla="*/ 38805 h 96014"/>
                <a:gd name="connsiteX5" fmla="*/ 19125 w 77324"/>
                <a:gd name="connsiteY5" fmla="*/ 989 h 96014"/>
                <a:gd name="connsiteX6" fmla="*/ 0 w 77324"/>
                <a:gd name="connsiteY6" fmla="*/ 9504 h 96014"/>
                <a:gd name="connsiteX7" fmla="*/ 7188 w 77324"/>
                <a:gd name="connsiteY7" fmla="*/ 17533 h 96014"/>
                <a:gd name="connsiteX8" fmla="*/ 28557 w 77324"/>
                <a:gd name="connsiteY8" fmla="*/ 10835 h 96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324" h="96014">
                  <a:moveTo>
                    <a:pt x="28557" y="10835"/>
                  </a:moveTo>
                  <a:cubicBezTo>
                    <a:pt x="49387" y="10919"/>
                    <a:pt x="66205" y="27873"/>
                    <a:pt x="66121" y="48702"/>
                  </a:cubicBezTo>
                  <a:cubicBezTo>
                    <a:pt x="66052" y="66029"/>
                    <a:pt x="54187" y="81079"/>
                    <a:pt x="37355" y="85190"/>
                  </a:cubicBezTo>
                  <a:cubicBezTo>
                    <a:pt x="37894" y="88763"/>
                    <a:pt x="38255" y="92378"/>
                    <a:pt x="38519" y="96015"/>
                  </a:cubicBezTo>
                  <a:cubicBezTo>
                    <a:pt x="64760" y="90659"/>
                    <a:pt x="81690" y="65045"/>
                    <a:pt x="76335" y="38805"/>
                  </a:cubicBezTo>
                  <a:cubicBezTo>
                    <a:pt x="70980" y="12564"/>
                    <a:pt x="45366" y="-4367"/>
                    <a:pt x="19125" y="989"/>
                  </a:cubicBezTo>
                  <a:cubicBezTo>
                    <a:pt x="12206" y="2401"/>
                    <a:pt x="5679" y="5307"/>
                    <a:pt x="0" y="9504"/>
                  </a:cubicBezTo>
                  <a:cubicBezTo>
                    <a:pt x="2500" y="12107"/>
                    <a:pt x="4914" y="14774"/>
                    <a:pt x="7188" y="17533"/>
                  </a:cubicBezTo>
                  <a:cubicBezTo>
                    <a:pt x="13458" y="13168"/>
                    <a:pt x="20916" y="10830"/>
                    <a:pt x="28557" y="10835"/>
                  </a:cubicBezTo>
                  <a:close/>
                </a:path>
              </a:pathLst>
            </a:custGeom>
            <a:solidFill>
              <a:srgbClr val="FFFFFF">
                <a:lumMod val="65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14" name="Forme libre : forme 213">
              <a:extLst>
                <a:ext uri="{FF2B5EF4-FFF2-40B4-BE49-F238E27FC236}">
                  <a16:creationId xmlns:a16="http://schemas.microsoft.com/office/drawing/2014/main" id="{8D2396DF-6E7D-4B65-9732-1FBB6FB0D0C9}"/>
                </a:ext>
              </a:extLst>
            </p:cNvPr>
            <p:cNvSpPr/>
            <p:nvPr/>
          </p:nvSpPr>
          <p:spPr>
            <a:xfrm>
              <a:off x="1334205" y="4519337"/>
              <a:ext cx="87631" cy="96570"/>
            </a:xfrm>
            <a:custGeom>
              <a:avLst/>
              <a:gdLst>
                <a:gd name="connsiteX0" fmla="*/ 76494 w 87631"/>
                <a:gd name="connsiteY0" fmla="*/ 28287 h 96570"/>
                <a:gd name="connsiteX1" fmla="*/ 29979 w 87631"/>
                <a:gd name="connsiteY1" fmla="*/ 5539 h 96570"/>
                <a:gd name="connsiteX2" fmla="*/ 884 w 87631"/>
                <a:gd name="connsiteY2" fmla="*/ 0 h 96570"/>
                <a:gd name="connsiteX3" fmla="*/ 0 w 87631"/>
                <a:gd name="connsiteY3" fmla="*/ 10738 h 96570"/>
                <a:gd name="connsiteX4" fmla="*/ 26940 w 87631"/>
                <a:gd name="connsiteY4" fmla="*/ 15879 h 96570"/>
                <a:gd name="connsiteX5" fmla="*/ 69705 w 87631"/>
                <a:gd name="connsiteY5" fmla="*/ 36666 h 96570"/>
                <a:gd name="connsiteX6" fmla="*/ 76855 w 87631"/>
                <a:gd name="connsiteY6" fmla="*/ 50772 h 96570"/>
                <a:gd name="connsiteX7" fmla="*/ 76855 w 87631"/>
                <a:gd name="connsiteY7" fmla="*/ 96570 h 96570"/>
                <a:gd name="connsiteX8" fmla="*/ 87631 w 87631"/>
                <a:gd name="connsiteY8" fmla="*/ 96570 h 96570"/>
                <a:gd name="connsiteX9" fmla="*/ 87631 w 87631"/>
                <a:gd name="connsiteY9" fmla="*/ 50772 h 96570"/>
                <a:gd name="connsiteX10" fmla="*/ 76494 w 87631"/>
                <a:gd name="connsiteY10" fmla="*/ 28287 h 96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7631" h="96570">
                  <a:moveTo>
                    <a:pt x="76494" y="28287"/>
                  </a:moveTo>
                  <a:cubicBezTo>
                    <a:pt x="62685" y="17641"/>
                    <a:pt x="46861" y="9903"/>
                    <a:pt x="29979" y="5539"/>
                  </a:cubicBezTo>
                  <a:cubicBezTo>
                    <a:pt x="20507" y="2654"/>
                    <a:pt x="10753" y="797"/>
                    <a:pt x="884" y="0"/>
                  </a:cubicBezTo>
                  <a:cubicBezTo>
                    <a:pt x="733" y="3610"/>
                    <a:pt x="426" y="7188"/>
                    <a:pt x="0" y="10738"/>
                  </a:cubicBezTo>
                  <a:cubicBezTo>
                    <a:pt x="9138" y="11482"/>
                    <a:pt x="18170" y="13206"/>
                    <a:pt x="26940" y="15879"/>
                  </a:cubicBezTo>
                  <a:cubicBezTo>
                    <a:pt x="42451" y="19852"/>
                    <a:pt x="56998" y="26923"/>
                    <a:pt x="69705" y="36666"/>
                  </a:cubicBezTo>
                  <a:cubicBezTo>
                    <a:pt x="74086" y="40055"/>
                    <a:pt x="76712" y="45234"/>
                    <a:pt x="76855" y="50772"/>
                  </a:cubicBezTo>
                  <a:lnTo>
                    <a:pt x="76855" y="96570"/>
                  </a:lnTo>
                  <a:lnTo>
                    <a:pt x="87631" y="96570"/>
                  </a:lnTo>
                  <a:lnTo>
                    <a:pt x="87631" y="50772"/>
                  </a:lnTo>
                  <a:cubicBezTo>
                    <a:pt x="87483" y="41985"/>
                    <a:pt x="83394" y="33730"/>
                    <a:pt x="76494" y="28287"/>
                  </a:cubicBezTo>
                  <a:close/>
                </a:path>
              </a:pathLst>
            </a:custGeom>
            <a:solidFill>
              <a:srgbClr val="FFFFFF">
                <a:lumMod val="65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15" name="Forme libre : forme 214">
              <a:extLst>
                <a:ext uri="{FF2B5EF4-FFF2-40B4-BE49-F238E27FC236}">
                  <a16:creationId xmlns:a16="http://schemas.microsoft.com/office/drawing/2014/main" id="{4ABA90E4-7BD0-4FBC-BDAF-98A14206C76E}"/>
                </a:ext>
              </a:extLst>
            </p:cNvPr>
            <p:cNvSpPr/>
            <p:nvPr/>
          </p:nvSpPr>
          <p:spPr>
            <a:xfrm>
              <a:off x="1017740" y="4407194"/>
              <a:ext cx="76820" cy="95778"/>
            </a:xfrm>
            <a:custGeom>
              <a:avLst/>
              <a:gdLst>
                <a:gd name="connsiteX0" fmla="*/ 48485 w 76820"/>
                <a:gd name="connsiteY0" fmla="*/ 10685 h 95778"/>
                <a:gd name="connsiteX1" fmla="*/ 69606 w 76820"/>
                <a:gd name="connsiteY1" fmla="*/ 17216 h 95778"/>
                <a:gd name="connsiteX2" fmla="*/ 76820 w 76820"/>
                <a:gd name="connsiteY2" fmla="*/ 9182 h 95778"/>
                <a:gd name="connsiteX3" fmla="*/ 9182 w 76820"/>
                <a:gd name="connsiteY3" fmla="*/ 20074 h 95778"/>
                <a:gd name="connsiteX4" fmla="*/ 20075 w 76820"/>
                <a:gd name="connsiteY4" fmla="*/ 87713 h 95778"/>
                <a:gd name="connsiteX5" fmla="*/ 38123 w 76820"/>
                <a:gd name="connsiteY5" fmla="*/ 95779 h 95778"/>
                <a:gd name="connsiteX6" fmla="*/ 39298 w 76820"/>
                <a:gd name="connsiteY6" fmla="*/ 84960 h 95778"/>
                <a:gd name="connsiteX7" fmla="*/ 12016 w 76820"/>
                <a:gd name="connsiteY7" fmla="*/ 39126 h 95778"/>
                <a:gd name="connsiteX8" fmla="*/ 48485 w 76820"/>
                <a:gd name="connsiteY8" fmla="*/ 10685 h 95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820" h="95778">
                  <a:moveTo>
                    <a:pt x="48485" y="10685"/>
                  </a:moveTo>
                  <a:cubicBezTo>
                    <a:pt x="56022" y="10684"/>
                    <a:pt x="63384" y="12961"/>
                    <a:pt x="69606" y="17216"/>
                  </a:cubicBezTo>
                  <a:cubicBezTo>
                    <a:pt x="71885" y="14451"/>
                    <a:pt x="74310" y="11784"/>
                    <a:pt x="76820" y="9182"/>
                  </a:cubicBezTo>
                  <a:cubicBezTo>
                    <a:pt x="55135" y="-6488"/>
                    <a:pt x="24852" y="-1611"/>
                    <a:pt x="9182" y="20074"/>
                  </a:cubicBezTo>
                  <a:cubicBezTo>
                    <a:pt x="-6488" y="41760"/>
                    <a:pt x="-1611" y="72043"/>
                    <a:pt x="20075" y="87713"/>
                  </a:cubicBezTo>
                  <a:cubicBezTo>
                    <a:pt x="25472" y="91614"/>
                    <a:pt x="31617" y="94360"/>
                    <a:pt x="38123" y="95779"/>
                  </a:cubicBezTo>
                  <a:cubicBezTo>
                    <a:pt x="38387" y="92147"/>
                    <a:pt x="38759" y="88537"/>
                    <a:pt x="39298" y="84960"/>
                  </a:cubicBezTo>
                  <a:cubicBezTo>
                    <a:pt x="19107" y="79837"/>
                    <a:pt x="6893" y="59317"/>
                    <a:pt x="12016" y="39126"/>
                  </a:cubicBezTo>
                  <a:cubicBezTo>
                    <a:pt x="16251" y="22431"/>
                    <a:pt x="31260" y="10726"/>
                    <a:pt x="48485" y="10685"/>
                  </a:cubicBezTo>
                  <a:close/>
                </a:path>
              </a:pathLst>
            </a:custGeom>
            <a:solidFill>
              <a:srgbClr val="FFFFFF">
                <a:lumMod val="65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16" name="Forme libre : forme 215">
              <a:extLst>
                <a:ext uri="{FF2B5EF4-FFF2-40B4-BE49-F238E27FC236}">
                  <a16:creationId xmlns:a16="http://schemas.microsoft.com/office/drawing/2014/main" id="{574A691F-D6FA-4C2A-8990-BB10CAEBB856}"/>
                </a:ext>
              </a:extLst>
            </p:cNvPr>
            <p:cNvSpPr/>
            <p:nvPr/>
          </p:nvSpPr>
          <p:spPr>
            <a:xfrm>
              <a:off x="969240" y="4519471"/>
              <a:ext cx="87248" cy="96435"/>
            </a:xfrm>
            <a:custGeom>
              <a:avLst/>
              <a:gdLst>
                <a:gd name="connsiteX0" fmla="*/ 57717 w 87248"/>
                <a:gd name="connsiteY0" fmla="*/ 5377 h 96435"/>
                <a:gd name="connsiteX1" fmla="*/ 11186 w 87248"/>
                <a:gd name="connsiteY1" fmla="*/ 28115 h 96435"/>
                <a:gd name="connsiteX2" fmla="*/ 0 w 87248"/>
                <a:gd name="connsiteY2" fmla="*/ 50637 h 96435"/>
                <a:gd name="connsiteX3" fmla="*/ 0 w 87248"/>
                <a:gd name="connsiteY3" fmla="*/ 96435 h 96435"/>
                <a:gd name="connsiteX4" fmla="*/ 10776 w 87248"/>
                <a:gd name="connsiteY4" fmla="*/ 96435 h 96435"/>
                <a:gd name="connsiteX5" fmla="*/ 10776 w 87248"/>
                <a:gd name="connsiteY5" fmla="*/ 50637 h 96435"/>
                <a:gd name="connsiteX6" fmla="*/ 17721 w 87248"/>
                <a:gd name="connsiteY6" fmla="*/ 36682 h 96435"/>
                <a:gd name="connsiteX7" fmla="*/ 60616 w 87248"/>
                <a:gd name="connsiteY7" fmla="*/ 15765 h 96435"/>
                <a:gd name="connsiteX8" fmla="*/ 87249 w 87248"/>
                <a:gd name="connsiteY8" fmla="*/ 10733 h 96435"/>
                <a:gd name="connsiteX9" fmla="*/ 86354 w 87248"/>
                <a:gd name="connsiteY9" fmla="*/ 0 h 96435"/>
                <a:gd name="connsiteX10" fmla="*/ 57717 w 87248"/>
                <a:gd name="connsiteY10" fmla="*/ 5377 h 96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7248" h="96435">
                  <a:moveTo>
                    <a:pt x="57717" y="5377"/>
                  </a:moveTo>
                  <a:cubicBezTo>
                    <a:pt x="41034" y="10276"/>
                    <a:pt x="25301" y="17963"/>
                    <a:pt x="11186" y="28115"/>
                  </a:cubicBezTo>
                  <a:cubicBezTo>
                    <a:pt x="4261" y="33559"/>
                    <a:pt x="153" y="41830"/>
                    <a:pt x="0" y="50637"/>
                  </a:cubicBezTo>
                  <a:lnTo>
                    <a:pt x="0" y="96435"/>
                  </a:lnTo>
                  <a:lnTo>
                    <a:pt x="10776" y="96435"/>
                  </a:lnTo>
                  <a:lnTo>
                    <a:pt x="10776" y="50637"/>
                  </a:lnTo>
                  <a:cubicBezTo>
                    <a:pt x="10898" y="45183"/>
                    <a:pt x="13444" y="40068"/>
                    <a:pt x="17721" y="36682"/>
                  </a:cubicBezTo>
                  <a:cubicBezTo>
                    <a:pt x="30742" y="27348"/>
                    <a:pt x="45243" y="20276"/>
                    <a:pt x="60616" y="15765"/>
                  </a:cubicBezTo>
                  <a:cubicBezTo>
                    <a:pt x="69330" y="13316"/>
                    <a:pt x="78242" y="11632"/>
                    <a:pt x="87249" y="10733"/>
                  </a:cubicBezTo>
                  <a:cubicBezTo>
                    <a:pt x="86823" y="7182"/>
                    <a:pt x="86511" y="3605"/>
                    <a:pt x="86354" y="0"/>
                  </a:cubicBezTo>
                  <a:cubicBezTo>
                    <a:pt x="76669" y="951"/>
                    <a:pt x="67087" y="2751"/>
                    <a:pt x="57717" y="5377"/>
                  </a:cubicBezTo>
                  <a:close/>
                </a:path>
              </a:pathLst>
            </a:custGeom>
            <a:solidFill>
              <a:srgbClr val="FFFFFF">
                <a:lumMod val="65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17" name="Forme libre : forme 216">
              <a:extLst>
                <a:ext uri="{FF2B5EF4-FFF2-40B4-BE49-F238E27FC236}">
                  <a16:creationId xmlns:a16="http://schemas.microsoft.com/office/drawing/2014/main" id="{F4341B77-F1AA-4E6D-BC26-32C43EF3C6F7}"/>
                </a:ext>
              </a:extLst>
            </p:cNvPr>
            <p:cNvSpPr/>
            <p:nvPr/>
          </p:nvSpPr>
          <p:spPr>
            <a:xfrm>
              <a:off x="1098553" y="4622895"/>
              <a:ext cx="18798" cy="56348"/>
            </a:xfrm>
            <a:custGeom>
              <a:avLst/>
              <a:gdLst>
                <a:gd name="connsiteX0" fmla="*/ 0 w 18798"/>
                <a:gd name="connsiteY0" fmla="*/ 21326 h 56348"/>
                <a:gd name="connsiteX1" fmla="*/ 0 w 18798"/>
                <a:gd name="connsiteY1" fmla="*/ 56348 h 56348"/>
                <a:gd name="connsiteX2" fmla="*/ 10776 w 18798"/>
                <a:gd name="connsiteY2" fmla="*/ 56348 h 56348"/>
                <a:gd name="connsiteX3" fmla="*/ 10776 w 18798"/>
                <a:gd name="connsiteY3" fmla="*/ 21326 h 56348"/>
                <a:gd name="connsiteX4" fmla="*/ 17721 w 18798"/>
                <a:gd name="connsiteY4" fmla="*/ 7360 h 56348"/>
                <a:gd name="connsiteX5" fmla="*/ 18799 w 18798"/>
                <a:gd name="connsiteY5" fmla="*/ 6622 h 56348"/>
                <a:gd name="connsiteX6" fmla="*/ 9812 w 18798"/>
                <a:gd name="connsiteY6" fmla="*/ 0 h 56348"/>
                <a:gd name="connsiteX7" fmla="*/ 0 w 18798"/>
                <a:gd name="connsiteY7" fmla="*/ 21326 h 56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98" h="56348">
                  <a:moveTo>
                    <a:pt x="0" y="21326"/>
                  </a:moveTo>
                  <a:lnTo>
                    <a:pt x="0" y="56348"/>
                  </a:lnTo>
                  <a:lnTo>
                    <a:pt x="10776" y="56348"/>
                  </a:lnTo>
                  <a:lnTo>
                    <a:pt x="10776" y="21326"/>
                  </a:lnTo>
                  <a:cubicBezTo>
                    <a:pt x="10895" y="15868"/>
                    <a:pt x="13441" y="10748"/>
                    <a:pt x="17721" y="7360"/>
                  </a:cubicBezTo>
                  <a:cubicBezTo>
                    <a:pt x="18072" y="7101"/>
                    <a:pt x="18470" y="6875"/>
                    <a:pt x="18799" y="6622"/>
                  </a:cubicBezTo>
                  <a:cubicBezTo>
                    <a:pt x="15722" y="4548"/>
                    <a:pt x="12732" y="2311"/>
                    <a:pt x="9812" y="0"/>
                  </a:cubicBezTo>
                  <a:cubicBezTo>
                    <a:pt x="3691" y="5416"/>
                    <a:pt x="130" y="13155"/>
                    <a:pt x="0" y="21326"/>
                  </a:cubicBezTo>
                  <a:close/>
                </a:path>
              </a:pathLst>
            </a:custGeom>
            <a:solidFill>
              <a:srgbClr val="FFFFFF">
                <a:lumMod val="65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grpSp>
      <p:pic>
        <p:nvPicPr>
          <p:cNvPr id="188" name="Image 187">
            <a:extLst>
              <a:ext uri="{FF2B5EF4-FFF2-40B4-BE49-F238E27FC236}">
                <a16:creationId xmlns:a16="http://schemas.microsoft.com/office/drawing/2014/main" id="{E978B51C-E80B-4F2C-ACE7-293935BDCF42}"/>
              </a:ext>
            </a:extLst>
          </p:cNvPr>
          <p:cNvPicPr>
            <a:picLocks noChangeAspect="1"/>
          </p:cNvPicPr>
          <p:nvPr/>
        </p:nvPicPr>
        <p:blipFill rotWithShape="1">
          <a:blip r:embed="rId12"/>
          <a:srcRect l="40390" t="67791" r="49136" b="13143"/>
          <a:stretch/>
        </p:blipFill>
        <p:spPr>
          <a:xfrm>
            <a:off x="4701845" y="4294948"/>
            <a:ext cx="831909" cy="851349"/>
          </a:xfrm>
          <a:prstGeom prst="rect">
            <a:avLst/>
          </a:prstGeom>
          <a:effectLst>
            <a:outerShdw blurRad="50800" dist="38100" dir="2700000" algn="tl" rotWithShape="0">
              <a:prstClr val="black">
                <a:alpha val="40000"/>
              </a:prstClr>
            </a:outerShdw>
          </a:effectLst>
        </p:spPr>
      </p:pic>
      <p:sp>
        <p:nvSpPr>
          <p:cNvPr id="189" name="Signe Plus 188">
            <a:extLst>
              <a:ext uri="{FF2B5EF4-FFF2-40B4-BE49-F238E27FC236}">
                <a16:creationId xmlns:a16="http://schemas.microsoft.com/office/drawing/2014/main" id="{9C2D0162-7CBB-4C72-8BFB-CBDBE61FF3B1}"/>
              </a:ext>
            </a:extLst>
          </p:cNvPr>
          <p:cNvSpPr/>
          <p:nvPr/>
        </p:nvSpPr>
        <p:spPr>
          <a:xfrm>
            <a:off x="2409021" y="2742528"/>
            <a:ext cx="186521" cy="199863"/>
          </a:xfrm>
          <a:prstGeom prst="mathPlus">
            <a:avLst>
              <a:gd name="adj1" fmla="val 5098"/>
            </a:avLst>
          </a:prstGeom>
          <a:solidFill>
            <a:srgbClr val="7030A0"/>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0000"/>
              </a:solidFill>
              <a:effectLst/>
              <a:uLnTx/>
              <a:uFillTx/>
              <a:latin typeface="Calibri" panose="020F0502020204030204"/>
              <a:ea typeface="+mn-ea"/>
              <a:cs typeface="+mn-cs"/>
            </a:endParaRPr>
          </a:p>
        </p:txBody>
      </p:sp>
      <p:sp>
        <p:nvSpPr>
          <p:cNvPr id="190" name="ZoneTexte 189">
            <a:extLst>
              <a:ext uri="{FF2B5EF4-FFF2-40B4-BE49-F238E27FC236}">
                <a16:creationId xmlns:a16="http://schemas.microsoft.com/office/drawing/2014/main" id="{E54791EF-4044-4EC7-A297-3B82C4375C8A}"/>
              </a:ext>
            </a:extLst>
          </p:cNvPr>
          <p:cNvSpPr txBox="1"/>
          <p:nvPr/>
        </p:nvSpPr>
        <p:spPr>
          <a:xfrm>
            <a:off x="1474941" y="2651846"/>
            <a:ext cx="1182491" cy="461665"/>
          </a:xfrm>
          <a:prstGeom prst="rect">
            <a:avLst/>
          </a:prstGeom>
          <a:noFill/>
        </p:spPr>
        <p:txBody>
          <a:bodyPr wrap="square">
            <a:spAutoFit/>
          </a:bodyPr>
          <a:lstStyle>
            <a:defPPr>
              <a:defRPr lang="fr-FR"/>
            </a:defPPr>
            <a:lvl1pPr>
              <a:defRPr sz="800">
                <a:latin typeface="+mj-lt"/>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a:ln>
                  <a:noFill/>
                </a:ln>
                <a:solidFill>
                  <a:prstClr val="black"/>
                </a:solidFill>
                <a:effectLst/>
                <a:uLnTx/>
                <a:uFillTx/>
                <a:latin typeface="Calibri Light" panose="020F0302020204030204"/>
              </a:rPr>
              <a:t>Je consulte OORA</a:t>
            </a:r>
          </a:p>
        </p:txBody>
      </p:sp>
      <p:grpSp>
        <p:nvGrpSpPr>
          <p:cNvPr id="191" name="Groupe 190">
            <a:extLst>
              <a:ext uri="{FF2B5EF4-FFF2-40B4-BE49-F238E27FC236}">
                <a16:creationId xmlns:a16="http://schemas.microsoft.com/office/drawing/2014/main" id="{F4DAB2CB-6F6A-4DE5-B91D-6F2F27EBBA5B}"/>
              </a:ext>
            </a:extLst>
          </p:cNvPr>
          <p:cNvGrpSpPr/>
          <p:nvPr/>
        </p:nvGrpSpPr>
        <p:grpSpPr>
          <a:xfrm>
            <a:off x="1676835" y="3345357"/>
            <a:ext cx="865030" cy="597891"/>
            <a:chOff x="1676835" y="3210167"/>
            <a:chExt cx="865030" cy="604239"/>
          </a:xfrm>
        </p:grpSpPr>
        <p:grpSp>
          <p:nvGrpSpPr>
            <p:cNvPr id="192" name="Groupe 191">
              <a:extLst>
                <a:ext uri="{FF2B5EF4-FFF2-40B4-BE49-F238E27FC236}">
                  <a16:creationId xmlns:a16="http://schemas.microsoft.com/office/drawing/2014/main" id="{0DBEC61A-1368-4E22-80CB-C74FCA9660F7}"/>
                </a:ext>
              </a:extLst>
            </p:cNvPr>
            <p:cNvGrpSpPr/>
            <p:nvPr/>
          </p:nvGrpSpPr>
          <p:grpSpPr>
            <a:xfrm>
              <a:off x="1676835" y="3210167"/>
              <a:ext cx="865030" cy="604239"/>
              <a:chOff x="2198025" y="3830071"/>
              <a:chExt cx="574851" cy="419926"/>
            </a:xfrm>
          </p:grpSpPr>
          <p:sp>
            <p:nvSpPr>
              <p:cNvPr id="194" name="Freeform 5">
                <a:extLst>
                  <a:ext uri="{FF2B5EF4-FFF2-40B4-BE49-F238E27FC236}">
                    <a16:creationId xmlns:a16="http://schemas.microsoft.com/office/drawing/2014/main" id="{8B338EC7-D4E6-4B39-8D2D-F1E4D243CD18}"/>
                  </a:ext>
                </a:extLst>
              </p:cNvPr>
              <p:cNvSpPr>
                <a:spLocks/>
              </p:cNvSpPr>
              <p:nvPr/>
            </p:nvSpPr>
            <p:spPr bwMode="auto">
              <a:xfrm>
                <a:off x="2289077" y="3830071"/>
                <a:ext cx="390029" cy="278592"/>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95" name="Freeform 6">
                <a:extLst>
                  <a:ext uri="{FF2B5EF4-FFF2-40B4-BE49-F238E27FC236}">
                    <a16:creationId xmlns:a16="http://schemas.microsoft.com/office/drawing/2014/main" id="{0822DE07-C22D-4BA9-A92B-E8A42161D159}"/>
                  </a:ext>
                </a:extLst>
              </p:cNvPr>
              <p:cNvSpPr>
                <a:spLocks/>
              </p:cNvSpPr>
              <p:nvPr/>
            </p:nvSpPr>
            <p:spPr bwMode="auto">
              <a:xfrm>
                <a:off x="2198025" y="4108663"/>
                <a:ext cx="574851" cy="125027"/>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96" name="Freeform 7">
                <a:extLst>
                  <a:ext uri="{FF2B5EF4-FFF2-40B4-BE49-F238E27FC236}">
                    <a16:creationId xmlns:a16="http://schemas.microsoft.com/office/drawing/2014/main" id="{11B42CB1-740E-41DF-B886-432BCBB0D3F0}"/>
                  </a:ext>
                </a:extLst>
              </p:cNvPr>
              <p:cNvSpPr>
                <a:spLocks/>
              </p:cNvSpPr>
              <p:nvPr/>
            </p:nvSpPr>
            <p:spPr bwMode="auto">
              <a:xfrm>
                <a:off x="2203461" y="4239125"/>
                <a:ext cx="566697" cy="10872"/>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97" name="Line 8">
                <a:extLst>
                  <a:ext uri="{FF2B5EF4-FFF2-40B4-BE49-F238E27FC236}">
                    <a16:creationId xmlns:a16="http://schemas.microsoft.com/office/drawing/2014/main" id="{2AE69D7B-5E7E-4D71-8041-CB454B762DA5}"/>
                  </a:ext>
                </a:extLst>
              </p:cNvPr>
              <p:cNvSpPr>
                <a:spLocks noChangeShapeType="1"/>
              </p:cNvSpPr>
              <p:nvPr/>
            </p:nvSpPr>
            <p:spPr bwMode="auto">
              <a:xfrm>
                <a:off x="2289077" y="4088278"/>
                <a:ext cx="365567"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98" name="Line 9">
                <a:extLst>
                  <a:ext uri="{FF2B5EF4-FFF2-40B4-BE49-F238E27FC236}">
                    <a16:creationId xmlns:a16="http://schemas.microsoft.com/office/drawing/2014/main" id="{1C8C8953-505F-4975-AD6D-BA98095C93F1}"/>
                  </a:ext>
                </a:extLst>
              </p:cNvPr>
              <p:cNvSpPr>
                <a:spLocks noChangeShapeType="1"/>
              </p:cNvSpPr>
              <p:nvPr/>
            </p:nvSpPr>
            <p:spPr bwMode="auto">
              <a:xfrm>
                <a:off x="2289077" y="3854533"/>
                <a:ext cx="387311"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99" name="Line 10">
                <a:extLst>
                  <a:ext uri="{FF2B5EF4-FFF2-40B4-BE49-F238E27FC236}">
                    <a16:creationId xmlns:a16="http://schemas.microsoft.com/office/drawing/2014/main" id="{9F307114-AE2E-4FAC-BB7C-B9B8ECB76A0C}"/>
                  </a:ext>
                </a:extLst>
              </p:cNvPr>
              <p:cNvSpPr>
                <a:spLocks noChangeShapeType="1"/>
              </p:cNvSpPr>
              <p:nvPr/>
            </p:nvSpPr>
            <p:spPr bwMode="auto">
              <a:xfrm>
                <a:off x="2473899" y="3840943"/>
                <a:ext cx="5436"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00" name="Freeform 11">
                <a:extLst>
                  <a:ext uri="{FF2B5EF4-FFF2-40B4-BE49-F238E27FC236}">
                    <a16:creationId xmlns:a16="http://schemas.microsoft.com/office/drawing/2014/main" id="{889D36EE-2709-46E1-9160-DB1B48C78634}"/>
                  </a:ext>
                </a:extLst>
              </p:cNvPr>
              <p:cNvSpPr>
                <a:spLocks/>
              </p:cNvSpPr>
              <p:nvPr/>
            </p:nvSpPr>
            <p:spPr bwMode="auto">
              <a:xfrm>
                <a:off x="2272770" y="4124970"/>
                <a:ext cx="422645" cy="55718"/>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01" name="Line 12">
                <a:extLst>
                  <a:ext uri="{FF2B5EF4-FFF2-40B4-BE49-F238E27FC236}">
                    <a16:creationId xmlns:a16="http://schemas.microsoft.com/office/drawing/2014/main" id="{6A4107B4-EC1A-4E7A-AA78-1EABB017E833}"/>
                  </a:ext>
                </a:extLst>
              </p:cNvPr>
              <p:cNvSpPr>
                <a:spLocks noChangeShapeType="1"/>
              </p:cNvSpPr>
              <p:nvPr/>
            </p:nvSpPr>
            <p:spPr bwMode="auto">
              <a:xfrm flipH="1">
                <a:off x="2404591" y="4180689"/>
                <a:ext cx="14949" cy="5028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02" name="Line 13">
                <a:extLst>
                  <a:ext uri="{FF2B5EF4-FFF2-40B4-BE49-F238E27FC236}">
                    <a16:creationId xmlns:a16="http://schemas.microsoft.com/office/drawing/2014/main" id="{74A459C0-2970-4F5E-AE97-0BABD723636F}"/>
                  </a:ext>
                </a:extLst>
              </p:cNvPr>
              <p:cNvSpPr>
                <a:spLocks noChangeShapeType="1"/>
              </p:cNvSpPr>
              <p:nvPr/>
            </p:nvSpPr>
            <p:spPr bwMode="auto">
              <a:xfrm>
                <a:off x="2548643" y="4180689"/>
                <a:ext cx="16308" cy="5028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03" name="Line 14">
                <a:extLst>
                  <a:ext uri="{FF2B5EF4-FFF2-40B4-BE49-F238E27FC236}">
                    <a16:creationId xmlns:a16="http://schemas.microsoft.com/office/drawing/2014/main" id="{79688978-C5FB-4B42-A93E-381E591BDBDE}"/>
                  </a:ext>
                </a:extLst>
              </p:cNvPr>
              <p:cNvSpPr>
                <a:spLocks noChangeShapeType="1"/>
              </p:cNvSpPr>
              <p:nvPr/>
            </p:nvSpPr>
            <p:spPr bwMode="auto">
              <a:xfrm flipH="1">
                <a:off x="2465745" y="3883071"/>
                <a:ext cx="135898" cy="178027"/>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04" name="Line 15">
                <a:extLst>
                  <a:ext uri="{FF2B5EF4-FFF2-40B4-BE49-F238E27FC236}">
                    <a16:creationId xmlns:a16="http://schemas.microsoft.com/office/drawing/2014/main" id="{4DA19114-3678-485E-A77D-A09CCA3E7D10}"/>
                  </a:ext>
                </a:extLst>
              </p:cNvPr>
              <p:cNvSpPr>
                <a:spLocks noChangeShapeType="1"/>
              </p:cNvSpPr>
              <p:nvPr/>
            </p:nvSpPr>
            <p:spPr bwMode="auto">
              <a:xfrm flipH="1">
                <a:off x="2507874" y="3991790"/>
                <a:ext cx="46205" cy="61154"/>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05" name="Line 16">
                <a:extLst>
                  <a:ext uri="{FF2B5EF4-FFF2-40B4-BE49-F238E27FC236}">
                    <a16:creationId xmlns:a16="http://schemas.microsoft.com/office/drawing/2014/main" id="{5E84987F-470E-4574-8AF0-5AACF786A95A}"/>
                  </a:ext>
                </a:extLst>
              </p:cNvPr>
              <p:cNvSpPr>
                <a:spLocks noChangeShapeType="1"/>
              </p:cNvSpPr>
              <p:nvPr/>
            </p:nvSpPr>
            <p:spPr bwMode="auto">
              <a:xfrm flipH="1">
                <a:off x="2574464" y="3946944"/>
                <a:ext cx="13590" cy="19026"/>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06" name="Line 17">
                <a:extLst>
                  <a:ext uri="{FF2B5EF4-FFF2-40B4-BE49-F238E27FC236}">
                    <a16:creationId xmlns:a16="http://schemas.microsoft.com/office/drawing/2014/main" id="{29FCADF1-B08F-4D58-BB91-231FCC812C2B}"/>
                  </a:ext>
                </a:extLst>
              </p:cNvPr>
              <p:cNvSpPr>
                <a:spLocks noChangeShapeType="1"/>
              </p:cNvSpPr>
              <p:nvPr/>
            </p:nvSpPr>
            <p:spPr bwMode="auto">
              <a:xfrm>
                <a:off x="2770158" y="4221459"/>
                <a:ext cx="0" cy="20384"/>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07" name="Line 18">
                <a:extLst>
                  <a:ext uri="{FF2B5EF4-FFF2-40B4-BE49-F238E27FC236}">
                    <a16:creationId xmlns:a16="http://schemas.microsoft.com/office/drawing/2014/main" id="{FD4A0764-1557-4772-993B-C56524C32A9F}"/>
                  </a:ext>
                </a:extLst>
              </p:cNvPr>
              <p:cNvSpPr>
                <a:spLocks noChangeShapeType="1"/>
              </p:cNvSpPr>
              <p:nvPr/>
            </p:nvSpPr>
            <p:spPr bwMode="auto">
              <a:xfrm>
                <a:off x="2203461" y="4221459"/>
                <a:ext cx="0" cy="17666"/>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08" name="Line 19">
                <a:extLst>
                  <a:ext uri="{FF2B5EF4-FFF2-40B4-BE49-F238E27FC236}">
                    <a16:creationId xmlns:a16="http://schemas.microsoft.com/office/drawing/2014/main" id="{A2D32390-ADA2-46F3-9840-34E0A28CCFC5}"/>
                  </a:ext>
                </a:extLst>
              </p:cNvPr>
              <p:cNvSpPr>
                <a:spLocks noChangeShapeType="1"/>
              </p:cNvSpPr>
              <p:nvPr/>
            </p:nvSpPr>
            <p:spPr bwMode="auto">
              <a:xfrm flipH="1">
                <a:off x="2380129" y="4160304"/>
                <a:ext cx="301695"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09" name="Line 20">
                <a:extLst>
                  <a:ext uri="{FF2B5EF4-FFF2-40B4-BE49-F238E27FC236}">
                    <a16:creationId xmlns:a16="http://schemas.microsoft.com/office/drawing/2014/main" id="{3A613C87-32E1-43AE-AA89-26DA9947F235}"/>
                  </a:ext>
                </a:extLst>
              </p:cNvPr>
              <p:cNvSpPr>
                <a:spLocks noChangeShapeType="1"/>
              </p:cNvSpPr>
              <p:nvPr/>
            </p:nvSpPr>
            <p:spPr bwMode="auto">
              <a:xfrm>
                <a:off x="2328488" y="4143996"/>
                <a:ext cx="165796"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grpSp>
        <p:pic>
          <p:nvPicPr>
            <p:cNvPr id="193" name="Image 192">
              <a:hlinkClick r:id="rId13"/>
              <a:extLst>
                <a:ext uri="{FF2B5EF4-FFF2-40B4-BE49-F238E27FC236}">
                  <a16:creationId xmlns:a16="http://schemas.microsoft.com/office/drawing/2014/main" id="{44DAB6CC-4637-4160-BF8A-4149FECD5F9D}"/>
                </a:ext>
              </a:extLst>
            </p:cNvPr>
            <p:cNvPicPr>
              <a:picLocks noChangeAspect="1"/>
            </p:cNvPicPr>
            <p:nvPr/>
          </p:nvPicPr>
          <p:blipFill rotWithShape="1">
            <a:blip r:embed="rId14"/>
            <a:srcRect t="1569" r="96078" b="91254"/>
            <a:stretch/>
          </p:blipFill>
          <p:spPr>
            <a:xfrm>
              <a:off x="1925654" y="3283087"/>
              <a:ext cx="369829" cy="294978"/>
            </a:xfrm>
            <a:prstGeom prst="rect">
              <a:avLst/>
            </a:prstGeom>
          </p:spPr>
        </p:pic>
      </p:grpSp>
      <p:sp>
        <p:nvSpPr>
          <p:cNvPr id="272" name="ZoneTexte 271">
            <a:extLst>
              <a:ext uri="{FF2B5EF4-FFF2-40B4-BE49-F238E27FC236}">
                <a16:creationId xmlns:a16="http://schemas.microsoft.com/office/drawing/2014/main" id="{5AC2B480-AB37-4AFE-BEA7-50FB53460E51}"/>
              </a:ext>
            </a:extLst>
          </p:cNvPr>
          <p:cNvSpPr txBox="1"/>
          <p:nvPr/>
        </p:nvSpPr>
        <p:spPr>
          <a:xfrm>
            <a:off x="695324" y="5383427"/>
            <a:ext cx="10878539" cy="995401"/>
          </a:xfrm>
          <a:prstGeom prst="rect">
            <a:avLst/>
          </a:prstGeom>
          <a:noFill/>
        </p:spPr>
        <p:txBody>
          <a:bodyPr wrap="square" rtlCol="0">
            <a:spAutoFit/>
          </a:bodyPr>
          <a:lstStyle/>
          <a:p>
            <a:pPr marL="285750" indent="-285750" defTabSz="1219170">
              <a:buFont typeface="Wingdings" panose="05000000000000000000" pitchFamily="2" charset="2"/>
              <a:buChar char="§"/>
              <a:tabLst>
                <a:tab pos="90488" algn="l"/>
              </a:tabLst>
              <a:defRPr/>
            </a:pPr>
            <a:r>
              <a:rPr lang="fr-FR" sz="1467" kern="0">
                <a:solidFill>
                  <a:srgbClr val="000000"/>
                </a:solidFill>
                <a:cs typeface="Arial"/>
                <a:sym typeface="Arial"/>
              </a:rPr>
              <a:t>NB1 : les conseillers sont informés par mail des rdv fixés avec leurs clients et de l’accord ou du refus de souscription du client</a:t>
            </a:r>
          </a:p>
          <a:p>
            <a:pPr defTabSz="1219170">
              <a:tabLst>
                <a:tab pos="90488" algn="l"/>
              </a:tabLst>
              <a:defRPr/>
            </a:pPr>
            <a:endParaRPr lang="fr-FR" sz="1467" kern="0">
              <a:solidFill>
                <a:srgbClr val="000000"/>
              </a:solidFill>
              <a:cs typeface="Arial"/>
              <a:sym typeface="Arial"/>
            </a:endParaRPr>
          </a:p>
          <a:p>
            <a:pPr marL="285750" indent="-285750" defTabSz="1219170">
              <a:buFont typeface="Wingdings" panose="05000000000000000000" pitchFamily="2" charset="2"/>
              <a:buChar char="§"/>
              <a:tabLst>
                <a:tab pos="90488" algn="l"/>
              </a:tabLst>
              <a:defRPr/>
            </a:pPr>
            <a:r>
              <a:rPr lang="fr-FR" sz="1467" kern="0">
                <a:solidFill>
                  <a:srgbClr val="000000"/>
                </a:solidFill>
                <a:cs typeface="Arial"/>
                <a:sym typeface="Arial"/>
              </a:rPr>
              <a:t>NB2 : à noter que les contrats RC Pro Médicale souscrits ne remontent pas sur la Synthèse Personne du Portail </a:t>
            </a:r>
            <a:r>
              <a:rPr lang="fr-FR" sz="1467" kern="0" err="1">
                <a:solidFill>
                  <a:srgbClr val="000000"/>
                </a:solidFill>
                <a:cs typeface="Arial"/>
                <a:sym typeface="Arial"/>
              </a:rPr>
              <a:t>MySys</a:t>
            </a:r>
            <a:r>
              <a:rPr lang="fr-FR" sz="1467" kern="0">
                <a:solidFill>
                  <a:srgbClr val="000000"/>
                </a:solidFill>
                <a:cs typeface="Arial"/>
                <a:sym typeface="Arial"/>
              </a:rPr>
              <a:t> (</a:t>
            </a:r>
            <a:r>
              <a:rPr lang="fr-FR" sz="1467" i="1" kern="0">
                <a:solidFill>
                  <a:srgbClr val="000000"/>
                </a:solidFill>
                <a:cs typeface="Arial"/>
                <a:sym typeface="Arial"/>
              </a:rPr>
              <a:t>développement informatique attendu courant 2024</a:t>
            </a:r>
            <a:r>
              <a:rPr lang="fr-FR" sz="1467" kern="0">
                <a:solidFill>
                  <a:srgbClr val="000000"/>
                </a:solidFill>
                <a:cs typeface="Arial"/>
                <a:sym typeface="Arial"/>
              </a:rPr>
              <a:t>)</a:t>
            </a:r>
          </a:p>
        </p:txBody>
      </p:sp>
    </p:spTree>
    <p:extLst>
      <p:ext uri="{BB962C8B-B14F-4D97-AF65-F5344CB8AC3E}">
        <p14:creationId xmlns:p14="http://schemas.microsoft.com/office/powerpoint/2010/main" val="35072559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Schémas de distribution / détection des besoins client</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5</a:t>
            </a:r>
          </a:p>
        </p:txBody>
      </p:sp>
      <p:grpSp>
        <p:nvGrpSpPr>
          <p:cNvPr id="142" name="Groupe 141">
            <a:extLst>
              <a:ext uri="{FF2B5EF4-FFF2-40B4-BE49-F238E27FC236}">
                <a16:creationId xmlns:a16="http://schemas.microsoft.com/office/drawing/2014/main" id="{0F9AE36F-4C95-4A41-AF61-7AA6975AADF1}"/>
              </a:ext>
            </a:extLst>
          </p:cNvPr>
          <p:cNvGrpSpPr/>
          <p:nvPr/>
        </p:nvGrpSpPr>
        <p:grpSpPr>
          <a:xfrm>
            <a:off x="800095" y="1288916"/>
            <a:ext cx="385993" cy="510935"/>
            <a:chOff x="7729783" y="3750361"/>
            <a:chExt cx="630445" cy="740323"/>
          </a:xfrm>
        </p:grpSpPr>
        <p:sp>
          <p:nvSpPr>
            <p:cNvPr id="143" name="Forme libre : forme 142">
              <a:extLst>
                <a:ext uri="{FF2B5EF4-FFF2-40B4-BE49-F238E27FC236}">
                  <a16:creationId xmlns:a16="http://schemas.microsoft.com/office/drawing/2014/main" id="{3934679A-7E95-41EB-8639-0F87C8AA7D96}"/>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orme libre : forme 143">
              <a:extLst>
                <a:ext uri="{FF2B5EF4-FFF2-40B4-BE49-F238E27FC236}">
                  <a16:creationId xmlns:a16="http://schemas.microsoft.com/office/drawing/2014/main" id="{B14C3AF5-C7B6-478C-9646-BB4BD272C3B1}"/>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Forme libre : forme 144">
              <a:extLst>
                <a:ext uri="{FF2B5EF4-FFF2-40B4-BE49-F238E27FC236}">
                  <a16:creationId xmlns:a16="http://schemas.microsoft.com/office/drawing/2014/main" id="{60A0B2E8-7330-44B9-B619-ACDBF038FB83}"/>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orme libre : forme 145">
              <a:extLst>
                <a:ext uri="{FF2B5EF4-FFF2-40B4-BE49-F238E27FC236}">
                  <a16:creationId xmlns:a16="http://schemas.microsoft.com/office/drawing/2014/main" id="{2236FF85-7F34-4C18-B4D4-92E12649D311}"/>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Forme libre : forme 146">
              <a:extLst>
                <a:ext uri="{FF2B5EF4-FFF2-40B4-BE49-F238E27FC236}">
                  <a16:creationId xmlns:a16="http://schemas.microsoft.com/office/drawing/2014/main" id="{B774D17E-1E18-4B34-B8A1-43FEBA2FE76A}"/>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48" name="Image 147">
            <a:extLst>
              <a:ext uri="{FF2B5EF4-FFF2-40B4-BE49-F238E27FC236}">
                <a16:creationId xmlns:a16="http://schemas.microsoft.com/office/drawing/2014/main" id="{AE7EA7EA-AF0E-46AF-8C2C-3EA864A2A4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sp>
        <p:nvSpPr>
          <p:cNvPr id="173" name="Rectangle 172">
            <a:extLst>
              <a:ext uri="{FF2B5EF4-FFF2-40B4-BE49-F238E27FC236}">
                <a16:creationId xmlns:a16="http://schemas.microsoft.com/office/drawing/2014/main" id="{A82C5FD4-49F4-4FC9-B910-8BDBCCD35400}"/>
              </a:ext>
            </a:extLst>
          </p:cNvPr>
          <p:cNvSpPr/>
          <p:nvPr/>
        </p:nvSpPr>
        <p:spPr>
          <a:xfrm>
            <a:off x="708086" y="1254320"/>
            <a:ext cx="5112525" cy="63583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177" name="ZoneTexte 176">
            <a:extLst>
              <a:ext uri="{FF2B5EF4-FFF2-40B4-BE49-F238E27FC236}">
                <a16:creationId xmlns:a16="http://schemas.microsoft.com/office/drawing/2014/main" id="{348182C1-A0A9-404E-A6A1-EF17C88127CE}"/>
              </a:ext>
            </a:extLst>
          </p:cNvPr>
          <p:cNvSpPr txBox="1"/>
          <p:nvPr/>
        </p:nvSpPr>
        <p:spPr>
          <a:xfrm>
            <a:off x="2844365" y="1238870"/>
            <a:ext cx="208201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prstClr val="black"/>
                </a:solidFill>
                <a:effectLst/>
                <a:uLnTx/>
                <a:uFillTx/>
                <a:latin typeface="Calibri Light" panose="020F0302020204030204"/>
                <a:ea typeface="+mn-ea"/>
                <a:cs typeface="+mn-cs"/>
              </a:rPr>
              <a:t>Identification de l’appétence client</a:t>
            </a:r>
          </a:p>
        </p:txBody>
      </p:sp>
      <p:sp>
        <p:nvSpPr>
          <p:cNvPr id="178" name="Ellipse 177">
            <a:extLst>
              <a:ext uri="{FF2B5EF4-FFF2-40B4-BE49-F238E27FC236}">
                <a16:creationId xmlns:a16="http://schemas.microsoft.com/office/drawing/2014/main" id="{7E3D7001-F90F-45BB-A529-E12B9D77ED8F}"/>
              </a:ext>
            </a:extLst>
          </p:cNvPr>
          <p:cNvSpPr/>
          <p:nvPr/>
        </p:nvSpPr>
        <p:spPr>
          <a:xfrm>
            <a:off x="2778507" y="1397786"/>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1</a:t>
            </a:r>
          </a:p>
        </p:txBody>
      </p:sp>
      <p:sp>
        <p:nvSpPr>
          <p:cNvPr id="21" name="Espace réservé du texte 1">
            <a:extLst>
              <a:ext uri="{FF2B5EF4-FFF2-40B4-BE49-F238E27FC236}">
                <a16:creationId xmlns:a16="http://schemas.microsoft.com/office/drawing/2014/main" id="{AA0CE532-66F2-4979-A231-5CC171A3810B}"/>
              </a:ext>
            </a:extLst>
          </p:cNvPr>
          <p:cNvSpPr txBox="1">
            <a:spLocks/>
          </p:cNvSpPr>
          <p:nvPr/>
        </p:nvSpPr>
        <p:spPr>
          <a:xfrm>
            <a:off x="6213985" y="1138444"/>
            <a:ext cx="5372495" cy="52832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2400" b="1" i="0" u="none" strike="noStrike" kern="1200" cap="none" spc="0" normalizeH="0" baseline="0" noProof="0">
                <a:ln>
                  <a:noFill/>
                </a:ln>
                <a:solidFill>
                  <a:srgbClr val="D7000F"/>
                </a:solidFill>
                <a:effectLst/>
                <a:uLnTx/>
                <a:uFillTx/>
                <a:latin typeface="Arial" panose="020B0604020202020204"/>
                <a:ea typeface="+mn-ea"/>
                <a:cs typeface="+mn-cs"/>
              </a:rPr>
              <a:t>Les critères d’éligibilité à la RC Pro Médicale sont intégrés dans OORA</a:t>
            </a:r>
          </a:p>
        </p:txBody>
      </p:sp>
      <p:pic>
        <p:nvPicPr>
          <p:cNvPr id="22" name="Image 21">
            <a:hlinkClick r:id="rId3"/>
            <a:extLst>
              <a:ext uri="{FF2B5EF4-FFF2-40B4-BE49-F238E27FC236}">
                <a16:creationId xmlns:a16="http://schemas.microsoft.com/office/drawing/2014/main" id="{757AF82D-EB66-4ADA-A51C-98890AECAB20}"/>
              </a:ext>
            </a:extLst>
          </p:cNvPr>
          <p:cNvPicPr>
            <a:picLocks noChangeAspect="1"/>
          </p:cNvPicPr>
          <p:nvPr/>
        </p:nvPicPr>
        <p:blipFill>
          <a:blip r:embed="rId4"/>
          <a:stretch>
            <a:fillRect/>
          </a:stretch>
        </p:blipFill>
        <p:spPr>
          <a:xfrm>
            <a:off x="1808943" y="2252476"/>
            <a:ext cx="8574114" cy="39430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047710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Schémas de distribution / détection des besoins client</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5</a:t>
            </a:r>
          </a:p>
        </p:txBody>
      </p:sp>
      <p:grpSp>
        <p:nvGrpSpPr>
          <p:cNvPr id="142" name="Groupe 141">
            <a:extLst>
              <a:ext uri="{FF2B5EF4-FFF2-40B4-BE49-F238E27FC236}">
                <a16:creationId xmlns:a16="http://schemas.microsoft.com/office/drawing/2014/main" id="{0F9AE36F-4C95-4A41-AF61-7AA6975AADF1}"/>
              </a:ext>
            </a:extLst>
          </p:cNvPr>
          <p:cNvGrpSpPr/>
          <p:nvPr/>
        </p:nvGrpSpPr>
        <p:grpSpPr>
          <a:xfrm>
            <a:off x="800095" y="1288916"/>
            <a:ext cx="385993" cy="510935"/>
            <a:chOff x="7729783" y="3750361"/>
            <a:chExt cx="630445" cy="740323"/>
          </a:xfrm>
        </p:grpSpPr>
        <p:sp>
          <p:nvSpPr>
            <p:cNvPr id="143" name="Forme libre : forme 142">
              <a:extLst>
                <a:ext uri="{FF2B5EF4-FFF2-40B4-BE49-F238E27FC236}">
                  <a16:creationId xmlns:a16="http://schemas.microsoft.com/office/drawing/2014/main" id="{3934679A-7E95-41EB-8639-0F87C8AA7D96}"/>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orme libre : forme 143">
              <a:extLst>
                <a:ext uri="{FF2B5EF4-FFF2-40B4-BE49-F238E27FC236}">
                  <a16:creationId xmlns:a16="http://schemas.microsoft.com/office/drawing/2014/main" id="{B14C3AF5-C7B6-478C-9646-BB4BD272C3B1}"/>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Forme libre : forme 144">
              <a:extLst>
                <a:ext uri="{FF2B5EF4-FFF2-40B4-BE49-F238E27FC236}">
                  <a16:creationId xmlns:a16="http://schemas.microsoft.com/office/drawing/2014/main" id="{60A0B2E8-7330-44B9-B619-ACDBF038FB83}"/>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orme libre : forme 145">
              <a:extLst>
                <a:ext uri="{FF2B5EF4-FFF2-40B4-BE49-F238E27FC236}">
                  <a16:creationId xmlns:a16="http://schemas.microsoft.com/office/drawing/2014/main" id="{2236FF85-7F34-4C18-B4D4-92E12649D311}"/>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Forme libre : forme 146">
              <a:extLst>
                <a:ext uri="{FF2B5EF4-FFF2-40B4-BE49-F238E27FC236}">
                  <a16:creationId xmlns:a16="http://schemas.microsoft.com/office/drawing/2014/main" id="{B774D17E-1E18-4B34-B8A1-43FEBA2FE76A}"/>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48" name="Image 147">
            <a:extLst>
              <a:ext uri="{FF2B5EF4-FFF2-40B4-BE49-F238E27FC236}">
                <a16:creationId xmlns:a16="http://schemas.microsoft.com/office/drawing/2014/main" id="{AE7EA7EA-AF0E-46AF-8C2C-3EA864A2A4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sp>
        <p:nvSpPr>
          <p:cNvPr id="173" name="Rectangle 172">
            <a:extLst>
              <a:ext uri="{FF2B5EF4-FFF2-40B4-BE49-F238E27FC236}">
                <a16:creationId xmlns:a16="http://schemas.microsoft.com/office/drawing/2014/main" id="{A82C5FD4-49F4-4FC9-B910-8BDBCCD35400}"/>
              </a:ext>
            </a:extLst>
          </p:cNvPr>
          <p:cNvSpPr/>
          <p:nvPr/>
        </p:nvSpPr>
        <p:spPr>
          <a:xfrm>
            <a:off x="708086" y="1254320"/>
            <a:ext cx="5112525" cy="63583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177" name="ZoneTexte 176">
            <a:extLst>
              <a:ext uri="{FF2B5EF4-FFF2-40B4-BE49-F238E27FC236}">
                <a16:creationId xmlns:a16="http://schemas.microsoft.com/office/drawing/2014/main" id="{348182C1-A0A9-404E-A6A1-EF17C88127CE}"/>
              </a:ext>
            </a:extLst>
          </p:cNvPr>
          <p:cNvSpPr txBox="1"/>
          <p:nvPr/>
        </p:nvSpPr>
        <p:spPr>
          <a:xfrm>
            <a:off x="2844365" y="1238870"/>
            <a:ext cx="208201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prstClr val="black"/>
                </a:solidFill>
                <a:effectLst/>
                <a:uLnTx/>
                <a:uFillTx/>
                <a:latin typeface="Calibri Light" panose="020F0302020204030204"/>
                <a:ea typeface="+mn-ea"/>
                <a:cs typeface="+mn-cs"/>
              </a:rPr>
              <a:t>Identification de l’appétence client</a:t>
            </a:r>
          </a:p>
        </p:txBody>
      </p:sp>
      <p:sp>
        <p:nvSpPr>
          <p:cNvPr id="178" name="Ellipse 177">
            <a:extLst>
              <a:ext uri="{FF2B5EF4-FFF2-40B4-BE49-F238E27FC236}">
                <a16:creationId xmlns:a16="http://schemas.microsoft.com/office/drawing/2014/main" id="{7E3D7001-F90F-45BB-A529-E12B9D77ED8F}"/>
              </a:ext>
            </a:extLst>
          </p:cNvPr>
          <p:cNvSpPr/>
          <p:nvPr/>
        </p:nvSpPr>
        <p:spPr>
          <a:xfrm>
            <a:off x="2778507" y="1397786"/>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1</a:t>
            </a:r>
          </a:p>
        </p:txBody>
      </p:sp>
      <p:pic>
        <p:nvPicPr>
          <p:cNvPr id="130" name="Image 129">
            <a:extLst>
              <a:ext uri="{FF2B5EF4-FFF2-40B4-BE49-F238E27FC236}">
                <a16:creationId xmlns:a16="http://schemas.microsoft.com/office/drawing/2014/main" id="{F6D06B8E-256D-4460-AD69-C6E6157A45FC}"/>
              </a:ext>
            </a:extLst>
          </p:cNvPr>
          <p:cNvPicPr>
            <a:picLocks noChangeAspect="1"/>
          </p:cNvPicPr>
          <p:nvPr/>
        </p:nvPicPr>
        <p:blipFill rotWithShape="1">
          <a:blip r:embed="rId3"/>
          <a:srcRect t="56812" r="4253" b="22532"/>
          <a:stretch/>
        </p:blipFill>
        <p:spPr>
          <a:xfrm>
            <a:off x="1419611" y="5212769"/>
            <a:ext cx="9352775" cy="1126836"/>
          </a:xfrm>
          <a:prstGeom prst="rect">
            <a:avLst/>
          </a:prstGeom>
          <a:ln>
            <a:noFill/>
          </a:ln>
          <a:effectLst>
            <a:outerShdw blurRad="292100" dist="139700" dir="2700000" algn="tl" rotWithShape="0">
              <a:srgbClr val="333333">
                <a:alpha val="65000"/>
              </a:srgbClr>
            </a:outerShdw>
          </a:effectLst>
        </p:spPr>
      </p:pic>
      <p:sp>
        <p:nvSpPr>
          <p:cNvPr id="2" name="ZoneTexte 1">
            <a:extLst>
              <a:ext uri="{FF2B5EF4-FFF2-40B4-BE49-F238E27FC236}">
                <a16:creationId xmlns:a16="http://schemas.microsoft.com/office/drawing/2014/main" id="{A02870D5-D2DB-4817-A247-A6764F561D6E}"/>
              </a:ext>
            </a:extLst>
          </p:cNvPr>
          <p:cNvSpPr txBox="1"/>
          <p:nvPr/>
        </p:nvSpPr>
        <p:spPr>
          <a:xfrm>
            <a:off x="1907192" y="2033617"/>
            <a:ext cx="8534709" cy="2893100"/>
          </a:xfrm>
          <a:prstGeom prst="rect">
            <a:avLst/>
          </a:prstGeom>
          <a:solidFill>
            <a:schemeClr val="bg1">
              <a:lumMod val="95000"/>
            </a:schemeClr>
          </a:solidFill>
        </p:spPr>
        <p:txBody>
          <a:bodyPr wrap="none" rtlCol="0">
            <a:spAutoFit/>
          </a:bodyPr>
          <a:lstStyle/>
          <a:p>
            <a:r>
              <a:rPr lang="fr-FR" sz="1400" u="sng" dirty="0"/>
              <a:t>Suggestions de questions aptes à détecter / faire naître les besoins de nos clients</a:t>
            </a:r>
            <a:r>
              <a:rPr lang="fr-FR" sz="1400" dirty="0"/>
              <a:t> :</a:t>
            </a:r>
          </a:p>
          <a:p>
            <a:endParaRPr lang="fr-FR" sz="1400" dirty="0"/>
          </a:p>
          <a:p>
            <a:pPr marL="342900" lvl="0" indent="-342900">
              <a:buFont typeface="Wingdings" panose="05000000000000000000" pitchFamily="2" charset="2"/>
              <a:buChar char=""/>
            </a:pPr>
            <a:r>
              <a:rPr lang="fr-FR" sz="1400" dirty="0">
                <a:ea typeface="Times New Roman" panose="02020603050405020304" pitchFamily="18" charset="0"/>
              </a:rPr>
              <a:t>Quels sont les </a:t>
            </a:r>
            <a:r>
              <a:rPr lang="fr-FR" sz="1400" b="1" dirty="0">
                <a:ea typeface="Times New Roman" panose="02020603050405020304" pitchFamily="18" charset="0"/>
              </a:rPr>
              <a:t>principaux risques</a:t>
            </a:r>
            <a:r>
              <a:rPr lang="fr-FR" sz="1400" dirty="0">
                <a:ea typeface="Times New Roman" panose="02020603050405020304" pitchFamily="18" charset="0"/>
              </a:rPr>
              <a:t> liés à l’exercice de votre activité </a:t>
            </a:r>
            <a:r>
              <a:rPr lang="fr-FR" sz="1100" i="1" dirty="0">
                <a:ea typeface="Times New Roman" panose="02020603050405020304" pitchFamily="18" charset="0"/>
              </a:rPr>
              <a:t>(erreur médicale, plainte de patients…) </a:t>
            </a:r>
            <a:r>
              <a:rPr lang="fr-FR" sz="1400" dirty="0">
                <a:ea typeface="Times New Roman" panose="02020603050405020304" pitchFamily="18" charset="0"/>
              </a:rPr>
              <a:t>?</a:t>
            </a:r>
          </a:p>
          <a:p>
            <a:pPr lvl="0"/>
            <a:endParaRPr lang="fr-FR" sz="1400" dirty="0">
              <a:ea typeface="Calibri" panose="020F0502020204030204" pitchFamily="34" charset="0"/>
            </a:endParaRPr>
          </a:p>
          <a:p>
            <a:pPr marL="342900" lvl="0" indent="-342900">
              <a:buFont typeface="Wingdings" panose="05000000000000000000" pitchFamily="2" charset="2"/>
              <a:buChar char=""/>
            </a:pPr>
            <a:r>
              <a:rPr lang="fr-FR" sz="1400" dirty="0">
                <a:ea typeface="Times New Roman" panose="02020603050405020304" pitchFamily="18" charset="0"/>
              </a:rPr>
              <a:t>Selon vous, quels types de couverture sont </a:t>
            </a:r>
            <a:r>
              <a:rPr lang="fr-FR" sz="1400" b="1" dirty="0">
                <a:ea typeface="Times New Roman" panose="02020603050405020304" pitchFamily="18" charset="0"/>
              </a:rPr>
              <a:t>obligatoires</a:t>
            </a:r>
            <a:r>
              <a:rPr lang="fr-FR" sz="1400" dirty="0">
                <a:ea typeface="Times New Roman" panose="02020603050405020304" pitchFamily="18" charset="0"/>
              </a:rPr>
              <a:t> </a:t>
            </a:r>
            <a:r>
              <a:rPr lang="fr-FR" sz="1100" i="1" dirty="0">
                <a:solidFill>
                  <a:prstClr val="black"/>
                </a:solidFill>
                <a:ea typeface="Times New Roman" panose="02020603050405020304" pitchFamily="18" charset="0"/>
              </a:rPr>
              <a:t>(la RC l’est !) </a:t>
            </a:r>
            <a:r>
              <a:rPr lang="fr-FR" sz="1400" dirty="0">
                <a:ea typeface="Times New Roman" panose="02020603050405020304" pitchFamily="18" charset="0"/>
              </a:rPr>
              <a:t>? </a:t>
            </a:r>
          </a:p>
          <a:p>
            <a:pPr marL="342900" lvl="0" indent="-342900">
              <a:buFont typeface="Wingdings" panose="05000000000000000000" pitchFamily="2" charset="2"/>
              <a:buChar char=""/>
            </a:pPr>
            <a:endParaRPr lang="fr-FR" sz="1400" dirty="0">
              <a:ea typeface="Calibri" panose="020F0502020204030204" pitchFamily="34" charset="0"/>
            </a:endParaRPr>
          </a:p>
          <a:p>
            <a:pPr marL="342900" lvl="0" indent="-342900">
              <a:buFont typeface="Wingdings" panose="05000000000000000000" pitchFamily="2" charset="2"/>
              <a:buChar char=""/>
            </a:pPr>
            <a:r>
              <a:rPr lang="fr-FR" sz="1400" dirty="0">
                <a:ea typeface="Times New Roman" panose="02020603050405020304" pitchFamily="18" charset="0"/>
              </a:rPr>
              <a:t>Quelles </a:t>
            </a:r>
            <a:r>
              <a:rPr lang="fr-FR" sz="1400" b="1" dirty="0">
                <a:ea typeface="Times New Roman" panose="02020603050405020304" pitchFamily="18" charset="0"/>
              </a:rPr>
              <a:t>garanties</a:t>
            </a:r>
            <a:r>
              <a:rPr lang="fr-FR" sz="1400" dirty="0">
                <a:ea typeface="Times New Roman" panose="02020603050405020304" pitchFamily="18" charset="0"/>
              </a:rPr>
              <a:t> avez-vous déjà </a:t>
            </a:r>
            <a:r>
              <a:rPr lang="fr-FR" sz="1400" b="1" dirty="0">
                <a:ea typeface="Times New Roman" panose="02020603050405020304" pitchFamily="18" charset="0"/>
              </a:rPr>
              <a:t>mises en place</a:t>
            </a:r>
            <a:r>
              <a:rPr lang="fr-FR" sz="1400" dirty="0">
                <a:ea typeface="Times New Roman" panose="02020603050405020304" pitchFamily="18" charset="0"/>
              </a:rPr>
              <a:t> ?</a:t>
            </a:r>
          </a:p>
          <a:p>
            <a:pPr marL="342900" lvl="0" indent="-342900">
              <a:buFont typeface="Wingdings" panose="05000000000000000000" pitchFamily="2" charset="2"/>
              <a:buChar char=""/>
            </a:pPr>
            <a:endParaRPr lang="fr-FR" sz="1400" dirty="0">
              <a:ea typeface="Calibri" panose="020F0502020204030204" pitchFamily="34" charset="0"/>
            </a:endParaRPr>
          </a:p>
          <a:p>
            <a:pPr marL="342900" lvl="0" indent="-342900">
              <a:buFont typeface="Wingdings" panose="05000000000000000000" pitchFamily="2" charset="2"/>
              <a:buChar char=""/>
            </a:pPr>
            <a:r>
              <a:rPr lang="fr-FR" sz="1400" dirty="0">
                <a:ea typeface="Times New Roman" panose="02020603050405020304" pitchFamily="18" charset="0"/>
              </a:rPr>
              <a:t>Et quels sont vos </a:t>
            </a:r>
            <a:r>
              <a:rPr lang="fr-FR" sz="1400" b="1" dirty="0">
                <a:ea typeface="Times New Roman" panose="02020603050405020304" pitchFamily="18" charset="0"/>
              </a:rPr>
              <a:t>plafonds de garanties</a:t>
            </a:r>
            <a:r>
              <a:rPr lang="fr-FR" sz="1400" dirty="0">
                <a:ea typeface="Times New Roman" panose="02020603050405020304" pitchFamily="18" charset="0"/>
              </a:rPr>
              <a:t> ?</a:t>
            </a:r>
          </a:p>
          <a:p>
            <a:pPr marL="342900" lvl="0" indent="-342900">
              <a:buFont typeface="Wingdings" panose="05000000000000000000" pitchFamily="2" charset="2"/>
              <a:buChar char=""/>
            </a:pPr>
            <a:endParaRPr lang="fr-FR" sz="1400" dirty="0">
              <a:ea typeface="Calibri" panose="020F0502020204030204" pitchFamily="34" charset="0"/>
            </a:endParaRPr>
          </a:p>
          <a:p>
            <a:pPr marL="342900" lvl="0" indent="-342900">
              <a:buFont typeface="Wingdings" panose="05000000000000000000" pitchFamily="2" charset="2"/>
              <a:buChar char=""/>
            </a:pPr>
            <a:r>
              <a:rPr lang="fr-FR" sz="1400" dirty="0">
                <a:ea typeface="Times New Roman" panose="02020603050405020304" pitchFamily="18" charset="0"/>
              </a:rPr>
              <a:t>Combien de </a:t>
            </a:r>
            <a:r>
              <a:rPr lang="fr-FR" sz="1400" b="1" dirty="0">
                <a:ea typeface="Times New Roman" panose="02020603050405020304" pitchFamily="18" charset="0"/>
              </a:rPr>
              <a:t>plaintes </a:t>
            </a:r>
            <a:r>
              <a:rPr lang="fr-FR" sz="1400" dirty="0">
                <a:ea typeface="Times New Roman" panose="02020603050405020304" pitchFamily="18" charset="0"/>
              </a:rPr>
              <a:t>avez-vous eues ou en cours de la part de vos patients ?</a:t>
            </a:r>
          </a:p>
          <a:p>
            <a:pPr marL="342900" lvl="0" indent="-342900">
              <a:buFont typeface="Wingdings" panose="05000000000000000000" pitchFamily="2" charset="2"/>
              <a:buChar char=""/>
            </a:pPr>
            <a:endParaRPr lang="fr-FR" sz="1400" dirty="0">
              <a:ea typeface="Calibri" panose="020F0502020204030204" pitchFamily="34" charset="0"/>
            </a:endParaRPr>
          </a:p>
          <a:p>
            <a:pPr marL="342900" lvl="0" indent="-342900">
              <a:buFont typeface="Wingdings" panose="05000000000000000000" pitchFamily="2" charset="2"/>
              <a:buChar char=""/>
            </a:pPr>
            <a:r>
              <a:rPr lang="fr-FR" sz="1400" dirty="0">
                <a:ea typeface="Times New Roman" panose="02020603050405020304" pitchFamily="18" charset="0"/>
              </a:rPr>
              <a:t>Parmi vos </a:t>
            </a:r>
            <a:r>
              <a:rPr lang="fr-FR" sz="1400" b="1" dirty="0">
                <a:ea typeface="Times New Roman" panose="02020603050405020304" pitchFamily="18" charset="0"/>
              </a:rPr>
              <a:t>collaborateurs</a:t>
            </a:r>
            <a:r>
              <a:rPr lang="fr-FR" sz="1400" dirty="0">
                <a:ea typeface="Times New Roman" panose="02020603050405020304" pitchFamily="18" charset="0"/>
              </a:rPr>
              <a:t>, lesquels doivent être couverts ?</a:t>
            </a:r>
            <a:endParaRPr lang="fr-FR" sz="1400" dirty="0"/>
          </a:p>
        </p:txBody>
      </p:sp>
    </p:spTree>
    <p:extLst>
      <p:ext uri="{BB962C8B-B14F-4D97-AF65-F5344CB8AC3E}">
        <p14:creationId xmlns:p14="http://schemas.microsoft.com/office/powerpoint/2010/main" val="6668521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Schémas de distribution / détection des besoins client</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5</a:t>
            </a:r>
          </a:p>
        </p:txBody>
      </p:sp>
      <p:grpSp>
        <p:nvGrpSpPr>
          <p:cNvPr id="142" name="Groupe 141">
            <a:extLst>
              <a:ext uri="{FF2B5EF4-FFF2-40B4-BE49-F238E27FC236}">
                <a16:creationId xmlns:a16="http://schemas.microsoft.com/office/drawing/2014/main" id="{0F9AE36F-4C95-4A41-AF61-7AA6975AADF1}"/>
              </a:ext>
            </a:extLst>
          </p:cNvPr>
          <p:cNvGrpSpPr/>
          <p:nvPr/>
        </p:nvGrpSpPr>
        <p:grpSpPr>
          <a:xfrm>
            <a:off x="800095" y="1288916"/>
            <a:ext cx="385993" cy="510935"/>
            <a:chOff x="7729783" y="3750361"/>
            <a:chExt cx="630445" cy="740323"/>
          </a:xfrm>
        </p:grpSpPr>
        <p:sp>
          <p:nvSpPr>
            <p:cNvPr id="143" name="Forme libre : forme 142">
              <a:extLst>
                <a:ext uri="{FF2B5EF4-FFF2-40B4-BE49-F238E27FC236}">
                  <a16:creationId xmlns:a16="http://schemas.microsoft.com/office/drawing/2014/main" id="{3934679A-7E95-41EB-8639-0F87C8AA7D96}"/>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orme libre : forme 143">
              <a:extLst>
                <a:ext uri="{FF2B5EF4-FFF2-40B4-BE49-F238E27FC236}">
                  <a16:creationId xmlns:a16="http://schemas.microsoft.com/office/drawing/2014/main" id="{B14C3AF5-C7B6-478C-9646-BB4BD272C3B1}"/>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Forme libre : forme 144">
              <a:extLst>
                <a:ext uri="{FF2B5EF4-FFF2-40B4-BE49-F238E27FC236}">
                  <a16:creationId xmlns:a16="http://schemas.microsoft.com/office/drawing/2014/main" id="{60A0B2E8-7330-44B9-B619-ACDBF038FB83}"/>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orme libre : forme 145">
              <a:extLst>
                <a:ext uri="{FF2B5EF4-FFF2-40B4-BE49-F238E27FC236}">
                  <a16:creationId xmlns:a16="http://schemas.microsoft.com/office/drawing/2014/main" id="{2236FF85-7F34-4C18-B4D4-92E12649D311}"/>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Forme libre : forme 146">
              <a:extLst>
                <a:ext uri="{FF2B5EF4-FFF2-40B4-BE49-F238E27FC236}">
                  <a16:creationId xmlns:a16="http://schemas.microsoft.com/office/drawing/2014/main" id="{B774D17E-1E18-4B34-B8A1-43FEBA2FE76A}"/>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48" name="Image 147">
            <a:extLst>
              <a:ext uri="{FF2B5EF4-FFF2-40B4-BE49-F238E27FC236}">
                <a16:creationId xmlns:a16="http://schemas.microsoft.com/office/drawing/2014/main" id="{AE7EA7EA-AF0E-46AF-8C2C-3EA864A2A4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sp>
        <p:nvSpPr>
          <p:cNvPr id="173" name="Rectangle 172">
            <a:extLst>
              <a:ext uri="{FF2B5EF4-FFF2-40B4-BE49-F238E27FC236}">
                <a16:creationId xmlns:a16="http://schemas.microsoft.com/office/drawing/2014/main" id="{A82C5FD4-49F4-4FC9-B910-8BDBCCD35400}"/>
              </a:ext>
            </a:extLst>
          </p:cNvPr>
          <p:cNvSpPr/>
          <p:nvPr/>
        </p:nvSpPr>
        <p:spPr>
          <a:xfrm>
            <a:off x="708087" y="1254320"/>
            <a:ext cx="4183912" cy="63583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16" name="ZoneTexte 15">
            <a:extLst>
              <a:ext uri="{FF2B5EF4-FFF2-40B4-BE49-F238E27FC236}">
                <a16:creationId xmlns:a16="http://schemas.microsoft.com/office/drawing/2014/main" id="{644AC46C-DC5C-49B2-A78E-007F2DDDD82A}"/>
              </a:ext>
            </a:extLst>
          </p:cNvPr>
          <p:cNvSpPr txBox="1"/>
          <p:nvPr/>
        </p:nvSpPr>
        <p:spPr>
          <a:xfrm>
            <a:off x="2988337" y="1255389"/>
            <a:ext cx="177590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prstClr val="black"/>
                </a:solidFill>
                <a:effectLst/>
                <a:uLnTx/>
                <a:uFillTx/>
                <a:latin typeface="Calibri Light" panose="020F0302020204030204"/>
                <a:ea typeface="+mn-ea"/>
                <a:cs typeface="+mn-cs"/>
              </a:rPr>
              <a:t>Création du lead</a:t>
            </a:r>
          </a:p>
        </p:txBody>
      </p:sp>
      <p:sp>
        <p:nvSpPr>
          <p:cNvPr id="17" name="Ellipse 16">
            <a:extLst>
              <a:ext uri="{FF2B5EF4-FFF2-40B4-BE49-F238E27FC236}">
                <a16:creationId xmlns:a16="http://schemas.microsoft.com/office/drawing/2014/main" id="{C56C6A9A-7407-4677-92E6-0E165C099A87}"/>
              </a:ext>
            </a:extLst>
          </p:cNvPr>
          <p:cNvSpPr/>
          <p:nvPr/>
        </p:nvSpPr>
        <p:spPr>
          <a:xfrm>
            <a:off x="2866047" y="1307715"/>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2</a:t>
            </a:r>
          </a:p>
        </p:txBody>
      </p:sp>
      <p:pic>
        <p:nvPicPr>
          <p:cNvPr id="18" name="Image 17">
            <a:extLst>
              <a:ext uri="{FF2B5EF4-FFF2-40B4-BE49-F238E27FC236}">
                <a16:creationId xmlns:a16="http://schemas.microsoft.com/office/drawing/2014/main" id="{F09DDF62-CDD3-469F-B9EA-EA6D8D5F3561}"/>
              </a:ext>
            </a:extLst>
          </p:cNvPr>
          <p:cNvPicPr>
            <a:picLocks noChangeAspect="1"/>
          </p:cNvPicPr>
          <p:nvPr/>
        </p:nvPicPr>
        <p:blipFill>
          <a:blip r:embed="rId3"/>
          <a:stretch>
            <a:fillRect/>
          </a:stretch>
        </p:blipFill>
        <p:spPr>
          <a:xfrm>
            <a:off x="3105279" y="1572235"/>
            <a:ext cx="1307039" cy="208225"/>
          </a:xfrm>
          <a:prstGeom prst="rect">
            <a:avLst/>
          </a:prstGeom>
        </p:spPr>
      </p:pic>
      <p:sp>
        <p:nvSpPr>
          <p:cNvPr id="21" name="Espace réservé du texte 5">
            <a:extLst>
              <a:ext uri="{FF2B5EF4-FFF2-40B4-BE49-F238E27FC236}">
                <a16:creationId xmlns:a16="http://schemas.microsoft.com/office/drawing/2014/main" id="{4FC27DAE-5858-475D-9B1D-9CEADD333D02}"/>
              </a:ext>
            </a:extLst>
          </p:cNvPr>
          <p:cNvSpPr txBox="1">
            <a:spLocks/>
          </p:cNvSpPr>
          <p:nvPr/>
        </p:nvSpPr>
        <p:spPr>
          <a:xfrm>
            <a:off x="5107833" y="1532548"/>
            <a:ext cx="6545433"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800" b="1" i="0" u="none" strike="noStrike" kern="1200" cap="none" spc="0" normalizeH="0" baseline="0" noProof="0">
                <a:ln>
                  <a:noFill/>
                </a:ln>
                <a:solidFill>
                  <a:srgbClr val="3E454A"/>
                </a:solidFill>
                <a:effectLst/>
                <a:uLnTx/>
                <a:uFillTx/>
                <a:latin typeface="Arial" panose="020B0604020202020204"/>
                <a:ea typeface="+mn-ea"/>
                <a:cs typeface="+mn-cs"/>
              </a:rPr>
              <a:t>Même parcours que pour les autres expertises métiers</a:t>
            </a:r>
          </a:p>
        </p:txBody>
      </p:sp>
      <p:sp>
        <p:nvSpPr>
          <p:cNvPr id="22" name="Titre 6">
            <a:extLst>
              <a:ext uri="{FF2B5EF4-FFF2-40B4-BE49-F238E27FC236}">
                <a16:creationId xmlns:a16="http://schemas.microsoft.com/office/drawing/2014/main" id="{C1BB81BC-034A-423D-8C01-DC0BD822C2A6}"/>
              </a:ext>
            </a:extLst>
          </p:cNvPr>
          <p:cNvSpPr txBox="1">
            <a:spLocks/>
          </p:cNvSpPr>
          <p:nvPr/>
        </p:nvSpPr>
        <p:spPr>
          <a:xfrm>
            <a:off x="5107833" y="891131"/>
            <a:ext cx="7084167" cy="71922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all" spc="0" normalizeH="0" baseline="0" noProof="0">
                <a:ln>
                  <a:noFill/>
                </a:ln>
                <a:solidFill>
                  <a:srgbClr val="D7000F"/>
                </a:solidFill>
                <a:effectLst/>
                <a:uLnTx/>
                <a:uFillTx/>
                <a:latin typeface="Arial" panose="020B0604020202020204"/>
                <a:ea typeface="+mj-ea"/>
                <a:cs typeface="+mj-cs"/>
              </a:rPr>
              <a:t>Saisie dans </a:t>
            </a:r>
            <a:r>
              <a:rPr kumimoji="0" lang="fr-FR" sz="1800" b="1" i="0" u="none" strike="noStrike" kern="1200" cap="all" spc="0" normalizeH="0" baseline="0" noProof="0" err="1">
                <a:ln>
                  <a:noFill/>
                </a:ln>
                <a:solidFill>
                  <a:srgbClr val="D7000F"/>
                </a:solidFill>
                <a:effectLst/>
                <a:uLnTx/>
                <a:uFillTx/>
                <a:latin typeface="Arial" panose="020B0604020202020204"/>
                <a:ea typeface="+mj-ea"/>
                <a:cs typeface="+mj-cs"/>
              </a:rPr>
              <a:t>monexpert</a:t>
            </a:r>
            <a:r>
              <a:rPr kumimoji="0" lang="fr-FR" sz="1800" b="1" i="0" u="none" strike="noStrike" kern="1200" cap="all" spc="0" normalizeH="0" baseline="0" noProof="0">
                <a:ln>
                  <a:noFill/>
                </a:ln>
                <a:solidFill>
                  <a:srgbClr val="D7000F"/>
                </a:solidFill>
                <a:effectLst/>
                <a:uLnTx/>
                <a:uFillTx/>
                <a:latin typeface="Arial" panose="020B0604020202020204"/>
                <a:ea typeface="+mj-ea"/>
                <a:cs typeface="+mj-cs"/>
              </a:rPr>
              <a:t> des informations clients</a:t>
            </a:r>
          </a:p>
        </p:txBody>
      </p:sp>
      <p:sp>
        <p:nvSpPr>
          <p:cNvPr id="4" name="Triangle isocèle 3">
            <a:extLst>
              <a:ext uri="{FF2B5EF4-FFF2-40B4-BE49-F238E27FC236}">
                <a16:creationId xmlns:a16="http://schemas.microsoft.com/office/drawing/2014/main" id="{DD6ABE49-9A6F-4C33-8204-0CC3BC783FC3}"/>
              </a:ext>
            </a:extLst>
          </p:cNvPr>
          <p:cNvSpPr/>
          <p:nvPr/>
        </p:nvSpPr>
        <p:spPr>
          <a:xfrm rot="5400000">
            <a:off x="4582290" y="1325694"/>
            <a:ext cx="431998" cy="432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2" name="Image 1">
            <a:extLst>
              <a:ext uri="{FF2B5EF4-FFF2-40B4-BE49-F238E27FC236}">
                <a16:creationId xmlns:a16="http://schemas.microsoft.com/office/drawing/2014/main" id="{975A803A-6C0C-4AEF-AD30-83618871272D}"/>
              </a:ext>
            </a:extLst>
          </p:cNvPr>
          <p:cNvPicPr>
            <a:picLocks noChangeAspect="1"/>
          </p:cNvPicPr>
          <p:nvPr/>
        </p:nvPicPr>
        <p:blipFill>
          <a:blip r:embed="rId4"/>
          <a:stretch>
            <a:fillRect/>
          </a:stretch>
        </p:blipFill>
        <p:spPr>
          <a:xfrm>
            <a:off x="433387" y="2088293"/>
            <a:ext cx="11325225" cy="4257675"/>
          </a:xfrm>
          <a:prstGeom prst="rect">
            <a:avLst/>
          </a:prstGeom>
        </p:spPr>
      </p:pic>
    </p:spTree>
    <p:extLst>
      <p:ext uri="{BB962C8B-B14F-4D97-AF65-F5344CB8AC3E}">
        <p14:creationId xmlns:p14="http://schemas.microsoft.com/office/powerpoint/2010/main" val="2887410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Schémas de distribution / détection des besoins client</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5</a:t>
            </a:r>
          </a:p>
        </p:txBody>
      </p:sp>
      <p:grpSp>
        <p:nvGrpSpPr>
          <p:cNvPr id="142" name="Groupe 141">
            <a:extLst>
              <a:ext uri="{FF2B5EF4-FFF2-40B4-BE49-F238E27FC236}">
                <a16:creationId xmlns:a16="http://schemas.microsoft.com/office/drawing/2014/main" id="{0F9AE36F-4C95-4A41-AF61-7AA6975AADF1}"/>
              </a:ext>
            </a:extLst>
          </p:cNvPr>
          <p:cNvGrpSpPr/>
          <p:nvPr/>
        </p:nvGrpSpPr>
        <p:grpSpPr>
          <a:xfrm>
            <a:off x="800095" y="1288916"/>
            <a:ext cx="385993" cy="510935"/>
            <a:chOff x="7729783" y="3750361"/>
            <a:chExt cx="630445" cy="740323"/>
          </a:xfrm>
        </p:grpSpPr>
        <p:sp>
          <p:nvSpPr>
            <p:cNvPr id="143" name="Forme libre : forme 142">
              <a:extLst>
                <a:ext uri="{FF2B5EF4-FFF2-40B4-BE49-F238E27FC236}">
                  <a16:creationId xmlns:a16="http://schemas.microsoft.com/office/drawing/2014/main" id="{3934679A-7E95-41EB-8639-0F87C8AA7D96}"/>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orme libre : forme 143">
              <a:extLst>
                <a:ext uri="{FF2B5EF4-FFF2-40B4-BE49-F238E27FC236}">
                  <a16:creationId xmlns:a16="http://schemas.microsoft.com/office/drawing/2014/main" id="{B14C3AF5-C7B6-478C-9646-BB4BD272C3B1}"/>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Forme libre : forme 144">
              <a:extLst>
                <a:ext uri="{FF2B5EF4-FFF2-40B4-BE49-F238E27FC236}">
                  <a16:creationId xmlns:a16="http://schemas.microsoft.com/office/drawing/2014/main" id="{60A0B2E8-7330-44B9-B619-ACDBF038FB83}"/>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orme libre : forme 145">
              <a:extLst>
                <a:ext uri="{FF2B5EF4-FFF2-40B4-BE49-F238E27FC236}">
                  <a16:creationId xmlns:a16="http://schemas.microsoft.com/office/drawing/2014/main" id="{2236FF85-7F34-4C18-B4D4-92E12649D311}"/>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Forme libre : forme 146">
              <a:extLst>
                <a:ext uri="{FF2B5EF4-FFF2-40B4-BE49-F238E27FC236}">
                  <a16:creationId xmlns:a16="http://schemas.microsoft.com/office/drawing/2014/main" id="{B774D17E-1E18-4B34-B8A1-43FEBA2FE76A}"/>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48" name="Image 147">
            <a:extLst>
              <a:ext uri="{FF2B5EF4-FFF2-40B4-BE49-F238E27FC236}">
                <a16:creationId xmlns:a16="http://schemas.microsoft.com/office/drawing/2014/main" id="{AE7EA7EA-AF0E-46AF-8C2C-3EA864A2A4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sp>
        <p:nvSpPr>
          <p:cNvPr id="173" name="Rectangle 172">
            <a:extLst>
              <a:ext uri="{FF2B5EF4-FFF2-40B4-BE49-F238E27FC236}">
                <a16:creationId xmlns:a16="http://schemas.microsoft.com/office/drawing/2014/main" id="{A82C5FD4-49F4-4FC9-B910-8BDBCCD35400}"/>
              </a:ext>
            </a:extLst>
          </p:cNvPr>
          <p:cNvSpPr/>
          <p:nvPr/>
        </p:nvSpPr>
        <p:spPr>
          <a:xfrm>
            <a:off x="708087" y="1254320"/>
            <a:ext cx="4183912" cy="63583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16" name="ZoneTexte 15">
            <a:extLst>
              <a:ext uri="{FF2B5EF4-FFF2-40B4-BE49-F238E27FC236}">
                <a16:creationId xmlns:a16="http://schemas.microsoft.com/office/drawing/2014/main" id="{644AC46C-DC5C-49B2-A78E-007F2DDDD82A}"/>
              </a:ext>
            </a:extLst>
          </p:cNvPr>
          <p:cNvSpPr txBox="1"/>
          <p:nvPr/>
        </p:nvSpPr>
        <p:spPr>
          <a:xfrm>
            <a:off x="2988337" y="1255389"/>
            <a:ext cx="1775905"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prstClr val="black"/>
                </a:solidFill>
                <a:effectLst/>
                <a:uLnTx/>
                <a:uFillTx/>
                <a:latin typeface="Calibri Light" panose="020F0302020204030204"/>
              </a:rPr>
              <a:t>Création du lead</a:t>
            </a:r>
          </a:p>
        </p:txBody>
      </p:sp>
      <p:sp>
        <p:nvSpPr>
          <p:cNvPr id="17" name="Ellipse 16">
            <a:extLst>
              <a:ext uri="{FF2B5EF4-FFF2-40B4-BE49-F238E27FC236}">
                <a16:creationId xmlns:a16="http://schemas.microsoft.com/office/drawing/2014/main" id="{C56C6A9A-7407-4677-92E6-0E165C099A87}"/>
              </a:ext>
            </a:extLst>
          </p:cNvPr>
          <p:cNvSpPr/>
          <p:nvPr/>
        </p:nvSpPr>
        <p:spPr>
          <a:xfrm>
            <a:off x="2866047" y="1307715"/>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2</a:t>
            </a:r>
          </a:p>
        </p:txBody>
      </p:sp>
      <p:pic>
        <p:nvPicPr>
          <p:cNvPr id="18" name="Image 17">
            <a:extLst>
              <a:ext uri="{FF2B5EF4-FFF2-40B4-BE49-F238E27FC236}">
                <a16:creationId xmlns:a16="http://schemas.microsoft.com/office/drawing/2014/main" id="{F09DDF62-CDD3-469F-B9EA-EA6D8D5F3561}"/>
              </a:ext>
            </a:extLst>
          </p:cNvPr>
          <p:cNvPicPr>
            <a:picLocks noChangeAspect="1"/>
          </p:cNvPicPr>
          <p:nvPr/>
        </p:nvPicPr>
        <p:blipFill>
          <a:blip r:embed="rId3"/>
          <a:stretch>
            <a:fillRect/>
          </a:stretch>
        </p:blipFill>
        <p:spPr>
          <a:xfrm>
            <a:off x="3105279" y="1572235"/>
            <a:ext cx="1307039" cy="208225"/>
          </a:xfrm>
          <a:prstGeom prst="rect">
            <a:avLst/>
          </a:prstGeom>
        </p:spPr>
      </p:pic>
      <p:sp>
        <p:nvSpPr>
          <p:cNvPr id="21" name="Espace réservé du texte 5">
            <a:extLst>
              <a:ext uri="{FF2B5EF4-FFF2-40B4-BE49-F238E27FC236}">
                <a16:creationId xmlns:a16="http://schemas.microsoft.com/office/drawing/2014/main" id="{4FC27DAE-5858-475D-9B1D-9CEADD333D02}"/>
              </a:ext>
            </a:extLst>
          </p:cNvPr>
          <p:cNvSpPr txBox="1">
            <a:spLocks/>
          </p:cNvSpPr>
          <p:nvPr/>
        </p:nvSpPr>
        <p:spPr>
          <a:xfrm>
            <a:off x="5107833" y="1532548"/>
            <a:ext cx="6545433"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800" b="1" i="0" u="none" strike="noStrike" kern="1200" cap="none" spc="0" normalizeH="0" baseline="0" noProof="0">
                <a:ln>
                  <a:noFill/>
                </a:ln>
                <a:solidFill>
                  <a:srgbClr val="3E454A"/>
                </a:solidFill>
                <a:effectLst/>
                <a:uLnTx/>
                <a:uFillTx/>
                <a:latin typeface="Arial" panose="020B0604020202020204"/>
                <a:ea typeface="+mn-ea"/>
                <a:cs typeface="+mn-cs"/>
              </a:rPr>
              <a:t>Même parcours que pour les autres expertises métiers</a:t>
            </a:r>
          </a:p>
        </p:txBody>
      </p:sp>
      <p:sp>
        <p:nvSpPr>
          <p:cNvPr id="22" name="Titre 6">
            <a:extLst>
              <a:ext uri="{FF2B5EF4-FFF2-40B4-BE49-F238E27FC236}">
                <a16:creationId xmlns:a16="http://schemas.microsoft.com/office/drawing/2014/main" id="{C1BB81BC-034A-423D-8C01-DC0BD822C2A6}"/>
              </a:ext>
            </a:extLst>
          </p:cNvPr>
          <p:cNvSpPr txBox="1">
            <a:spLocks/>
          </p:cNvSpPr>
          <p:nvPr/>
        </p:nvSpPr>
        <p:spPr>
          <a:xfrm>
            <a:off x="5107833" y="891131"/>
            <a:ext cx="7084167" cy="71922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all" spc="0" normalizeH="0" baseline="0" noProof="0">
                <a:ln>
                  <a:noFill/>
                </a:ln>
                <a:solidFill>
                  <a:srgbClr val="D7000F"/>
                </a:solidFill>
                <a:effectLst/>
                <a:uLnTx/>
                <a:uFillTx/>
                <a:latin typeface="Arial" panose="020B0604020202020204"/>
                <a:ea typeface="+mj-ea"/>
                <a:cs typeface="+mj-cs"/>
              </a:rPr>
              <a:t>Saisie dans </a:t>
            </a:r>
            <a:r>
              <a:rPr kumimoji="0" lang="fr-FR" sz="1800" b="1" i="0" u="none" strike="noStrike" kern="1200" cap="all" spc="0" normalizeH="0" baseline="0" noProof="0" err="1">
                <a:ln>
                  <a:noFill/>
                </a:ln>
                <a:solidFill>
                  <a:srgbClr val="D7000F"/>
                </a:solidFill>
                <a:effectLst/>
                <a:uLnTx/>
                <a:uFillTx/>
                <a:latin typeface="Arial" panose="020B0604020202020204"/>
                <a:ea typeface="+mj-ea"/>
                <a:cs typeface="+mj-cs"/>
              </a:rPr>
              <a:t>monexpert</a:t>
            </a:r>
            <a:r>
              <a:rPr kumimoji="0" lang="fr-FR" sz="1800" b="1" i="0" u="none" strike="noStrike" kern="1200" cap="all" spc="0" normalizeH="0" baseline="0" noProof="0">
                <a:ln>
                  <a:noFill/>
                </a:ln>
                <a:solidFill>
                  <a:srgbClr val="D7000F"/>
                </a:solidFill>
                <a:effectLst/>
                <a:uLnTx/>
                <a:uFillTx/>
                <a:latin typeface="Arial" panose="020B0604020202020204"/>
                <a:ea typeface="+mj-ea"/>
                <a:cs typeface="+mj-cs"/>
              </a:rPr>
              <a:t> des informations clients</a:t>
            </a:r>
          </a:p>
        </p:txBody>
      </p:sp>
      <p:sp>
        <p:nvSpPr>
          <p:cNvPr id="4" name="Triangle isocèle 3">
            <a:extLst>
              <a:ext uri="{FF2B5EF4-FFF2-40B4-BE49-F238E27FC236}">
                <a16:creationId xmlns:a16="http://schemas.microsoft.com/office/drawing/2014/main" id="{DD6ABE49-9A6F-4C33-8204-0CC3BC783FC3}"/>
              </a:ext>
            </a:extLst>
          </p:cNvPr>
          <p:cNvSpPr/>
          <p:nvPr/>
        </p:nvSpPr>
        <p:spPr>
          <a:xfrm rot="5400000">
            <a:off x="4582290" y="1325694"/>
            <a:ext cx="431998" cy="432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Image 23">
            <a:extLst>
              <a:ext uri="{FF2B5EF4-FFF2-40B4-BE49-F238E27FC236}">
                <a16:creationId xmlns:a16="http://schemas.microsoft.com/office/drawing/2014/main" id="{E2EAB039-781B-4A9A-90AB-9FFD37EC4AB1}"/>
              </a:ext>
            </a:extLst>
          </p:cNvPr>
          <p:cNvPicPr>
            <a:picLocks noChangeAspect="1"/>
          </p:cNvPicPr>
          <p:nvPr/>
        </p:nvPicPr>
        <p:blipFill rotWithShape="1">
          <a:blip r:embed="rId4"/>
          <a:srcRect t="2076"/>
          <a:stretch/>
        </p:blipFill>
        <p:spPr>
          <a:xfrm>
            <a:off x="2171823" y="2142620"/>
            <a:ext cx="8215209" cy="42512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90849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Schémas de distribution / exemples de tarifs</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5</a:t>
            </a:r>
          </a:p>
        </p:txBody>
      </p:sp>
      <p:sp>
        <p:nvSpPr>
          <p:cNvPr id="16" name="Rectangle 15">
            <a:extLst>
              <a:ext uri="{FF2B5EF4-FFF2-40B4-BE49-F238E27FC236}">
                <a16:creationId xmlns:a16="http://schemas.microsoft.com/office/drawing/2014/main" id="{260400D5-32AE-474B-9B6B-DF168D46A054}"/>
              </a:ext>
            </a:extLst>
          </p:cNvPr>
          <p:cNvSpPr/>
          <p:nvPr/>
        </p:nvSpPr>
        <p:spPr>
          <a:xfrm>
            <a:off x="6606866" y="1241199"/>
            <a:ext cx="4818995" cy="635831"/>
          </a:xfrm>
          <a:prstGeom prst="rect">
            <a:avLst/>
          </a:prstGeom>
          <a:solidFill>
            <a:srgbClr val="7030A0">
              <a:alpha val="9000"/>
            </a:srgbClr>
          </a:solidFill>
          <a:ln w="28575" cap="flat" cmpd="sng" algn="ctr">
            <a:solidFill>
              <a:srgbClr val="7030A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5B9BD5"/>
              </a:solidFill>
              <a:effectLst/>
              <a:uLnTx/>
              <a:uFillTx/>
              <a:latin typeface="Calibri Light" panose="020F0302020204030204"/>
              <a:ea typeface="+mn-ea"/>
              <a:cs typeface="+mn-cs"/>
            </a:endParaRPr>
          </a:p>
        </p:txBody>
      </p:sp>
      <p:pic>
        <p:nvPicPr>
          <p:cNvPr id="17" name="Image 16">
            <a:extLst>
              <a:ext uri="{FF2B5EF4-FFF2-40B4-BE49-F238E27FC236}">
                <a16:creationId xmlns:a16="http://schemas.microsoft.com/office/drawing/2014/main" id="{53EED4DC-474D-4F0C-A9D0-34020BCE3E00}"/>
              </a:ext>
            </a:extLst>
          </p:cNvPr>
          <p:cNvPicPr>
            <a:picLocks noChangeAspect="1"/>
          </p:cNvPicPr>
          <p:nvPr/>
        </p:nvPicPr>
        <p:blipFill>
          <a:blip r:embed="rId2"/>
          <a:stretch>
            <a:fillRect/>
          </a:stretch>
        </p:blipFill>
        <p:spPr>
          <a:xfrm>
            <a:off x="6753365" y="1360164"/>
            <a:ext cx="1230618" cy="397900"/>
          </a:xfrm>
          <a:prstGeom prst="rect">
            <a:avLst/>
          </a:prstGeom>
        </p:spPr>
      </p:pic>
      <p:sp>
        <p:nvSpPr>
          <p:cNvPr id="18" name="ZoneTexte 17">
            <a:extLst>
              <a:ext uri="{FF2B5EF4-FFF2-40B4-BE49-F238E27FC236}">
                <a16:creationId xmlns:a16="http://schemas.microsoft.com/office/drawing/2014/main" id="{F3028007-053E-4FC4-8466-FF22D92CD457}"/>
              </a:ext>
            </a:extLst>
          </p:cNvPr>
          <p:cNvSpPr txBox="1"/>
          <p:nvPr/>
        </p:nvSpPr>
        <p:spPr>
          <a:xfrm>
            <a:off x="8628919" y="1243916"/>
            <a:ext cx="248438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prstClr val="black"/>
                </a:solidFill>
                <a:effectLst/>
                <a:uLnTx/>
                <a:uFillTx/>
                <a:latin typeface="Calibri Light" panose="020F0302020204030204"/>
              </a:rPr>
              <a:t>Prise en charge du client</a:t>
            </a:r>
          </a:p>
        </p:txBody>
      </p:sp>
      <p:sp>
        <p:nvSpPr>
          <p:cNvPr id="19" name="Ellipse 18">
            <a:extLst>
              <a:ext uri="{FF2B5EF4-FFF2-40B4-BE49-F238E27FC236}">
                <a16:creationId xmlns:a16="http://schemas.microsoft.com/office/drawing/2014/main" id="{6F40B11B-B58C-4C82-A9A5-2DAE5C48EB68}"/>
              </a:ext>
            </a:extLst>
          </p:cNvPr>
          <p:cNvSpPr/>
          <p:nvPr/>
        </p:nvSpPr>
        <p:spPr>
          <a:xfrm>
            <a:off x="8393664" y="1296797"/>
            <a:ext cx="182642" cy="202014"/>
          </a:xfrm>
          <a:prstGeom prst="ellipse">
            <a:avLst/>
          </a:prstGeom>
          <a:solidFill>
            <a:srgbClr val="7030A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3</a:t>
            </a:r>
          </a:p>
        </p:txBody>
      </p:sp>
      <p:sp>
        <p:nvSpPr>
          <p:cNvPr id="20" name="ZoneTexte 19">
            <a:extLst>
              <a:ext uri="{FF2B5EF4-FFF2-40B4-BE49-F238E27FC236}">
                <a16:creationId xmlns:a16="http://schemas.microsoft.com/office/drawing/2014/main" id="{FCD3E0BD-DDCC-45FF-9191-89D25A01D4AB}"/>
              </a:ext>
            </a:extLst>
          </p:cNvPr>
          <p:cNvSpPr txBox="1"/>
          <p:nvPr/>
        </p:nvSpPr>
        <p:spPr>
          <a:xfrm>
            <a:off x="8151075" y="1437949"/>
            <a:ext cx="3241448"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a:ln>
                  <a:noFill/>
                </a:ln>
                <a:solidFill>
                  <a:prstClr val="black"/>
                </a:solidFill>
                <a:effectLst/>
                <a:uLnTx/>
                <a:uFillTx/>
                <a:latin typeface="Calibri Light" panose="020F0302020204030204"/>
              </a:rPr>
              <a:t>WTW contacte le client et lui propose des solutions RC Médicale en lien avec son activité</a:t>
            </a:r>
            <a:endParaRPr kumimoji="0" lang="fr-FR" sz="1400" b="0" i="0" u="none" strike="noStrike" kern="0" cap="none" spc="0" normalizeH="0" baseline="0" noProof="0">
              <a:ln>
                <a:noFill/>
              </a:ln>
              <a:solidFill>
                <a:prstClr val="black"/>
              </a:solidFill>
              <a:effectLst/>
              <a:uLnTx/>
              <a:uFillTx/>
              <a:latin typeface="Calibri Light" panose="020F0302020204030204"/>
            </a:endParaRPr>
          </a:p>
        </p:txBody>
      </p:sp>
      <p:sp>
        <p:nvSpPr>
          <p:cNvPr id="4" name="ZoneTexte 3">
            <a:extLst>
              <a:ext uri="{FF2B5EF4-FFF2-40B4-BE49-F238E27FC236}">
                <a16:creationId xmlns:a16="http://schemas.microsoft.com/office/drawing/2014/main" id="{D58DE2C3-B6C7-4F4C-825F-550A684C650D}"/>
              </a:ext>
            </a:extLst>
          </p:cNvPr>
          <p:cNvSpPr txBox="1"/>
          <p:nvPr/>
        </p:nvSpPr>
        <p:spPr>
          <a:xfrm>
            <a:off x="975181" y="2227426"/>
            <a:ext cx="10450680" cy="2308324"/>
          </a:xfrm>
          <a:prstGeom prst="rect">
            <a:avLst/>
          </a:prstGeom>
          <a:noFill/>
        </p:spPr>
        <p:txBody>
          <a:bodyPr wrap="square" rtlCol="0">
            <a:spAutoFit/>
          </a:bodyPr>
          <a:lstStyle/>
          <a:p>
            <a:r>
              <a:rPr lang="fr-FR"/>
              <a:t>En cas de questionnement client/prospect sur un tarif de l’offre RC Pro Médicale, préciser que celui-ci leur sera indiqué après diagnostic pointu réalisé par notre expert partenaire, WTW.</a:t>
            </a:r>
          </a:p>
          <a:p>
            <a:endParaRPr lang="fr-FR"/>
          </a:p>
          <a:p>
            <a:r>
              <a:rPr lang="fr-FR"/>
              <a:t>Aucun tarif précis ne nous a été communiqué par WTW, et ceci s’explique notamment par le statut de courtier de WTW qui puise ses propositions sur base de différents assureurs spécialisés ainsi que par le caractère « </a:t>
            </a:r>
            <a:r>
              <a:rPr lang="fr-FR" i="1"/>
              <a:t>sur-mesure</a:t>
            </a:r>
            <a:r>
              <a:rPr lang="fr-FR"/>
              <a:t> » de chaque proposition.</a:t>
            </a:r>
          </a:p>
          <a:p>
            <a:r>
              <a:rPr lang="fr-FR"/>
              <a:t> </a:t>
            </a:r>
          </a:p>
          <a:p>
            <a:r>
              <a:rPr lang="fr-FR"/>
              <a:t>A titre purement indicatif, voici quelques exemples de tarifs issus de simulations WTW :</a:t>
            </a:r>
          </a:p>
        </p:txBody>
      </p:sp>
      <p:sp>
        <p:nvSpPr>
          <p:cNvPr id="6" name="Triangle isocèle 5">
            <a:extLst>
              <a:ext uri="{FF2B5EF4-FFF2-40B4-BE49-F238E27FC236}">
                <a16:creationId xmlns:a16="http://schemas.microsoft.com/office/drawing/2014/main" id="{B8576ACC-94AE-4CCA-A972-5DC326D27338}"/>
              </a:ext>
            </a:extLst>
          </p:cNvPr>
          <p:cNvSpPr/>
          <p:nvPr/>
        </p:nvSpPr>
        <p:spPr>
          <a:xfrm flipV="1">
            <a:off x="8402073" y="1976351"/>
            <a:ext cx="1469036" cy="251075"/>
          </a:xfrm>
          <a:prstGeom prst="triangl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22">
            <a:extLst>
              <a:ext uri="{FF2B5EF4-FFF2-40B4-BE49-F238E27FC236}">
                <a16:creationId xmlns:a16="http://schemas.microsoft.com/office/drawing/2014/main" id="{1EB66A98-6A3B-4965-B349-C581DF1E75DD}"/>
              </a:ext>
            </a:extLst>
          </p:cNvPr>
          <p:cNvPicPr>
            <a:picLocks noChangeAspect="1"/>
          </p:cNvPicPr>
          <p:nvPr/>
        </p:nvPicPr>
        <p:blipFill rotWithShape="1">
          <a:blip r:embed="rId3"/>
          <a:srcRect l="6567" r="11224" b="55796"/>
          <a:stretch/>
        </p:blipFill>
        <p:spPr>
          <a:xfrm>
            <a:off x="2483370" y="4535750"/>
            <a:ext cx="7140315" cy="1858103"/>
          </a:xfrm>
          <a:prstGeom prst="rect">
            <a:avLst/>
          </a:prstGeom>
          <a:ln>
            <a:noFill/>
          </a:ln>
          <a:effectLst>
            <a:outerShdw blurRad="292100" dist="139700" dir="2700000" algn="tl" rotWithShape="0">
              <a:srgbClr val="333333">
                <a:alpha val="65000"/>
              </a:srgbClr>
            </a:outerShdw>
          </a:effectLst>
        </p:spPr>
      </p:pic>
      <p:sp>
        <p:nvSpPr>
          <p:cNvPr id="24" name="ZoneTexte 23">
            <a:extLst>
              <a:ext uri="{FF2B5EF4-FFF2-40B4-BE49-F238E27FC236}">
                <a16:creationId xmlns:a16="http://schemas.microsoft.com/office/drawing/2014/main" id="{E863E6C2-9912-41D6-9FE8-C39CFF6AE667}"/>
              </a:ext>
            </a:extLst>
          </p:cNvPr>
          <p:cNvSpPr txBox="1"/>
          <p:nvPr/>
        </p:nvSpPr>
        <p:spPr>
          <a:xfrm>
            <a:off x="4835117" y="6438823"/>
            <a:ext cx="2689945" cy="246221"/>
          </a:xfrm>
          <a:prstGeom prst="rect">
            <a:avLst/>
          </a:prstGeom>
          <a:noFill/>
        </p:spPr>
        <p:txBody>
          <a:bodyPr wrap="square" rtlCol="0">
            <a:spAutoFit/>
          </a:bodyPr>
          <a:lstStyle/>
          <a:p>
            <a:r>
              <a:rPr lang="fr-FR" sz="1000" i="1"/>
              <a:t>* hors parodontologie (x2 si parodontologie)</a:t>
            </a:r>
          </a:p>
        </p:txBody>
      </p:sp>
      <p:sp>
        <p:nvSpPr>
          <p:cNvPr id="25" name="ZoneTexte 24">
            <a:extLst>
              <a:ext uri="{FF2B5EF4-FFF2-40B4-BE49-F238E27FC236}">
                <a16:creationId xmlns:a16="http://schemas.microsoft.com/office/drawing/2014/main" id="{B496E71C-86EC-44EC-87B3-0650A111F6B7}"/>
              </a:ext>
            </a:extLst>
          </p:cNvPr>
          <p:cNvSpPr txBox="1"/>
          <p:nvPr/>
        </p:nvSpPr>
        <p:spPr>
          <a:xfrm>
            <a:off x="6554789" y="6117652"/>
            <a:ext cx="307212" cy="246221"/>
          </a:xfrm>
          <a:prstGeom prst="rect">
            <a:avLst/>
          </a:prstGeom>
          <a:noFill/>
        </p:spPr>
        <p:txBody>
          <a:bodyPr wrap="square" rtlCol="0">
            <a:spAutoFit/>
          </a:bodyPr>
          <a:lstStyle/>
          <a:p>
            <a:r>
              <a:rPr lang="fr-FR" sz="1000" i="1"/>
              <a:t>*</a:t>
            </a:r>
          </a:p>
        </p:txBody>
      </p:sp>
    </p:spTree>
    <p:extLst>
      <p:ext uri="{BB962C8B-B14F-4D97-AF65-F5344CB8AC3E}">
        <p14:creationId xmlns:p14="http://schemas.microsoft.com/office/powerpoint/2010/main" val="3191300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Tx/>
              <a:buFont typeface="+mj-lt"/>
              <a:buAutoNum type="arabicPeriod"/>
            </a:pPr>
            <a:r>
              <a:rPr lang="fr-FR" sz="2400">
                <a:solidFill>
                  <a:schemeClr val="tx1"/>
                </a:solidFill>
              </a:rPr>
              <a:t>Contexte</a:t>
            </a:r>
          </a:p>
          <a:p>
            <a:pPr>
              <a:buClrTx/>
            </a:pPr>
            <a:r>
              <a:rPr lang="fr-FR" sz="2400">
                <a:solidFill>
                  <a:schemeClr val="tx1"/>
                </a:solidFill>
              </a:rPr>
              <a:t>Partenariat                   /</a:t>
            </a:r>
          </a:p>
          <a:p>
            <a:pPr>
              <a:buClrTx/>
            </a:pPr>
            <a:r>
              <a:rPr lang="fr-FR" sz="2400">
                <a:solidFill>
                  <a:schemeClr val="tx1"/>
                </a:solidFill>
              </a:rPr>
              <a:t>L’offre RC Médicale Pro by </a:t>
            </a:r>
          </a:p>
          <a:p>
            <a:pPr>
              <a:buClrTx/>
            </a:pPr>
            <a:r>
              <a:rPr lang="fr-FR" sz="2400">
                <a:solidFill>
                  <a:schemeClr val="tx1"/>
                </a:solidFill>
              </a:rPr>
              <a:t>Professionnels de santé ciblés</a:t>
            </a:r>
          </a:p>
          <a:p>
            <a:pPr>
              <a:buClrTx/>
            </a:pPr>
            <a:r>
              <a:rPr lang="fr-FR" sz="2400">
                <a:solidFill>
                  <a:schemeClr val="tx1"/>
                </a:solidFill>
              </a:rPr>
              <a:t>Schémas de distribution / Argumentaire</a:t>
            </a:r>
          </a:p>
          <a:p>
            <a:pPr>
              <a:buClrTx/>
            </a:pPr>
            <a:r>
              <a:rPr lang="fr-FR" sz="2400" b="1">
                <a:solidFill>
                  <a:srgbClr val="C00000"/>
                </a:solidFill>
              </a:rPr>
              <a:t>Schéma contractuel</a:t>
            </a:r>
          </a:p>
          <a:p>
            <a:endParaRPr lang="fr-FR" sz="2400" b="1"/>
          </a:p>
        </p:txBody>
      </p:sp>
      <p:sp>
        <p:nvSpPr>
          <p:cNvPr id="3" name="Rectangle 2">
            <a:extLst>
              <a:ext uri="{FF2B5EF4-FFF2-40B4-BE49-F238E27FC236}">
                <a16:creationId xmlns:a16="http://schemas.microsoft.com/office/drawing/2014/main" id="{9ADF4C20-1357-438A-BEE4-082974747E7E}"/>
              </a:ext>
            </a:extLst>
          </p:cNvPr>
          <p:cNvSpPr/>
          <p:nvPr/>
        </p:nvSpPr>
        <p:spPr>
          <a:xfrm>
            <a:off x="3483429" y="4346200"/>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8F4A06BC-B829-4B8C-ABD6-E9D579E6C33D}"/>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615409" y="2420673"/>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ctualités du Groupe BPCE : Banque Populaire Caisse d'Epargne Natixis - 22">
            <a:extLst>
              <a:ext uri="{FF2B5EF4-FFF2-40B4-BE49-F238E27FC236}">
                <a16:creationId xmlns:a16="http://schemas.microsoft.com/office/drawing/2014/main" id="{BA93EC2C-4BFA-4CB8-9FF2-7816BCA2BA6C}"/>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5903872" y="2309883"/>
            <a:ext cx="1407900" cy="4017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FAB4BBC6-EEB1-4E1B-A24D-33AB901DA2D2}"/>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8076145" y="2904155"/>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FB36A1C7-A358-4C0A-92D6-DF5695F9A28C}"/>
              </a:ext>
            </a:extLst>
          </p:cNvPr>
          <p:cNvPicPr>
            <a:picLocks noChangeAspect="1"/>
          </p:cNvPicPr>
          <p:nvPr/>
        </p:nvPicPr>
        <p:blipFill>
          <a:blip r:embed="rId6"/>
          <a:stretch>
            <a:fillRect/>
          </a:stretch>
        </p:blipFill>
        <p:spPr>
          <a:xfrm>
            <a:off x="7484807" y="147308"/>
            <a:ext cx="4504761" cy="10099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216033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Schéma contractuel</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6</a:t>
            </a:r>
          </a:p>
        </p:txBody>
      </p:sp>
      <p:cxnSp>
        <p:nvCxnSpPr>
          <p:cNvPr id="130" name="Connecteur droit avec flèche 129">
            <a:extLst>
              <a:ext uri="{FF2B5EF4-FFF2-40B4-BE49-F238E27FC236}">
                <a16:creationId xmlns:a16="http://schemas.microsoft.com/office/drawing/2014/main" id="{7C614C98-AE05-4211-A9BF-008E399B8512}"/>
              </a:ext>
            </a:extLst>
          </p:cNvPr>
          <p:cNvCxnSpPr>
            <a:cxnSpLocks/>
            <a:stCxn id="172" idx="3"/>
            <a:endCxn id="132" idx="1"/>
          </p:cNvCxnSpPr>
          <p:nvPr/>
        </p:nvCxnSpPr>
        <p:spPr>
          <a:xfrm flipV="1">
            <a:off x="3264477" y="1813388"/>
            <a:ext cx="3675364" cy="14759"/>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1" name="ZoneTexte 130">
            <a:extLst>
              <a:ext uri="{FF2B5EF4-FFF2-40B4-BE49-F238E27FC236}">
                <a16:creationId xmlns:a16="http://schemas.microsoft.com/office/drawing/2014/main" id="{E8F1DAFE-5375-45B5-A9A4-58F2126CE39D}"/>
              </a:ext>
            </a:extLst>
          </p:cNvPr>
          <p:cNvSpPr txBox="1"/>
          <p:nvPr/>
        </p:nvSpPr>
        <p:spPr>
          <a:xfrm>
            <a:off x="3861005" y="1548186"/>
            <a:ext cx="246150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Contrat de partenariat national</a:t>
            </a:r>
          </a:p>
        </p:txBody>
      </p:sp>
      <p:pic>
        <p:nvPicPr>
          <p:cNvPr id="132" name="Picture 5" descr="Image result for logo bpce">
            <a:extLst>
              <a:ext uri="{FF2B5EF4-FFF2-40B4-BE49-F238E27FC236}">
                <a16:creationId xmlns:a16="http://schemas.microsoft.com/office/drawing/2014/main" id="{5FD53B57-2E38-4BC2-A6BD-D045846DF4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9841" y="1511115"/>
            <a:ext cx="1610427" cy="604545"/>
          </a:xfrm>
          <a:prstGeom prst="rect">
            <a:avLst/>
          </a:prstGeom>
          <a:noFill/>
          <a:extLst>
            <a:ext uri="{909E8E84-426E-40DD-AFC4-6F175D3DCCD1}">
              <a14:hiddenFill xmlns:a14="http://schemas.microsoft.com/office/drawing/2010/main">
                <a:solidFill>
                  <a:srgbClr val="FFFFFF"/>
                </a:solidFill>
              </a14:hiddenFill>
            </a:ext>
          </a:extLst>
        </p:spPr>
      </p:pic>
      <p:pic>
        <p:nvPicPr>
          <p:cNvPr id="133" name="Image 132">
            <a:extLst>
              <a:ext uri="{FF2B5EF4-FFF2-40B4-BE49-F238E27FC236}">
                <a16:creationId xmlns:a16="http://schemas.microsoft.com/office/drawing/2014/main" id="{A593A973-02A8-4FCF-B03D-B4077E0007F6}"/>
              </a:ext>
            </a:extLst>
          </p:cNvPr>
          <p:cNvPicPr>
            <a:picLocks noChangeAspect="1"/>
          </p:cNvPicPr>
          <p:nvPr/>
        </p:nvPicPr>
        <p:blipFill rotWithShape="1">
          <a:blip r:embed="rId3"/>
          <a:srcRect l="3140" t="6509" r="70098" b="9800"/>
          <a:stretch/>
        </p:blipFill>
        <p:spPr>
          <a:xfrm>
            <a:off x="7389668" y="3315176"/>
            <a:ext cx="710773" cy="727113"/>
          </a:xfrm>
          <a:prstGeom prst="rect">
            <a:avLst/>
          </a:prstGeom>
        </p:spPr>
      </p:pic>
      <p:cxnSp>
        <p:nvCxnSpPr>
          <p:cNvPr id="134" name="Connecteur droit avec flèche 133">
            <a:extLst>
              <a:ext uri="{FF2B5EF4-FFF2-40B4-BE49-F238E27FC236}">
                <a16:creationId xmlns:a16="http://schemas.microsoft.com/office/drawing/2014/main" id="{B3D094D6-E57A-4676-BCD9-61E0018C750E}"/>
              </a:ext>
            </a:extLst>
          </p:cNvPr>
          <p:cNvCxnSpPr>
            <a:cxnSpLocks/>
            <a:stCxn id="133" idx="0"/>
            <a:endCxn id="132" idx="2"/>
          </p:cNvCxnSpPr>
          <p:nvPr/>
        </p:nvCxnSpPr>
        <p:spPr>
          <a:xfrm flipV="1">
            <a:off x="7745055" y="2115660"/>
            <a:ext cx="0" cy="1199516"/>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35" name="ZoneTexte 134">
            <a:extLst>
              <a:ext uri="{FF2B5EF4-FFF2-40B4-BE49-F238E27FC236}">
                <a16:creationId xmlns:a16="http://schemas.microsoft.com/office/drawing/2014/main" id="{A69C50C1-D497-4E07-872E-34059F7F341E}"/>
              </a:ext>
            </a:extLst>
          </p:cNvPr>
          <p:cNvSpPr txBox="1"/>
          <p:nvPr/>
        </p:nvSpPr>
        <p:spPr>
          <a:xfrm>
            <a:off x="7745055" y="2451588"/>
            <a:ext cx="257644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Adhésion au contrat de partenariat national</a:t>
            </a:r>
          </a:p>
        </p:txBody>
      </p:sp>
      <p:cxnSp>
        <p:nvCxnSpPr>
          <p:cNvPr id="136" name="Connecteur : en angle 135">
            <a:extLst>
              <a:ext uri="{FF2B5EF4-FFF2-40B4-BE49-F238E27FC236}">
                <a16:creationId xmlns:a16="http://schemas.microsoft.com/office/drawing/2014/main" id="{E8A0ED1F-22DE-4AF6-AC00-90261B5708C3}"/>
              </a:ext>
            </a:extLst>
          </p:cNvPr>
          <p:cNvCxnSpPr>
            <a:cxnSpLocks/>
            <a:stCxn id="133" idx="1"/>
          </p:cNvCxnSpPr>
          <p:nvPr/>
        </p:nvCxnSpPr>
        <p:spPr>
          <a:xfrm rot="10800000">
            <a:off x="3025802" y="2062289"/>
            <a:ext cx="4363866" cy="1616444"/>
          </a:xfrm>
          <a:prstGeom prst="bentConnector2">
            <a:avLst/>
          </a:prstGeom>
          <a:ln w="190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pic>
        <p:nvPicPr>
          <p:cNvPr id="137" name="Graphique 136" descr="Femme médecin avec un remplissage uni">
            <a:extLst>
              <a:ext uri="{FF2B5EF4-FFF2-40B4-BE49-F238E27FC236}">
                <a16:creationId xmlns:a16="http://schemas.microsoft.com/office/drawing/2014/main" id="{DD606762-C1BC-42DE-8FE1-C1E3AB22EB9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66045" y="5125211"/>
            <a:ext cx="758020" cy="758021"/>
          </a:xfrm>
          <a:prstGeom prst="rect">
            <a:avLst/>
          </a:prstGeom>
        </p:spPr>
      </p:pic>
      <p:cxnSp>
        <p:nvCxnSpPr>
          <p:cNvPr id="138" name="Connecteur : en angle 137">
            <a:extLst>
              <a:ext uri="{FF2B5EF4-FFF2-40B4-BE49-F238E27FC236}">
                <a16:creationId xmlns:a16="http://schemas.microsoft.com/office/drawing/2014/main" id="{20CC86A9-C090-48B6-83FC-ECF2878A8FF1}"/>
              </a:ext>
            </a:extLst>
          </p:cNvPr>
          <p:cNvCxnSpPr>
            <a:cxnSpLocks/>
            <a:stCxn id="137" idx="1"/>
            <a:endCxn id="172" idx="2"/>
          </p:cNvCxnSpPr>
          <p:nvPr/>
        </p:nvCxnSpPr>
        <p:spPr>
          <a:xfrm rot="10800000">
            <a:off x="2649169" y="2027098"/>
            <a:ext cx="4716877" cy="3477125"/>
          </a:xfrm>
          <a:prstGeom prst="bent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9" name="ZoneTexte 138">
            <a:extLst>
              <a:ext uri="{FF2B5EF4-FFF2-40B4-BE49-F238E27FC236}">
                <a16:creationId xmlns:a16="http://schemas.microsoft.com/office/drawing/2014/main" id="{C5EFF5D6-65AD-4F88-9728-09D1FA859331}"/>
              </a:ext>
            </a:extLst>
          </p:cNvPr>
          <p:cNvSpPr txBox="1"/>
          <p:nvPr/>
        </p:nvSpPr>
        <p:spPr>
          <a:xfrm>
            <a:off x="2661762" y="5216628"/>
            <a:ext cx="477473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Souscription à une des propositions présentées par WTW</a:t>
            </a:r>
          </a:p>
        </p:txBody>
      </p:sp>
      <p:cxnSp>
        <p:nvCxnSpPr>
          <p:cNvPr id="140" name="Connecteur droit avec flèche 139">
            <a:extLst>
              <a:ext uri="{FF2B5EF4-FFF2-40B4-BE49-F238E27FC236}">
                <a16:creationId xmlns:a16="http://schemas.microsoft.com/office/drawing/2014/main" id="{5511670E-A8F3-4B1D-AC5B-207D81D18891}"/>
              </a:ext>
            </a:extLst>
          </p:cNvPr>
          <p:cNvCxnSpPr>
            <a:cxnSpLocks/>
            <a:stCxn id="137" idx="0"/>
            <a:endCxn id="133" idx="2"/>
          </p:cNvCxnSpPr>
          <p:nvPr/>
        </p:nvCxnSpPr>
        <p:spPr>
          <a:xfrm flipV="1">
            <a:off x="7745055" y="4042289"/>
            <a:ext cx="0" cy="1082922"/>
          </a:xfrm>
          <a:prstGeom prst="straightConnector1">
            <a:avLst/>
          </a:prstGeom>
          <a:ln w="190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41" name="ZoneTexte 140">
            <a:extLst>
              <a:ext uri="{FF2B5EF4-FFF2-40B4-BE49-F238E27FC236}">
                <a16:creationId xmlns:a16="http://schemas.microsoft.com/office/drawing/2014/main" id="{BB7E33A2-8462-40C2-9AA6-4987A7CBD4CB}"/>
              </a:ext>
            </a:extLst>
          </p:cNvPr>
          <p:cNvSpPr txBox="1"/>
          <p:nvPr/>
        </p:nvSpPr>
        <p:spPr>
          <a:xfrm>
            <a:off x="7745055" y="4266063"/>
            <a:ext cx="3601772" cy="523220"/>
          </a:xfrm>
          <a:prstGeom prst="rect">
            <a:avLst/>
          </a:prstGeom>
          <a:noFill/>
        </p:spPr>
        <p:txBody>
          <a:bodyPr wrap="square" rtlCol="0">
            <a:spAutoFit/>
          </a:bodyPr>
          <a:lstStyle>
            <a:defPPr>
              <a:defRPr lang="fr-FR"/>
            </a:defPPr>
            <a:lvl1pPr algn="ctr">
              <a:defRPr sz="140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Mise en relation avec WTW pour bénéficier d’une proposition RC médicale</a:t>
            </a:r>
          </a:p>
        </p:txBody>
      </p:sp>
      <p:sp>
        <p:nvSpPr>
          <p:cNvPr id="149" name="ZoneTexte 148">
            <a:extLst>
              <a:ext uri="{FF2B5EF4-FFF2-40B4-BE49-F238E27FC236}">
                <a16:creationId xmlns:a16="http://schemas.microsoft.com/office/drawing/2014/main" id="{0C7E6154-6828-4310-9B68-6B5CE78F34E8}"/>
              </a:ext>
            </a:extLst>
          </p:cNvPr>
          <p:cNvSpPr txBox="1"/>
          <p:nvPr/>
        </p:nvSpPr>
        <p:spPr>
          <a:xfrm>
            <a:off x="3043290" y="3411800"/>
            <a:ext cx="409667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Versement d’une commission d’apport d’affaires</a:t>
            </a:r>
          </a:p>
        </p:txBody>
      </p:sp>
      <p:pic>
        <p:nvPicPr>
          <p:cNvPr id="172" name="Image 171">
            <a:extLst>
              <a:ext uri="{FF2B5EF4-FFF2-40B4-BE49-F238E27FC236}">
                <a16:creationId xmlns:a16="http://schemas.microsoft.com/office/drawing/2014/main" id="{5E75A785-6D9B-4707-AD08-4552B0FDF981}"/>
              </a:ext>
            </a:extLst>
          </p:cNvPr>
          <p:cNvPicPr>
            <a:picLocks noChangeAspect="1"/>
          </p:cNvPicPr>
          <p:nvPr/>
        </p:nvPicPr>
        <p:blipFill>
          <a:blip r:embed="rId6"/>
          <a:stretch>
            <a:fillRect/>
          </a:stretch>
        </p:blipFill>
        <p:spPr>
          <a:xfrm>
            <a:off x="2033859" y="1629197"/>
            <a:ext cx="1230618" cy="397900"/>
          </a:xfrm>
          <a:prstGeom prst="rect">
            <a:avLst/>
          </a:prstGeom>
        </p:spPr>
      </p:pic>
    </p:spTree>
    <p:extLst>
      <p:ext uri="{BB962C8B-B14F-4D97-AF65-F5344CB8AC3E}">
        <p14:creationId xmlns:p14="http://schemas.microsoft.com/office/powerpoint/2010/main" val="34303903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123 Images – Parcourir 13,422 le catalogue de photos, vecteurs et vidéos |  Adobe Stock">
            <a:extLst>
              <a:ext uri="{FF2B5EF4-FFF2-40B4-BE49-F238E27FC236}">
                <a16:creationId xmlns:a16="http://schemas.microsoft.com/office/drawing/2014/main" id="{4F3463A4-C65E-4A11-9448-A98D8E2D285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47" t="11341" r="36204" b="13868"/>
          <a:stretch/>
        </p:blipFill>
        <p:spPr bwMode="auto">
          <a:xfrm>
            <a:off x="1146972" y="2142499"/>
            <a:ext cx="903091" cy="907269"/>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p:txBody>
          <a:bodyPr/>
          <a:lstStyle/>
          <a:p>
            <a:r>
              <a:rPr lang="fr-FR"/>
              <a:t>Support de mise en marché</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a:t>Avril 2023</a:t>
            </a:r>
          </a:p>
        </p:txBody>
      </p:sp>
      <p:pic>
        <p:nvPicPr>
          <p:cNvPr id="9" name="Image 8">
            <a:extLst>
              <a:ext uri="{FF2B5EF4-FFF2-40B4-BE49-F238E27FC236}">
                <a16:creationId xmlns:a16="http://schemas.microsoft.com/office/drawing/2014/main" id="{88233A7D-9BBF-46B3-9EF4-FC6D2E9D6353}"/>
              </a:ext>
            </a:extLst>
          </p:cNvPr>
          <p:cNvPicPr>
            <a:picLocks noChangeAspect="1"/>
          </p:cNvPicPr>
          <p:nvPr/>
        </p:nvPicPr>
        <p:blipFill>
          <a:blip r:embed="rId3"/>
          <a:stretch>
            <a:fillRect/>
          </a:stretch>
        </p:blipFill>
        <p:spPr>
          <a:xfrm>
            <a:off x="8315264" y="5656344"/>
            <a:ext cx="3616902" cy="683923"/>
          </a:xfrm>
          <a:prstGeom prst="rect">
            <a:avLst/>
          </a:prstGeom>
        </p:spPr>
      </p:pic>
      <p:pic>
        <p:nvPicPr>
          <p:cNvPr id="10" name="Espace réservé pour une image  7" descr="Une image contenant différent, divers, botte, couleurs&#10;&#10;Description générée automatiquement">
            <a:extLst>
              <a:ext uri="{FF2B5EF4-FFF2-40B4-BE49-F238E27FC236}">
                <a16:creationId xmlns:a16="http://schemas.microsoft.com/office/drawing/2014/main" id="{92D4BC0A-4AAA-4362-BF24-122F230F9C85}"/>
              </a:ext>
            </a:extLst>
          </p:cNvPr>
          <p:cNvPicPr>
            <a:picLocks noChangeAspect="1"/>
          </p:cNvPicPr>
          <p:nvPr/>
        </p:nvPicPr>
        <p:blipFill>
          <a:blip r:embed="rId4"/>
          <a:srcRect t="10640" b="10640"/>
          <a:stretch>
            <a:fillRect/>
          </a:stretch>
        </p:blipFill>
        <p:spPr>
          <a:xfrm>
            <a:off x="5213023" y="959984"/>
            <a:ext cx="6978977" cy="3395002"/>
          </a:xfrm>
          <a:prstGeom prst="rect">
            <a:avLst/>
          </a:prstGeom>
          <a:ln>
            <a:noFill/>
          </a:ln>
          <a:effectLst>
            <a:outerShdw blurRad="292100" dist="139700" dir="2700000" algn="tl" rotWithShape="0">
              <a:srgbClr val="333333">
                <a:alpha val="65000"/>
              </a:srgbClr>
            </a:outerShdw>
          </a:effectLst>
        </p:spPr>
      </p:pic>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p:txBody>
          <a:bodyPr>
            <a:normAutofit fontScale="90000"/>
          </a:bodyPr>
          <a:lstStyle/>
          <a:p>
            <a:pPr>
              <a:lnSpc>
                <a:spcPct val="150000"/>
              </a:lnSpc>
            </a:pPr>
            <a:r>
              <a:rPr lang="fr-FR" cap="all">
                <a:solidFill>
                  <a:srgbClr val="C31632"/>
                </a:solidFill>
              </a:rPr>
              <a:t>Assurance agri/</a:t>
            </a:r>
            <a:r>
              <a:rPr lang="fr-FR" cap="all" err="1">
                <a:solidFill>
                  <a:srgbClr val="C31632"/>
                </a:solidFill>
              </a:rPr>
              <a:t>viti</a:t>
            </a:r>
            <a:br>
              <a:rPr lang="fr-FR" sz="3200" cap="all">
                <a:solidFill>
                  <a:schemeClr val="tx1"/>
                </a:solidFill>
              </a:rPr>
            </a:br>
            <a:r>
              <a:rPr lang="fr-FR" sz="3200" cap="all"/>
              <a:t>en partenariat avec </a:t>
            </a:r>
            <a:endParaRPr lang="fr-FR" cap="all"/>
          </a:p>
        </p:txBody>
      </p:sp>
      <p:pic>
        <p:nvPicPr>
          <p:cNvPr id="6" name="Picture 6">
            <a:extLst>
              <a:ext uri="{FF2B5EF4-FFF2-40B4-BE49-F238E27FC236}">
                <a16:creationId xmlns:a16="http://schemas.microsoft.com/office/drawing/2014/main" id="{635C1D33-3862-4BFC-8220-414D3C71F57C}"/>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181059" y="2975017"/>
            <a:ext cx="2076009" cy="691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4339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6913E79-DE32-4235-AB1D-5F06959712EB}"/>
              </a:ext>
            </a:extLst>
          </p:cNvPr>
          <p:cNvPicPr>
            <a:picLocks noChangeAspect="1"/>
          </p:cNvPicPr>
          <p:nvPr/>
        </p:nvPicPr>
        <p:blipFill>
          <a:blip r:embed="rId2"/>
          <a:stretch>
            <a:fillRect/>
          </a:stretch>
        </p:blipFill>
        <p:spPr>
          <a:xfrm>
            <a:off x="7659115" y="143074"/>
            <a:ext cx="4330453" cy="1009946"/>
          </a:xfrm>
          <a:prstGeom prst="rect">
            <a:avLst/>
          </a:prstGeom>
          <a:ln>
            <a:noFill/>
          </a:ln>
          <a:effectLst>
            <a:outerShdw blurRad="292100" dist="139700" dir="2700000" algn="tl" rotWithShape="0">
              <a:srgbClr val="333333">
                <a:alpha val="65000"/>
              </a:srgbClr>
            </a:outerShdw>
          </a:effectLst>
        </p:spPr>
      </p:pic>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Tx/>
              <a:buFont typeface="+mj-lt"/>
              <a:buAutoNum type="arabicPeriod"/>
            </a:pPr>
            <a:r>
              <a:rPr lang="fr-FR" sz="2400" b="1">
                <a:solidFill>
                  <a:srgbClr val="C80F2A"/>
                </a:solidFill>
              </a:rPr>
              <a:t>Contexte</a:t>
            </a:r>
          </a:p>
          <a:p>
            <a:pPr>
              <a:buClrTx/>
            </a:pPr>
            <a:r>
              <a:rPr lang="fr-FR" sz="2400"/>
              <a:t>Partenariat                   /</a:t>
            </a:r>
            <a:endParaRPr lang="fr-FR" sz="2400">
              <a:solidFill>
                <a:srgbClr val="006600"/>
              </a:solidFill>
            </a:endParaRPr>
          </a:p>
          <a:p>
            <a:pPr>
              <a:buClrTx/>
            </a:pPr>
            <a:r>
              <a:rPr lang="fr-FR" sz="2400"/>
              <a:t>Les offres Assurances Agri/Viti by </a:t>
            </a:r>
          </a:p>
          <a:p>
            <a:pPr>
              <a:buClrTx/>
            </a:pPr>
            <a:r>
              <a:rPr lang="fr-FR" sz="2400"/>
              <a:t>Schémas de distribution / Argumentaire</a:t>
            </a:r>
          </a:p>
          <a:p>
            <a:pPr>
              <a:buClrTx/>
            </a:pPr>
            <a:r>
              <a:rPr lang="fr-FR" sz="2400"/>
              <a:t>Schéma contractuel</a:t>
            </a:r>
          </a:p>
          <a:p>
            <a:pPr>
              <a:buClrTx/>
            </a:pPr>
            <a:endParaRPr lang="fr-FR" sz="2400"/>
          </a:p>
          <a:p>
            <a:pPr>
              <a:buClrTx/>
            </a:pPr>
            <a:r>
              <a:rPr lang="fr-FR" sz="2400"/>
              <a:t>Annexe : le marché des assurances Agri/Viti</a:t>
            </a:r>
          </a:p>
        </p:txBody>
      </p:sp>
      <p:sp>
        <p:nvSpPr>
          <p:cNvPr id="3" name="Rectangle 2">
            <a:extLst>
              <a:ext uri="{FF2B5EF4-FFF2-40B4-BE49-F238E27FC236}">
                <a16:creationId xmlns:a16="http://schemas.microsoft.com/office/drawing/2014/main" id="{9ADF4C20-1357-438A-BEE4-082974747E7E}"/>
              </a:ext>
            </a:extLst>
          </p:cNvPr>
          <p:cNvSpPr/>
          <p:nvPr/>
        </p:nvSpPr>
        <p:spPr>
          <a:xfrm>
            <a:off x="3483429" y="1752925"/>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Picture 6">
            <a:extLst>
              <a:ext uri="{FF2B5EF4-FFF2-40B4-BE49-F238E27FC236}">
                <a16:creationId xmlns:a16="http://schemas.microsoft.com/office/drawing/2014/main" id="{E3C1DDEF-9F22-4005-8D4C-3A16FD92FAC5}"/>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600419" y="2420673"/>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Actualités du Groupe BPCE : Banque Populaire Caisse d'Epargne Natixis - 22">
            <a:extLst>
              <a:ext uri="{FF2B5EF4-FFF2-40B4-BE49-F238E27FC236}">
                <a16:creationId xmlns:a16="http://schemas.microsoft.com/office/drawing/2014/main" id="{09A8CD9F-B790-48A1-A98C-2F49E1F4B7B1}"/>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5888882" y="2309883"/>
            <a:ext cx="1407900" cy="4017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a:extLst>
              <a:ext uri="{FF2B5EF4-FFF2-40B4-BE49-F238E27FC236}">
                <a16:creationId xmlns:a16="http://schemas.microsoft.com/office/drawing/2014/main" id="{3D0CA91D-5539-4478-A0CF-C4D3958E6A39}"/>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8876754" y="2904155"/>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3E1F1C5F-C530-4A7A-8ABD-71A385E52B18}"/>
              </a:ext>
            </a:extLst>
          </p:cNvPr>
          <p:cNvPicPr>
            <a:picLocks noChangeAspect="1"/>
          </p:cNvPicPr>
          <p:nvPr/>
        </p:nvPicPr>
        <p:blipFill>
          <a:blip r:embed="rId7"/>
          <a:stretch>
            <a:fillRect/>
          </a:stretch>
        </p:blipFill>
        <p:spPr>
          <a:xfrm>
            <a:off x="8303491" y="5769465"/>
            <a:ext cx="3616902" cy="683923"/>
          </a:xfrm>
          <a:prstGeom prst="rect">
            <a:avLst/>
          </a:prstGeom>
        </p:spPr>
      </p:pic>
    </p:spTree>
    <p:extLst>
      <p:ext uri="{BB962C8B-B14F-4D97-AF65-F5344CB8AC3E}">
        <p14:creationId xmlns:p14="http://schemas.microsoft.com/office/powerpoint/2010/main" val="19493863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Contexte</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1</a:t>
            </a:r>
          </a:p>
        </p:txBody>
      </p:sp>
      <p:sp>
        <p:nvSpPr>
          <p:cNvPr id="16" name="Espace réservé du contenu 5">
            <a:extLst>
              <a:ext uri="{FF2B5EF4-FFF2-40B4-BE49-F238E27FC236}">
                <a16:creationId xmlns:a16="http://schemas.microsoft.com/office/drawing/2014/main" id="{F0E6F0E2-60E8-4B9F-A92B-7053201AA1A4}"/>
              </a:ext>
            </a:extLst>
          </p:cNvPr>
          <p:cNvSpPr txBox="1">
            <a:spLocks/>
          </p:cNvSpPr>
          <p:nvPr/>
        </p:nvSpPr>
        <p:spPr>
          <a:xfrm>
            <a:off x="695324" y="1598282"/>
            <a:ext cx="10888547" cy="1300435"/>
          </a:xfrm>
          <a:prstGeom prst="rect">
            <a:avLst/>
          </a:prstGeom>
          <a:solidFill>
            <a:schemeClr val="bg1">
              <a:lumMod val="95000"/>
            </a:schemeClr>
          </a:solidFill>
        </p:spPr>
        <p:txBody>
          <a:bodyPr vert="horz" lIns="91440" tIns="45720" rIns="91440" bIns="45720" rtlCol="0">
            <a:normAutofit/>
          </a:bodyPr>
          <a:lstStyle>
            <a:lvl1pPr marL="0" indent="0" algn="l" defTabSz="914400" rtl="0" eaLnBrk="1" latinLnBrk="0" hangingPunct="1">
              <a:lnSpc>
                <a:spcPct val="100000"/>
              </a:lnSpc>
              <a:spcBef>
                <a:spcPts val="1500"/>
              </a:spcBef>
              <a:buFont typeface="Arial" panose="020B0604020202020204" pitchFamily="34" charset="0"/>
              <a:buNone/>
              <a:defRPr sz="1867"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6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67"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4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800">
                <a:solidFill>
                  <a:schemeClr val="tx1">
                    <a:lumMod val="75000"/>
                    <a:lumOff val="25000"/>
                  </a:schemeClr>
                </a:solidFill>
                <a:ea typeface="Times New Roman" panose="02020603050405020304" pitchFamily="18" charset="0"/>
              </a:rPr>
              <a:t>Les solutions d’assurances permettant de protéger contre les risques des agriculteurs/viticulteurs, en particulier ceux liés aux aléas climatiques, nécessitent un niveau d’expertise élevé que BPCE IARD n’a pas spécifiquement développé. </a:t>
            </a:r>
          </a:p>
        </p:txBody>
      </p:sp>
      <p:sp>
        <p:nvSpPr>
          <p:cNvPr id="10" name="Espace réservé du contenu 5">
            <a:extLst>
              <a:ext uri="{FF2B5EF4-FFF2-40B4-BE49-F238E27FC236}">
                <a16:creationId xmlns:a16="http://schemas.microsoft.com/office/drawing/2014/main" id="{6385F011-A996-4C41-A886-81D4A4F9F94F}"/>
              </a:ext>
            </a:extLst>
          </p:cNvPr>
          <p:cNvSpPr txBox="1">
            <a:spLocks/>
          </p:cNvSpPr>
          <p:nvPr/>
        </p:nvSpPr>
        <p:spPr>
          <a:xfrm>
            <a:off x="782517" y="4304228"/>
            <a:ext cx="10714157" cy="1043627"/>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500"/>
              </a:spcBef>
              <a:buFont typeface="Arial" panose="020B0604020202020204" pitchFamily="34" charset="0"/>
              <a:buNone/>
              <a:defRPr sz="1867"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6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67"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4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345" marR="109855" indent="-285750" algn="just">
              <a:spcAft>
                <a:spcPts val="0"/>
              </a:spcAft>
              <a:buClr>
                <a:srgbClr val="C31632"/>
              </a:buClr>
              <a:buFont typeface="Wingdings" panose="05000000000000000000" pitchFamily="2" charset="2"/>
              <a:buChar char="Ø"/>
            </a:pPr>
            <a:r>
              <a:rPr lang="fr-FR" sz="1800" b="0">
                <a:solidFill>
                  <a:prstClr val="black">
                    <a:lumMod val="75000"/>
                    <a:lumOff val="25000"/>
                  </a:prstClr>
                </a:solidFill>
                <a:ea typeface="Times New Roman" panose="02020603050405020304" pitchFamily="18" charset="0"/>
              </a:rPr>
              <a:t>Voilà pourquoi le Groupe BPCE a noué ce partenariat en apport d’affaires avec WTW pour être en mesure d’apporter des solutions à nos clients Agri/Viti désireux de se couvrir en dommages. </a:t>
            </a:r>
            <a:endParaRPr kumimoji="0" lang="fr-FR" sz="1200" i="0" u="none" strike="noStrike" kern="1200" cap="none" spc="0" normalizeH="0" baseline="0" noProof="0">
              <a:ln>
                <a:noFill/>
              </a:ln>
              <a:solidFill>
                <a:schemeClr val="tx1">
                  <a:lumMod val="75000"/>
                  <a:lumOff val="25000"/>
                </a:schemeClr>
              </a:solidFill>
              <a:effectLst/>
              <a:uLnTx/>
              <a:uFillTx/>
              <a:cs typeface="Calibri Light" panose="020F0302020204030204" pitchFamily="34" charset="0"/>
            </a:endParaRPr>
          </a:p>
        </p:txBody>
      </p:sp>
      <p:sp>
        <p:nvSpPr>
          <p:cNvPr id="13" name="Triangle isocèle 12">
            <a:extLst>
              <a:ext uri="{FF2B5EF4-FFF2-40B4-BE49-F238E27FC236}">
                <a16:creationId xmlns:a16="http://schemas.microsoft.com/office/drawing/2014/main" id="{4C26FE49-DCF3-49A7-9AD7-3971F1E56CCA}"/>
              </a:ext>
            </a:extLst>
          </p:cNvPr>
          <p:cNvSpPr/>
          <p:nvPr/>
        </p:nvSpPr>
        <p:spPr>
          <a:xfrm flipV="1">
            <a:off x="4581993" y="3269668"/>
            <a:ext cx="3028014" cy="68961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705461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Contexte</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1</a:t>
            </a:r>
          </a:p>
        </p:txBody>
      </p:sp>
      <p:sp>
        <p:nvSpPr>
          <p:cNvPr id="16" name="Espace réservé du contenu 5">
            <a:extLst>
              <a:ext uri="{FF2B5EF4-FFF2-40B4-BE49-F238E27FC236}">
                <a16:creationId xmlns:a16="http://schemas.microsoft.com/office/drawing/2014/main" id="{F0E6F0E2-60E8-4B9F-A92B-7053201AA1A4}"/>
              </a:ext>
            </a:extLst>
          </p:cNvPr>
          <p:cNvSpPr txBox="1">
            <a:spLocks/>
          </p:cNvSpPr>
          <p:nvPr/>
        </p:nvSpPr>
        <p:spPr>
          <a:xfrm>
            <a:off x="695325" y="1120231"/>
            <a:ext cx="10888547" cy="452191"/>
          </a:xfrm>
          <a:prstGeom prst="rect">
            <a:avLst/>
          </a:prstGeom>
          <a:noFill/>
        </p:spPr>
        <p:txBody>
          <a:bodyPr vert="horz" lIns="91440" tIns="45720" rIns="91440" bIns="45720" rtlCol="0">
            <a:normAutofit/>
          </a:bodyPr>
          <a:lstStyle>
            <a:lvl1pPr marL="0" indent="0" algn="l" defTabSz="914400" rtl="0" eaLnBrk="1" latinLnBrk="0" hangingPunct="1">
              <a:lnSpc>
                <a:spcPct val="100000"/>
              </a:lnSpc>
              <a:spcBef>
                <a:spcPts val="1500"/>
              </a:spcBef>
              <a:buFont typeface="Arial" panose="020B0604020202020204" pitchFamily="34" charset="0"/>
              <a:buNone/>
              <a:defRPr sz="1867"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6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67"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4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800" b="1" i="0"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Quel partenaire pour quel besoin ? </a:t>
            </a:r>
            <a:r>
              <a:rPr kumimoji="0" lang="fr-FR" sz="1800" b="1" i="0"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sym typeface="Wingdings" panose="05000000000000000000" pitchFamily="2" charset="2"/>
              </a:rPr>
              <a:t> la complémentarité BPCE / WTW :</a:t>
            </a:r>
            <a:endParaRPr kumimoji="0" lang="fr-FR" sz="1800" b="1" i="0"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endParaRPr>
          </a:p>
        </p:txBody>
      </p:sp>
      <p:sp>
        <p:nvSpPr>
          <p:cNvPr id="43" name="Espace réservé du numéro de diapositive 1">
            <a:extLst>
              <a:ext uri="{FF2B5EF4-FFF2-40B4-BE49-F238E27FC236}">
                <a16:creationId xmlns:a16="http://schemas.microsoft.com/office/drawing/2014/main" id="{FE9483CB-B369-4AFB-921A-E8239C18B44B}"/>
              </a:ext>
            </a:extLst>
          </p:cNvPr>
          <p:cNvSpPr txBox="1">
            <a:spLocks/>
          </p:cNvSpPr>
          <p:nvPr/>
        </p:nvSpPr>
        <p:spPr>
          <a:xfrm>
            <a:off x="8401050" y="5411042"/>
            <a:ext cx="396000" cy="144000"/>
          </a:xfrm>
          <a:prstGeom prst="rect">
            <a:avLst/>
          </a:prstGeom>
        </p:spPr>
        <p:txBody>
          <a:bodyPr vert="horz" wrap="square" lIns="0" tIns="0" rIns="0" bIns="0" rtlCol="0" anchor="ctr" anchorCtr="0">
            <a:noAutofit/>
          </a:bodyPr>
          <a:lstStyle>
            <a:defPPr>
              <a:defRPr lang="en-US"/>
            </a:defPPr>
            <a:lvl1pPr marL="0" algn="ctr" defTabSz="914400" rtl="0" eaLnBrk="1" fontAlgn="base" latinLnBrk="0" hangingPunct="1">
              <a:spcBef>
                <a:spcPct val="0"/>
              </a:spcBef>
              <a:spcAft>
                <a:spcPct val="0"/>
              </a:spcAft>
              <a:defRPr sz="675"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2083E393-C0BF-4ED8-8545-7E4C90AFF831}" type="slidenum">
              <a:rPr kumimoji="0" lang="en-US" sz="675" b="0" i="0" u="none" strike="noStrike" kern="1200" cap="none" spc="0" normalizeH="0" baseline="0" noProof="0" smtClean="0">
                <a:ln>
                  <a:noFill/>
                </a:ln>
                <a:solidFill>
                  <a:srgbClr val="3E454A"/>
                </a:solidFill>
                <a:effectLst/>
                <a:uLnTx/>
                <a:uFillTx/>
                <a:latin typeface="Arial" pitchFamily="34" charset="0"/>
                <a:ea typeface="+mn-ea"/>
                <a:cs typeface="Arial"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31</a:t>
            </a:fld>
            <a:endParaRPr kumimoji="0" lang="en-US" sz="675" b="0" i="0"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sp>
        <p:nvSpPr>
          <p:cNvPr id="44" name="Espace réservé du contenu 3">
            <a:extLst>
              <a:ext uri="{FF2B5EF4-FFF2-40B4-BE49-F238E27FC236}">
                <a16:creationId xmlns:a16="http://schemas.microsoft.com/office/drawing/2014/main" id="{D4268E6E-A8B6-415F-B485-B1B214AE1FC7}"/>
              </a:ext>
            </a:extLst>
          </p:cNvPr>
          <p:cNvSpPr txBox="1">
            <a:spLocks/>
          </p:cNvSpPr>
          <p:nvPr/>
        </p:nvSpPr>
        <p:spPr>
          <a:xfrm>
            <a:off x="439387" y="1562925"/>
            <a:ext cx="5476381" cy="2889403"/>
          </a:xfrm>
          <a:prstGeom prst="rect">
            <a:avLst/>
          </a:prstGeom>
          <a:solidFill>
            <a:srgbClr val="D7000F">
              <a:lumMod val="20000"/>
              <a:lumOff val="80000"/>
            </a:srgbClr>
          </a:solidFill>
          <a:ln>
            <a:noFill/>
          </a:ln>
        </p:spPr>
        <p:txBody>
          <a:bodyPr vert="horz" lIns="121920" tIns="60960" rIns="121920" bIns="60960" rtlCol="0">
            <a:normAutofit fontScale="25000" lnSpcReduction="20000"/>
          </a:bodyPr>
          <a:lst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br>
              <a:rPr kumimoji="0" lang="fr-FR" sz="5867" b="1"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br>
            <a:r>
              <a:rPr kumimoji="0" lang="fr-FR" sz="6933" b="1"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Les locaux et les habitations </a:t>
            </a:r>
          </a:p>
          <a:p>
            <a:pPr marL="0" marR="0" lvl="0" indent="0" algn="l" defTabSz="914400" rtl="0" eaLnBrk="1" fontAlgn="auto" latinLnBrk="0" hangingPunct="1">
              <a:lnSpc>
                <a:spcPct val="120000"/>
              </a:lnSpc>
              <a:spcBef>
                <a:spcPts val="1000"/>
              </a:spcBef>
              <a:spcAft>
                <a:spcPts val="0"/>
              </a:spcAft>
              <a:buClr>
                <a:srgbClr val="D7000F"/>
              </a:buClr>
              <a:buSzTx/>
              <a:buFont typeface="Cambria Math" panose="02040503050406030204" pitchFamily="18" charset="0"/>
              <a:buNone/>
              <a:tabLst/>
              <a:defRPr/>
            </a:pPr>
            <a:r>
              <a:rPr kumimoji="0" lang="fr-FR" sz="4800" b="1" i="0" u="none" strike="noStrike" kern="1200" cap="none" spc="0" normalizeH="0" baseline="0" noProof="0">
                <a:ln>
                  <a:noFill/>
                </a:ln>
                <a:solidFill>
                  <a:srgbClr val="D7000F"/>
                </a:solidFill>
                <a:effectLst/>
                <a:uLnTx/>
                <a:uFillTx/>
                <a:latin typeface="Arial" panose="020B0604020202020204" pitchFamily="34" charset="0"/>
                <a:ea typeface="+mn-ea"/>
                <a:cs typeface="Arial" panose="020B0604020202020204" pitchFamily="34" charset="0"/>
              </a:rPr>
              <a:t>WTW </a:t>
            </a:r>
            <a:r>
              <a:rPr kumimoji="0" lang="fr-FR" sz="48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assure tous les </a:t>
            </a:r>
            <a:r>
              <a:rPr kumimoji="0" lang="fr-FR" sz="4800" b="1"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bâtiments liés à l’activité agricole </a:t>
            </a:r>
            <a:r>
              <a:rPr kumimoji="0" lang="fr-FR" sz="48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ou viticole et les bâtiments situés sur l’exploitation y compris le logement.</a:t>
            </a:r>
          </a:p>
          <a:p>
            <a:pPr marL="0" marR="0" lvl="0" indent="0" algn="l" defTabSz="914400" rtl="0" eaLnBrk="1" fontAlgn="auto" latinLnBrk="0" hangingPunct="1">
              <a:lnSpc>
                <a:spcPct val="120000"/>
              </a:lnSpc>
              <a:spcBef>
                <a:spcPts val="1000"/>
              </a:spcBef>
              <a:spcAft>
                <a:spcPts val="0"/>
              </a:spcAft>
              <a:buClr>
                <a:srgbClr val="D7000F"/>
              </a:buClr>
              <a:buSzTx/>
              <a:buFont typeface="Cambria Math" panose="02040503050406030204" pitchFamily="18" charset="0"/>
              <a:buNone/>
              <a:tabLst/>
              <a:defRPr/>
            </a:pPr>
            <a:r>
              <a:rPr kumimoji="0" lang="fr-FR" sz="4800" b="1" i="0" u="none" strike="noStrike" kern="1200" cap="none" spc="0" normalizeH="0" baseline="0" noProof="0">
                <a:ln>
                  <a:noFill/>
                </a:ln>
                <a:solidFill>
                  <a:srgbClr val="581D74"/>
                </a:solidFill>
                <a:effectLst/>
                <a:uLnTx/>
                <a:uFillTx/>
                <a:latin typeface="Arial" panose="020B0604020202020204" pitchFamily="34" charset="0"/>
                <a:ea typeface="+mn-ea"/>
                <a:cs typeface="Arial" panose="020B0604020202020204" pitchFamily="34" charset="0"/>
              </a:rPr>
              <a:t>BPCE Assurances </a:t>
            </a:r>
            <a:r>
              <a:rPr kumimoji="0" lang="fr-FR" sz="48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assure :</a:t>
            </a:r>
          </a:p>
          <a:p>
            <a:pPr marL="266700" marR="0" lvl="0" indent="-266700" algn="l" defTabSz="914400" rtl="0" eaLnBrk="1" fontAlgn="auto" latinLnBrk="0" hangingPunct="1">
              <a:lnSpc>
                <a:spcPct val="120000"/>
              </a:lnSpc>
              <a:spcBef>
                <a:spcPts val="1000"/>
              </a:spcBef>
              <a:spcAft>
                <a:spcPts val="0"/>
              </a:spcAft>
              <a:buClr>
                <a:srgbClr val="D7000F"/>
              </a:buClr>
              <a:buSzTx/>
              <a:buFont typeface="Cambria Math" panose="02040503050406030204" pitchFamily="18" charset="0"/>
              <a:buChar char="ʘ"/>
              <a:tabLst/>
              <a:defRPr/>
            </a:pPr>
            <a:r>
              <a:rPr kumimoji="0" lang="fr-FR" sz="48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Les biens immobiliers qui sont </a:t>
            </a:r>
            <a:r>
              <a:rPr kumimoji="0" lang="fr-FR" sz="4800" b="1"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exclusivement</a:t>
            </a:r>
            <a:r>
              <a:rPr kumimoji="0" lang="fr-FR" sz="48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 à usage privé c’est-à-dire totalement séparés de l’exploitation ou de l’activité agricole ou viticole (exemples : biens locatifs ou résidences secondaires)</a:t>
            </a:r>
          </a:p>
          <a:p>
            <a:pPr marL="266700" marR="0" lvl="0" indent="-266700" algn="l" defTabSz="914400" rtl="0" eaLnBrk="1" fontAlgn="auto" latinLnBrk="0" hangingPunct="1">
              <a:lnSpc>
                <a:spcPct val="120000"/>
              </a:lnSpc>
              <a:spcBef>
                <a:spcPts val="1000"/>
              </a:spcBef>
              <a:spcAft>
                <a:spcPts val="0"/>
              </a:spcAft>
              <a:buClr>
                <a:srgbClr val="D7000F"/>
              </a:buClr>
              <a:buSzTx/>
              <a:buFont typeface="Cambria Math" panose="02040503050406030204" pitchFamily="18" charset="0"/>
              <a:buChar char="ʘ"/>
              <a:tabLst/>
              <a:defRPr/>
            </a:pPr>
            <a:r>
              <a:rPr kumimoji="0" lang="fr-FR" sz="48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Le logement situé sur le lieu d’une ancienne exploitation pour un agriculteur retraité s’il n’y a pas de reprise de l’exploitation par</a:t>
            </a:r>
            <a:br>
              <a:rPr kumimoji="0" lang="fr-FR" sz="48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br>
            <a:r>
              <a:rPr kumimoji="0" lang="fr-FR" sz="48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un tiers (y compris en fermage)</a:t>
            </a:r>
          </a:p>
        </p:txBody>
      </p:sp>
      <p:sp>
        <p:nvSpPr>
          <p:cNvPr id="45" name="Espace réservé du contenu 3">
            <a:extLst>
              <a:ext uri="{FF2B5EF4-FFF2-40B4-BE49-F238E27FC236}">
                <a16:creationId xmlns:a16="http://schemas.microsoft.com/office/drawing/2014/main" id="{38E26743-AFED-43D2-9642-4D278D9229DA}"/>
              </a:ext>
            </a:extLst>
          </p:cNvPr>
          <p:cNvSpPr txBox="1">
            <a:spLocks/>
          </p:cNvSpPr>
          <p:nvPr/>
        </p:nvSpPr>
        <p:spPr>
          <a:xfrm>
            <a:off x="6276233" y="1562925"/>
            <a:ext cx="5476383" cy="2889403"/>
          </a:xfrm>
          <a:prstGeom prst="rect">
            <a:avLst/>
          </a:prstGeom>
          <a:solidFill>
            <a:srgbClr val="7030A0"/>
          </a:solidFill>
          <a:ln>
            <a:noFill/>
          </a:ln>
        </p:spPr>
        <p:txBody>
          <a:bodyPr vert="horz" lIns="121920" tIns="60960" rIns="121920" bIns="60960" rtlCol="0">
            <a:normAutofit fontScale="25000" lnSpcReduction="20000"/>
          </a:bodyPr>
          <a:lst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br>
              <a:rPr kumimoji="0" lang="fr-FR" sz="6933"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fr-FR" sz="6933"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Les véhicules</a:t>
            </a:r>
          </a:p>
          <a:p>
            <a:pPr marL="0" marR="0" lvl="0" indent="0" algn="l" defTabSz="914400" rtl="0" eaLnBrk="1" fontAlgn="auto" latinLnBrk="0" hangingPunct="1">
              <a:lnSpc>
                <a:spcPct val="120000"/>
              </a:lnSpc>
              <a:spcBef>
                <a:spcPts val="1000"/>
              </a:spcBef>
              <a:spcAft>
                <a:spcPts val="0"/>
              </a:spcAft>
              <a:buClr>
                <a:srgbClr val="D7000F"/>
              </a:buClr>
              <a:buSzTx/>
              <a:buFont typeface="Cambria Math" panose="02040503050406030204" pitchFamily="18" charset="0"/>
              <a:buNone/>
              <a:tabLst/>
              <a:defRPr/>
            </a:pPr>
            <a:r>
              <a:rPr kumimoji="0" lang="fr-FR" sz="4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rPr>
              <a:t>WTW p</a:t>
            </a:r>
            <a:r>
              <a:rPr kumimoji="0" lang="fr-FR" sz="4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rPr>
              <a:t>résente des assurances pour les véhicules professionnels (véhicules automoteurs ou classiques) et les véhicules personnels pouvant servir à l’activité professionnelle (transport de matériel). </a:t>
            </a:r>
          </a:p>
          <a:p>
            <a:pPr marL="0" marR="0" lvl="0" indent="0" algn="l" defTabSz="914400" rtl="0" eaLnBrk="1" fontAlgn="auto" latinLnBrk="0" hangingPunct="1">
              <a:lnSpc>
                <a:spcPct val="120000"/>
              </a:lnSpc>
              <a:spcBef>
                <a:spcPts val="1000"/>
              </a:spcBef>
              <a:spcAft>
                <a:spcPts val="0"/>
              </a:spcAft>
              <a:buClr>
                <a:srgbClr val="D7000F"/>
              </a:buClr>
              <a:buSzTx/>
              <a:buFont typeface="Cambria Math" panose="02040503050406030204" pitchFamily="18" charset="0"/>
              <a:buNone/>
              <a:tabLst/>
              <a:defRPr/>
            </a:pPr>
            <a:r>
              <a:rPr kumimoji="0" lang="fr-FR" sz="4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rPr>
              <a:t>BPCE Assurances </a:t>
            </a:r>
            <a:r>
              <a:rPr kumimoji="0" lang="fr-FR" sz="4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rPr>
              <a:t>assure exclusivement les véhicules qui ne sont pas utilisés dans le cadre de l’activité agricole ou viticole (par exemple, le véhicule de l’épouse ou des enfants  s’ils ne travaillent pas sur l’exploitation) même si leur lieu de stationnement habituel est situé sur l’exploitation. Les cotisations sont alors prélevées sur les comptes particuliers des clients.</a:t>
            </a:r>
          </a:p>
        </p:txBody>
      </p:sp>
      <p:sp>
        <p:nvSpPr>
          <p:cNvPr id="46" name="Espace réservé du contenu 3">
            <a:extLst>
              <a:ext uri="{FF2B5EF4-FFF2-40B4-BE49-F238E27FC236}">
                <a16:creationId xmlns:a16="http://schemas.microsoft.com/office/drawing/2014/main" id="{5645A531-DB01-46C4-B314-8D2158D65334}"/>
              </a:ext>
            </a:extLst>
          </p:cNvPr>
          <p:cNvSpPr txBox="1">
            <a:spLocks/>
          </p:cNvSpPr>
          <p:nvPr/>
        </p:nvSpPr>
        <p:spPr>
          <a:xfrm>
            <a:off x="439387" y="4581956"/>
            <a:ext cx="5476381" cy="1836451"/>
          </a:xfrm>
          <a:prstGeom prst="rect">
            <a:avLst/>
          </a:prstGeom>
          <a:solidFill>
            <a:srgbClr val="7030A0"/>
          </a:solidFill>
          <a:ln>
            <a:noFill/>
          </a:ln>
        </p:spPr>
        <p:txBody>
          <a:bodyPr vert="horz" lIns="121920" tIns="60960" rIns="121920" bIns="60960" rtlCol="0">
            <a:normAutofit/>
          </a:bodyPr>
          <a:lst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br>
              <a:rPr kumimoji="0" lang="fr-FR" sz="1733"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fr-FR" sz="1733"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L’activité</a:t>
            </a:r>
          </a:p>
          <a:p>
            <a:pPr marL="0" marR="0" lvl="0" indent="0" algn="l"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r>
              <a:rPr kumimoji="0" lang="fr-FR"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WTW commercialise des couvertures pour les</a:t>
            </a:r>
            <a:r>
              <a:rPr kumimoji="0" lang="fr-F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risques liés à l’exploitation agricole ou viticole : aléas climatiques, récoltes, mortalité cheptel.</a:t>
            </a:r>
          </a:p>
          <a:p>
            <a:pPr marL="0" marR="0" lvl="0" indent="0" algn="l"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r>
              <a:rPr kumimoji="0" lang="fr-FR"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WTW distribue des assurances pour </a:t>
            </a:r>
            <a:r>
              <a:rPr kumimoji="0" lang="fr-F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les activités secondaires liées à la production agricole (par exemple : ferme pédagogique, fromagerie, chambres d’hôtes…).</a:t>
            </a:r>
          </a:p>
        </p:txBody>
      </p:sp>
      <p:sp>
        <p:nvSpPr>
          <p:cNvPr id="47" name="Espace réservé du contenu 3">
            <a:extLst>
              <a:ext uri="{FF2B5EF4-FFF2-40B4-BE49-F238E27FC236}">
                <a16:creationId xmlns:a16="http://schemas.microsoft.com/office/drawing/2014/main" id="{E2F1CD20-5EF1-496B-A7F5-AE213968BD5A}"/>
              </a:ext>
            </a:extLst>
          </p:cNvPr>
          <p:cNvSpPr txBox="1">
            <a:spLocks/>
          </p:cNvSpPr>
          <p:nvPr/>
        </p:nvSpPr>
        <p:spPr>
          <a:xfrm>
            <a:off x="6276232" y="4581956"/>
            <a:ext cx="5476381" cy="1836451"/>
          </a:xfrm>
          <a:prstGeom prst="rect">
            <a:avLst/>
          </a:prstGeom>
          <a:solidFill>
            <a:srgbClr val="D7000F">
              <a:lumMod val="20000"/>
              <a:lumOff val="80000"/>
            </a:srgbClr>
          </a:solidFill>
          <a:ln>
            <a:noFill/>
          </a:ln>
        </p:spPr>
        <p:txBody>
          <a:bodyPr vert="horz" lIns="121920" tIns="60960" rIns="121920" bIns="60960" rtlCol="0">
            <a:normAutofit/>
          </a:bodyPr>
          <a:lst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br>
              <a:rPr kumimoji="0" lang="fr-FR" sz="1733" b="1"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br>
            <a:r>
              <a:rPr kumimoji="0" lang="fr-FR" sz="1733" b="1"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Les exploitants et leurs familles</a:t>
            </a:r>
          </a:p>
          <a:p>
            <a:pPr marL="0" marR="0" lvl="0" indent="0" algn="l"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r>
              <a:rPr kumimoji="0" lang="fr-FR" sz="1200" b="1" i="0" u="none" strike="noStrike" kern="120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rPr>
              <a:t>BPCE Assurances </a:t>
            </a:r>
            <a:r>
              <a:rPr kumimoji="0" lang="fr-FR" sz="12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assure la complémentaire Santé individuelle des exploitants et de leur famille, via le contrat santé individuelle particulier et non professionnel. </a:t>
            </a:r>
          </a:p>
          <a:p>
            <a:pPr marL="0" marR="0" lvl="0" indent="0" algn="l"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r>
              <a:rPr kumimoji="0" lang="fr-FR" sz="1200" b="1" i="0" u="none" strike="noStrike" kern="1200" cap="none" spc="0" normalizeH="0" baseline="0" noProof="0">
                <a:ln>
                  <a:noFill/>
                </a:ln>
                <a:solidFill>
                  <a:srgbClr val="581D74"/>
                </a:solidFill>
                <a:effectLst/>
                <a:uLnTx/>
                <a:uFillTx/>
                <a:latin typeface="Arial" panose="020B0604020202020204" pitchFamily="34" charset="0"/>
                <a:ea typeface="+mn-ea"/>
                <a:cs typeface="Arial" panose="020B0604020202020204" pitchFamily="34" charset="0"/>
              </a:rPr>
              <a:t>BPCE Vie </a:t>
            </a:r>
            <a:r>
              <a:rPr kumimoji="0" lang="fr-FR" sz="12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assure la Prévoyance Professionnelle des exploitants.</a:t>
            </a:r>
          </a:p>
        </p:txBody>
      </p:sp>
      <p:grpSp>
        <p:nvGrpSpPr>
          <p:cNvPr id="48" name="Group 88">
            <a:extLst>
              <a:ext uri="{FF2B5EF4-FFF2-40B4-BE49-F238E27FC236}">
                <a16:creationId xmlns:a16="http://schemas.microsoft.com/office/drawing/2014/main" id="{DA0D7033-26A7-4A88-BA77-3E49ACB64F7F}"/>
              </a:ext>
            </a:extLst>
          </p:cNvPr>
          <p:cNvGrpSpPr/>
          <p:nvPr/>
        </p:nvGrpSpPr>
        <p:grpSpPr>
          <a:xfrm>
            <a:off x="5204962" y="3889292"/>
            <a:ext cx="664473" cy="488952"/>
            <a:chOff x="2159000" y="4032250"/>
            <a:chExt cx="1093788" cy="804863"/>
          </a:xfrm>
        </p:grpSpPr>
        <p:sp>
          <p:nvSpPr>
            <p:cNvPr id="49" name="AutoShape 27">
              <a:extLst>
                <a:ext uri="{FF2B5EF4-FFF2-40B4-BE49-F238E27FC236}">
                  <a16:creationId xmlns:a16="http://schemas.microsoft.com/office/drawing/2014/main" id="{29B1E238-2248-4A36-8E24-31AE2FB815FF}"/>
                </a:ext>
              </a:extLst>
            </p:cNvPr>
            <p:cNvSpPr>
              <a:spLocks noChangeAspect="1" noChangeArrowheads="1" noTextEdit="1"/>
            </p:cNvSpPr>
            <p:nvPr/>
          </p:nvSpPr>
          <p:spPr bwMode="auto">
            <a:xfrm>
              <a:off x="2159000" y="4032250"/>
              <a:ext cx="1092200"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50" name="Freeform 29">
              <a:extLst>
                <a:ext uri="{FF2B5EF4-FFF2-40B4-BE49-F238E27FC236}">
                  <a16:creationId xmlns:a16="http://schemas.microsoft.com/office/drawing/2014/main" id="{65FE80F6-EEC9-45FF-AD79-C6493A2F486B}"/>
                </a:ext>
              </a:extLst>
            </p:cNvPr>
            <p:cNvSpPr>
              <a:spLocks/>
            </p:cNvSpPr>
            <p:nvPr/>
          </p:nvSpPr>
          <p:spPr bwMode="auto">
            <a:xfrm>
              <a:off x="2617788" y="4833938"/>
              <a:ext cx="187325" cy="1588"/>
            </a:xfrm>
            <a:custGeom>
              <a:avLst/>
              <a:gdLst>
                <a:gd name="T0" fmla="*/ 118 w 118"/>
                <a:gd name="T1" fmla="*/ 1 h 1"/>
                <a:gd name="T2" fmla="*/ 117 w 118"/>
                <a:gd name="T3" fmla="*/ 0 h 1"/>
                <a:gd name="T4" fmla="*/ 1 w 118"/>
                <a:gd name="T5" fmla="*/ 0 h 1"/>
                <a:gd name="T6" fmla="*/ 0 w 118"/>
                <a:gd name="T7" fmla="*/ 1 h 1"/>
                <a:gd name="T8" fmla="*/ 118 w 118"/>
                <a:gd name="T9" fmla="*/ 1 h 1"/>
              </a:gdLst>
              <a:ahLst/>
              <a:cxnLst>
                <a:cxn ang="0">
                  <a:pos x="T0" y="T1"/>
                </a:cxn>
                <a:cxn ang="0">
                  <a:pos x="T2" y="T3"/>
                </a:cxn>
                <a:cxn ang="0">
                  <a:pos x="T4" y="T5"/>
                </a:cxn>
                <a:cxn ang="0">
                  <a:pos x="T6" y="T7"/>
                </a:cxn>
                <a:cxn ang="0">
                  <a:pos x="T8" y="T9"/>
                </a:cxn>
              </a:cxnLst>
              <a:rect l="0" t="0" r="r" b="b"/>
              <a:pathLst>
                <a:path w="118" h="1">
                  <a:moveTo>
                    <a:pt x="118" y="1"/>
                  </a:moveTo>
                  <a:lnTo>
                    <a:pt x="117" y="0"/>
                  </a:lnTo>
                  <a:lnTo>
                    <a:pt x="1" y="0"/>
                  </a:lnTo>
                  <a:lnTo>
                    <a:pt x="0" y="1"/>
                  </a:lnTo>
                  <a:lnTo>
                    <a:pt x="118"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51" name="Freeform 30">
              <a:extLst>
                <a:ext uri="{FF2B5EF4-FFF2-40B4-BE49-F238E27FC236}">
                  <a16:creationId xmlns:a16="http://schemas.microsoft.com/office/drawing/2014/main" id="{7E023A49-1AAC-414F-93EC-4EC61627E026}"/>
                </a:ext>
              </a:extLst>
            </p:cNvPr>
            <p:cNvSpPr>
              <a:spLocks/>
            </p:cNvSpPr>
            <p:nvPr/>
          </p:nvSpPr>
          <p:spPr bwMode="auto">
            <a:xfrm>
              <a:off x="2619375" y="4754563"/>
              <a:ext cx="184150" cy="79375"/>
            </a:xfrm>
            <a:custGeom>
              <a:avLst/>
              <a:gdLst>
                <a:gd name="T0" fmla="*/ 56 w 116"/>
                <a:gd name="T1" fmla="*/ 0 h 50"/>
                <a:gd name="T2" fmla="*/ 0 w 116"/>
                <a:gd name="T3" fmla="*/ 50 h 50"/>
                <a:gd name="T4" fmla="*/ 116 w 116"/>
                <a:gd name="T5" fmla="*/ 50 h 50"/>
                <a:gd name="T6" fmla="*/ 56 w 116"/>
                <a:gd name="T7" fmla="*/ 0 h 50"/>
              </a:gdLst>
              <a:ahLst/>
              <a:cxnLst>
                <a:cxn ang="0">
                  <a:pos x="T0" y="T1"/>
                </a:cxn>
                <a:cxn ang="0">
                  <a:pos x="T2" y="T3"/>
                </a:cxn>
                <a:cxn ang="0">
                  <a:pos x="T4" y="T5"/>
                </a:cxn>
                <a:cxn ang="0">
                  <a:pos x="T6" y="T7"/>
                </a:cxn>
              </a:cxnLst>
              <a:rect l="0" t="0" r="r" b="b"/>
              <a:pathLst>
                <a:path w="116" h="50">
                  <a:moveTo>
                    <a:pt x="56" y="0"/>
                  </a:moveTo>
                  <a:lnTo>
                    <a:pt x="0" y="50"/>
                  </a:lnTo>
                  <a:lnTo>
                    <a:pt x="116" y="50"/>
                  </a:lnTo>
                  <a:lnTo>
                    <a:pt x="5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52" name="Freeform 31">
              <a:extLst>
                <a:ext uri="{FF2B5EF4-FFF2-40B4-BE49-F238E27FC236}">
                  <a16:creationId xmlns:a16="http://schemas.microsoft.com/office/drawing/2014/main" id="{147AEB0D-694A-47E1-A47A-59966AE6C8DD}"/>
                </a:ext>
              </a:extLst>
            </p:cNvPr>
            <p:cNvSpPr>
              <a:spLocks/>
            </p:cNvSpPr>
            <p:nvPr/>
          </p:nvSpPr>
          <p:spPr bwMode="auto">
            <a:xfrm>
              <a:off x="2578100" y="4645025"/>
              <a:ext cx="100013" cy="176213"/>
            </a:xfrm>
            <a:custGeom>
              <a:avLst/>
              <a:gdLst>
                <a:gd name="T0" fmla="*/ 0 w 63"/>
                <a:gd name="T1" fmla="*/ 111 h 111"/>
                <a:gd name="T2" fmla="*/ 63 w 63"/>
                <a:gd name="T3" fmla="*/ 54 h 111"/>
                <a:gd name="T4" fmla="*/ 0 w 63"/>
                <a:gd name="T5" fmla="*/ 0 h 111"/>
                <a:gd name="T6" fmla="*/ 0 w 63"/>
                <a:gd name="T7" fmla="*/ 111 h 111"/>
              </a:gdLst>
              <a:ahLst/>
              <a:cxnLst>
                <a:cxn ang="0">
                  <a:pos x="T0" y="T1"/>
                </a:cxn>
                <a:cxn ang="0">
                  <a:pos x="T2" y="T3"/>
                </a:cxn>
                <a:cxn ang="0">
                  <a:pos x="T4" y="T5"/>
                </a:cxn>
                <a:cxn ang="0">
                  <a:pos x="T6" y="T7"/>
                </a:cxn>
              </a:cxnLst>
              <a:rect l="0" t="0" r="r" b="b"/>
              <a:pathLst>
                <a:path w="63" h="111">
                  <a:moveTo>
                    <a:pt x="0" y="111"/>
                  </a:moveTo>
                  <a:lnTo>
                    <a:pt x="63" y="54"/>
                  </a:lnTo>
                  <a:lnTo>
                    <a:pt x="0" y="0"/>
                  </a:lnTo>
                  <a:lnTo>
                    <a:pt x="0" y="1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53" name="Freeform 32">
              <a:extLst>
                <a:ext uri="{FF2B5EF4-FFF2-40B4-BE49-F238E27FC236}">
                  <a16:creationId xmlns:a16="http://schemas.microsoft.com/office/drawing/2014/main" id="{D9817F3B-1C43-4245-A002-0F19B02387FE}"/>
                </a:ext>
              </a:extLst>
            </p:cNvPr>
            <p:cNvSpPr>
              <a:spLocks/>
            </p:cNvSpPr>
            <p:nvPr/>
          </p:nvSpPr>
          <p:spPr bwMode="auto">
            <a:xfrm>
              <a:off x="2601913" y="4616450"/>
              <a:ext cx="206375" cy="87313"/>
            </a:xfrm>
            <a:custGeom>
              <a:avLst/>
              <a:gdLst>
                <a:gd name="T0" fmla="*/ 0 w 130"/>
                <a:gd name="T1" fmla="*/ 0 h 55"/>
                <a:gd name="T2" fmla="*/ 67 w 130"/>
                <a:gd name="T3" fmla="*/ 55 h 55"/>
                <a:gd name="T4" fmla="*/ 130 w 130"/>
                <a:gd name="T5" fmla="*/ 0 h 55"/>
                <a:gd name="T6" fmla="*/ 0 w 130"/>
                <a:gd name="T7" fmla="*/ 0 h 55"/>
              </a:gdLst>
              <a:ahLst/>
              <a:cxnLst>
                <a:cxn ang="0">
                  <a:pos x="T0" y="T1"/>
                </a:cxn>
                <a:cxn ang="0">
                  <a:pos x="T2" y="T3"/>
                </a:cxn>
                <a:cxn ang="0">
                  <a:pos x="T4" y="T5"/>
                </a:cxn>
                <a:cxn ang="0">
                  <a:pos x="T6" y="T7"/>
                </a:cxn>
              </a:cxnLst>
              <a:rect l="0" t="0" r="r" b="b"/>
              <a:pathLst>
                <a:path w="130" h="55">
                  <a:moveTo>
                    <a:pt x="0" y="0"/>
                  </a:moveTo>
                  <a:lnTo>
                    <a:pt x="67" y="55"/>
                  </a:lnTo>
                  <a:lnTo>
                    <a:pt x="13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54" name="Freeform 33">
              <a:extLst>
                <a:ext uri="{FF2B5EF4-FFF2-40B4-BE49-F238E27FC236}">
                  <a16:creationId xmlns:a16="http://schemas.microsoft.com/office/drawing/2014/main" id="{CB772682-B4CE-430D-9967-19D629E2A3B7}"/>
                </a:ext>
              </a:extLst>
            </p:cNvPr>
            <p:cNvSpPr>
              <a:spLocks/>
            </p:cNvSpPr>
            <p:nvPr/>
          </p:nvSpPr>
          <p:spPr bwMode="auto">
            <a:xfrm>
              <a:off x="2736850" y="4641850"/>
              <a:ext cx="100013" cy="171450"/>
            </a:xfrm>
            <a:custGeom>
              <a:avLst/>
              <a:gdLst>
                <a:gd name="T0" fmla="*/ 0 w 63"/>
                <a:gd name="T1" fmla="*/ 56 h 108"/>
                <a:gd name="T2" fmla="*/ 63 w 63"/>
                <a:gd name="T3" fmla="*/ 108 h 108"/>
                <a:gd name="T4" fmla="*/ 63 w 63"/>
                <a:gd name="T5" fmla="*/ 0 h 108"/>
                <a:gd name="T6" fmla="*/ 0 w 63"/>
                <a:gd name="T7" fmla="*/ 56 h 108"/>
              </a:gdLst>
              <a:ahLst/>
              <a:cxnLst>
                <a:cxn ang="0">
                  <a:pos x="T0" y="T1"/>
                </a:cxn>
                <a:cxn ang="0">
                  <a:pos x="T2" y="T3"/>
                </a:cxn>
                <a:cxn ang="0">
                  <a:pos x="T4" y="T5"/>
                </a:cxn>
                <a:cxn ang="0">
                  <a:pos x="T6" y="T7"/>
                </a:cxn>
              </a:cxnLst>
              <a:rect l="0" t="0" r="r" b="b"/>
              <a:pathLst>
                <a:path w="63" h="108">
                  <a:moveTo>
                    <a:pt x="0" y="56"/>
                  </a:moveTo>
                  <a:lnTo>
                    <a:pt x="63" y="108"/>
                  </a:lnTo>
                  <a:lnTo>
                    <a:pt x="63" y="0"/>
                  </a:lnTo>
                  <a:lnTo>
                    <a:pt x="0"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55" name="Freeform 34">
              <a:extLst>
                <a:ext uri="{FF2B5EF4-FFF2-40B4-BE49-F238E27FC236}">
                  <a16:creationId xmlns:a16="http://schemas.microsoft.com/office/drawing/2014/main" id="{EB3DA903-9E51-4AC0-A2FD-679061BF5C0D}"/>
                </a:ext>
              </a:extLst>
            </p:cNvPr>
            <p:cNvSpPr>
              <a:spLocks/>
            </p:cNvSpPr>
            <p:nvPr/>
          </p:nvSpPr>
          <p:spPr bwMode="auto">
            <a:xfrm>
              <a:off x="2160588" y="4032250"/>
              <a:ext cx="1092200" cy="552450"/>
            </a:xfrm>
            <a:custGeom>
              <a:avLst/>
              <a:gdLst>
                <a:gd name="T0" fmla="*/ 607 w 624"/>
                <a:gd name="T1" fmla="*/ 295 h 315"/>
                <a:gd name="T2" fmla="*/ 582 w 624"/>
                <a:gd name="T3" fmla="*/ 258 h 315"/>
                <a:gd name="T4" fmla="*/ 490 w 624"/>
                <a:gd name="T5" fmla="*/ 93 h 315"/>
                <a:gd name="T6" fmla="*/ 454 w 624"/>
                <a:gd name="T7" fmla="*/ 62 h 315"/>
                <a:gd name="T8" fmla="*/ 345 w 624"/>
                <a:gd name="T9" fmla="*/ 13 h 315"/>
                <a:gd name="T10" fmla="*/ 312 w 624"/>
                <a:gd name="T11" fmla="*/ 0 h 315"/>
                <a:gd name="T12" fmla="*/ 279 w 624"/>
                <a:gd name="T13" fmla="*/ 13 h 315"/>
                <a:gd name="T14" fmla="*/ 170 w 624"/>
                <a:gd name="T15" fmla="*/ 62 h 315"/>
                <a:gd name="T16" fmla="*/ 135 w 624"/>
                <a:gd name="T17" fmla="*/ 93 h 315"/>
                <a:gd name="T18" fmla="*/ 49 w 624"/>
                <a:gd name="T19" fmla="*/ 246 h 315"/>
                <a:gd name="T20" fmla="*/ 16 w 624"/>
                <a:gd name="T21" fmla="*/ 295 h 315"/>
                <a:gd name="T22" fmla="*/ 0 w 624"/>
                <a:gd name="T23" fmla="*/ 315 h 315"/>
                <a:gd name="T24" fmla="*/ 48 w 624"/>
                <a:gd name="T25" fmla="*/ 315 h 315"/>
                <a:gd name="T26" fmla="*/ 78 w 624"/>
                <a:gd name="T27" fmla="*/ 270 h 315"/>
                <a:gd name="T28" fmla="*/ 80 w 624"/>
                <a:gd name="T29" fmla="*/ 268 h 315"/>
                <a:gd name="T30" fmla="*/ 168 w 624"/>
                <a:gd name="T31" fmla="*/ 110 h 315"/>
                <a:gd name="T32" fmla="*/ 183 w 624"/>
                <a:gd name="T33" fmla="*/ 98 h 315"/>
                <a:gd name="T34" fmla="*/ 303 w 624"/>
                <a:gd name="T35" fmla="*/ 49 h 315"/>
                <a:gd name="T36" fmla="*/ 311 w 624"/>
                <a:gd name="T37" fmla="*/ 48 h 315"/>
                <a:gd name="T38" fmla="*/ 312 w 624"/>
                <a:gd name="T39" fmla="*/ 48 h 315"/>
                <a:gd name="T40" fmla="*/ 314 w 624"/>
                <a:gd name="T41" fmla="*/ 48 h 315"/>
                <a:gd name="T42" fmla="*/ 321 w 624"/>
                <a:gd name="T43" fmla="*/ 49 h 315"/>
                <a:gd name="T44" fmla="*/ 442 w 624"/>
                <a:gd name="T45" fmla="*/ 98 h 315"/>
                <a:gd name="T46" fmla="*/ 456 w 624"/>
                <a:gd name="T47" fmla="*/ 110 h 315"/>
                <a:gd name="T48" fmla="*/ 534 w 624"/>
                <a:gd name="T49" fmla="*/ 249 h 315"/>
                <a:gd name="T50" fmla="*/ 551 w 624"/>
                <a:gd name="T51" fmla="*/ 279 h 315"/>
                <a:gd name="T52" fmla="*/ 559 w 624"/>
                <a:gd name="T53" fmla="*/ 291 h 315"/>
                <a:gd name="T54" fmla="*/ 576 w 624"/>
                <a:gd name="T55" fmla="*/ 315 h 315"/>
                <a:gd name="T56" fmla="*/ 624 w 624"/>
                <a:gd name="T57" fmla="*/ 315 h 315"/>
                <a:gd name="T58" fmla="*/ 607 w 624"/>
                <a:gd name="T59" fmla="*/ 295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24" h="315">
                  <a:moveTo>
                    <a:pt x="607" y="295"/>
                  </a:moveTo>
                  <a:cubicBezTo>
                    <a:pt x="600" y="285"/>
                    <a:pt x="590" y="271"/>
                    <a:pt x="582" y="258"/>
                  </a:cubicBezTo>
                  <a:cubicBezTo>
                    <a:pt x="490" y="93"/>
                    <a:pt x="490" y="93"/>
                    <a:pt x="490" y="93"/>
                  </a:cubicBezTo>
                  <a:cubicBezTo>
                    <a:pt x="482" y="79"/>
                    <a:pt x="469" y="68"/>
                    <a:pt x="454" y="62"/>
                  </a:cubicBezTo>
                  <a:cubicBezTo>
                    <a:pt x="345" y="13"/>
                    <a:pt x="345" y="13"/>
                    <a:pt x="345" y="13"/>
                  </a:cubicBezTo>
                  <a:cubicBezTo>
                    <a:pt x="312" y="0"/>
                    <a:pt x="312" y="0"/>
                    <a:pt x="312" y="0"/>
                  </a:cubicBezTo>
                  <a:cubicBezTo>
                    <a:pt x="279" y="13"/>
                    <a:pt x="279" y="13"/>
                    <a:pt x="279" y="13"/>
                  </a:cubicBezTo>
                  <a:cubicBezTo>
                    <a:pt x="170" y="62"/>
                    <a:pt x="170" y="62"/>
                    <a:pt x="170" y="62"/>
                  </a:cubicBezTo>
                  <a:cubicBezTo>
                    <a:pt x="155" y="68"/>
                    <a:pt x="142" y="79"/>
                    <a:pt x="135" y="93"/>
                  </a:cubicBezTo>
                  <a:cubicBezTo>
                    <a:pt x="49" y="246"/>
                    <a:pt x="49" y="246"/>
                    <a:pt x="49" y="246"/>
                  </a:cubicBezTo>
                  <a:cubicBezTo>
                    <a:pt x="40" y="261"/>
                    <a:pt x="27" y="281"/>
                    <a:pt x="16" y="295"/>
                  </a:cubicBezTo>
                  <a:cubicBezTo>
                    <a:pt x="13" y="300"/>
                    <a:pt x="6" y="308"/>
                    <a:pt x="0" y="315"/>
                  </a:cubicBezTo>
                  <a:cubicBezTo>
                    <a:pt x="48" y="315"/>
                    <a:pt x="48" y="315"/>
                    <a:pt x="48" y="315"/>
                  </a:cubicBezTo>
                  <a:cubicBezTo>
                    <a:pt x="60" y="300"/>
                    <a:pt x="71" y="283"/>
                    <a:pt x="78" y="270"/>
                  </a:cubicBezTo>
                  <a:cubicBezTo>
                    <a:pt x="80" y="268"/>
                    <a:pt x="80" y="268"/>
                    <a:pt x="80" y="268"/>
                  </a:cubicBezTo>
                  <a:cubicBezTo>
                    <a:pt x="168" y="110"/>
                    <a:pt x="168" y="110"/>
                    <a:pt x="168" y="110"/>
                  </a:cubicBezTo>
                  <a:cubicBezTo>
                    <a:pt x="171" y="105"/>
                    <a:pt x="176" y="100"/>
                    <a:pt x="183" y="98"/>
                  </a:cubicBezTo>
                  <a:cubicBezTo>
                    <a:pt x="303" y="49"/>
                    <a:pt x="303" y="49"/>
                    <a:pt x="303" y="49"/>
                  </a:cubicBezTo>
                  <a:cubicBezTo>
                    <a:pt x="305" y="49"/>
                    <a:pt x="308" y="48"/>
                    <a:pt x="311" y="48"/>
                  </a:cubicBezTo>
                  <a:cubicBezTo>
                    <a:pt x="312" y="48"/>
                    <a:pt x="312" y="48"/>
                    <a:pt x="312" y="48"/>
                  </a:cubicBezTo>
                  <a:cubicBezTo>
                    <a:pt x="314" y="48"/>
                    <a:pt x="314" y="48"/>
                    <a:pt x="314" y="48"/>
                  </a:cubicBezTo>
                  <a:cubicBezTo>
                    <a:pt x="316" y="48"/>
                    <a:pt x="319" y="49"/>
                    <a:pt x="321" y="49"/>
                  </a:cubicBezTo>
                  <a:cubicBezTo>
                    <a:pt x="442" y="98"/>
                    <a:pt x="442" y="98"/>
                    <a:pt x="442" y="98"/>
                  </a:cubicBezTo>
                  <a:cubicBezTo>
                    <a:pt x="448" y="100"/>
                    <a:pt x="453" y="105"/>
                    <a:pt x="456" y="110"/>
                  </a:cubicBezTo>
                  <a:cubicBezTo>
                    <a:pt x="534" y="249"/>
                    <a:pt x="534" y="249"/>
                    <a:pt x="534" y="249"/>
                  </a:cubicBezTo>
                  <a:cubicBezTo>
                    <a:pt x="551" y="279"/>
                    <a:pt x="551" y="279"/>
                    <a:pt x="551" y="279"/>
                  </a:cubicBezTo>
                  <a:cubicBezTo>
                    <a:pt x="559" y="291"/>
                    <a:pt x="559" y="291"/>
                    <a:pt x="559" y="291"/>
                  </a:cubicBezTo>
                  <a:cubicBezTo>
                    <a:pt x="566" y="302"/>
                    <a:pt x="567" y="304"/>
                    <a:pt x="576" y="315"/>
                  </a:cubicBezTo>
                  <a:cubicBezTo>
                    <a:pt x="624" y="315"/>
                    <a:pt x="624" y="315"/>
                    <a:pt x="624" y="315"/>
                  </a:cubicBezTo>
                  <a:cubicBezTo>
                    <a:pt x="617" y="308"/>
                    <a:pt x="611" y="300"/>
                    <a:pt x="607" y="29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56" name="Freeform 35">
              <a:extLst>
                <a:ext uri="{FF2B5EF4-FFF2-40B4-BE49-F238E27FC236}">
                  <a16:creationId xmlns:a16="http://schemas.microsoft.com/office/drawing/2014/main" id="{D7176627-EA66-4081-A1A2-1156E28078DE}"/>
                </a:ext>
              </a:extLst>
            </p:cNvPr>
            <p:cNvSpPr>
              <a:spLocks noEditPoints="1"/>
            </p:cNvSpPr>
            <p:nvPr/>
          </p:nvSpPr>
          <p:spPr bwMode="auto">
            <a:xfrm>
              <a:off x="2306638" y="4162425"/>
              <a:ext cx="801688" cy="671513"/>
            </a:xfrm>
            <a:custGeom>
              <a:avLst/>
              <a:gdLst>
                <a:gd name="T0" fmla="*/ 350 w 458"/>
                <a:gd name="T1" fmla="*/ 48 h 383"/>
                <a:gd name="T2" fmla="*/ 230 w 458"/>
                <a:gd name="T3" fmla="*/ 0 h 383"/>
                <a:gd name="T4" fmla="*/ 230 w 458"/>
                <a:gd name="T5" fmla="*/ 0 h 383"/>
                <a:gd name="T6" fmla="*/ 228 w 458"/>
                <a:gd name="T7" fmla="*/ 0 h 383"/>
                <a:gd name="T8" fmla="*/ 108 w 458"/>
                <a:gd name="T9" fmla="*/ 48 h 383"/>
                <a:gd name="T10" fmla="*/ 0 w 458"/>
                <a:gd name="T11" fmla="*/ 240 h 383"/>
                <a:gd name="T12" fmla="*/ 29 w 458"/>
                <a:gd name="T13" fmla="*/ 241 h 383"/>
                <a:gd name="T14" fmla="*/ 38 w 458"/>
                <a:gd name="T15" fmla="*/ 250 h 383"/>
                <a:gd name="T16" fmla="*/ 38 w 458"/>
                <a:gd name="T17" fmla="*/ 383 h 383"/>
                <a:gd name="T18" fmla="*/ 133 w 458"/>
                <a:gd name="T19" fmla="*/ 383 h 383"/>
                <a:gd name="T20" fmla="*/ 133 w 458"/>
                <a:gd name="T21" fmla="*/ 237 h 383"/>
                <a:gd name="T22" fmla="*/ 324 w 458"/>
                <a:gd name="T23" fmla="*/ 237 h 383"/>
                <a:gd name="T24" fmla="*/ 324 w 458"/>
                <a:gd name="T25" fmla="*/ 383 h 383"/>
                <a:gd name="T26" fmla="*/ 420 w 458"/>
                <a:gd name="T27" fmla="*/ 383 h 383"/>
                <a:gd name="T28" fmla="*/ 420 w 458"/>
                <a:gd name="T29" fmla="*/ 250 h 383"/>
                <a:gd name="T30" fmla="*/ 429 w 458"/>
                <a:gd name="T31" fmla="*/ 241 h 383"/>
                <a:gd name="T32" fmla="*/ 458 w 458"/>
                <a:gd name="T33" fmla="*/ 240 h 383"/>
                <a:gd name="T34" fmla="*/ 350 w 458"/>
                <a:gd name="T35" fmla="*/ 48 h 383"/>
                <a:gd name="T36" fmla="*/ 263 w 458"/>
                <a:gd name="T37" fmla="*/ 157 h 383"/>
                <a:gd name="T38" fmla="*/ 195 w 458"/>
                <a:gd name="T39" fmla="*/ 157 h 383"/>
                <a:gd name="T40" fmla="*/ 195 w 458"/>
                <a:gd name="T41" fmla="*/ 86 h 383"/>
                <a:gd name="T42" fmla="*/ 263 w 458"/>
                <a:gd name="T43" fmla="*/ 86 h 383"/>
                <a:gd name="T44" fmla="*/ 263 w 458"/>
                <a:gd name="T45" fmla="*/ 157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8" h="383">
                  <a:moveTo>
                    <a:pt x="350" y="48"/>
                  </a:moveTo>
                  <a:cubicBezTo>
                    <a:pt x="230" y="0"/>
                    <a:pt x="230" y="0"/>
                    <a:pt x="230" y="0"/>
                  </a:cubicBezTo>
                  <a:cubicBezTo>
                    <a:pt x="230" y="0"/>
                    <a:pt x="230" y="0"/>
                    <a:pt x="230" y="0"/>
                  </a:cubicBezTo>
                  <a:cubicBezTo>
                    <a:pt x="229" y="0"/>
                    <a:pt x="229" y="0"/>
                    <a:pt x="228" y="0"/>
                  </a:cubicBezTo>
                  <a:cubicBezTo>
                    <a:pt x="108" y="48"/>
                    <a:pt x="108" y="48"/>
                    <a:pt x="108" y="48"/>
                  </a:cubicBezTo>
                  <a:cubicBezTo>
                    <a:pt x="0" y="240"/>
                    <a:pt x="0" y="240"/>
                    <a:pt x="0" y="240"/>
                  </a:cubicBezTo>
                  <a:cubicBezTo>
                    <a:pt x="29" y="241"/>
                    <a:pt x="29" y="241"/>
                    <a:pt x="29" y="241"/>
                  </a:cubicBezTo>
                  <a:cubicBezTo>
                    <a:pt x="34" y="241"/>
                    <a:pt x="38" y="245"/>
                    <a:pt x="38" y="250"/>
                  </a:cubicBezTo>
                  <a:cubicBezTo>
                    <a:pt x="38" y="383"/>
                    <a:pt x="38" y="383"/>
                    <a:pt x="38" y="383"/>
                  </a:cubicBezTo>
                  <a:cubicBezTo>
                    <a:pt x="133" y="383"/>
                    <a:pt x="133" y="383"/>
                    <a:pt x="133" y="383"/>
                  </a:cubicBezTo>
                  <a:cubicBezTo>
                    <a:pt x="133" y="237"/>
                    <a:pt x="133" y="237"/>
                    <a:pt x="133" y="237"/>
                  </a:cubicBezTo>
                  <a:cubicBezTo>
                    <a:pt x="324" y="237"/>
                    <a:pt x="324" y="237"/>
                    <a:pt x="324" y="237"/>
                  </a:cubicBezTo>
                  <a:cubicBezTo>
                    <a:pt x="324" y="383"/>
                    <a:pt x="324" y="383"/>
                    <a:pt x="324" y="383"/>
                  </a:cubicBezTo>
                  <a:cubicBezTo>
                    <a:pt x="420" y="383"/>
                    <a:pt x="420" y="383"/>
                    <a:pt x="420" y="383"/>
                  </a:cubicBezTo>
                  <a:cubicBezTo>
                    <a:pt x="420" y="250"/>
                    <a:pt x="420" y="250"/>
                    <a:pt x="420" y="250"/>
                  </a:cubicBezTo>
                  <a:cubicBezTo>
                    <a:pt x="420" y="245"/>
                    <a:pt x="424" y="241"/>
                    <a:pt x="429" y="241"/>
                  </a:cubicBezTo>
                  <a:cubicBezTo>
                    <a:pt x="458" y="240"/>
                    <a:pt x="458" y="240"/>
                    <a:pt x="458" y="240"/>
                  </a:cubicBezTo>
                  <a:lnTo>
                    <a:pt x="350" y="48"/>
                  </a:lnTo>
                  <a:close/>
                  <a:moveTo>
                    <a:pt x="263" y="157"/>
                  </a:moveTo>
                  <a:cubicBezTo>
                    <a:pt x="195" y="157"/>
                    <a:pt x="195" y="157"/>
                    <a:pt x="195" y="157"/>
                  </a:cubicBezTo>
                  <a:cubicBezTo>
                    <a:pt x="195" y="86"/>
                    <a:pt x="195" y="86"/>
                    <a:pt x="195" y="86"/>
                  </a:cubicBezTo>
                  <a:cubicBezTo>
                    <a:pt x="263" y="86"/>
                    <a:pt x="263" y="86"/>
                    <a:pt x="263" y="86"/>
                  </a:cubicBezTo>
                  <a:lnTo>
                    <a:pt x="263" y="1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grpSp>
      <p:grpSp>
        <p:nvGrpSpPr>
          <p:cNvPr id="57" name="Group 16">
            <a:extLst>
              <a:ext uri="{FF2B5EF4-FFF2-40B4-BE49-F238E27FC236}">
                <a16:creationId xmlns:a16="http://schemas.microsoft.com/office/drawing/2014/main" id="{6BCA92DE-796C-45E8-84AF-4F9DCF2AD324}"/>
              </a:ext>
            </a:extLst>
          </p:cNvPr>
          <p:cNvGrpSpPr>
            <a:grpSpLocks noChangeAspect="1"/>
          </p:cNvGrpSpPr>
          <p:nvPr/>
        </p:nvGrpSpPr>
        <p:grpSpPr bwMode="auto">
          <a:xfrm>
            <a:off x="6358637" y="3889292"/>
            <a:ext cx="574900" cy="501080"/>
            <a:chOff x="2102" y="891"/>
            <a:chExt cx="514" cy="448"/>
          </a:xfrm>
        </p:grpSpPr>
        <p:sp>
          <p:nvSpPr>
            <p:cNvPr id="58" name="AutoShape 15">
              <a:extLst>
                <a:ext uri="{FF2B5EF4-FFF2-40B4-BE49-F238E27FC236}">
                  <a16:creationId xmlns:a16="http://schemas.microsoft.com/office/drawing/2014/main" id="{AF0BE859-220C-4F8E-8B2D-DB5B8B026549}"/>
                </a:ext>
              </a:extLst>
            </p:cNvPr>
            <p:cNvSpPr>
              <a:spLocks noChangeAspect="1" noChangeArrowheads="1" noTextEdit="1"/>
            </p:cNvSpPr>
            <p:nvPr/>
          </p:nvSpPr>
          <p:spPr bwMode="auto">
            <a:xfrm>
              <a:off x="2102" y="891"/>
              <a:ext cx="514"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59" name="Freeform 17">
              <a:extLst>
                <a:ext uri="{FF2B5EF4-FFF2-40B4-BE49-F238E27FC236}">
                  <a16:creationId xmlns:a16="http://schemas.microsoft.com/office/drawing/2014/main" id="{7A6ABD93-24FA-4A80-AACF-B22F46FB96A8}"/>
                </a:ext>
              </a:extLst>
            </p:cNvPr>
            <p:cNvSpPr>
              <a:spLocks/>
            </p:cNvSpPr>
            <p:nvPr/>
          </p:nvSpPr>
          <p:spPr bwMode="auto">
            <a:xfrm>
              <a:off x="2135" y="1193"/>
              <a:ext cx="49" cy="47"/>
            </a:xfrm>
            <a:custGeom>
              <a:avLst/>
              <a:gdLst>
                <a:gd name="T0" fmla="*/ 0 w 59"/>
                <a:gd name="T1" fmla="*/ 45 h 56"/>
                <a:gd name="T2" fmla="*/ 4 w 59"/>
                <a:gd name="T3" fmla="*/ 53 h 56"/>
                <a:gd name="T4" fmla="*/ 12 w 59"/>
                <a:gd name="T5" fmla="*/ 56 h 56"/>
                <a:gd name="T6" fmla="*/ 48 w 59"/>
                <a:gd name="T7" fmla="*/ 56 h 56"/>
                <a:gd name="T8" fmla="*/ 56 w 59"/>
                <a:gd name="T9" fmla="*/ 53 h 56"/>
                <a:gd name="T10" fmla="*/ 59 w 59"/>
                <a:gd name="T11" fmla="*/ 45 h 56"/>
                <a:gd name="T12" fmla="*/ 59 w 59"/>
                <a:gd name="T13" fmla="*/ 0 h 56"/>
                <a:gd name="T14" fmla="*/ 0 w 59"/>
                <a:gd name="T15" fmla="*/ 0 h 56"/>
                <a:gd name="T16" fmla="*/ 0 w 59"/>
                <a:gd name="T17" fmla="*/ 4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56">
                  <a:moveTo>
                    <a:pt x="0" y="45"/>
                  </a:moveTo>
                  <a:cubicBezTo>
                    <a:pt x="0" y="48"/>
                    <a:pt x="2" y="51"/>
                    <a:pt x="4" y="53"/>
                  </a:cubicBezTo>
                  <a:cubicBezTo>
                    <a:pt x="6" y="55"/>
                    <a:pt x="9" y="56"/>
                    <a:pt x="12" y="56"/>
                  </a:cubicBezTo>
                  <a:cubicBezTo>
                    <a:pt x="48" y="56"/>
                    <a:pt x="48" y="56"/>
                    <a:pt x="48" y="56"/>
                  </a:cubicBezTo>
                  <a:cubicBezTo>
                    <a:pt x="51" y="56"/>
                    <a:pt x="54" y="55"/>
                    <a:pt x="56" y="53"/>
                  </a:cubicBezTo>
                  <a:cubicBezTo>
                    <a:pt x="58" y="51"/>
                    <a:pt x="59" y="48"/>
                    <a:pt x="59" y="45"/>
                  </a:cubicBezTo>
                  <a:cubicBezTo>
                    <a:pt x="59" y="0"/>
                    <a:pt x="59" y="0"/>
                    <a:pt x="59" y="0"/>
                  </a:cubicBezTo>
                  <a:cubicBezTo>
                    <a:pt x="0" y="0"/>
                    <a:pt x="0" y="0"/>
                    <a:pt x="0" y="0"/>
                  </a:cubicBezTo>
                  <a:lnTo>
                    <a:pt x="0" y="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0" name="Freeform 18">
              <a:extLst>
                <a:ext uri="{FF2B5EF4-FFF2-40B4-BE49-F238E27FC236}">
                  <a16:creationId xmlns:a16="http://schemas.microsoft.com/office/drawing/2014/main" id="{A3A5B1E3-5E45-4021-A9BD-476BF1A1E845}"/>
                </a:ext>
              </a:extLst>
            </p:cNvPr>
            <p:cNvSpPr>
              <a:spLocks/>
            </p:cNvSpPr>
            <p:nvPr/>
          </p:nvSpPr>
          <p:spPr bwMode="auto">
            <a:xfrm>
              <a:off x="2262" y="891"/>
              <a:ext cx="242" cy="125"/>
            </a:xfrm>
            <a:custGeom>
              <a:avLst/>
              <a:gdLst>
                <a:gd name="T0" fmla="*/ 40 w 289"/>
                <a:gd name="T1" fmla="*/ 41 h 149"/>
                <a:gd name="T2" fmla="*/ 56 w 289"/>
                <a:gd name="T3" fmla="*/ 29 h 149"/>
                <a:gd name="T4" fmla="*/ 56 w 289"/>
                <a:gd name="T5" fmla="*/ 29 h 149"/>
                <a:gd name="T6" fmla="*/ 197 w 289"/>
                <a:gd name="T7" fmla="*/ 29 h 149"/>
                <a:gd name="T8" fmla="*/ 213 w 289"/>
                <a:gd name="T9" fmla="*/ 41 h 149"/>
                <a:gd name="T10" fmla="*/ 231 w 289"/>
                <a:gd name="T11" fmla="*/ 99 h 149"/>
                <a:gd name="T12" fmla="*/ 131 w 289"/>
                <a:gd name="T13" fmla="*/ 99 h 149"/>
                <a:gd name="T14" fmla="*/ 148 w 289"/>
                <a:gd name="T15" fmla="*/ 128 h 149"/>
                <a:gd name="T16" fmla="*/ 148 w 289"/>
                <a:gd name="T17" fmla="*/ 128 h 149"/>
                <a:gd name="T18" fmla="*/ 154 w 289"/>
                <a:gd name="T19" fmla="*/ 149 h 149"/>
                <a:gd name="T20" fmla="*/ 289 w 289"/>
                <a:gd name="T21" fmla="*/ 149 h 149"/>
                <a:gd name="T22" fmla="*/ 285 w 289"/>
                <a:gd name="T23" fmla="*/ 122 h 149"/>
                <a:gd name="T24" fmla="*/ 278 w 289"/>
                <a:gd name="T25" fmla="*/ 108 h 149"/>
                <a:gd name="T26" fmla="*/ 261 w 289"/>
                <a:gd name="T27" fmla="*/ 99 h 149"/>
                <a:gd name="T28" fmla="*/ 261 w 289"/>
                <a:gd name="T29" fmla="*/ 97 h 149"/>
                <a:gd name="T30" fmla="*/ 261 w 289"/>
                <a:gd name="T31" fmla="*/ 97 h 149"/>
                <a:gd name="T32" fmla="*/ 241 w 289"/>
                <a:gd name="T33" fmla="*/ 33 h 149"/>
                <a:gd name="T34" fmla="*/ 197 w 289"/>
                <a:gd name="T35" fmla="*/ 0 h 149"/>
                <a:gd name="T36" fmla="*/ 56 w 289"/>
                <a:gd name="T37" fmla="*/ 0 h 149"/>
                <a:gd name="T38" fmla="*/ 12 w 289"/>
                <a:gd name="T39" fmla="*/ 33 h 149"/>
                <a:gd name="T40" fmla="*/ 0 w 289"/>
                <a:gd name="T41" fmla="*/ 74 h 149"/>
                <a:gd name="T42" fmla="*/ 30 w 289"/>
                <a:gd name="T43" fmla="*/ 74 h 149"/>
                <a:gd name="T44" fmla="*/ 40 w 289"/>
                <a:gd name="T45" fmla="*/ 4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9" h="149">
                  <a:moveTo>
                    <a:pt x="40" y="41"/>
                  </a:moveTo>
                  <a:cubicBezTo>
                    <a:pt x="41" y="35"/>
                    <a:pt x="50" y="29"/>
                    <a:pt x="56" y="29"/>
                  </a:cubicBezTo>
                  <a:cubicBezTo>
                    <a:pt x="56" y="29"/>
                    <a:pt x="56" y="29"/>
                    <a:pt x="56" y="29"/>
                  </a:cubicBezTo>
                  <a:cubicBezTo>
                    <a:pt x="197" y="29"/>
                    <a:pt x="197" y="29"/>
                    <a:pt x="197" y="29"/>
                  </a:cubicBezTo>
                  <a:cubicBezTo>
                    <a:pt x="203" y="28"/>
                    <a:pt x="212" y="35"/>
                    <a:pt x="213" y="41"/>
                  </a:cubicBezTo>
                  <a:cubicBezTo>
                    <a:pt x="231" y="99"/>
                    <a:pt x="231" y="99"/>
                    <a:pt x="231" y="99"/>
                  </a:cubicBezTo>
                  <a:cubicBezTo>
                    <a:pt x="131" y="99"/>
                    <a:pt x="131" y="99"/>
                    <a:pt x="131" y="99"/>
                  </a:cubicBezTo>
                  <a:cubicBezTo>
                    <a:pt x="139" y="107"/>
                    <a:pt x="144" y="117"/>
                    <a:pt x="148" y="128"/>
                  </a:cubicBezTo>
                  <a:cubicBezTo>
                    <a:pt x="148" y="128"/>
                    <a:pt x="148" y="128"/>
                    <a:pt x="148" y="128"/>
                  </a:cubicBezTo>
                  <a:cubicBezTo>
                    <a:pt x="154" y="149"/>
                    <a:pt x="154" y="149"/>
                    <a:pt x="154" y="149"/>
                  </a:cubicBezTo>
                  <a:cubicBezTo>
                    <a:pt x="289" y="149"/>
                    <a:pt x="289" y="149"/>
                    <a:pt x="289" y="149"/>
                  </a:cubicBezTo>
                  <a:cubicBezTo>
                    <a:pt x="288" y="139"/>
                    <a:pt x="287" y="130"/>
                    <a:pt x="285" y="122"/>
                  </a:cubicBezTo>
                  <a:cubicBezTo>
                    <a:pt x="283" y="117"/>
                    <a:pt x="281" y="112"/>
                    <a:pt x="278" y="108"/>
                  </a:cubicBezTo>
                  <a:cubicBezTo>
                    <a:pt x="275" y="104"/>
                    <a:pt x="269" y="99"/>
                    <a:pt x="261" y="99"/>
                  </a:cubicBezTo>
                  <a:cubicBezTo>
                    <a:pt x="261" y="98"/>
                    <a:pt x="261" y="98"/>
                    <a:pt x="261" y="97"/>
                  </a:cubicBezTo>
                  <a:cubicBezTo>
                    <a:pt x="261" y="97"/>
                    <a:pt x="261" y="97"/>
                    <a:pt x="261" y="97"/>
                  </a:cubicBezTo>
                  <a:cubicBezTo>
                    <a:pt x="241" y="33"/>
                    <a:pt x="241" y="33"/>
                    <a:pt x="241" y="33"/>
                  </a:cubicBezTo>
                  <a:cubicBezTo>
                    <a:pt x="234" y="13"/>
                    <a:pt x="217" y="1"/>
                    <a:pt x="197" y="0"/>
                  </a:cubicBezTo>
                  <a:cubicBezTo>
                    <a:pt x="56" y="0"/>
                    <a:pt x="56" y="0"/>
                    <a:pt x="56" y="0"/>
                  </a:cubicBezTo>
                  <a:cubicBezTo>
                    <a:pt x="37" y="1"/>
                    <a:pt x="19" y="13"/>
                    <a:pt x="12" y="33"/>
                  </a:cubicBezTo>
                  <a:cubicBezTo>
                    <a:pt x="0" y="74"/>
                    <a:pt x="0" y="74"/>
                    <a:pt x="0" y="74"/>
                  </a:cubicBezTo>
                  <a:cubicBezTo>
                    <a:pt x="30" y="74"/>
                    <a:pt x="30" y="74"/>
                    <a:pt x="30" y="74"/>
                  </a:cubicBezTo>
                  <a:lnTo>
                    <a:pt x="40"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1" name="Freeform 19">
              <a:extLst>
                <a:ext uri="{FF2B5EF4-FFF2-40B4-BE49-F238E27FC236}">
                  <a16:creationId xmlns:a16="http://schemas.microsoft.com/office/drawing/2014/main" id="{7D46E42A-6C5F-420B-BC6A-4D331EE6C4AC}"/>
                </a:ext>
              </a:extLst>
            </p:cNvPr>
            <p:cNvSpPr>
              <a:spLocks noEditPoints="1"/>
            </p:cNvSpPr>
            <p:nvPr/>
          </p:nvSpPr>
          <p:spPr bwMode="auto">
            <a:xfrm>
              <a:off x="2103" y="974"/>
              <a:ext cx="266" cy="203"/>
            </a:xfrm>
            <a:custGeom>
              <a:avLst/>
              <a:gdLst>
                <a:gd name="T0" fmla="*/ 210 w 317"/>
                <a:gd name="T1" fmla="*/ 181 h 242"/>
                <a:gd name="T2" fmla="*/ 232 w 317"/>
                <a:gd name="T3" fmla="*/ 112 h 242"/>
                <a:gd name="T4" fmla="*/ 65 w 317"/>
                <a:gd name="T5" fmla="*/ 112 h 242"/>
                <a:gd name="T6" fmla="*/ 86 w 317"/>
                <a:gd name="T7" fmla="*/ 46 h 242"/>
                <a:gd name="T8" fmla="*/ 104 w 317"/>
                <a:gd name="T9" fmla="*/ 32 h 242"/>
                <a:gd name="T10" fmla="*/ 105 w 317"/>
                <a:gd name="T11" fmla="*/ 32 h 242"/>
                <a:gd name="T12" fmla="*/ 263 w 317"/>
                <a:gd name="T13" fmla="*/ 32 h 242"/>
                <a:gd name="T14" fmla="*/ 282 w 317"/>
                <a:gd name="T15" fmla="*/ 46 h 242"/>
                <a:gd name="T16" fmla="*/ 285 w 317"/>
                <a:gd name="T17" fmla="*/ 55 h 242"/>
                <a:gd name="T18" fmla="*/ 313 w 317"/>
                <a:gd name="T19" fmla="*/ 50 h 242"/>
                <a:gd name="T20" fmla="*/ 314 w 317"/>
                <a:gd name="T21" fmla="*/ 50 h 242"/>
                <a:gd name="T22" fmla="*/ 317 w 317"/>
                <a:gd name="T23" fmla="*/ 50 h 242"/>
                <a:gd name="T24" fmla="*/ 313 w 317"/>
                <a:gd name="T25" fmla="*/ 36 h 242"/>
                <a:gd name="T26" fmla="*/ 263 w 317"/>
                <a:gd name="T27" fmla="*/ 0 h 242"/>
                <a:gd name="T28" fmla="*/ 105 w 317"/>
                <a:gd name="T29" fmla="*/ 0 h 242"/>
                <a:gd name="T30" fmla="*/ 55 w 317"/>
                <a:gd name="T31" fmla="*/ 36 h 242"/>
                <a:gd name="T32" fmla="*/ 32 w 317"/>
                <a:gd name="T33" fmla="*/ 109 h 242"/>
                <a:gd name="T34" fmla="*/ 31 w 317"/>
                <a:gd name="T35" fmla="*/ 112 h 242"/>
                <a:gd name="T36" fmla="*/ 5 w 317"/>
                <a:gd name="T37" fmla="*/ 137 h 242"/>
                <a:gd name="T38" fmla="*/ 0 w 317"/>
                <a:gd name="T39" fmla="*/ 177 h 242"/>
                <a:gd name="T40" fmla="*/ 5 w 317"/>
                <a:gd name="T41" fmla="*/ 217 h 242"/>
                <a:gd name="T42" fmla="*/ 33 w 317"/>
                <a:gd name="T43" fmla="*/ 242 h 242"/>
                <a:gd name="T44" fmla="*/ 172 w 317"/>
                <a:gd name="T45" fmla="*/ 242 h 242"/>
                <a:gd name="T46" fmla="*/ 177 w 317"/>
                <a:gd name="T47" fmla="*/ 222 h 242"/>
                <a:gd name="T48" fmla="*/ 177 w 317"/>
                <a:gd name="T49" fmla="*/ 222 h 242"/>
                <a:gd name="T50" fmla="*/ 210 w 317"/>
                <a:gd name="T51" fmla="*/ 181 h 242"/>
                <a:gd name="T52" fmla="*/ 111 w 317"/>
                <a:gd name="T53" fmla="*/ 189 h 242"/>
                <a:gd name="T54" fmla="*/ 94 w 317"/>
                <a:gd name="T55" fmla="*/ 206 h 242"/>
                <a:gd name="T56" fmla="*/ 63 w 317"/>
                <a:gd name="T57" fmla="*/ 206 h 242"/>
                <a:gd name="T58" fmla="*/ 46 w 317"/>
                <a:gd name="T59" fmla="*/ 189 h 242"/>
                <a:gd name="T60" fmla="*/ 46 w 317"/>
                <a:gd name="T61" fmla="*/ 173 h 242"/>
                <a:gd name="T62" fmla="*/ 63 w 317"/>
                <a:gd name="T63" fmla="*/ 156 h 242"/>
                <a:gd name="T64" fmla="*/ 94 w 317"/>
                <a:gd name="T65" fmla="*/ 156 h 242"/>
                <a:gd name="T66" fmla="*/ 111 w 317"/>
                <a:gd name="T67" fmla="*/ 173 h 242"/>
                <a:gd name="T68" fmla="*/ 111 w 317"/>
                <a:gd name="T69" fmla="*/ 189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7" h="242">
                  <a:moveTo>
                    <a:pt x="210" y="181"/>
                  </a:moveTo>
                  <a:cubicBezTo>
                    <a:pt x="232" y="112"/>
                    <a:pt x="232" y="112"/>
                    <a:pt x="232" y="112"/>
                  </a:cubicBezTo>
                  <a:cubicBezTo>
                    <a:pt x="65" y="112"/>
                    <a:pt x="65" y="112"/>
                    <a:pt x="65" y="112"/>
                  </a:cubicBezTo>
                  <a:cubicBezTo>
                    <a:pt x="86" y="46"/>
                    <a:pt x="86" y="46"/>
                    <a:pt x="86" y="46"/>
                  </a:cubicBezTo>
                  <a:cubicBezTo>
                    <a:pt x="87" y="39"/>
                    <a:pt x="97" y="32"/>
                    <a:pt x="104" y="32"/>
                  </a:cubicBezTo>
                  <a:cubicBezTo>
                    <a:pt x="104" y="32"/>
                    <a:pt x="104" y="32"/>
                    <a:pt x="105" y="32"/>
                  </a:cubicBezTo>
                  <a:cubicBezTo>
                    <a:pt x="263" y="32"/>
                    <a:pt x="263" y="32"/>
                    <a:pt x="263" y="32"/>
                  </a:cubicBezTo>
                  <a:cubicBezTo>
                    <a:pt x="270" y="31"/>
                    <a:pt x="281" y="39"/>
                    <a:pt x="282" y="46"/>
                  </a:cubicBezTo>
                  <a:cubicBezTo>
                    <a:pt x="285" y="55"/>
                    <a:pt x="285" y="55"/>
                    <a:pt x="285" y="55"/>
                  </a:cubicBezTo>
                  <a:cubicBezTo>
                    <a:pt x="294" y="52"/>
                    <a:pt x="303" y="50"/>
                    <a:pt x="313" y="50"/>
                  </a:cubicBezTo>
                  <a:cubicBezTo>
                    <a:pt x="314" y="50"/>
                    <a:pt x="314" y="50"/>
                    <a:pt x="314" y="50"/>
                  </a:cubicBezTo>
                  <a:cubicBezTo>
                    <a:pt x="317" y="50"/>
                    <a:pt x="317" y="50"/>
                    <a:pt x="317" y="50"/>
                  </a:cubicBezTo>
                  <a:cubicBezTo>
                    <a:pt x="313" y="36"/>
                    <a:pt x="313" y="36"/>
                    <a:pt x="313" y="36"/>
                  </a:cubicBezTo>
                  <a:cubicBezTo>
                    <a:pt x="306" y="14"/>
                    <a:pt x="286" y="0"/>
                    <a:pt x="263" y="0"/>
                  </a:cubicBezTo>
                  <a:cubicBezTo>
                    <a:pt x="105" y="0"/>
                    <a:pt x="105" y="0"/>
                    <a:pt x="105" y="0"/>
                  </a:cubicBezTo>
                  <a:cubicBezTo>
                    <a:pt x="82" y="0"/>
                    <a:pt x="62" y="14"/>
                    <a:pt x="55" y="36"/>
                  </a:cubicBezTo>
                  <a:cubicBezTo>
                    <a:pt x="32" y="109"/>
                    <a:pt x="32" y="109"/>
                    <a:pt x="32" y="109"/>
                  </a:cubicBezTo>
                  <a:cubicBezTo>
                    <a:pt x="32" y="110"/>
                    <a:pt x="31" y="111"/>
                    <a:pt x="31" y="112"/>
                  </a:cubicBezTo>
                  <a:cubicBezTo>
                    <a:pt x="15" y="114"/>
                    <a:pt x="9" y="127"/>
                    <a:pt x="5" y="137"/>
                  </a:cubicBezTo>
                  <a:cubicBezTo>
                    <a:pt x="1" y="149"/>
                    <a:pt x="0" y="163"/>
                    <a:pt x="0" y="177"/>
                  </a:cubicBezTo>
                  <a:cubicBezTo>
                    <a:pt x="0" y="191"/>
                    <a:pt x="1" y="205"/>
                    <a:pt x="5" y="217"/>
                  </a:cubicBezTo>
                  <a:cubicBezTo>
                    <a:pt x="9" y="227"/>
                    <a:pt x="15" y="241"/>
                    <a:pt x="33" y="242"/>
                  </a:cubicBezTo>
                  <a:cubicBezTo>
                    <a:pt x="172" y="242"/>
                    <a:pt x="172" y="242"/>
                    <a:pt x="172" y="242"/>
                  </a:cubicBezTo>
                  <a:cubicBezTo>
                    <a:pt x="174" y="235"/>
                    <a:pt x="175" y="229"/>
                    <a:pt x="177" y="222"/>
                  </a:cubicBezTo>
                  <a:cubicBezTo>
                    <a:pt x="177" y="222"/>
                    <a:pt x="177" y="222"/>
                    <a:pt x="177" y="222"/>
                  </a:cubicBezTo>
                  <a:cubicBezTo>
                    <a:pt x="184" y="202"/>
                    <a:pt x="196" y="188"/>
                    <a:pt x="210" y="181"/>
                  </a:cubicBezTo>
                  <a:close/>
                  <a:moveTo>
                    <a:pt x="111" y="189"/>
                  </a:moveTo>
                  <a:cubicBezTo>
                    <a:pt x="111" y="198"/>
                    <a:pt x="103" y="206"/>
                    <a:pt x="94" y="206"/>
                  </a:cubicBezTo>
                  <a:cubicBezTo>
                    <a:pt x="63" y="206"/>
                    <a:pt x="63" y="206"/>
                    <a:pt x="63" y="206"/>
                  </a:cubicBezTo>
                  <a:cubicBezTo>
                    <a:pt x="54" y="206"/>
                    <a:pt x="46" y="198"/>
                    <a:pt x="46" y="189"/>
                  </a:cubicBezTo>
                  <a:cubicBezTo>
                    <a:pt x="46" y="173"/>
                    <a:pt x="46" y="173"/>
                    <a:pt x="46" y="173"/>
                  </a:cubicBezTo>
                  <a:cubicBezTo>
                    <a:pt x="46" y="164"/>
                    <a:pt x="54" y="156"/>
                    <a:pt x="63" y="156"/>
                  </a:cubicBezTo>
                  <a:cubicBezTo>
                    <a:pt x="94" y="156"/>
                    <a:pt x="94" y="156"/>
                    <a:pt x="94" y="156"/>
                  </a:cubicBezTo>
                  <a:cubicBezTo>
                    <a:pt x="103" y="156"/>
                    <a:pt x="111" y="164"/>
                    <a:pt x="111" y="173"/>
                  </a:cubicBezTo>
                  <a:lnTo>
                    <a:pt x="111" y="18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2" name="Freeform 20">
              <a:extLst>
                <a:ext uri="{FF2B5EF4-FFF2-40B4-BE49-F238E27FC236}">
                  <a16:creationId xmlns:a16="http://schemas.microsoft.com/office/drawing/2014/main" id="{8F0E9F36-A2C3-4E93-83EB-9E85B20B1C38}"/>
                </a:ext>
              </a:extLst>
            </p:cNvPr>
            <p:cNvSpPr>
              <a:spLocks/>
            </p:cNvSpPr>
            <p:nvPr/>
          </p:nvSpPr>
          <p:spPr bwMode="auto">
            <a:xfrm>
              <a:off x="2524" y="1284"/>
              <a:ext cx="55" cy="54"/>
            </a:xfrm>
            <a:custGeom>
              <a:avLst/>
              <a:gdLst>
                <a:gd name="T0" fmla="*/ 0 w 66"/>
                <a:gd name="T1" fmla="*/ 51 h 64"/>
                <a:gd name="T2" fmla="*/ 4 w 66"/>
                <a:gd name="T3" fmla="*/ 60 h 64"/>
                <a:gd name="T4" fmla="*/ 13 w 66"/>
                <a:gd name="T5" fmla="*/ 64 h 64"/>
                <a:gd name="T6" fmla="*/ 54 w 66"/>
                <a:gd name="T7" fmla="*/ 64 h 64"/>
                <a:gd name="T8" fmla="*/ 63 w 66"/>
                <a:gd name="T9" fmla="*/ 60 h 64"/>
                <a:gd name="T10" fmla="*/ 66 w 66"/>
                <a:gd name="T11" fmla="*/ 51 h 64"/>
                <a:gd name="T12" fmla="*/ 66 w 66"/>
                <a:gd name="T13" fmla="*/ 0 h 64"/>
                <a:gd name="T14" fmla="*/ 0 w 66"/>
                <a:gd name="T15" fmla="*/ 0 h 64"/>
                <a:gd name="T16" fmla="*/ 0 w 66"/>
                <a:gd name="T17" fmla="*/ 5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64">
                  <a:moveTo>
                    <a:pt x="0" y="51"/>
                  </a:moveTo>
                  <a:cubicBezTo>
                    <a:pt x="0" y="54"/>
                    <a:pt x="1" y="58"/>
                    <a:pt x="4" y="60"/>
                  </a:cubicBezTo>
                  <a:cubicBezTo>
                    <a:pt x="6" y="63"/>
                    <a:pt x="10" y="64"/>
                    <a:pt x="13" y="64"/>
                  </a:cubicBezTo>
                  <a:cubicBezTo>
                    <a:pt x="54" y="64"/>
                    <a:pt x="54" y="64"/>
                    <a:pt x="54" y="64"/>
                  </a:cubicBezTo>
                  <a:cubicBezTo>
                    <a:pt x="57" y="64"/>
                    <a:pt x="60" y="63"/>
                    <a:pt x="63" y="60"/>
                  </a:cubicBezTo>
                  <a:cubicBezTo>
                    <a:pt x="65" y="58"/>
                    <a:pt x="66" y="54"/>
                    <a:pt x="66" y="51"/>
                  </a:cubicBezTo>
                  <a:cubicBezTo>
                    <a:pt x="66" y="0"/>
                    <a:pt x="66" y="0"/>
                    <a:pt x="66" y="0"/>
                  </a:cubicBezTo>
                  <a:cubicBezTo>
                    <a:pt x="0" y="0"/>
                    <a:pt x="0" y="0"/>
                    <a:pt x="0" y="0"/>
                  </a:cubicBezTo>
                  <a:lnTo>
                    <a:pt x="0"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3" name="Freeform 21">
              <a:extLst>
                <a:ext uri="{FF2B5EF4-FFF2-40B4-BE49-F238E27FC236}">
                  <a16:creationId xmlns:a16="http://schemas.microsoft.com/office/drawing/2014/main" id="{2A16ABA0-C3EA-45F9-945E-88C7B5DDB889}"/>
                </a:ext>
              </a:extLst>
            </p:cNvPr>
            <p:cNvSpPr>
              <a:spLocks noEditPoints="1"/>
            </p:cNvSpPr>
            <p:nvPr/>
          </p:nvSpPr>
          <p:spPr bwMode="auto">
            <a:xfrm>
              <a:off x="2267" y="1036"/>
              <a:ext cx="349" cy="231"/>
            </a:xfrm>
            <a:custGeom>
              <a:avLst/>
              <a:gdLst>
                <a:gd name="T0" fmla="*/ 411 w 416"/>
                <a:gd name="T1" fmla="*/ 157 h 275"/>
                <a:gd name="T2" fmla="*/ 402 w 416"/>
                <a:gd name="T3" fmla="*/ 138 h 275"/>
                <a:gd name="T4" fmla="*/ 381 w 416"/>
                <a:gd name="T5" fmla="*/ 127 h 275"/>
                <a:gd name="T6" fmla="*/ 380 w 416"/>
                <a:gd name="T7" fmla="*/ 124 h 275"/>
                <a:gd name="T8" fmla="*/ 380 w 416"/>
                <a:gd name="T9" fmla="*/ 124 h 275"/>
                <a:gd name="T10" fmla="*/ 354 w 416"/>
                <a:gd name="T11" fmla="*/ 42 h 275"/>
                <a:gd name="T12" fmla="*/ 298 w 416"/>
                <a:gd name="T13" fmla="*/ 0 h 275"/>
                <a:gd name="T14" fmla="*/ 119 w 416"/>
                <a:gd name="T15" fmla="*/ 0 h 275"/>
                <a:gd name="T16" fmla="*/ 62 w 416"/>
                <a:gd name="T17" fmla="*/ 42 h 275"/>
                <a:gd name="T18" fmla="*/ 36 w 416"/>
                <a:gd name="T19" fmla="*/ 124 h 275"/>
                <a:gd name="T20" fmla="*/ 36 w 416"/>
                <a:gd name="T21" fmla="*/ 128 h 275"/>
                <a:gd name="T22" fmla="*/ 6 w 416"/>
                <a:gd name="T23" fmla="*/ 156 h 275"/>
                <a:gd name="T24" fmla="*/ 0 w 416"/>
                <a:gd name="T25" fmla="*/ 201 h 275"/>
                <a:gd name="T26" fmla="*/ 6 w 416"/>
                <a:gd name="T27" fmla="*/ 246 h 275"/>
                <a:gd name="T28" fmla="*/ 38 w 416"/>
                <a:gd name="T29" fmla="*/ 275 h 275"/>
                <a:gd name="T30" fmla="*/ 380 w 416"/>
                <a:gd name="T31" fmla="*/ 275 h 275"/>
                <a:gd name="T32" fmla="*/ 402 w 416"/>
                <a:gd name="T33" fmla="*/ 264 h 275"/>
                <a:gd name="T34" fmla="*/ 416 w 416"/>
                <a:gd name="T35" fmla="*/ 201 h 275"/>
                <a:gd name="T36" fmla="*/ 411 w 416"/>
                <a:gd name="T37" fmla="*/ 157 h 275"/>
                <a:gd name="T38" fmla="*/ 97 w 416"/>
                <a:gd name="T39" fmla="*/ 53 h 275"/>
                <a:gd name="T40" fmla="*/ 118 w 416"/>
                <a:gd name="T41" fmla="*/ 37 h 275"/>
                <a:gd name="T42" fmla="*/ 119 w 416"/>
                <a:gd name="T43" fmla="*/ 37 h 275"/>
                <a:gd name="T44" fmla="*/ 298 w 416"/>
                <a:gd name="T45" fmla="*/ 37 h 275"/>
                <a:gd name="T46" fmla="*/ 319 w 416"/>
                <a:gd name="T47" fmla="*/ 53 h 275"/>
                <a:gd name="T48" fmla="*/ 342 w 416"/>
                <a:gd name="T49" fmla="*/ 127 h 275"/>
                <a:gd name="T50" fmla="*/ 74 w 416"/>
                <a:gd name="T51" fmla="*/ 127 h 275"/>
                <a:gd name="T52" fmla="*/ 97 w 416"/>
                <a:gd name="T53" fmla="*/ 53 h 275"/>
                <a:gd name="T54" fmla="*/ 124 w 416"/>
                <a:gd name="T55" fmla="*/ 213 h 275"/>
                <a:gd name="T56" fmla="*/ 105 w 416"/>
                <a:gd name="T57" fmla="*/ 233 h 275"/>
                <a:gd name="T58" fmla="*/ 71 w 416"/>
                <a:gd name="T59" fmla="*/ 233 h 275"/>
                <a:gd name="T60" fmla="*/ 52 w 416"/>
                <a:gd name="T61" fmla="*/ 213 h 275"/>
                <a:gd name="T62" fmla="*/ 52 w 416"/>
                <a:gd name="T63" fmla="*/ 196 h 275"/>
                <a:gd name="T64" fmla="*/ 71 w 416"/>
                <a:gd name="T65" fmla="*/ 177 h 275"/>
                <a:gd name="T66" fmla="*/ 105 w 416"/>
                <a:gd name="T67" fmla="*/ 177 h 275"/>
                <a:gd name="T68" fmla="*/ 124 w 416"/>
                <a:gd name="T69" fmla="*/ 196 h 275"/>
                <a:gd name="T70" fmla="*/ 124 w 416"/>
                <a:gd name="T71" fmla="*/ 213 h 275"/>
                <a:gd name="T72" fmla="*/ 363 w 416"/>
                <a:gd name="T73" fmla="*/ 213 h 275"/>
                <a:gd name="T74" fmla="*/ 344 w 416"/>
                <a:gd name="T75" fmla="*/ 232 h 275"/>
                <a:gd name="T76" fmla="*/ 310 w 416"/>
                <a:gd name="T77" fmla="*/ 232 h 275"/>
                <a:gd name="T78" fmla="*/ 291 w 416"/>
                <a:gd name="T79" fmla="*/ 213 h 275"/>
                <a:gd name="T80" fmla="*/ 291 w 416"/>
                <a:gd name="T81" fmla="*/ 196 h 275"/>
                <a:gd name="T82" fmla="*/ 310 w 416"/>
                <a:gd name="T83" fmla="*/ 177 h 275"/>
                <a:gd name="T84" fmla="*/ 344 w 416"/>
                <a:gd name="T85" fmla="*/ 177 h 275"/>
                <a:gd name="T86" fmla="*/ 363 w 416"/>
                <a:gd name="T87" fmla="*/ 196 h 275"/>
                <a:gd name="T88" fmla="*/ 363 w 416"/>
                <a:gd name="T89" fmla="*/ 213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6" h="275">
                  <a:moveTo>
                    <a:pt x="411" y="157"/>
                  </a:moveTo>
                  <a:cubicBezTo>
                    <a:pt x="409" y="150"/>
                    <a:pt x="406" y="144"/>
                    <a:pt x="402" y="138"/>
                  </a:cubicBezTo>
                  <a:cubicBezTo>
                    <a:pt x="398" y="133"/>
                    <a:pt x="390" y="127"/>
                    <a:pt x="381" y="127"/>
                  </a:cubicBezTo>
                  <a:cubicBezTo>
                    <a:pt x="380" y="126"/>
                    <a:pt x="380" y="125"/>
                    <a:pt x="380" y="124"/>
                  </a:cubicBezTo>
                  <a:cubicBezTo>
                    <a:pt x="380" y="124"/>
                    <a:pt x="380" y="124"/>
                    <a:pt x="380" y="124"/>
                  </a:cubicBezTo>
                  <a:cubicBezTo>
                    <a:pt x="354" y="42"/>
                    <a:pt x="354" y="42"/>
                    <a:pt x="354" y="42"/>
                  </a:cubicBezTo>
                  <a:cubicBezTo>
                    <a:pt x="346" y="17"/>
                    <a:pt x="323" y="1"/>
                    <a:pt x="298" y="0"/>
                  </a:cubicBezTo>
                  <a:cubicBezTo>
                    <a:pt x="119" y="0"/>
                    <a:pt x="119" y="0"/>
                    <a:pt x="119" y="0"/>
                  </a:cubicBezTo>
                  <a:cubicBezTo>
                    <a:pt x="93" y="1"/>
                    <a:pt x="70" y="17"/>
                    <a:pt x="62" y="42"/>
                  </a:cubicBezTo>
                  <a:cubicBezTo>
                    <a:pt x="36" y="124"/>
                    <a:pt x="36" y="124"/>
                    <a:pt x="36" y="124"/>
                  </a:cubicBezTo>
                  <a:cubicBezTo>
                    <a:pt x="36" y="125"/>
                    <a:pt x="36" y="126"/>
                    <a:pt x="36" y="128"/>
                  </a:cubicBezTo>
                  <a:cubicBezTo>
                    <a:pt x="17" y="130"/>
                    <a:pt x="10" y="145"/>
                    <a:pt x="6" y="156"/>
                  </a:cubicBezTo>
                  <a:cubicBezTo>
                    <a:pt x="2" y="170"/>
                    <a:pt x="0" y="185"/>
                    <a:pt x="0" y="201"/>
                  </a:cubicBezTo>
                  <a:cubicBezTo>
                    <a:pt x="0" y="217"/>
                    <a:pt x="2" y="232"/>
                    <a:pt x="6" y="246"/>
                  </a:cubicBezTo>
                  <a:cubicBezTo>
                    <a:pt x="10" y="258"/>
                    <a:pt x="18" y="274"/>
                    <a:pt x="38" y="275"/>
                  </a:cubicBezTo>
                  <a:cubicBezTo>
                    <a:pt x="380" y="275"/>
                    <a:pt x="380" y="275"/>
                    <a:pt x="380" y="275"/>
                  </a:cubicBezTo>
                  <a:cubicBezTo>
                    <a:pt x="390" y="275"/>
                    <a:pt x="397" y="269"/>
                    <a:pt x="402" y="264"/>
                  </a:cubicBezTo>
                  <a:cubicBezTo>
                    <a:pt x="414" y="247"/>
                    <a:pt x="416" y="225"/>
                    <a:pt x="416" y="201"/>
                  </a:cubicBezTo>
                  <a:cubicBezTo>
                    <a:pt x="416" y="186"/>
                    <a:pt x="415" y="170"/>
                    <a:pt x="411" y="157"/>
                  </a:cubicBezTo>
                  <a:close/>
                  <a:moveTo>
                    <a:pt x="97" y="53"/>
                  </a:moveTo>
                  <a:cubicBezTo>
                    <a:pt x="99" y="45"/>
                    <a:pt x="110" y="37"/>
                    <a:pt x="118" y="37"/>
                  </a:cubicBezTo>
                  <a:cubicBezTo>
                    <a:pt x="118" y="37"/>
                    <a:pt x="118" y="37"/>
                    <a:pt x="119" y="37"/>
                  </a:cubicBezTo>
                  <a:cubicBezTo>
                    <a:pt x="298" y="37"/>
                    <a:pt x="298" y="37"/>
                    <a:pt x="298" y="37"/>
                  </a:cubicBezTo>
                  <a:cubicBezTo>
                    <a:pt x="306" y="37"/>
                    <a:pt x="317" y="45"/>
                    <a:pt x="319" y="53"/>
                  </a:cubicBezTo>
                  <a:cubicBezTo>
                    <a:pt x="342" y="127"/>
                    <a:pt x="342" y="127"/>
                    <a:pt x="342" y="127"/>
                  </a:cubicBezTo>
                  <a:cubicBezTo>
                    <a:pt x="74" y="127"/>
                    <a:pt x="74" y="127"/>
                    <a:pt x="74" y="127"/>
                  </a:cubicBezTo>
                  <a:lnTo>
                    <a:pt x="97" y="53"/>
                  </a:lnTo>
                  <a:close/>
                  <a:moveTo>
                    <a:pt x="124" y="213"/>
                  </a:moveTo>
                  <a:cubicBezTo>
                    <a:pt x="124" y="224"/>
                    <a:pt x="116" y="233"/>
                    <a:pt x="105" y="233"/>
                  </a:cubicBezTo>
                  <a:cubicBezTo>
                    <a:pt x="71" y="233"/>
                    <a:pt x="71" y="233"/>
                    <a:pt x="71" y="233"/>
                  </a:cubicBezTo>
                  <a:cubicBezTo>
                    <a:pt x="60" y="233"/>
                    <a:pt x="52" y="224"/>
                    <a:pt x="52" y="213"/>
                  </a:cubicBezTo>
                  <a:cubicBezTo>
                    <a:pt x="52" y="196"/>
                    <a:pt x="52" y="196"/>
                    <a:pt x="52" y="196"/>
                  </a:cubicBezTo>
                  <a:cubicBezTo>
                    <a:pt x="52" y="185"/>
                    <a:pt x="60" y="177"/>
                    <a:pt x="71" y="177"/>
                  </a:cubicBezTo>
                  <a:cubicBezTo>
                    <a:pt x="105" y="177"/>
                    <a:pt x="105" y="177"/>
                    <a:pt x="105" y="177"/>
                  </a:cubicBezTo>
                  <a:cubicBezTo>
                    <a:pt x="116" y="177"/>
                    <a:pt x="124" y="185"/>
                    <a:pt x="124" y="196"/>
                  </a:cubicBezTo>
                  <a:lnTo>
                    <a:pt x="124" y="213"/>
                  </a:lnTo>
                  <a:close/>
                  <a:moveTo>
                    <a:pt x="363" y="213"/>
                  </a:moveTo>
                  <a:cubicBezTo>
                    <a:pt x="363" y="224"/>
                    <a:pt x="355" y="232"/>
                    <a:pt x="344" y="232"/>
                  </a:cubicBezTo>
                  <a:cubicBezTo>
                    <a:pt x="310" y="232"/>
                    <a:pt x="310" y="232"/>
                    <a:pt x="310" y="232"/>
                  </a:cubicBezTo>
                  <a:cubicBezTo>
                    <a:pt x="299" y="232"/>
                    <a:pt x="291" y="224"/>
                    <a:pt x="291" y="213"/>
                  </a:cubicBezTo>
                  <a:cubicBezTo>
                    <a:pt x="291" y="196"/>
                    <a:pt x="291" y="196"/>
                    <a:pt x="291" y="196"/>
                  </a:cubicBezTo>
                  <a:cubicBezTo>
                    <a:pt x="291" y="185"/>
                    <a:pt x="299" y="177"/>
                    <a:pt x="310" y="177"/>
                  </a:cubicBezTo>
                  <a:cubicBezTo>
                    <a:pt x="344" y="177"/>
                    <a:pt x="344" y="177"/>
                    <a:pt x="344" y="177"/>
                  </a:cubicBezTo>
                  <a:cubicBezTo>
                    <a:pt x="355" y="177"/>
                    <a:pt x="363" y="185"/>
                    <a:pt x="363" y="196"/>
                  </a:cubicBezTo>
                  <a:lnTo>
                    <a:pt x="363" y="2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4" name="Freeform 22">
              <a:extLst>
                <a:ext uri="{FF2B5EF4-FFF2-40B4-BE49-F238E27FC236}">
                  <a16:creationId xmlns:a16="http://schemas.microsoft.com/office/drawing/2014/main" id="{1F9D5CCA-CCD4-4BDB-8985-6A93BE188ABC}"/>
                </a:ext>
              </a:extLst>
            </p:cNvPr>
            <p:cNvSpPr>
              <a:spLocks/>
            </p:cNvSpPr>
            <p:nvPr/>
          </p:nvSpPr>
          <p:spPr bwMode="auto">
            <a:xfrm>
              <a:off x="2304" y="1284"/>
              <a:ext cx="55" cy="54"/>
            </a:xfrm>
            <a:custGeom>
              <a:avLst/>
              <a:gdLst>
                <a:gd name="T0" fmla="*/ 0 w 66"/>
                <a:gd name="T1" fmla="*/ 51 h 64"/>
                <a:gd name="T2" fmla="*/ 4 w 66"/>
                <a:gd name="T3" fmla="*/ 60 h 64"/>
                <a:gd name="T4" fmla="*/ 13 w 66"/>
                <a:gd name="T5" fmla="*/ 64 h 64"/>
                <a:gd name="T6" fmla="*/ 53 w 66"/>
                <a:gd name="T7" fmla="*/ 64 h 64"/>
                <a:gd name="T8" fmla="*/ 62 w 66"/>
                <a:gd name="T9" fmla="*/ 60 h 64"/>
                <a:gd name="T10" fmla="*/ 66 w 66"/>
                <a:gd name="T11" fmla="*/ 51 h 64"/>
                <a:gd name="T12" fmla="*/ 66 w 66"/>
                <a:gd name="T13" fmla="*/ 0 h 64"/>
                <a:gd name="T14" fmla="*/ 0 w 66"/>
                <a:gd name="T15" fmla="*/ 0 h 64"/>
                <a:gd name="T16" fmla="*/ 0 w 66"/>
                <a:gd name="T17" fmla="*/ 5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64">
                  <a:moveTo>
                    <a:pt x="0" y="51"/>
                  </a:moveTo>
                  <a:cubicBezTo>
                    <a:pt x="0" y="54"/>
                    <a:pt x="1" y="58"/>
                    <a:pt x="4" y="60"/>
                  </a:cubicBezTo>
                  <a:cubicBezTo>
                    <a:pt x="6" y="63"/>
                    <a:pt x="9" y="64"/>
                    <a:pt x="13" y="64"/>
                  </a:cubicBezTo>
                  <a:cubicBezTo>
                    <a:pt x="53" y="64"/>
                    <a:pt x="53" y="64"/>
                    <a:pt x="53" y="64"/>
                  </a:cubicBezTo>
                  <a:cubicBezTo>
                    <a:pt x="57" y="64"/>
                    <a:pt x="60" y="63"/>
                    <a:pt x="62" y="60"/>
                  </a:cubicBezTo>
                  <a:cubicBezTo>
                    <a:pt x="65" y="58"/>
                    <a:pt x="66" y="54"/>
                    <a:pt x="66" y="51"/>
                  </a:cubicBezTo>
                  <a:cubicBezTo>
                    <a:pt x="66" y="0"/>
                    <a:pt x="66" y="0"/>
                    <a:pt x="66" y="0"/>
                  </a:cubicBezTo>
                  <a:cubicBezTo>
                    <a:pt x="0" y="0"/>
                    <a:pt x="0" y="0"/>
                    <a:pt x="0" y="0"/>
                  </a:cubicBezTo>
                  <a:lnTo>
                    <a:pt x="0"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grpSp>
      <p:grpSp>
        <p:nvGrpSpPr>
          <p:cNvPr id="65" name="Group 56">
            <a:extLst>
              <a:ext uri="{FF2B5EF4-FFF2-40B4-BE49-F238E27FC236}">
                <a16:creationId xmlns:a16="http://schemas.microsoft.com/office/drawing/2014/main" id="{9C85F155-668F-4162-BCA7-BED0FAFCA431}"/>
              </a:ext>
            </a:extLst>
          </p:cNvPr>
          <p:cNvGrpSpPr/>
          <p:nvPr/>
        </p:nvGrpSpPr>
        <p:grpSpPr>
          <a:xfrm>
            <a:off x="6358637" y="4628067"/>
            <a:ext cx="769612" cy="496983"/>
            <a:chOff x="392112" y="3749675"/>
            <a:chExt cx="1290638" cy="833438"/>
          </a:xfrm>
        </p:grpSpPr>
        <p:sp>
          <p:nvSpPr>
            <p:cNvPr id="66" name="AutoShape 55">
              <a:extLst>
                <a:ext uri="{FF2B5EF4-FFF2-40B4-BE49-F238E27FC236}">
                  <a16:creationId xmlns:a16="http://schemas.microsoft.com/office/drawing/2014/main" id="{7F0D747E-7756-4C7B-9B48-22A004CA0136}"/>
                </a:ext>
              </a:extLst>
            </p:cNvPr>
            <p:cNvSpPr>
              <a:spLocks noChangeAspect="1" noChangeArrowheads="1" noTextEdit="1"/>
            </p:cNvSpPr>
            <p:nvPr/>
          </p:nvSpPr>
          <p:spPr bwMode="auto">
            <a:xfrm>
              <a:off x="393700" y="3749675"/>
              <a:ext cx="1287463"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67" name="Freeform 57">
              <a:extLst>
                <a:ext uri="{FF2B5EF4-FFF2-40B4-BE49-F238E27FC236}">
                  <a16:creationId xmlns:a16="http://schemas.microsoft.com/office/drawing/2014/main" id="{993A4261-D81C-461C-AE1E-411CFB52EE7F}"/>
                </a:ext>
              </a:extLst>
            </p:cNvPr>
            <p:cNvSpPr>
              <a:spLocks noEditPoints="1"/>
            </p:cNvSpPr>
            <p:nvPr/>
          </p:nvSpPr>
          <p:spPr bwMode="auto">
            <a:xfrm>
              <a:off x="392112" y="3749675"/>
              <a:ext cx="1290638" cy="833438"/>
            </a:xfrm>
            <a:custGeom>
              <a:avLst/>
              <a:gdLst>
                <a:gd name="T0" fmla="*/ 486 w 1345"/>
                <a:gd name="T1" fmla="*/ 0 h 867"/>
                <a:gd name="T2" fmla="*/ 1207 w 1345"/>
                <a:gd name="T3" fmla="*/ 511 h 867"/>
                <a:gd name="T4" fmla="*/ 1156 w 1345"/>
                <a:gd name="T5" fmla="*/ 461 h 867"/>
                <a:gd name="T6" fmla="*/ 188 w 1345"/>
                <a:gd name="T7" fmla="*/ 461 h 867"/>
                <a:gd name="T8" fmla="*/ 137 w 1345"/>
                <a:gd name="T9" fmla="*/ 511 h 867"/>
                <a:gd name="T10" fmla="*/ 858 w 1345"/>
                <a:gd name="T11" fmla="*/ 0 h 867"/>
                <a:gd name="T12" fmla="*/ 1341 w 1345"/>
                <a:gd name="T13" fmla="*/ 658 h 867"/>
                <a:gd name="T14" fmla="*/ 1309 w 1345"/>
                <a:gd name="T15" fmla="*/ 566 h 867"/>
                <a:gd name="T16" fmla="*/ 1214 w 1345"/>
                <a:gd name="T17" fmla="*/ 520 h 867"/>
                <a:gd name="T18" fmla="*/ 1198 w 1345"/>
                <a:gd name="T19" fmla="*/ 520 h 867"/>
                <a:gd name="T20" fmla="*/ 1070 w 1345"/>
                <a:gd name="T21" fmla="*/ 442 h 867"/>
                <a:gd name="T22" fmla="*/ 993 w 1345"/>
                <a:gd name="T23" fmla="*/ 221 h 867"/>
                <a:gd name="T24" fmla="*/ 911 w 1345"/>
                <a:gd name="T25" fmla="*/ 158 h 867"/>
                <a:gd name="T26" fmla="*/ 802 w 1345"/>
                <a:gd name="T27" fmla="*/ 158 h 867"/>
                <a:gd name="T28" fmla="*/ 719 w 1345"/>
                <a:gd name="T29" fmla="*/ 226 h 867"/>
                <a:gd name="T30" fmla="*/ 621 w 1345"/>
                <a:gd name="T31" fmla="*/ 221 h 867"/>
                <a:gd name="T32" fmla="*/ 539 w 1345"/>
                <a:gd name="T33" fmla="*/ 158 h 867"/>
                <a:gd name="T34" fmla="*/ 430 w 1345"/>
                <a:gd name="T35" fmla="*/ 158 h 867"/>
                <a:gd name="T36" fmla="*/ 347 w 1345"/>
                <a:gd name="T37" fmla="*/ 226 h 867"/>
                <a:gd name="T38" fmla="*/ 272 w 1345"/>
                <a:gd name="T39" fmla="*/ 442 h 867"/>
                <a:gd name="T40" fmla="*/ 147 w 1345"/>
                <a:gd name="T41" fmla="*/ 520 h 867"/>
                <a:gd name="T42" fmla="*/ 131 w 1345"/>
                <a:gd name="T43" fmla="*/ 520 h 867"/>
                <a:gd name="T44" fmla="*/ 36 w 1345"/>
                <a:gd name="T45" fmla="*/ 566 h 867"/>
                <a:gd name="T46" fmla="*/ 4 w 1345"/>
                <a:gd name="T47" fmla="*/ 658 h 867"/>
                <a:gd name="T48" fmla="*/ 67 w 1345"/>
                <a:gd name="T49" fmla="*/ 615 h 867"/>
                <a:gd name="T50" fmla="*/ 27 w 1345"/>
                <a:gd name="T51" fmla="*/ 753 h 867"/>
                <a:gd name="T52" fmla="*/ 107 w 1345"/>
                <a:gd name="T53" fmla="*/ 867 h 867"/>
                <a:gd name="T54" fmla="*/ 143 w 1345"/>
                <a:gd name="T55" fmla="*/ 753 h 867"/>
                <a:gd name="T56" fmla="*/ 197 w 1345"/>
                <a:gd name="T57" fmla="*/ 840 h 867"/>
                <a:gd name="T58" fmla="*/ 197 w 1345"/>
                <a:gd name="T59" fmla="*/ 593 h 867"/>
                <a:gd name="T60" fmla="*/ 304 w 1345"/>
                <a:gd name="T61" fmla="*/ 477 h 867"/>
                <a:gd name="T62" fmla="*/ 400 w 1345"/>
                <a:gd name="T63" fmla="*/ 253 h 867"/>
                <a:gd name="T64" fmla="*/ 407 w 1345"/>
                <a:gd name="T65" fmla="*/ 832 h 867"/>
                <a:gd name="T66" fmla="*/ 478 w 1345"/>
                <a:gd name="T67" fmla="*/ 527 h 867"/>
                <a:gd name="T68" fmla="*/ 526 w 1345"/>
                <a:gd name="T69" fmla="*/ 867 h 867"/>
                <a:gd name="T70" fmla="*/ 562 w 1345"/>
                <a:gd name="T71" fmla="*/ 253 h 867"/>
                <a:gd name="T72" fmla="*/ 671 w 1345"/>
                <a:gd name="T73" fmla="*/ 477 h 867"/>
                <a:gd name="T74" fmla="*/ 773 w 1345"/>
                <a:gd name="T75" fmla="*/ 253 h 867"/>
                <a:gd name="T76" fmla="*/ 687 w 1345"/>
                <a:gd name="T77" fmla="*/ 551 h 867"/>
                <a:gd name="T78" fmla="*/ 815 w 1345"/>
                <a:gd name="T79" fmla="*/ 867 h 867"/>
                <a:gd name="T80" fmla="*/ 863 w 1345"/>
                <a:gd name="T81" fmla="*/ 551 h 867"/>
                <a:gd name="T82" fmla="*/ 934 w 1345"/>
                <a:gd name="T83" fmla="*/ 832 h 867"/>
                <a:gd name="T84" fmla="*/ 1003 w 1345"/>
                <a:gd name="T85" fmla="*/ 480 h 867"/>
                <a:gd name="T86" fmla="*/ 1012 w 1345"/>
                <a:gd name="T87" fmla="*/ 457 h 867"/>
                <a:gd name="T88" fmla="*/ 1147 w 1345"/>
                <a:gd name="T89" fmla="*/ 572 h 867"/>
                <a:gd name="T90" fmla="*/ 1201 w 1345"/>
                <a:gd name="T91" fmla="*/ 840 h 867"/>
                <a:gd name="T92" fmla="*/ 1210 w 1345"/>
                <a:gd name="T93" fmla="*/ 840 h 867"/>
                <a:gd name="T94" fmla="*/ 1265 w 1345"/>
                <a:gd name="T95" fmla="*/ 593 h 867"/>
                <a:gd name="T96" fmla="*/ 1298 w 1345"/>
                <a:gd name="T97" fmla="*/ 673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45" h="867">
                  <a:moveTo>
                    <a:pt x="486" y="133"/>
                  </a:moveTo>
                  <a:cubicBezTo>
                    <a:pt x="523" y="133"/>
                    <a:pt x="552" y="103"/>
                    <a:pt x="552" y="66"/>
                  </a:cubicBezTo>
                  <a:cubicBezTo>
                    <a:pt x="552" y="30"/>
                    <a:pt x="523" y="0"/>
                    <a:pt x="486" y="0"/>
                  </a:cubicBezTo>
                  <a:cubicBezTo>
                    <a:pt x="449" y="0"/>
                    <a:pt x="420" y="30"/>
                    <a:pt x="420" y="66"/>
                  </a:cubicBezTo>
                  <a:cubicBezTo>
                    <a:pt x="420" y="103"/>
                    <a:pt x="449" y="133"/>
                    <a:pt x="486" y="133"/>
                  </a:cubicBezTo>
                  <a:close/>
                  <a:moveTo>
                    <a:pt x="1207" y="511"/>
                  </a:moveTo>
                  <a:cubicBezTo>
                    <a:pt x="1235" y="511"/>
                    <a:pt x="1258" y="489"/>
                    <a:pt x="1258" y="461"/>
                  </a:cubicBezTo>
                  <a:cubicBezTo>
                    <a:pt x="1258" y="433"/>
                    <a:pt x="1235" y="410"/>
                    <a:pt x="1207" y="410"/>
                  </a:cubicBezTo>
                  <a:cubicBezTo>
                    <a:pt x="1179" y="410"/>
                    <a:pt x="1156" y="433"/>
                    <a:pt x="1156" y="461"/>
                  </a:cubicBezTo>
                  <a:cubicBezTo>
                    <a:pt x="1156" y="489"/>
                    <a:pt x="1179" y="511"/>
                    <a:pt x="1207" y="511"/>
                  </a:cubicBezTo>
                  <a:close/>
                  <a:moveTo>
                    <a:pt x="137" y="511"/>
                  </a:moveTo>
                  <a:cubicBezTo>
                    <a:pt x="165" y="511"/>
                    <a:pt x="188" y="489"/>
                    <a:pt x="188" y="461"/>
                  </a:cubicBezTo>
                  <a:cubicBezTo>
                    <a:pt x="188" y="433"/>
                    <a:pt x="165" y="410"/>
                    <a:pt x="137" y="410"/>
                  </a:cubicBezTo>
                  <a:cubicBezTo>
                    <a:pt x="109" y="410"/>
                    <a:pt x="87" y="433"/>
                    <a:pt x="87" y="461"/>
                  </a:cubicBezTo>
                  <a:cubicBezTo>
                    <a:pt x="87" y="489"/>
                    <a:pt x="109" y="511"/>
                    <a:pt x="137" y="511"/>
                  </a:cubicBezTo>
                  <a:close/>
                  <a:moveTo>
                    <a:pt x="858" y="133"/>
                  </a:moveTo>
                  <a:cubicBezTo>
                    <a:pt x="895" y="133"/>
                    <a:pt x="924" y="103"/>
                    <a:pt x="924" y="66"/>
                  </a:cubicBezTo>
                  <a:cubicBezTo>
                    <a:pt x="924" y="30"/>
                    <a:pt x="895" y="0"/>
                    <a:pt x="858" y="0"/>
                  </a:cubicBezTo>
                  <a:cubicBezTo>
                    <a:pt x="821" y="0"/>
                    <a:pt x="792" y="30"/>
                    <a:pt x="792" y="66"/>
                  </a:cubicBezTo>
                  <a:cubicBezTo>
                    <a:pt x="792" y="103"/>
                    <a:pt x="821" y="133"/>
                    <a:pt x="858" y="133"/>
                  </a:cubicBezTo>
                  <a:close/>
                  <a:moveTo>
                    <a:pt x="1341" y="658"/>
                  </a:moveTo>
                  <a:cubicBezTo>
                    <a:pt x="1323" y="609"/>
                    <a:pt x="1323" y="609"/>
                    <a:pt x="1323" y="609"/>
                  </a:cubicBezTo>
                  <a:cubicBezTo>
                    <a:pt x="1311" y="572"/>
                    <a:pt x="1311" y="572"/>
                    <a:pt x="1311" y="572"/>
                  </a:cubicBezTo>
                  <a:cubicBezTo>
                    <a:pt x="1309" y="566"/>
                    <a:pt x="1309" y="566"/>
                    <a:pt x="1309" y="566"/>
                  </a:cubicBezTo>
                  <a:cubicBezTo>
                    <a:pt x="1302" y="548"/>
                    <a:pt x="1290" y="537"/>
                    <a:pt x="1278" y="530"/>
                  </a:cubicBezTo>
                  <a:cubicBezTo>
                    <a:pt x="1266" y="522"/>
                    <a:pt x="1253" y="520"/>
                    <a:pt x="1247" y="520"/>
                  </a:cubicBezTo>
                  <a:cubicBezTo>
                    <a:pt x="1214" y="520"/>
                    <a:pt x="1214" y="520"/>
                    <a:pt x="1214" y="520"/>
                  </a:cubicBezTo>
                  <a:cubicBezTo>
                    <a:pt x="1214" y="520"/>
                    <a:pt x="1211" y="520"/>
                    <a:pt x="1206" y="520"/>
                  </a:cubicBezTo>
                  <a:cubicBezTo>
                    <a:pt x="1206" y="520"/>
                    <a:pt x="1206" y="520"/>
                    <a:pt x="1206" y="520"/>
                  </a:cubicBezTo>
                  <a:cubicBezTo>
                    <a:pt x="1201" y="520"/>
                    <a:pt x="1198" y="520"/>
                    <a:pt x="1198" y="520"/>
                  </a:cubicBezTo>
                  <a:cubicBezTo>
                    <a:pt x="1166" y="520"/>
                    <a:pt x="1166" y="520"/>
                    <a:pt x="1166" y="520"/>
                  </a:cubicBezTo>
                  <a:cubicBezTo>
                    <a:pt x="1080" y="447"/>
                    <a:pt x="1080" y="447"/>
                    <a:pt x="1080" y="447"/>
                  </a:cubicBezTo>
                  <a:cubicBezTo>
                    <a:pt x="1077" y="444"/>
                    <a:pt x="1073" y="442"/>
                    <a:pt x="1070" y="442"/>
                  </a:cubicBezTo>
                  <a:cubicBezTo>
                    <a:pt x="1069" y="440"/>
                    <a:pt x="1069" y="439"/>
                    <a:pt x="1069" y="438"/>
                  </a:cubicBezTo>
                  <a:cubicBezTo>
                    <a:pt x="994" y="226"/>
                    <a:pt x="994" y="226"/>
                    <a:pt x="994" y="226"/>
                  </a:cubicBezTo>
                  <a:cubicBezTo>
                    <a:pt x="994" y="225"/>
                    <a:pt x="994" y="223"/>
                    <a:pt x="993" y="221"/>
                  </a:cubicBezTo>
                  <a:cubicBezTo>
                    <a:pt x="993" y="220"/>
                    <a:pt x="992" y="219"/>
                    <a:pt x="992" y="218"/>
                  </a:cubicBezTo>
                  <a:cubicBezTo>
                    <a:pt x="982" y="194"/>
                    <a:pt x="967" y="179"/>
                    <a:pt x="952" y="170"/>
                  </a:cubicBezTo>
                  <a:cubicBezTo>
                    <a:pt x="935" y="161"/>
                    <a:pt x="919" y="158"/>
                    <a:pt x="911" y="158"/>
                  </a:cubicBezTo>
                  <a:cubicBezTo>
                    <a:pt x="868" y="158"/>
                    <a:pt x="868" y="158"/>
                    <a:pt x="868" y="158"/>
                  </a:cubicBezTo>
                  <a:cubicBezTo>
                    <a:pt x="855" y="158"/>
                    <a:pt x="846" y="158"/>
                    <a:pt x="846" y="158"/>
                  </a:cubicBezTo>
                  <a:cubicBezTo>
                    <a:pt x="802" y="158"/>
                    <a:pt x="802" y="158"/>
                    <a:pt x="802" y="158"/>
                  </a:cubicBezTo>
                  <a:cubicBezTo>
                    <a:pt x="794" y="158"/>
                    <a:pt x="778" y="161"/>
                    <a:pt x="762" y="170"/>
                  </a:cubicBezTo>
                  <a:cubicBezTo>
                    <a:pt x="746" y="179"/>
                    <a:pt x="731" y="194"/>
                    <a:pt x="722" y="218"/>
                  </a:cubicBezTo>
                  <a:cubicBezTo>
                    <a:pt x="719" y="226"/>
                    <a:pt x="719" y="226"/>
                    <a:pt x="719" y="226"/>
                  </a:cubicBezTo>
                  <a:cubicBezTo>
                    <a:pt x="671" y="364"/>
                    <a:pt x="671" y="364"/>
                    <a:pt x="671" y="364"/>
                  </a:cubicBezTo>
                  <a:cubicBezTo>
                    <a:pt x="622" y="226"/>
                    <a:pt x="622" y="226"/>
                    <a:pt x="622" y="226"/>
                  </a:cubicBezTo>
                  <a:cubicBezTo>
                    <a:pt x="622" y="225"/>
                    <a:pt x="621" y="223"/>
                    <a:pt x="621" y="221"/>
                  </a:cubicBezTo>
                  <a:cubicBezTo>
                    <a:pt x="620" y="220"/>
                    <a:pt x="620" y="219"/>
                    <a:pt x="619" y="218"/>
                  </a:cubicBezTo>
                  <a:cubicBezTo>
                    <a:pt x="610" y="194"/>
                    <a:pt x="595" y="179"/>
                    <a:pt x="580" y="170"/>
                  </a:cubicBezTo>
                  <a:cubicBezTo>
                    <a:pt x="563" y="161"/>
                    <a:pt x="547" y="158"/>
                    <a:pt x="539" y="158"/>
                  </a:cubicBezTo>
                  <a:cubicBezTo>
                    <a:pt x="496" y="158"/>
                    <a:pt x="496" y="158"/>
                    <a:pt x="496" y="158"/>
                  </a:cubicBezTo>
                  <a:cubicBezTo>
                    <a:pt x="483" y="158"/>
                    <a:pt x="474" y="158"/>
                    <a:pt x="474" y="158"/>
                  </a:cubicBezTo>
                  <a:cubicBezTo>
                    <a:pt x="430" y="158"/>
                    <a:pt x="430" y="158"/>
                    <a:pt x="430" y="158"/>
                  </a:cubicBezTo>
                  <a:cubicBezTo>
                    <a:pt x="422" y="158"/>
                    <a:pt x="406" y="161"/>
                    <a:pt x="390" y="170"/>
                  </a:cubicBezTo>
                  <a:cubicBezTo>
                    <a:pt x="374" y="179"/>
                    <a:pt x="359" y="194"/>
                    <a:pt x="350" y="218"/>
                  </a:cubicBezTo>
                  <a:cubicBezTo>
                    <a:pt x="347" y="226"/>
                    <a:pt x="347" y="226"/>
                    <a:pt x="347" y="226"/>
                  </a:cubicBezTo>
                  <a:cubicBezTo>
                    <a:pt x="296" y="373"/>
                    <a:pt x="296" y="373"/>
                    <a:pt x="296" y="373"/>
                  </a:cubicBezTo>
                  <a:cubicBezTo>
                    <a:pt x="273" y="438"/>
                    <a:pt x="273" y="438"/>
                    <a:pt x="273" y="438"/>
                  </a:cubicBezTo>
                  <a:cubicBezTo>
                    <a:pt x="272" y="439"/>
                    <a:pt x="272" y="441"/>
                    <a:pt x="272" y="442"/>
                  </a:cubicBezTo>
                  <a:cubicBezTo>
                    <a:pt x="269" y="443"/>
                    <a:pt x="266" y="445"/>
                    <a:pt x="264" y="447"/>
                  </a:cubicBezTo>
                  <a:cubicBezTo>
                    <a:pt x="178" y="520"/>
                    <a:pt x="178" y="520"/>
                    <a:pt x="178" y="520"/>
                  </a:cubicBezTo>
                  <a:cubicBezTo>
                    <a:pt x="147" y="520"/>
                    <a:pt x="147" y="520"/>
                    <a:pt x="147" y="520"/>
                  </a:cubicBezTo>
                  <a:cubicBezTo>
                    <a:pt x="147" y="520"/>
                    <a:pt x="143" y="520"/>
                    <a:pt x="139" y="520"/>
                  </a:cubicBezTo>
                  <a:cubicBezTo>
                    <a:pt x="139" y="520"/>
                    <a:pt x="139" y="520"/>
                    <a:pt x="139" y="520"/>
                  </a:cubicBezTo>
                  <a:cubicBezTo>
                    <a:pt x="134" y="520"/>
                    <a:pt x="131" y="520"/>
                    <a:pt x="131" y="520"/>
                  </a:cubicBezTo>
                  <a:cubicBezTo>
                    <a:pt x="97" y="520"/>
                    <a:pt x="97" y="520"/>
                    <a:pt x="97" y="520"/>
                  </a:cubicBezTo>
                  <a:cubicBezTo>
                    <a:pt x="91" y="520"/>
                    <a:pt x="79" y="522"/>
                    <a:pt x="66" y="530"/>
                  </a:cubicBezTo>
                  <a:cubicBezTo>
                    <a:pt x="55" y="537"/>
                    <a:pt x="43" y="548"/>
                    <a:pt x="36" y="566"/>
                  </a:cubicBezTo>
                  <a:cubicBezTo>
                    <a:pt x="34" y="572"/>
                    <a:pt x="34" y="572"/>
                    <a:pt x="34" y="572"/>
                  </a:cubicBezTo>
                  <a:cubicBezTo>
                    <a:pt x="21" y="609"/>
                    <a:pt x="21" y="609"/>
                    <a:pt x="21" y="609"/>
                  </a:cubicBezTo>
                  <a:cubicBezTo>
                    <a:pt x="4" y="658"/>
                    <a:pt x="4" y="658"/>
                    <a:pt x="4" y="658"/>
                  </a:cubicBezTo>
                  <a:cubicBezTo>
                    <a:pt x="0" y="670"/>
                    <a:pt x="6" y="683"/>
                    <a:pt x="18" y="687"/>
                  </a:cubicBezTo>
                  <a:cubicBezTo>
                    <a:pt x="30" y="691"/>
                    <a:pt x="42" y="685"/>
                    <a:pt x="47" y="673"/>
                  </a:cubicBezTo>
                  <a:cubicBezTo>
                    <a:pt x="67" y="615"/>
                    <a:pt x="67" y="615"/>
                    <a:pt x="67" y="615"/>
                  </a:cubicBezTo>
                  <a:cubicBezTo>
                    <a:pt x="75" y="593"/>
                    <a:pt x="75" y="593"/>
                    <a:pt x="75" y="593"/>
                  </a:cubicBezTo>
                  <a:cubicBezTo>
                    <a:pt x="80" y="593"/>
                    <a:pt x="80" y="593"/>
                    <a:pt x="80" y="593"/>
                  </a:cubicBezTo>
                  <a:cubicBezTo>
                    <a:pt x="27" y="753"/>
                    <a:pt x="27" y="753"/>
                    <a:pt x="27" y="753"/>
                  </a:cubicBezTo>
                  <a:cubicBezTo>
                    <a:pt x="80" y="753"/>
                    <a:pt x="80" y="753"/>
                    <a:pt x="80" y="753"/>
                  </a:cubicBezTo>
                  <a:cubicBezTo>
                    <a:pt x="80" y="840"/>
                    <a:pt x="80" y="840"/>
                    <a:pt x="80" y="840"/>
                  </a:cubicBezTo>
                  <a:cubicBezTo>
                    <a:pt x="80" y="855"/>
                    <a:pt x="92" y="867"/>
                    <a:pt x="107" y="867"/>
                  </a:cubicBezTo>
                  <a:cubicBezTo>
                    <a:pt x="122" y="867"/>
                    <a:pt x="134" y="855"/>
                    <a:pt x="134" y="840"/>
                  </a:cubicBezTo>
                  <a:cubicBezTo>
                    <a:pt x="134" y="753"/>
                    <a:pt x="134" y="753"/>
                    <a:pt x="134" y="753"/>
                  </a:cubicBezTo>
                  <a:cubicBezTo>
                    <a:pt x="143" y="753"/>
                    <a:pt x="143" y="753"/>
                    <a:pt x="143" y="753"/>
                  </a:cubicBezTo>
                  <a:cubicBezTo>
                    <a:pt x="143" y="840"/>
                    <a:pt x="143" y="840"/>
                    <a:pt x="143" y="840"/>
                  </a:cubicBezTo>
                  <a:cubicBezTo>
                    <a:pt x="143" y="855"/>
                    <a:pt x="155" y="867"/>
                    <a:pt x="170" y="867"/>
                  </a:cubicBezTo>
                  <a:cubicBezTo>
                    <a:pt x="185" y="867"/>
                    <a:pt x="197" y="855"/>
                    <a:pt x="197" y="840"/>
                  </a:cubicBezTo>
                  <a:cubicBezTo>
                    <a:pt x="197" y="753"/>
                    <a:pt x="197" y="753"/>
                    <a:pt x="197" y="753"/>
                  </a:cubicBezTo>
                  <a:cubicBezTo>
                    <a:pt x="251" y="753"/>
                    <a:pt x="251" y="753"/>
                    <a:pt x="251" y="753"/>
                  </a:cubicBezTo>
                  <a:cubicBezTo>
                    <a:pt x="197" y="593"/>
                    <a:pt x="197" y="593"/>
                    <a:pt x="197" y="593"/>
                  </a:cubicBezTo>
                  <a:cubicBezTo>
                    <a:pt x="197" y="572"/>
                    <a:pt x="197" y="572"/>
                    <a:pt x="197" y="572"/>
                  </a:cubicBezTo>
                  <a:cubicBezTo>
                    <a:pt x="298" y="486"/>
                    <a:pt x="298" y="486"/>
                    <a:pt x="298" y="486"/>
                  </a:cubicBezTo>
                  <a:cubicBezTo>
                    <a:pt x="301" y="483"/>
                    <a:pt x="303" y="480"/>
                    <a:pt x="304" y="477"/>
                  </a:cubicBezTo>
                  <a:cubicBezTo>
                    <a:pt x="315" y="476"/>
                    <a:pt x="325" y="469"/>
                    <a:pt x="329" y="457"/>
                  </a:cubicBezTo>
                  <a:cubicBezTo>
                    <a:pt x="356" y="381"/>
                    <a:pt x="356" y="381"/>
                    <a:pt x="356" y="381"/>
                  </a:cubicBezTo>
                  <a:cubicBezTo>
                    <a:pt x="400" y="253"/>
                    <a:pt x="400" y="253"/>
                    <a:pt x="400" y="253"/>
                  </a:cubicBezTo>
                  <a:cubicBezTo>
                    <a:pt x="407" y="253"/>
                    <a:pt x="407" y="253"/>
                    <a:pt x="407" y="253"/>
                  </a:cubicBezTo>
                  <a:cubicBezTo>
                    <a:pt x="407" y="551"/>
                    <a:pt x="407" y="551"/>
                    <a:pt x="407" y="551"/>
                  </a:cubicBezTo>
                  <a:cubicBezTo>
                    <a:pt x="407" y="832"/>
                    <a:pt x="407" y="832"/>
                    <a:pt x="407" y="832"/>
                  </a:cubicBezTo>
                  <a:cubicBezTo>
                    <a:pt x="407" y="851"/>
                    <a:pt x="423" y="867"/>
                    <a:pt x="443" y="867"/>
                  </a:cubicBezTo>
                  <a:cubicBezTo>
                    <a:pt x="462" y="867"/>
                    <a:pt x="478" y="851"/>
                    <a:pt x="478" y="832"/>
                  </a:cubicBezTo>
                  <a:cubicBezTo>
                    <a:pt x="478" y="527"/>
                    <a:pt x="478" y="527"/>
                    <a:pt x="478" y="527"/>
                  </a:cubicBezTo>
                  <a:cubicBezTo>
                    <a:pt x="491" y="527"/>
                    <a:pt x="491" y="527"/>
                    <a:pt x="491" y="527"/>
                  </a:cubicBezTo>
                  <a:cubicBezTo>
                    <a:pt x="491" y="832"/>
                    <a:pt x="491" y="832"/>
                    <a:pt x="491" y="832"/>
                  </a:cubicBezTo>
                  <a:cubicBezTo>
                    <a:pt x="491" y="851"/>
                    <a:pt x="507" y="867"/>
                    <a:pt x="526" y="867"/>
                  </a:cubicBezTo>
                  <a:cubicBezTo>
                    <a:pt x="546" y="867"/>
                    <a:pt x="562" y="851"/>
                    <a:pt x="562" y="832"/>
                  </a:cubicBezTo>
                  <a:cubicBezTo>
                    <a:pt x="562" y="551"/>
                    <a:pt x="562" y="551"/>
                    <a:pt x="562" y="551"/>
                  </a:cubicBezTo>
                  <a:cubicBezTo>
                    <a:pt x="562" y="253"/>
                    <a:pt x="562" y="253"/>
                    <a:pt x="562" y="253"/>
                  </a:cubicBezTo>
                  <a:cubicBezTo>
                    <a:pt x="569" y="253"/>
                    <a:pt x="569" y="253"/>
                    <a:pt x="569" y="253"/>
                  </a:cubicBezTo>
                  <a:cubicBezTo>
                    <a:pt x="640" y="457"/>
                    <a:pt x="640" y="457"/>
                    <a:pt x="640" y="457"/>
                  </a:cubicBezTo>
                  <a:cubicBezTo>
                    <a:pt x="645" y="470"/>
                    <a:pt x="658" y="478"/>
                    <a:pt x="671" y="477"/>
                  </a:cubicBezTo>
                  <a:cubicBezTo>
                    <a:pt x="684" y="478"/>
                    <a:pt x="697" y="470"/>
                    <a:pt x="701" y="457"/>
                  </a:cubicBezTo>
                  <a:cubicBezTo>
                    <a:pt x="728" y="381"/>
                    <a:pt x="728" y="381"/>
                    <a:pt x="728" y="381"/>
                  </a:cubicBezTo>
                  <a:cubicBezTo>
                    <a:pt x="773" y="253"/>
                    <a:pt x="773" y="253"/>
                    <a:pt x="773" y="253"/>
                  </a:cubicBezTo>
                  <a:cubicBezTo>
                    <a:pt x="785" y="253"/>
                    <a:pt x="785" y="253"/>
                    <a:pt x="785" y="253"/>
                  </a:cubicBezTo>
                  <a:cubicBezTo>
                    <a:pt x="742" y="384"/>
                    <a:pt x="742" y="384"/>
                    <a:pt x="742" y="384"/>
                  </a:cubicBezTo>
                  <a:cubicBezTo>
                    <a:pt x="687" y="551"/>
                    <a:pt x="687" y="551"/>
                    <a:pt x="687" y="551"/>
                  </a:cubicBezTo>
                  <a:cubicBezTo>
                    <a:pt x="780" y="551"/>
                    <a:pt x="780" y="551"/>
                    <a:pt x="780" y="551"/>
                  </a:cubicBezTo>
                  <a:cubicBezTo>
                    <a:pt x="780" y="832"/>
                    <a:pt x="780" y="832"/>
                    <a:pt x="780" y="832"/>
                  </a:cubicBezTo>
                  <a:cubicBezTo>
                    <a:pt x="780" y="851"/>
                    <a:pt x="795" y="867"/>
                    <a:pt x="815" y="867"/>
                  </a:cubicBezTo>
                  <a:cubicBezTo>
                    <a:pt x="834" y="867"/>
                    <a:pt x="850" y="851"/>
                    <a:pt x="850" y="832"/>
                  </a:cubicBezTo>
                  <a:cubicBezTo>
                    <a:pt x="850" y="551"/>
                    <a:pt x="850" y="551"/>
                    <a:pt x="850" y="551"/>
                  </a:cubicBezTo>
                  <a:cubicBezTo>
                    <a:pt x="863" y="551"/>
                    <a:pt x="863" y="551"/>
                    <a:pt x="863" y="551"/>
                  </a:cubicBezTo>
                  <a:cubicBezTo>
                    <a:pt x="863" y="832"/>
                    <a:pt x="863" y="832"/>
                    <a:pt x="863" y="832"/>
                  </a:cubicBezTo>
                  <a:cubicBezTo>
                    <a:pt x="863" y="851"/>
                    <a:pt x="879" y="867"/>
                    <a:pt x="899" y="867"/>
                  </a:cubicBezTo>
                  <a:cubicBezTo>
                    <a:pt x="918" y="867"/>
                    <a:pt x="934" y="851"/>
                    <a:pt x="934" y="832"/>
                  </a:cubicBezTo>
                  <a:cubicBezTo>
                    <a:pt x="934" y="551"/>
                    <a:pt x="934" y="551"/>
                    <a:pt x="934" y="551"/>
                  </a:cubicBezTo>
                  <a:cubicBezTo>
                    <a:pt x="1027" y="551"/>
                    <a:pt x="1027" y="551"/>
                    <a:pt x="1027" y="551"/>
                  </a:cubicBezTo>
                  <a:cubicBezTo>
                    <a:pt x="1003" y="480"/>
                    <a:pt x="1003" y="480"/>
                    <a:pt x="1003" y="480"/>
                  </a:cubicBezTo>
                  <a:cubicBezTo>
                    <a:pt x="928" y="253"/>
                    <a:pt x="928" y="253"/>
                    <a:pt x="928" y="253"/>
                  </a:cubicBezTo>
                  <a:cubicBezTo>
                    <a:pt x="941" y="253"/>
                    <a:pt x="941" y="253"/>
                    <a:pt x="941" y="253"/>
                  </a:cubicBezTo>
                  <a:cubicBezTo>
                    <a:pt x="1012" y="457"/>
                    <a:pt x="1012" y="457"/>
                    <a:pt x="1012" y="457"/>
                  </a:cubicBezTo>
                  <a:cubicBezTo>
                    <a:pt x="1017" y="470"/>
                    <a:pt x="1028" y="477"/>
                    <a:pt x="1041" y="477"/>
                  </a:cubicBezTo>
                  <a:cubicBezTo>
                    <a:pt x="1042" y="481"/>
                    <a:pt x="1044" y="484"/>
                    <a:pt x="1047" y="486"/>
                  </a:cubicBezTo>
                  <a:cubicBezTo>
                    <a:pt x="1147" y="572"/>
                    <a:pt x="1147" y="572"/>
                    <a:pt x="1147" y="572"/>
                  </a:cubicBezTo>
                  <a:cubicBezTo>
                    <a:pt x="1147" y="840"/>
                    <a:pt x="1147" y="840"/>
                    <a:pt x="1147" y="840"/>
                  </a:cubicBezTo>
                  <a:cubicBezTo>
                    <a:pt x="1147" y="855"/>
                    <a:pt x="1159" y="867"/>
                    <a:pt x="1174" y="867"/>
                  </a:cubicBezTo>
                  <a:cubicBezTo>
                    <a:pt x="1189" y="867"/>
                    <a:pt x="1201" y="855"/>
                    <a:pt x="1201" y="840"/>
                  </a:cubicBezTo>
                  <a:cubicBezTo>
                    <a:pt x="1201" y="735"/>
                    <a:pt x="1201" y="735"/>
                    <a:pt x="1201" y="735"/>
                  </a:cubicBezTo>
                  <a:cubicBezTo>
                    <a:pt x="1210" y="735"/>
                    <a:pt x="1210" y="735"/>
                    <a:pt x="1210" y="735"/>
                  </a:cubicBezTo>
                  <a:cubicBezTo>
                    <a:pt x="1210" y="840"/>
                    <a:pt x="1210" y="840"/>
                    <a:pt x="1210" y="840"/>
                  </a:cubicBezTo>
                  <a:cubicBezTo>
                    <a:pt x="1210" y="855"/>
                    <a:pt x="1223" y="867"/>
                    <a:pt x="1237" y="867"/>
                  </a:cubicBezTo>
                  <a:cubicBezTo>
                    <a:pt x="1252" y="867"/>
                    <a:pt x="1264" y="855"/>
                    <a:pt x="1264" y="840"/>
                  </a:cubicBezTo>
                  <a:cubicBezTo>
                    <a:pt x="1265" y="593"/>
                    <a:pt x="1265" y="593"/>
                    <a:pt x="1265" y="593"/>
                  </a:cubicBezTo>
                  <a:cubicBezTo>
                    <a:pt x="1270" y="593"/>
                    <a:pt x="1270" y="593"/>
                    <a:pt x="1270" y="593"/>
                  </a:cubicBezTo>
                  <a:cubicBezTo>
                    <a:pt x="1278" y="615"/>
                    <a:pt x="1278" y="615"/>
                    <a:pt x="1278" y="615"/>
                  </a:cubicBezTo>
                  <a:cubicBezTo>
                    <a:pt x="1298" y="673"/>
                    <a:pt x="1298" y="673"/>
                    <a:pt x="1298" y="673"/>
                  </a:cubicBezTo>
                  <a:cubicBezTo>
                    <a:pt x="1302" y="685"/>
                    <a:pt x="1315" y="691"/>
                    <a:pt x="1327" y="687"/>
                  </a:cubicBezTo>
                  <a:cubicBezTo>
                    <a:pt x="1339" y="683"/>
                    <a:pt x="1345" y="670"/>
                    <a:pt x="1341" y="658"/>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grpSp>
      <p:grpSp>
        <p:nvGrpSpPr>
          <p:cNvPr id="68" name="Group 64">
            <a:extLst>
              <a:ext uri="{FF2B5EF4-FFF2-40B4-BE49-F238E27FC236}">
                <a16:creationId xmlns:a16="http://schemas.microsoft.com/office/drawing/2014/main" id="{25B8090B-A8CD-43B1-A4CE-454E888A6CCC}"/>
              </a:ext>
            </a:extLst>
          </p:cNvPr>
          <p:cNvGrpSpPr/>
          <p:nvPr/>
        </p:nvGrpSpPr>
        <p:grpSpPr>
          <a:xfrm>
            <a:off x="5344859" y="4628066"/>
            <a:ext cx="350924" cy="678219"/>
            <a:chOff x="652463" y="3844925"/>
            <a:chExt cx="471487" cy="911225"/>
          </a:xfrm>
        </p:grpSpPr>
        <p:sp>
          <p:nvSpPr>
            <p:cNvPr id="69" name="AutoShape 41">
              <a:extLst>
                <a:ext uri="{FF2B5EF4-FFF2-40B4-BE49-F238E27FC236}">
                  <a16:creationId xmlns:a16="http://schemas.microsoft.com/office/drawing/2014/main" id="{B364DF0C-6C4D-4B2C-A72F-B0B3E143F586}"/>
                </a:ext>
              </a:extLst>
            </p:cNvPr>
            <p:cNvSpPr>
              <a:spLocks noChangeAspect="1" noChangeArrowheads="1" noTextEdit="1"/>
            </p:cNvSpPr>
            <p:nvPr/>
          </p:nvSpPr>
          <p:spPr bwMode="auto">
            <a:xfrm>
              <a:off x="668338" y="3844925"/>
              <a:ext cx="442912"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70" name="Freeform 43">
              <a:extLst>
                <a:ext uri="{FF2B5EF4-FFF2-40B4-BE49-F238E27FC236}">
                  <a16:creationId xmlns:a16="http://schemas.microsoft.com/office/drawing/2014/main" id="{1A737AB1-A9C5-49CB-973D-EED4C4A37D27}"/>
                </a:ext>
              </a:extLst>
            </p:cNvPr>
            <p:cNvSpPr>
              <a:spLocks/>
            </p:cNvSpPr>
            <p:nvPr/>
          </p:nvSpPr>
          <p:spPr bwMode="auto">
            <a:xfrm>
              <a:off x="895350" y="4038600"/>
              <a:ext cx="228600" cy="212725"/>
            </a:xfrm>
            <a:custGeom>
              <a:avLst/>
              <a:gdLst>
                <a:gd name="T0" fmla="*/ 134 w 144"/>
                <a:gd name="T1" fmla="*/ 0 h 134"/>
                <a:gd name="T2" fmla="*/ 111 w 144"/>
                <a:gd name="T3" fmla="*/ 90 h 134"/>
                <a:gd name="T4" fmla="*/ 11 w 144"/>
                <a:gd name="T5" fmla="*/ 134 h 134"/>
                <a:gd name="T6" fmla="*/ 34 w 144"/>
                <a:gd name="T7" fmla="*/ 43 h 134"/>
                <a:gd name="T8" fmla="*/ 134 w 144"/>
                <a:gd name="T9" fmla="*/ 0 h 134"/>
              </a:gdLst>
              <a:ahLst/>
              <a:cxnLst>
                <a:cxn ang="0">
                  <a:pos x="T0" y="T1"/>
                </a:cxn>
                <a:cxn ang="0">
                  <a:pos x="T2" y="T3"/>
                </a:cxn>
                <a:cxn ang="0">
                  <a:pos x="T4" y="T5"/>
                </a:cxn>
                <a:cxn ang="0">
                  <a:pos x="T6" y="T7"/>
                </a:cxn>
                <a:cxn ang="0">
                  <a:pos x="T8" y="T9"/>
                </a:cxn>
              </a:cxnLst>
              <a:rect l="0" t="0" r="r" b="b"/>
              <a:pathLst>
                <a:path w="144" h="134">
                  <a:moveTo>
                    <a:pt x="134" y="0"/>
                  </a:moveTo>
                  <a:cubicBezTo>
                    <a:pt x="134" y="0"/>
                    <a:pt x="144" y="53"/>
                    <a:pt x="111" y="90"/>
                  </a:cubicBezTo>
                  <a:cubicBezTo>
                    <a:pt x="77" y="127"/>
                    <a:pt x="11" y="134"/>
                    <a:pt x="11" y="134"/>
                  </a:cubicBezTo>
                  <a:cubicBezTo>
                    <a:pt x="11" y="134"/>
                    <a:pt x="0" y="80"/>
                    <a:pt x="34" y="43"/>
                  </a:cubicBezTo>
                  <a:cubicBezTo>
                    <a:pt x="68" y="6"/>
                    <a:pt x="134" y="0"/>
                    <a:pt x="134"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71" name="Freeform 44">
              <a:extLst>
                <a:ext uri="{FF2B5EF4-FFF2-40B4-BE49-F238E27FC236}">
                  <a16:creationId xmlns:a16="http://schemas.microsoft.com/office/drawing/2014/main" id="{9C663C24-2288-4A9A-B315-88C5EF56027F}"/>
                </a:ext>
              </a:extLst>
            </p:cNvPr>
            <p:cNvSpPr>
              <a:spLocks/>
            </p:cNvSpPr>
            <p:nvPr/>
          </p:nvSpPr>
          <p:spPr bwMode="auto">
            <a:xfrm>
              <a:off x="895350" y="4227513"/>
              <a:ext cx="228600" cy="212725"/>
            </a:xfrm>
            <a:custGeom>
              <a:avLst/>
              <a:gdLst>
                <a:gd name="T0" fmla="*/ 134 w 144"/>
                <a:gd name="T1" fmla="*/ 0 h 135"/>
                <a:gd name="T2" fmla="*/ 111 w 144"/>
                <a:gd name="T3" fmla="*/ 91 h 135"/>
                <a:gd name="T4" fmla="*/ 11 w 144"/>
                <a:gd name="T5" fmla="*/ 135 h 135"/>
                <a:gd name="T6" fmla="*/ 34 w 144"/>
                <a:gd name="T7" fmla="*/ 44 h 135"/>
                <a:gd name="T8" fmla="*/ 134 w 144"/>
                <a:gd name="T9" fmla="*/ 0 h 135"/>
              </a:gdLst>
              <a:ahLst/>
              <a:cxnLst>
                <a:cxn ang="0">
                  <a:pos x="T0" y="T1"/>
                </a:cxn>
                <a:cxn ang="0">
                  <a:pos x="T2" y="T3"/>
                </a:cxn>
                <a:cxn ang="0">
                  <a:pos x="T4" y="T5"/>
                </a:cxn>
                <a:cxn ang="0">
                  <a:pos x="T6" y="T7"/>
                </a:cxn>
                <a:cxn ang="0">
                  <a:pos x="T8" y="T9"/>
                </a:cxn>
              </a:cxnLst>
              <a:rect l="0" t="0" r="r" b="b"/>
              <a:pathLst>
                <a:path w="144" h="135">
                  <a:moveTo>
                    <a:pt x="134" y="0"/>
                  </a:moveTo>
                  <a:cubicBezTo>
                    <a:pt x="134" y="0"/>
                    <a:pt x="144" y="54"/>
                    <a:pt x="111" y="91"/>
                  </a:cubicBezTo>
                  <a:cubicBezTo>
                    <a:pt x="77" y="128"/>
                    <a:pt x="11" y="135"/>
                    <a:pt x="11" y="135"/>
                  </a:cubicBezTo>
                  <a:cubicBezTo>
                    <a:pt x="11" y="135"/>
                    <a:pt x="0" y="81"/>
                    <a:pt x="34" y="44"/>
                  </a:cubicBezTo>
                  <a:cubicBezTo>
                    <a:pt x="68" y="7"/>
                    <a:pt x="134" y="0"/>
                    <a:pt x="134"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72" name="Freeform 45">
              <a:extLst>
                <a:ext uri="{FF2B5EF4-FFF2-40B4-BE49-F238E27FC236}">
                  <a16:creationId xmlns:a16="http://schemas.microsoft.com/office/drawing/2014/main" id="{FF303871-B140-45F1-9E57-19D00DCAB610}"/>
                </a:ext>
              </a:extLst>
            </p:cNvPr>
            <p:cNvSpPr>
              <a:spLocks/>
            </p:cNvSpPr>
            <p:nvPr/>
          </p:nvSpPr>
          <p:spPr bwMode="auto">
            <a:xfrm>
              <a:off x="652463" y="4227513"/>
              <a:ext cx="228600" cy="212725"/>
            </a:xfrm>
            <a:custGeom>
              <a:avLst/>
              <a:gdLst>
                <a:gd name="T0" fmla="*/ 133 w 144"/>
                <a:gd name="T1" fmla="*/ 135 h 135"/>
                <a:gd name="T2" fmla="*/ 110 w 144"/>
                <a:gd name="T3" fmla="*/ 44 h 135"/>
                <a:gd name="T4" fmla="*/ 11 w 144"/>
                <a:gd name="T5" fmla="*/ 0 h 135"/>
                <a:gd name="T6" fmla="*/ 34 w 144"/>
                <a:gd name="T7" fmla="*/ 91 h 135"/>
                <a:gd name="T8" fmla="*/ 133 w 144"/>
                <a:gd name="T9" fmla="*/ 135 h 135"/>
              </a:gdLst>
              <a:ahLst/>
              <a:cxnLst>
                <a:cxn ang="0">
                  <a:pos x="T0" y="T1"/>
                </a:cxn>
                <a:cxn ang="0">
                  <a:pos x="T2" y="T3"/>
                </a:cxn>
                <a:cxn ang="0">
                  <a:pos x="T4" y="T5"/>
                </a:cxn>
                <a:cxn ang="0">
                  <a:pos x="T6" y="T7"/>
                </a:cxn>
                <a:cxn ang="0">
                  <a:pos x="T8" y="T9"/>
                </a:cxn>
              </a:cxnLst>
              <a:rect l="0" t="0" r="r" b="b"/>
              <a:pathLst>
                <a:path w="144" h="135">
                  <a:moveTo>
                    <a:pt x="133" y="135"/>
                  </a:moveTo>
                  <a:cubicBezTo>
                    <a:pt x="133" y="135"/>
                    <a:pt x="144" y="81"/>
                    <a:pt x="110" y="44"/>
                  </a:cubicBezTo>
                  <a:cubicBezTo>
                    <a:pt x="77" y="7"/>
                    <a:pt x="11" y="0"/>
                    <a:pt x="11" y="0"/>
                  </a:cubicBezTo>
                  <a:cubicBezTo>
                    <a:pt x="11" y="0"/>
                    <a:pt x="0" y="54"/>
                    <a:pt x="34" y="91"/>
                  </a:cubicBezTo>
                  <a:cubicBezTo>
                    <a:pt x="68" y="128"/>
                    <a:pt x="133" y="135"/>
                    <a:pt x="133"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73" name="Freeform 46">
              <a:extLst>
                <a:ext uri="{FF2B5EF4-FFF2-40B4-BE49-F238E27FC236}">
                  <a16:creationId xmlns:a16="http://schemas.microsoft.com/office/drawing/2014/main" id="{3C9FB980-069E-47F5-8352-C40341DB0A62}"/>
                </a:ext>
              </a:extLst>
            </p:cNvPr>
            <p:cNvSpPr>
              <a:spLocks/>
            </p:cNvSpPr>
            <p:nvPr/>
          </p:nvSpPr>
          <p:spPr bwMode="auto">
            <a:xfrm>
              <a:off x="652463" y="4038600"/>
              <a:ext cx="228600" cy="212725"/>
            </a:xfrm>
            <a:custGeom>
              <a:avLst/>
              <a:gdLst>
                <a:gd name="T0" fmla="*/ 133 w 144"/>
                <a:gd name="T1" fmla="*/ 134 h 134"/>
                <a:gd name="T2" fmla="*/ 110 w 144"/>
                <a:gd name="T3" fmla="*/ 43 h 134"/>
                <a:gd name="T4" fmla="*/ 11 w 144"/>
                <a:gd name="T5" fmla="*/ 0 h 134"/>
                <a:gd name="T6" fmla="*/ 34 w 144"/>
                <a:gd name="T7" fmla="*/ 90 h 134"/>
                <a:gd name="T8" fmla="*/ 133 w 144"/>
                <a:gd name="T9" fmla="*/ 134 h 134"/>
              </a:gdLst>
              <a:ahLst/>
              <a:cxnLst>
                <a:cxn ang="0">
                  <a:pos x="T0" y="T1"/>
                </a:cxn>
                <a:cxn ang="0">
                  <a:pos x="T2" y="T3"/>
                </a:cxn>
                <a:cxn ang="0">
                  <a:pos x="T4" y="T5"/>
                </a:cxn>
                <a:cxn ang="0">
                  <a:pos x="T6" y="T7"/>
                </a:cxn>
                <a:cxn ang="0">
                  <a:pos x="T8" y="T9"/>
                </a:cxn>
              </a:cxnLst>
              <a:rect l="0" t="0" r="r" b="b"/>
              <a:pathLst>
                <a:path w="144" h="134">
                  <a:moveTo>
                    <a:pt x="133" y="134"/>
                  </a:moveTo>
                  <a:cubicBezTo>
                    <a:pt x="133" y="134"/>
                    <a:pt x="144" y="80"/>
                    <a:pt x="110" y="43"/>
                  </a:cubicBezTo>
                  <a:cubicBezTo>
                    <a:pt x="77" y="6"/>
                    <a:pt x="11" y="0"/>
                    <a:pt x="11" y="0"/>
                  </a:cubicBezTo>
                  <a:cubicBezTo>
                    <a:pt x="11" y="0"/>
                    <a:pt x="0" y="53"/>
                    <a:pt x="34" y="90"/>
                  </a:cubicBezTo>
                  <a:cubicBezTo>
                    <a:pt x="68" y="127"/>
                    <a:pt x="133" y="134"/>
                    <a:pt x="133" y="13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74" name="Freeform 47">
              <a:extLst>
                <a:ext uri="{FF2B5EF4-FFF2-40B4-BE49-F238E27FC236}">
                  <a16:creationId xmlns:a16="http://schemas.microsoft.com/office/drawing/2014/main" id="{4C58917B-DB6C-4265-9CE5-F052DFFB3850}"/>
                </a:ext>
              </a:extLst>
            </p:cNvPr>
            <p:cNvSpPr>
              <a:spLocks/>
            </p:cNvSpPr>
            <p:nvPr/>
          </p:nvSpPr>
          <p:spPr bwMode="auto">
            <a:xfrm>
              <a:off x="812800" y="3846513"/>
              <a:ext cx="152400" cy="263525"/>
            </a:xfrm>
            <a:custGeom>
              <a:avLst/>
              <a:gdLst>
                <a:gd name="T0" fmla="*/ 47 w 96"/>
                <a:gd name="T1" fmla="*/ 167 h 167"/>
                <a:gd name="T2" fmla="*/ 95 w 96"/>
                <a:gd name="T3" fmla="*/ 84 h 167"/>
                <a:gd name="T4" fmla="*/ 48 w 96"/>
                <a:gd name="T5" fmla="*/ 0 h 167"/>
                <a:gd name="T6" fmla="*/ 0 w 96"/>
                <a:gd name="T7" fmla="*/ 83 h 167"/>
                <a:gd name="T8" fmla="*/ 47 w 96"/>
                <a:gd name="T9" fmla="*/ 167 h 167"/>
              </a:gdLst>
              <a:ahLst/>
              <a:cxnLst>
                <a:cxn ang="0">
                  <a:pos x="T0" y="T1"/>
                </a:cxn>
                <a:cxn ang="0">
                  <a:pos x="T2" y="T3"/>
                </a:cxn>
                <a:cxn ang="0">
                  <a:pos x="T4" y="T5"/>
                </a:cxn>
                <a:cxn ang="0">
                  <a:pos x="T6" y="T7"/>
                </a:cxn>
                <a:cxn ang="0">
                  <a:pos x="T8" y="T9"/>
                </a:cxn>
              </a:cxnLst>
              <a:rect l="0" t="0" r="r" b="b"/>
              <a:pathLst>
                <a:path w="96" h="167">
                  <a:moveTo>
                    <a:pt x="47" y="167"/>
                  </a:moveTo>
                  <a:cubicBezTo>
                    <a:pt x="47" y="167"/>
                    <a:pt x="95" y="130"/>
                    <a:pt x="95" y="84"/>
                  </a:cubicBezTo>
                  <a:cubicBezTo>
                    <a:pt x="96" y="37"/>
                    <a:pt x="48" y="0"/>
                    <a:pt x="48" y="0"/>
                  </a:cubicBezTo>
                  <a:cubicBezTo>
                    <a:pt x="48" y="0"/>
                    <a:pt x="0" y="37"/>
                    <a:pt x="0" y="83"/>
                  </a:cubicBezTo>
                  <a:cubicBezTo>
                    <a:pt x="0" y="129"/>
                    <a:pt x="47" y="167"/>
                    <a:pt x="47" y="16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75" name="Freeform 48">
              <a:extLst>
                <a:ext uri="{FF2B5EF4-FFF2-40B4-BE49-F238E27FC236}">
                  <a16:creationId xmlns:a16="http://schemas.microsoft.com/office/drawing/2014/main" id="{C3443F04-E6A3-457C-9AA8-B284FA6DC5AC}"/>
                </a:ext>
              </a:extLst>
            </p:cNvPr>
            <p:cNvSpPr>
              <a:spLocks/>
            </p:cNvSpPr>
            <p:nvPr/>
          </p:nvSpPr>
          <p:spPr bwMode="auto">
            <a:xfrm>
              <a:off x="652463" y="4416425"/>
              <a:ext cx="471487" cy="339725"/>
            </a:xfrm>
            <a:custGeom>
              <a:avLst/>
              <a:gdLst>
                <a:gd name="T0" fmla="*/ 287 w 297"/>
                <a:gd name="T1" fmla="*/ 0 h 215"/>
                <a:gd name="T2" fmla="*/ 187 w 297"/>
                <a:gd name="T3" fmla="*/ 44 h 215"/>
                <a:gd name="T4" fmla="*/ 166 w 297"/>
                <a:gd name="T5" fmla="*/ 85 h 215"/>
                <a:gd name="T6" fmla="*/ 149 w 297"/>
                <a:gd name="T7" fmla="*/ 105 h 215"/>
                <a:gd name="T8" fmla="*/ 149 w 297"/>
                <a:gd name="T9" fmla="*/ 105 h 215"/>
                <a:gd name="T10" fmla="*/ 132 w 297"/>
                <a:gd name="T11" fmla="*/ 84 h 215"/>
                <a:gd name="T12" fmla="*/ 132 w 297"/>
                <a:gd name="T13" fmla="*/ 85 h 215"/>
                <a:gd name="T14" fmla="*/ 110 w 297"/>
                <a:gd name="T15" fmla="*/ 44 h 215"/>
                <a:gd name="T16" fmla="*/ 11 w 297"/>
                <a:gd name="T17" fmla="*/ 0 h 215"/>
                <a:gd name="T18" fmla="*/ 34 w 297"/>
                <a:gd name="T19" fmla="*/ 90 h 215"/>
                <a:gd name="T20" fmla="*/ 127 w 297"/>
                <a:gd name="T21" fmla="*/ 133 h 215"/>
                <a:gd name="T22" fmla="*/ 127 w 297"/>
                <a:gd name="T23" fmla="*/ 193 h 215"/>
                <a:gd name="T24" fmla="*/ 149 w 297"/>
                <a:gd name="T25" fmla="*/ 215 h 215"/>
                <a:gd name="T26" fmla="*/ 171 w 297"/>
                <a:gd name="T27" fmla="*/ 193 h 215"/>
                <a:gd name="T28" fmla="*/ 171 w 297"/>
                <a:gd name="T29" fmla="*/ 133 h 215"/>
                <a:gd name="T30" fmla="*/ 264 w 297"/>
                <a:gd name="T31" fmla="*/ 90 h 215"/>
                <a:gd name="T32" fmla="*/ 287 w 297"/>
                <a:gd name="T33" fmla="*/ 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7" h="215">
                  <a:moveTo>
                    <a:pt x="287" y="0"/>
                  </a:moveTo>
                  <a:cubicBezTo>
                    <a:pt x="287" y="0"/>
                    <a:pt x="221" y="7"/>
                    <a:pt x="187" y="44"/>
                  </a:cubicBezTo>
                  <a:cubicBezTo>
                    <a:pt x="175" y="57"/>
                    <a:pt x="169" y="71"/>
                    <a:pt x="166" y="85"/>
                  </a:cubicBezTo>
                  <a:cubicBezTo>
                    <a:pt x="164" y="89"/>
                    <a:pt x="159" y="105"/>
                    <a:pt x="149" y="105"/>
                  </a:cubicBezTo>
                  <a:cubicBezTo>
                    <a:pt x="149" y="105"/>
                    <a:pt x="149" y="105"/>
                    <a:pt x="149" y="105"/>
                  </a:cubicBezTo>
                  <a:cubicBezTo>
                    <a:pt x="138" y="105"/>
                    <a:pt x="132" y="84"/>
                    <a:pt x="132" y="84"/>
                  </a:cubicBezTo>
                  <a:cubicBezTo>
                    <a:pt x="132" y="85"/>
                    <a:pt x="132" y="85"/>
                    <a:pt x="132" y="85"/>
                  </a:cubicBezTo>
                  <a:cubicBezTo>
                    <a:pt x="128" y="71"/>
                    <a:pt x="122" y="56"/>
                    <a:pt x="110" y="44"/>
                  </a:cubicBezTo>
                  <a:cubicBezTo>
                    <a:pt x="77" y="7"/>
                    <a:pt x="11" y="0"/>
                    <a:pt x="11" y="0"/>
                  </a:cubicBezTo>
                  <a:cubicBezTo>
                    <a:pt x="11" y="0"/>
                    <a:pt x="0" y="53"/>
                    <a:pt x="34" y="90"/>
                  </a:cubicBezTo>
                  <a:cubicBezTo>
                    <a:pt x="61" y="120"/>
                    <a:pt x="109" y="130"/>
                    <a:pt x="127" y="133"/>
                  </a:cubicBezTo>
                  <a:cubicBezTo>
                    <a:pt x="127" y="193"/>
                    <a:pt x="127" y="193"/>
                    <a:pt x="127" y="193"/>
                  </a:cubicBezTo>
                  <a:cubicBezTo>
                    <a:pt x="127" y="205"/>
                    <a:pt x="136" y="215"/>
                    <a:pt x="149" y="215"/>
                  </a:cubicBezTo>
                  <a:cubicBezTo>
                    <a:pt x="161" y="215"/>
                    <a:pt x="171" y="205"/>
                    <a:pt x="171" y="193"/>
                  </a:cubicBezTo>
                  <a:cubicBezTo>
                    <a:pt x="171" y="133"/>
                    <a:pt x="171" y="133"/>
                    <a:pt x="171" y="133"/>
                  </a:cubicBezTo>
                  <a:cubicBezTo>
                    <a:pt x="189" y="130"/>
                    <a:pt x="236" y="120"/>
                    <a:pt x="264" y="90"/>
                  </a:cubicBezTo>
                  <a:cubicBezTo>
                    <a:pt x="297" y="53"/>
                    <a:pt x="287" y="0"/>
                    <a:pt x="287"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grpSp>
    </p:spTree>
    <p:extLst>
      <p:ext uri="{BB962C8B-B14F-4D97-AF65-F5344CB8AC3E}">
        <p14:creationId xmlns:p14="http://schemas.microsoft.com/office/powerpoint/2010/main" val="22595308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Tx/>
              <a:buFont typeface="+mj-lt"/>
              <a:buAutoNum type="arabicPeriod"/>
            </a:pPr>
            <a:r>
              <a:rPr lang="fr-FR" sz="2400">
                <a:solidFill>
                  <a:schemeClr val="tx1"/>
                </a:solidFill>
              </a:rPr>
              <a:t>Contexte</a:t>
            </a:r>
          </a:p>
          <a:p>
            <a:pPr>
              <a:buClrTx/>
            </a:pPr>
            <a:r>
              <a:rPr lang="fr-FR" sz="2400" b="1">
                <a:solidFill>
                  <a:srgbClr val="C80F2A"/>
                </a:solidFill>
              </a:rPr>
              <a:t>Partenariat                   /</a:t>
            </a:r>
          </a:p>
          <a:p>
            <a:pPr>
              <a:buClrTx/>
            </a:pPr>
            <a:r>
              <a:rPr lang="fr-FR" sz="2400"/>
              <a:t>Les offres Assurances Agri/Viti by </a:t>
            </a:r>
          </a:p>
          <a:p>
            <a:pPr>
              <a:buClrTx/>
            </a:pPr>
            <a:r>
              <a:rPr lang="fr-FR" sz="2400"/>
              <a:t>Schémas de distribution / Argumentaire</a:t>
            </a:r>
          </a:p>
          <a:p>
            <a:pPr>
              <a:buClrTx/>
            </a:pPr>
            <a:r>
              <a:rPr lang="fr-FR" sz="2400"/>
              <a:t>Schéma contractuel</a:t>
            </a:r>
          </a:p>
          <a:p>
            <a:pPr>
              <a:buClrTx/>
            </a:pPr>
            <a:endParaRPr lang="fr-FR" sz="2400">
              <a:solidFill>
                <a:srgbClr val="006600"/>
              </a:solidFill>
            </a:endParaRPr>
          </a:p>
          <a:p>
            <a:pPr>
              <a:buClrTx/>
            </a:pPr>
            <a:r>
              <a:rPr lang="fr-FR" sz="2400"/>
              <a:t>Annexe : le marché des assurances Agri/Viti</a:t>
            </a:r>
          </a:p>
        </p:txBody>
      </p:sp>
      <p:sp>
        <p:nvSpPr>
          <p:cNvPr id="3" name="Rectangle 2">
            <a:extLst>
              <a:ext uri="{FF2B5EF4-FFF2-40B4-BE49-F238E27FC236}">
                <a16:creationId xmlns:a16="http://schemas.microsoft.com/office/drawing/2014/main" id="{9ADF4C20-1357-438A-BEE4-082974747E7E}"/>
              </a:ext>
            </a:extLst>
          </p:cNvPr>
          <p:cNvSpPr/>
          <p:nvPr/>
        </p:nvSpPr>
        <p:spPr>
          <a:xfrm>
            <a:off x="3483429" y="2262585"/>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7ADB18CF-42F3-40CE-A885-985EB8942859}"/>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750319" y="2420673"/>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ctualités du Groupe BPCE : Banque Populaire Caisse d'Epargne Natixis - 22">
            <a:extLst>
              <a:ext uri="{FF2B5EF4-FFF2-40B4-BE49-F238E27FC236}">
                <a16:creationId xmlns:a16="http://schemas.microsoft.com/office/drawing/2014/main" id="{CFC83269-F598-4DFA-941C-6C3B8D0BB71F}"/>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6038782" y="2309883"/>
            <a:ext cx="1407900" cy="4017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30881458-552F-4B20-B750-CC25DDDB083C}"/>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8898172" y="2904155"/>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4E8DE673-65AA-4E46-94A0-18320C5F1E11}"/>
              </a:ext>
            </a:extLst>
          </p:cNvPr>
          <p:cNvPicPr>
            <a:picLocks noChangeAspect="1"/>
          </p:cNvPicPr>
          <p:nvPr/>
        </p:nvPicPr>
        <p:blipFill>
          <a:blip r:embed="rId6"/>
          <a:stretch>
            <a:fillRect/>
          </a:stretch>
        </p:blipFill>
        <p:spPr>
          <a:xfrm>
            <a:off x="7659115" y="143074"/>
            <a:ext cx="4330453" cy="1009946"/>
          </a:xfrm>
          <a:prstGeom prst="rect">
            <a:avLst/>
          </a:prstGeom>
          <a:ln>
            <a:noFill/>
          </a:ln>
          <a:effectLst>
            <a:outerShdw blurRad="292100" dist="139700" dir="2700000" algn="tl" rotWithShape="0">
              <a:srgbClr val="333333">
                <a:alpha val="65000"/>
              </a:srgbClr>
            </a:outerShdw>
          </a:effectLst>
        </p:spPr>
      </p:pic>
      <p:pic>
        <p:nvPicPr>
          <p:cNvPr id="13" name="Image 12">
            <a:extLst>
              <a:ext uri="{FF2B5EF4-FFF2-40B4-BE49-F238E27FC236}">
                <a16:creationId xmlns:a16="http://schemas.microsoft.com/office/drawing/2014/main" id="{1F3B477F-6D57-4FF2-83C0-A70C5F28A5F2}"/>
              </a:ext>
            </a:extLst>
          </p:cNvPr>
          <p:cNvPicPr>
            <a:picLocks noChangeAspect="1"/>
          </p:cNvPicPr>
          <p:nvPr/>
        </p:nvPicPr>
        <p:blipFill>
          <a:blip r:embed="rId7"/>
          <a:stretch>
            <a:fillRect/>
          </a:stretch>
        </p:blipFill>
        <p:spPr>
          <a:xfrm>
            <a:off x="8303491" y="5769465"/>
            <a:ext cx="3616902" cy="683923"/>
          </a:xfrm>
          <a:prstGeom prst="rect">
            <a:avLst/>
          </a:prstGeom>
        </p:spPr>
      </p:pic>
    </p:spTree>
    <p:extLst>
      <p:ext uri="{BB962C8B-B14F-4D97-AF65-F5344CB8AC3E}">
        <p14:creationId xmlns:p14="http://schemas.microsoft.com/office/powerpoint/2010/main" val="1393109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Partenariat                    /              [1/4]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2</a:t>
            </a:r>
          </a:p>
        </p:txBody>
      </p:sp>
      <p:sp>
        <p:nvSpPr>
          <p:cNvPr id="10" name="Espace réservé du contenu 1">
            <a:extLst>
              <a:ext uri="{FF2B5EF4-FFF2-40B4-BE49-F238E27FC236}">
                <a16:creationId xmlns:a16="http://schemas.microsoft.com/office/drawing/2014/main" id="{F4F2B3F3-B893-4FF0-B818-BFAFC7B69556}"/>
              </a:ext>
            </a:extLst>
          </p:cNvPr>
          <p:cNvSpPr>
            <a:spLocks noGrp="1"/>
          </p:cNvSpPr>
          <p:nvPr>
            <p:ph idx="17"/>
          </p:nvPr>
        </p:nvSpPr>
        <p:spPr>
          <a:xfrm>
            <a:off x="592568" y="1440336"/>
            <a:ext cx="11186251" cy="1677620"/>
          </a:xfrm>
        </p:spPr>
        <p:txBody>
          <a:bodyPr/>
          <a:lstStyle/>
          <a:p>
            <a:pPr algn="just"/>
            <a:r>
              <a:rPr lang="fr-FR" sz="1800" u="sng"/>
              <a:t>Objectif visé</a:t>
            </a:r>
            <a:r>
              <a:rPr lang="fr-FR" sz="1800"/>
              <a:t> :</a:t>
            </a:r>
          </a:p>
          <a:p>
            <a:pPr marL="0" indent="0" algn="just">
              <a:buNone/>
            </a:pPr>
            <a:r>
              <a:rPr lang="fr-FR" sz="1800"/>
              <a:t>Permettre de donner accès, pour nos clients Agri/Viti, à des solutions d’assurances complètes, négociées avec des assureurs reconnus (Groupama, AXA, Generali, Chubb, Scor, </a:t>
            </a:r>
            <a:r>
              <a:rPr lang="fr-FR" sz="1800" err="1"/>
              <a:t>Swiss</a:t>
            </a:r>
            <a:r>
              <a:rPr lang="fr-FR" sz="1800"/>
              <a:t> Re, …) via un partenariat en indication d’affaires.</a:t>
            </a:r>
          </a:p>
          <a:p>
            <a:pPr marL="0" indent="0" algn="just">
              <a:buNone/>
            </a:pPr>
            <a:endParaRPr lang="fr-FR" sz="1800"/>
          </a:p>
          <a:p>
            <a:pPr marL="0" indent="0" algn="just">
              <a:buNone/>
            </a:pPr>
            <a:endParaRPr lang="fr-FR" sz="1800"/>
          </a:p>
        </p:txBody>
      </p:sp>
      <p:sp>
        <p:nvSpPr>
          <p:cNvPr id="11" name="Espace réservé du contenu 1">
            <a:extLst>
              <a:ext uri="{FF2B5EF4-FFF2-40B4-BE49-F238E27FC236}">
                <a16:creationId xmlns:a16="http://schemas.microsoft.com/office/drawing/2014/main" id="{37C8998F-6FB3-419F-A766-9F7454863E68}"/>
              </a:ext>
            </a:extLst>
          </p:cNvPr>
          <p:cNvSpPr txBox="1">
            <a:spLocks/>
          </p:cNvSpPr>
          <p:nvPr/>
        </p:nvSpPr>
        <p:spPr>
          <a:xfrm>
            <a:off x="570320" y="3075486"/>
            <a:ext cx="11186251" cy="315549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800" u="sng"/>
              <a:t>Pourquoi un partenariat en indication d’affaires</a:t>
            </a:r>
            <a:r>
              <a:rPr lang="fr-FR" sz="1800"/>
              <a:t> :</a:t>
            </a:r>
          </a:p>
          <a:p>
            <a:pPr algn="just"/>
            <a:endParaRPr lang="fr-FR" sz="800"/>
          </a:p>
          <a:p>
            <a:pPr marL="810900" marR="109855" lvl="1" indent="-342900" algn="just">
              <a:buFont typeface="Symbol" panose="05050102010706020507" pitchFamily="18" charset="2"/>
              <a:buChar char=""/>
            </a:pPr>
            <a:r>
              <a:rPr lang="fr-FR" sz="1800">
                <a:ea typeface="Times New Roman" panose="02020603050405020304" pitchFamily="18" charset="0"/>
              </a:rPr>
              <a:t>Parce que proposer des solutions pour assurer l’activité de nos clients Agriculteurs / Viticulteurs requiert des compétences techniques élevées, non-disponibles auprès de nos assureurs du Groupe</a:t>
            </a:r>
          </a:p>
          <a:p>
            <a:pPr marL="810900" marR="109855" lvl="1" indent="-342900" algn="just">
              <a:buFont typeface="Symbol" panose="05050102010706020507" pitchFamily="18" charset="2"/>
              <a:buChar char=""/>
            </a:pPr>
            <a:endParaRPr lang="fr-FR" sz="800">
              <a:ea typeface="Times New Roman" panose="02020603050405020304" pitchFamily="18" charset="0"/>
            </a:endParaRPr>
          </a:p>
          <a:p>
            <a:pPr marL="810900" marR="109855" lvl="1" indent="-342900" algn="just">
              <a:buFont typeface="Symbol" panose="05050102010706020507" pitchFamily="18" charset="2"/>
              <a:buChar char=""/>
            </a:pPr>
            <a:r>
              <a:rPr lang="fr-FR" sz="1800">
                <a:ea typeface="Times New Roman" panose="02020603050405020304" pitchFamily="18" charset="0"/>
              </a:rPr>
              <a:t>Afin de bénéficier d’une expertise dans ce domaine, et en particulier la couverture des aléas climatiques, avec l’un des principaux leaders du courtage en France</a:t>
            </a:r>
          </a:p>
          <a:p>
            <a:pPr marL="810900" marR="109855" lvl="1" indent="-342900" algn="just">
              <a:buFont typeface="Symbol" panose="05050102010706020507" pitchFamily="18" charset="2"/>
              <a:buChar char=""/>
            </a:pPr>
            <a:endParaRPr lang="fr-FR" sz="800">
              <a:ea typeface="Times New Roman" panose="02020603050405020304" pitchFamily="18" charset="0"/>
            </a:endParaRPr>
          </a:p>
          <a:p>
            <a:pPr marL="810900" marR="109855" lvl="1" indent="-342900" algn="just">
              <a:buFont typeface="Symbol" panose="05050102010706020507" pitchFamily="18" charset="2"/>
              <a:buChar char=""/>
            </a:pPr>
            <a:r>
              <a:rPr lang="fr-FR" sz="1800">
                <a:ea typeface="Times New Roman" panose="02020603050405020304" pitchFamily="18" charset="0"/>
              </a:rPr>
              <a:t>Afin de déployer rapidement au moyen d’un dispositif opérationnel simple tout en maîtrisant les investissements</a:t>
            </a:r>
          </a:p>
          <a:p>
            <a:pPr marL="0" indent="0" algn="just">
              <a:buFont typeface="Arial" panose="020B0604020202020204" pitchFamily="34" charset="0"/>
              <a:buNone/>
            </a:pPr>
            <a:endParaRPr lang="fr-FR" sz="1800"/>
          </a:p>
        </p:txBody>
      </p:sp>
      <p:pic>
        <p:nvPicPr>
          <p:cNvPr id="12" name="Picture 6">
            <a:extLst>
              <a:ext uri="{FF2B5EF4-FFF2-40B4-BE49-F238E27FC236}">
                <a16:creationId xmlns:a16="http://schemas.microsoft.com/office/drawing/2014/main" id="{B465C08D-9BC9-4DFB-9B5C-F2130AEF5780}"/>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4753634" y="670523"/>
            <a:ext cx="985014" cy="32824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Actualités du Groupe BPCE : Banque Populaire Caisse d'Epargne Natixis - 22">
            <a:extLst>
              <a:ext uri="{FF2B5EF4-FFF2-40B4-BE49-F238E27FC236}">
                <a16:creationId xmlns:a16="http://schemas.microsoft.com/office/drawing/2014/main" id="{214323A3-DB3A-4EFD-82D5-997171E9F6AF}"/>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2803160" y="559734"/>
            <a:ext cx="1648919" cy="470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07633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0C79DB6-4400-44F9-BDA2-A126E65420D5}"/>
              </a:ext>
            </a:extLst>
          </p:cNvPr>
          <p:cNvSpPr/>
          <p:nvPr/>
        </p:nvSpPr>
        <p:spPr>
          <a:xfrm>
            <a:off x="8193901" y="2458388"/>
            <a:ext cx="3482162" cy="3257782"/>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81E3813F-0227-499D-8BCB-5D28FDD000BD}"/>
              </a:ext>
            </a:extLst>
          </p:cNvPr>
          <p:cNvSpPr/>
          <p:nvPr/>
        </p:nvSpPr>
        <p:spPr>
          <a:xfrm>
            <a:off x="3763183" y="2458388"/>
            <a:ext cx="4076672" cy="3257782"/>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A6A461EC-437C-48A7-ABC1-43BB5DB83651}"/>
              </a:ext>
            </a:extLst>
          </p:cNvPr>
          <p:cNvSpPr/>
          <p:nvPr/>
        </p:nvSpPr>
        <p:spPr>
          <a:xfrm>
            <a:off x="419725" y="2458388"/>
            <a:ext cx="2818150" cy="3257782"/>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Partenariat                    /              [2/4]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2</a:t>
            </a:r>
          </a:p>
        </p:txBody>
      </p:sp>
      <p:sp>
        <p:nvSpPr>
          <p:cNvPr id="10" name="Espace réservé du contenu 1">
            <a:extLst>
              <a:ext uri="{FF2B5EF4-FFF2-40B4-BE49-F238E27FC236}">
                <a16:creationId xmlns:a16="http://schemas.microsoft.com/office/drawing/2014/main" id="{F4F2B3F3-B893-4FF0-B818-BFAFC7B69556}"/>
              </a:ext>
            </a:extLst>
          </p:cNvPr>
          <p:cNvSpPr>
            <a:spLocks noGrp="1"/>
          </p:cNvSpPr>
          <p:nvPr>
            <p:ph idx="17"/>
          </p:nvPr>
        </p:nvSpPr>
        <p:spPr>
          <a:xfrm>
            <a:off x="592568" y="1440336"/>
            <a:ext cx="11186251" cy="493395"/>
          </a:xfrm>
        </p:spPr>
        <p:txBody>
          <a:bodyPr/>
          <a:lstStyle/>
          <a:p>
            <a:pPr algn="just"/>
            <a:r>
              <a:rPr lang="fr-FR" sz="1800" u="sng"/>
              <a:t>Bénéfices attendus de ce partenariat</a:t>
            </a:r>
            <a:r>
              <a:rPr lang="fr-FR" sz="1800"/>
              <a:t> :</a:t>
            </a:r>
          </a:p>
          <a:p>
            <a:pPr marL="0" indent="0" algn="just">
              <a:buNone/>
            </a:pPr>
            <a:endParaRPr lang="fr-FR" sz="1800"/>
          </a:p>
        </p:txBody>
      </p:sp>
      <p:sp>
        <p:nvSpPr>
          <p:cNvPr id="9" name="Espace réservé du contenu 1">
            <a:extLst>
              <a:ext uri="{FF2B5EF4-FFF2-40B4-BE49-F238E27FC236}">
                <a16:creationId xmlns:a16="http://schemas.microsoft.com/office/drawing/2014/main" id="{8E377BE6-9330-4C8D-8225-CFFC072C3690}"/>
              </a:ext>
            </a:extLst>
          </p:cNvPr>
          <p:cNvSpPr txBox="1">
            <a:spLocks/>
          </p:cNvSpPr>
          <p:nvPr/>
        </p:nvSpPr>
        <p:spPr>
          <a:xfrm>
            <a:off x="505059" y="2984395"/>
            <a:ext cx="2647482" cy="167762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800" b="1" dirty="0"/>
              <a:t>Bénéfices client </a:t>
            </a:r>
            <a:r>
              <a:rPr lang="fr-FR" sz="1800" dirty="0"/>
              <a:t>:</a:t>
            </a:r>
          </a:p>
          <a:p>
            <a:pPr lvl="0">
              <a:buFont typeface="Wingdings" panose="05000000000000000000" pitchFamily="2" charset="2"/>
              <a:buChar char="Ø"/>
            </a:pPr>
            <a:r>
              <a:rPr lang="fr-FR" dirty="0"/>
              <a:t>Accéder, via leur conseiller, aux solutions d’assurances Agri/Viti d’assureurs reconnus sur le marché </a:t>
            </a:r>
          </a:p>
          <a:p>
            <a:pPr marL="0" indent="0">
              <a:buFont typeface="Arial" panose="020B0604020202020204" pitchFamily="34" charset="0"/>
              <a:buNone/>
            </a:pPr>
            <a:endParaRPr lang="fr-FR" sz="1800" dirty="0"/>
          </a:p>
        </p:txBody>
      </p:sp>
      <p:sp>
        <p:nvSpPr>
          <p:cNvPr id="12" name="Espace réservé du contenu 1">
            <a:extLst>
              <a:ext uri="{FF2B5EF4-FFF2-40B4-BE49-F238E27FC236}">
                <a16:creationId xmlns:a16="http://schemas.microsoft.com/office/drawing/2014/main" id="{6E6A86F3-BD8A-4A8E-B1D1-F4A759AC3A0B}"/>
              </a:ext>
            </a:extLst>
          </p:cNvPr>
          <p:cNvSpPr txBox="1">
            <a:spLocks/>
          </p:cNvSpPr>
          <p:nvPr/>
        </p:nvSpPr>
        <p:spPr>
          <a:xfrm>
            <a:off x="3800785" y="2984395"/>
            <a:ext cx="4039070" cy="331387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800" b="1"/>
              <a:t>Bénéfices Conseiller </a:t>
            </a:r>
            <a:r>
              <a:rPr lang="fr-FR" sz="1800"/>
              <a:t>:</a:t>
            </a:r>
          </a:p>
          <a:p>
            <a:pPr lvl="0">
              <a:buFont typeface="Wingdings" panose="05000000000000000000" pitchFamily="2" charset="2"/>
              <a:buChar char="Ø"/>
            </a:pPr>
            <a:r>
              <a:rPr lang="fr-FR"/>
              <a:t>Equiper nos clients d’une solution d’assurance jusqu’alors non-proposable via les assureurs du Groupe</a:t>
            </a:r>
          </a:p>
          <a:p>
            <a:pPr marL="0" lvl="0" indent="0">
              <a:buNone/>
            </a:pPr>
            <a:endParaRPr lang="fr-FR"/>
          </a:p>
          <a:p>
            <a:pPr lvl="0">
              <a:buFont typeface="Wingdings" panose="05000000000000000000" pitchFamily="2" charset="2"/>
              <a:buChar char="Ø"/>
            </a:pPr>
            <a:r>
              <a:rPr lang="fr-FR"/>
              <a:t>Renforcer et fidéliser la relation avec nos clients</a:t>
            </a:r>
            <a:endParaRPr lang="fr-FR" sz="1800"/>
          </a:p>
        </p:txBody>
      </p:sp>
      <p:sp>
        <p:nvSpPr>
          <p:cNvPr id="13" name="Espace réservé du contenu 1">
            <a:extLst>
              <a:ext uri="{FF2B5EF4-FFF2-40B4-BE49-F238E27FC236}">
                <a16:creationId xmlns:a16="http://schemas.microsoft.com/office/drawing/2014/main" id="{13577394-C030-46CC-8D7D-7E25EFFB9F22}"/>
              </a:ext>
            </a:extLst>
          </p:cNvPr>
          <p:cNvSpPr txBox="1">
            <a:spLocks/>
          </p:cNvSpPr>
          <p:nvPr/>
        </p:nvSpPr>
        <p:spPr>
          <a:xfrm>
            <a:off x="8259452" y="2984395"/>
            <a:ext cx="3350657" cy="273177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800" b="1" dirty="0"/>
              <a:t>Bénéfices CEGEE </a:t>
            </a:r>
            <a:r>
              <a:rPr lang="fr-FR" sz="1800" dirty="0"/>
              <a:t>:</a:t>
            </a:r>
          </a:p>
          <a:p>
            <a:pPr lvl="0">
              <a:buFont typeface="Wingdings" panose="05000000000000000000" pitchFamily="2" charset="2"/>
              <a:buChar char="Ø"/>
            </a:pPr>
            <a:r>
              <a:rPr lang="fr-FR" dirty="0"/>
              <a:t>Prendre des parts de marché sur l’assurance</a:t>
            </a:r>
          </a:p>
          <a:p>
            <a:pPr marL="0" lvl="0" indent="0">
              <a:buNone/>
            </a:pPr>
            <a:endParaRPr lang="fr-FR" dirty="0"/>
          </a:p>
          <a:p>
            <a:pPr lvl="0">
              <a:buFont typeface="Wingdings" panose="05000000000000000000" pitchFamily="2" charset="2"/>
              <a:buChar char="Ø"/>
            </a:pPr>
            <a:r>
              <a:rPr lang="fr-FR" dirty="0"/>
              <a:t>Générer un PNB additionnel via les commissions d’apport d’affaires à percevoir (</a:t>
            </a:r>
            <a:r>
              <a:rPr lang="fr-FR" b="1" i="1" dirty="0">
                <a:effectLst>
                  <a:outerShdw blurRad="38100" dist="38100" dir="2700000" algn="tl">
                    <a:srgbClr val="000000">
                      <a:alpha val="43137"/>
                    </a:srgbClr>
                  </a:outerShdw>
                </a:effectLst>
              </a:rPr>
              <a:t>3 à 4% des primes selon les contrats souscrits* via WTW</a:t>
            </a:r>
            <a:r>
              <a:rPr lang="fr-FR" dirty="0"/>
              <a:t>).</a:t>
            </a:r>
          </a:p>
          <a:p>
            <a:pPr marL="0" indent="0">
              <a:buFont typeface="Arial" panose="020B0604020202020204" pitchFamily="34" charset="0"/>
              <a:buNone/>
            </a:pPr>
            <a:endParaRPr lang="fr-FR" sz="1800" dirty="0"/>
          </a:p>
        </p:txBody>
      </p:sp>
      <p:pic>
        <p:nvPicPr>
          <p:cNvPr id="19460" name="Picture 4" descr="A-t-on besoin d'un conseiller bancaire en 2020 ?">
            <a:extLst>
              <a:ext uri="{FF2B5EF4-FFF2-40B4-BE49-F238E27FC236}">
                <a16:creationId xmlns:a16="http://schemas.microsoft.com/office/drawing/2014/main" id="{10B7B94E-7551-4EB7-9B29-D7C023CA5D3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47957" y="1917446"/>
            <a:ext cx="1544727" cy="8830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6" name="Image 15">
            <a:extLst>
              <a:ext uri="{FF2B5EF4-FFF2-40B4-BE49-F238E27FC236}">
                <a16:creationId xmlns:a16="http://schemas.microsoft.com/office/drawing/2014/main" id="{88483546-744C-4A89-9FD0-FFBA813AA6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91457" y="1933731"/>
            <a:ext cx="2687049" cy="883092"/>
          </a:xfrm>
          <a:prstGeom prst="rect">
            <a:avLst/>
          </a:prstGeom>
          <a:solidFill>
            <a:schemeClr val="bg1"/>
          </a:solidFill>
          <a:ln>
            <a:noFill/>
          </a:ln>
          <a:effectLst>
            <a:outerShdw blurRad="292100" dist="139700" dir="2700000" algn="tl" rotWithShape="0">
              <a:srgbClr val="333333">
                <a:alpha val="65000"/>
              </a:srgbClr>
            </a:outerShdw>
          </a:effectLst>
        </p:spPr>
      </p:pic>
      <p:pic>
        <p:nvPicPr>
          <p:cNvPr id="19462" name="Picture 6">
            <a:extLst>
              <a:ext uri="{FF2B5EF4-FFF2-40B4-BE49-F238E27FC236}">
                <a16:creationId xmlns:a16="http://schemas.microsoft.com/office/drawing/2014/main" id="{96BC2D02-A633-4B9D-BBB6-DFACB7D8DB69}"/>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4753634" y="670523"/>
            <a:ext cx="985014" cy="328247"/>
          </a:xfrm>
          <a:prstGeom prst="rect">
            <a:avLst/>
          </a:prstGeom>
          <a:noFill/>
          <a:extLst>
            <a:ext uri="{909E8E84-426E-40DD-AFC4-6F175D3DCCD1}">
              <a14:hiddenFill xmlns:a14="http://schemas.microsoft.com/office/drawing/2010/main">
                <a:solidFill>
                  <a:srgbClr val="FFFFFF"/>
                </a:solidFill>
              </a14:hiddenFill>
            </a:ext>
          </a:extLst>
        </p:spPr>
      </p:pic>
      <p:pic>
        <p:nvPicPr>
          <p:cNvPr id="19464" name="Picture 8" descr="Actualités du Groupe BPCE : Banque Populaire Caisse d'Epargne Natixis - 22">
            <a:extLst>
              <a:ext uri="{FF2B5EF4-FFF2-40B4-BE49-F238E27FC236}">
                <a16:creationId xmlns:a16="http://schemas.microsoft.com/office/drawing/2014/main" id="{324819E3-902F-429C-8499-C0A91B80CC8D}"/>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2803160" y="559734"/>
            <a:ext cx="1648919" cy="47056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Un agriculteur, un village - Rencontre, à Toreilles, avec Nicolas Roux,  diacre et viticulteur - lindependant.fr">
            <a:extLst>
              <a:ext uri="{FF2B5EF4-FFF2-40B4-BE49-F238E27FC236}">
                <a16:creationId xmlns:a16="http://schemas.microsoft.com/office/drawing/2014/main" id="{A3882A06-A642-4F82-A509-C52E15142ED2}"/>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010249" y="1943119"/>
            <a:ext cx="1563074" cy="8830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6562E593-97CB-413A-8444-FFE4DC8C80BD}"/>
              </a:ext>
            </a:extLst>
          </p:cNvPr>
          <p:cNvSpPr txBox="1"/>
          <p:nvPr/>
        </p:nvSpPr>
        <p:spPr>
          <a:xfrm>
            <a:off x="5047957" y="5900025"/>
            <a:ext cx="6730861" cy="430887"/>
          </a:xfrm>
          <a:prstGeom prst="rect">
            <a:avLst/>
          </a:prstGeom>
          <a:noFill/>
        </p:spPr>
        <p:txBody>
          <a:bodyPr wrap="square" rtlCol="0">
            <a:spAutoFit/>
          </a:bodyPr>
          <a:lstStyle/>
          <a:p>
            <a:pPr algn="just"/>
            <a:r>
              <a:rPr lang="fr-FR" sz="1100" i="1"/>
              <a:t>*4% pour l’assurance Grêle, 3% pour la Multirisque Récolte ou 3,5% pour les autres assurances Agri/Viti (engins agricoles, dommages aux biens et RC Viti, mortalité du cheptel, </a:t>
            </a:r>
            <a:r>
              <a:rPr lang="fr-FR" sz="1100" i="1" err="1"/>
              <a:t>energies</a:t>
            </a:r>
            <a:r>
              <a:rPr lang="fr-FR" sz="1100" i="1"/>
              <a:t> vertes, </a:t>
            </a:r>
            <a:r>
              <a:rPr lang="fr-FR" sz="1100" i="1" err="1"/>
              <a:t>drônes</a:t>
            </a:r>
            <a:r>
              <a:rPr lang="fr-FR" sz="1100" i="1"/>
              <a:t>, …)</a:t>
            </a:r>
          </a:p>
        </p:txBody>
      </p:sp>
    </p:spTree>
    <p:extLst>
      <p:ext uri="{BB962C8B-B14F-4D97-AF65-F5344CB8AC3E}">
        <p14:creationId xmlns:p14="http://schemas.microsoft.com/office/powerpoint/2010/main" val="40673656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Partenariat                    /              [3/4]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2</a:t>
            </a:r>
          </a:p>
        </p:txBody>
      </p:sp>
      <p:sp>
        <p:nvSpPr>
          <p:cNvPr id="10" name="Espace réservé du contenu 1">
            <a:extLst>
              <a:ext uri="{FF2B5EF4-FFF2-40B4-BE49-F238E27FC236}">
                <a16:creationId xmlns:a16="http://schemas.microsoft.com/office/drawing/2014/main" id="{F4F2B3F3-B893-4FF0-B818-BFAFC7B69556}"/>
              </a:ext>
            </a:extLst>
          </p:cNvPr>
          <p:cNvSpPr>
            <a:spLocks noGrp="1"/>
          </p:cNvSpPr>
          <p:nvPr>
            <p:ph idx="17"/>
          </p:nvPr>
        </p:nvSpPr>
        <p:spPr>
          <a:xfrm>
            <a:off x="570320" y="1440336"/>
            <a:ext cx="11208499" cy="1677620"/>
          </a:xfrm>
        </p:spPr>
        <p:txBody>
          <a:bodyPr/>
          <a:lstStyle/>
          <a:p>
            <a:pPr algn="just"/>
            <a:r>
              <a:rPr lang="fr-FR" sz="1800" u="sng"/>
              <a:t>Qui est notre partenaire              </a:t>
            </a:r>
            <a:r>
              <a:rPr lang="fr-FR" sz="1800"/>
              <a:t> ?</a:t>
            </a:r>
          </a:p>
          <a:p>
            <a:pPr marL="0" indent="0" algn="just">
              <a:buNone/>
            </a:pPr>
            <a:endParaRPr lang="fr-FR" sz="800"/>
          </a:p>
          <a:p>
            <a:pPr marL="0" indent="0" algn="just">
              <a:buNone/>
            </a:pPr>
            <a:r>
              <a:rPr lang="fr-FR" sz="1800" b="1"/>
              <a:t>WTW</a:t>
            </a:r>
            <a:r>
              <a:rPr lang="fr-FR" sz="1800"/>
              <a:t>, qui signifie Willis &amp; Towers Watson, est la nouvelle dénomination de </a:t>
            </a:r>
            <a:r>
              <a:rPr lang="fr-FR" sz="1800" b="1"/>
              <a:t>Gras Savoye </a:t>
            </a:r>
            <a:r>
              <a:rPr lang="fr-FR" sz="1800"/>
              <a:t>depuis mars 2022.</a:t>
            </a:r>
          </a:p>
          <a:p>
            <a:pPr marL="0" indent="0" algn="just">
              <a:buNone/>
            </a:pPr>
            <a:endParaRPr lang="fr-FR" sz="800"/>
          </a:p>
          <a:p>
            <a:pPr marL="0" indent="0" algn="just">
              <a:buNone/>
            </a:pPr>
            <a:r>
              <a:rPr lang="fr-FR" sz="1800" b="1" u="sng"/>
              <a:t>WTW</a:t>
            </a:r>
            <a:r>
              <a:rPr lang="fr-FR" sz="1800" u="sng"/>
              <a:t> en quelques dates et quelques chiffres</a:t>
            </a:r>
            <a:r>
              <a:rPr lang="fr-FR" sz="1800"/>
              <a:t> : </a:t>
            </a:r>
          </a:p>
        </p:txBody>
      </p:sp>
      <p:pic>
        <p:nvPicPr>
          <p:cNvPr id="4" name="Image 3">
            <a:extLst>
              <a:ext uri="{FF2B5EF4-FFF2-40B4-BE49-F238E27FC236}">
                <a16:creationId xmlns:a16="http://schemas.microsoft.com/office/drawing/2014/main" id="{4722A4C4-51E2-40A8-8A6E-4279EFF48472}"/>
              </a:ext>
            </a:extLst>
          </p:cNvPr>
          <p:cNvPicPr>
            <a:picLocks noChangeAspect="1"/>
          </p:cNvPicPr>
          <p:nvPr/>
        </p:nvPicPr>
        <p:blipFill>
          <a:blip r:embed="rId2"/>
          <a:stretch>
            <a:fillRect/>
          </a:stretch>
        </p:blipFill>
        <p:spPr>
          <a:xfrm>
            <a:off x="1378849" y="2865181"/>
            <a:ext cx="9434299" cy="1347757"/>
          </a:xfrm>
          <a:prstGeom prst="rect">
            <a:avLst/>
          </a:prstGeom>
          <a:ln>
            <a:noFill/>
          </a:ln>
          <a:effectLst>
            <a:outerShdw blurRad="292100" dist="139700" dir="2700000" algn="tl" rotWithShape="0">
              <a:srgbClr val="333333">
                <a:alpha val="65000"/>
              </a:srgbClr>
            </a:outerShdw>
          </a:effectLst>
        </p:spPr>
      </p:pic>
      <p:pic>
        <p:nvPicPr>
          <p:cNvPr id="6" name="Image 5">
            <a:extLst>
              <a:ext uri="{FF2B5EF4-FFF2-40B4-BE49-F238E27FC236}">
                <a16:creationId xmlns:a16="http://schemas.microsoft.com/office/drawing/2014/main" id="{8E8C6ED2-C6EC-4621-A2DF-DC0EBA04B4EC}"/>
              </a:ext>
            </a:extLst>
          </p:cNvPr>
          <p:cNvPicPr>
            <a:picLocks noChangeAspect="1"/>
          </p:cNvPicPr>
          <p:nvPr/>
        </p:nvPicPr>
        <p:blipFill>
          <a:blip r:embed="rId3"/>
          <a:stretch>
            <a:fillRect/>
          </a:stretch>
        </p:blipFill>
        <p:spPr>
          <a:xfrm>
            <a:off x="1378849" y="4420238"/>
            <a:ext cx="3261443" cy="1868205"/>
          </a:xfrm>
          <a:prstGeom prst="rect">
            <a:avLst/>
          </a:prstGeom>
          <a:ln>
            <a:noFill/>
          </a:ln>
          <a:effectLst>
            <a:outerShdw blurRad="292100" dist="139700" dir="2700000" algn="tl" rotWithShape="0">
              <a:srgbClr val="333333">
                <a:alpha val="65000"/>
              </a:srgbClr>
            </a:outerShdw>
          </a:effectLst>
        </p:spPr>
      </p:pic>
      <p:pic>
        <p:nvPicPr>
          <p:cNvPr id="13" name="Picture 6">
            <a:extLst>
              <a:ext uri="{FF2B5EF4-FFF2-40B4-BE49-F238E27FC236}">
                <a16:creationId xmlns:a16="http://schemas.microsoft.com/office/drawing/2014/main" id="{FBA9A476-41F7-4642-B1D4-75BDB369673A}"/>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4753634" y="670523"/>
            <a:ext cx="985014" cy="32824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Actualités du Groupe BPCE : Banque Populaire Caisse d'Epargne Natixis - 22">
            <a:extLst>
              <a:ext uri="{FF2B5EF4-FFF2-40B4-BE49-F238E27FC236}">
                <a16:creationId xmlns:a16="http://schemas.microsoft.com/office/drawing/2014/main" id="{6D91F78F-477C-4736-9FF7-9D4355B9689C}"/>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2803160" y="559734"/>
            <a:ext cx="1648919" cy="47056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a:extLst>
              <a:ext uri="{FF2B5EF4-FFF2-40B4-BE49-F238E27FC236}">
                <a16:creationId xmlns:a16="http://schemas.microsoft.com/office/drawing/2014/main" id="{9308CC06-2343-4E56-9600-172A7966FEA7}"/>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3332062" y="1456936"/>
            <a:ext cx="865179" cy="288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72333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Partenariat                    /              [4/4]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2</a:t>
            </a:r>
          </a:p>
        </p:txBody>
      </p:sp>
      <p:sp>
        <p:nvSpPr>
          <p:cNvPr id="10" name="Espace réservé du contenu 1">
            <a:extLst>
              <a:ext uri="{FF2B5EF4-FFF2-40B4-BE49-F238E27FC236}">
                <a16:creationId xmlns:a16="http://schemas.microsoft.com/office/drawing/2014/main" id="{F4F2B3F3-B893-4FF0-B818-BFAFC7B69556}"/>
              </a:ext>
            </a:extLst>
          </p:cNvPr>
          <p:cNvSpPr>
            <a:spLocks noGrp="1"/>
          </p:cNvSpPr>
          <p:nvPr>
            <p:ph idx="17"/>
          </p:nvPr>
        </p:nvSpPr>
        <p:spPr>
          <a:xfrm>
            <a:off x="1718449" y="1032298"/>
            <a:ext cx="8472080" cy="491843"/>
          </a:xfrm>
        </p:spPr>
        <p:txBody>
          <a:bodyPr/>
          <a:lstStyle/>
          <a:p>
            <a:pPr algn="just"/>
            <a:r>
              <a:rPr lang="fr-FR" sz="1800">
                <a:sym typeface="Wingdings" panose="05000000000000000000" pitchFamily="2" charset="2"/>
              </a:rPr>
              <a:t></a:t>
            </a:r>
            <a:r>
              <a:rPr lang="fr-FR" sz="1800"/>
              <a:t> </a:t>
            </a:r>
            <a:r>
              <a:rPr lang="fr-FR" sz="1800" u="sng"/>
              <a:t>les atouts de la filière dédiée de WTW en matière d’assurances Agri/Viti</a:t>
            </a:r>
            <a:r>
              <a:rPr lang="fr-FR" sz="1800"/>
              <a:t> :</a:t>
            </a:r>
          </a:p>
        </p:txBody>
      </p:sp>
      <p:pic>
        <p:nvPicPr>
          <p:cNvPr id="25" name="Picture 6">
            <a:extLst>
              <a:ext uri="{FF2B5EF4-FFF2-40B4-BE49-F238E27FC236}">
                <a16:creationId xmlns:a16="http://schemas.microsoft.com/office/drawing/2014/main" id="{47AC6152-B538-4B15-AB25-B5558D56AF78}"/>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4753634" y="670523"/>
            <a:ext cx="985014" cy="32824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8" descr="Actualités du Groupe BPCE : Banque Populaire Caisse d'Epargne Natixis - 22">
            <a:extLst>
              <a:ext uri="{FF2B5EF4-FFF2-40B4-BE49-F238E27FC236}">
                <a16:creationId xmlns:a16="http://schemas.microsoft.com/office/drawing/2014/main" id="{EEE49E9A-E3FE-400C-A05C-81905FB05343}"/>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2803160" y="559734"/>
            <a:ext cx="1648919" cy="470568"/>
          </a:xfrm>
          <a:prstGeom prst="rect">
            <a:avLst/>
          </a:prstGeom>
          <a:noFill/>
          <a:extLst>
            <a:ext uri="{909E8E84-426E-40DD-AFC4-6F175D3DCCD1}">
              <a14:hiddenFill xmlns:a14="http://schemas.microsoft.com/office/drawing/2010/main">
                <a:solidFill>
                  <a:srgbClr val="FFFFFF"/>
                </a:solidFill>
              </a14:hiddenFill>
            </a:ext>
          </a:extLst>
        </p:spPr>
      </p:pic>
      <p:sp>
        <p:nvSpPr>
          <p:cNvPr id="52" name="Espace réservé du numéro de diapositive 1">
            <a:extLst>
              <a:ext uri="{FF2B5EF4-FFF2-40B4-BE49-F238E27FC236}">
                <a16:creationId xmlns:a16="http://schemas.microsoft.com/office/drawing/2014/main" id="{0DAF9CF8-AF73-4181-B8C6-64D3FF4F5409}"/>
              </a:ext>
            </a:extLst>
          </p:cNvPr>
          <p:cNvSpPr txBox="1">
            <a:spLocks/>
          </p:cNvSpPr>
          <p:nvPr/>
        </p:nvSpPr>
        <p:spPr>
          <a:xfrm>
            <a:off x="8401050" y="5098750"/>
            <a:ext cx="396000" cy="144000"/>
          </a:xfrm>
          <a:prstGeom prst="rect">
            <a:avLst/>
          </a:prstGeom>
        </p:spPr>
        <p:txBody>
          <a:bodyPr vert="horz" wrap="square" lIns="0" tIns="0" rIns="0" bIns="0" rtlCol="0" anchor="ctr" anchorCtr="0">
            <a:noAutofit/>
          </a:bodyPr>
          <a:lstStyle>
            <a:defPPr>
              <a:defRPr lang="en-US"/>
            </a:defPPr>
            <a:lvl1pPr marL="0" algn="ctr" defTabSz="914400" rtl="0" eaLnBrk="1" fontAlgn="base" latinLnBrk="0" hangingPunct="1">
              <a:spcBef>
                <a:spcPct val="0"/>
              </a:spcBef>
              <a:spcAft>
                <a:spcPct val="0"/>
              </a:spcAft>
              <a:defRPr sz="675"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2083E393-C0BF-4ED8-8545-7E4C90AFF831}" type="slidenum">
              <a:rPr kumimoji="0" lang="en-US" sz="675" b="0" i="0" u="none" strike="noStrike" kern="1200" cap="none" spc="0" normalizeH="0" baseline="0" noProof="0" smtClean="0">
                <a:ln>
                  <a:noFill/>
                </a:ln>
                <a:solidFill>
                  <a:srgbClr val="3E454A"/>
                </a:solidFill>
                <a:effectLst/>
                <a:uLnTx/>
                <a:uFillTx/>
                <a:latin typeface="Arial" pitchFamily="34" charset="0"/>
                <a:ea typeface="+mn-ea"/>
                <a:cs typeface="Arial"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36</a:t>
            </a:fld>
            <a:endParaRPr kumimoji="0" lang="en-US" sz="675" b="0" i="0"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grpSp>
        <p:nvGrpSpPr>
          <p:cNvPr id="53" name="Groupe 52">
            <a:extLst>
              <a:ext uri="{FF2B5EF4-FFF2-40B4-BE49-F238E27FC236}">
                <a16:creationId xmlns:a16="http://schemas.microsoft.com/office/drawing/2014/main" id="{1B6D7582-C8E0-47E9-864D-B5C3840EA1A8}"/>
              </a:ext>
            </a:extLst>
          </p:cNvPr>
          <p:cNvGrpSpPr/>
          <p:nvPr/>
        </p:nvGrpSpPr>
        <p:grpSpPr>
          <a:xfrm>
            <a:off x="247272" y="1766531"/>
            <a:ext cx="693485" cy="625375"/>
            <a:chOff x="247272" y="1517158"/>
            <a:chExt cx="693485" cy="625375"/>
          </a:xfrm>
        </p:grpSpPr>
        <p:sp>
          <p:nvSpPr>
            <p:cNvPr id="54" name="AutoShape 44">
              <a:extLst>
                <a:ext uri="{FF2B5EF4-FFF2-40B4-BE49-F238E27FC236}">
                  <a16:creationId xmlns:a16="http://schemas.microsoft.com/office/drawing/2014/main" id="{52854B59-CA98-43DE-81D4-C308D21C4052}"/>
                </a:ext>
              </a:extLst>
            </p:cNvPr>
            <p:cNvSpPr>
              <a:spLocks noChangeAspect="1" noChangeArrowheads="1" noTextEdit="1"/>
            </p:cNvSpPr>
            <p:nvPr/>
          </p:nvSpPr>
          <p:spPr bwMode="auto">
            <a:xfrm>
              <a:off x="247272" y="1518396"/>
              <a:ext cx="693485" cy="62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55" name="Freeform 46">
              <a:extLst>
                <a:ext uri="{FF2B5EF4-FFF2-40B4-BE49-F238E27FC236}">
                  <a16:creationId xmlns:a16="http://schemas.microsoft.com/office/drawing/2014/main" id="{57310C53-98AF-4E64-AB7B-AF86FEC4CA8C}"/>
                </a:ext>
              </a:extLst>
            </p:cNvPr>
            <p:cNvSpPr>
              <a:spLocks/>
            </p:cNvSpPr>
            <p:nvPr/>
          </p:nvSpPr>
          <p:spPr bwMode="auto">
            <a:xfrm>
              <a:off x="248510" y="1732634"/>
              <a:ext cx="211761" cy="409899"/>
            </a:xfrm>
            <a:custGeom>
              <a:avLst/>
              <a:gdLst>
                <a:gd name="T0" fmla="*/ 144 w 144"/>
                <a:gd name="T1" fmla="*/ 34 h 278"/>
                <a:gd name="T2" fmla="*/ 111 w 144"/>
                <a:gd name="T3" fmla="*/ 0 h 278"/>
                <a:gd name="T4" fmla="*/ 34 w 144"/>
                <a:gd name="T5" fmla="*/ 0 h 278"/>
                <a:gd name="T6" fmla="*/ 0 w 144"/>
                <a:gd name="T7" fmla="*/ 34 h 278"/>
                <a:gd name="T8" fmla="*/ 0 w 144"/>
                <a:gd name="T9" fmla="*/ 142 h 278"/>
                <a:gd name="T10" fmla="*/ 34 w 144"/>
                <a:gd name="T11" fmla="*/ 142 h 278"/>
                <a:gd name="T12" fmla="*/ 34 w 144"/>
                <a:gd name="T13" fmla="*/ 278 h 278"/>
                <a:gd name="T14" fmla="*/ 110 w 144"/>
                <a:gd name="T15" fmla="*/ 278 h 278"/>
                <a:gd name="T16" fmla="*/ 110 w 144"/>
                <a:gd name="T17" fmla="*/ 142 h 278"/>
                <a:gd name="T18" fmla="*/ 144 w 144"/>
                <a:gd name="T19" fmla="*/ 142 h 278"/>
                <a:gd name="T20" fmla="*/ 144 w 144"/>
                <a:gd name="T21" fmla="*/ 34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 h="278">
                  <a:moveTo>
                    <a:pt x="144" y="34"/>
                  </a:moveTo>
                  <a:cubicBezTo>
                    <a:pt x="144" y="15"/>
                    <a:pt x="129" y="0"/>
                    <a:pt x="111" y="0"/>
                  </a:cubicBezTo>
                  <a:cubicBezTo>
                    <a:pt x="34" y="0"/>
                    <a:pt x="34" y="0"/>
                    <a:pt x="34" y="0"/>
                  </a:cubicBezTo>
                  <a:cubicBezTo>
                    <a:pt x="15" y="0"/>
                    <a:pt x="0" y="15"/>
                    <a:pt x="0" y="34"/>
                  </a:cubicBezTo>
                  <a:cubicBezTo>
                    <a:pt x="0" y="142"/>
                    <a:pt x="0" y="142"/>
                    <a:pt x="0" y="142"/>
                  </a:cubicBezTo>
                  <a:cubicBezTo>
                    <a:pt x="34" y="142"/>
                    <a:pt x="34" y="142"/>
                    <a:pt x="34" y="142"/>
                  </a:cubicBezTo>
                  <a:cubicBezTo>
                    <a:pt x="34" y="278"/>
                    <a:pt x="34" y="278"/>
                    <a:pt x="34" y="278"/>
                  </a:cubicBezTo>
                  <a:cubicBezTo>
                    <a:pt x="110" y="278"/>
                    <a:pt x="110" y="278"/>
                    <a:pt x="110" y="278"/>
                  </a:cubicBezTo>
                  <a:cubicBezTo>
                    <a:pt x="110" y="142"/>
                    <a:pt x="110" y="142"/>
                    <a:pt x="110" y="142"/>
                  </a:cubicBezTo>
                  <a:cubicBezTo>
                    <a:pt x="144" y="142"/>
                    <a:pt x="144" y="142"/>
                    <a:pt x="144" y="142"/>
                  </a:cubicBezTo>
                  <a:lnTo>
                    <a:pt x="144" y="34"/>
                  </a:lnTo>
                  <a:close/>
                </a:path>
              </a:pathLst>
            </a:cu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56" name="Oval 47">
              <a:extLst>
                <a:ext uri="{FF2B5EF4-FFF2-40B4-BE49-F238E27FC236}">
                  <a16:creationId xmlns:a16="http://schemas.microsoft.com/office/drawing/2014/main" id="{880DCC9B-7671-4865-BFB3-860A32697EE7}"/>
                </a:ext>
              </a:extLst>
            </p:cNvPr>
            <p:cNvSpPr>
              <a:spLocks noChangeArrowheads="1"/>
            </p:cNvSpPr>
            <p:nvPr/>
          </p:nvSpPr>
          <p:spPr bwMode="auto">
            <a:xfrm>
              <a:off x="310429" y="1619942"/>
              <a:ext cx="90401" cy="91639"/>
            </a:xfrm>
            <a:prstGeom prst="ellipse">
              <a:avLst/>
            </a:pr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57" name="Oval 48">
              <a:extLst>
                <a:ext uri="{FF2B5EF4-FFF2-40B4-BE49-F238E27FC236}">
                  <a16:creationId xmlns:a16="http://schemas.microsoft.com/office/drawing/2014/main" id="{00F15495-1B05-4570-86ED-B271802C44AF}"/>
                </a:ext>
              </a:extLst>
            </p:cNvPr>
            <p:cNvSpPr>
              <a:spLocks noChangeArrowheads="1"/>
            </p:cNvSpPr>
            <p:nvPr/>
          </p:nvSpPr>
          <p:spPr bwMode="auto">
            <a:xfrm>
              <a:off x="433027" y="1619942"/>
              <a:ext cx="89162" cy="91639"/>
            </a:xfrm>
            <a:prstGeom prst="ellipse">
              <a:avLst/>
            </a:pr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58" name="Oval 49">
              <a:extLst>
                <a:ext uri="{FF2B5EF4-FFF2-40B4-BE49-F238E27FC236}">
                  <a16:creationId xmlns:a16="http://schemas.microsoft.com/office/drawing/2014/main" id="{3D7FB909-A20C-4894-82E9-2CCE2F9C90AA}"/>
                </a:ext>
              </a:extLst>
            </p:cNvPr>
            <p:cNvSpPr>
              <a:spLocks noChangeArrowheads="1"/>
            </p:cNvSpPr>
            <p:nvPr/>
          </p:nvSpPr>
          <p:spPr bwMode="auto">
            <a:xfrm>
              <a:off x="667078" y="1619942"/>
              <a:ext cx="89162" cy="91639"/>
            </a:xfrm>
            <a:prstGeom prst="ellipse">
              <a:avLst/>
            </a:pr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59" name="Freeform 50">
              <a:extLst>
                <a:ext uri="{FF2B5EF4-FFF2-40B4-BE49-F238E27FC236}">
                  <a16:creationId xmlns:a16="http://schemas.microsoft.com/office/drawing/2014/main" id="{A2D69645-E269-45C9-BBA2-930ACF0BECB2}"/>
                </a:ext>
              </a:extLst>
            </p:cNvPr>
            <p:cNvSpPr>
              <a:spLocks/>
            </p:cNvSpPr>
            <p:nvPr/>
          </p:nvSpPr>
          <p:spPr bwMode="auto">
            <a:xfrm>
              <a:off x="488753" y="1732634"/>
              <a:ext cx="211761" cy="409899"/>
            </a:xfrm>
            <a:custGeom>
              <a:avLst/>
              <a:gdLst>
                <a:gd name="T0" fmla="*/ 144 w 144"/>
                <a:gd name="T1" fmla="*/ 34 h 278"/>
                <a:gd name="T2" fmla="*/ 111 w 144"/>
                <a:gd name="T3" fmla="*/ 0 h 278"/>
                <a:gd name="T4" fmla="*/ 33 w 144"/>
                <a:gd name="T5" fmla="*/ 0 h 278"/>
                <a:gd name="T6" fmla="*/ 0 w 144"/>
                <a:gd name="T7" fmla="*/ 34 h 278"/>
                <a:gd name="T8" fmla="*/ 0 w 144"/>
                <a:gd name="T9" fmla="*/ 142 h 278"/>
                <a:gd name="T10" fmla="*/ 34 w 144"/>
                <a:gd name="T11" fmla="*/ 142 h 278"/>
                <a:gd name="T12" fmla="*/ 34 w 144"/>
                <a:gd name="T13" fmla="*/ 278 h 278"/>
                <a:gd name="T14" fmla="*/ 110 w 144"/>
                <a:gd name="T15" fmla="*/ 278 h 278"/>
                <a:gd name="T16" fmla="*/ 110 w 144"/>
                <a:gd name="T17" fmla="*/ 142 h 278"/>
                <a:gd name="T18" fmla="*/ 144 w 144"/>
                <a:gd name="T19" fmla="*/ 142 h 278"/>
                <a:gd name="T20" fmla="*/ 144 w 144"/>
                <a:gd name="T21" fmla="*/ 34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 h="278">
                  <a:moveTo>
                    <a:pt x="144" y="34"/>
                  </a:moveTo>
                  <a:cubicBezTo>
                    <a:pt x="144" y="15"/>
                    <a:pt x="129" y="0"/>
                    <a:pt x="111" y="0"/>
                  </a:cubicBezTo>
                  <a:cubicBezTo>
                    <a:pt x="33" y="0"/>
                    <a:pt x="33" y="0"/>
                    <a:pt x="33" y="0"/>
                  </a:cubicBezTo>
                  <a:cubicBezTo>
                    <a:pt x="15" y="0"/>
                    <a:pt x="0" y="15"/>
                    <a:pt x="0" y="34"/>
                  </a:cubicBezTo>
                  <a:cubicBezTo>
                    <a:pt x="0" y="142"/>
                    <a:pt x="0" y="142"/>
                    <a:pt x="0" y="142"/>
                  </a:cubicBezTo>
                  <a:cubicBezTo>
                    <a:pt x="34" y="142"/>
                    <a:pt x="34" y="142"/>
                    <a:pt x="34" y="142"/>
                  </a:cubicBezTo>
                  <a:cubicBezTo>
                    <a:pt x="34" y="278"/>
                    <a:pt x="34" y="278"/>
                    <a:pt x="34" y="278"/>
                  </a:cubicBezTo>
                  <a:cubicBezTo>
                    <a:pt x="110" y="278"/>
                    <a:pt x="110" y="278"/>
                    <a:pt x="110" y="278"/>
                  </a:cubicBezTo>
                  <a:cubicBezTo>
                    <a:pt x="110" y="142"/>
                    <a:pt x="110" y="142"/>
                    <a:pt x="110" y="142"/>
                  </a:cubicBezTo>
                  <a:cubicBezTo>
                    <a:pt x="144" y="142"/>
                    <a:pt x="144" y="142"/>
                    <a:pt x="144" y="142"/>
                  </a:cubicBezTo>
                  <a:lnTo>
                    <a:pt x="144" y="34"/>
                  </a:lnTo>
                  <a:close/>
                </a:path>
              </a:pathLst>
            </a:cu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0" name="Oval 51">
              <a:extLst>
                <a:ext uri="{FF2B5EF4-FFF2-40B4-BE49-F238E27FC236}">
                  <a16:creationId xmlns:a16="http://schemas.microsoft.com/office/drawing/2014/main" id="{CAA5C2AF-7A86-4785-95C3-22F5DA0560A8}"/>
                </a:ext>
              </a:extLst>
            </p:cNvPr>
            <p:cNvSpPr>
              <a:spLocks noChangeArrowheads="1"/>
            </p:cNvSpPr>
            <p:nvPr/>
          </p:nvSpPr>
          <p:spPr bwMode="auto">
            <a:xfrm>
              <a:off x="549433" y="1619942"/>
              <a:ext cx="90401" cy="91639"/>
            </a:xfrm>
            <a:prstGeom prst="ellipse">
              <a:avLst/>
            </a:pr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1" name="Oval 52">
              <a:extLst>
                <a:ext uri="{FF2B5EF4-FFF2-40B4-BE49-F238E27FC236}">
                  <a16:creationId xmlns:a16="http://schemas.microsoft.com/office/drawing/2014/main" id="{2B49F25C-0CD9-47CA-B62E-A6F444724FBC}"/>
                </a:ext>
              </a:extLst>
            </p:cNvPr>
            <p:cNvSpPr>
              <a:spLocks noChangeArrowheads="1"/>
            </p:cNvSpPr>
            <p:nvPr/>
          </p:nvSpPr>
          <p:spPr bwMode="auto">
            <a:xfrm>
              <a:off x="372347" y="1517158"/>
              <a:ext cx="90401" cy="91639"/>
            </a:xfrm>
            <a:prstGeom prst="ellipse">
              <a:avLst/>
            </a:pr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2" name="Oval 53">
              <a:extLst>
                <a:ext uri="{FF2B5EF4-FFF2-40B4-BE49-F238E27FC236}">
                  <a16:creationId xmlns:a16="http://schemas.microsoft.com/office/drawing/2014/main" id="{BACAB09C-88DC-45EC-BC46-EE94CA98A2A8}"/>
                </a:ext>
              </a:extLst>
            </p:cNvPr>
            <p:cNvSpPr>
              <a:spLocks noChangeArrowheads="1"/>
            </p:cNvSpPr>
            <p:nvPr/>
          </p:nvSpPr>
          <p:spPr bwMode="auto">
            <a:xfrm>
              <a:off x="494945" y="1517158"/>
              <a:ext cx="89162" cy="91639"/>
            </a:xfrm>
            <a:prstGeom prst="ellipse">
              <a:avLst/>
            </a:pr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3" name="Oval 54">
              <a:extLst>
                <a:ext uri="{FF2B5EF4-FFF2-40B4-BE49-F238E27FC236}">
                  <a16:creationId xmlns:a16="http://schemas.microsoft.com/office/drawing/2014/main" id="{0C40271A-3C08-460F-83C9-5E0ABC603927}"/>
                </a:ext>
              </a:extLst>
            </p:cNvPr>
            <p:cNvSpPr>
              <a:spLocks noChangeArrowheads="1"/>
            </p:cNvSpPr>
            <p:nvPr/>
          </p:nvSpPr>
          <p:spPr bwMode="auto">
            <a:xfrm>
              <a:off x="728996" y="1517158"/>
              <a:ext cx="89162" cy="91639"/>
            </a:xfrm>
            <a:prstGeom prst="ellipse">
              <a:avLst/>
            </a:pr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4" name="Oval 55">
              <a:extLst>
                <a:ext uri="{FF2B5EF4-FFF2-40B4-BE49-F238E27FC236}">
                  <a16:creationId xmlns:a16="http://schemas.microsoft.com/office/drawing/2014/main" id="{A2FE7666-71AD-4AC2-9270-126CBB2A1D94}"/>
                </a:ext>
              </a:extLst>
            </p:cNvPr>
            <p:cNvSpPr>
              <a:spLocks noChangeArrowheads="1"/>
            </p:cNvSpPr>
            <p:nvPr/>
          </p:nvSpPr>
          <p:spPr bwMode="auto">
            <a:xfrm>
              <a:off x="611352" y="1517158"/>
              <a:ext cx="90401" cy="91639"/>
            </a:xfrm>
            <a:prstGeom prst="ellipse">
              <a:avLst/>
            </a:pr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5" name="Freeform 56">
              <a:extLst>
                <a:ext uri="{FF2B5EF4-FFF2-40B4-BE49-F238E27FC236}">
                  <a16:creationId xmlns:a16="http://schemas.microsoft.com/office/drawing/2014/main" id="{7C591CAA-6EE0-4865-84B6-E4D95C7658C1}"/>
                </a:ext>
              </a:extLst>
            </p:cNvPr>
            <p:cNvSpPr>
              <a:spLocks/>
            </p:cNvSpPr>
            <p:nvPr/>
          </p:nvSpPr>
          <p:spPr bwMode="auto">
            <a:xfrm>
              <a:off x="728996" y="1732634"/>
              <a:ext cx="211761" cy="409899"/>
            </a:xfrm>
            <a:custGeom>
              <a:avLst/>
              <a:gdLst>
                <a:gd name="T0" fmla="*/ 144 w 144"/>
                <a:gd name="T1" fmla="*/ 34 h 278"/>
                <a:gd name="T2" fmla="*/ 110 w 144"/>
                <a:gd name="T3" fmla="*/ 0 h 278"/>
                <a:gd name="T4" fmla="*/ 33 w 144"/>
                <a:gd name="T5" fmla="*/ 0 h 278"/>
                <a:gd name="T6" fmla="*/ 0 w 144"/>
                <a:gd name="T7" fmla="*/ 34 h 278"/>
                <a:gd name="T8" fmla="*/ 0 w 144"/>
                <a:gd name="T9" fmla="*/ 142 h 278"/>
                <a:gd name="T10" fmla="*/ 34 w 144"/>
                <a:gd name="T11" fmla="*/ 142 h 278"/>
                <a:gd name="T12" fmla="*/ 34 w 144"/>
                <a:gd name="T13" fmla="*/ 278 h 278"/>
                <a:gd name="T14" fmla="*/ 110 w 144"/>
                <a:gd name="T15" fmla="*/ 278 h 278"/>
                <a:gd name="T16" fmla="*/ 110 w 144"/>
                <a:gd name="T17" fmla="*/ 142 h 278"/>
                <a:gd name="T18" fmla="*/ 144 w 144"/>
                <a:gd name="T19" fmla="*/ 142 h 278"/>
                <a:gd name="T20" fmla="*/ 144 w 144"/>
                <a:gd name="T21" fmla="*/ 34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 h="278">
                  <a:moveTo>
                    <a:pt x="144" y="34"/>
                  </a:moveTo>
                  <a:cubicBezTo>
                    <a:pt x="144" y="15"/>
                    <a:pt x="129" y="0"/>
                    <a:pt x="110" y="0"/>
                  </a:cubicBezTo>
                  <a:cubicBezTo>
                    <a:pt x="33" y="0"/>
                    <a:pt x="33" y="0"/>
                    <a:pt x="33" y="0"/>
                  </a:cubicBezTo>
                  <a:cubicBezTo>
                    <a:pt x="15" y="0"/>
                    <a:pt x="0" y="15"/>
                    <a:pt x="0" y="34"/>
                  </a:cubicBezTo>
                  <a:cubicBezTo>
                    <a:pt x="0" y="142"/>
                    <a:pt x="0" y="142"/>
                    <a:pt x="0" y="142"/>
                  </a:cubicBezTo>
                  <a:cubicBezTo>
                    <a:pt x="34" y="142"/>
                    <a:pt x="34" y="142"/>
                    <a:pt x="34" y="142"/>
                  </a:cubicBezTo>
                  <a:cubicBezTo>
                    <a:pt x="34" y="278"/>
                    <a:pt x="34" y="278"/>
                    <a:pt x="34" y="278"/>
                  </a:cubicBezTo>
                  <a:cubicBezTo>
                    <a:pt x="110" y="278"/>
                    <a:pt x="110" y="278"/>
                    <a:pt x="110" y="278"/>
                  </a:cubicBezTo>
                  <a:cubicBezTo>
                    <a:pt x="110" y="142"/>
                    <a:pt x="110" y="142"/>
                    <a:pt x="110" y="142"/>
                  </a:cubicBezTo>
                  <a:cubicBezTo>
                    <a:pt x="144" y="142"/>
                    <a:pt x="144" y="142"/>
                    <a:pt x="144" y="142"/>
                  </a:cubicBezTo>
                  <a:lnTo>
                    <a:pt x="144" y="34"/>
                  </a:lnTo>
                  <a:close/>
                </a:path>
              </a:pathLst>
            </a:cu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6" name="Oval 57">
              <a:extLst>
                <a:ext uri="{FF2B5EF4-FFF2-40B4-BE49-F238E27FC236}">
                  <a16:creationId xmlns:a16="http://schemas.microsoft.com/office/drawing/2014/main" id="{0B49426D-BEE0-4181-9951-E6818E437A16}"/>
                </a:ext>
              </a:extLst>
            </p:cNvPr>
            <p:cNvSpPr>
              <a:spLocks noChangeArrowheads="1"/>
            </p:cNvSpPr>
            <p:nvPr/>
          </p:nvSpPr>
          <p:spPr bwMode="auto">
            <a:xfrm>
              <a:off x="789676" y="1619942"/>
              <a:ext cx="89162" cy="91639"/>
            </a:xfrm>
            <a:prstGeom prst="ellipse">
              <a:avLst/>
            </a:pr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grpSp>
      <p:sp>
        <p:nvSpPr>
          <p:cNvPr id="67" name="Titre 1">
            <a:extLst>
              <a:ext uri="{FF2B5EF4-FFF2-40B4-BE49-F238E27FC236}">
                <a16:creationId xmlns:a16="http://schemas.microsoft.com/office/drawing/2014/main" id="{5A51BE1F-F510-4098-893F-ED4A5D640DF0}"/>
              </a:ext>
            </a:extLst>
          </p:cNvPr>
          <p:cNvSpPr txBox="1">
            <a:spLocks/>
          </p:cNvSpPr>
          <p:nvPr/>
        </p:nvSpPr>
        <p:spPr>
          <a:xfrm>
            <a:off x="1077682" y="1453919"/>
            <a:ext cx="5093287" cy="1071972"/>
          </a:xfrm>
          <a:prstGeom prst="rect">
            <a:avLst/>
          </a:prstGeom>
        </p:spPr>
        <p:txBody>
          <a:bodyPr/>
          <a:lstStyle>
            <a:lvl1pPr algn="l" defTabSz="789042" rtl="0" eaLnBrk="1" latinLnBrk="0" hangingPunct="1">
              <a:spcBef>
                <a:spcPct val="0"/>
              </a:spcBef>
              <a:buNone/>
              <a:defRPr sz="1700" b="1" kern="1200" baseline="0">
                <a:solidFill>
                  <a:srgbClr val="70208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789042" rtl="0" eaLnBrk="1" fontAlgn="auto" latinLnBrk="0" hangingPunct="1">
              <a:lnSpc>
                <a:spcPct val="150000"/>
              </a:lnSpc>
              <a:spcBef>
                <a:spcPct val="0"/>
              </a:spcBef>
              <a:spcAft>
                <a:spcPts val="0"/>
              </a:spcAft>
              <a:buClrTx/>
              <a:buSzTx/>
              <a:buFontTx/>
              <a:buNone/>
              <a:tabLst/>
              <a:defRPr/>
            </a:pP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endParaRPr>
          </a:p>
        </p:txBody>
      </p:sp>
      <p:sp>
        <p:nvSpPr>
          <p:cNvPr id="68" name="AutoShape 15">
            <a:extLst>
              <a:ext uri="{FF2B5EF4-FFF2-40B4-BE49-F238E27FC236}">
                <a16:creationId xmlns:a16="http://schemas.microsoft.com/office/drawing/2014/main" id="{903BA123-DAE5-4662-AE93-DF893140B5AE}"/>
              </a:ext>
            </a:extLst>
          </p:cNvPr>
          <p:cNvSpPr>
            <a:spLocks noChangeAspect="1" noChangeArrowheads="1" noTextEdit="1"/>
          </p:cNvSpPr>
          <p:nvPr/>
        </p:nvSpPr>
        <p:spPr bwMode="auto">
          <a:xfrm>
            <a:off x="285373" y="5288641"/>
            <a:ext cx="565768" cy="644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69" name="Titre 1">
            <a:extLst>
              <a:ext uri="{FF2B5EF4-FFF2-40B4-BE49-F238E27FC236}">
                <a16:creationId xmlns:a16="http://schemas.microsoft.com/office/drawing/2014/main" id="{1B5803C7-D6B5-49CD-9BE8-1993D8994D5F}"/>
              </a:ext>
            </a:extLst>
          </p:cNvPr>
          <p:cNvSpPr txBox="1">
            <a:spLocks/>
          </p:cNvSpPr>
          <p:nvPr/>
        </p:nvSpPr>
        <p:spPr>
          <a:xfrm>
            <a:off x="1077682" y="1474233"/>
            <a:ext cx="4969333" cy="1727416"/>
          </a:xfrm>
          <a:prstGeom prst="rect">
            <a:avLst/>
          </a:prstGeom>
        </p:spPr>
        <p:txBody>
          <a:bodyPr/>
          <a:lstStyle>
            <a:lvl1pPr algn="l" defTabSz="789042" rtl="0" eaLnBrk="1" latinLnBrk="0" hangingPunct="1">
              <a:spcBef>
                <a:spcPct val="0"/>
              </a:spcBef>
              <a:buNone/>
              <a:defRPr sz="1700" b="1" kern="1200" baseline="0">
                <a:solidFill>
                  <a:srgbClr val="70208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789042" rtl="0" eaLnBrk="1" fontAlgn="auto" latinLnBrk="0" hangingPunct="1">
              <a:lnSpc>
                <a:spcPct val="100000"/>
              </a:lnSpc>
              <a:spcBef>
                <a:spcPct val="0"/>
              </a:spcBef>
              <a:spcAft>
                <a:spcPts val="0"/>
              </a:spcAft>
              <a:buClrTx/>
              <a:buSzTx/>
              <a:buFontTx/>
              <a:buNone/>
              <a:tabLst/>
              <a:defRPr/>
            </a:pPr>
            <a:r>
              <a:rPr kumimoji="0" lang="fr-FR" sz="1200" b="1" i="0" u="none" strike="noStrike" kern="1200" cap="none" spc="0" normalizeH="0" baseline="0" noProof="0">
                <a:ln>
                  <a:noFill/>
                </a:ln>
                <a:solidFill>
                  <a:srgbClr val="3E454A"/>
                </a:solidFill>
                <a:effectLst/>
                <a:uLnTx/>
                <a:uFillTx/>
                <a:latin typeface="Arial" panose="020B0604020202020204"/>
                <a:ea typeface="+mj-ea"/>
                <a:cs typeface="+mj-cs"/>
              </a:rPr>
              <a:t>Leader dans le courtage agricole et viticole.</a:t>
            </a:r>
          </a:p>
          <a:p>
            <a:pPr marL="171446"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endParaRPr>
          </a:p>
          <a:p>
            <a:pPr marL="171446"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rPr>
              <a:t>Un centre de compétence et d’expertise centralisé dédié à l’assurance des agriculteurs.</a:t>
            </a:r>
          </a:p>
          <a:p>
            <a:pPr marL="171446"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rPr>
              <a:t>Une « filière » chargée de déployer les solutions d’assurance nationales.</a:t>
            </a:r>
          </a:p>
          <a:p>
            <a:pPr marL="171446"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rPr>
              <a:t>Référents dans chaque région.</a:t>
            </a:r>
          </a:p>
          <a:p>
            <a:pPr marL="171446"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rPr>
              <a:t>Chargés de clientèle locaux. </a:t>
            </a:r>
          </a:p>
          <a:p>
            <a:pPr marL="171446"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rPr>
              <a:t>Chargés d’indemnisation spécialisés. </a:t>
            </a:r>
          </a:p>
          <a:p>
            <a:pPr marL="0" marR="0" lvl="0" indent="0" algn="l" defTabSz="789042" rtl="0" eaLnBrk="1" fontAlgn="auto" latinLnBrk="0" hangingPunct="1">
              <a:lnSpc>
                <a:spcPct val="150000"/>
              </a:lnSpc>
              <a:spcBef>
                <a:spcPct val="0"/>
              </a:spcBef>
              <a:spcAft>
                <a:spcPts val="0"/>
              </a:spcAft>
              <a:buClrTx/>
              <a:buSzTx/>
              <a:buFontTx/>
              <a:buNone/>
              <a:tabLst/>
              <a:defRPr/>
            </a:pP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endParaRPr>
          </a:p>
        </p:txBody>
      </p:sp>
      <p:sp>
        <p:nvSpPr>
          <p:cNvPr id="70" name="Titre 1">
            <a:extLst>
              <a:ext uri="{FF2B5EF4-FFF2-40B4-BE49-F238E27FC236}">
                <a16:creationId xmlns:a16="http://schemas.microsoft.com/office/drawing/2014/main" id="{B7E126C0-B522-4F08-9F90-59EC1328728E}"/>
              </a:ext>
            </a:extLst>
          </p:cNvPr>
          <p:cNvSpPr txBox="1">
            <a:spLocks/>
          </p:cNvSpPr>
          <p:nvPr/>
        </p:nvSpPr>
        <p:spPr>
          <a:xfrm>
            <a:off x="6847155" y="1497527"/>
            <a:ext cx="5093287" cy="1809787"/>
          </a:xfrm>
          <a:prstGeom prst="rect">
            <a:avLst/>
          </a:prstGeom>
        </p:spPr>
        <p:txBody>
          <a:bodyPr/>
          <a:lstStyle>
            <a:lvl1pPr algn="l" defTabSz="789042" rtl="0" eaLnBrk="1" latinLnBrk="0" hangingPunct="1">
              <a:spcBef>
                <a:spcPct val="0"/>
              </a:spcBef>
              <a:buNone/>
              <a:defRPr sz="1700" b="1" kern="1200" baseline="0">
                <a:solidFill>
                  <a:srgbClr val="70208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789042" rtl="0" eaLnBrk="1" fontAlgn="auto" latinLnBrk="0" hangingPunct="1">
              <a:lnSpc>
                <a:spcPct val="100000"/>
              </a:lnSpc>
              <a:spcBef>
                <a:spcPct val="0"/>
              </a:spcBef>
              <a:spcAft>
                <a:spcPts val="0"/>
              </a:spcAft>
              <a:buClrTx/>
              <a:buSzTx/>
              <a:buFontTx/>
              <a:buNone/>
              <a:tabLst/>
              <a:defRPr/>
            </a:pPr>
            <a:r>
              <a:rPr kumimoji="0" lang="fr-FR" sz="1200" b="1" i="0" u="none" strike="noStrike" kern="1200" cap="none" spc="0" normalizeH="0" baseline="0" noProof="0" dirty="0">
                <a:ln>
                  <a:noFill/>
                </a:ln>
                <a:solidFill>
                  <a:srgbClr val="3E454A"/>
                </a:solidFill>
                <a:effectLst/>
                <a:uLnTx/>
                <a:uFillTx/>
                <a:latin typeface="Arial" panose="020B0604020202020204"/>
                <a:ea typeface="+mj-ea"/>
                <a:cs typeface="+mj-cs"/>
              </a:rPr>
              <a:t>100% au service de vos exploitants :</a:t>
            </a:r>
            <a:endParaRPr kumimoji="0" lang="fr-FR" sz="1200" b="0" i="0" u="none" strike="noStrike" kern="1200" cap="none" spc="0" normalizeH="0" baseline="0" noProof="0" dirty="0">
              <a:ln>
                <a:noFill/>
              </a:ln>
              <a:solidFill>
                <a:srgbClr val="3E454A"/>
              </a:solidFill>
              <a:effectLst/>
              <a:uLnTx/>
              <a:uFillTx/>
              <a:latin typeface="Arial" panose="020B0604020202020204"/>
              <a:ea typeface="+mj-ea"/>
              <a:cs typeface="+mj-cs"/>
              <a:sym typeface="Wingdings" panose="05000000000000000000" pitchFamily="2" charset="2"/>
            </a:endParaRPr>
          </a:p>
          <a:p>
            <a:pPr marL="0" marR="0" lvl="0" indent="-228589"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Arial" panose="020B0604020202020204"/>
                <a:ea typeface="+mj-ea"/>
                <a:cs typeface="+mj-cs"/>
                <a:sym typeface="Wingdings" panose="05000000000000000000" pitchFamily="2" charset="2"/>
              </a:rPr>
              <a:t>Délégations des assureurs</a:t>
            </a:r>
          </a:p>
          <a:p>
            <a:pPr marL="0" marR="0" lvl="0" indent="-228589"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Arial" panose="020B0604020202020204"/>
                <a:ea typeface="+mj-ea"/>
                <a:cs typeface="+mj-cs"/>
                <a:sym typeface="Wingdings" panose="05000000000000000000" pitchFamily="2" charset="2"/>
              </a:rPr>
              <a:t>Gestion des subventions</a:t>
            </a:r>
          </a:p>
          <a:p>
            <a:pPr marL="0" marR="0" lvl="0" indent="-228589"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Arial" panose="020B0604020202020204"/>
                <a:ea typeface="+mj-ea"/>
                <a:cs typeface="+mj-cs"/>
                <a:sym typeface="Wingdings" panose="05000000000000000000" pitchFamily="2" charset="2"/>
              </a:rPr>
              <a:t>Un réseau d’experts en propre.</a:t>
            </a:r>
          </a:p>
          <a:p>
            <a:pPr marL="0" marR="0" lvl="0" indent="0" algn="l" defTabSz="789042" rtl="0" eaLnBrk="1" fontAlgn="auto" latinLnBrk="0" hangingPunct="1">
              <a:lnSpc>
                <a:spcPct val="100000"/>
              </a:lnSpc>
              <a:spcBef>
                <a:spcPct val="0"/>
              </a:spcBef>
              <a:spcAft>
                <a:spcPts val="0"/>
              </a:spcAft>
              <a:buClrTx/>
              <a:buSzTx/>
              <a:buFontTx/>
              <a:buNone/>
              <a:tabLst/>
              <a:defRPr/>
            </a:pPr>
            <a:endParaRPr kumimoji="0" lang="fr-FR" sz="1200" b="0" i="0" u="none" strike="noStrike" kern="1200" cap="none" spc="0" normalizeH="0" baseline="0" noProof="0" dirty="0">
              <a:ln>
                <a:noFill/>
              </a:ln>
              <a:solidFill>
                <a:srgbClr val="3E454A"/>
              </a:solidFill>
              <a:effectLst/>
              <a:uLnTx/>
              <a:uFillTx/>
              <a:latin typeface="Arial" panose="020B0604020202020204"/>
              <a:ea typeface="+mj-ea"/>
              <a:cs typeface="+mj-cs"/>
              <a:sym typeface="Wingdings" panose="05000000000000000000" pitchFamily="2" charset="2"/>
            </a:endParaRPr>
          </a:p>
          <a:p>
            <a:pPr marL="0" marR="0" lvl="0" indent="0" algn="l" defTabSz="789042" rtl="0" eaLnBrk="1" fontAlgn="auto" latinLnBrk="0" hangingPunct="1">
              <a:lnSpc>
                <a:spcPct val="100000"/>
              </a:lnSpc>
              <a:spcBef>
                <a:spcPct val="0"/>
              </a:spcBef>
              <a:spcAft>
                <a:spcPts val="0"/>
              </a:spcAft>
              <a:buClrTx/>
              <a:buSzTx/>
              <a:buFontTx/>
              <a:buNone/>
              <a:tabLst/>
              <a:defRPr/>
            </a:pPr>
            <a:r>
              <a:rPr kumimoji="0" lang="fr-FR" sz="1200" b="1" i="0" u="none" strike="noStrike" kern="1200" cap="none" spc="0" normalizeH="0" baseline="0" noProof="0" dirty="0">
                <a:ln>
                  <a:noFill/>
                </a:ln>
                <a:solidFill>
                  <a:srgbClr val="3E454A"/>
                </a:solidFill>
                <a:effectLst/>
                <a:uLnTx/>
                <a:uFillTx/>
                <a:latin typeface="Arial" panose="020B0604020202020204"/>
                <a:ea typeface="+mj-ea"/>
                <a:cs typeface="+mj-cs"/>
              </a:rPr>
              <a:t>Des outils digitaux :</a:t>
            </a:r>
          </a:p>
          <a:p>
            <a:pPr marL="0"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Arial" panose="020B0604020202020204"/>
                <a:ea typeface="+mj-ea"/>
                <a:cs typeface="+mj-cs"/>
                <a:sym typeface="Wingdings" panose="05000000000000000000" pitchFamily="2" charset="2"/>
              </a:rPr>
              <a:t>Souscription en ligne / Modification des risques assurés</a:t>
            </a:r>
          </a:p>
          <a:p>
            <a:pPr marL="0"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Arial" panose="020B0604020202020204"/>
                <a:ea typeface="+mj-ea"/>
                <a:cs typeface="+mj-cs"/>
                <a:sym typeface="Wingdings" panose="05000000000000000000" pitchFamily="2" charset="2"/>
              </a:rPr>
              <a:t>Déclaration des sinistres</a:t>
            </a:r>
          </a:p>
          <a:p>
            <a:pPr marL="0"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Arial" panose="020B0604020202020204"/>
                <a:ea typeface="+mj-ea"/>
                <a:cs typeface="+mj-cs"/>
                <a:sym typeface="Wingdings" panose="05000000000000000000" pitchFamily="2" charset="2"/>
              </a:rPr>
              <a:t>Support « on line »</a:t>
            </a:r>
          </a:p>
          <a:p>
            <a:pPr marL="0" marR="0" lvl="0" indent="-228589"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endParaRPr kumimoji="0" lang="fr-FR" sz="1200" b="0" i="0" u="none" strike="noStrike" kern="1200" cap="none" spc="0" normalizeH="0" baseline="0" noProof="0" dirty="0">
              <a:ln>
                <a:noFill/>
              </a:ln>
              <a:solidFill>
                <a:srgbClr val="3E454A"/>
              </a:solidFill>
              <a:effectLst/>
              <a:uLnTx/>
              <a:uFillTx/>
              <a:latin typeface="Arial" panose="020B0604020202020204"/>
              <a:ea typeface="+mj-ea"/>
              <a:cs typeface="+mj-cs"/>
              <a:sym typeface="Wingdings" panose="05000000000000000000" pitchFamily="2" charset="2"/>
            </a:endParaRPr>
          </a:p>
          <a:p>
            <a:pPr marL="228589" marR="0" lvl="0" indent="-228589" algn="l" defTabSz="789042" rtl="0" eaLnBrk="1" fontAlgn="auto" latinLnBrk="0" hangingPunct="1">
              <a:lnSpc>
                <a:spcPct val="150000"/>
              </a:lnSpc>
              <a:spcBef>
                <a:spcPct val="0"/>
              </a:spcBef>
              <a:spcAft>
                <a:spcPts val="0"/>
              </a:spcAft>
              <a:buClrTx/>
              <a:buSzTx/>
              <a:buFont typeface="Wingdings"/>
              <a:buChar char="à"/>
              <a:tabLst/>
              <a:defRPr/>
            </a:pPr>
            <a:endParaRPr kumimoji="0" lang="fr-FR" sz="1200" b="0" i="0" u="none" strike="noStrike" kern="1200" cap="none" spc="0" normalizeH="0" baseline="0" noProof="0" dirty="0">
              <a:ln>
                <a:noFill/>
              </a:ln>
              <a:solidFill>
                <a:srgbClr val="3E454A"/>
              </a:solidFill>
              <a:effectLst/>
              <a:uLnTx/>
              <a:uFillTx/>
              <a:latin typeface="Arial" panose="020B0604020202020204"/>
              <a:ea typeface="+mj-ea"/>
              <a:cs typeface="+mj-cs"/>
              <a:sym typeface="Wingdings" panose="05000000000000000000" pitchFamily="2" charset="2"/>
            </a:endParaRPr>
          </a:p>
        </p:txBody>
      </p:sp>
      <p:pic>
        <p:nvPicPr>
          <p:cNvPr id="71" name="Picture 2">
            <a:extLst>
              <a:ext uri="{FF2B5EF4-FFF2-40B4-BE49-F238E27FC236}">
                <a16:creationId xmlns:a16="http://schemas.microsoft.com/office/drawing/2014/main" id="{929A5B49-B4E2-4CBC-BC36-0B1976BFCC0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48664" y="3432163"/>
            <a:ext cx="5131376" cy="3106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2" name="Freeform 5">
            <a:extLst>
              <a:ext uri="{FF2B5EF4-FFF2-40B4-BE49-F238E27FC236}">
                <a16:creationId xmlns:a16="http://schemas.microsoft.com/office/drawing/2014/main" id="{B8A9A5C0-FB4D-47BA-86F1-B9FFF96960A3}"/>
              </a:ext>
            </a:extLst>
          </p:cNvPr>
          <p:cNvSpPr>
            <a:spLocks noEditPoints="1"/>
          </p:cNvSpPr>
          <p:nvPr/>
        </p:nvSpPr>
        <p:spPr bwMode="auto">
          <a:xfrm>
            <a:off x="347547" y="3543276"/>
            <a:ext cx="527609" cy="624136"/>
          </a:xfrm>
          <a:custGeom>
            <a:avLst/>
            <a:gdLst>
              <a:gd name="T0" fmla="*/ 99 w 242"/>
              <a:gd name="T1" fmla="*/ 14 h 241"/>
              <a:gd name="T2" fmla="*/ 108 w 242"/>
              <a:gd name="T3" fmla="*/ 17 h 241"/>
              <a:gd name="T4" fmla="*/ 112 w 242"/>
              <a:gd name="T5" fmla="*/ 100 h 241"/>
              <a:gd name="T6" fmla="*/ 101 w 242"/>
              <a:gd name="T7" fmla="*/ 112 h 241"/>
              <a:gd name="T8" fmla="*/ 18 w 242"/>
              <a:gd name="T9" fmla="*/ 107 h 241"/>
              <a:gd name="T10" fmla="*/ 14 w 242"/>
              <a:gd name="T11" fmla="*/ 98 h 241"/>
              <a:gd name="T12" fmla="*/ 33 w 242"/>
              <a:gd name="T13" fmla="*/ 79 h 241"/>
              <a:gd name="T14" fmla="*/ 5 w 242"/>
              <a:gd name="T15" fmla="*/ 50 h 241"/>
              <a:gd name="T16" fmla="*/ 5 w 242"/>
              <a:gd name="T17" fmla="*/ 33 h 241"/>
              <a:gd name="T18" fmla="*/ 34 w 242"/>
              <a:gd name="T19" fmla="*/ 4 h 241"/>
              <a:gd name="T20" fmla="*/ 51 w 242"/>
              <a:gd name="T21" fmla="*/ 4 h 241"/>
              <a:gd name="T22" fmla="*/ 80 w 242"/>
              <a:gd name="T23" fmla="*/ 33 h 241"/>
              <a:gd name="T24" fmla="*/ 99 w 242"/>
              <a:gd name="T25" fmla="*/ 14 h 241"/>
              <a:gd name="T26" fmla="*/ 141 w 242"/>
              <a:gd name="T27" fmla="*/ 112 h 241"/>
              <a:gd name="T28" fmla="*/ 224 w 242"/>
              <a:gd name="T29" fmla="*/ 107 h 241"/>
              <a:gd name="T30" fmla="*/ 228 w 242"/>
              <a:gd name="T31" fmla="*/ 98 h 241"/>
              <a:gd name="T32" fmla="*/ 209 w 242"/>
              <a:gd name="T33" fmla="*/ 79 h 241"/>
              <a:gd name="T34" fmla="*/ 237 w 242"/>
              <a:gd name="T35" fmla="*/ 50 h 241"/>
              <a:gd name="T36" fmla="*/ 237 w 242"/>
              <a:gd name="T37" fmla="*/ 34 h 241"/>
              <a:gd name="T38" fmla="*/ 208 w 242"/>
              <a:gd name="T39" fmla="*/ 4 h 241"/>
              <a:gd name="T40" fmla="*/ 191 w 242"/>
              <a:gd name="T41" fmla="*/ 4 h 241"/>
              <a:gd name="T42" fmla="*/ 162 w 242"/>
              <a:gd name="T43" fmla="*/ 33 h 241"/>
              <a:gd name="T44" fmla="*/ 143 w 242"/>
              <a:gd name="T45" fmla="*/ 14 h 241"/>
              <a:gd name="T46" fmla="*/ 134 w 242"/>
              <a:gd name="T47" fmla="*/ 17 h 241"/>
              <a:gd name="T48" fmla="*/ 130 w 242"/>
              <a:gd name="T49" fmla="*/ 100 h 241"/>
              <a:gd name="T50" fmla="*/ 141 w 242"/>
              <a:gd name="T51" fmla="*/ 112 h 241"/>
              <a:gd name="T52" fmla="*/ 101 w 242"/>
              <a:gd name="T53" fmla="*/ 130 h 241"/>
              <a:gd name="T54" fmla="*/ 18 w 242"/>
              <a:gd name="T55" fmla="*/ 134 h 241"/>
              <a:gd name="T56" fmla="*/ 14 w 242"/>
              <a:gd name="T57" fmla="*/ 143 h 241"/>
              <a:gd name="T58" fmla="*/ 33 w 242"/>
              <a:gd name="T59" fmla="*/ 162 h 241"/>
              <a:gd name="T60" fmla="*/ 5 w 242"/>
              <a:gd name="T61" fmla="*/ 191 h 241"/>
              <a:gd name="T62" fmla="*/ 5 w 242"/>
              <a:gd name="T63" fmla="*/ 208 h 241"/>
              <a:gd name="T64" fmla="*/ 34 w 242"/>
              <a:gd name="T65" fmla="*/ 237 h 241"/>
              <a:gd name="T66" fmla="*/ 51 w 242"/>
              <a:gd name="T67" fmla="*/ 237 h 241"/>
              <a:gd name="T68" fmla="*/ 80 w 242"/>
              <a:gd name="T69" fmla="*/ 208 h 241"/>
              <a:gd name="T70" fmla="*/ 99 w 242"/>
              <a:gd name="T71" fmla="*/ 227 h 241"/>
              <a:gd name="T72" fmla="*/ 108 w 242"/>
              <a:gd name="T73" fmla="*/ 224 h 241"/>
              <a:gd name="T74" fmla="*/ 112 w 242"/>
              <a:gd name="T75" fmla="*/ 141 h 241"/>
              <a:gd name="T76" fmla="*/ 101 w 242"/>
              <a:gd name="T77" fmla="*/ 130 h 241"/>
              <a:gd name="T78" fmla="*/ 237 w 242"/>
              <a:gd name="T79" fmla="*/ 191 h 241"/>
              <a:gd name="T80" fmla="*/ 209 w 242"/>
              <a:gd name="T81" fmla="*/ 162 h 241"/>
              <a:gd name="T82" fmla="*/ 228 w 242"/>
              <a:gd name="T83" fmla="*/ 143 h 241"/>
              <a:gd name="T84" fmla="*/ 224 w 242"/>
              <a:gd name="T85" fmla="*/ 134 h 241"/>
              <a:gd name="T86" fmla="*/ 141 w 242"/>
              <a:gd name="T87" fmla="*/ 129 h 241"/>
              <a:gd name="T88" fmla="*/ 130 w 242"/>
              <a:gd name="T89" fmla="*/ 141 h 241"/>
              <a:gd name="T90" fmla="*/ 134 w 242"/>
              <a:gd name="T91" fmla="*/ 224 h 241"/>
              <a:gd name="T92" fmla="*/ 143 w 242"/>
              <a:gd name="T93" fmla="*/ 227 h 241"/>
              <a:gd name="T94" fmla="*/ 162 w 242"/>
              <a:gd name="T95" fmla="*/ 208 h 241"/>
              <a:gd name="T96" fmla="*/ 191 w 242"/>
              <a:gd name="T97" fmla="*/ 237 h 241"/>
              <a:gd name="T98" fmla="*/ 208 w 242"/>
              <a:gd name="T99" fmla="*/ 237 h 241"/>
              <a:gd name="T100" fmla="*/ 237 w 242"/>
              <a:gd name="T101" fmla="*/ 208 h 241"/>
              <a:gd name="T102" fmla="*/ 237 w 242"/>
              <a:gd name="T103" fmla="*/ 19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2" h="241">
                <a:moveTo>
                  <a:pt x="99" y="14"/>
                </a:moveTo>
                <a:cubicBezTo>
                  <a:pt x="104" y="9"/>
                  <a:pt x="108" y="11"/>
                  <a:pt x="108" y="17"/>
                </a:cubicBezTo>
                <a:cubicBezTo>
                  <a:pt x="112" y="100"/>
                  <a:pt x="112" y="100"/>
                  <a:pt x="112" y="100"/>
                </a:cubicBezTo>
                <a:cubicBezTo>
                  <a:pt x="112" y="107"/>
                  <a:pt x="107" y="112"/>
                  <a:pt x="101" y="112"/>
                </a:cubicBezTo>
                <a:cubicBezTo>
                  <a:pt x="18" y="107"/>
                  <a:pt x="18" y="107"/>
                  <a:pt x="18" y="107"/>
                </a:cubicBezTo>
                <a:cubicBezTo>
                  <a:pt x="11" y="107"/>
                  <a:pt x="10" y="103"/>
                  <a:pt x="14" y="98"/>
                </a:cubicBezTo>
                <a:cubicBezTo>
                  <a:pt x="33" y="79"/>
                  <a:pt x="33" y="79"/>
                  <a:pt x="33" y="79"/>
                </a:cubicBezTo>
                <a:cubicBezTo>
                  <a:pt x="5" y="50"/>
                  <a:pt x="5" y="50"/>
                  <a:pt x="5" y="50"/>
                </a:cubicBezTo>
                <a:cubicBezTo>
                  <a:pt x="0" y="46"/>
                  <a:pt x="0" y="38"/>
                  <a:pt x="5" y="33"/>
                </a:cubicBezTo>
                <a:cubicBezTo>
                  <a:pt x="34" y="4"/>
                  <a:pt x="34" y="4"/>
                  <a:pt x="34" y="4"/>
                </a:cubicBezTo>
                <a:cubicBezTo>
                  <a:pt x="39" y="0"/>
                  <a:pt x="46" y="0"/>
                  <a:pt x="51" y="4"/>
                </a:cubicBezTo>
                <a:cubicBezTo>
                  <a:pt x="80" y="33"/>
                  <a:pt x="80" y="33"/>
                  <a:pt x="80" y="33"/>
                </a:cubicBezTo>
                <a:cubicBezTo>
                  <a:pt x="99" y="14"/>
                  <a:pt x="99" y="14"/>
                  <a:pt x="99" y="14"/>
                </a:cubicBezTo>
                <a:moveTo>
                  <a:pt x="141" y="112"/>
                </a:moveTo>
                <a:cubicBezTo>
                  <a:pt x="224" y="107"/>
                  <a:pt x="224" y="107"/>
                  <a:pt x="224" y="107"/>
                </a:cubicBezTo>
                <a:cubicBezTo>
                  <a:pt x="231" y="107"/>
                  <a:pt x="233" y="103"/>
                  <a:pt x="228" y="98"/>
                </a:cubicBezTo>
                <a:cubicBezTo>
                  <a:pt x="209" y="79"/>
                  <a:pt x="209" y="79"/>
                  <a:pt x="209" y="79"/>
                </a:cubicBezTo>
                <a:cubicBezTo>
                  <a:pt x="237" y="50"/>
                  <a:pt x="237" y="50"/>
                  <a:pt x="237" y="50"/>
                </a:cubicBezTo>
                <a:cubicBezTo>
                  <a:pt x="242" y="46"/>
                  <a:pt x="242" y="38"/>
                  <a:pt x="237" y="34"/>
                </a:cubicBezTo>
                <a:cubicBezTo>
                  <a:pt x="208" y="4"/>
                  <a:pt x="208" y="4"/>
                  <a:pt x="208" y="4"/>
                </a:cubicBezTo>
                <a:cubicBezTo>
                  <a:pt x="203" y="0"/>
                  <a:pt x="196" y="0"/>
                  <a:pt x="191" y="4"/>
                </a:cubicBezTo>
                <a:cubicBezTo>
                  <a:pt x="162" y="33"/>
                  <a:pt x="162" y="33"/>
                  <a:pt x="162" y="33"/>
                </a:cubicBezTo>
                <a:cubicBezTo>
                  <a:pt x="143" y="14"/>
                  <a:pt x="143" y="14"/>
                  <a:pt x="143" y="14"/>
                </a:cubicBezTo>
                <a:cubicBezTo>
                  <a:pt x="139" y="9"/>
                  <a:pt x="134" y="11"/>
                  <a:pt x="134" y="17"/>
                </a:cubicBezTo>
                <a:cubicBezTo>
                  <a:pt x="130" y="100"/>
                  <a:pt x="130" y="100"/>
                  <a:pt x="130" y="100"/>
                </a:cubicBezTo>
                <a:cubicBezTo>
                  <a:pt x="130" y="107"/>
                  <a:pt x="135" y="112"/>
                  <a:pt x="141" y="112"/>
                </a:cubicBezTo>
                <a:moveTo>
                  <a:pt x="101" y="130"/>
                </a:moveTo>
                <a:cubicBezTo>
                  <a:pt x="18" y="134"/>
                  <a:pt x="18" y="134"/>
                  <a:pt x="18" y="134"/>
                </a:cubicBezTo>
                <a:cubicBezTo>
                  <a:pt x="11" y="134"/>
                  <a:pt x="10" y="138"/>
                  <a:pt x="14" y="143"/>
                </a:cubicBezTo>
                <a:cubicBezTo>
                  <a:pt x="33" y="162"/>
                  <a:pt x="33" y="162"/>
                  <a:pt x="33" y="162"/>
                </a:cubicBezTo>
                <a:cubicBezTo>
                  <a:pt x="5" y="191"/>
                  <a:pt x="5" y="191"/>
                  <a:pt x="5" y="191"/>
                </a:cubicBezTo>
                <a:cubicBezTo>
                  <a:pt x="0" y="195"/>
                  <a:pt x="0" y="203"/>
                  <a:pt x="5" y="208"/>
                </a:cubicBezTo>
                <a:cubicBezTo>
                  <a:pt x="34" y="237"/>
                  <a:pt x="34" y="237"/>
                  <a:pt x="34" y="237"/>
                </a:cubicBezTo>
                <a:cubicBezTo>
                  <a:pt x="39" y="241"/>
                  <a:pt x="46" y="241"/>
                  <a:pt x="51" y="237"/>
                </a:cubicBezTo>
                <a:cubicBezTo>
                  <a:pt x="80" y="208"/>
                  <a:pt x="80" y="208"/>
                  <a:pt x="80" y="208"/>
                </a:cubicBezTo>
                <a:cubicBezTo>
                  <a:pt x="99" y="227"/>
                  <a:pt x="99" y="227"/>
                  <a:pt x="99" y="227"/>
                </a:cubicBezTo>
                <a:cubicBezTo>
                  <a:pt x="103" y="232"/>
                  <a:pt x="108" y="231"/>
                  <a:pt x="108" y="224"/>
                </a:cubicBezTo>
                <a:cubicBezTo>
                  <a:pt x="112" y="141"/>
                  <a:pt x="112" y="141"/>
                  <a:pt x="112" y="141"/>
                </a:cubicBezTo>
                <a:cubicBezTo>
                  <a:pt x="112" y="134"/>
                  <a:pt x="107" y="129"/>
                  <a:pt x="101" y="130"/>
                </a:cubicBezTo>
                <a:moveTo>
                  <a:pt x="237" y="191"/>
                </a:moveTo>
                <a:cubicBezTo>
                  <a:pt x="209" y="162"/>
                  <a:pt x="209" y="162"/>
                  <a:pt x="209" y="162"/>
                </a:cubicBezTo>
                <a:cubicBezTo>
                  <a:pt x="228" y="143"/>
                  <a:pt x="228" y="143"/>
                  <a:pt x="228" y="143"/>
                </a:cubicBezTo>
                <a:cubicBezTo>
                  <a:pt x="233" y="138"/>
                  <a:pt x="231" y="134"/>
                  <a:pt x="224" y="134"/>
                </a:cubicBezTo>
                <a:cubicBezTo>
                  <a:pt x="141" y="129"/>
                  <a:pt x="141" y="129"/>
                  <a:pt x="141" y="129"/>
                </a:cubicBezTo>
                <a:cubicBezTo>
                  <a:pt x="135" y="129"/>
                  <a:pt x="130" y="134"/>
                  <a:pt x="130" y="141"/>
                </a:cubicBezTo>
                <a:cubicBezTo>
                  <a:pt x="134" y="224"/>
                  <a:pt x="134" y="224"/>
                  <a:pt x="134" y="224"/>
                </a:cubicBezTo>
                <a:cubicBezTo>
                  <a:pt x="134" y="230"/>
                  <a:pt x="139" y="232"/>
                  <a:pt x="143" y="227"/>
                </a:cubicBezTo>
                <a:cubicBezTo>
                  <a:pt x="162" y="208"/>
                  <a:pt x="162" y="208"/>
                  <a:pt x="162" y="208"/>
                </a:cubicBezTo>
                <a:cubicBezTo>
                  <a:pt x="191" y="237"/>
                  <a:pt x="191" y="237"/>
                  <a:pt x="191" y="237"/>
                </a:cubicBezTo>
                <a:cubicBezTo>
                  <a:pt x="196" y="241"/>
                  <a:pt x="203" y="241"/>
                  <a:pt x="208" y="237"/>
                </a:cubicBezTo>
                <a:cubicBezTo>
                  <a:pt x="237" y="208"/>
                  <a:pt x="237" y="208"/>
                  <a:pt x="237" y="208"/>
                </a:cubicBezTo>
                <a:cubicBezTo>
                  <a:pt x="242" y="203"/>
                  <a:pt x="242" y="195"/>
                  <a:pt x="237" y="191"/>
                </a:cubicBezTo>
              </a:path>
            </a:pathLst>
          </a:cu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C30F0F">
                  <a:lumMod val="50000"/>
                </a:srgbClr>
              </a:solidFill>
              <a:effectLst/>
              <a:uLnTx/>
              <a:uFillTx/>
            </a:endParaRPr>
          </a:p>
        </p:txBody>
      </p:sp>
      <p:sp>
        <p:nvSpPr>
          <p:cNvPr id="73" name="Titre 1">
            <a:extLst>
              <a:ext uri="{FF2B5EF4-FFF2-40B4-BE49-F238E27FC236}">
                <a16:creationId xmlns:a16="http://schemas.microsoft.com/office/drawing/2014/main" id="{0E9C044E-2E92-4DA2-ABAE-A821C28EBF67}"/>
              </a:ext>
            </a:extLst>
          </p:cNvPr>
          <p:cNvSpPr txBox="1">
            <a:spLocks/>
          </p:cNvSpPr>
          <p:nvPr/>
        </p:nvSpPr>
        <p:spPr>
          <a:xfrm>
            <a:off x="1077681" y="3357474"/>
            <a:ext cx="4876808" cy="1262955"/>
          </a:xfrm>
          <a:prstGeom prst="rect">
            <a:avLst/>
          </a:prstGeom>
        </p:spPr>
        <p:txBody>
          <a:bodyPr/>
          <a:lstStyle>
            <a:lvl1pPr algn="l" defTabSz="789042" rtl="0" eaLnBrk="1" latinLnBrk="0" hangingPunct="1">
              <a:spcBef>
                <a:spcPct val="0"/>
              </a:spcBef>
              <a:buNone/>
              <a:defRPr sz="1700" b="1" kern="1200" baseline="0">
                <a:solidFill>
                  <a:srgbClr val="70208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789042" rtl="0" eaLnBrk="1" fontAlgn="auto" latinLnBrk="0" hangingPunct="1">
              <a:lnSpc>
                <a:spcPct val="100000"/>
              </a:lnSpc>
              <a:spcBef>
                <a:spcPct val="0"/>
              </a:spcBef>
              <a:spcAft>
                <a:spcPts val="0"/>
              </a:spcAft>
              <a:buClrTx/>
              <a:buSzTx/>
              <a:buFontTx/>
              <a:buNone/>
              <a:tabLst/>
              <a:defRPr/>
            </a:pPr>
            <a:r>
              <a:rPr kumimoji="0" lang="fr-FR" sz="1200" b="1" i="0" u="none" strike="noStrike" kern="1200" cap="none" spc="0" normalizeH="0" baseline="0" noProof="0">
                <a:ln>
                  <a:noFill/>
                </a:ln>
                <a:solidFill>
                  <a:srgbClr val="3E454A"/>
                </a:solidFill>
                <a:effectLst/>
                <a:uLnTx/>
                <a:uFillTx/>
                <a:latin typeface="Arial" panose="020B0604020202020204"/>
                <a:ea typeface="+mj-ea"/>
                <a:cs typeface="+mj-cs"/>
              </a:rPr>
              <a:t>Des solutions d’assurance pour tous les risques non-vie</a:t>
            </a:r>
          </a:p>
          <a:p>
            <a:pPr marL="171446"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endParaRPr>
          </a:p>
          <a:p>
            <a:pPr marL="171446"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rPr>
              <a:t>Dommages aux biens agricoles, RC.</a:t>
            </a:r>
          </a:p>
          <a:p>
            <a:pPr marL="171446"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rPr>
              <a:t>Véhicules automobiles et machines agricoles</a:t>
            </a:r>
          </a:p>
          <a:p>
            <a:pPr marL="171446"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rPr>
              <a:t>Assurance grêle, récolte, mortalité du cheptel, etc.</a:t>
            </a:r>
          </a:p>
          <a:p>
            <a:pPr marL="171446"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rPr>
              <a:t>Garanties complémentaires : drones, transport, </a:t>
            </a:r>
            <a:r>
              <a:rPr kumimoji="0" lang="fr-FR" sz="1200" b="0" i="0" u="none" strike="noStrike" kern="1200" cap="none" spc="0" normalizeH="0" baseline="0" noProof="0" err="1">
                <a:ln>
                  <a:noFill/>
                </a:ln>
                <a:solidFill>
                  <a:srgbClr val="3E454A"/>
                </a:solidFill>
                <a:effectLst/>
                <a:uLnTx/>
                <a:uFillTx/>
                <a:latin typeface="Arial" panose="020B0604020202020204"/>
                <a:ea typeface="+mj-ea"/>
                <a:cs typeface="+mj-cs"/>
              </a:rPr>
              <a:t>etc</a:t>
            </a: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endParaRPr>
          </a:p>
          <a:p>
            <a:pPr marL="171446"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endParaRPr>
          </a:p>
          <a:p>
            <a:pPr marL="0" marR="0" lvl="0" indent="0" algn="l" defTabSz="789042" rtl="0" eaLnBrk="1" fontAlgn="auto" latinLnBrk="0" hangingPunct="1">
              <a:lnSpc>
                <a:spcPct val="150000"/>
              </a:lnSpc>
              <a:spcBef>
                <a:spcPct val="0"/>
              </a:spcBef>
              <a:spcAft>
                <a:spcPts val="0"/>
              </a:spcAft>
              <a:buClrTx/>
              <a:buSzTx/>
              <a:buFontTx/>
              <a:buNone/>
              <a:tabLst/>
              <a:defRPr/>
            </a:pP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endParaRPr>
          </a:p>
          <a:p>
            <a:pPr marL="0" marR="0" lvl="0" indent="0" algn="l" defTabSz="789042" rtl="0" eaLnBrk="1" fontAlgn="auto" latinLnBrk="0" hangingPunct="1">
              <a:lnSpc>
                <a:spcPct val="150000"/>
              </a:lnSpc>
              <a:spcBef>
                <a:spcPct val="0"/>
              </a:spcBef>
              <a:spcAft>
                <a:spcPts val="0"/>
              </a:spcAft>
              <a:buClrTx/>
              <a:buSzTx/>
              <a:buFontTx/>
              <a:buNone/>
              <a:tabLst/>
              <a:defRPr/>
            </a:pP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endParaRPr>
          </a:p>
          <a:p>
            <a:pPr marL="0" marR="0" lvl="0" indent="0" algn="l" defTabSz="789042" rtl="0" eaLnBrk="1" fontAlgn="auto" latinLnBrk="0" hangingPunct="1">
              <a:lnSpc>
                <a:spcPct val="150000"/>
              </a:lnSpc>
              <a:spcBef>
                <a:spcPct val="0"/>
              </a:spcBef>
              <a:spcAft>
                <a:spcPts val="0"/>
              </a:spcAft>
              <a:buClrTx/>
              <a:buSzTx/>
              <a:buFontTx/>
              <a:buNone/>
              <a:tabLst/>
              <a:defRPr/>
            </a:pP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endParaRPr>
          </a:p>
          <a:p>
            <a:pPr marL="0" marR="0" lvl="0" indent="0" algn="l" defTabSz="789042" rtl="0" eaLnBrk="1" fontAlgn="auto" latinLnBrk="0" hangingPunct="1">
              <a:lnSpc>
                <a:spcPct val="150000"/>
              </a:lnSpc>
              <a:spcBef>
                <a:spcPct val="0"/>
              </a:spcBef>
              <a:spcAft>
                <a:spcPts val="0"/>
              </a:spcAft>
              <a:buClrTx/>
              <a:buSzTx/>
              <a:buFontTx/>
              <a:buNone/>
              <a:tabLst/>
              <a:defRPr/>
            </a:pP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endParaRPr>
          </a:p>
          <a:p>
            <a:pPr marL="0" marR="0" lvl="0" indent="0" algn="l" defTabSz="789042" rtl="0" eaLnBrk="1" fontAlgn="auto" latinLnBrk="0" hangingPunct="1">
              <a:lnSpc>
                <a:spcPct val="150000"/>
              </a:lnSpc>
              <a:spcBef>
                <a:spcPct val="0"/>
              </a:spcBef>
              <a:spcAft>
                <a:spcPts val="0"/>
              </a:spcAft>
              <a:buClrTx/>
              <a:buSzTx/>
              <a:buFontTx/>
              <a:buNone/>
              <a:tabLst/>
              <a:defRPr/>
            </a:pP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endParaRPr>
          </a:p>
        </p:txBody>
      </p:sp>
      <p:sp>
        <p:nvSpPr>
          <p:cNvPr id="74" name="AutoShape 10">
            <a:extLst>
              <a:ext uri="{FF2B5EF4-FFF2-40B4-BE49-F238E27FC236}">
                <a16:creationId xmlns:a16="http://schemas.microsoft.com/office/drawing/2014/main" id="{71C8E975-C38C-4366-B027-50BA483C014A}"/>
              </a:ext>
            </a:extLst>
          </p:cNvPr>
          <p:cNvSpPr>
            <a:spLocks noChangeAspect="1" noChangeArrowheads="1" noTextEdit="1"/>
          </p:cNvSpPr>
          <p:nvPr/>
        </p:nvSpPr>
        <p:spPr bwMode="auto">
          <a:xfrm>
            <a:off x="1503567" y="4886240"/>
            <a:ext cx="722477" cy="541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75" name="Line 12">
            <a:extLst>
              <a:ext uri="{FF2B5EF4-FFF2-40B4-BE49-F238E27FC236}">
                <a16:creationId xmlns:a16="http://schemas.microsoft.com/office/drawing/2014/main" id="{37AE1FD6-1831-4490-9124-6A12536D8B48}"/>
              </a:ext>
            </a:extLst>
          </p:cNvPr>
          <p:cNvSpPr>
            <a:spLocks noChangeShapeType="1"/>
          </p:cNvSpPr>
          <p:nvPr/>
        </p:nvSpPr>
        <p:spPr bwMode="auto">
          <a:xfrm>
            <a:off x="2200571" y="5245164"/>
            <a:ext cx="0" cy="0"/>
          </a:xfrm>
          <a:prstGeom prst="line">
            <a:avLst/>
          </a:prstGeom>
          <a:noFill/>
          <a:ln w="0" cap="flat">
            <a:solidFill>
              <a:srgbClr val="01010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76" name="Line 13">
            <a:extLst>
              <a:ext uri="{FF2B5EF4-FFF2-40B4-BE49-F238E27FC236}">
                <a16:creationId xmlns:a16="http://schemas.microsoft.com/office/drawing/2014/main" id="{5AF2F971-744F-4853-A248-915058CF1865}"/>
              </a:ext>
            </a:extLst>
          </p:cNvPr>
          <p:cNvSpPr>
            <a:spLocks noChangeShapeType="1"/>
          </p:cNvSpPr>
          <p:nvPr/>
        </p:nvSpPr>
        <p:spPr bwMode="auto">
          <a:xfrm>
            <a:off x="1977113" y="5305370"/>
            <a:ext cx="0" cy="0"/>
          </a:xfrm>
          <a:prstGeom prst="line">
            <a:avLst/>
          </a:prstGeom>
          <a:noFill/>
          <a:ln w="0" cap="flat">
            <a:solidFill>
              <a:srgbClr val="01010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77" name="Line 14">
            <a:extLst>
              <a:ext uri="{FF2B5EF4-FFF2-40B4-BE49-F238E27FC236}">
                <a16:creationId xmlns:a16="http://schemas.microsoft.com/office/drawing/2014/main" id="{FB17B170-31AC-4E36-8FCB-39236EEB5239}"/>
              </a:ext>
            </a:extLst>
          </p:cNvPr>
          <p:cNvSpPr>
            <a:spLocks noChangeShapeType="1"/>
          </p:cNvSpPr>
          <p:nvPr/>
        </p:nvSpPr>
        <p:spPr bwMode="auto">
          <a:xfrm>
            <a:off x="1977113" y="5305370"/>
            <a:ext cx="0" cy="0"/>
          </a:xfrm>
          <a:prstGeom prst="line">
            <a:avLst/>
          </a:prstGeom>
          <a:noFill/>
          <a:ln w="0" cap="flat">
            <a:solidFill>
              <a:srgbClr val="01010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78" name="Freeform 15">
            <a:extLst>
              <a:ext uri="{FF2B5EF4-FFF2-40B4-BE49-F238E27FC236}">
                <a16:creationId xmlns:a16="http://schemas.microsoft.com/office/drawing/2014/main" id="{6C625AF0-9CEA-4364-BB79-78C36EE4A709}"/>
              </a:ext>
            </a:extLst>
          </p:cNvPr>
          <p:cNvSpPr>
            <a:spLocks noEditPoints="1"/>
          </p:cNvSpPr>
          <p:nvPr/>
        </p:nvSpPr>
        <p:spPr bwMode="auto">
          <a:xfrm>
            <a:off x="255897" y="5161626"/>
            <a:ext cx="710913" cy="551569"/>
          </a:xfrm>
          <a:custGeom>
            <a:avLst/>
            <a:gdLst>
              <a:gd name="T0" fmla="*/ 20 w 263"/>
              <a:gd name="T1" fmla="*/ 81 h 195"/>
              <a:gd name="T2" fmla="*/ 49 w 263"/>
              <a:gd name="T3" fmla="*/ 144 h 195"/>
              <a:gd name="T4" fmla="*/ 90 w 263"/>
              <a:gd name="T5" fmla="*/ 154 h 195"/>
              <a:gd name="T6" fmla="*/ 81 w 263"/>
              <a:gd name="T7" fmla="*/ 164 h 195"/>
              <a:gd name="T8" fmla="*/ 10 w 263"/>
              <a:gd name="T9" fmla="*/ 132 h 195"/>
              <a:gd name="T10" fmla="*/ 8 w 263"/>
              <a:gd name="T11" fmla="*/ 74 h 195"/>
              <a:gd name="T12" fmla="*/ 222 w 263"/>
              <a:gd name="T13" fmla="*/ 46 h 195"/>
              <a:gd name="T14" fmla="*/ 202 w 263"/>
              <a:gd name="T15" fmla="*/ 59 h 195"/>
              <a:gd name="T16" fmla="*/ 156 w 263"/>
              <a:gd name="T17" fmla="*/ 104 h 195"/>
              <a:gd name="T18" fmla="*/ 138 w 263"/>
              <a:gd name="T19" fmla="*/ 182 h 195"/>
              <a:gd name="T20" fmla="*/ 163 w 263"/>
              <a:gd name="T21" fmla="*/ 182 h 195"/>
              <a:gd name="T22" fmla="*/ 212 w 263"/>
              <a:gd name="T23" fmla="*/ 132 h 195"/>
              <a:gd name="T24" fmla="*/ 238 w 263"/>
              <a:gd name="T25" fmla="*/ 65 h 195"/>
              <a:gd name="T26" fmla="*/ 222 w 263"/>
              <a:gd name="T27" fmla="*/ 46 h 195"/>
              <a:gd name="T28" fmla="*/ 222 w 263"/>
              <a:gd name="T29" fmla="*/ 42 h 195"/>
              <a:gd name="T30" fmla="*/ 222 w 263"/>
              <a:gd name="T31" fmla="*/ 0 h 195"/>
              <a:gd name="T32" fmla="*/ 40 w 263"/>
              <a:gd name="T33" fmla="*/ 47 h 195"/>
              <a:gd name="T34" fmla="*/ 38 w 263"/>
              <a:gd name="T35" fmla="*/ 120 h 195"/>
              <a:gd name="T36" fmla="*/ 102 w 263"/>
              <a:gd name="T37" fmla="*/ 132 h 195"/>
              <a:gd name="T38" fmla="*/ 114 w 263"/>
              <a:gd name="T39" fmla="*/ 195 h 195"/>
              <a:gd name="T40" fmla="*/ 127 w 263"/>
              <a:gd name="T41" fmla="*/ 122 h 195"/>
              <a:gd name="T42" fmla="*/ 72 w 263"/>
              <a:gd name="T43" fmla="*/ 104 h 195"/>
              <a:gd name="T44" fmla="*/ 48 w 263"/>
              <a:gd name="T45" fmla="*/ 46 h 195"/>
              <a:gd name="T46" fmla="*/ 40 w 263"/>
              <a:gd name="T47" fmla="*/ 47 h 195"/>
              <a:gd name="T48" fmla="*/ 22 w 263"/>
              <a:gd name="T49" fmla="*/ 21 h 195"/>
              <a:gd name="T50" fmla="*/ 64 w 263"/>
              <a:gd name="T51" fmla="*/ 21 h 195"/>
              <a:gd name="T52" fmla="*/ 255 w 263"/>
              <a:gd name="T53" fmla="*/ 71 h 195"/>
              <a:gd name="T54" fmla="*/ 234 w 263"/>
              <a:gd name="T55" fmla="*/ 125 h 195"/>
              <a:gd name="T56" fmla="*/ 182 w 263"/>
              <a:gd name="T57" fmla="*/ 142 h 195"/>
              <a:gd name="T58" fmla="*/ 173 w 263"/>
              <a:gd name="T59" fmla="*/ 151 h 195"/>
              <a:gd name="T60" fmla="*/ 214 w 263"/>
              <a:gd name="T61" fmla="*/ 161 h 195"/>
              <a:gd name="T62" fmla="*/ 262 w 263"/>
              <a:gd name="T63" fmla="*/ 8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3" h="195">
                <a:moveTo>
                  <a:pt x="9" y="74"/>
                </a:moveTo>
                <a:cubicBezTo>
                  <a:pt x="14" y="73"/>
                  <a:pt x="19" y="76"/>
                  <a:pt x="20" y="81"/>
                </a:cubicBezTo>
                <a:cubicBezTo>
                  <a:pt x="29" y="128"/>
                  <a:pt x="29" y="128"/>
                  <a:pt x="29" y="128"/>
                </a:cubicBezTo>
                <a:cubicBezTo>
                  <a:pt x="30" y="137"/>
                  <a:pt x="39" y="145"/>
                  <a:pt x="49" y="144"/>
                </a:cubicBezTo>
                <a:cubicBezTo>
                  <a:pt x="81" y="144"/>
                  <a:pt x="81" y="144"/>
                  <a:pt x="81" y="144"/>
                </a:cubicBezTo>
                <a:cubicBezTo>
                  <a:pt x="86" y="144"/>
                  <a:pt x="90" y="149"/>
                  <a:pt x="90" y="154"/>
                </a:cubicBezTo>
                <a:cubicBezTo>
                  <a:pt x="90" y="154"/>
                  <a:pt x="90" y="154"/>
                  <a:pt x="90" y="154"/>
                </a:cubicBezTo>
                <a:cubicBezTo>
                  <a:pt x="90" y="159"/>
                  <a:pt x="86" y="164"/>
                  <a:pt x="81" y="164"/>
                </a:cubicBezTo>
                <a:cubicBezTo>
                  <a:pt x="49" y="164"/>
                  <a:pt x="49" y="164"/>
                  <a:pt x="49" y="164"/>
                </a:cubicBezTo>
                <a:cubicBezTo>
                  <a:pt x="30" y="164"/>
                  <a:pt x="13" y="150"/>
                  <a:pt x="10" y="132"/>
                </a:cubicBezTo>
                <a:cubicBezTo>
                  <a:pt x="1" y="85"/>
                  <a:pt x="1" y="85"/>
                  <a:pt x="1" y="85"/>
                </a:cubicBezTo>
                <a:cubicBezTo>
                  <a:pt x="0" y="80"/>
                  <a:pt x="3" y="75"/>
                  <a:pt x="8" y="74"/>
                </a:cubicBezTo>
                <a:lnTo>
                  <a:pt x="9" y="74"/>
                </a:lnTo>
                <a:close/>
                <a:moveTo>
                  <a:pt x="222" y="46"/>
                </a:moveTo>
                <a:cubicBezTo>
                  <a:pt x="217" y="46"/>
                  <a:pt x="217" y="46"/>
                  <a:pt x="217" y="46"/>
                </a:cubicBezTo>
                <a:cubicBezTo>
                  <a:pt x="210" y="46"/>
                  <a:pt x="203" y="52"/>
                  <a:pt x="202" y="59"/>
                </a:cubicBezTo>
                <a:cubicBezTo>
                  <a:pt x="193" y="104"/>
                  <a:pt x="193" y="104"/>
                  <a:pt x="193" y="104"/>
                </a:cubicBezTo>
                <a:cubicBezTo>
                  <a:pt x="156" y="104"/>
                  <a:pt x="156" y="104"/>
                  <a:pt x="156" y="104"/>
                </a:cubicBezTo>
                <a:cubicBezTo>
                  <a:pt x="146" y="104"/>
                  <a:pt x="138" y="112"/>
                  <a:pt x="138" y="122"/>
                </a:cubicBezTo>
                <a:cubicBezTo>
                  <a:pt x="138" y="182"/>
                  <a:pt x="138" y="182"/>
                  <a:pt x="138" y="182"/>
                </a:cubicBezTo>
                <a:cubicBezTo>
                  <a:pt x="138" y="189"/>
                  <a:pt x="144" y="195"/>
                  <a:pt x="151" y="195"/>
                </a:cubicBezTo>
                <a:cubicBezTo>
                  <a:pt x="158" y="195"/>
                  <a:pt x="163" y="189"/>
                  <a:pt x="163" y="182"/>
                </a:cubicBezTo>
                <a:cubicBezTo>
                  <a:pt x="163" y="132"/>
                  <a:pt x="163" y="132"/>
                  <a:pt x="163" y="132"/>
                </a:cubicBezTo>
                <a:cubicBezTo>
                  <a:pt x="212" y="132"/>
                  <a:pt x="212" y="132"/>
                  <a:pt x="212" y="132"/>
                </a:cubicBezTo>
                <a:cubicBezTo>
                  <a:pt x="219" y="133"/>
                  <a:pt x="226" y="127"/>
                  <a:pt x="227" y="120"/>
                </a:cubicBezTo>
                <a:cubicBezTo>
                  <a:pt x="238" y="65"/>
                  <a:pt x="238" y="65"/>
                  <a:pt x="238" y="65"/>
                </a:cubicBezTo>
                <a:cubicBezTo>
                  <a:pt x="239" y="57"/>
                  <a:pt x="234" y="48"/>
                  <a:pt x="225" y="47"/>
                </a:cubicBezTo>
                <a:cubicBezTo>
                  <a:pt x="225" y="47"/>
                  <a:pt x="223" y="46"/>
                  <a:pt x="222" y="46"/>
                </a:cubicBezTo>
                <a:close/>
                <a:moveTo>
                  <a:pt x="201" y="21"/>
                </a:moveTo>
                <a:cubicBezTo>
                  <a:pt x="201" y="33"/>
                  <a:pt x="211" y="42"/>
                  <a:pt x="222" y="42"/>
                </a:cubicBezTo>
                <a:cubicBezTo>
                  <a:pt x="233" y="42"/>
                  <a:pt x="243" y="33"/>
                  <a:pt x="243" y="21"/>
                </a:cubicBezTo>
                <a:cubicBezTo>
                  <a:pt x="243" y="10"/>
                  <a:pt x="233" y="0"/>
                  <a:pt x="222" y="0"/>
                </a:cubicBezTo>
                <a:cubicBezTo>
                  <a:pt x="211" y="0"/>
                  <a:pt x="201" y="10"/>
                  <a:pt x="201" y="21"/>
                </a:cubicBezTo>
                <a:close/>
                <a:moveTo>
                  <a:pt x="40" y="47"/>
                </a:moveTo>
                <a:cubicBezTo>
                  <a:pt x="31" y="48"/>
                  <a:pt x="25" y="57"/>
                  <a:pt x="27" y="65"/>
                </a:cubicBezTo>
                <a:cubicBezTo>
                  <a:pt x="38" y="120"/>
                  <a:pt x="38" y="120"/>
                  <a:pt x="38" y="120"/>
                </a:cubicBezTo>
                <a:cubicBezTo>
                  <a:pt x="39" y="127"/>
                  <a:pt x="46" y="133"/>
                  <a:pt x="53" y="132"/>
                </a:cubicBezTo>
                <a:cubicBezTo>
                  <a:pt x="102" y="132"/>
                  <a:pt x="102" y="132"/>
                  <a:pt x="102" y="132"/>
                </a:cubicBezTo>
                <a:cubicBezTo>
                  <a:pt x="102" y="182"/>
                  <a:pt x="102" y="182"/>
                  <a:pt x="102" y="182"/>
                </a:cubicBezTo>
                <a:cubicBezTo>
                  <a:pt x="102" y="189"/>
                  <a:pt x="107" y="195"/>
                  <a:pt x="114" y="195"/>
                </a:cubicBezTo>
                <a:cubicBezTo>
                  <a:pt x="121" y="195"/>
                  <a:pt x="127" y="189"/>
                  <a:pt x="127" y="182"/>
                </a:cubicBezTo>
                <a:cubicBezTo>
                  <a:pt x="127" y="122"/>
                  <a:pt x="127" y="122"/>
                  <a:pt x="127" y="122"/>
                </a:cubicBezTo>
                <a:cubicBezTo>
                  <a:pt x="127" y="112"/>
                  <a:pt x="119" y="104"/>
                  <a:pt x="109" y="104"/>
                </a:cubicBezTo>
                <a:cubicBezTo>
                  <a:pt x="72" y="104"/>
                  <a:pt x="72" y="104"/>
                  <a:pt x="72" y="104"/>
                </a:cubicBezTo>
                <a:cubicBezTo>
                  <a:pt x="63" y="59"/>
                  <a:pt x="63" y="59"/>
                  <a:pt x="63" y="59"/>
                </a:cubicBezTo>
                <a:cubicBezTo>
                  <a:pt x="62" y="52"/>
                  <a:pt x="55" y="46"/>
                  <a:pt x="48" y="46"/>
                </a:cubicBezTo>
                <a:cubicBezTo>
                  <a:pt x="43" y="46"/>
                  <a:pt x="43" y="46"/>
                  <a:pt x="43" y="46"/>
                </a:cubicBezTo>
                <a:cubicBezTo>
                  <a:pt x="42" y="46"/>
                  <a:pt x="40" y="47"/>
                  <a:pt x="40" y="47"/>
                </a:cubicBezTo>
                <a:close/>
                <a:moveTo>
                  <a:pt x="43" y="0"/>
                </a:moveTo>
                <a:cubicBezTo>
                  <a:pt x="31" y="0"/>
                  <a:pt x="22" y="10"/>
                  <a:pt x="22" y="21"/>
                </a:cubicBezTo>
                <a:cubicBezTo>
                  <a:pt x="22" y="33"/>
                  <a:pt x="31" y="42"/>
                  <a:pt x="43" y="42"/>
                </a:cubicBezTo>
                <a:cubicBezTo>
                  <a:pt x="54" y="42"/>
                  <a:pt x="64" y="33"/>
                  <a:pt x="64" y="21"/>
                </a:cubicBezTo>
                <a:cubicBezTo>
                  <a:pt x="64" y="10"/>
                  <a:pt x="54" y="0"/>
                  <a:pt x="43" y="0"/>
                </a:cubicBezTo>
                <a:close/>
                <a:moveTo>
                  <a:pt x="255" y="71"/>
                </a:moveTo>
                <a:cubicBezTo>
                  <a:pt x="249" y="70"/>
                  <a:pt x="244" y="73"/>
                  <a:pt x="243" y="79"/>
                </a:cubicBezTo>
                <a:cubicBezTo>
                  <a:pt x="234" y="125"/>
                  <a:pt x="234" y="125"/>
                  <a:pt x="234" y="125"/>
                </a:cubicBezTo>
                <a:cubicBezTo>
                  <a:pt x="233" y="135"/>
                  <a:pt x="224" y="142"/>
                  <a:pt x="214" y="142"/>
                </a:cubicBezTo>
                <a:cubicBezTo>
                  <a:pt x="182" y="142"/>
                  <a:pt x="182" y="142"/>
                  <a:pt x="182" y="142"/>
                </a:cubicBezTo>
                <a:cubicBezTo>
                  <a:pt x="177" y="142"/>
                  <a:pt x="173" y="146"/>
                  <a:pt x="173" y="151"/>
                </a:cubicBezTo>
                <a:cubicBezTo>
                  <a:pt x="173" y="151"/>
                  <a:pt x="173" y="151"/>
                  <a:pt x="173" y="151"/>
                </a:cubicBezTo>
                <a:cubicBezTo>
                  <a:pt x="173" y="157"/>
                  <a:pt x="177" y="161"/>
                  <a:pt x="182" y="161"/>
                </a:cubicBezTo>
                <a:cubicBezTo>
                  <a:pt x="214" y="161"/>
                  <a:pt x="214" y="161"/>
                  <a:pt x="214" y="161"/>
                </a:cubicBezTo>
                <a:cubicBezTo>
                  <a:pt x="233" y="161"/>
                  <a:pt x="250" y="147"/>
                  <a:pt x="253" y="129"/>
                </a:cubicBezTo>
                <a:cubicBezTo>
                  <a:pt x="262" y="82"/>
                  <a:pt x="262" y="82"/>
                  <a:pt x="262" y="82"/>
                </a:cubicBezTo>
                <a:cubicBezTo>
                  <a:pt x="263" y="77"/>
                  <a:pt x="260" y="72"/>
                  <a:pt x="255" y="71"/>
                </a:cubicBezTo>
                <a:close/>
              </a:path>
            </a:pathLst>
          </a:cu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79" name="Titre 1">
            <a:extLst>
              <a:ext uri="{FF2B5EF4-FFF2-40B4-BE49-F238E27FC236}">
                <a16:creationId xmlns:a16="http://schemas.microsoft.com/office/drawing/2014/main" id="{95B0CECD-9F44-48B7-ABAD-DEF3DD114EC4}"/>
              </a:ext>
            </a:extLst>
          </p:cNvPr>
          <p:cNvSpPr txBox="1">
            <a:spLocks/>
          </p:cNvSpPr>
          <p:nvPr/>
        </p:nvSpPr>
        <p:spPr>
          <a:xfrm>
            <a:off x="1077682" y="4924656"/>
            <a:ext cx="5093287" cy="1066564"/>
          </a:xfrm>
          <a:prstGeom prst="rect">
            <a:avLst/>
          </a:prstGeom>
        </p:spPr>
        <p:txBody>
          <a:bodyPr/>
          <a:lstStyle>
            <a:lvl1pPr algn="l" defTabSz="789042" rtl="0" eaLnBrk="1" latinLnBrk="0" hangingPunct="1">
              <a:spcBef>
                <a:spcPct val="0"/>
              </a:spcBef>
              <a:buNone/>
              <a:defRPr sz="1700" b="1" kern="1200" baseline="0">
                <a:solidFill>
                  <a:srgbClr val="70208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789042" rtl="0" eaLnBrk="1" fontAlgn="auto" latinLnBrk="0" hangingPunct="1">
              <a:lnSpc>
                <a:spcPct val="100000"/>
              </a:lnSpc>
              <a:spcBef>
                <a:spcPct val="0"/>
              </a:spcBef>
              <a:spcAft>
                <a:spcPts val="0"/>
              </a:spcAft>
              <a:buClrTx/>
              <a:buSzTx/>
              <a:buFontTx/>
              <a:buNone/>
              <a:tabLst/>
              <a:defRPr/>
            </a:pPr>
            <a:r>
              <a:rPr kumimoji="0" lang="fr-FR" sz="1200" b="1" i="0" u="none" strike="noStrike" kern="1200" cap="none" spc="0" normalizeH="0" baseline="0" noProof="0">
                <a:ln>
                  <a:noFill/>
                </a:ln>
                <a:solidFill>
                  <a:srgbClr val="3E454A"/>
                </a:solidFill>
                <a:effectLst/>
                <a:uLnTx/>
                <a:uFillTx/>
                <a:latin typeface="Arial" panose="020B0604020202020204"/>
                <a:ea typeface="+mj-ea"/>
                <a:cs typeface="+mj-cs"/>
              </a:rPr>
              <a:t>Placées auprès des compagnies opérantes :</a:t>
            </a:r>
          </a:p>
          <a:p>
            <a:pPr marL="0" marR="0" lvl="0" indent="0" algn="l" defTabSz="789042" rtl="0" eaLnBrk="1" fontAlgn="auto" latinLnBrk="0" hangingPunct="1">
              <a:lnSpc>
                <a:spcPct val="100000"/>
              </a:lnSpc>
              <a:spcBef>
                <a:spcPct val="0"/>
              </a:spcBef>
              <a:spcAft>
                <a:spcPts val="0"/>
              </a:spcAft>
              <a:buClrTx/>
              <a:buSzTx/>
              <a:buFontTx/>
              <a:buNone/>
              <a:tabLst/>
              <a:defRPr/>
            </a:pP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endParaRPr>
          </a:p>
          <a:p>
            <a:pPr marL="0" marR="0" lvl="0" indent="-228589"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sym typeface="Wingdings" panose="05000000000000000000" pitchFamily="2" charset="2"/>
              </a:rPr>
              <a:t>Groupama</a:t>
            </a:r>
          </a:p>
          <a:p>
            <a:pPr marL="0" marR="0" lvl="0" indent="-228589"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sym typeface="Wingdings" panose="05000000000000000000" pitchFamily="2" charset="2"/>
              </a:rPr>
              <a:t>AXA, Generali,</a:t>
            </a:r>
          </a:p>
          <a:p>
            <a:pPr marL="0" marR="0" lvl="0" indent="-228589"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sym typeface="Wingdings" panose="05000000000000000000" pitchFamily="2" charset="2"/>
              </a:rPr>
              <a:t>Chubb, </a:t>
            </a:r>
          </a:p>
          <a:p>
            <a:pPr marL="0" marR="0" lvl="0" indent="-228589"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sym typeface="Wingdings" panose="05000000000000000000" pitchFamily="2" charset="2"/>
              </a:rPr>
              <a:t>Scor, </a:t>
            </a:r>
            <a:r>
              <a:rPr kumimoji="0" lang="fr-FR" sz="1200" b="0" i="0" u="none" strike="noStrike" kern="1200" cap="none" spc="0" normalizeH="0" baseline="0" noProof="0" err="1">
                <a:ln>
                  <a:noFill/>
                </a:ln>
                <a:solidFill>
                  <a:srgbClr val="3E454A"/>
                </a:solidFill>
                <a:effectLst/>
                <a:uLnTx/>
                <a:uFillTx/>
                <a:latin typeface="Arial" panose="020B0604020202020204"/>
                <a:ea typeface="+mj-ea"/>
                <a:cs typeface="+mj-cs"/>
                <a:sym typeface="Wingdings" panose="05000000000000000000" pitchFamily="2" charset="2"/>
              </a:rPr>
              <a:t>Swiss</a:t>
            </a: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sym typeface="Wingdings" panose="05000000000000000000" pitchFamily="2" charset="2"/>
              </a:rPr>
              <a:t> Re, </a:t>
            </a:r>
            <a:r>
              <a:rPr kumimoji="0" lang="fr-FR" sz="1200" b="0" i="0" u="none" strike="noStrike" kern="1200" cap="none" spc="0" normalizeH="0" baseline="0" noProof="0" err="1">
                <a:ln>
                  <a:noFill/>
                </a:ln>
                <a:solidFill>
                  <a:srgbClr val="3E454A"/>
                </a:solidFill>
                <a:effectLst/>
                <a:uLnTx/>
                <a:uFillTx/>
                <a:latin typeface="Arial" panose="020B0604020202020204"/>
                <a:ea typeface="+mj-ea"/>
                <a:cs typeface="+mj-cs"/>
                <a:sym typeface="Wingdings" panose="05000000000000000000" pitchFamily="2" charset="2"/>
              </a:rPr>
              <a:t>etc</a:t>
            </a: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sym typeface="Wingdings" panose="05000000000000000000" pitchFamily="2" charset="2"/>
            </a:endParaRPr>
          </a:p>
          <a:p>
            <a:pPr marL="0" marR="0" lvl="0" indent="-228589"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sym typeface="Wingdings" panose="05000000000000000000" pitchFamily="2" charset="2"/>
              </a:rPr>
              <a:t>… avec les délégations « ad hoc ».</a:t>
            </a:r>
          </a:p>
        </p:txBody>
      </p:sp>
      <p:sp>
        <p:nvSpPr>
          <p:cNvPr id="80" name="Graphique 9">
            <a:extLst>
              <a:ext uri="{FF2B5EF4-FFF2-40B4-BE49-F238E27FC236}">
                <a16:creationId xmlns:a16="http://schemas.microsoft.com/office/drawing/2014/main" id="{0B5CBBC3-1181-4A05-817F-788283B3E4FD}"/>
              </a:ext>
            </a:extLst>
          </p:cNvPr>
          <p:cNvSpPr>
            <a:spLocks noChangeAspect="1"/>
          </p:cNvSpPr>
          <p:nvPr/>
        </p:nvSpPr>
        <p:spPr>
          <a:xfrm>
            <a:off x="516000" y="6476911"/>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rgbClr val="FFFFFF">
              <a:lumMod val="9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Tree>
    <p:extLst>
      <p:ext uri="{BB962C8B-B14F-4D97-AF65-F5344CB8AC3E}">
        <p14:creationId xmlns:p14="http://schemas.microsoft.com/office/powerpoint/2010/main" val="33680830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E5E33B26-6D22-489C-8E76-E33DE124BE85}"/>
              </a:ext>
            </a:extLst>
          </p:cNvPr>
          <p:cNvPicPr>
            <a:picLocks noChangeAspect="1"/>
          </p:cNvPicPr>
          <p:nvPr/>
        </p:nvPicPr>
        <p:blipFill>
          <a:blip r:embed="rId2"/>
          <a:stretch>
            <a:fillRect/>
          </a:stretch>
        </p:blipFill>
        <p:spPr>
          <a:xfrm>
            <a:off x="8303491" y="5769465"/>
            <a:ext cx="3616902" cy="683923"/>
          </a:xfrm>
          <a:prstGeom prst="rect">
            <a:avLst/>
          </a:prstGeom>
        </p:spPr>
      </p:pic>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Tx/>
              <a:buFont typeface="+mj-lt"/>
              <a:buAutoNum type="arabicPeriod"/>
            </a:pPr>
            <a:r>
              <a:rPr lang="fr-FR" sz="2400">
                <a:solidFill>
                  <a:schemeClr val="tx1"/>
                </a:solidFill>
              </a:rPr>
              <a:t>Contexte</a:t>
            </a:r>
          </a:p>
          <a:p>
            <a:pPr>
              <a:buClrTx/>
            </a:pPr>
            <a:r>
              <a:rPr lang="fr-FR" sz="2400">
                <a:solidFill>
                  <a:schemeClr val="tx1"/>
                </a:solidFill>
              </a:rPr>
              <a:t>Partenariat                   /</a:t>
            </a:r>
          </a:p>
          <a:p>
            <a:pPr>
              <a:buClrTx/>
            </a:pPr>
            <a:r>
              <a:rPr lang="fr-FR" sz="2400" b="1">
                <a:solidFill>
                  <a:srgbClr val="C00000"/>
                </a:solidFill>
              </a:rPr>
              <a:t>Les offres Assurances Agri/Viti by </a:t>
            </a:r>
          </a:p>
          <a:p>
            <a:pPr>
              <a:buClrTx/>
            </a:pPr>
            <a:r>
              <a:rPr lang="fr-FR" sz="2400"/>
              <a:t>Schémas de distribution / Argumentaire</a:t>
            </a:r>
          </a:p>
          <a:p>
            <a:pPr>
              <a:buClrTx/>
            </a:pPr>
            <a:r>
              <a:rPr lang="fr-FR" sz="2400"/>
              <a:t>Schéma contractuel</a:t>
            </a:r>
          </a:p>
          <a:p>
            <a:pPr>
              <a:buClrTx/>
            </a:pPr>
            <a:endParaRPr lang="fr-FR" sz="2400">
              <a:solidFill>
                <a:srgbClr val="006600"/>
              </a:solidFill>
            </a:endParaRPr>
          </a:p>
          <a:p>
            <a:pPr>
              <a:buClrTx/>
            </a:pPr>
            <a:r>
              <a:rPr lang="fr-FR" sz="2400"/>
              <a:t>Annexe : le marché des assurances Agri/Viti</a:t>
            </a:r>
          </a:p>
        </p:txBody>
      </p:sp>
      <p:sp>
        <p:nvSpPr>
          <p:cNvPr id="3" name="Rectangle 2">
            <a:extLst>
              <a:ext uri="{FF2B5EF4-FFF2-40B4-BE49-F238E27FC236}">
                <a16:creationId xmlns:a16="http://schemas.microsoft.com/office/drawing/2014/main" id="{9ADF4C20-1357-438A-BEE4-082974747E7E}"/>
              </a:ext>
            </a:extLst>
          </p:cNvPr>
          <p:cNvSpPr/>
          <p:nvPr/>
        </p:nvSpPr>
        <p:spPr>
          <a:xfrm>
            <a:off x="3483429" y="2802227"/>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6BCFD6BF-07C0-4CDD-9616-D337345BBEAD}"/>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615409" y="2420673"/>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ctualités du Groupe BPCE : Banque Populaire Caisse d'Epargne Natixis - 22">
            <a:extLst>
              <a:ext uri="{FF2B5EF4-FFF2-40B4-BE49-F238E27FC236}">
                <a16:creationId xmlns:a16="http://schemas.microsoft.com/office/drawing/2014/main" id="{704DE3DA-D6F9-499C-BEF3-02EDEACEAEE0}"/>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5903872" y="2309883"/>
            <a:ext cx="1407900" cy="4017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DFBB5E37-E187-41A4-8BD5-6C29F7F892CC}"/>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9284736" y="2909892"/>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B53FE05D-BE6A-49E8-BD75-C3C14BA29DBE}"/>
              </a:ext>
            </a:extLst>
          </p:cNvPr>
          <p:cNvPicPr>
            <a:picLocks noChangeAspect="1"/>
          </p:cNvPicPr>
          <p:nvPr/>
        </p:nvPicPr>
        <p:blipFill>
          <a:blip r:embed="rId7"/>
          <a:stretch>
            <a:fillRect/>
          </a:stretch>
        </p:blipFill>
        <p:spPr>
          <a:xfrm>
            <a:off x="7659115" y="143074"/>
            <a:ext cx="4330453" cy="10099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165542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Les offres Assurances AGRI/VITI by </a:t>
            </a:r>
            <a:endParaRPr lang="fr-FR" sz="2400" dirty="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3</a:t>
            </a:r>
          </a:p>
        </p:txBody>
      </p:sp>
      <p:sp>
        <p:nvSpPr>
          <p:cNvPr id="9" name="Espace réservé du contenu 1">
            <a:extLst>
              <a:ext uri="{FF2B5EF4-FFF2-40B4-BE49-F238E27FC236}">
                <a16:creationId xmlns:a16="http://schemas.microsoft.com/office/drawing/2014/main" id="{BC61DF80-4ABA-47B6-A41F-DC43035B3417}"/>
              </a:ext>
            </a:extLst>
          </p:cNvPr>
          <p:cNvSpPr>
            <a:spLocks noGrp="1"/>
          </p:cNvSpPr>
          <p:nvPr>
            <p:ph idx="17"/>
          </p:nvPr>
        </p:nvSpPr>
        <p:spPr>
          <a:xfrm>
            <a:off x="3075709" y="1044983"/>
            <a:ext cx="8725359" cy="482531"/>
          </a:xfrm>
        </p:spPr>
        <p:txBody>
          <a:bodyPr/>
          <a:lstStyle/>
          <a:p>
            <a:pPr marL="61595" marR="109855" algn="just"/>
            <a:r>
              <a:rPr lang="fr-FR" sz="1800" u="sng">
                <a:ea typeface="Times New Roman" panose="02020603050405020304" pitchFamily="18" charset="0"/>
              </a:rPr>
              <a:t>La couverture des </a:t>
            </a:r>
            <a:r>
              <a:rPr lang="fr-FR" sz="1800" b="1" u="sng">
                <a:solidFill>
                  <a:srgbClr val="C00000"/>
                </a:solidFill>
                <a:ea typeface="Times New Roman" panose="02020603050405020304" pitchFamily="18" charset="0"/>
              </a:rPr>
              <a:t>Dommages aux Biens &amp; Responsabilité Civile</a:t>
            </a:r>
          </a:p>
        </p:txBody>
      </p:sp>
      <p:pic>
        <p:nvPicPr>
          <p:cNvPr id="13" name="Picture 6">
            <a:extLst>
              <a:ext uri="{FF2B5EF4-FFF2-40B4-BE49-F238E27FC236}">
                <a16:creationId xmlns:a16="http://schemas.microsoft.com/office/drawing/2014/main" id="{E741DA42-2146-444D-BEE5-337F8787D8C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6695835" y="682990"/>
            <a:ext cx="841037" cy="280268"/>
          </a:xfrm>
          <a:prstGeom prst="rect">
            <a:avLst/>
          </a:prstGeom>
          <a:noFill/>
          <a:extLst>
            <a:ext uri="{909E8E84-426E-40DD-AFC4-6F175D3DCCD1}">
              <a14:hiddenFill xmlns:a14="http://schemas.microsoft.com/office/drawing/2010/main">
                <a:solidFill>
                  <a:srgbClr val="FFFFFF"/>
                </a:solidFill>
              </a14:hiddenFill>
            </a:ext>
          </a:extLst>
        </p:spPr>
      </p:pic>
      <p:sp>
        <p:nvSpPr>
          <p:cNvPr id="39" name="Espace réservé du pied de page 4">
            <a:extLst>
              <a:ext uri="{FF2B5EF4-FFF2-40B4-BE49-F238E27FC236}">
                <a16:creationId xmlns:a16="http://schemas.microsoft.com/office/drawing/2014/main" id="{86AC51A6-B764-4391-9CDE-CFDB373AD176}"/>
              </a:ext>
            </a:extLst>
          </p:cNvPr>
          <p:cNvSpPr txBox="1">
            <a:spLocks/>
          </p:cNvSpPr>
          <p:nvPr/>
        </p:nvSpPr>
        <p:spPr>
          <a:xfrm>
            <a:off x="179512" y="5338081"/>
            <a:ext cx="5891022" cy="68580"/>
          </a:xfrm>
          <a:prstGeom prst="rect">
            <a:avLst/>
          </a:prstGeom>
        </p:spPr>
        <p:txBody>
          <a:bodyPr vert="horz" wrap="square" lIns="0" tIns="0" rIns="0" bIns="0" rtlCol="0" anchor="t" anchorCtr="0">
            <a:spAutoFit/>
          </a:bodyPr>
          <a:lstStyle>
            <a:defPPr>
              <a:defRPr lang="en-US"/>
            </a:defPPr>
            <a:lvl1pPr marL="0" algn="l" defTabSz="914400" rtl="0" eaLnBrk="1" fontAlgn="base" latinLnBrk="0" hangingPunct="1">
              <a:spcBef>
                <a:spcPct val="0"/>
              </a:spcBef>
              <a:spcAft>
                <a:spcPct val="0"/>
              </a:spcAft>
              <a:defRPr sz="450"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50" b="0" i="0" u="none" strike="noStrike" kern="1200" cap="none" spc="0" normalizeH="0" baseline="0" noProof="0">
                <a:ln>
                  <a:noFill/>
                </a:ln>
                <a:solidFill>
                  <a:srgbClr val="3E454A"/>
                </a:solidFill>
                <a:effectLst/>
                <a:uLnTx/>
                <a:uFillTx/>
                <a:latin typeface="Arial" pitchFamily="34" charset="0"/>
                <a:ea typeface="+mn-ea"/>
                <a:cs typeface="Arial" pitchFamily="34" charset="0"/>
              </a:rPr>
              <a:t>© 2022 Willis Towers Watson. All rights reserved. Proprietary and Confidential. For Willis Towers Watson and Willis Towers Watson client use only. Not suitable for unintended purpose or use by unauthorized recipient.</a:t>
            </a:r>
          </a:p>
        </p:txBody>
      </p:sp>
      <p:sp>
        <p:nvSpPr>
          <p:cNvPr id="40" name="Espace réservé du numéro de diapositive 2">
            <a:extLst>
              <a:ext uri="{FF2B5EF4-FFF2-40B4-BE49-F238E27FC236}">
                <a16:creationId xmlns:a16="http://schemas.microsoft.com/office/drawing/2014/main" id="{535BC7EA-0F5C-41CB-9D7C-22A09DD1C2F4}"/>
              </a:ext>
            </a:extLst>
          </p:cNvPr>
          <p:cNvSpPr txBox="1">
            <a:spLocks/>
          </p:cNvSpPr>
          <p:nvPr/>
        </p:nvSpPr>
        <p:spPr>
          <a:xfrm>
            <a:off x="8401050" y="5320433"/>
            <a:ext cx="396000" cy="144000"/>
          </a:xfrm>
          <a:prstGeom prst="rect">
            <a:avLst/>
          </a:prstGeom>
        </p:spPr>
        <p:txBody>
          <a:bodyPr vert="horz" wrap="square" lIns="0" tIns="0" rIns="0" bIns="0" rtlCol="0" anchor="ctr" anchorCtr="0">
            <a:noAutofit/>
          </a:bodyPr>
          <a:lstStyle>
            <a:defPPr>
              <a:defRPr lang="en-US"/>
            </a:defPPr>
            <a:lvl1pPr marL="0" algn="ctr" defTabSz="914400" rtl="0" eaLnBrk="1" fontAlgn="base" latinLnBrk="0" hangingPunct="1">
              <a:spcBef>
                <a:spcPct val="0"/>
              </a:spcBef>
              <a:spcAft>
                <a:spcPct val="0"/>
              </a:spcAft>
              <a:defRPr sz="675"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2083E393-C0BF-4ED8-8545-7E4C90AFF831}" type="slidenum">
              <a:rPr kumimoji="0" lang="en-US" sz="675" b="0" i="0" u="none" strike="noStrike" kern="1200" cap="none" spc="0" normalizeH="0" baseline="0" noProof="0" smtClean="0">
                <a:ln>
                  <a:noFill/>
                </a:ln>
                <a:solidFill>
                  <a:srgbClr val="3E454A"/>
                </a:solidFill>
                <a:effectLst/>
                <a:uLnTx/>
                <a:uFillTx/>
                <a:latin typeface="Arial" pitchFamily="34" charset="0"/>
                <a:ea typeface="+mn-ea"/>
                <a:cs typeface="Arial"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38</a:t>
            </a:fld>
            <a:endParaRPr kumimoji="0" lang="en-US" sz="675" b="0" i="0"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sp>
        <p:nvSpPr>
          <p:cNvPr id="41" name="Rectangle: Rounded Corners 39">
            <a:extLst>
              <a:ext uri="{FF2B5EF4-FFF2-40B4-BE49-F238E27FC236}">
                <a16:creationId xmlns:a16="http://schemas.microsoft.com/office/drawing/2014/main" id="{ABA17CF8-7ECE-4733-A6D4-E21DC9BCC370}"/>
              </a:ext>
            </a:extLst>
          </p:cNvPr>
          <p:cNvSpPr/>
          <p:nvPr/>
        </p:nvSpPr>
        <p:spPr>
          <a:xfrm>
            <a:off x="179596" y="1761362"/>
            <a:ext cx="8038625" cy="2097573"/>
          </a:xfrm>
          <a:prstGeom prst="roundRect">
            <a:avLst>
              <a:gd name="adj" fmla="val 0"/>
            </a:avLst>
          </a:prstGeom>
          <a:solidFill>
            <a:srgbClr val="FFFFFF"/>
          </a:solidFill>
          <a:ln w="3175" cap="flat" cmpd="sng" algn="ctr">
            <a:solidFill>
              <a:srgbClr val="FFFFFF">
                <a:lumMod val="75000"/>
              </a:srgbClr>
            </a:solidFill>
            <a:prstDash val="solid"/>
            <a:miter lim="800000"/>
          </a:ln>
          <a:effectLst/>
        </p:spPr>
        <p:txBody>
          <a:bodyPr lIns="48000" rtlCol="0" anchor="b"/>
          <a:lstStyle/>
          <a:p>
            <a:pPr marL="380981" marR="0" lvl="0" indent="-380981" defTabSz="1219140" eaLnBrk="1" fontAlgn="ctr" latinLnBrk="0" hangingPunct="1">
              <a:lnSpc>
                <a:spcPct val="100000"/>
              </a:lnSpc>
              <a:spcBef>
                <a:spcPts val="0"/>
              </a:spcBef>
              <a:spcAft>
                <a:spcPts val="0"/>
              </a:spcAft>
              <a:buClrTx/>
              <a:buSzTx/>
              <a:buFont typeface="Arial" panose="020B0604020202020204" pitchFamily="34" charset="0"/>
              <a:buChar char="•"/>
              <a:tabLst/>
              <a:defRPr/>
            </a:pPr>
            <a:endParaRPr kumimoji="0" lang="fr-FR" sz="933" b="0" i="0" u="none" strike="noStrike" kern="0" cap="none" spc="0" normalizeH="0" baseline="0" noProof="0">
              <a:ln>
                <a:noFill/>
              </a:ln>
              <a:solidFill>
                <a:srgbClr val="000000"/>
              </a:solidFill>
              <a:effectLst/>
              <a:uLnTx/>
              <a:uFillTx/>
              <a:latin typeface="Calibri"/>
              <a:ea typeface="+mn-ea"/>
              <a:cs typeface="+mn-cs"/>
            </a:endParaRPr>
          </a:p>
        </p:txBody>
      </p:sp>
      <p:sp>
        <p:nvSpPr>
          <p:cNvPr id="42" name="ZoneTexte 41">
            <a:extLst>
              <a:ext uri="{FF2B5EF4-FFF2-40B4-BE49-F238E27FC236}">
                <a16:creationId xmlns:a16="http://schemas.microsoft.com/office/drawing/2014/main" id="{A1379163-2C39-453B-A17B-DCEEB3CE07B9}"/>
              </a:ext>
            </a:extLst>
          </p:cNvPr>
          <p:cNvSpPr txBox="1"/>
          <p:nvPr/>
        </p:nvSpPr>
        <p:spPr>
          <a:xfrm>
            <a:off x="502788" y="1535659"/>
            <a:ext cx="3325899" cy="225767"/>
          </a:xfrm>
          <a:prstGeom prst="rect">
            <a:avLst/>
          </a:prstGeom>
          <a:noFill/>
        </p:spPr>
        <p:txBody>
          <a:bodyPr wrap="square" lIns="0" tIns="0" rIns="0" bIns="0" rtlCol="0">
            <a:spAutoFit/>
          </a:bodyPr>
          <a:lstStyle/>
          <a:p>
            <a:pPr defTabSz="1219140">
              <a:defRPr/>
            </a:pPr>
            <a:r>
              <a:rPr lang="fr-FR" sz="1467" b="1" cap="all">
                <a:solidFill>
                  <a:srgbClr val="3E454A"/>
                </a:solidFill>
                <a:latin typeface="Arial Black" panose="020B0A04020102020204" pitchFamily="34" charset="0"/>
              </a:rPr>
              <a:t>RISQUES COUVERTS</a:t>
            </a:r>
          </a:p>
        </p:txBody>
      </p:sp>
      <p:sp>
        <p:nvSpPr>
          <p:cNvPr id="43" name="Rectangle: Rounded Corners 39">
            <a:extLst>
              <a:ext uri="{FF2B5EF4-FFF2-40B4-BE49-F238E27FC236}">
                <a16:creationId xmlns:a16="http://schemas.microsoft.com/office/drawing/2014/main" id="{BAECEE8B-7827-40B9-8851-4EE4D82BF29F}"/>
              </a:ext>
            </a:extLst>
          </p:cNvPr>
          <p:cNvSpPr/>
          <p:nvPr/>
        </p:nvSpPr>
        <p:spPr>
          <a:xfrm>
            <a:off x="179597" y="4253720"/>
            <a:ext cx="8038625" cy="2077305"/>
          </a:xfrm>
          <a:prstGeom prst="roundRect">
            <a:avLst>
              <a:gd name="adj" fmla="val 0"/>
            </a:avLst>
          </a:prstGeom>
          <a:solidFill>
            <a:srgbClr val="FFFFFF"/>
          </a:solidFill>
          <a:ln w="3175" cap="flat" cmpd="sng" algn="ctr">
            <a:solidFill>
              <a:srgbClr val="FFFFFF">
                <a:lumMod val="75000"/>
              </a:srgbClr>
            </a:solidFill>
            <a:prstDash val="solid"/>
            <a:miter lim="800000"/>
          </a:ln>
          <a:effectLst/>
        </p:spPr>
        <p:txBody>
          <a:bodyPr lIns="48000" rtlCol="0" anchor="ctr"/>
          <a:lstStyle/>
          <a:p>
            <a:pPr marL="228594" marR="0" lvl="0" indent="-228594" algn="just" defTabSz="1217776"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Les exploitants agricoles ou viticoles sont exposés à de nombreux risques pouvant mettre en danger la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pérennité de leur activité </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mais aussi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engager leur responsabilité</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a:t>
            </a:r>
          </a:p>
          <a:p>
            <a:pPr marL="228594" marR="0" lvl="0" indent="-228594" algn="just" defTabSz="1217776"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Afin de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sécuriser leur exploitation</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 une couverture Dommage aux biens permet de garantir les dommages subis par les bâtiments d’exploitation ou les matériels stockés par l’exploitant.</a:t>
            </a:r>
          </a:p>
          <a:p>
            <a:pPr marL="228594" marR="0" lvl="0" indent="-228594" algn="just" defTabSz="1217776"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La responsabilité civile permet quand à elle de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couvrir les dommages subis par autrui </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liés à l’exercice de l’activité professionnelle ; ces dommages peuvent être corporels, matériels ou immatériels et peuvent être occasionnés par des accidents lors de travaux d’entretiens, de l’emploi de produits dangereux, de l’utilisation d’engin agricoles etc.</a:t>
            </a:r>
          </a:p>
        </p:txBody>
      </p:sp>
      <p:sp>
        <p:nvSpPr>
          <p:cNvPr id="44" name="ZoneTexte 43">
            <a:extLst>
              <a:ext uri="{FF2B5EF4-FFF2-40B4-BE49-F238E27FC236}">
                <a16:creationId xmlns:a16="http://schemas.microsoft.com/office/drawing/2014/main" id="{40B7B429-2A2A-4411-A900-6A09562FEA13}"/>
              </a:ext>
            </a:extLst>
          </p:cNvPr>
          <p:cNvSpPr txBox="1"/>
          <p:nvPr/>
        </p:nvSpPr>
        <p:spPr>
          <a:xfrm>
            <a:off x="8813207" y="1527550"/>
            <a:ext cx="3375403" cy="225767"/>
          </a:xfrm>
          <a:prstGeom prst="rect">
            <a:avLst/>
          </a:prstGeom>
          <a:noFill/>
        </p:spPr>
        <p:txBody>
          <a:bodyPr wrap="square" lIns="0" tIns="0" rIns="0" bIns="0" rtlCol="0">
            <a:spAutoFit/>
          </a:bodyPr>
          <a:lstStyle/>
          <a:p>
            <a:pPr defTabSz="1219140">
              <a:defRPr/>
            </a:pPr>
            <a:r>
              <a:rPr lang="fr-FR" sz="1467" b="1" cap="all">
                <a:solidFill>
                  <a:srgbClr val="3E454A"/>
                </a:solidFill>
                <a:latin typeface="Arial Black" panose="020B0A04020102020204" pitchFamily="34" charset="0"/>
              </a:rPr>
              <a:t>Contexte &amp; données clés</a:t>
            </a:r>
          </a:p>
        </p:txBody>
      </p:sp>
      <p:sp>
        <p:nvSpPr>
          <p:cNvPr id="45" name="Rectangle 44">
            <a:extLst>
              <a:ext uri="{FF2B5EF4-FFF2-40B4-BE49-F238E27FC236}">
                <a16:creationId xmlns:a16="http://schemas.microsoft.com/office/drawing/2014/main" id="{1AE7129D-A6D0-4746-808A-AA5F1B777245}"/>
              </a:ext>
            </a:extLst>
          </p:cNvPr>
          <p:cNvSpPr/>
          <p:nvPr/>
        </p:nvSpPr>
        <p:spPr>
          <a:xfrm>
            <a:off x="744840" y="1969310"/>
            <a:ext cx="1380744" cy="840757"/>
          </a:xfrm>
          <a:prstGeom prst="rect">
            <a:avLst/>
          </a:prstGeom>
          <a:solidFill>
            <a:srgbClr val="A5CC74"/>
          </a:solidFill>
          <a:ln w="635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Dommages corporels</a:t>
            </a:r>
          </a:p>
        </p:txBody>
      </p:sp>
      <p:sp>
        <p:nvSpPr>
          <p:cNvPr id="46" name="Rectangle 45">
            <a:extLst>
              <a:ext uri="{FF2B5EF4-FFF2-40B4-BE49-F238E27FC236}">
                <a16:creationId xmlns:a16="http://schemas.microsoft.com/office/drawing/2014/main" id="{D9A09520-2A10-48C8-B0AC-4E0397F64039}"/>
              </a:ext>
            </a:extLst>
          </p:cNvPr>
          <p:cNvSpPr/>
          <p:nvPr/>
        </p:nvSpPr>
        <p:spPr>
          <a:xfrm>
            <a:off x="744840" y="2880524"/>
            <a:ext cx="1380744" cy="840757"/>
          </a:xfrm>
          <a:prstGeom prst="rect">
            <a:avLst/>
          </a:prstGeom>
          <a:solidFill>
            <a:srgbClr val="C30F0F">
              <a:lumMod val="60000"/>
              <a:lumOff val="40000"/>
            </a:srgbClr>
          </a:solidFill>
          <a:ln w="6350" cap="flat" cmpd="sng" algn="ctr">
            <a:solidFill>
              <a:srgbClr val="F49D63"/>
            </a:solidFill>
            <a:prstDash val="solid"/>
            <a:miter lim="800000"/>
          </a:ln>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Dommages matériels</a:t>
            </a:r>
          </a:p>
        </p:txBody>
      </p:sp>
      <p:sp>
        <p:nvSpPr>
          <p:cNvPr id="47" name="Rectangle 46">
            <a:extLst>
              <a:ext uri="{FF2B5EF4-FFF2-40B4-BE49-F238E27FC236}">
                <a16:creationId xmlns:a16="http://schemas.microsoft.com/office/drawing/2014/main" id="{7F0855AC-62D6-48B7-B7F2-118FC3110526}"/>
              </a:ext>
            </a:extLst>
          </p:cNvPr>
          <p:cNvSpPr/>
          <p:nvPr/>
        </p:nvSpPr>
        <p:spPr>
          <a:xfrm>
            <a:off x="2203907" y="1969310"/>
            <a:ext cx="1380744" cy="840757"/>
          </a:xfrm>
          <a:prstGeom prst="rect">
            <a:avLst/>
          </a:prstGeom>
          <a:solidFill>
            <a:srgbClr val="C30F0F">
              <a:lumMod val="60000"/>
              <a:lumOff val="40000"/>
            </a:srgbClr>
          </a:solidFill>
          <a:ln w="6350" cap="flat" cmpd="sng" algn="ctr">
            <a:solidFill>
              <a:srgbClr val="F49D63"/>
            </a:solidFill>
            <a:prstDash val="solid"/>
            <a:miter lim="800000"/>
          </a:ln>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Dommages immatériels</a:t>
            </a:r>
          </a:p>
        </p:txBody>
      </p:sp>
      <p:sp>
        <p:nvSpPr>
          <p:cNvPr id="48" name="Rectangle 47">
            <a:extLst>
              <a:ext uri="{FF2B5EF4-FFF2-40B4-BE49-F238E27FC236}">
                <a16:creationId xmlns:a16="http://schemas.microsoft.com/office/drawing/2014/main" id="{1074141A-80F1-495C-9C37-392A824A2497}"/>
              </a:ext>
            </a:extLst>
          </p:cNvPr>
          <p:cNvSpPr/>
          <p:nvPr/>
        </p:nvSpPr>
        <p:spPr>
          <a:xfrm>
            <a:off x="3662974" y="1969310"/>
            <a:ext cx="2530933" cy="840757"/>
          </a:xfrm>
          <a:prstGeom prst="rect">
            <a:avLst/>
          </a:prstGeom>
          <a:solidFill>
            <a:srgbClr val="A5CC74"/>
          </a:solidFill>
          <a:ln w="6350" cap="flat" cmpd="sng" algn="ctr">
            <a:noFill/>
            <a:prstDash val="solid"/>
            <a:miter lim="800000"/>
          </a:ln>
          <a:effectLst>
            <a:outerShdw blurRad="50800" dist="38100" dir="2700000" algn="tl" rotWithShape="0">
              <a:prstClr val="black">
                <a:alpha val="40000"/>
              </a:prstClr>
            </a:outerShdw>
          </a:effectLst>
        </p:spPr>
        <p:txBody>
          <a:bodyPr lIns="48000" rIns="48000"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Incendies, dommages électriques, collisions</a:t>
            </a:r>
          </a:p>
        </p:txBody>
      </p:sp>
      <p:sp>
        <p:nvSpPr>
          <p:cNvPr id="49" name="Rectangle 48">
            <a:extLst>
              <a:ext uri="{FF2B5EF4-FFF2-40B4-BE49-F238E27FC236}">
                <a16:creationId xmlns:a16="http://schemas.microsoft.com/office/drawing/2014/main" id="{0D45A1CF-0266-40DD-9ABF-0C4CB091B9B7}"/>
              </a:ext>
            </a:extLst>
          </p:cNvPr>
          <p:cNvSpPr/>
          <p:nvPr/>
        </p:nvSpPr>
        <p:spPr>
          <a:xfrm>
            <a:off x="3662974" y="2880524"/>
            <a:ext cx="2530933" cy="840757"/>
          </a:xfrm>
          <a:prstGeom prst="rect">
            <a:avLst/>
          </a:prstGeom>
          <a:solidFill>
            <a:srgbClr val="C30F0F">
              <a:lumMod val="60000"/>
              <a:lumOff val="40000"/>
            </a:srgbClr>
          </a:solidFill>
          <a:ln w="6350" cap="flat" cmpd="sng" algn="ctr">
            <a:solidFill>
              <a:srgbClr val="F49D63"/>
            </a:solidFill>
            <a:prstDash val="solid"/>
            <a:miter lim="800000"/>
          </a:ln>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Tempête, neige, grêle, événements climatiques, catastrophes naturelles</a:t>
            </a:r>
          </a:p>
        </p:txBody>
      </p:sp>
      <p:sp>
        <p:nvSpPr>
          <p:cNvPr id="50" name="Rectangle 49">
            <a:extLst>
              <a:ext uri="{FF2B5EF4-FFF2-40B4-BE49-F238E27FC236}">
                <a16:creationId xmlns:a16="http://schemas.microsoft.com/office/drawing/2014/main" id="{E52A8D10-2A1E-4DD8-8150-CB591A55B633}"/>
              </a:ext>
            </a:extLst>
          </p:cNvPr>
          <p:cNvSpPr/>
          <p:nvPr/>
        </p:nvSpPr>
        <p:spPr>
          <a:xfrm>
            <a:off x="6272231" y="1969310"/>
            <a:ext cx="1380744" cy="840757"/>
          </a:xfrm>
          <a:prstGeom prst="rect">
            <a:avLst/>
          </a:prstGeom>
          <a:solidFill>
            <a:srgbClr val="C30F0F">
              <a:lumMod val="60000"/>
              <a:lumOff val="40000"/>
            </a:srgbClr>
          </a:solidFill>
          <a:ln w="6350" cap="flat" cmpd="sng" algn="ctr">
            <a:solidFill>
              <a:srgbClr val="F49D63"/>
            </a:solidFill>
            <a:prstDash val="solid"/>
            <a:miter lim="800000"/>
          </a:ln>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Attentats</a:t>
            </a:r>
          </a:p>
        </p:txBody>
      </p:sp>
      <p:sp>
        <p:nvSpPr>
          <p:cNvPr id="51" name="Rectangle 50">
            <a:extLst>
              <a:ext uri="{FF2B5EF4-FFF2-40B4-BE49-F238E27FC236}">
                <a16:creationId xmlns:a16="http://schemas.microsoft.com/office/drawing/2014/main" id="{1A5BEE83-C276-40E2-A522-E09670DD571B}"/>
              </a:ext>
            </a:extLst>
          </p:cNvPr>
          <p:cNvSpPr/>
          <p:nvPr/>
        </p:nvSpPr>
        <p:spPr>
          <a:xfrm>
            <a:off x="2203907" y="2885076"/>
            <a:ext cx="1380743" cy="840757"/>
          </a:xfrm>
          <a:prstGeom prst="rect">
            <a:avLst/>
          </a:prstGeom>
          <a:solidFill>
            <a:srgbClr val="A5CC74"/>
          </a:solidFill>
          <a:ln w="6350" cap="flat" cmpd="sng" algn="ctr">
            <a:noFill/>
            <a:prstDash val="solid"/>
            <a:miter lim="800000"/>
          </a:ln>
          <a:effectLst>
            <a:outerShdw blurRad="50800" dist="38100" dir="2700000" algn="tl" rotWithShape="0">
              <a:prstClr val="black">
                <a:alpha val="40000"/>
              </a:prstClr>
            </a:outerShdw>
          </a:effectLst>
        </p:spPr>
        <p:txBody>
          <a:bodyPr lIns="48000" rIns="48000"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Pertes d’exploitation</a:t>
            </a:r>
          </a:p>
        </p:txBody>
      </p:sp>
      <p:sp>
        <p:nvSpPr>
          <p:cNvPr id="52" name="ZoneTexte 43">
            <a:extLst>
              <a:ext uri="{FF2B5EF4-FFF2-40B4-BE49-F238E27FC236}">
                <a16:creationId xmlns:a16="http://schemas.microsoft.com/office/drawing/2014/main" id="{308F5202-7875-4089-88A4-6F7116DCE5B3}"/>
              </a:ext>
            </a:extLst>
          </p:cNvPr>
          <p:cNvSpPr txBox="1"/>
          <p:nvPr/>
        </p:nvSpPr>
        <p:spPr>
          <a:xfrm>
            <a:off x="502788" y="4028017"/>
            <a:ext cx="3325899" cy="225767"/>
          </a:xfrm>
          <a:prstGeom prst="rect">
            <a:avLst/>
          </a:prstGeom>
          <a:noFill/>
        </p:spPr>
        <p:txBody>
          <a:bodyPr wrap="square" lIns="0" tIns="0" rIns="0" bIns="0" rtlCol="0">
            <a:spAutoFit/>
          </a:bodyPr>
          <a:lstStyle/>
          <a:p>
            <a:pPr defTabSz="1219140">
              <a:defRPr/>
            </a:pPr>
            <a:r>
              <a:rPr lang="fr-FR" sz="1467" b="1" cap="all">
                <a:solidFill>
                  <a:srgbClr val="3E454A"/>
                </a:solidFill>
                <a:latin typeface="Arial Black" panose="020B0A04020102020204" pitchFamily="34" charset="0"/>
              </a:rPr>
              <a:t>Enjeux &amp; objectifs</a:t>
            </a:r>
          </a:p>
        </p:txBody>
      </p:sp>
      <p:sp>
        <p:nvSpPr>
          <p:cNvPr id="53" name="Rectangle 52">
            <a:extLst>
              <a:ext uri="{FF2B5EF4-FFF2-40B4-BE49-F238E27FC236}">
                <a16:creationId xmlns:a16="http://schemas.microsoft.com/office/drawing/2014/main" id="{E4D28115-2C21-4DC3-BFC1-DF752F887D3A}"/>
              </a:ext>
            </a:extLst>
          </p:cNvPr>
          <p:cNvSpPr/>
          <p:nvPr/>
        </p:nvSpPr>
        <p:spPr>
          <a:xfrm>
            <a:off x="8326660" y="1761362"/>
            <a:ext cx="3688665" cy="4569663"/>
          </a:xfrm>
          <a:prstGeom prst="rect">
            <a:avLst/>
          </a:prstGeom>
          <a:solidFill>
            <a:srgbClr val="FEF0F0"/>
          </a:solidFill>
          <a:ln>
            <a:solidFill>
              <a:srgbClr val="D7000F"/>
            </a:solidFill>
          </a:ln>
        </p:spPr>
        <p:txBody>
          <a:bodyPr wrap="square" lIns="48000" tIns="192000" rIns="48000" bIns="96000" anchor="ctr">
            <a:noAutofit/>
          </a:bodyPr>
          <a:lstStyle/>
          <a:p>
            <a:pPr marL="361942" marR="0" lvl="0" indent="-237061" defTabSz="1625478" eaLnBrk="1" fontAlgn="auto" latinLnBrk="0" hangingPunct="1">
              <a:lnSpc>
                <a:spcPct val="100000"/>
              </a:lnSpc>
              <a:spcBef>
                <a:spcPts val="533"/>
              </a:spcBef>
              <a:spcAft>
                <a:spcPts val="800"/>
              </a:spcAft>
              <a:buClrTx/>
              <a:buSzTx/>
              <a:buFont typeface="Arial" panose="020B0604020202020204" pitchFamily="34" charset="0"/>
              <a:buChar char="•"/>
              <a:tabLst/>
              <a:defRPr/>
            </a:pPr>
            <a:r>
              <a:rPr kumimoji="0" lang="fr-FR" sz="1200" b="1" i="0" u="none" strike="noStrike" kern="0" cap="none" spc="0" normalizeH="0" baseline="0" noProof="0" dirty="0">
                <a:ln>
                  <a:noFill/>
                </a:ln>
                <a:solidFill>
                  <a:srgbClr val="3E454A"/>
                </a:solidFill>
                <a:effectLst/>
                <a:uLnTx/>
                <a:uFillTx/>
                <a:cs typeface="Calibri" panose="020F0502020204030204" pitchFamily="34" charset="0"/>
              </a:rPr>
              <a:t>126 événements CAT NAT </a:t>
            </a:r>
          </a:p>
          <a:p>
            <a:pPr marL="361942" marR="0" lvl="0" indent="-237061" defTabSz="1625478" eaLnBrk="1" fontAlgn="auto" latinLnBrk="0" hangingPunct="1">
              <a:lnSpc>
                <a:spcPct val="100000"/>
              </a:lnSpc>
              <a:spcBef>
                <a:spcPts val="533"/>
              </a:spcBef>
              <a:spcAft>
                <a:spcPts val="800"/>
              </a:spcAft>
              <a:buClrTx/>
              <a:buSzTx/>
              <a:buFont typeface="Arial" panose="020B0604020202020204" pitchFamily="34" charset="0"/>
              <a:buChar char="•"/>
              <a:tabLst/>
              <a:defRPr/>
            </a:pPr>
            <a:r>
              <a:rPr kumimoji="0" lang="fr-FR" sz="1200" b="1" i="0" u="none" strike="noStrike" kern="0" cap="none" spc="0" normalizeH="0" baseline="0" noProof="0" dirty="0">
                <a:ln>
                  <a:noFill/>
                </a:ln>
                <a:solidFill>
                  <a:srgbClr val="3E454A"/>
                </a:solidFill>
                <a:effectLst/>
                <a:uLnTx/>
                <a:uFillTx/>
                <a:cs typeface="Calibri" panose="020F0502020204030204" pitchFamily="34" charset="0"/>
              </a:rPr>
              <a:t>Les principales causes d’incendie sont :</a:t>
            </a:r>
          </a:p>
          <a:p>
            <a:pPr marL="628650" marR="0" lvl="1" indent="-171450" defTabSz="91440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fr-FR" sz="1200" b="0" i="0" u="none" strike="noStrike" kern="0" cap="none" spc="0" normalizeH="0" baseline="0" noProof="0" dirty="0">
                <a:ln>
                  <a:noFill/>
                </a:ln>
                <a:solidFill>
                  <a:srgbClr val="3E454A"/>
                </a:solidFill>
                <a:effectLst/>
                <a:uLnTx/>
                <a:uFillTx/>
              </a:rPr>
              <a:t>D’origine électriques</a:t>
            </a:r>
          </a:p>
          <a:p>
            <a:pPr marL="628650" marR="0" lvl="1" indent="-171450" defTabSz="91440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fr-FR" sz="1200" b="0" i="0" u="none" strike="noStrike" kern="0" cap="none" spc="0" normalizeH="0" baseline="0" noProof="0" dirty="0">
                <a:ln>
                  <a:noFill/>
                </a:ln>
                <a:solidFill>
                  <a:srgbClr val="3E454A"/>
                </a:solidFill>
                <a:effectLst/>
                <a:uLnTx/>
                <a:uFillTx/>
              </a:rPr>
              <a:t>Mécanisation des process</a:t>
            </a:r>
          </a:p>
          <a:p>
            <a:pPr marL="628650" marR="0" lvl="1" indent="-171450" defTabSz="91440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fr-FR" sz="1200" b="0" i="0" u="none" strike="noStrike" kern="0" cap="none" spc="0" normalizeH="0" baseline="0" noProof="0" dirty="0">
                <a:ln>
                  <a:noFill/>
                </a:ln>
                <a:solidFill>
                  <a:srgbClr val="3E454A"/>
                </a:solidFill>
                <a:effectLst/>
                <a:uLnTx/>
                <a:uFillTx/>
              </a:rPr>
              <a:t>Appareils de chauffages, séchage, déshydratation</a:t>
            </a:r>
          </a:p>
          <a:p>
            <a:pPr marL="628650" marR="0" lvl="1" indent="-171450" defTabSz="91440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fr-FR" sz="1200" b="0" i="0" u="none" strike="noStrike" kern="0" cap="none" spc="0" normalizeH="0" baseline="0" noProof="0" dirty="0">
                <a:ln>
                  <a:noFill/>
                </a:ln>
                <a:solidFill>
                  <a:srgbClr val="3E454A"/>
                </a:solidFill>
                <a:effectLst/>
                <a:uLnTx/>
                <a:uFillTx/>
              </a:rPr>
              <a:t>Causes chimiques/engrais/phyto</a:t>
            </a:r>
          </a:p>
          <a:p>
            <a:pPr marL="628650" marR="0" lvl="1" indent="-171450" defTabSz="91440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fr-FR" sz="1200" b="0" i="0" u="none" strike="noStrike" kern="0" cap="none" spc="0" normalizeH="0" baseline="0" noProof="0" dirty="0">
                <a:ln>
                  <a:noFill/>
                </a:ln>
                <a:solidFill>
                  <a:srgbClr val="3E454A"/>
                </a:solidFill>
                <a:effectLst/>
                <a:uLnTx/>
                <a:uFillTx/>
              </a:rPr>
              <a:t>Malveillance</a:t>
            </a:r>
          </a:p>
          <a:p>
            <a:pPr marL="628650" marR="0" lvl="1" indent="-171450" defTabSz="91440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fr-FR" sz="1200" b="0" i="0" u="none" strike="noStrike" kern="0" cap="none" spc="0" normalizeH="0" baseline="0" noProof="0" dirty="0">
                <a:ln>
                  <a:noFill/>
                </a:ln>
                <a:solidFill>
                  <a:srgbClr val="3E454A"/>
                </a:solidFill>
                <a:effectLst/>
                <a:uLnTx/>
                <a:uFillTx/>
              </a:rPr>
              <a:t>Auto inflammation des fourrages (échauffement enzymatique)</a:t>
            </a:r>
          </a:p>
          <a:p>
            <a:pPr marL="628650" marR="0" lvl="1" indent="-171450" defTabSz="91440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fr-FR" sz="1200" b="0" i="0" u="none" strike="noStrike" kern="0" cap="none" spc="0" normalizeH="0" baseline="0" noProof="0" dirty="0">
                <a:ln>
                  <a:noFill/>
                </a:ln>
                <a:solidFill>
                  <a:srgbClr val="3E454A"/>
                </a:solidFill>
                <a:effectLst/>
                <a:uLnTx/>
                <a:uFillTx/>
              </a:rPr>
              <a:t>Pots d’échappement des automoteurs</a:t>
            </a:r>
          </a:p>
          <a:p>
            <a:pPr marL="628650" marR="0" lvl="1" indent="-171450" defTabSz="91440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fr-FR" sz="1200" b="0" i="0" u="none" strike="noStrike" kern="0" cap="none" spc="0" normalizeH="0" baseline="0" noProof="0" dirty="0">
                <a:ln>
                  <a:noFill/>
                </a:ln>
                <a:solidFill>
                  <a:srgbClr val="3E454A"/>
                </a:solidFill>
                <a:effectLst/>
                <a:uLnTx/>
                <a:uFillTx/>
              </a:rPr>
              <a:t>Risques pollution</a:t>
            </a:r>
          </a:p>
        </p:txBody>
      </p:sp>
      <p:grpSp>
        <p:nvGrpSpPr>
          <p:cNvPr id="54" name="Group 73">
            <a:extLst>
              <a:ext uri="{FF2B5EF4-FFF2-40B4-BE49-F238E27FC236}">
                <a16:creationId xmlns:a16="http://schemas.microsoft.com/office/drawing/2014/main" id="{A7CBB829-3413-42F7-97B8-4E2D60416CEE}"/>
              </a:ext>
            </a:extLst>
          </p:cNvPr>
          <p:cNvGrpSpPr>
            <a:grpSpLocks noChangeAspect="1"/>
          </p:cNvGrpSpPr>
          <p:nvPr/>
        </p:nvGrpSpPr>
        <p:grpSpPr bwMode="auto">
          <a:xfrm>
            <a:off x="182029" y="1469089"/>
            <a:ext cx="274387" cy="279036"/>
            <a:chOff x="6545" y="603"/>
            <a:chExt cx="413" cy="420"/>
          </a:xfrm>
          <a:solidFill>
            <a:srgbClr val="A5CC74"/>
          </a:solidFill>
        </p:grpSpPr>
        <p:sp>
          <p:nvSpPr>
            <p:cNvPr id="55" name="Freeform 74">
              <a:extLst>
                <a:ext uri="{FF2B5EF4-FFF2-40B4-BE49-F238E27FC236}">
                  <a16:creationId xmlns:a16="http://schemas.microsoft.com/office/drawing/2014/main" id="{69095C54-6C07-4E91-B138-BBCD265B5F53}"/>
                </a:ext>
              </a:extLst>
            </p:cNvPr>
            <p:cNvSpPr>
              <a:spLocks noEditPoints="1"/>
            </p:cNvSpPr>
            <p:nvPr/>
          </p:nvSpPr>
          <p:spPr bwMode="auto">
            <a:xfrm>
              <a:off x="6545" y="638"/>
              <a:ext cx="413" cy="233"/>
            </a:xfrm>
            <a:custGeom>
              <a:avLst/>
              <a:gdLst>
                <a:gd name="T0" fmla="*/ 272 w 279"/>
                <a:gd name="T1" fmla="*/ 156 h 157"/>
                <a:gd name="T2" fmla="*/ 266 w 279"/>
                <a:gd name="T3" fmla="*/ 152 h 157"/>
                <a:gd name="T4" fmla="*/ 266 w 279"/>
                <a:gd name="T5" fmla="*/ 152 h 157"/>
                <a:gd name="T6" fmla="*/ 242 w 279"/>
                <a:gd name="T7" fmla="*/ 132 h 157"/>
                <a:gd name="T8" fmla="*/ 217 w 279"/>
                <a:gd name="T9" fmla="*/ 152 h 157"/>
                <a:gd name="T10" fmla="*/ 212 w 279"/>
                <a:gd name="T11" fmla="*/ 156 h 157"/>
                <a:gd name="T12" fmla="*/ 206 w 279"/>
                <a:gd name="T13" fmla="*/ 153 h 157"/>
                <a:gd name="T14" fmla="*/ 176 w 279"/>
                <a:gd name="T15" fmla="*/ 132 h 157"/>
                <a:gd name="T16" fmla="*/ 145 w 279"/>
                <a:gd name="T17" fmla="*/ 153 h 157"/>
                <a:gd name="T18" fmla="*/ 139 w 279"/>
                <a:gd name="T19" fmla="*/ 156 h 157"/>
                <a:gd name="T20" fmla="*/ 134 w 279"/>
                <a:gd name="T21" fmla="*/ 152 h 157"/>
                <a:gd name="T22" fmla="*/ 104 w 279"/>
                <a:gd name="T23" fmla="*/ 132 h 157"/>
                <a:gd name="T24" fmla="*/ 73 w 279"/>
                <a:gd name="T25" fmla="*/ 152 h 157"/>
                <a:gd name="T26" fmla="*/ 67 w 279"/>
                <a:gd name="T27" fmla="*/ 156 h 157"/>
                <a:gd name="T28" fmla="*/ 62 w 279"/>
                <a:gd name="T29" fmla="*/ 151 h 157"/>
                <a:gd name="T30" fmla="*/ 37 w 279"/>
                <a:gd name="T31" fmla="*/ 132 h 157"/>
                <a:gd name="T32" fmla="*/ 19 w 279"/>
                <a:gd name="T33" fmla="*/ 139 h 157"/>
                <a:gd name="T34" fmla="*/ 14 w 279"/>
                <a:gd name="T35" fmla="*/ 150 h 157"/>
                <a:gd name="T36" fmla="*/ 8 w 279"/>
                <a:gd name="T37" fmla="*/ 156 h 157"/>
                <a:gd name="T38" fmla="*/ 2 w 279"/>
                <a:gd name="T39" fmla="*/ 151 h 157"/>
                <a:gd name="T40" fmla="*/ 41 w 279"/>
                <a:gd name="T41" fmla="*/ 42 h 157"/>
                <a:gd name="T42" fmla="*/ 140 w 279"/>
                <a:gd name="T43" fmla="*/ 0 h 157"/>
                <a:gd name="T44" fmla="*/ 238 w 279"/>
                <a:gd name="T45" fmla="*/ 42 h 157"/>
                <a:gd name="T46" fmla="*/ 278 w 279"/>
                <a:gd name="T47" fmla="*/ 151 h 157"/>
                <a:gd name="T48" fmla="*/ 272 w 279"/>
                <a:gd name="T49" fmla="*/ 156 h 157"/>
                <a:gd name="T50" fmla="*/ 272 w 279"/>
                <a:gd name="T51" fmla="*/ 156 h 157"/>
                <a:gd name="T52" fmla="*/ 104 w 279"/>
                <a:gd name="T53" fmla="*/ 120 h 157"/>
                <a:gd name="T54" fmla="*/ 141 w 279"/>
                <a:gd name="T55" fmla="*/ 139 h 157"/>
                <a:gd name="T56" fmla="*/ 176 w 279"/>
                <a:gd name="T57" fmla="*/ 120 h 157"/>
                <a:gd name="T58" fmla="*/ 211 w 279"/>
                <a:gd name="T59" fmla="*/ 138 h 157"/>
                <a:gd name="T60" fmla="*/ 242 w 279"/>
                <a:gd name="T61" fmla="*/ 120 h 157"/>
                <a:gd name="T62" fmla="*/ 265 w 279"/>
                <a:gd name="T63" fmla="*/ 129 h 157"/>
                <a:gd name="T64" fmla="*/ 229 w 279"/>
                <a:gd name="T65" fmla="*/ 50 h 157"/>
                <a:gd name="T66" fmla="*/ 140 w 279"/>
                <a:gd name="T67" fmla="*/ 12 h 157"/>
                <a:gd name="T68" fmla="*/ 50 w 279"/>
                <a:gd name="T69" fmla="*/ 50 h 157"/>
                <a:gd name="T70" fmla="*/ 14 w 279"/>
                <a:gd name="T71" fmla="*/ 127 h 157"/>
                <a:gd name="T72" fmla="*/ 37 w 279"/>
                <a:gd name="T73" fmla="*/ 120 h 157"/>
                <a:gd name="T74" fmla="*/ 69 w 279"/>
                <a:gd name="T75" fmla="*/ 135 h 157"/>
                <a:gd name="T76" fmla="*/ 104 w 279"/>
                <a:gd name="T77" fmla="*/ 12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9" h="157">
                  <a:moveTo>
                    <a:pt x="272" y="156"/>
                  </a:moveTo>
                  <a:cubicBezTo>
                    <a:pt x="269" y="156"/>
                    <a:pt x="266" y="155"/>
                    <a:pt x="266" y="152"/>
                  </a:cubicBezTo>
                  <a:cubicBezTo>
                    <a:pt x="266" y="152"/>
                    <a:pt x="266" y="152"/>
                    <a:pt x="266" y="152"/>
                  </a:cubicBezTo>
                  <a:cubicBezTo>
                    <a:pt x="266" y="151"/>
                    <a:pt x="261" y="132"/>
                    <a:pt x="242" y="132"/>
                  </a:cubicBezTo>
                  <a:cubicBezTo>
                    <a:pt x="223" y="132"/>
                    <a:pt x="218" y="151"/>
                    <a:pt x="217" y="152"/>
                  </a:cubicBezTo>
                  <a:cubicBezTo>
                    <a:pt x="217" y="154"/>
                    <a:pt x="215" y="156"/>
                    <a:pt x="212" y="156"/>
                  </a:cubicBezTo>
                  <a:cubicBezTo>
                    <a:pt x="210" y="157"/>
                    <a:pt x="207" y="155"/>
                    <a:pt x="206" y="153"/>
                  </a:cubicBezTo>
                  <a:cubicBezTo>
                    <a:pt x="206" y="153"/>
                    <a:pt x="196" y="132"/>
                    <a:pt x="176" y="132"/>
                  </a:cubicBezTo>
                  <a:cubicBezTo>
                    <a:pt x="156" y="132"/>
                    <a:pt x="145" y="153"/>
                    <a:pt x="145" y="153"/>
                  </a:cubicBezTo>
                  <a:cubicBezTo>
                    <a:pt x="144" y="155"/>
                    <a:pt x="141" y="157"/>
                    <a:pt x="139" y="156"/>
                  </a:cubicBezTo>
                  <a:cubicBezTo>
                    <a:pt x="137" y="156"/>
                    <a:pt x="134" y="154"/>
                    <a:pt x="134" y="152"/>
                  </a:cubicBezTo>
                  <a:cubicBezTo>
                    <a:pt x="134" y="151"/>
                    <a:pt x="128" y="132"/>
                    <a:pt x="104" y="132"/>
                  </a:cubicBezTo>
                  <a:cubicBezTo>
                    <a:pt x="79" y="132"/>
                    <a:pt x="74" y="151"/>
                    <a:pt x="73" y="152"/>
                  </a:cubicBezTo>
                  <a:cubicBezTo>
                    <a:pt x="73" y="155"/>
                    <a:pt x="70" y="157"/>
                    <a:pt x="67" y="156"/>
                  </a:cubicBezTo>
                  <a:cubicBezTo>
                    <a:pt x="64" y="156"/>
                    <a:pt x="62" y="154"/>
                    <a:pt x="62" y="151"/>
                  </a:cubicBezTo>
                  <a:cubicBezTo>
                    <a:pt x="62" y="149"/>
                    <a:pt x="61" y="132"/>
                    <a:pt x="37" y="132"/>
                  </a:cubicBezTo>
                  <a:cubicBezTo>
                    <a:pt x="29" y="132"/>
                    <a:pt x="23" y="135"/>
                    <a:pt x="19" y="139"/>
                  </a:cubicBezTo>
                  <a:cubicBezTo>
                    <a:pt x="14" y="144"/>
                    <a:pt x="14" y="150"/>
                    <a:pt x="14" y="150"/>
                  </a:cubicBezTo>
                  <a:cubicBezTo>
                    <a:pt x="14" y="154"/>
                    <a:pt x="11" y="156"/>
                    <a:pt x="8" y="156"/>
                  </a:cubicBezTo>
                  <a:cubicBezTo>
                    <a:pt x="5" y="157"/>
                    <a:pt x="2" y="154"/>
                    <a:pt x="2" y="151"/>
                  </a:cubicBezTo>
                  <a:cubicBezTo>
                    <a:pt x="0" y="110"/>
                    <a:pt x="14" y="70"/>
                    <a:pt x="41" y="42"/>
                  </a:cubicBezTo>
                  <a:cubicBezTo>
                    <a:pt x="67" y="15"/>
                    <a:pt x="102" y="0"/>
                    <a:pt x="140" y="0"/>
                  </a:cubicBezTo>
                  <a:cubicBezTo>
                    <a:pt x="177" y="0"/>
                    <a:pt x="212" y="15"/>
                    <a:pt x="238" y="42"/>
                  </a:cubicBezTo>
                  <a:cubicBezTo>
                    <a:pt x="265" y="70"/>
                    <a:pt x="279" y="110"/>
                    <a:pt x="278" y="151"/>
                  </a:cubicBezTo>
                  <a:cubicBezTo>
                    <a:pt x="278" y="154"/>
                    <a:pt x="275" y="156"/>
                    <a:pt x="272" y="156"/>
                  </a:cubicBezTo>
                  <a:cubicBezTo>
                    <a:pt x="272" y="156"/>
                    <a:pt x="272" y="156"/>
                    <a:pt x="272" y="156"/>
                  </a:cubicBezTo>
                  <a:close/>
                  <a:moveTo>
                    <a:pt x="104" y="120"/>
                  </a:moveTo>
                  <a:cubicBezTo>
                    <a:pt x="123" y="120"/>
                    <a:pt x="134" y="130"/>
                    <a:pt x="141" y="139"/>
                  </a:cubicBezTo>
                  <a:cubicBezTo>
                    <a:pt x="147" y="131"/>
                    <a:pt x="159" y="120"/>
                    <a:pt x="176" y="120"/>
                  </a:cubicBezTo>
                  <a:cubicBezTo>
                    <a:pt x="192" y="120"/>
                    <a:pt x="204" y="130"/>
                    <a:pt x="211" y="138"/>
                  </a:cubicBezTo>
                  <a:cubicBezTo>
                    <a:pt x="216" y="129"/>
                    <a:pt x="226" y="120"/>
                    <a:pt x="242" y="120"/>
                  </a:cubicBezTo>
                  <a:cubicBezTo>
                    <a:pt x="252" y="120"/>
                    <a:pt x="259" y="124"/>
                    <a:pt x="265" y="129"/>
                  </a:cubicBezTo>
                  <a:cubicBezTo>
                    <a:pt x="262" y="99"/>
                    <a:pt x="249" y="71"/>
                    <a:pt x="229" y="50"/>
                  </a:cubicBezTo>
                  <a:cubicBezTo>
                    <a:pt x="206" y="26"/>
                    <a:pt x="174" y="12"/>
                    <a:pt x="140" y="12"/>
                  </a:cubicBezTo>
                  <a:cubicBezTo>
                    <a:pt x="105" y="12"/>
                    <a:pt x="73" y="26"/>
                    <a:pt x="50" y="50"/>
                  </a:cubicBezTo>
                  <a:cubicBezTo>
                    <a:pt x="30" y="71"/>
                    <a:pt x="18" y="98"/>
                    <a:pt x="14" y="127"/>
                  </a:cubicBezTo>
                  <a:cubicBezTo>
                    <a:pt x="20" y="123"/>
                    <a:pt x="28" y="120"/>
                    <a:pt x="37" y="120"/>
                  </a:cubicBezTo>
                  <a:cubicBezTo>
                    <a:pt x="55" y="120"/>
                    <a:pt x="64" y="128"/>
                    <a:pt x="69" y="135"/>
                  </a:cubicBezTo>
                  <a:cubicBezTo>
                    <a:pt x="76" y="128"/>
                    <a:pt x="87" y="120"/>
                    <a:pt x="104" y="120"/>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56" name="Freeform 75">
              <a:extLst>
                <a:ext uri="{FF2B5EF4-FFF2-40B4-BE49-F238E27FC236}">
                  <a16:creationId xmlns:a16="http://schemas.microsoft.com/office/drawing/2014/main" id="{349FE262-A3AB-4DE6-9C0E-83C4E52BB1B0}"/>
                </a:ext>
              </a:extLst>
            </p:cNvPr>
            <p:cNvSpPr>
              <a:spLocks/>
            </p:cNvSpPr>
            <p:nvPr/>
          </p:nvSpPr>
          <p:spPr bwMode="auto">
            <a:xfrm>
              <a:off x="6743" y="603"/>
              <a:ext cx="18" cy="53"/>
            </a:xfrm>
            <a:custGeom>
              <a:avLst/>
              <a:gdLst>
                <a:gd name="T0" fmla="*/ 6 w 12"/>
                <a:gd name="T1" fmla="*/ 36 h 36"/>
                <a:gd name="T2" fmla="*/ 0 w 12"/>
                <a:gd name="T3" fmla="*/ 30 h 36"/>
                <a:gd name="T4" fmla="*/ 0 w 12"/>
                <a:gd name="T5" fmla="*/ 6 h 36"/>
                <a:gd name="T6" fmla="*/ 6 w 12"/>
                <a:gd name="T7" fmla="*/ 0 h 36"/>
                <a:gd name="T8" fmla="*/ 12 w 12"/>
                <a:gd name="T9" fmla="*/ 6 h 36"/>
                <a:gd name="T10" fmla="*/ 12 w 12"/>
                <a:gd name="T11" fmla="*/ 30 h 36"/>
                <a:gd name="T12" fmla="*/ 6 w 1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6" y="36"/>
                  </a:moveTo>
                  <a:cubicBezTo>
                    <a:pt x="2" y="36"/>
                    <a:pt x="0" y="34"/>
                    <a:pt x="0" y="30"/>
                  </a:cubicBezTo>
                  <a:cubicBezTo>
                    <a:pt x="0" y="6"/>
                    <a:pt x="0" y="6"/>
                    <a:pt x="0" y="6"/>
                  </a:cubicBezTo>
                  <a:cubicBezTo>
                    <a:pt x="0" y="3"/>
                    <a:pt x="2" y="0"/>
                    <a:pt x="6" y="0"/>
                  </a:cubicBezTo>
                  <a:cubicBezTo>
                    <a:pt x="9" y="0"/>
                    <a:pt x="12" y="3"/>
                    <a:pt x="12" y="6"/>
                  </a:cubicBezTo>
                  <a:cubicBezTo>
                    <a:pt x="12" y="30"/>
                    <a:pt x="12" y="30"/>
                    <a:pt x="12" y="30"/>
                  </a:cubicBezTo>
                  <a:cubicBezTo>
                    <a:pt x="12" y="34"/>
                    <a:pt x="9" y="36"/>
                    <a:pt x="6" y="36"/>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57" name="Freeform 76">
              <a:extLst>
                <a:ext uri="{FF2B5EF4-FFF2-40B4-BE49-F238E27FC236}">
                  <a16:creationId xmlns:a16="http://schemas.microsoft.com/office/drawing/2014/main" id="{5D583DF3-CC99-4F6A-BF02-ECD6B7117BA6}"/>
                </a:ext>
              </a:extLst>
            </p:cNvPr>
            <p:cNvSpPr>
              <a:spLocks/>
            </p:cNvSpPr>
            <p:nvPr/>
          </p:nvSpPr>
          <p:spPr bwMode="auto">
            <a:xfrm>
              <a:off x="6743" y="851"/>
              <a:ext cx="62" cy="172"/>
            </a:xfrm>
            <a:custGeom>
              <a:avLst/>
              <a:gdLst>
                <a:gd name="T0" fmla="*/ 21 w 42"/>
                <a:gd name="T1" fmla="*/ 116 h 116"/>
                <a:gd name="T2" fmla="*/ 0 w 42"/>
                <a:gd name="T3" fmla="*/ 96 h 116"/>
                <a:gd name="T4" fmla="*/ 0 w 42"/>
                <a:gd name="T5" fmla="*/ 6 h 116"/>
                <a:gd name="T6" fmla="*/ 6 w 42"/>
                <a:gd name="T7" fmla="*/ 0 h 116"/>
                <a:gd name="T8" fmla="*/ 12 w 42"/>
                <a:gd name="T9" fmla="*/ 6 h 116"/>
                <a:gd name="T10" fmla="*/ 12 w 42"/>
                <a:gd name="T11" fmla="*/ 96 h 116"/>
                <a:gd name="T12" fmla="*/ 21 w 42"/>
                <a:gd name="T13" fmla="*/ 104 h 116"/>
                <a:gd name="T14" fmla="*/ 30 w 42"/>
                <a:gd name="T15" fmla="*/ 96 h 116"/>
                <a:gd name="T16" fmla="*/ 36 w 42"/>
                <a:gd name="T17" fmla="*/ 90 h 116"/>
                <a:gd name="T18" fmla="*/ 42 w 42"/>
                <a:gd name="T19" fmla="*/ 96 h 116"/>
                <a:gd name="T20" fmla="*/ 21 w 42"/>
                <a:gd name="T21"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116">
                  <a:moveTo>
                    <a:pt x="21" y="116"/>
                  </a:moveTo>
                  <a:cubicBezTo>
                    <a:pt x="10" y="116"/>
                    <a:pt x="0" y="109"/>
                    <a:pt x="0" y="96"/>
                  </a:cubicBezTo>
                  <a:cubicBezTo>
                    <a:pt x="0" y="6"/>
                    <a:pt x="0" y="6"/>
                    <a:pt x="0" y="6"/>
                  </a:cubicBezTo>
                  <a:cubicBezTo>
                    <a:pt x="0" y="3"/>
                    <a:pt x="2" y="0"/>
                    <a:pt x="6" y="0"/>
                  </a:cubicBezTo>
                  <a:cubicBezTo>
                    <a:pt x="9" y="0"/>
                    <a:pt x="12" y="3"/>
                    <a:pt x="12" y="6"/>
                  </a:cubicBezTo>
                  <a:cubicBezTo>
                    <a:pt x="12" y="96"/>
                    <a:pt x="12" y="96"/>
                    <a:pt x="12" y="96"/>
                  </a:cubicBezTo>
                  <a:cubicBezTo>
                    <a:pt x="12" y="104"/>
                    <a:pt x="20" y="104"/>
                    <a:pt x="21" y="104"/>
                  </a:cubicBezTo>
                  <a:cubicBezTo>
                    <a:pt x="22" y="104"/>
                    <a:pt x="30" y="104"/>
                    <a:pt x="30" y="96"/>
                  </a:cubicBezTo>
                  <a:cubicBezTo>
                    <a:pt x="30" y="93"/>
                    <a:pt x="32" y="90"/>
                    <a:pt x="36" y="90"/>
                  </a:cubicBezTo>
                  <a:cubicBezTo>
                    <a:pt x="39" y="90"/>
                    <a:pt x="42" y="93"/>
                    <a:pt x="42" y="96"/>
                  </a:cubicBezTo>
                  <a:cubicBezTo>
                    <a:pt x="42" y="109"/>
                    <a:pt x="31" y="116"/>
                    <a:pt x="21" y="116"/>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grpSp>
      <p:grpSp>
        <p:nvGrpSpPr>
          <p:cNvPr id="58" name="Group 144">
            <a:extLst>
              <a:ext uri="{FF2B5EF4-FFF2-40B4-BE49-F238E27FC236}">
                <a16:creationId xmlns:a16="http://schemas.microsoft.com/office/drawing/2014/main" id="{8498B3EF-0BD3-42EF-810F-5631BAFDD009}"/>
              </a:ext>
            </a:extLst>
          </p:cNvPr>
          <p:cNvGrpSpPr>
            <a:grpSpLocks noChangeAspect="1"/>
          </p:cNvGrpSpPr>
          <p:nvPr/>
        </p:nvGrpSpPr>
        <p:grpSpPr bwMode="auto">
          <a:xfrm>
            <a:off x="8379322" y="1519440"/>
            <a:ext cx="389892" cy="221027"/>
            <a:chOff x="4660" y="3255"/>
            <a:chExt cx="441" cy="250"/>
          </a:xfrm>
          <a:solidFill>
            <a:srgbClr val="F49D63"/>
          </a:solidFill>
        </p:grpSpPr>
        <p:sp>
          <p:nvSpPr>
            <p:cNvPr id="59" name="Freeform 145">
              <a:extLst>
                <a:ext uri="{FF2B5EF4-FFF2-40B4-BE49-F238E27FC236}">
                  <a16:creationId xmlns:a16="http://schemas.microsoft.com/office/drawing/2014/main" id="{4E71D368-CAC7-4987-AECE-30D3F21DC2C3}"/>
                </a:ext>
              </a:extLst>
            </p:cNvPr>
            <p:cNvSpPr>
              <a:spLocks noEditPoints="1"/>
            </p:cNvSpPr>
            <p:nvPr/>
          </p:nvSpPr>
          <p:spPr bwMode="auto">
            <a:xfrm>
              <a:off x="4660" y="3255"/>
              <a:ext cx="441" cy="250"/>
            </a:xfrm>
            <a:custGeom>
              <a:avLst/>
              <a:gdLst>
                <a:gd name="T0" fmla="*/ 286 w 288"/>
                <a:gd name="T1" fmla="*/ 81 h 168"/>
                <a:gd name="T2" fmla="*/ 245 w 288"/>
                <a:gd name="T3" fmla="*/ 41 h 168"/>
                <a:gd name="T4" fmla="*/ 149 w 288"/>
                <a:gd name="T5" fmla="*/ 1 h 168"/>
                <a:gd name="T6" fmla="*/ 144 w 288"/>
                <a:gd name="T7" fmla="*/ 0 h 168"/>
                <a:gd name="T8" fmla="*/ 139 w 288"/>
                <a:gd name="T9" fmla="*/ 1 h 168"/>
                <a:gd name="T10" fmla="*/ 43 w 288"/>
                <a:gd name="T11" fmla="*/ 41 h 168"/>
                <a:gd name="T12" fmla="*/ 1 w 288"/>
                <a:gd name="T13" fmla="*/ 81 h 168"/>
                <a:gd name="T14" fmla="*/ 1 w 288"/>
                <a:gd name="T15" fmla="*/ 88 h 168"/>
                <a:gd name="T16" fmla="*/ 43 w 288"/>
                <a:gd name="T17" fmla="*/ 128 h 168"/>
                <a:gd name="T18" fmla="*/ 139 w 288"/>
                <a:gd name="T19" fmla="*/ 168 h 168"/>
                <a:gd name="T20" fmla="*/ 144 w 288"/>
                <a:gd name="T21" fmla="*/ 168 h 168"/>
                <a:gd name="T22" fmla="*/ 149 w 288"/>
                <a:gd name="T23" fmla="*/ 168 h 168"/>
                <a:gd name="T24" fmla="*/ 245 w 288"/>
                <a:gd name="T25" fmla="*/ 128 h 168"/>
                <a:gd name="T26" fmla="*/ 286 w 288"/>
                <a:gd name="T27" fmla="*/ 88 h 168"/>
                <a:gd name="T28" fmla="*/ 286 w 288"/>
                <a:gd name="T29" fmla="*/ 81 h 168"/>
                <a:gd name="T30" fmla="*/ 195 w 288"/>
                <a:gd name="T31" fmla="*/ 33 h 168"/>
                <a:gd name="T32" fmla="*/ 216 w 288"/>
                <a:gd name="T33" fmla="*/ 84 h 168"/>
                <a:gd name="T34" fmla="*/ 195 w 288"/>
                <a:gd name="T35" fmla="*/ 135 h 168"/>
                <a:gd name="T36" fmla="*/ 144 w 288"/>
                <a:gd name="T37" fmla="*/ 156 h 168"/>
                <a:gd name="T38" fmla="*/ 93 w 288"/>
                <a:gd name="T39" fmla="*/ 135 h 168"/>
                <a:gd name="T40" fmla="*/ 72 w 288"/>
                <a:gd name="T41" fmla="*/ 84 h 168"/>
                <a:gd name="T42" fmla="*/ 93 w 288"/>
                <a:gd name="T43" fmla="*/ 33 h 168"/>
                <a:gd name="T44" fmla="*/ 144 w 288"/>
                <a:gd name="T45" fmla="*/ 12 h 168"/>
                <a:gd name="T46" fmla="*/ 195 w 288"/>
                <a:gd name="T47" fmla="*/ 33 h 168"/>
                <a:gd name="T48" fmla="*/ 21 w 288"/>
                <a:gd name="T49" fmla="*/ 92 h 168"/>
                <a:gd name="T50" fmla="*/ 14 w 288"/>
                <a:gd name="T51" fmla="*/ 84 h 168"/>
                <a:gd name="T52" fmla="*/ 55 w 288"/>
                <a:gd name="T53" fmla="*/ 46 h 168"/>
                <a:gd name="T54" fmla="*/ 79 w 288"/>
                <a:gd name="T55" fmla="*/ 31 h 168"/>
                <a:gd name="T56" fmla="*/ 60 w 288"/>
                <a:gd name="T57" fmla="*/ 84 h 168"/>
                <a:gd name="T58" fmla="*/ 79 w 288"/>
                <a:gd name="T59" fmla="*/ 138 h 168"/>
                <a:gd name="T60" fmla="*/ 50 w 288"/>
                <a:gd name="T61" fmla="*/ 118 h 168"/>
                <a:gd name="T62" fmla="*/ 21 w 288"/>
                <a:gd name="T63" fmla="*/ 92 h 168"/>
                <a:gd name="T64" fmla="*/ 233 w 288"/>
                <a:gd name="T65" fmla="*/ 122 h 168"/>
                <a:gd name="T66" fmla="*/ 208 w 288"/>
                <a:gd name="T67" fmla="*/ 138 h 168"/>
                <a:gd name="T68" fmla="*/ 228 w 288"/>
                <a:gd name="T69" fmla="*/ 84 h 168"/>
                <a:gd name="T70" fmla="*/ 208 w 288"/>
                <a:gd name="T71" fmla="*/ 31 h 168"/>
                <a:gd name="T72" fmla="*/ 238 w 288"/>
                <a:gd name="T73" fmla="*/ 50 h 168"/>
                <a:gd name="T74" fmla="*/ 266 w 288"/>
                <a:gd name="T75" fmla="*/ 76 h 168"/>
                <a:gd name="T76" fmla="*/ 274 w 288"/>
                <a:gd name="T77" fmla="*/ 84 h 168"/>
                <a:gd name="T78" fmla="*/ 233 w 288"/>
                <a:gd name="T79" fmla="*/ 12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8" h="168">
                  <a:moveTo>
                    <a:pt x="286" y="81"/>
                  </a:moveTo>
                  <a:cubicBezTo>
                    <a:pt x="286" y="80"/>
                    <a:pt x="270" y="61"/>
                    <a:pt x="245" y="41"/>
                  </a:cubicBezTo>
                  <a:cubicBezTo>
                    <a:pt x="221" y="22"/>
                    <a:pt x="187" y="2"/>
                    <a:pt x="149" y="1"/>
                  </a:cubicBezTo>
                  <a:cubicBezTo>
                    <a:pt x="147" y="0"/>
                    <a:pt x="146" y="0"/>
                    <a:pt x="144" y="0"/>
                  </a:cubicBezTo>
                  <a:cubicBezTo>
                    <a:pt x="142" y="0"/>
                    <a:pt x="140" y="0"/>
                    <a:pt x="139" y="1"/>
                  </a:cubicBezTo>
                  <a:cubicBezTo>
                    <a:pt x="101" y="2"/>
                    <a:pt x="67" y="22"/>
                    <a:pt x="43" y="41"/>
                  </a:cubicBezTo>
                  <a:cubicBezTo>
                    <a:pt x="17" y="61"/>
                    <a:pt x="2" y="80"/>
                    <a:pt x="1" y="81"/>
                  </a:cubicBezTo>
                  <a:cubicBezTo>
                    <a:pt x="0" y="83"/>
                    <a:pt x="0" y="86"/>
                    <a:pt x="1" y="88"/>
                  </a:cubicBezTo>
                  <a:cubicBezTo>
                    <a:pt x="2" y="88"/>
                    <a:pt x="17" y="108"/>
                    <a:pt x="43" y="128"/>
                  </a:cubicBezTo>
                  <a:cubicBezTo>
                    <a:pt x="67" y="147"/>
                    <a:pt x="101" y="166"/>
                    <a:pt x="139" y="168"/>
                  </a:cubicBezTo>
                  <a:cubicBezTo>
                    <a:pt x="140" y="168"/>
                    <a:pt x="142" y="168"/>
                    <a:pt x="144" y="168"/>
                  </a:cubicBezTo>
                  <a:cubicBezTo>
                    <a:pt x="146" y="168"/>
                    <a:pt x="147" y="168"/>
                    <a:pt x="149" y="168"/>
                  </a:cubicBezTo>
                  <a:cubicBezTo>
                    <a:pt x="187" y="166"/>
                    <a:pt x="221" y="147"/>
                    <a:pt x="245" y="128"/>
                  </a:cubicBezTo>
                  <a:cubicBezTo>
                    <a:pt x="270" y="108"/>
                    <a:pt x="286" y="88"/>
                    <a:pt x="286" y="88"/>
                  </a:cubicBezTo>
                  <a:cubicBezTo>
                    <a:pt x="288" y="86"/>
                    <a:pt x="288" y="83"/>
                    <a:pt x="286" y="81"/>
                  </a:cubicBezTo>
                  <a:close/>
                  <a:moveTo>
                    <a:pt x="195" y="33"/>
                  </a:moveTo>
                  <a:cubicBezTo>
                    <a:pt x="208" y="46"/>
                    <a:pt x="216" y="64"/>
                    <a:pt x="216" y="84"/>
                  </a:cubicBezTo>
                  <a:cubicBezTo>
                    <a:pt x="216" y="104"/>
                    <a:pt x="208" y="122"/>
                    <a:pt x="195" y="135"/>
                  </a:cubicBezTo>
                  <a:cubicBezTo>
                    <a:pt x="182" y="148"/>
                    <a:pt x="164" y="156"/>
                    <a:pt x="144" y="156"/>
                  </a:cubicBezTo>
                  <a:cubicBezTo>
                    <a:pt x="124" y="156"/>
                    <a:pt x="106" y="148"/>
                    <a:pt x="93" y="135"/>
                  </a:cubicBezTo>
                  <a:cubicBezTo>
                    <a:pt x="80" y="122"/>
                    <a:pt x="72" y="104"/>
                    <a:pt x="72" y="84"/>
                  </a:cubicBezTo>
                  <a:cubicBezTo>
                    <a:pt x="72" y="64"/>
                    <a:pt x="80" y="46"/>
                    <a:pt x="93" y="33"/>
                  </a:cubicBezTo>
                  <a:cubicBezTo>
                    <a:pt x="106" y="20"/>
                    <a:pt x="124" y="12"/>
                    <a:pt x="144" y="12"/>
                  </a:cubicBezTo>
                  <a:cubicBezTo>
                    <a:pt x="164" y="12"/>
                    <a:pt x="182" y="20"/>
                    <a:pt x="195" y="33"/>
                  </a:cubicBezTo>
                  <a:close/>
                  <a:moveTo>
                    <a:pt x="21" y="92"/>
                  </a:moveTo>
                  <a:cubicBezTo>
                    <a:pt x="18" y="89"/>
                    <a:pt x="16" y="86"/>
                    <a:pt x="14" y="84"/>
                  </a:cubicBezTo>
                  <a:cubicBezTo>
                    <a:pt x="20" y="77"/>
                    <a:pt x="35" y="61"/>
                    <a:pt x="55" y="46"/>
                  </a:cubicBezTo>
                  <a:cubicBezTo>
                    <a:pt x="62" y="41"/>
                    <a:pt x="71" y="35"/>
                    <a:pt x="79" y="31"/>
                  </a:cubicBezTo>
                  <a:cubicBezTo>
                    <a:pt x="67" y="45"/>
                    <a:pt x="60" y="64"/>
                    <a:pt x="60" y="84"/>
                  </a:cubicBezTo>
                  <a:cubicBezTo>
                    <a:pt x="60" y="105"/>
                    <a:pt x="67" y="123"/>
                    <a:pt x="79" y="138"/>
                  </a:cubicBezTo>
                  <a:cubicBezTo>
                    <a:pt x="69" y="132"/>
                    <a:pt x="59" y="125"/>
                    <a:pt x="50" y="118"/>
                  </a:cubicBezTo>
                  <a:cubicBezTo>
                    <a:pt x="38" y="109"/>
                    <a:pt x="28" y="99"/>
                    <a:pt x="21" y="92"/>
                  </a:cubicBezTo>
                  <a:close/>
                  <a:moveTo>
                    <a:pt x="233" y="122"/>
                  </a:moveTo>
                  <a:cubicBezTo>
                    <a:pt x="225" y="128"/>
                    <a:pt x="217" y="133"/>
                    <a:pt x="208" y="138"/>
                  </a:cubicBezTo>
                  <a:cubicBezTo>
                    <a:pt x="220" y="123"/>
                    <a:pt x="228" y="105"/>
                    <a:pt x="228" y="84"/>
                  </a:cubicBezTo>
                  <a:cubicBezTo>
                    <a:pt x="228" y="64"/>
                    <a:pt x="220" y="45"/>
                    <a:pt x="208" y="31"/>
                  </a:cubicBezTo>
                  <a:cubicBezTo>
                    <a:pt x="219" y="36"/>
                    <a:pt x="229" y="43"/>
                    <a:pt x="238" y="50"/>
                  </a:cubicBezTo>
                  <a:cubicBezTo>
                    <a:pt x="250" y="60"/>
                    <a:pt x="260" y="69"/>
                    <a:pt x="266" y="76"/>
                  </a:cubicBezTo>
                  <a:cubicBezTo>
                    <a:pt x="270" y="79"/>
                    <a:pt x="272" y="82"/>
                    <a:pt x="274" y="84"/>
                  </a:cubicBezTo>
                  <a:cubicBezTo>
                    <a:pt x="268" y="91"/>
                    <a:pt x="253" y="107"/>
                    <a:pt x="233" y="122"/>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0" name="Freeform 146">
              <a:extLst>
                <a:ext uri="{FF2B5EF4-FFF2-40B4-BE49-F238E27FC236}">
                  <a16:creationId xmlns:a16="http://schemas.microsoft.com/office/drawing/2014/main" id="{164FE80B-BBE6-4C8E-986E-83802A70A141}"/>
                </a:ext>
              </a:extLst>
            </p:cNvPr>
            <p:cNvSpPr>
              <a:spLocks noEditPoints="1"/>
            </p:cNvSpPr>
            <p:nvPr/>
          </p:nvSpPr>
          <p:spPr bwMode="auto">
            <a:xfrm>
              <a:off x="4799" y="3374"/>
              <a:ext cx="45" cy="64"/>
            </a:xfrm>
            <a:custGeom>
              <a:avLst/>
              <a:gdLst>
                <a:gd name="T0" fmla="*/ 24 w 29"/>
                <a:gd name="T1" fmla="*/ 0 h 43"/>
                <a:gd name="T2" fmla="*/ 6 w 29"/>
                <a:gd name="T3" fmla="*/ 0 h 43"/>
                <a:gd name="T4" fmla="*/ 2 w 29"/>
                <a:gd name="T5" fmla="*/ 1 h 43"/>
                <a:gd name="T6" fmla="*/ 0 w 29"/>
                <a:gd name="T7" fmla="*/ 5 h 43"/>
                <a:gd name="T8" fmla="*/ 0 w 29"/>
                <a:gd name="T9" fmla="*/ 37 h 43"/>
                <a:gd name="T10" fmla="*/ 2 w 29"/>
                <a:gd name="T11" fmla="*/ 41 h 43"/>
                <a:gd name="T12" fmla="*/ 6 w 29"/>
                <a:gd name="T13" fmla="*/ 43 h 43"/>
                <a:gd name="T14" fmla="*/ 24 w 29"/>
                <a:gd name="T15" fmla="*/ 43 h 43"/>
                <a:gd name="T16" fmla="*/ 28 w 29"/>
                <a:gd name="T17" fmla="*/ 41 h 43"/>
                <a:gd name="T18" fmla="*/ 29 w 29"/>
                <a:gd name="T19" fmla="*/ 37 h 43"/>
                <a:gd name="T20" fmla="*/ 29 w 29"/>
                <a:gd name="T21" fmla="*/ 5 h 43"/>
                <a:gd name="T22" fmla="*/ 28 w 29"/>
                <a:gd name="T23" fmla="*/ 1 h 43"/>
                <a:gd name="T24" fmla="*/ 24 w 29"/>
                <a:gd name="T25" fmla="*/ 0 h 43"/>
                <a:gd name="T26" fmla="*/ 19 w 29"/>
                <a:gd name="T27" fmla="*/ 10 h 43"/>
                <a:gd name="T28" fmla="*/ 19 w 29"/>
                <a:gd name="T29" fmla="*/ 32 h 43"/>
                <a:gd name="T30" fmla="*/ 11 w 29"/>
                <a:gd name="T31" fmla="*/ 32 h 43"/>
                <a:gd name="T32" fmla="*/ 11 w 29"/>
                <a:gd name="T33" fmla="*/ 10 h 43"/>
                <a:gd name="T34" fmla="*/ 19 w 29"/>
                <a:gd name="T35" fmla="*/ 1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43">
                  <a:moveTo>
                    <a:pt x="24" y="0"/>
                  </a:moveTo>
                  <a:cubicBezTo>
                    <a:pt x="6" y="0"/>
                    <a:pt x="6" y="0"/>
                    <a:pt x="6" y="0"/>
                  </a:cubicBezTo>
                  <a:cubicBezTo>
                    <a:pt x="4" y="0"/>
                    <a:pt x="3" y="0"/>
                    <a:pt x="2" y="1"/>
                  </a:cubicBezTo>
                  <a:cubicBezTo>
                    <a:pt x="1" y="2"/>
                    <a:pt x="0" y="4"/>
                    <a:pt x="0" y="5"/>
                  </a:cubicBezTo>
                  <a:cubicBezTo>
                    <a:pt x="0" y="37"/>
                    <a:pt x="0" y="37"/>
                    <a:pt x="0" y="37"/>
                  </a:cubicBezTo>
                  <a:cubicBezTo>
                    <a:pt x="0" y="39"/>
                    <a:pt x="1" y="40"/>
                    <a:pt x="2" y="41"/>
                  </a:cubicBezTo>
                  <a:cubicBezTo>
                    <a:pt x="3" y="42"/>
                    <a:pt x="4" y="43"/>
                    <a:pt x="6" y="43"/>
                  </a:cubicBezTo>
                  <a:cubicBezTo>
                    <a:pt x="24" y="43"/>
                    <a:pt x="24" y="43"/>
                    <a:pt x="24" y="43"/>
                  </a:cubicBezTo>
                  <a:cubicBezTo>
                    <a:pt x="25" y="43"/>
                    <a:pt x="27" y="42"/>
                    <a:pt x="28" y="41"/>
                  </a:cubicBezTo>
                  <a:cubicBezTo>
                    <a:pt x="29" y="40"/>
                    <a:pt x="29" y="39"/>
                    <a:pt x="29" y="37"/>
                  </a:cubicBezTo>
                  <a:cubicBezTo>
                    <a:pt x="29" y="5"/>
                    <a:pt x="29" y="5"/>
                    <a:pt x="29" y="5"/>
                  </a:cubicBezTo>
                  <a:cubicBezTo>
                    <a:pt x="29" y="4"/>
                    <a:pt x="29" y="2"/>
                    <a:pt x="28" y="1"/>
                  </a:cubicBezTo>
                  <a:cubicBezTo>
                    <a:pt x="27" y="0"/>
                    <a:pt x="25" y="0"/>
                    <a:pt x="24" y="0"/>
                  </a:cubicBezTo>
                  <a:close/>
                  <a:moveTo>
                    <a:pt x="19" y="10"/>
                  </a:moveTo>
                  <a:cubicBezTo>
                    <a:pt x="19" y="32"/>
                    <a:pt x="19" y="32"/>
                    <a:pt x="19" y="32"/>
                  </a:cubicBezTo>
                  <a:cubicBezTo>
                    <a:pt x="11" y="32"/>
                    <a:pt x="11" y="32"/>
                    <a:pt x="11" y="32"/>
                  </a:cubicBezTo>
                  <a:cubicBezTo>
                    <a:pt x="11" y="10"/>
                    <a:pt x="11" y="10"/>
                    <a:pt x="11" y="10"/>
                  </a:cubicBezTo>
                  <a:lnTo>
                    <a:pt x="19" y="10"/>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1" name="Freeform 147">
              <a:extLst>
                <a:ext uri="{FF2B5EF4-FFF2-40B4-BE49-F238E27FC236}">
                  <a16:creationId xmlns:a16="http://schemas.microsoft.com/office/drawing/2014/main" id="{967CDA21-8521-49B2-9950-4BF91447B503}"/>
                </a:ext>
              </a:extLst>
            </p:cNvPr>
            <p:cNvSpPr>
              <a:spLocks noEditPoints="1"/>
            </p:cNvSpPr>
            <p:nvPr/>
          </p:nvSpPr>
          <p:spPr bwMode="auto">
            <a:xfrm>
              <a:off x="4913" y="3332"/>
              <a:ext cx="44" cy="106"/>
            </a:xfrm>
            <a:custGeom>
              <a:avLst/>
              <a:gdLst>
                <a:gd name="T0" fmla="*/ 28 w 29"/>
                <a:gd name="T1" fmla="*/ 2 h 71"/>
                <a:gd name="T2" fmla="*/ 24 w 29"/>
                <a:gd name="T3" fmla="*/ 0 h 71"/>
                <a:gd name="T4" fmla="*/ 6 w 29"/>
                <a:gd name="T5" fmla="*/ 0 h 71"/>
                <a:gd name="T6" fmla="*/ 2 w 29"/>
                <a:gd name="T7" fmla="*/ 2 h 71"/>
                <a:gd name="T8" fmla="*/ 0 w 29"/>
                <a:gd name="T9" fmla="*/ 5 h 71"/>
                <a:gd name="T10" fmla="*/ 0 w 29"/>
                <a:gd name="T11" fmla="*/ 65 h 71"/>
                <a:gd name="T12" fmla="*/ 2 w 29"/>
                <a:gd name="T13" fmla="*/ 69 h 71"/>
                <a:gd name="T14" fmla="*/ 6 w 29"/>
                <a:gd name="T15" fmla="*/ 71 h 71"/>
                <a:gd name="T16" fmla="*/ 24 w 29"/>
                <a:gd name="T17" fmla="*/ 71 h 71"/>
                <a:gd name="T18" fmla="*/ 28 w 29"/>
                <a:gd name="T19" fmla="*/ 69 h 71"/>
                <a:gd name="T20" fmla="*/ 29 w 29"/>
                <a:gd name="T21" fmla="*/ 65 h 71"/>
                <a:gd name="T22" fmla="*/ 29 w 29"/>
                <a:gd name="T23" fmla="*/ 5 h 71"/>
                <a:gd name="T24" fmla="*/ 28 w 29"/>
                <a:gd name="T25" fmla="*/ 2 h 71"/>
                <a:gd name="T26" fmla="*/ 11 w 29"/>
                <a:gd name="T27" fmla="*/ 60 h 71"/>
                <a:gd name="T28" fmla="*/ 11 w 29"/>
                <a:gd name="T29" fmla="*/ 11 h 71"/>
                <a:gd name="T30" fmla="*/ 19 w 29"/>
                <a:gd name="T31" fmla="*/ 11 h 71"/>
                <a:gd name="T32" fmla="*/ 19 w 29"/>
                <a:gd name="T33" fmla="*/ 60 h 71"/>
                <a:gd name="T34" fmla="*/ 11 w 29"/>
                <a:gd name="T35"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71">
                  <a:moveTo>
                    <a:pt x="28" y="2"/>
                  </a:moveTo>
                  <a:cubicBezTo>
                    <a:pt x="27" y="1"/>
                    <a:pt x="25" y="0"/>
                    <a:pt x="24" y="0"/>
                  </a:cubicBezTo>
                  <a:cubicBezTo>
                    <a:pt x="6" y="0"/>
                    <a:pt x="6" y="0"/>
                    <a:pt x="6" y="0"/>
                  </a:cubicBezTo>
                  <a:cubicBezTo>
                    <a:pt x="4" y="0"/>
                    <a:pt x="3" y="1"/>
                    <a:pt x="2" y="2"/>
                  </a:cubicBezTo>
                  <a:cubicBezTo>
                    <a:pt x="1" y="3"/>
                    <a:pt x="0" y="4"/>
                    <a:pt x="0" y="5"/>
                  </a:cubicBezTo>
                  <a:cubicBezTo>
                    <a:pt x="0" y="65"/>
                    <a:pt x="0" y="65"/>
                    <a:pt x="0" y="65"/>
                  </a:cubicBezTo>
                  <a:cubicBezTo>
                    <a:pt x="0" y="67"/>
                    <a:pt x="1" y="68"/>
                    <a:pt x="2" y="69"/>
                  </a:cubicBezTo>
                  <a:cubicBezTo>
                    <a:pt x="3" y="70"/>
                    <a:pt x="4" y="71"/>
                    <a:pt x="6" y="71"/>
                  </a:cubicBezTo>
                  <a:cubicBezTo>
                    <a:pt x="24" y="71"/>
                    <a:pt x="24" y="71"/>
                    <a:pt x="24" y="71"/>
                  </a:cubicBezTo>
                  <a:cubicBezTo>
                    <a:pt x="25" y="71"/>
                    <a:pt x="27" y="70"/>
                    <a:pt x="28" y="69"/>
                  </a:cubicBezTo>
                  <a:cubicBezTo>
                    <a:pt x="29" y="68"/>
                    <a:pt x="29" y="67"/>
                    <a:pt x="29" y="65"/>
                  </a:cubicBezTo>
                  <a:cubicBezTo>
                    <a:pt x="29" y="5"/>
                    <a:pt x="29" y="5"/>
                    <a:pt x="29" y="5"/>
                  </a:cubicBezTo>
                  <a:cubicBezTo>
                    <a:pt x="29" y="4"/>
                    <a:pt x="29" y="3"/>
                    <a:pt x="28" y="2"/>
                  </a:cubicBezTo>
                  <a:close/>
                  <a:moveTo>
                    <a:pt x="11" y="60"/>
                  </a:moveTo>
                  <a:cubicBezTo>
                    <a:pt x="11" y="11"/>
                    <a:pt x="11" y="11"/>
                    <a:pt x="11" y="11"/>
                  </a:cubicBezTo>
                  <a:cubicBezTo>
                    <a:pt x="19" y="11"/>
                    <a:pt x="19" y="11"/>
                    <a:pt x="19" y="11"/>
                  </a:cubicBezTo>
                  <a:cubicBezTo>
                    <a:pt x="19" y="60"/>
                    <a:pt x="19" y="60"/>
                    <a:pt x="19" y="60"/>
                  </a:cubicBezTo>
                  <a:lnTo>
                    <a:pt x="11" y="60"/>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2" name="Freeform 148">
              <a:extLst>
                <a:ext uri="{FF2B5EF4-FFF2-40B4-BE49-F238E27FC236}">
                  <a16:creationId xmlns:a16="http://schemas.microsoft.com/office/drawing/2014/main" id="{F0CA3459-B61A-4208-A185-37D480D4960D}"/>
                </a:ext>
              </a:extLst>
            </p:cNvPr>
            <p:cNvSpPr>
              <a:spLocks noEditPoints="1"/>
            </p:cNvSpPr>
            <p:nvPr/>
          </p:nvSpPr>
          <p:spPr bwMode="auto">
            <a:xfrm>
              <a:off x="4856" y="3313"/>
              <a:ext cx="44" cy="125"/>
            </a:xfrm>
            <a:custGeom>
              <a:avLst/>
              <a:gdLst>
                <a:gd name="T0" fmla="*/ 24 w 29"/>
                <a:gd name="T1" fmla="*/ 0 h 84"/>
                <a:gd name="T2" fmla="*/ 6 w 29"/>
                <a:gd name="T3" fmla="*/ 0 h 84"/>
                <a:gd name="T4" fmla="*/ 2 w 29"/>
                <a:gd name="T5" fmla="*/ 2 h 84"/>
                <a:gd name="T6" fmla="*/ 0 w 29"/>
                <a:gd name="T7" fmla="*/ 5 h 84"/>
                <a:gd name="T8" fmla="*/ 0 w 29"/>
                <a:gd name="T9" fmla="*/ 78 h 84"/>
                <a:gd name="T10" fmla="*/ 2 w 29"/>
                <a:gd name="T11" fmla="*/ 82 h 84"/>
                <a:gd name="T12" fmla="*/ 6 w 29"/>
                <a:gd name="T13" fmla="*/ 84 h 84"/>
                <a:gd name="T14" fmla="*/ 24 w 29"/>
                <a:gd name="T15" fmla="*/ 84 h 84"/>
                <a:gd name="T16" fmla="*/ 28 w 29"/>
                <a:gd name="T17" fmla="*/ 82 h 84"/>
                <a:gd name="T18" fmla="*/ 29 w 29"/>
                <a:gd name="T19" fmla="*/ 78 h 84"/>
                <a:gd name="T20" fmla="*/ 29 w 29"/>
                <a:gd name="T21" fmla="*/ 5 h 84"/>
                <a:gd name="T22" fmla="*/ 28 w 29"/>
                <a:gd name="T23" fmla="*/ 2 h 84"/>
                <a:gd name="T24" fmla="*/ 24 w 29"/>
                <a:gd name="T25" fmla="*/ 0 h 84"/>
                <a:gd name="T26" fmla="*/ 19 w 29"/>
                <a:gd name="T27" fmla="*/ 11 h 84"/>
                <a:gd name="T28" fmla="*/ 19 w 29"/>
                <a:gd name="T29" fmla="*/ 73 h 84"/>
                <a:gd name="T30" fmla="*/ 11 w 29"/>
                <a:gd name="T31" fmla="*/ 73 h 84"/>
                <a:gd name="T32" fmla="*/ 11 w 29"/>
                <a:gd name="T33" fmla="*/ 11 h 84"/>
                <a:gd name="T34" fmla="*/ 19 w 29"/>
                <a:gd name="T35" fmla="*/ 1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84">
                  <a:moveTo>
                    <a:pt x="24" y="0"/>
                  </a:moveTo>
                  <a:cubicBezTo>
                    <a:pt x="6" y="0"/>
                    <a:pt x="6" y="0"/>
                    <a:pt x="6" y="0"/>
                  </a:cubicBezTo>
                  <a:cubicBezTo>
                    <a:pt x="4" y="0"/>
                    <a:pt x="3" y="1"/>
                    <a:pt x="2" y="2"/>
                  </a:cubicBezTo>
                  <a:cubicBezTo>
                    <a:pt x="1" y="3"/>
                    <a:pt x="0" y="4"/>
                    <a:pt x="0" y="5"/>
                  </a:cubicBezTo>
                  <a:cubicBezTo>
                    <a:pt x="0" y="78"/>
                    <a:pt x="0" y="78"/>
                    <a:pt x="0" y="78"/>
                  </a:cubicBezTo>
                  <a:cubicBezTo>
                    <a:pt x="0" y="80"/>
                    <a:pt x="1" y="81"/>
                    <a:pt x="2" y="82"/>
                  </a:cubicBezTo>
                  <a:cubicBezTo>
                    <a:pt x="3" y="83"/>
                    <a:pt x="4" y="84"/>
                    <a:pt x="6" y="84"/>
                  </a:cubicBezTo>
                  <a:cubicBezTo>
                    <a:pt x="24" y="84"/>
                    <a:pt x="24" y="84"/>
                    <a:pt x="24" y="84"/>
                  </a:cubicBezTo>
                  <a:cubicBezTo>
                    <a:pt x="25" y="84"/>
                    <a:pt x="27" y="83"/>
                    <a:pt x="28" y="82"/>
                  </a:cubicBezTo>
                  <a:cubicBezTo>
                    <a:pt x="29" y="81"/>
                    <a:pt x="29" y="80"/>
                    <a:pt x="29" y="78"/>
                  </a:cubicBezTo>
                  <a:cubicBezTo>
                    <a:pt x="29" y="5"/>
                    <a:pt x="29" y="5"/>
                    <a:pt x="29" y="5"/>
                  </a:cubicBezTo>
                  <a:cubicBezTo>
                    <a:pt x="29" y="4"/>
                    <a:pt x="29" y="3"/>
                    <a:pt x="28" y="2"/>
                  </a:cubicBezTo>
                  <a:cubicBezTo>
                    <a:pt x="27" y="1"/>
                    <a:pt x="25" y="0"/>
                    <a:pt x="24" y="0"/>
                  </a:cubicBezTo>
                  <a:close/>
                  <a:moveTo>
                    <a:pt x="19" y="11"/>
                  </a:moveTo>
                  <a:cubicBezTo>
                    <a:pt x="19" y="73"/>
                    <a:pt x="19" y="73"/>
                    <a:pt x="19" y="73"/>
                  </a:cubicBezTo>
                  <a:cubicBezTo>
                    <a:pt x="11" y="73"/>
                    <a:pt x="11" y="73"/>
                    <a:pt x="11" y="73"/>
                  </a:cubicBezTo>
                  <a:cubicBezTo>
                    <a:pt x="11" y="11"/>
                    <a:pt x="11" y="11"/>
                    <a:pt x="11" y="11"/>
                  </a:cubicBezTo>
                  <a:lnTo>
                    <a:pt x="19" y="11"/>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grpSp>
      <p:grpSp>
        <p:nvGrpSpPr>
          <p:cNvPr id="63" name="Group 124">
            <a:extLst>
              <a:ext uri="{FF2B5EF4-FFF2-40B4-BE49-F238E27FC236}">
                <a16:creationId xmlns:a16="http://schemas.microsoft.com/office/drawing/2014/main" id="{EB5200F7-C8B4-4154-884D-E199ACD2C201}"/>
              </a:ext>
            </a:extLst>
          </p:cNvPr>
          <p:cNvGrpSpPr>
            <a:grpSpLocks noChangeAspect="1"/>
          </p:cNvGrpSpPr>
          <p:nvPr/>
        </p:nvGrpSpPr>
        <p:grpSpPr bwMode="auto">
          <a:xfrm>
            <a:off x="176677" y="3942860"/>
            <a:ext cx="274387" cy="273744"/>
            <a:chOff x="346" y="2997"/>
            <a:chExt cx="428" cy="427"/>
          </a:xfrm>
          <a:solidFill>
            <a:srgbClr val="A5CC74"/>
          </a:solidFill>
        </p:grpSpPr>
        <p:sp>
          <p:nvSpPr>
            <p:cNvPr id="64" name="Freeform 125">
              <a:extLst>
                <a:ext uri="{FF2B5EF4-FFF2-40B4-BE49-F238E27FC236}">
                  <a16:creationId xmlns:a16="http://schemas.microsoft.com/office/drawing/2014/main" id="{743310D8-1732-4B54-B735-B4A0CDBCF028}"/>
                </a:ext>
              </a:extLst>
            </p:cNvPr>
            <p:cNvSpPr>
              <a:spLocks noEditPoints="1"/>
            </p:cNvSpPr>
            <p:nvPr/>
          </p:nvSpPr>
          <p:spPr bwMode="auto">
            <a:xfrm>
              <a:off x="346" y="3282"/>
              <a:ext cx="89" cy="142"/>
            </a:xfrm>
            <a:custGeom>
              <a:avLst/>
              <a:gdLst>
                <a:gd name="T0" fmla="*/ 54 w 60"/>
                <a:gd name="T1" fmla="*/ 96 h 96"/>
                <a:gd name="T2" fmla="*/ 6 w 60"/>
                <a:gd name="T3" fmla="*/ 96 h 96"/>
                <a:gd name="T4" fmla="*/ 0 w 60"/>
                <a:gd name="T5" fmla="*/ 90 h 96"/>
                <a:gd name="T6" fmla="*/ 0 w 60"/>
                <a:gd name="T7" fmla="*/ 6 h 96"/>
                <a:gd name="T8" fmla="*/ 6 w 60"/>
                <a:gd name="T9" fmla="*/ 0 h 96"/>
                <a:gd name="T10" fmla="*/ 54 w 60"/>
                <a:gd name="T11" fmla="*/ 0 h 96"/>
                <a:gd name="T12" fmla="*/ 60 w 60"/>
                <a:gd name="T13" fmla="*/ 6 h 96"/>
                <a:gd name="T14" fmla="*/ 60 w 60"/>
                <a:gd name="T15" fmla="*/ 90 h 96"/>
                <a:gd name="T16" fmla="*/ 54 w 60"/>
                <a:gd name="T17" fmla="*/ 96 h 96"/>
                <a:gd name="T18" fmla="*/ 12 w 60"/>
                <a:gd name="T19" fmla="*/ 84 h 96"/>
                <a:gd name="T20" fmla="*/ 48 w 60"/>
                <a:gd name="T21" fmla="*/ 84 h 96"/>
                <a:gd name="T22" fmla="*/ 48 w 60"/>
                <a:gd name="T23" fmla="*/ 12 h 96"/>
                <a:gd name="T24" fmla="*/ 12 w 60"/>
                <a:gd name="T25" fmla="*/ 12 h 96"/>
                <a:gd name="T26" fmla="*/ 12 w 60"/>
                <a:gd name="T27" fmla="*/ 8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96">
                  <a:moveTo>
                    <a:pt x="54" y="96"/>
                  </a:moveTo>
                  <a:cubicBezTo>
                    <a:pt x="6" y="96"/>
                    <a:pt x="6" y="96"/>
                    <a:pt x="6" y="96"/>
                  </a:cubicBezTo>
                  <a:cubicBezTo>
                    <a:pt x="3" y="96"/>
                    <a:pt x="0" y="94"/>
                    <a:pt x="0" y="90"/>
                  </a:cubicBezTo>
                  <a:cubicBezTo>
                    <a:pt x="0" y="6"/>
                    <a:pt x="0" y="6"/>
                    <a:pt x="0" y="6"/>
                  </a:cubicBezTo>
                  <a:cubicBezTo>
                    <a:pt x="0" y="3"/>
                    <a:pt x="3" y="0"/>
                    <a:pt x="6" y="0"/>
                  </a:cubicBezTo>
                  <a:cubicBezTo>
                    <a:pt x="54" y="0"/>
                    <a:pt x="54" y="0"/>
                    <a:pt x="54" y="0"/>
                  </a:cubicBezTo>
                  <a:cubicBezTo>
                    <a:pt x="58" y="0"/>
                    <a:pt x="60" y="3"/>
                    <a:pt x="60" y="6"/>
                  </a:cubicBezTo>
                  <a:cubicBezTo>
                    <a:pt x="60" y="90"/>
                    <a:pt x="60" y="90"/>
                    <a:pt x="60" y="90"/>
                  </a:cubicBezTo>
                  <a:cubicBezTo>
                    <a:pt x="60" y="94"/>
                    <a:pt x="58" y="96"/>
                    <a:pt x="54" y="96"/>
                  </a:cubicBezTo>
                  <a:close/>
                  <a:moveTo>
                    <a:pt x="12" y="84"/>
                  </a:moveTo>
                  <a:cubicBezTo>
                    <a:pt x="48" y="84"/>
                    <a:pt x="48" y="84"/>
                    <a:pt x="48" y="84"/>
                  </a:cubicBezTo>
                  <a:cubicBezTo>
                    <a:pt x="48" y="12"/>
                    <a:pt x="48" y="12"/>
                    <a:pt x="48" y="12"/>
                  </a:cubicBezTo>
                  <a:cubicBezTo>
                    <a:pt x="12" y="12"/>
                    <a:pt x="12" y="12"/>
                    <a:pt x="12" y="12"/>
                  </a:cubicBezTo>
                  <a:lnTo>
                    <a:pt x="12" y="84"/>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65" name="Freeform 126">
              <a:extLst>
                <a:ext uri="{FF2B5EF4-FFF2-40B4-BE49-F238E27FC236}">
                  <a16:creationId xmlns:a16="http://schemas.microsoft.com/office/drawing/2014/main" id="{E5D4CBDB-1FCB-4BDC-BC70-36F087B356D4}"/>
                </a:ext>
              </a:extLst>
            </p:cNvPr>
            <p:cNvSpPr>
              <a:spLocks/>
            </p:cNvSpPr>
            <p:nvPr/>
          </p:nvSpPr>
          <p:spPr bwMode="auto">
            <a:xfrm>
              <a:off x="417" y="3335"/>
              <a:ext cx="320" cy="71"/>
            </a:xfrm>
            <a:custGeom>
              <a:avLst/>
              <a:gdLst>
                <a:gd name="T0" fmla="*/ 210 w 216"/>
                <a:gd name="T1" fmla="*/ 48 h 48"/>
                <a:gd name="T2" fmla="*/ 6 w 216"/>
                <a:gd name="T3" fmla="*/ 48 h 48"/>
                <a:gd name="T4" fmla="*/ 0 w 216"/>
                <a:gd name="T5" fmla="*/ 42 h 48"/>
                <a:gd name="T6" fmla="*/ 6 w 216"/>
                <a:gd name="T7" fmla="*/ 36 h 48"/>
                <a:gd name="T8" fmla="*/ 202 w 216"/>
                <a:gd name="T9" fmla="*/ 36 h 48"/>
                <a:gd name="T10" fmla="*/ 120 w 216"/>
                <a:gd name="T11" fmla="*/ 12 h 48"/>
                <a:gd name="T12" fmla="*/ 36 w 216"/>
                <a:gd name="T13" fmla="*/ 12 h 48"/>
                <a:gd name="T14" fmla="*/ 30 w 216"/>
                <a:gd name="T15" fmla="*/ 6 h 48"/>
                <a:gd name="T16" fmla="*/ 36 w 216"/>
                <a:gd name="T17" fmla="*/ 0 h 48"/>
                <a:gd name="T18" fmla="*/ 120 w 216"/>
                <a:gd name="T19" fmla="*/ 0 h 48"/>
                <a:gd name="T20" fmla="*/ 216 w 216"/>
                <a:gd name="T21" fmla="*/ 42 h 48"/>
                <a:gd name="T22" fmla="*/ 210 w 216"/>
                <a:gd name="T2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 h="48">
                  <a:moveTo>
                    <a:pt x="210" y="48"/>
                  </a:moveTo>
                  <a:cubicBezTo>
                    <a:pt x="6" y="48"/>
                    <a:pt x="6" y="48"/>
                    <a:pt x="6" y="48"/>
                  </a:cubicBezTo>
                  <a:cubicBezTo>
                    <a:pt x="3" y="48"/>
                    <a:pt x="0" y="46"/>
                    <a:pt x="0" y="42"/>
                  </a:cubicBezTo>
                  <a:cubicBezTo>
                    <a:pt x="0" y="39"/>
                    <a:pt x="3" y="36"/>
                    <a:pt x="6" y="36"/>
                  </a:cubicBezTo>
                  <a:cubicBezTo>
                    <a:pt x="202" y="36"/>
                    <a:pt x="202" y="36"/>
                    <a:pt x="202" y="36"/>
                  </a:cubicBezTo>
                  <a:cubicBezTo>
                    <a:pt x="193" y="25"/>
                    <a:pt x="161" y="12"/>
                    <a:pt x="120" y="12"/>
                  </a:cubicBezTo>
                  <a:cubicBezTo>
                    <a:pt x="36" y="12"/>
                    <a:pt x="36" y="12"/>
                    <a:pt x="36" y="12"/>
                  </a:cubicBezTo>
                  <a:cubicBezTo>
                    <a:pt x="33" y="12"/>
                    <a:pt x="30" y="10"/>
                    <a:pt x="30" y="6"/>
                  </a:cubicBezTo>
                  <a:cubicBezTo>
                    <a:pt x="30" y="3"/>
                    <a:pt x="33" y="0"/>
                    <a:pt x="36" y="0"/>
                  </a:cubicBezTo>
                  <a:cubicBezTo>
                    <a:pt x="120" y="0"/>
                    <a:pt x="120" y="0"/>
                    <a:pt x="120" y="0"/>
                  </a:cubicBezTo>
                  <a:cubicBezTo>
                    <a:pt x="166" y="0"/>
                    <a:pt x="216" y="18"/>
                    <a:pt x="216" y="42"/>
                  </a:cubicBezTo>
                  <a:cubicBezTo>
                    <a:pt x="216" y="46"/>
                    <a:pt x="214" y="48"/>
                    <a:pt x="210" y="48"/>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66" name="Freeform 127">
              <a:extLst>
                <a:ext uri="{FF2B5EF4-FFF2-40B4-BE49-F238E27FC236}">
                  <a16:creationId xmlns:a16="http://schemas.microsoft.com/office/drawing/2014/main" id="{2CAD70B9-0105-4F23-8ED9-1E880F531CBA}"/>
                </a:ext>
              </a:extLst>
            </p:cNvPr>
            <p:cNvSpPr>
              <a:spLocks/>
            </p:cNvSpPr>
            <p:nvPr/>
          </p:nvSpPr>
          <p:spPr bwMode="auto">
            <a:xfrm>
              <a:off x="426" y="3300"/>
              <a:ext cx="141" cy="51"/>
            </a:xfrm>
            <a:custGeom>
              <a:avLst/>
              <a:gdLst>
                <a:gd name="T0" fmla="*/ 86 w 95"/>
                <a:gd name="T1" fmla="*/ 35 h 35"/>
                <a:gd name="T2" fmla="*/ 84 w 95"/>
                <a:gd name="T3" fmla="*/ 32 h 35"/>
                <a:gd name="T4" fmla="*/ 42 w 95"/>
                <a:gd name="T5" fmla="*/ 12 h 35"/>
                <a:gd name="T6" fmla="*/ 0 w 95"/>
                <a:gd name="T7" fmla="*/ 12 h 35"/>
                <a:gd name="T8" fmla="*/ 0 w 95"/>
                <a:gd name="T9" fmla="*/ 0 h 35"/>
                <a:gd name="T10" fmla="*/ 42 w 95"/>
                <a:gd name="T11" fmla="*/ 0 h 35"/>
                <a:gd name="T12" fmla="*/ 93 w 95"/>
                <a:gd name="T13" fmla="*/ 24 h 35"/>
                <a:gd name="T14" fmla="*/ 95 w 95"/>
                <a:gd name="T15" fmla="*/ 26 h 35"/>
                <a:gd name="T16" fmla="*/ 86 w 95"/>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35">
                  <a:moveTo>
                    <a:pt x="86" y="35"/>
                  </a:moveTo>
                  <a:cubicBezTo>
                    <a:pt x="85" y="34"/>
                    <a:pt x="85" y="33"/>
                    <a:pt x="84" y="32"/>
                  </a:cubicBezTo>
                  <a:cubicBezTo>
                    <a:pt x="77" y="25"/>
                    <a:pt x="65" y="12"/>
                    <a:pt x="42" y="12"/>
                  </a:cubicBezTo>
                  <a:cubicBezTo>
                    <a:pt x="0" y="12"/>
                    <a:pt x="0" y="12"/>
                    <a:pt x="0" y="12"/>
                  </a:cubicBezTo>
                  <a:cubicBezTo>
                    <a:pt x="0" y="0"/>
                    <a:pt x="0" y="0"/>
                    <a:pt x="0" y="0"/>
                  </a:cubicBezTo>
                  <a:cubicBezTo>
                    <a:pt x="42" y="0"/>
                    <a:pt x="42" y="0"/>
                    <a:pt x="42" y="0"/>
                  </a:cubicBezTo>
                  <a:cubicBezTo>
                    <a:pt x="70" y="0"/>
                    <a:pt x="85" y="16"/>
                    <a:pt x="93" y="24"/>
                  </a:cubicBezTo>
                  <a:cubicBezTo>
                    <a:pt x="93" y="25"/>
                    <a:pt x="94" y="26"/>
                    <a:pt x="95" y="26"/>
                  </a:cubicBezTo>
                  <a:lnTo>
                    <a:pt x="86" y="35"/>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67" name="Freeform 128">
              <a:extLst>
                <a:ext uri="{FF2B5EF4-FFF2-40B4-BE49-F238E27FC236}">
                  <a16:creationId xmlns:a16="http://schemas.microsoft.com/office/drawing/2014/main" id="{843B2BC5-6DFB-4936-B926-4127DE7B33EA}"/>
                </a:ext>
              </a:extLst>
            </p:cNvPr>
            <p:cNvSpPr>
              <a:spLocks noEditPoints="1"/>
            </p:cNvSpPr>
            <p:nvPr/>
          </p:nvSpPr>
          <p:spPr bwMode="auto">
            <a:xfrm>
              <a:off x="559" y="3086"/>
              <a:ext cx="125" cy="125"/>
            </a:xfrm>
            <a:custGeom>
              <a:avLst/>
              <a:gdLst>
                <a:gd name="T0" fmla="*/ 42 w 84"/>
                <a:gd name="T1" fmla="*/ 84 h 84"/>
                <a:gd name="T2" fmla="*/ 0 w 84"/>
                <a:gd name="T3" fmla="*/ 42 h 84"/>
                <a:gd name="T4" fmla="*/ 42 w 84"/>
                <a:gd name="T5" fmla="*/ 0 h 84"/>
                <a:gd name="T6" fmla="*/ 84 w 84"/>
                <a:gd name="T7" fmla="*/ 42 h 84"/>
                <a:gd name="T8" fmla="*/ 42 w 84"/>
                <a:gd name="T9" fmla="*/ 84 h 84"/>
                <a:gd name="T10" fmla="*/ 42 w 84"/>
                <a:gd name="T11" fmla="*/ 12 h 84"/>
                <a:gd name="T12" fmla="*/ 12 w 84"/>
                <a:gd name="T13" fmla="*/ 42 h 84"/>
                <a:gd name="T14" fmla="*/ 42 w 84"/>
                <a:gd name="T15" fmla="*/ 72 h 84"/>
                <a:gd name="T16" fmla="*/ 72 w 84"/>
                <a:gd name="T17" fmla="*/ 42 h 84"/>
                <a:gd name="T18" fmla="*/ 42 w 84"/>
                <a:gd name="T19"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42" y="84"/>
                  </a:moveTo>
                  <a:cubicBezTo>
                    <a:pt x="19" y="84"/>
                    <a:pt x="0" y="66"/>
                    <a:pt x="0" y="42"/>
                  </a:cubicBezTo>
                  <a:cubicBezTo>
                    <a:pt x="0" y="19"/>
                    <a:pt x="19" y="0"/>
                    <a:pt x="42" y="0"/>
                  </a:cubicBezTo>
                  <a:cubicBezTo>
                    <a:pt x="66" y="0"/>
                    <a:pt x="84" y="19"/>
                    <a:pt x="84" y="42"/>
                  </a:cubicBezTo>
                  <a:cubicBezTo>
                    <a:pt x="84" y="66"/>
                    <a:pt x="66" y="84"/>
                    <a:pt x="42" y="84"/>
                  </a:cubicBezTo>
                  <a:close/>
                  <a:moveTo>
                    <a:pt x="42" y="12"/>
                  </a:moveTo>
                  <a:cubicBezTo>
                    <a:pt x="26" y="12"/>
                    <a:pt x="12" y="26"/>
                    <a:pt x="12" y="42"/>
                  </a:cubicBezTo>
                  <a:cubicBezTo>
                    <a:pt x="12" y="59"/>
                    <a:pt x="26" y="72"/>
                    <a:pt x="42" y="72"/>
                  </a:cubicBezTo>
                  <a:cubicBezTo>
                    <a:pt x="59" y="72"/>
                    <a:pt x="72" y="59"/>
                    <a:pt x="72" y="42"/>
                  </a:cubicBezTo>
                  <a:cubicBezTo>
                    <a:pt x="72" y="26"/>
                    <a:pt x="59" y="12"/>
                    <a:pt x="42" y="12"/>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68" name="Freeform 129">
              <a:extLst>
                <a:ext uri="{FF2B5EF4-FFF2-40B4-BE49-F238E27FC236}">
                  <a16:creationId xmlns:a16="http://schemas.microsoft.com/office/drawing/2014/main" id="{93A2752F-8A91-4657-8803-ED253585B700}"/>
                </a:ext>
              </a:extLst>
            </p:cNvPr>
            <p:cNvSpPr>
              <a:spLocks noEditPoints="1"/>
            </p:cNvSpPr>
            <p:nvPr/>
          </p:nvSpPr>
          <p:spPr bwMode="auto">
            <a:xfrm>
              <a:off x="472" y="2997"/>
              <a:ext cx="302" cy="303"/>
            </a:xfrm>
            <a:custGeom>
              <a:avLst/>
              <a:gdLst>
                <a:gd name="T0" fmla="*/ 78 w 204"/>
                <a:gd name="T1" fmla="*/ 204 h 204"/>
                <a:gd name="T2" fmla="*/ 72 w 204"/>
                <a:gd name="T3" fmla="*/ 181 h 204"/>
                <a:gd name="T4" fmla="*/ 33 w 204"/>
                <a:gd name="T5" fmla="*/ 176 h 204"/>
                <a:gd name="T6" fmla="*/ 1 w 204"/>
                <a:gd name="T7" fmla="*/ 133 h 204"/>
                <a:gd name="T8" fmla="*/ 19 w 204"/>
                <a:gd name="T9" fmla="*/ 116 h 204"/>
                <a:gd name="T10" fmla="*/ 19 w 204"/>
                <a:gd name="T11" fmla="*/ 89 h 204"/>
                <a:gd name="T12" fmla="*/ 1 w 204"/>
                <a:gd name="T13" fmla="*/ 77 h 204"/>
                <a:gd name="T14" fmla="*/ 25 w 204"/>
                <a:gd name="T15" fmla="*/ 31 h 204"/>
                <a:gd name="T16" fmla="*/ 49 w 204"/>
                <a:gd name="T17" fmla="*/ 37 h 204"/>
                <a:gd name="T18" fmla="*/ 72 w 204"/>
                <a:gd name="T19" fmla="*/ 6 h 204"/>
                <a:gd name="T20" fmla="*/ 126 w 204"/>
                <a:gd name="T21" fmla="*/ 0 h 204"/>
                <a:gd name="T22" fmla="*/ 132 w 204"/>
                <a:gd name="T23" fmla="*/ 24 h 204"/>
                <a:gd name="T24" fmla="*/ 170 w 204"/>
                <a:gd name="T25" fmla="*/ 29 h 204"/>
                <a:gd name="T26" fmla="*/ 178 w 204"/>
                <a:gd name="T27" fmla="*/ 31 h 204"/>
                <a:gd name="T28" fmla="*/ 200 w 204"/>
                <a:gd name="T29" fmla="*/ 80 h 204"/>
                <a:gd name="T30" fmla="*/ 185 w 204"/>
                <a:gd name="T31" fmla="*/ 102 h 204"/>
                <a:gd name="T32" fmla="*/ 200 w 204"/>
                <a:gd name="T33" fmla="*/ 124 h 204"/>
                <a:gd name="T34" fmla="*/ 178 w 204"/>
                <a:gd name="T35" fmla="*/ 174 h 204"/>
                <a:gd name="T36" fmla="*/ 170 w 204"/>
                <a:gd name="T37" fmla="*/ 176 h 204"/>
                <a:gd name="T38" fmla="*/ 132 w 204"/>
                <a:gd name="T39" fmla="*/ 181 h 204"/>
                <a:gd name="T40" fmla="*/ 126 w 204"/>
                <a:gd name="T41" fmla="*/ 204 h 204"/>
                <a:gd name="T42" fmla="*/ 120 w 204"/>
                <a:gd name="T43" fmla="*/ 192 h 204"/>
                <a:gd name="T44" fmla="*/ 125 w 204"/>
                <a:gd name="T45" fmla="*/ 171 h 204"/>
                <a:gd name="T46" fmla="*/ 157 w 204"/>
                <a:gd name="T47" fmla="*/ 155 h 204"/>
                <a:gd name="T48" fmla="*/ 189 w 204"/>
                <a:gd name="T49" fmla="*/ 132 h 204"/>
                <a:gd name="T50" fmla="*/ 172 w 204"/>
                <a:gd name="T51" fmla="*/ 118 h 204"/>
                <a:gd name="T52" fmla="*/ 172 w 204"/>
                <a:gd name="T53" fmla="*/ 87 h 204"/>
                <a:gd name="T54" fmla="*/ 188 w 204"/>
                <a:gd name="T55" fmla="*/ 73 h 204"/>
                <a:gd name="T56" fmla="*/ 157 w 204"/>
                <a:gd name="T57" fmla="*/ 50 h 204"/>
                <a:gd name="T58" fmla="*/ 125 w 204"/>
                <a:gd name="T59" fmla="*/ 34 h 204"/>
                <a:gd name="T60" fmla="*/ 120 w 204"/>
                <a:gd name="T61" fmla="*/ 12 h 204"/>
                <a:gd name="T62" fmla="*/ 84 w 204"/>
                <a:gd name="T63" fmla="*/ 28 h 204"/>
                <a:gd name="T64" fmla="*/ 54 w 204"/>
                <a:gd name="T65" fmla="*/ 49 h 204"/>
                <a:gd name="T66" fmla="*/ 33 w 204"/>
                <a:gd name="T67" fmla="*/ 42 h 204"/>
                <a:gd name="T68" fmla="*/ 28 w 204"/>
                <a:gd name="T69" fmla="*/ 81 h 204"/>
                <a:gd name="T70" fmla="*/ 30 w 204"/>
                <a:gd name="T71" fmla="*/ 102 h 204"/>
                <a:gd name="T72" fmla="*/ 28 w 204"/>
                <a:gd name="T73" fmla="*/ 124 h 204"/>
                <a:gd name="T74" fmla="*/ 33 w 204"/>
                <a:gd name="T75" fmla="*/ 163 h 204"/>
                <a:gd name="T76" fmla="*/ 54 w 204"/>
                <a:gd name="T77" fmla="*/ 156 h 204"/>
                <a:gd name="T78" fmla="*/ 84 w 204"/>
                <a:gd name="T79" fmla="*/ 1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4" h="204">
                  <a:moveTo>
                    <a:pt x="126" y="204"/>
                  </a:moveTo>
                  <a:cubicBezTo>
                    <a:pt x="78" y="204"/>
                    <a:pt x="78" y="204"/>
                    <a:pt x="78" y="204"/>
                  </a:cubicBezTo>
                  <a:cubicBezTo>
                    <a:pt x="75" y="204"/>
                    <a:pt x="72" y="202"/>
                    <a:pt x="72" y="198"/>
                  </a:cubicBezTo>
                  <a:cubicBezTo>
                    <a:pt x="72" y="181"/>
                    <a:pt x="72" y="181"/>
                    <a:pt x="72" y="181"/>
                  </a:cubicBezTo>
                  <a:cubicBezTo>
                    <a:pt x="64" y="178"/>
                    <a:pt x="56" y="174"/>
                    <a:pt x="49" y="168"/>
                  </a:cubicBezTo>
                  <a:cubicBezTo>
                    <a:pt x="33" y="176"/>
                    <a:pt x="33" y="176"/>
                    <a:pt x="33" y="176"/>
                  </a:cubicBezTo>
                  <a:cubicBezTo>
                    <a:pt x="30" y="178"/>
                    <a:pt x="27" y="177"/>
                    <a:pt x="25" y="174"/>
                  </a:cubicBezTo>
                  <a:cubicBezTo>
                    <a:pt x="1" y="133"/>
                    <a:pt x="1" y="133"/>
                    <a:pt x="1" y="133"/>
                  </a:cubicBezTo>
                  <a:cubicBezTo>
                    <a:pt x="0" y="130"/>
                    <a:pt x="0" y="126"/>
                    <a:pt x="3" y="124"/>
                  </a:cubicBezTo>
                  <a:cubicBezTo>
                    <a:pt x="19" y="116"/>
                    <a:pt x="19" y="116"/>
                    <a:pt x="19" y="116"/>
                  </a:cubicBezTo>
                  <a:cubicBezTo>
                    <a:pt x="18" y="111"/>
                    <a:pt x="18" y="107"/>
                    <a:pt x="18" y="102"/>
                  </a:cubicBezTo>
                  <a:cubicBezTo>
                    <a:pt x="18" y="98"/>
                    <a:pt x="18" y="94"/>
                    <a:pt x="19" y="89"/>
                  </a:cubicBezTo>
                  <a:cubicBezTo>
                    <a:pt x="3" y="80"/>
                    <a:pt x="3" y="80"/>
                    <a:pt x="3" y="80"/>
                  </a:cubicBezTo>
                  <a:cubicBezTo>
                    <a:pt x="2" y="80"/>
                    <a:pt x="1" y="78"/>
                    <a:pt x="1" y="77"/>
                  </a:cubicBezTo>
                  <a:cubicBezTo>
                    <a:pt x="0" y="75"/>
                    <a:pt x="0" y="74"/>
                    <a:pt x="1" y="72"/>
                  </a:cubicBezTo>
                  <a:cubicBezTo>
                    <a:pt x="25" y="31"/>
                    <a:pt x="25" y="31"/>
                    <a:pt x="25" y="31"/>
                  </a:cubicBezTo>
                  <a:cubicBezTo>
                    <a:pt x="27" y="28"/>
                    <a:pt x="31" y="27"/>
                    <a:pt x="34" y="28"/>
                  </a:cubicBezTo>
                  <a:cubicBezTo>
                    <a:pt x="49" y="37"/>
                    <a:pt x="49" y="37"/>
                    <a:pt x="49" y="37"/>
                  </a:cubicBezTo>
                  <a:cubicBezTo>
                    <a:pt x="56" y="31"/>
                    <a:pt x="64" y="27"/>
                    <a:pt x="72" y="24"/>
                  </a:cubicBezTo>
                  <a:cubicBezTo>
                    <a:pt x="72" y="6"/>
                    <a:pt x="72" y="6"/>
                    <a:pt x="72" y="6"/>
                  </a:cubicBezTo>
                  <a:cubicBezTo>
                    <a:pt x="72" y="3"/>
                    <a:pt x="75" y="0"/>
                    <a:pt x="78" y="0"/>
                  </a:cubicBezTo>
                  <a:cubicBezTo>
                    <a:pt x="126" y="0"/>
                    <a:pt x="126" y="0"/>
                    <a:pt x="126" y="0"/>
                  </a:cubicBezTo>
                  <a:cubicBezTo>
                    <a:pt x="130" y="0"/>
                    <a:pt x="132" y="3"/>
                    <a:pt x="132" y="6"/>
                  </a:cubicBezTo>
                  <a:cubicBezTo>
                    <a:pt x="132" y="24"/>
                    <a:pt x="132" y="24"/>
                    <a:pt x="132" y="24"/>
                  </a:cubicBezTo>
                  <a:cubicBezTo>
                    <a:pt x="141" y="27"/>
                    <a:pt x="148" y="32"/>
                    <a:pt x="155" y="37"/>
                  </a:cubicBezTo>
                  <a:cubicBezTo>
                    <a:pt x="170" y="29"/>
                    <a:pt x="170" y="29"/>
                    <a:pt x="170" y="29"/>
                  </a:cubicBezTo>
                  <a:cubicBezTo>
                    <a:pt x="171" y="28"/>
                    <a:pt x="173" y="27"/>
                    <a:pt x="174" y="28"/>
                  </a:cubicBezTo>
                  <a:cubicBezTo>
                    <a:pt x="176" y="28"/>
                    <a:pt x="177" y="29"/>
                    <a:pt x="178" y="31"/>
                  </a:cubicBezTo>
                  <a:cubicBezTo>
                    <a:pt x="202" y="72"/>
                    <a:pt x="202" y="72"/>
                    <a:pt x="202" y="72"/>
                  </a:cubicBezTo>
                  <a:cubicBezTo>
                    <a:pt x="203" y="75"/>
                    <a:pt x="202" y="79"/>
                    <a:pt x="200" y="80"/>
                  </a:cubicBezTo>
                  <a:cubicBezTo>
                    <a:pt x="184" y="89"/>
                    <a:pt x="184" y="89"/>
                    <a:pt x="184" y="89"/>
                  </a:cubicBezTo>
                  <a:cubicBezTo>
                    <a:pt x="185" y="94"/>
                    <a:pt x="185" y="98"/>
                    <a:pt x="185" y="102"/>
                  </a:cubicBezTo>
                  <a:cubicBezTo>
                    <a:pt x="185" y="107"/>
                    <a:pt x="185" y="111"/>
                    <a:pt x="184" y="116"/>
                  </a:cubicBezTo>
                  <a:cubicBezTo>
                    <a:pt x="200" y="124"/>
                    <a:pt x="200" y="124"/>
                    <a:pt x="200" y="124"/>
                  </a:cubicBezTo>
                  <a:cubicBezTo>
                    <a:pt x="203" y="126"/>
                    <a:pt x="204" y="130"/>
                    <a:pt x="202" y="133"/>
                  </a:cubicBezTo>
                  <a:cubicBezTo>
                    <a:pt x="178" y="174"/>
                    <a:pt x="178" y="174"/>
                    <a:pt x="178" y="174"/>
                  </a:cubicBezTo>
                  <a:cubicBezTo>
                    <a:pt x="177" y="176"/>
                    <a:pt x="176" y="177"/>
                    <a:pt x="174" y="177"/>
                  </a:cubicBezTo>
                  <a:cubicBezTo>
                    <a:pt x="173" y="177"/>
                    <a:pt x="171" y="177"/>
                    <a:pt x="170" y="176"/>
                  </a:cubicBezTo>
                  <a:cubicBezTo>
                    <a:pt x="155" y="168"/>
                    <a:pt x="155" y="168"/>
                    <a:pt x="155" y="168"/>
                  </a:cubicBezTo>
                  <a:cubicBezTo>
                    <a:pt x="148" y="173"/>
                    <a:pt x="141" y="178"/>
                    <a:pt x="132" y="181"/>
                  </a:cubicBezTo>
                  <a:cubicBezTo>
                    <a:pt x="132" y="198"/>
                    <a:pt x="132" y="198"/>
                    <a:pt x="132" y="198"/>
                  </a:cubicBezTo>
                  <a:cubicBezTo>
                    <a:pt x="132" y="202"/>
                    <a:pt x="130" y="204"/>
                    <a:pt x="126" y="204"/>
                  </a:cubicBezTo>
                  <a:close/>
                  <a:moveTo>
                    <a:pt x="84" y="192"/>
                  </a:moveTo>
                  <a:cubicBezTo>
                    <a:pt x="120" y="192"/>
                    <a:pt x="120" y="192"/>
                    <a:pt x="120" y="192"/>
                  </a:cubicBezTo>
                  <a:cubicBezTo>
                    <a:pt x="120" y="177"/>
                    <a:pt x="120" y="177"/>
                    <a:pt x="120" y="177"/>
                  </a:cubicBezTo>
                  <a:cubicBezTo>
                    <a:pt x="120" y="174"/>
                    <a:pt x="122" y="172"/>
                    <a:pt x="125" y="171"/>
                  </a:cubicBezTo>
                  <a:cubicBezTo>
                    <a:pt x="135" y="168"/>
                    <a:pt x="142" y="163"/>
                    <a:pt x="150" y="156"/>
                  </a:cubicBezTo>
                  <a:cubicBezTo>
                    <a:pt x="152" y="154"/>
                    <a:pt x="155" y="154"/>
                    <a:pt x="157" y="155"/>
                  </a:cubicBezTo>
                  <a:cubicBezTo>
                    <a:pt x="171" y="163"/>
                    <a:pt x="171" y="163"/>
                    <a:pt x="171" y="163"/>
                  </a:cubicBezTo>
                  <a:cubicBezTo>
                    <a:pt x="189" y="132"/>
                    <a:pt x="189" y="132"/>
                    <a:pt x="189" y="132"/>
                  </a:cubicBezTo>
                  <a:cubicBezTo>
                    <a:pt x="175" y="124"/>
                    <a:pt x="175" y="124"/>
                    <a:pt x="175" y="124"/>
                  </a:cubicBezTo>
                  <a:cubicBezTo>
                    <a:pt x="173" y="123"/>
                    <a:pt x="171" y="120"/>
                    <a:pt x="172" y="118"/>
                  </a:cubicBezTo>
                  <a:cubicBezTo>
                    <a:pt x="173" y="113"/>
                    <a:pt x="173" y="108"/>
                    <a:pt x="173" y="102"/>
                  </a:cubicBezTo>
                  <a:cubicBezTo>
                    <a:pt x="173" y="98"/>
                    <a:pt x="173" y="92"/>
                    <a:pt x="172" y="87"/>
                  </a:cubicBezTo>
                  <a:cubicBezTo>
                    <a:pt x="171" y="85"/>
                    <a:pt x="173" y="82"/>
                    <a:pt x="175" y="81"/>
                  </a:cubicBezTo>
                  <a:cubicBezTo>
                    <a:pt x="188" y="73"/>
                    <a:pt x="188" y="73"/>
                    <a:pt x="188" y="73"/>
                  </a:cubicBezTo>
                  <a:cubicBezTo>
                    <a:pt x="170" y="42"/>
                    <a:pt x="170" y="42"/>
                    <a:pt x="170" y="42"/>
                  </a:cubicBezTo>
                  <a:cubicBezTo>
                    <a:pt x="157" y="50"/>
                    <a:pt x="157" y="50"/>
                    <a:pt x="157" y="50"/>
                  </a:cubicBezTo>
                  <a:cubicBezTo>
                    <a:pt x="155" y="51"/>
                    <a:pt x="152" y="51"/>
                    <a:pt x="150" y="49"/>
                  </a:cubicBezTo>
                  <a:cubicBezTo>
                    <a:pt x="142" y="42"/>
                    <a:pt x="135" y="37"/>
                    <a:pt x="125" y="34"/>
                  </a:cubicBezTo>
                  <a:cubicBezTo>
                    <a:pt x="122" y="33"/>
                    <a:pt x="120" y="31"/>
                    <a:pt x="120" y="28"/>
                  </a:cubicBezTo>
                  <a:cubicBezTo>
                    <a:pt x="120" y="12"/>
                    <a:pt x="120" y="12"/>
                    <a:pt x="120" y="12"/>
                  </a:cubicBezTo>
                  <a:cubicBezTo>
                    <a:pt x="84" y="12"/>
                    <a:pt x="84" y="12"/>
                    <a:pt x="84" y="12"/>
                  </a:cubicBezTo>
                  <a:cubicBezTo>
                    <a:pt x="84" y="28"/>
                    <a:pt x="84" y="28"/>
                    <a:pt x="84" y="28"/>
                  </a:cubicBezTo>
                  <a:cubicBezTo>
                    <a:pt x="84" y="31"/>
                    <a:pt x="83" y="33"/>
                    <a:pt x="80" y="34"/>
                  </a:cubicBezTo>
                  <a:cubicBezTo>
                    <a:pt x="70" y="37"/>
                    <a:pt x="62" y="41"/>
                    <a:pt x="54" y="49"/>
                  </a:cubicBezTo>
                  <a:cubicBezTo>
                    <a:pt x="52" y="51"/>
                    <a:pt x="49" y="51"/>
                    <a:pt x="47" y="50"/>
                  </a:cubicBezTo>
                  <a:cubicBezTo>
                    <a:pt x="33" y="42"/>
                    <a:pt x="33" y="42"/>
                    <a:pt x="33" y="42"/>
                  </a:cubicBezTo>
                  <a:cubicBezTo>
                    <a:pt x="15" y="73"/>
                    <a:pt x="15" y="73"/>
                    <a:pt x="15" y="73"/>
                  </a:cubicBezTo>
                  <a:cubicBezTo>
                    <a:pt x="28" y="81"/>
                    <a:pt x="28" y="81"/>
                    <a:pt x="28" y="81"/>
                  </a:cubicBezTo>
                  <a:cubicBezTo>
                    <a:pt x="31" y="82"/>
                    <a:pt x="32" y="85"/>
                    <a:pt x="31" y="87"/>
                  </a:cubicBezTo>
                  <a:cubicBezTo>
                    <a:pt x="30" y="92"/>
                    <a:pt x="30" y="97"/>
                    <a:pt x="30" y="102"/>
                  </a:cubicBezTo>
                  <a:cubicBezTo>
                    <a:pt x="30" y="108"/>
                    <a:pt x="30" y="113"/>
                    <a:pt x="31" y="117"/>
                  </a:cubicBezTo>
                  <a:cubicBezTo>
                    <a:pt x="32" y="120"/>
                    <a:pt x="30" y="123"/>
                    <a:pt x="28" y="124"/>
                  </a:cubicBezTo>
                  <a:cubicBezTo>
                    <a:pt x="15" y="132"/>
                    <a:pt x="15" y="132"/>
                    <a:pt x="15" y="132"/>
                  </a:cubicBezTo>
                  <a:cubicBezTo>
                    <a:pt x="33" y="163"/>
                    <a:pt x="33" y="163"/>
                    <a:pt x="33" y="163"/>
                  </a:cubicBezTo>
                  <a:cubicBezTo>
                    <a:pt x="47" y="155"/>
                    <a:pt x="47" y="155"/>
                    <a:pt x="47" y="155"/>
                  </a:cubicBezTo>
                  <a:cubicBezTo>
                    <a:pt x="49" y="154"/>
                    <a:pt x="52" y="154"/>
                    <a:pt x="54" y="156"/>
                  </a:cubicBezTo>
                  <a:cubicBezTo>
                    <a:pt x="62" y="164"/>
                    <a:pt x="70" y="168"/>
                    <a:pt x="80" y="171"/>
                  </a:cubicBezTo>
                  <a:cubicBezTo>
                    <a:pt x="83" y="172"/>
                    <a:pt x="84" y="174"/>
                    <a:pt x="84" y="177"/>
                  </a:cubicBezTo>
                  <a:lnTo>
                    <a:pt x="84" y="192"/>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grpSp>
      <p:sp>
        <p:nvSpPr>
          <p:cNvPr id="69" name="ZoneTexte 44">
            <a:extLst>
              <a:ext uri="{FF2B5EF4-FFF2-40B4-BE49-F238E27FC236}">
                <a16:creationId xmlns:a16="http://schemas.microsoft.com/office/drawing/2014/main" id="{11B72D74-899B-4F5F-A94F-C26EC5212B09}"/>
              </a:ext>
            </a:extLst>
          </p:cNvPr>
          <p:cNvSpPr txBox="1"/>
          <p:nvPr/>
        </p:nvSpPr>
        <p:spPr>
          <a:xfrm>
            <a:off x="10320471" y="6272563"/>
            <a:ext cx="1871531" cy="215444"/>
          </a:xfrm>
          <a:prstGeom prst="rect">
            <a:avLst/>
          </a:prstGeom>
          <a:noFill/>
        </p:spPr>
        <p:txBody>
          <a:bodyPr wrap="square">
            <a:sp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800" b="0" i="1" u="none" strike="noStrike" kern="1200" cap="none" spc="0" normalizeH="0" baseline="0" noProof="0">
                <a:ln>
                  <a:noFill/>
                </a:ln>
                <a:solidFill>
                  <a:srgbClr val="000000"/>
                </a:solidFill>
                <a:effectLst/>
                <a:uLnTx/>
                <a:uFillTx/>
                <a:latin typeface="Arial"/>
                <a:ea typeface="+mn-ea"/>
                <a:cs typeface="Arial" pitchFamily="34" charset="0"/>
              </a:rPr>
              <a:t> Source France Assureurs 2021</a:t>
            </a:r>
            <a:endParaRPr kumimoji="0" lang="fr-FR" sz="800" b="0" i="1"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28079610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Les offres Assurances AGRI/VITI by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3</a:t>
            </a:r>
          </a:p>
        </p:txBody>
      </p:sp>
      <p:sp>
        <p:nvSpPr>
          <p:cNvPr id="9" name="Espace réservé du contenu 1">
            <a:extLst>
              <a:ext uri="{FF2B5EF4-FFF2-40B4-BE49-F238E27FC236}">
                <a16:creationId xmlns:a16="http://schemas.microsoft.com/office/drawing/2014/main" id="{BC61DF80-4ABA-47B6-A41F-DC43035B3417}"/>
              </a:ext>
            </a:extLst>
          </p:cNvPr>
          <p:cNvSpPr>
            <a:spLocks noGrp="1"/>
          </p:cNvSpPr>
          <p:nvPr>
            <p:ph idx="17"/>
          </p:nvPr>
        </p:nvSpPr>
        <p:spPr>
          <a:xfrm>
            <a:off x="3075709" y="1044983"/>
            <a:ext cx="8725359" cy="482531"/>
          </a:xfrm>
        </p:spPr>
        <p:txBody>
          <a:bodyPr/>
          <a:lstStyle/>
          <a:p>
            <a:pPr marL="61595" marR="109855" algn="just"/>
            <a:r>
              <a:rPr lang="fr-FR" sz="1800" u="sng">
                <a:ea typeface="Times New Roman" panose="02020603050405020304" pitchFamily="18" charset="0"/>
              </a:rPr>
              <a:t>La couverture </a:t>
            </a:r>
            <a:r>
              <a:rPr lang="fr-FR" sz="1800" b="1" u="sng">
                <a:solidFill>
                  <a:srgbClr val="C00000"/>
                </a:solidFill>
                <a:ea typeface="Times New Roman" panose="02020603050405020304" pitchFamily="18" charset="0"/>
              </a:rPr>
              <a:t>Multirisque Récolte</a:t>
            </a:r>
            <a:r>
              <a:rPr lang="fr-FR" sz="1800" u="sng">
                <a:ea typeface="Times New Roman" panose="02020603050405020304" pitchFamily="18" charset="0"/>
              </a:rPr>
              <a:t> &amp; la couverture </a:t>
            </a:r>
            <a:r>
              <a:rPr lang="fr-FR" sz="1800" b="1" u="sng">
                <a:solidFill>
                  <a:srgbClr val="C00000"/>
                </a:solidFill>
                <a:ea typeface="Times New Roman" panose="02020603050405020304" pitchFamily="18" charset="0"/>
              </a:rPr>
              <a:t>Grêle</a:t>
            </a:r>
          </a:p>
        </p:txBody>
      </p:sp>
      <p:pic>
        <p:nvPicPr>
          <p:cNvPr id="13" name="Picture 6">
            <a:extLst>
              <a:ext uri="{FF2B5EF4-FFF2-40B4-BE49-F238E27FC236}">
                <a16:creationId xmlns:a16="http://schemas.microsoft.com/office/drawing/2014/main" id="{E741DA42-2146-444D-BEE5-337F8787D8C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6695835" y="682990"/>
            <a:ext cx="841037" cy="280268"/>
          </a:xfrm>
          <a:prstGeom prst="rect">
            <a:avLst/>
          </a:prstGeom>
          <a:noFill/>
          <a:extLst>
            <a:ext uri="{909E8E84-426E-40DD-AFC4-6F175D3DCCD1}">
              <a14:hiddenFill xmlns:a14="http://schemas.microsoft.com/office/drawing/2010/main">
                <a:solidFill>
                  <a:srgbClr val="FFFFFF"/>
                </a:solidFill>
              </a14:hiddenFill>
            </a:ext>
          </a:extLst>
        </p:spPr>
      </p:pic>
      <p:sp>
        <p:nvSpPr>
          <p:cNvPr id="106" name="Espace réservé du pied de page 4">
            <a:extLst>
              <a:ext uri="{FF2B5EF4-FFF2-40B4-BE49-F238E27FC236}">
                <a16:creationId xmlns:a16="http://schemas.microsoft.com/office/drawing/2014/main" id="{6CAE56D7-6778-429A-B7CC-1B9A25FC1914}"/>
              </a:ext>
            </a:extLst>
          </p:cNvPr>
          <p:cNvSpPr txBox="1">
            <a:spLocks/>
          </p:cNvSpPr>
          <p:nvPr/>
        </p:nvSpPr>
        <p:spPr>
          <a:xfrm>
            <a:off x="179512" y="5273424"/>
            <a:ext cx="5891022" cy="68580"/>
          </a:xfrm>
          <a:prstGeom prst="rect">
            <a:avLst/>
          </a:prstGeom>
        </p:spPr>
        <p:txBody>
          <a:bodyPr vert="horz" wrap="square" lIns="0" tIns="0" rIns="0" bIns="0" rtlCol="0" anchor="t" anchorCtr="0">
            <a:spAutoFit/>
          </a:bodyPr>
          <a:lstStyle>
            <a:defPPr>
              <a:defRPr lang="en-US"/>
            </a:defPPr>
            <a:lvl1pPr marL="0" algn="l" defTabSz="914400" rtl="0" eaLnBrk="1" fontAlgn="base" latinLnBrk="0" hangingPunct="1">
              <a:spcBef>
                <a:spcPct val="0"/>
              </a:spcBef>
              <a:spcAft>
                <a:spcPct val="0"/>
              </a:spcAft>
              <a:defRPr sz="450"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50" b="0" i="0" u="none" strike="noStrike" kern="1200" cap="none" spc="0" normalizeH="0" baseline="0" noProof="0">
                <a:ln>
                  <a:noFill/>
                </a:ln>
                <a:solidFill>
                  <a:srgbClr val="3E454A"/>
                </a:solidFill>
                <a:effectLst/>
                <a:uLnTx/>
                <a:uFillTx/>
                <a:latin typeface="Arial" pitchFamily="34" charset="0"/>
                <a:ea typeface="+mn-ea"/>
                <a:cs typeface="Arial" pitchFamily="34" charset="0"/>
              </a:rPr>
              <a:t>© 2022 Willis Towers Watson. All rights reserved. Proprietary and Confidential. For Willis Towers Watson and Willis Towers Watson client use only. Not suitable for unintended purpose or use by unauthorized recipient.</a:t>
            </a:r>
          </a:p>
        </p:txBody>
      </p:sp>
      <p:sp>
        <p:nvSpPr>
          <p:cNvPr id="107" name="Espace réservé du numéro de diapositive 2">
            <a:extLst>
              <a:ext uri="{FF2B5EF4-FFF2-40B4-BE49-F238E27FC236}">
                <a16:creationId xmlns:a16="http://schemas.microsoft.com/office/drawing/2014/main" id="{17C1BDDB-DAD3-4AAE-98F6-6C9BC471572C}"/>
              </a:ext>
            </a:extLst>
          </p:cNvPr>
          <p:cNvSpPr txBox="1">
            <a:spLocks/>
          </p:cNvSpPr>
          <p:nvPr/>
        </p:nvSpPr>
        <p:spPr>
          <a:xfrm>
            <a:off x="8401050" y="5255776"/>
            <a:ext cx="396000" cy="144000"/>
          </a:xfrm>
          <a:prstGeom prst="rect">
            <a:avLst/>
          </a:prstGeom>
        </p:spPr>
        <p:txBody>
          <a:bodyPr vert="horz" wrap="square" lIns="0" tIns="0" rIns="0" bIns="0" rtlCol="0" anchor="ctr" anchorCtr="0">
            <a:noAutofit/>
          </a:bodyPr>
          <a:lstStyle>
            <a:defPPr>
              <a:defRPr lang="en-US"/>
            </a:defPPr>
            <a:lvl1pPr marL="0" algn="ctr" defTabSz="914400" rtl="0" eaLnBrk="1" fontAlgn="base" latinLnBrk="0" hangingPunct="1">
              <a:spcBef>
                <a:spcPct val="0"/>
              </a:spcBef>
              <a:spcAft>
                <a:spcPct val="0"/>
              </a:spcAft>
              <a:defRPr sz="675"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2083E393-C0BF-4ED8-8545-7E4C90AFF831}" type="slidenum">
              <a:rPr kumimoji="0" lang="en-US" sz="675" b="0" i="0" u="none" strike="noStrike" kern="1200" cap="none" spc="0" normalizeH="0" baseline="0" noProof="0" smtClean="0">
                <a:ln>
                  <a:noFill/>
                </a:ln>
                <a:solidFill>
                  <a:srgbClr val="3E454A"/>
                </a:solidFill>
                <a:effectLst/>
                <a:uLnTx/>
                <a:uFillTx/>
                <a:latin typeface="Arial" pitchFamily="34" charset="0"/>
                <a:ea typeface="+mn-ea"/>
                <a:cs typeface="Arial"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39</a:t>
            </a:fld>
            <a:endParaRPr kumimoji="0" lang="en-US" sz="675" b="0" i="0"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sp>
        <p:nvSpPr>
          <p:cNvPr id="108" name="Rectangle 107">
            <a:extLst>
              <a:ext uri="{FF2B5EF4-FFF2-40B4-BE49-F238E27FC236}">
                <a16:creationId xmlns:a16="http://schemas.microsoft.com/office/drawing/2014/main" id="{E1170FCC-0A33-4D16-94A8-68310CBB0019}"/>
              </a:ext>
            </a:extLst>
          </p:cNvPr>
          <p:cNvSpPr/>
          <p:nvPr/>
        </p:nvSpPr>
        <p:spPr>
          <a:xfrm>
            <a:off x="8326660" y="1623225"/>
            <a:ext cx="3688665" cy="3115855"/>
          </a:xfrm>
          <a:prstGeom prst="rect">
            <a:avLst/>
          </a:prstGeom>
          <a:solidFill>
            <a:srgbClr val="FEF0F0"/>
          </a:solidFill>
          <a:ln>
            <a:solidFill>
              <a:srgbClr val="D7000F"/>
            </a:solidFill>
          </a:ln>
        </p:spPr>
        <p:txBody>
          <a:bodyPr wrap="square" lIns="48000" tIns="192000" rIns="48000" bIns="96000" anchor="ctr">
            <a:noAutofit/>
          </a:bodyPr>
          <a:lstStyle/>
          <a:p>
            <a:pPr marL="361942" marR="0" lvl="0" indent="-237061" defTabSz="1625478" eaLnBrk="1" fontAlgn="auto" latinLnBrk="0" hangingPunct="1">
              <a:lnSpc>
                <a:spcPct val="100000"/>
              </a:lnSpc>
              <a:spcBef>
                <a:spcPts val="533"/>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cs typeface="Calibri" panose="020F0502020204030204" pitchFamily="34" charset="0"/>
              </a:rPr>
              <a:t>En 2021, on estime que le </a:t>
            </a:r>
            <a:r>
              <a:rPr kumimoji="0" lang="fr-FR" sz="1200" b="1" i="0" u="none" strike="noStrike" kern="0" cap="none" spc="0" normalizeH="0" baseline="0" noProof="0">
                <a:ln>
                  <a:noFill/>
                </a:ln>
                <a:solidFill>
                  <a:srgbClr val="3E454A"/>
                </a:solidFill>
                <a:effectLst/>
                <a:uLnTx/>
                <a:uFillTx/>
                <a:cs typeface="Calibri" panose="020F0502020204030204" pitchFamily="34" charset="0"/>
              </a:rPr>
              <a:t>gel tardif </a:t>
            </a:r>
            <a:r>
              <a:rPr kumimoji="0" lang="fr-FR" sz="1200" b="0" i="0" u="none" strike="noStrike" kern="0" cap="none" spc="0" normalizeH="0" baseline="0" noProof="0">
                <a:ln>
                  <a:noFill/>
                </a:ln>
                <a:solidFill>
                  <a:srgbClr val="3E454A"/>
                </a:solidFill>
                <a:effectLst/>
                <a:uLnTx/>
                <a:uFillTx/>
                <a:cs typeface="Calibri" panose="020F0502020204030204" pitchFamily="34" charset="0"/>
              </a:rPr>
              <a:t>est à l’origine de </a:t>
            </a:r>
            <a:r>
              <a:rPr kumimoji="0" lang="fr-FR" sz="1200" b="1" i="0" u="none" strike="noStrike" kern="0" cap="none" spc="0" normalizeH="0" baseline="0" noProof="0">
                <a:ln>
                  <a:noFill/>
                </a:ln>
                <a:solidFill>
                  <a:srgbClr val="3E454A"/>
                </a:solidFill>
                <a:effectLst/>
                <a:uLnTx/>
                <a:uFillTx/>
                <a:cs typeface="Calibri" panose="020F0502020204030204" pitchFamily="34" charset="0"/>
              </a:rPr>
              <a:t>50% de pertes </a:t>
            </a:r>
            <a:r>
              <a:rPr kumimoji="0" lang="fr-FR" sz="1200" b="0" i="0" u="none" strike="noStrike" kern="0" cap="none" spc="0" normalizeH="0" baseline="0" noProof="0">
                <a:ln>
                  <a:noFill/>
                </a:ln>
                <a:solidFill>
                  <a:srgbClr val="3E454A"/>
                </a:solidFill>
                <a:effectLst/>
                <a:uLnTx/>
                <a:uFillTx/>
                <a:cs typeface="Calibri" panose="020F0502020204030204" pitchFamily="34" charset="0"/>
              </a:rPr>
              <a:t>en viticulture et </a:t>
            </a:r>
            <a:r>
              <a:rPr kumimoji="0" lang="fr-FR" sz="1200" b="1" i="0" u="none" strike="noStrike" kern="0" cap="none" spc="0" normalizeH="0" baseline="0" noProof="0">
                <a:ln>
                  <a:noFill/>
                </a:ln>
                <a:solidFill>
                  <a:srgbClr val="3E454A"/>
                </a:solidFill>
                <a:effectLst/>
                <a:uLnTx/>
                <a:uFillTx/>
                <a:cs typeface="Calibri" panose="020F0502020204030204" pitchFamily="34" charset="0"/>
              </a:rPr>
              <a:t>2mds€ de manque à gagner.</a:t>
            </a:r>
          </a:p>
          <a:p>
            <a:pPr marL="361942" marR="0" lvl="0" indent="-237061" defTabSz="1625438" eaLnBrk="1" fontAlgn="auto" latinLnBrk="0" hangingPunct="1">
              <a:lnSpc>
                <a:spcPct val="100000"/>
              </a:lnSpc>
              <a:spcBef>
                <a:spcPts val="533"/>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cs typeface="Calibri" panose="020F0502020204030204" pitchFamily="34" charset="0"/>
              </a:rPr>
              <a:t>A ce jour, seuls </a:t>
            </a:r>
            <a:r>
              <a:rPr kumimoji="0" lang="fr-FR" sz="1200" b="1" i="0" u="none" strike="noStrike" kern="0" cap="none" spc="0" normalizeH="0" baseline="0" noProof="0">
                <a:ln>
                  <a:noFill/>
                </a:ln>
                <a:solidFill>
                  <a:srgbClr val="3E454A"/>
                </a:solidFill>
                <a:effectLst/>
                <a:uLnTx/>
                <a:uFillTx/>
                <a:cs typeface="Calibri" panose="020F0502020204030204" pitchFamily="34" charset="0"/>
              </a:rPr>
              <a:t>37% des agriculteurs ont  souscrit une assurance en cas d’aléa climatique </a:t>
            </a:r>
            <a:r>
              <a:rPr kumimoji="0" lang="fr-FR" sz="1200" b="0" i="0" u="none" strike="noStrike" kern="0" cap="none" spc="0" normalizeH="0" baseline="0" noProof="0">
                <a:ln>
                  <a:noFill/>
                </a:ln>
                <a:solidFill>
                  <a:srgbClr val="3E454A"/>
                </a:solidFill>
                <a:effectLst/>
                <a:uLnTx/>
                <a:uFillTx/>
                <a:cs typeface="Calibri" panose="020F0502020204030204" pitchFamily="34" charset="0"/>
              </a:rPr>
              <a:t>; pourtant, parmi les exploitants victimes de l’épisode de </a:t>
            </a:r>
            <a:r>
              <a:rPr kumimoji="0" lang="fr-FR" sz="1200" b="1" i="0" u="none" strike="noStrike" kern="0" cap="none" spc="0" normalizeH="0" baseline="0" noProof="0">
                <a:ln>
                  <a:noFill/>
                </a:ln>
                <a:solidFill>
                  <a:srgbClr val="3E454A"/>
                </a:solidFill>
                <a:effectLst/>
                <a:uLnTx/>
                <a:uFillTx/>
                <a:cs typeface="Calibri" panose="020F0502020204030204" pitchFamily="34" charset="0"/>
              </a:rPr>
              <a:t>gel tardif</a:t>
            </a:r>
            <a:r>
              <a:rPr kumimoji="0" lang="fr-FR" sz="1200" b="0" i="0" u="none" strike="noStrike" kern="0" cap="none" spc="0" normalizeH="0" baseline="0" noProof="0">
                <a:ln>
                  <a:noFill/>
                </a:ln>
                <a:solidFill>
                  <a:srgbClr val="3E454A"/>
                </a:solidFill>
                <a:effectLst/>
                <a:uLnTx/>
                <a:uFillTx/>
                <a:cs typeface="Calibri" panose="020F0502020204030204" pitchFamily="34" charset="0"/>
              </a:rPr>
              <a:t>, certains ont perdu </a:t>
            </a:r>
            <a:r>
              <a:rPr kumimoji="0" lang="fr-FR" sz="1200" b="1" i="0" u="none" strike="noStrike" kern="0" cap="none" spc="0" normalizeH="0" baseline="0" noProof="0">
                <a:ln>
                  <a:noFill/>
                </a:ln>
                <a:solidFill>
                  <a:srgbClr val="3E454A"/>
                </a:solidFill>
                <a:effectLst/>
                <a:uLnTx/>
                <a:uFillTx/>
                <a:cs typeface="Calibri" panose="020F0502020204030204" pitchFamily="34" charset="0"/>
              </a:rPr>
              <a:t>100% de leur récolte.</a:t>
            </a:r>
          </a:p>
          <a:p>
            <a:pPr marL="361942" marR="0" lvl="0" indent="-237061" defTabSz="1625478" eaLnBrk="1" fontAlgn="auto" latinLnBrk="0" hangingPunct="1">
              <a:lnSpc>
                <a:spcPct val="100000"/>
              </a:lnSpc>
              <a:spcBef>
                <a:spcPts val="533"/>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cs typeface="Calibri" panose="020F0502020204030204" pitchFamily="34" charset="0"/>
              </a:rPr>
              <a:t>Le ri</a:t>
            </a:r>
            <a:r>
              <a:rPr kumimoji="0" lang="fr-FR" sz="1200" b="1" i="0" u="none" strike="noStrike" kern="0" cap="none" spc="0" normalizeH="0" baseline="0" noProof="0">
                <a:ln>
                  <a:noFill/>
                </a:ln>
                <a:solidFill>
                  <a:srgbClr val="3E454A"/>
                </a:solidFill>
                <a:effectLst/>
                <a:uLnTx/>
                <a:uFillTx/>
                <a:cs typeface="Calibri" panose="020F0502020204030204" pitchFamily="34" charset="0"/>
              </a:rPr>
              <a:t>sque grêle est présent de 30 à 50 jours par an</a:t>
            </a:r>
            <a:r>
              <a:rPr kumimoji="0" lang="fr-FR" sz="1200" b="0" i="0" u="none" strike="noStrike" kern="0" cap="none" spc="0" normalizeH="0" baseline="0" noProof="0">
                <a:ln>
                  <a:noFill/>
                </a:ln>
                <a:solidFill>
                  <a:srgbClr val="3E454A"/>
                </a:solidFill>
                <a:effectLst/>
                <a:uLnTx/>
                <a:uFillTx/>
                <a:cs typeface="Calibri" panose="020F0502020204030204" pitchFamily="34" charset="0"/>
              </a:rPr>
              <a:t> en France et peut détruire une récolte en quelques minutes</a:t>
            </a:r>
          </a:p>
          <a:p>
            <a:pPr marL="361942" marR="0" lvl="0" indent="-237061" defTabSz="1625478" eaLnBrk="1" fontAlgn="auto" latinLnBrk="0" hangingPunct="1">
              <a:lnSpc>
                <a:spcPct val="100000"/>
              </a:lnSpc>
              <a:spcBef>
                <a:spcPts val="533"/>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cs typeface="Calibri" panose="020F0502020204030204" pitchFamily="34" charset="0"/>
              </a:rPr>
              <a:t>En 2018, l’assurance récolte représentait en France </a:t>
            </a:r>
            <a:r>
              <a:rPr kumimoji="0" lang="fr-FR" sz="1200" b="1" i="0" u="none" strike="noStrike" kern="0" cap="none" spc="0" normalizeH="0" baseline="0" noProof="0">
                <a:ln>
                  <a:noFill/>
                </a:ln>
                <a:solidFill>
                  <a:srgbClr val="3E454A"/>
                </a:solidFill>
                <a:effectLst/>
                <a:uLnTx/>
                <a:uFillTx/>
                <a:cs typeface="Calibri" panose="020F0502020204030204" pitchFamily="34" charset="0"/>
              </a:rPr>
              <a:t>434 M€ d’indemnités versées.</a:t>
            </a:r>
          </a:p>
        </p:txBody>
      </p:sp>
      <p:sp>
        <p:nvSpPr>
          <p:cNvPr id="109" name="Rectangle 108">
            <a:extLst>
              <a:ext uri="{FF2B5EF4-FFF2-40B4-BE49-F238E27FC236}">
                <a16:creationId xmlns:a16="http://schemas.microsoft.com/office/drawing/2014/main" id="{1EA7E8CC-A194-4E9F-ACB2-499A5112E9C9}"/>
              </a:ext>
            </a:extLst>
          </p:cNvPr>
          <p:cNvSpPr/>
          <p:nvPr/>
        </p:nvSpPr>
        <p:spPr>
          <a:xfrm>
            <a:off x="8363831" y="5120289"/>
            <a:ext cx="3636003" cy="1359489"/>
          </a:xfrm>
          <a:prstGeom prst="rect">
            <a:avLst/>
          </a:prstGeom>
          <a:solidFill>
            <a:srgbClr val="FCD0D0"/>
          </a:solidFill>
          <a:ln w="3175" cap="flat" cmpd="sng" algn="ctr">
            <a:noFill/>
            <a:prstDash val="solid"/>
            <a:miter lim="800000"/>
          </a:ln>
          <a:effectLst/>
        </p:spPr>
        <p:txBody>
          <a:bodyPr lIns="192000" tIns="192000" rIns="192000" bIns="192000" rtlCol="0" anchor="ctr"/>
          <a:lstStyle/>
          <a:p>
            <a:pPr marL="228594" marR="0" lvl="0" indent="-228594" defTabSz="1625438"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Certaines solutions d’assurance permettent le </a:t>
            </a:r>
            <a:r>
              <a:rPr kumimoji="0" lang="fr-FR" sz="1200" b="1"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libre choix de la valorisation par hectolitre/quintal dans la limite du prix de vente,</a:t>
            </a:r>
            <a:r>
              <a:rPr kumimoji="0" lang="fr-FR" sz="1200" b="0"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 garantie des frais de re-semis, un </a:t>
            </a:r>
            <a:r>
              <a:rPr kumimoji="0" lang="fr-FR" sz="1200" b="1"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rendement assurable </a:t>
            </a:r>
            <a:r>
              <a:rPr kumimoji="0" lang="fr-FR" sz="1200" b="0"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calculé sur la </a:t>
            </a:r>
            <a:r>
              <a:rPr kumimoji="0" lang="fr-FR" sz="1200" b="1"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moyenne des 5 dernières années par nature de récolte..</a:t>
            </a:r>
          </a:p>
        </p:txBody>
      </p:sp>
      <p:sp>
        <p:nvSpPr>
          <p:cNvPr id="110" name="Rectangle: Rounded Corners 39">
            <a:extLst>
              <a:ext uri="{FF2B5EF4-FFF2-40B4-BE49-F238E27FC236}">
                <a16:creationId xmlns:a16="http://schemas.microsoft.com/office/drawing/2014/main" id="{ABEBD649-BB84-4BF7-8FA7-731EC21D417C}"/>
              </a:ext>
            </a:extLst>
          </p:cNvPr>
          <p:cNvSpPr/>
          <p:nvPr/>
        </p:nvSpPr>
        <p:spPr>
          <a:xfrm>
            <a:off x="179596" y="1623225"/>
            <a:ext cx="8038625" cy="2097573"/>
          </a:xfrm>
          <a:prstGeom prst="roundRect">
            <a:avLst>
              <a:gd name="adj" fmla="val 0"/>
            </a:avLst>
          </a:prstGeom>
          <a:solidFill>
            <a:srgbClr val="FFFFFF"/>
          </a:solidFill>
          <a:ln w="3175" cap="flat" cmpd="sng" algn="ctr">
            <a:solidFill>
              <a:srgbClr val="FFFFFF">
                <a:lumMod val="75000"/>
              </a:srgbClr>
            </a:solidFill>
            <a:prstDash val="solid"/>
            <a:miter lim="800000"/>
          </a:ln>
          <a:effectLst/>
        </p:spPr>
        <p:txBody>
          <a:bodyPr lIns="48000" rtlCol="0" anchor="b"/>
          <a:lstStyle/>
          <a:p>
            <a:pPr marL="380981" marR="0" lvl="0" indent="-380981" defTabSz="1219140" eaLnBrk="1" fontAlgn="ctr" latinLnBrk="0" hangingPunct="1">
              <a:lnSpc>
                <a:spcPct val="100000"/>
              </a:lnSpc>
              <a:spcBef>
                <a:spcPts val="0"/>
              </a:spcBef>
              <a:spcAft>
                <a:spcPts val="0"/>
              </a:spcAft>
              <a:buClrTx/>
              <a:buSzTx/>
              <a:buFont typeface="Arial" panose="020B0604020202020204" pitchFamily="34" charset="0"/>
              <a:buChar char="•"/>
              <a:tabLst/>
              <a:defRPr/>
            </a:pPr>
            <a:endParaRPr kumimoji="0" lang="fr-FR" sz="933" b="0" i="0" u="none" strike="noStrike" kern="0" cap="none" spc="0" normalizeH="0" baseline="0" noProof="0">
              <a:ln>
                <a:noFill/>
              </a:ln>
              <a:solidFill>
                <a:srgbClr val="000000"/>
              </a:solidFill>
              <a:effectLst/>
              <a:uLnTx/>
              <a:uFillTx/>
              <a:latin typeface="Calibri"/>
              <a:ea typeface="+mn-ea"/>
              <a:cs typeface="+mn-cs"/>
            </a:endParaRPr>
          </a:p>
        </p:txBody>
      </p:sp>
      <p:sp>
        <p:nvSpPr>
          <p:cNvPr id="111" name="ZoneTexte 110">
            <a:extLst>
              <a:ext uri="{FF2B5EF4-FFF2-40B4-BE49-F238E27FC236}">
                <a16:creationId xmlns:a16="http://schemas.microsoft.com/office/drawing/2014/main" id="{DE8EA47C-6C25-4FAF-AB9A-493D5E1441D9}"/>
              </a:ext>
            </a:extLst>
          </p:cNvPr>
          <p:cNvSpPr txBox="1"/>
          <p:nvPr/>
        </p:nvSpPr>
        <p:spPr>
          <a:xfrm>
            <a:off x="502788" y="1397522"/>
            <a:ext cx="3325899" cy="225767"/>
          </a:xfrm>
          <a:prstGeom prst="rect">
            <a:avLst/>
          </a:prstGeom>
          <a:noFill/>
        </p:spPr>
        <p:txBody>
          <a:bodyPr wrap="square" lIns="0" tIns="0" rIns="0" bIns="0" rtlCol="0">
            <a:spAutoFit/>
          </a:bodyPr>
          <a:lstStyle/>
          <a:p>
            <a:pPr defTabSz="1219140">
              <a:defRPr/>
            </a:pPr>
            <a:r>
              <a:rPr lang="fr-FR" sz="1467" b="1" cap="all">
                <a:solidFill>
                  <a:srgbClr val="3E454A"/>
                </a:solidFill>
                <a:latin typeface="Arial Black" panose="020B0A04020102020204" pitchFamily="34" charset="0"/>
              </a:rPr>
              <a:t>RISQUES COUVERTS</a:t>
            </a:r>
          </a:p>
        </p:txBody>
      </p:sp>
      <p:sp>
        <p:nvSpPr>
          <p:cNvPr id="112" name="Rectangle: Rounded Corners 39">
            <a:extLst>
              <a:ext uri="{FF2B5EF4-FFF2-40B4-BE49-F238E27FC236}">
                <a16:creationId xmlns:a16="http://schemas.microsoft.com/office/drawing/2014/main" id="{0D108BDF-B676-486F-A5BA-4C41C349AE6E}"/>
              </a:ext>
            </a:extLst>
          </p:cNvPr>
          <p:cNvSpPr/>
          <p:nvPr/>
        </p:nvSpPr>
        <p:spPr>
          <a:xfrm>
            <a:off x="179597" y="4115581"/>
            <a:ext cx="8038625" cy="2361820"/>
          </a:xfrm>
          <a:prstGeom prst="roundRect">
            <a:avLst>
              <a:gd name="adj" fmla="val 0"/>
            </a:avLst>
          </a:prstGeom>
          <a:solidFill>
            <a:srgbClr val="FFFFFF"/>
          </a:solidFill>
          <a:ln w="3175" cap="flat" cmpd="sng" algn="ctr">
            <a:solidFill>
              <a:srgbClr val="FFFFFF">
                <a:lumMod val="75000"/>
              </a:srgbClr>
            </a:solidFill>
            <a:prstDash val="solid"/>
            <a:miter lim="800000"/>
          </a:ln>
          <a:effectLst/>
        </p:spPr>
        <p:txBody>
          <a:bodyPr lIns="48000" rtlCol="0" anchor="ctr"/>
          <a:lstStyle/>
          <a:p>
            <a:pPr marL="228594" marR="0" lvl="0" indent="-228594" algn="just" defTabSz="1217776"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Il est essentiel pour tout exploitant d’assurer ses cultures contre les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risques climatiques </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 sécheresse, grêle, inondation, tempête..</a:t>
            </a:r>
          </a:p>
          <a:p>
            <a:pPr marL="228594" marR="0" lvl="0" indent="-228594" algn="just" defTabSz="1217776"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Avec le dérèglement climatique, les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intempéries</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 impactant les récoltes et donc les rendements des exploitants sont vouées à être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de plus en plus nombreuses et imprévisibles</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 mais aussi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d’intensité croissante </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 gelées tardives en 2021, gel et intempéries en 2020, sécheresses en 2019 et 2018…</a:t>
            </a:r>
          </a:p>
          <a:p>
            <a:pPr marL="228594" marR="0" lvl="0" indent="-228594" algn="just" defTabSz="1217776"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En particulier, le passage de la grêle peut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détruire l’ensemble des récoltes en un instant </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et réduire à néant une part importante des investissements</a:t>
            </a:r>
          </a:p>
          <a:p>
            <a:pPr marL="228594" marR="0" lvl="0" indent="-228594" algn="just" defTabSz="1217776"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L’assurance récolte et/ou l’assurance grêle permettent de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sécuriser financièrement son exploitation </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en assurant les pertes de rendement et ainsi en garantissant la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pérennité de son exploitation</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a:t>
            </a:r>
          </a:p>
        </p:txBody>
      </p:sp>
      <p:sp>
        <p:nvSpPr>
          <p:cNvPr id="113" name="ZoneTexte 43">
            <a:extLst>
              <a:ext uri="{FF2B5EF4-FFF2-40B4-BE49-F238E27FC236}">
                <a16:creationId xmlns:a16="http://schemas.microsoft.com/office/drawing/2014/main" id="{92C4B096-C7E8-4405-BE0C-3ED8F6DAD741}"/>
              </a:ext>
            </a:extLst>
          </p:cNvPr>
          <p:cNvSpPr txBox="1"/>
          <p:nvPr/>
        </p:nvSpPr>
        <p:spPr>
          <a:xfrm>
            <a:off x="8813207" y="1389413"/>
            <a:ext cx="2948200" cy="225767"/>
          </a:xfrm>
          <a:prstGeom prst="rect">
            <a:avLst/>
          </a:prstGeom>
          <a:noFill/>
        </p:spPr>
        <p:txBody>
          <a:bodyPr wrap="square" lIns="0" tIns="0" rIns="0" bIns="0" rtlCol="0">
            <a:spAutoFit/>
          </a:bodyPr>
          <a:lstStyle/>
          <a:p>
            <a:pPr defTabSz="1219140">
              <a:defRPr/>
            </a:pPr>
            <a:r>
              <a:rPr lang="fr-FR" sz="1467" b="1" cap="all">
                <a:solidFill>
                  <a:srgbClr val="3E454A"/>
                </a:solidFill>
                <a:latin typeface="Arial Black" panose="020B0A04020102020204" pitchFamily="34" charset="0"/>
              </a:rPr>
              <a:t>Chiffres &amp; données clés</a:t>
            </a:r>
          </a:p>
        </p:txBody>
      </p:sp>
      <p:sp>
        <p:nvSpPr>
          <p:cNvPr id="114" name="ZoneTexte 43">
            <a:extLst>
              <a:ext uri="{FF2B5EF4-FFF2-40B4-BE49-F238E27FC236}">
                <a16:creationId xmlns:a16="http://schemas.microsoft.com/office/drawing/2014/main" id="{978BD6BF-3D20-4AD6-B6A0-526FBB01977B}"/>
              </a:ext>
            </a:extLst>
          </p:cNvPr>
          <p:cNvSpPr txBox="1"/>
          <p:nvPr/>
        </p:nvSpPr>
        <p:spPr>
          <a:xfrm>
            <a:off x="502788" y="3889880"/>
            <a:ext cx="3325899" cy="225767"/>
          </a:xfrm>
          <a:prstGeom prst="rect">
            <a:avLst/>
          </a:prstGeom>
          <a:noFill/>
        </p:spPr>
        <p:txBody>
          <a:bodyPr wrap="square" lIns="0" tIns="0" rIns="0" bIns="0" rtlCol="0">
            <a:spAutoFit/>
          </a:bodyPr>
          <a:lstStyle/>
          <a:p>
            <a:pPr defTabSz="1219140">
              <a:defRPr/>
            </a:pPr>
            <a:r>
              <a:rPr lang="fr-FR" sz="1467" b="1" cap="all">
                <a:solidFill>
                  <a:srgbClr val="3E454A"/>
                </a:solidFill>
                <a:latin typeface="Arial Black" panose="020B0A04020102020204" pitchFamily="34" charset="0"/>
              </a:rPr>
              <a:t>Enjeux &amp; objectifs</a:t>
            </a:r>
          </a:p>
        </p:txBody>
      </p:sp>
      <p:grpSp>
        <p:nvGrpSpPr>
          <p:cNvPr id="115" name="Group 73">
            <a:extLst>
              <a:ext uri="{FF2B5EF4-FFF2-40B4-BE49-F238E27FC236}">
                <a16:creationId xmlns:a16="http://schemas.microsoft.com/office/drawing/2014/main" id="{D94DF549-DDC8-4C0E-BF91-0DB4093D5910}"/>
              </a:ext>
            </a:extLst>
          </p:cNvPr>
          <p:cNvGrpSpPr>
            <a:grpSpLocks noChangeAspect="1"/>
          </p:cNvGrpSpPr>
          <p:nvPr/>
        </p:nvGrpSpPr>
        <p:grpSpPr bwMode="auto">
          <a:xfrm>
            <a:off x="182029" y="1330952"/>
            <a:ext cx="274387" cy="279036"/>
            <a:chOff x="6545" y="603"/>
            <a:chExt cx="413" cy="420"/>
          </a:xfrm>
          <a:solidFill>
            <a:srgbClr val="A5CC74"/>
          </a:solidFill>
        </p:grpSpPr>
        <p:sp>
          <p:nvSpPr>
            <p:cNvPr id="116" name="Freeform 74">
              <a:extLst>
                <a:ext uri="{FF2B5EF4-FFF2-40B4-BE49-F238E27FC236}">
                  <a16:creationId xmlns:a16="http://schemas.microsoft.com/office/drawing/2014/main" id="{3CCD3C48-F63E-4739-9A5C-E5F05268B105}"/>
                </a:ext>
              </a:extLst>
            </p:cNvPr>
            <p:cNvSpPr>
              <a:spLocks noEditPoints="1"/>
            </p:cNvSpPr>
            <p:nvPr/>
          </p:nvSpPr>
          <p:spPr bwMode="auto">
            <a:xfrm>
              <a:off x="6545" y="638"/>
              <a:ext cx="413" cy="233"/>
            </a:xfrm>
            <a:custGeom>
              <a:avLst/>
              <a:gdLst>
                <a:gd name="T0" fmla="*/ 272 w 279"/>
                <a:gd name="T1" fmla="*/ 156 h 157"/>
                <a:gd name="T2" fmla="*/ 266 w 279"/>
                <a:gd name="T3" fmla="*/ 152 h 157"/>
                <a:gd name="T4" fmla="*/ 266 w 279"/>
                <a:gd name="T5" fmla="*/ 152 h 157"/>
                <a:gd name="T6" fmla="*/ 242 w 279"/>
                <a:gd name="T7" fmla="*/ 132 h 157"/>
                <a:gd name="T8" fmla="*/ 217 w 279"/>
                <a:gd name="T9" fmla="*/ 152 h 157"/>
                <a:gd name="T10" fmla="*/ 212 w 279"/>
                <a:gd name="T11" fmla="*/ 156 h 157"/>
                <a:gd name="T12" fmla="*/ 206 w 279"/>
                <a:gd name="T13" fmla="*/ 153 h 157"/>
                <a:gd name="T14" fmla="*/ 176 w 279"/>
                <a:gd name="T15" fmla="*/ 132 h 157"/>
                <a:gd name="T16" fmla="*/ 145 w 279"/>
                <a:gd name="T17" fmla="*/ 153 h 157"/>
                <a:gd name="T18" fmla="*/ 139 w 279"/>
                <a:gd name="T19" fmla="*/ 156 h 157"/>
                <a:gd name="T20" fmla="*/ 134 w 279"/>
                <a:gd name="T21" fmla="*/ 152 h 157"/>
                <a:gd name="T22" fmla="*/ 104 w 279"/>
                <a:gd name="T23" fmla="*/ 132 h 157"/>
                <a:gd name="T24" fmla="*/ 73 w 279"/>
                <a:gd name="T25" fmla="*/ 152 h 157"/>
                <a:gd name="T26" fmla="*/ 67 w 279"/>
                <a:gd name="T27" fmla="*/ 156 h 157"/>
                <a:gd name="T28" fmla="*/ 62 w 279"/>
                <a:gd name="T29" fmla="*/ 151 h 157"/>
                <a:gd name="T30" fmla="*/ 37 w 279"/>
                <a:gd name="T31" fmla="*/ 132 h 157"/>
                <a:gd name="T32" fmla="*/ 19 w 279"/>
                <a:gd name="T33" fmla="*/ 139 h 157"/>
                <a:gd name="T34" fmla="*/ 14 w 279"/>
                <a:gd name="T35" fmla="*/ 150 h 157"/>
                <a:gd name="T36" fmla="*/ 8 w 279"/>
                <a:gd name="T37" fmla="*/ 156 h 157"/>
                <a:gd name="T38" fmla="*/ 2 w 279"/>
                <a:gd name="T39" fmla="*/ 151 h 157"/>
                <a:gd name="T40" fmla="*/ 41 w 279"/>
                <a:gd name="T41" fmla="*/ 42 h 157"/>
                <a:gd name="T42" fmla="*/ 140 w 279"/>
                <a:gd name="T43" fmla="*/ 0 h 157"/>
                <a:gd name="T44" fmla="*/ 238 w 279"/>
                <a:gd name="T45" fmla="*/ 42 h 157"/>
                <a:gd name="T46" fmla="*/ 278 w 279"/>
                <a:gd name="T47" fmla="*/ 151 h 157"/>
                <a:gd name="T48" fmla="*/ 272 w 279"/>
                <a:gd name="T49" fmla="*/ 156 h 157"/>
                <a:gd name="T50" fmla="*/ 272 w 279"/>
                <a:gd name="T51" fmla="*/ 156 h 157"/>
                <a:gd name="T52" fmla="*/ 104 w 279"/>
                <a:gd name="T53" fmla="*/ 120 h 157"/>
                <a:gd name="T54" fmla="*/ 141 w 279"/>
                <a:gd name="T55" fmla="*/ 139 h 157"/>
                <a:gd name="T56" fmla="*/ 176 w 279"/>
                <a:gd name="T57" fmla="*/ 120 h 157"/>
                <a:gd name="T58" fmla="*/ 211 w 279"/>
                <a:gd name="T59" fmla="*/ 138 h 157"/>
                <a:gd name="T60" fmla="*/ 242 w 279"/>
                <a:gd name="T61" fmla="*/ 120 h 157"/>
                <a:gd name="T62" fmla="*/ 265 w 279"/>
                <a:gd name="T63" fmla="*/ 129 h 157"/>
                <a:gd name="T64" fmla="*/ 229 w 279"/>
                <a:gd name="T65" fmla="*/ 50 h 157"/>
                <a:gd name="T66" fmla="*/ 140 w 279"/>
                <a:gd name="T67" fmla="*/ 12 h 157"/>
                <a:gd name="T68" fmla="*/ 50 w 279"/>
                <a:gd name="T69" fmla="*/ 50 h 157"/>
                <a:gd name="T70" fmla="*/ 14 w 279"/>
                <a:gd name="T71" fmla="*/ 127 h 157"/>
                <a:gd name="T72" fmla="*/ 37 w 279"/>
                <a:gd name="T73" fmla="*/ 120 h 157"/>
                <a:gd name="T74" fmla="*/ 69 w 279"/>
                <a:gd name="T75" fmla="*/ 135 h 157"/>
                <a:gd name="T76" fmla="*/ 104 w 279"/>
                <a:gd name="T77" fmla="*/ 12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9" h="157">
                  <a:moveTo>
                    <a:pt x="272" y="156"/>
                  </a:moveTo>
                  <a:cubicBezTo>
                    <a:pt x="269" y="156"/>
                    <a:pt x="266" y="155"/>
                    <a:pt x="266" y="152"/>
                  </a:cubicBezTo>
                  <a:cubicBezTo>
                    <a:pt x="266" y="152"/>
                    <a:pt x="266" y="152"/>
                    <a:pt x="266" y="152"/>
                  </a:cubicBezTo>
                  <a:cubicBezTo>
                    <a:pt x="266" y="151"/>
                    <a:pt x="261" y="132"/>
                    <a:pt x="242" y="132"/>
                  </a:cubicBezTo>
                  <a:cubicBezTo>
                    <a:pt x="223" y="132"/>
                    <a:pt x="218" y="151"/>
                    <a:pt x="217" y="152"/>
                  </a:cubicBezTo>
                  <a:cubicBezTo>
                    <a:pt x="217" y="154"/>
                    <a:pt x="215" y="156"/>
                    <a:pt x="212" y="156"/>
                  </a:cubicBezTo>
                  <a:cubicBezTo>
                    <a:pt x="210" y="157"/>
                    <a:pt x="207" y="155"/>
                    <a:pt x="206" y="153"/>
                  </a:cubicBezTo>
                  <a:cubicBezTo>
                    <a:pt x="206" y="153"/>
                    <a:pt x="196" y="132"/>
                    <a:pt x="176" y="132"/>
                  </a:cubicBezTo>
                  <a:cubicBezTo>
                    <a:pt x="156" y="132"/>
                    <a:pt x="145" y="153"/>
                    <a:pt x="145" y="153"/>
                  </a:cubicBezTo>
                  <a:cubicBezTo>
                    <a:pt x="144" y="155"/>
                    <a:pt x="141" y="157"/>
                    <a:pt x="139" y="156"/>
                  </a:cubicBezTo>
                  <a:cubicBezTo>
                    <a:pt x="137" y="156"/>
                    <a:pt x="134" y="154"/>
                    <a:pt x="134" y="152"/>
                  </a:cubicBezTo>
                  <a:cubicBezTo>
                    <a:pt x="134" y="151"/>
                    <a:pt x="128" y="132"/>
                    <a:pt x="104" y="132"/>
                  </a:cubicBezTo>
                  <a:cubicBezTo>
                    <a:pt x="79" y="132"/>
                    <a:pt x="74" y="151"/>
                    <a:pt x="73" y="152"/>
                  </a:cubicBezTo>
                  <a:cubicBezTo>
                    <a:pt x="73" y="155"/>
                    <a:pt x="70" y="157"/>
                    <a:pt x="67" y="156"/>
                  </a:cubicBezTo>
                  <a:cubicBezTo>
                    <a:pt x="64" y="156"/>
                    <a:pt x="62" y="154"/>
                    <a:pt x="62" y="151"/>
                  </a:cubicBezTo>
                  <a:cubicBezTo>
                    <a:pt x="62" y="149"/>
                    <a:pt x="61" y="132"/>
                    <a:pt x="37" y="132"/>
                  </a:cubicBezTo>
                  <a:cubicBezTo>
                    <a:pt x="29" y="132"/>
                    <a:pt x="23" y="135"/>
                    <a:pt x="19" y="139"/>
                  </a:cubicBezTo>
                  <a:cubicBezTo>
                    <a:pt x="14" y="144"/>
                    <a:pt x="14" y="150"/>
                    <a:pt x="14" y="150"/>
                  </a:cubicBezTo>
                  <a:cubicBezTo>
                    <a:pt x="14" y="154"/>
                    <a:pt x="11" y="156"/>
                    <a:pt x="8" y="156"/>
                  </a:cubicBezTo>
                  <a:cubicBezTo>
                    <a:pt x="5" y="157"/>
                    <a:pt x="2" y="154"/>
                    <a:pt x="2" y="151"/>
                  </a:cubicBezTo>
                  <a:cubicBezTo>
                    <a:pt x="0" y="110"/>
                    <a:pt x="14" y="70"/>
                    <a:pt x="41" y="42"/>
                  </a:cubicBezTo>
                  <a:cubicBezTo>
                    <a:pt x="67" y="15"/>
                    <a:pt x="102" y="0"/>
                    <a:pt x="140" y="0"/>
                  </a:cubicBezTo>
                  <a:cubicBezTo>
                    <a:pt x="177" y="0"/>
                    <a:pt x="212" y="15"/>
                    <a:pt x="238" y="42"/>
                  </a:cubicBezTo>
                  <a:cubicBezTo>
                    <a:pt x="265" y="70"/>
                    <a:pt x="279" y="110"/>
                    <a:pt x="278" y="151"/>
                  </a:cubicBezTo>
                  <a:cubicBezTo>
                    <a:pt x="278" y="154"/>
                    <a:pt x="275" y="156"/>
                    <a:pt x="272" y="156"/>
                  </a:cubicBezTo>
                  <a:cubicBezTo>
                    <a:pt x="272" y="156"/>
                    <a:pt x="272" y="156"/>
                    <a:pt x="272" y="156"/>
                  </a:cubicBezTo>
                  <a:close/>
                  <a:moveTo>
                    <a:pt x="104" y="120"/>
                  </a:moveTo>
                  <a:cubicBezTo>
                    <a:pt x="123" y="120"/>
                    <a:pt x="134" y="130"/>
                    <a:pt x="141" y="139"/>
                  </a:cubicBezTo>
                  <a:cubicBezTo>
                    <a:pt x="147" y="131"/>
                    <a:pt x="159" y="120"/>
                    <a:pt x="176" y="120"/>
                  </a:cubicBezTo>
                  <a:cubicBezTo>
                    <a:pt x="192" y="120"/>
                    <a:pt x="204" y="130"/>
                    <a:pt x="211" y="138"/>
                  </a:cubicBezTo>
                  <a:cubicBezTo>
                    <a:pt x="216" y="129"/>
                    <a:pt x="226" y="120"/>
                    <a:pt x="242" y="120"/>
                  </a:cubicBezTo>
                  <a:cubicBezTo>
                    <a:pt x="252" y="120"/>
                    <a:pt x="259" y="124"/>
                    <a:pt x="265" y="129"/>
                  </a:cubicBezTo>
                  <a:cubicBezTo>
                    <a:pt x="262" y="99"/>
                    <a:pt x="249" y="71"/>
                    <a:pt x="229" y="50"/>
                  </a:cubicBezTo>
                  <a:cubicBezTo>
                    <a:pt x="206" y="26"/>
                    <a:pt x="174" y="12"/>
                    <a:pt x="140" y="12"/>
                  </a:cubicBezTo>
                  <a:cubicBezTo>
                    <a:pt x="105" y="12"/>
                    <a:pt x="73" y="26"/>
                    <a:pt x="50" y="50"/>
                  </a:cubicBezTo>
                  <a:cubicBezTo>
                    <a:pt x="30" y="71"/>
                    <a:pt x="18" y="98"/>
                    <a:pt x="14" y="127"/>
                  </a:cubicBezTo>
                  <a:cubicBezTo>
                    <a:pt x="20" y="123"/>
                    <a:pt x="28" y="120"/>
                    <a:pt x="37" y="120"/>
                  </a:cubicBezTo>
                  <a:cubicBezTo>
                    <a:pt x="55" y="120"/>
                    <a:pt x="64" y="128"/>
                    <a:pt x="69" y="135"/>
                  </a:cubicBezTo>
                  <a:cubicBezTo>
                    <a:pt x="76" y="128"/>
                    <a:pt x="87" y="120"/>
                    <a:pt x="104" y="120"/>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117" name="Freeform 75">
              <a:extLst>
                <a:ext uri="{FF2B5EF4-FFF2-40B4-BE49-F238E27FC236}">
                  <a16:creationId xmlns:a16="http://schemas.microsoft.com/office/drawing/2014/main" id="{24763598-8B28-4826-B58B-75EEDE44F46D}"/>
                </a:ext>
              </a:extLst>
            </p:cNvPr>
            <p:cNvSpPr>
              <a:spLocks/>
            </p:cNvSpPr>
            <p:nvPr/>
          </p:nvSpPr>
          <p:spPr bwMode="auto">
            <a:xfrm>
              <a:off x="6743" y="603"/>
              <a:ext cx="18" cy="53"/>
            </a:xfrm>
            <a:custGeom>
              <a:avLst/>
              <a:gdLst>
                <a:gd name="T0" fmla="*/ 6 w 12"/>
                <a:gd name="T1" fmla="*/ 36 h 36"/>
                <a:gd name="T2" fmla="*/ 0 w 12"/>
                <a:gd name="T3" fmla="*/ 30 h 36"/>
                <a:gd name="T4" fmla="*/ 0 w 12"/>
                <a:gd name="T5" fmla="*/ 6 h 36"/>
                <a:gd name="T6" fmla="*/ 6 w 12"/>
                <a:gd name="T7" fmla="*/ 0 h 36"/>
                <a:gd name="T8" fmla="*/ 12 w 12"/>
                <a:gd name="T9" fmla="*/ 6 h 36"/>
                <a:gd name="T10" fmla="*/ 12 w 12"/>
                <a:gd name="T11" fmla="*/ 30 h 36"/>
                <a:gd name="T12" fmla="*/ 6 w 1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6" y="36"/>
                  </a:moveTo>
                  <a:cubicBezTo>
                    <a:pt x="2" y="36"/>
                    <a:pt x="0" y="34"/>
                    <a:pt x="0" y="30"/>
                  </a:cubicBezTo>
                  <a:cubicBezTo>
                    <a:pt x="0" y="6"/>
                    <a:pt x="0" y="6"/>
                    <a:pt x="0" y="6"/>
                  </a:cubicBezTo>
                  <a:cubicBezTo>
                    <a:pt x="0" y="3"/>
                    <a:pt x="2" y="0"/>
                    <a:pt x="6" y="0"/>
                  </a:cubicBezTo>
                  <a:cubicBezTo>
                    <a:pt x="9" y="0"/>
                    <a:pt x="12" y="3"/>
                    <a:pt x="12" y="6"/>
                  </a:cubicBezTo>
                  <a:cubicBezTo>
                    <a:pt x="12" y="30"/>
                    <a:pt x="12" y="30"/>
                    <a:pt x="12" y="30"/>
                  </a:cubicBezTo>
                  <a:cubicBezTo>
                    <a:pt x="12" y="34"/>
                    <a:pt x="9" y="36"/>
                    <a:pt x="6" y="36"/>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118" name="Freeform 76">
              <a:extLst>
                <a:ext uri="{FF2B5EF4-FFF2-40B4-BE49-F238E27FC236}">
                  <a16:creationId xmlns:a16="http://schemas.microsoft.com/office/drawing/2014/main" id="{779925CA-16ED-4EE3-8762-9ADFFCB4413A}"/>
                </a:ext>
              </a:extLst>
            </p:cNvPr>
            <p:cNvSpPr>
              <a:spLocks/>
            </p:cNvSpPr>
            <p:nvPr/>
          </p:nvSpPr>
          <p:spPr bwMode="auto">
            <a:xfrm>
              <a:off x="6743" y="851"/>
              <a:ext cx="62" cy="172"/>
            </a:xfrm>
            <a:custGeom>
              <a:avLst/>
              <a:gdLst>
                <a:gd name="T0" fmla="*/ 21 w 42"/>
                <a:gd name="T1" fmla="*/ 116 h 116"/>
                <a:gd name="T2" fmla="*/ 0 w 42"/>
                <a:gd name="T3" fmla="*/ 96 h 116"/>
                <a:gd name="T4" fmla="*/ 0 w 42"/>
                <a:gd name="T5" fmla="*/ 6 h 116"/>
                <a:gd name="T6" fmla="*/ 6 w 42"/>
                <a:gd name="T7" fmla="*/ 0 h 116"/>
                <a:gd name="T8" fmla="*/ 12 w 42"/>
                <a:gd name="T9" fmla="*/ 6 h 116"/>
                <a:gd name="T10" fmla="*/ 12 w 42"/>
                <a:gd name="T11" fmla="*/ 96 h 116"/>
                <a:gd name="T12" fmla="*/ 21 w 42"/>
                <a:gd name="T13" fmla="*/ 104 h 116"/>
                <a:gd name="T14" fmla="*/ 30 w 42"/>
                <a:gd name="T15" fmla="*/ 96 h 116"/>
                <a:gd name="T16" fmla="*/ 36 w 42"/>
                <a:gd name="T17" fmla="*/ 90 h 116"/>
                <a:gd name="T18" fmla="*/ 42 w 42"/>
                <a:gd name="T19" fmla="*/ 96 h 116"/>
                <a:gd name="T20" fmla="*/ 21 w 42"/>
                <a:gd name="T21"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116">
                  <a:moveTo>
                    <a:pt x="21" y="116"/>
                  </a:moveTo>
                  <a:cubicBezTo>
                    <a:pt x="10" y="116"/>
                    <a:pt x="0" y="109"/>
                    <a:pt x="0" y="96"/>
                  </a:cubicBezTo>
                  <a:cubicBezTo>
                    <a:pt x="0" y="6"/>
                    <a:pt x="0" y="6"/>
                    <a:pt x="0" y="6"/>
                  </a:cubicBezTo>
                  <a:cubicBezTo>
                    <a:pt x="0" y="3"/>
                    <a:pt x="2" y="0"/>
                    <a:pt x="6" y="0"/>
                  </a:cubicBezTo>
                  <a:cubicBezTo>
                    <a:pt x="9" y="0"/>
                    <a:pt x="12" y="3"/>
                    <a:pt x="12" y="6"/>
                  </a:cubicBezTo>
                  <a:cubicBezTo>
                    <a:pt x="12" y="96"/>
                    <a:pt x="12" y="96"/>
                    <a:pt x="12" y="96"/>
                  </a:cubicBezTo>
                  <a:cubicBezTo>
                    <a:pt x="12" y="104"/>
                    <a:pt x="20" y="104"/>
                    <a:pt x="21" y="104"/>
                  </a:cubicBezTo>
                  <a:cubicBezTo>
                    <a:pt x="22" y="104"/>
                    <a:pt x="30" y="104"/>
                    <a:pt x="30" y="96"/>
                  </a:cubicBezTo>
                  <a:cubicBezTo>
                    <a:pt x="30" y="93"/>
                    <a:pt x="32" y="90"/>
                    <a:pt x="36" y="90"/>
                  </a:cubicBezTo>
                  <a:cubicBezTo>
                    <a:pt x="39" y="90"/>
                    <a:pt x="42" y="93"/>
                    <a:pt x="42" y="96"/>
                  </a:cubicBezTo>
                  <a:cubicBezTo>
                    <a:pt x="42" y="109"/>
                    <a:pt x="31" y="116"/>
                    <a:pt x="21" y="116"/>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grpSp>
      <p:grpSp>
        <p:nvGrpSpPr>
          <p:cNvPr id="119" name="Group 144">
            <a:extLst>
              <a:ext uri="{FF2B5EF4-FFF2-40B4-BE49-F238E27FC236}">
                <a16:creationId xmlns:a16="http://schemas.microsoft.com/office/drawing/2014/main" id="{50944D1B-3338-4498-B242-D63D07B54DA2}"/>
              </a:ext>
            </a:extLst>
          </p:cNvPr>
          <p:cNvGrpSpPr>
            <a:grpSpLocks noChangeAspect="1"/>
          </p:cNvGrpSpPr>
          <p:nvPr/>
        </p:nvGrpSpPr>
        <p:grpSpPr bwMode="auto">
          <a:xfrm>
            <a:off x="8379322" y="1381303"/>
            <a:ext cx="389892" cy="221027"/>
            <a:chOff x="4660" y="3255"/>
            <a:chExt cx="441" cy="250"/>
          </a:xfrm>
          <a:solidFill>
            <a:srgbClr val="F49D63"/>
          </a:solidFill>
        </p:grpSpPr>
        <p:sp>
          <p:nvSpPr>
            <p:cNvPr id="120" name="Freeform 145">
              <a:extLst>
                <a:ext uri="{FF2B5EF4-FFF2-40B4-BE49-F238E27FC236}">
                  <a16:creationId xmlns:a16="http://schemas.microsoft.com/office/drawing/2014/main" id="{E9A669D0-350F-4CD0-B493-8EBE67DFEE76}"/>
                </a:ext>
              </a:extLst>
            </p:cNvPr>
            <p:cNvSpPr>
              <a:spLocks noEditPoints="1"/>
            </p:cNvSpPr>
            <p:nvPr/>
          </p:nvSpPr>
          <p:spPr bwMode="auto">
            <a:xfrm>
              <a:off x="4660" y="3255"/>
              <a:ext cx="441" cy="250"/>
            </a:xfrm>
            <a:custGeom>
              <a:avLst/>
              <a:gdLst>
                <a:gd name="T0" fmla="*/ 286 w 288"/>
                <a:gd name="T1" fmla="*/ 81 h 168"/>
                <a:gd name="T2" fmla="*/ 245 w 288"/>
                <a:gd name="T3" fmla="*/ 41 h 168"/>
                <a:gd name="T4" fmla="*/ 149 w 288"/>
                <a:gd name="T5" fmla="*/ 1 h 168"/>
                <a:gd name="T6" fmla="*/ 144 w 288"/>
                <a:gd name="T7" fmla="*/ 0 h 168"/>
                <a:gd name="T8" fmla="*/ 139 w 288"/>
                <a:gd name="T9" fmla="*/ 1 h 168"/>
                <a:gd name="T10" fmla="*/ 43 w 288"/>
                <a:gd name="T11" fmla="*/ 41 h 168"/>
                <a:gd name="T12" fmla="*/ 1 w 288"/>
                <a:gd name="T13" fmla="*/ 81 h 168"/>
                <a:gd name="T14" fmla="*/ 1 w 288"/>
                <a:gd name="T15" fmla="*/ 88 h 168"/>
                <a:gd name="T16" fmla="*/ 43 w 288"/>
                <a:gd name="T17" fmla="*/ 128 h 168"/>
                <a:gd name="T18" fmla="*/ 139 w 288"/>
                <a:gd name="T19" fmla="*/ 168 h 168"/>
                <a:gd name="T20" fmla="*/ 144 w 288"/>
                <a:gd name="T21" fmla="*/ 168 h 168"/>
                <a:gd name="T22" fmla="*/ 149 w 288"/>
                <a:gd name="T23" fmla="*/ 168 h 168"/>
                <a:gd name="T24" fmla="*/ 245 w 288"/>
                <a:gd name="T25" fmla="*/ 128 h 168"/>
                <a:gd name="T26" fmla="*/ 286 w 288"/>
                <a:gd name="T27" fmla="*/ 88 h 168"/>
                <a:gd name="T28" fmla="*/ 286 w 288"/>
                <a:gd name="T29" fmla="*/ 81 h 168"/>
                <a:gd name="T30" fmla="*/ 195 w 288"/>
                <a:gd name="T31" fmla="*/ 33 h 168"/>
                <a:gd name="T32" fmla="*/ 216 w 288"/>
                <a:gd name="T33" fmla="*/ 84 h 168"/>
                <a:gd name="T34" fmla="*/ 195 w 288"/>
                <a:gd name="T35" fmla="*/ 135 h 168"/>
                <a:gd name="T36" fmla="*/ 144 w 288"/>
                <a:gd name="T37" fmla="*/ 156 h 168"/>
                <a:gd name="T38" fmla="*/ 93 w 288"/>
                <a:gd name="T39" fmla="*/ 135 h 168"/>
                <a:gd name="T40" fmla="*/ 72 w 288"/>
                <a:gd name="T41" fmla="*/ 84 h 168"/>
                <a:gd name="T42" fmla="*/ 93 w 288"/>
                <a:gd name="T43" fmla="*/ 33 h 168"/>
                <a:gd name="T44" fmla="*/ 144 w 288"/>
                <a:gd name="T45" fmla="*/ 12 h 168"/>
                <a:gd name="T46" fmla="*/ 195 w 288"/>
                <a:gd name="T47" fmla="*/ 33 h 168"/>
                <a:gd name="T48" fmla="*/ 21 w 288"/>
                <a:gd name="T49" fmla="*/ 92 h 168"/>
                <a:gd name="T50" fmla="*/ 14 w 288"/>
                <a:gd name="T51" fmla="*/ 84 h 168"/>
                <a:gd name="T52" fmla="*/ 55 w 288"/>
                <a:gd name="T53" fmla="*/ 46 h 168"/>
                <a:gd name="T54" fmla="*/ 79 w 288"/>
                <a:gd name="T55" fmla="*/ 31 h 168"/>
                <a:gd name="T56" fmla="*/ 60 w 288"/>
                <a:gd name="T57" fmla="*/ 84 h 168"/>
                <a:gd name="T58" fmla="*/ 79 w 288"/>
                <a:gd name="T59" fmla="*/ 138 h 168"/>
                <a:gd name="T60" fmla="*/ 50 w 288"/>
                <a:gd name="T61" fmla="*/ 118 h 168"/>
                <a:gd name="T62" fmla="*/ 21 w 288"/>
                <a:gd name="T63" fmla="*/ 92 h 168"/>
                <a:gd name="T64" fmla="*/ 233 w 288"/>
                <a:gd name="T65" fmla="*/ 122 h 168"/>
                <a:gd name="T66" fmla="*/ 208 w 288"/>
                <a:gd name="T67" fmla="*/ 138 h 168"/>
                <a:gd name="T68" fmla="*/ 228 w 288"/>
                <a:gd name="T69" fmla="*/ 84 h 168"/>
                <a:gd name="T70" fmla="*/ 208 w 288"/>
                <a:gd name="T71" fmla="*/ 31 h 168"/>
                <a:gd name="T72" fmla="*/ 238 w 288"/>
                <a:gd name="T73" fmla="*/ 50 h 168"/>
                <a:gd name="T74" fmla="*/ 266 w 288"/>
                <a:gd name="T75" fmla="*/ 76 h 168"/>
                <a:gd name="T76" fmla="*/ 274 w 288"/>
                <a:gd name="T77" fmla="*/ 84 h 168"/>
                <a:gd name="T78" fmla="*/ 233 w 288"/>
                <a:gd name="T79" fmla="*/ 12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8" h="168">
                  <a:moveTo>
                    <a:pt x="286" y="81"/>
                  </a:moveTo>
                  <a:cubicBezTo>
                    <a:pt x="286" y="80"/>
                    <a:pt x="270" y="61"/>
                    <a:pt x="245" y="41"/>
                  </a:cubicBezTo>
                  <a:cubicBezTo>
                    <a:pt x="221" y="22"/>
                    <a:pt x="187" y="2"/>
                    <a:pt x="149" y="1"/>
                  </a:cubicBezTo>
                  <a:cubicBezTo>
                    <a:pt x="147" y="0"/>
                    <a:pt x="146" y="0"/>
                    <a:pt x="144" y="0"/>
                  </a:cubicBezTo>
                  <a:cubicBezTo>
                    <a:pt x="142" y="0"/>
                    <a:pt x="140" y="0"/>
                    <a:pt x="139" y="1"/>
                  </a:cubicBezTo>
                  <a:cubicBezTo>
                    <a:pt x="101" y="2"/>
                    <a:pt x="67" y="22"/>
                    <a:pt x="43" y="41"/>
                  </a:cubicBezTo>
                  <a:cubicBezTo>
                    <a:pt x="17" y="61"/>
                    <a:pt x="2" y="80"/>
                    <a:pt x="1" y="81"/>
                  </a:cubicBezTo>
                  <a:cubicBezTo>
                    <a:pt x="0" y="83"/>
                    <a:pt x="0" y="86"/>
                    <a:pt x="1" y="88"/>
                  </a:cubicBezTo>
                  <a:cubicBezTo>
                    <a:pt x="2" y="88"/>
                    <a:pt x="17" y="108"/>
                    <a:pt x="43" y="128"/>
                  </a:cubicBezTo>
                  <a:cubicBezTo>
                    <a:pt x="67" y="147"/>
                    <a:pt x="101" y="166"/>
                    <a:pt x="139" y="168"/>
                  </a:cubicBezTo>
                  <a:cubicBezTo>
                    <a:pt x="140" y="168"/>
                    <a:pt x="142" y="168"/>
                    <a:pt x="144" y="168"/>
                  </a:cubicBezTo>
                  <a:cubicBezTo>
                    <a:pt x="146" y="168"/>
                    <a:pt x="147" y="168"/>
                    <a:pt x="149" y="168"/>
                  </a:cubicBezTo>
                  <a:cubicBezTo>
                    <a:pt x="187" y="166"/>
                    <a:pt x="221" y="147"/>
                    <a:pt x="245" y="128"/>
                  </a:cubicBezTo>
                  <a:cubicBezTo>
                    <a:pt x="270" y="108"/>
                    <a:pt x="286" y="88"/>
                    <a:pt x="286" y="88"/>
                  </a:cubicBezTo>
                  <a:cubicBezTo>
                    <a:pt x="288" y="86"/>
                    <a:pt x="288" y="83"/>
                    <a:pt x="286" y="81"/>
                  </a:cubicBezTo>
                  <a:close/>
                  <a:moveTo>
                    <a:pt x="195" y="33"/>
                  </a:moveTo>
                  <a:cubicBezTo>
                    <a:pt x="208" y="46"/>
                    <a:pt x="216" y="64"/>
                    <a:pt x="216" y="84"/>
                  </a:cubicBezTo>
                  <a:cubicBezTo>
                    <a:pt x="216" y="104"/>
                    <a:pt x="208" y="122"/>
                    <a:pt x="195" y="135"/>
                  </a:cubicBezTo>
                  <a:cubicBezTo>
                    <a:pt x="182" y="148"/>
                    <a:pt x="164" y="156"/>
                    <a:pt x="144" y="156"/>
                  </a:cubicBezTo>
                  <a:cubicBezTo>
                    <a:pt x="124" y="156"/>
                    <a:pt x="106" y="148"/>
                    <a:pt x="93" y="135"/>
                  </a:cubicBezTo>
                  <a:cubicBezTo>
                    <a:pt x="80" y="122"/>
                    <a:pt x="72" y="104"/>
                    <a:pt x="72" y="84"/>
                  </a:cubicBezTo>
                  <a:cubicBezTo>
                    <a:pt x="72" y="64"/>
                    <a:pt x="80" y="46"/>
                    <a:pt x="93" y="33"/>
                  </a:cubicBezTo>
                  <a:cubicBezTo>
                    <a:pt x="106" y="20"/>
                    <a:pt x="124" y="12"/>
                    <a:pt x="144" y="12"/>
                  </a:cubicBezTo>
                  <a:cubicBezTo>
                    <a:pt x="164" y="12"/>
                    <a:pt x="182" y="20"/>
                    <a:pt x="195" y="33"/>
                  </a:cubicBezTo>
                  <a:close/>
                  <a:moveTo>
                    <a:pt x="21" y="92"/>
                  </a:moveTo>
                  <a:cubicBezTo>
                    <a:pt x="18" y="89"/>
                    <a:pt x="16" y="86"/>
                    <a:pt x="14" y="84"/>
                  </a:cubicBezTo>
                  <a:cubicBezTo>
                    <a:pt x="20" y="77"/>
                    <a:pt x="35" y="61"/>
                    <a:pt x="55" y="46"/>
                  </a:cubicBezTo>
                  <a:cubicBezTo>
                    <a:pt x="62" y="41"/>
                    <a:pt x="71" y="35"/>
                    <a:pt x="79" y="31"/>
                  </a:cubicBezTo>
                  <a:cubicBezTo>
                    <a:pt x="67" y="45"/>
                    <a:pt x="60" y="64"/>
                    <a:pt x="60" y="84"/>
                  </a:cubicBezTo>
                  <a:cubicBezTo>
                    <a:pt x="60" y="105"/>
                    <a:pt x="67" y="123"/>
                    <a:pt x="79" y="138"/>
                  </a:cubicBezTo>
                  <a:cubicBezTo>
                    <a:pt x="69" y="132"/>
                    <a:pt x="59" y="125"/>
                    <a:pt x="50" y="118"/>
                  </a:cubicBezTo>
                  <a:cubicBezTo>
                    <a:pt x="38" y="109"/>
                    <a:pt x="28" y="99"/>
                    <a:pt x="21" y="92"/>
                  </a:cubicBezTo>
                  <a:close/>
                  <a:moveTo>
                    <a:pt x="233" y="122"/>
                  </a:moveTo>
                  <a:cubicBezTo>
                    <a:pt x="225" y="128"/>
                    <a:pt x="217" y="133"/>
                    <a:pt x="208" y="138"/>
                  </a:cubicBezTo>
                  <a:cubicBezTo>
                    <a:pt x="220" y="123"/>
                    <a:pt x="228" y="105"/>
                    <a:pt x="228" y="84"/>
                  </a:cubicBezTo>
                  <a:cubicBezTo>
                    <a:pt x="228" y="64"/>
                    <a:pt x="220" y="45"/>
                    <a:pt x="208" y="31"/>
                  </a:cubicBezTo>
                  <a:cubicBezTo>
                    <a:pt x="219" y="36"/>
                    <a:pt x="229" y="43"/>
                    <a:pt x="238" y="50"/>
                  </a:cubicBezTo>
                  <a:cubicBezTo>
                    <a:pt x="250" y="60"/>
                    <a:pt x="260" y="69"/>
                    <a:pt x="266" y="76"/>
                  </a:cubicBezTo>
                  <a:cubicBezTo>
                    <a:pt x="270" y="79"/>
                    <a:pt x="272" y="82"/>
                    <a:pt x="274" y="84"/>
                  </a:cubicBezTo>
                  <a:cubicBezTo>
                    <a:pt x="268" y="91"/>
                    <a:pt x="253" y="107"/>
                    <a:pt x="233" y="122"/>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121" name="Freeform 146">
              <a:extLst>
                <a:ext uri="{FF2B5EF4-FFF2-40B4-BE49-F238E27FC236}">
                  <a16:creationId xmlns:a16="http://schemas.microsoft.com/office/drawing/2014/main" id="{15B4C2A5-8703-4911-BDCC-2693FC4EE5DF}"/>
                </a:ext>
              </a:extLst>
            </p:cNvPr>
            <p:cNvSpPr>
              <a:spLocks noEditPoints="1"/>
            </p:cNvSpPr>
            <p:nvPr/>
          </p:nvSpPr>
          <p:spPr bwMode="auto">
            <a:xfrm>
              <a:off x="4799" y="3374"/>
              <a:ext cx="45" cy="64"/>
            </a:xfrm>
            <a:custGeom>
              <a:avLst/>
              <a:gdLst>
                <a:gd name="T0" fmla="*/ 24 w 29"/>
                <a:gd name="T1" fmla="*/ 0 h 43"/>
                <a:gd name="T2" fmla="*/ 6 w 29"/>
                <a:gd name="T3" fmla="*/ 0 h 43"/>
                <a:gd name="T4" fmla="*/ 2 w 29"/>
                <a:gd name="T5" fmla="*/ 1 h 43"/>
                <a:gd name="T6" fmla="*/ 0 w 29"/>
                <a:gd name="T7" fmla="*/ 5 h 43"/>
                <a:gd name="T8" fmla="*/ 0 w 29"/>
                <a:gd name="T9" fmla="*/ 37 h 43"/>
                <a:gd name="T10" fmla="*/ 2 w 29"/>
                <a:gd name="T11" fmla="*/ 41 h 43"/>
                <a:gd name="T12" fmla="*/ 6 w 29"/>
                <a:gd name="T13" fmla="*/ 43 h 43"/>
                <a:gd name="T14" fmla="*/ 24 w 29"/>
                <a:gd name="T15" fmla="*/ 43 h 43"/>
                <a:gd name="T16" fmla="*/ 28 w 29"/>
                <a:gd name="T17" fmla="*/ 41 h 43"/>
                <a:gd name="T18" fmla="*/ 29 w 29"/>
                <a:gd name="T19" fmla="*/ 37 h 43"/>
                <a:gd name="T20" fmla="*/ 29 w 29"/>
                <a:gd name="T21" fmla="*/ 5 h 43"/>
                <a:gd name="T22" fmla="*/ 28 w 29"/>
                <a:gd name="T23" fmla="*/ 1 h 43"/>
                <a:gd name="T24" fmla="*/ 24 w 29"/>
                <a:gd name="T25" fmla="*/ 0 h 43"/>
                <a:gd name="T26" fmla="*/ 19 w 29"/>
                <a:gd name="T27" fmla="*/ 10 h 43"/>
                <a:gd name="T28" fmla="*/ 19 w 29"/>
                <a:gd name="T29" fmla="*/ 32 h 43"/>
                <a:gd name="T30" fmla="*/ 11 w 29"/>
                <a:gd name="T31" fmla="*/ 32 h 43"/>
                <a:gd name="T32" fmla="*/ 11 w 29"/>
                <a:gd name="T33" fmla="*/ 10 h 43"/>
                <a:gd name="T34" fmla="*/ 19 w 29"/>
                <a:gd name="T35" fmla="*/ 1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43">
                  <a:moveTo>
                    <a:pt x="24" y="0"/>
                  </a:moveTo>
                  <a:cubicBezTo>
                    <a:pt x="6" y="0"/>
                    <a:pt x="6" y="0"/>
                    <a:pt x="6" y="0"/>
                  </a:cubicBezTo>
                  <a:cubicBezTo>
                    <a:pt x="4" y="0"/>
                    <a:pt x="3" y="0"/>
                    <a:pt x="2" y="1"/>
                  </a:cubicBezTo>
                  <a:cubicBezTo>
                    <a:pt x="1" y="2"/>
                    <a:pt x="0" y="4"/>
                    <a:pt x="0" y="5"/>
                  </a:cubicBezTo>
                  <a:cubicBezTo>
                    <a:pt x="0" y="37"/>
                    <a:pt x="0" y="37"/>
                    <a:pt x="0" y="37"/>
                  </a:cubicBezTo>
                  <a:cubicBezTo>
                    <a:pt x="0" y="39"/>
                    <a:pt x="1" y="40"/>
                    <a:pt x="2" y="41"/>
                  </a:cubicBezTo>
                  <a:cubicBezTo>
                    <a:pt x="3" y="42"/>
                    <a:pt x="4" y="43"/>
                    <a:pt x="6" y="43"/>
                  </a:cubicBezTo>
                  <a:cubicBezTo>
                    <a:pt x="24" y="43"/>
                    <a:pt x="24" y="43"/>
                    <a:pt x="24" y="43"/>
                  </a:cubicBezTo>
                  <a:cubicBezTo>
                    <a:pt x="25" y="43"/>
                    <a:pt x="27" y="42"/>
                    <a:pt x="28" y="41"/>
                  </a:cubicBezTo>
                  <a:cubicBezTo>
                    <a:pt x="29" y="40"/>
                    <a:pt x="29" y="39"/>
                    <a:pt x="29" y="37"/>
                  </a:cubicBezTo>
                  <a:cubicBezTo>
                    <a:pt x="29" y="5"/>
                    <a:pt x="29" y="5"/>
                    <a:pt x="29" y="5"/>
                  </a:cubicBezTo>
                  <a:cubicBezTo>
                    <a:pt x="29" y="4"/>
                    <a:pt x="29" y="2"/>
                    <a:pt x="28" y="1"/>
                  </a:cubicBezTo>
                  <a:cubicBezTo>
                    <a:pt x="27" y="0"/>
                    <a:pt x="25" y="0"/>
                    <a:pt x="24" y="0"/>
                  </a:cubicBezTo>
                  <a:close/>
                  <a:moveTo>
                    <a:pt x="19" y="10"/>
                  </a:moveTo>
                  <a:cubicBezTo>
                    <a:pt x="19" y="32"/>
                    <a:pt x="19" y="32"/>
                    <a:pt x="19" y="32"/>
                  </a:cubicBezTo>
                  <a:cubicBezTo>
                    <a:pt x="11" y="32"/>
                    <a:pt x="11" y="32"/>
                    <a:pt x="11" y="32"/>
                  </a:cubicBezTo>
                  <a:cubicBezTo>
                    <a:pt x="11" y="10"/>
                    <a:pt x="11" y="10"/>
                    <a:pt x="11" y="10"/>
                  </a:cubicBezTo>
                  <a:lnTo>
                    <a:pt x="19" y="10"/>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122" name="Freeform 147">
              <a:extLst>
                <a:ext uri="{FF2B5EF4-FFF2-40B4-BE49-F238E27FC236}">
                  <a16:creationId xmlns:a16="http://schemas.microsoft.com/office/drawing/2014/main" id="{7883CB7C-03F2-4740-8E64-CD3300B256B2}"/>
                </a:ext>
              </a:extLst>
            </p:cNvPr>
            <p:cNvSpPr>
              <a:spLocks noEditPoints="1"/>
            </p:cNvSpPr>
            <p:nvPr/>
          </p:nvSpPr>
          <p:spPr bwMode="auto">
            <a:xfrm>
              <a:off x="4913" y="3332"/>
              <a:ext cx="44" cy="106"/>
            </a:xfrm>
            <a:custGeom>
              <a:avLst/>
              <a:gdLst>
                <a:gd name="T0" fmla="*/ 28 w 29"/>
                <a:gd name="T1" fmla="*/ 2 h 71"/>
                <a:gd name="T2" fmla="*/ 24 w 29"/>
                <a:gd name="T3" fmla="*/ 0 h 71"/>
                <a:gd name="T4" fmla="*/ 6 w 29"/>
                <a:gd name="T5" fmla="*/ 0 h 71"/>
                <a:gd name="T6" fmla="*/ 2 w 29"/>
                <a:gd name="T7" fmla="*/ 2 h 71"/>
                <a:gd name="T8" fmla="*/ 0 w 29"/>
                <a:gd name="T9" fmla="*/ 5 h 71"/>
                <a:gd name="T10" fmla="*/ 0 w 29"/>
                <a:gd name="T11" fmla="*/ 65 h 71"/>
                <a:gd name="T12" fmla="*/ 2 w 29"/>
                <a:gd name="T13" fmla="*/ 69 h 71"/>
                <a:gd name="T14" fmla="*/ 6 w 29"/>
                <a:gd name="T15" fmla="*/ 71 h 71"/>
                <a:gd name="T16" fmla="*/ 24 w 29"/>
                <a:gd name="T17" fmla="*/ 71 h 71"/>
                <a:gd name="T18" fmla="*/ 28 w 29"/>
                <a:gd name="T19" fmla="*/ 69 h 71"/>
                <a:gd name="T20" fmla="*/ 29 w 29"/>
                <a:gd name="T21" fmla="*/ 65 h 71"/>
                <a:gd name="T22" fmla="*/ 29 w 29"/>
                <a:gd name="T23" fmla="*/ 5 h 71"/>
                <a:gd name="T24" fmla="*/ 28 w 29"/>
                <a:gd name="T25" fmla="*/ 2 h 71"/>
                <a:gd name="T26" fmla="*/ 11 w 29"/>
                <a:gd name="T27" fmla="*/ 60 h 71"/>
                <a:gd name="T28" fmla="*/ 11 w 29"/>
                <a:gd name="T29" fmla="*/ 11 h 71"/>
                <a:gd name="T30" fmla="*/ 19 w 29"/>
                <a:gd name="T31" fmla="*/ 11 h 71"/>
                <a:gd name="T32" fmla="*/ 19 w 29"/>
                <a:gd name="T33" fmla="*/ 60 h 71"/>
                <a:gd name="T34" fmla="*/ 11 w 29"/>
                <a:gd name="T35"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71">
                  <a:moveTo>
                    <a:pt x="28" y="2"/>
                  </a:moveTo>
                  <a:cubicBezTo>
                    <a:pt x="27" y="1"/>
                    <a:pt x="25" y="0"/>
                    <a:pt x="24" y="0"/>
                  </a:cubicBezTo>
                  <a:cubicBezTo>
                    <a:pt x="6" y="0"/>
                    <a:pt x="6" y="0"/>
                    <a:pt x="6" y="0"/>
                  </a:cubicBezTo>
                  <a:cubicBezTo>
                    <a:pt x="4" y="0"/>
                    <a:pt x="3" y="1"/>
                    <a:pt x="2" y="2"/>
                  </a:cubicBezTo>
                  <a:cubicBezTo>
                    <a:pt x="1" y="3"/>
                    <a:pt x="0" y="4"/>
                    <a:pt x="0" y="5"/>
                  </a:cubicBezTo>
                  <a:cubicBezTo>
                    <a:pt x="0" y="65"/>
                    <a:pt x="0" y="65"/>
                    <a:pt x="0" y="65"/>
                  </a:cubicBezTo>
                  <a:cubicBezTo>
                    <a:pt x="0" y="67"/>
                    <a:pt x="1" y="68"/>
                    <a:pt x="2" y="69"/>
                  </a:cubicBezTo>
                  <a:cubicBezTo>
                    <a:pt x="3" y="70"/>
                    <a:pt x="4" y="71"/>
                    <a:pt x="6" y="71"/>
                  </a:cubicBezTo>
                  <a:cubicBezTo>
                    <a:pt x="24" y="71"/>
                    <a:pt x="24" y="71"/>
                    <a:pt x="24" y="71"/>
                  </a:cubicBezTo>
                  <a:cubicBezTo>
                    <a:pt x="25" y="71"/>
                    <a:pt x="27" y="70"/>
                    <a:pt x="28" y="69"/>
                  </a:cubicBezTo>
                  <a:cubicBezTo>
                    <a:pt x="29" y="68"/>
                    <a:pt x="29" y="67"/>
                    <a:pt x="29" y="65"/>
                  </a:cubicBezTo>
                  <a:cubicBezTo>
                    <a:pt x="29" y="5"/>
                    <a:pt x="29" y="5"/>
                    <a:pt x="29" y="5"/>
                  </a:cubicBezTo>
                  <a:cubicBezTo>
                    <a:pt x="29" y="4"/>
                    <a:pt x="29" y="3"/>
                    <a:pt x="28" y="2"/>
                  </a:cubicBezTo>
                  <a:close/>
                  <a:moveTo>
                    <a:pt x="11" y="60"/>
                  </a:moveTo>
                  <a:cubicBezTo>
                    <a:pt x="11" y="11"/>
                    <a:pt x="11" y="11"/>
                    <a:pt x="11" y="11"/>
                  </a:cubicBezTo>
                  <a:cubicBezTo>
                    <a:pt x="19" y="11"/>
                    <a:pt x="19" y="11"/>
                    <a:pt x="19" y="11"/>
                  </a:cubicBezTo>
                  <a:cubicBezTo>
                    <a:pt x="19" y="60"/>
                    <a:pt x="19" y="60"/>
                    <a:pt x="19" y="60"/>
                  </a:cubicBezTo>
                  <a:lnTo>
                    <a:pt x="11" y="60"/>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123" name="Freeform 148">
              <a:extLst>
                <a:ext uri="{FF2B5EF4-FFF2-40B4-BE49-F238E27FC236}">
                  <a16:creationId xmlns:a16="http://schemas.microsoft.com/office/drawing/2014/main" id="{02E6DAC5-43C1-48CC-A327-B004D87C72B3}"/>
                </a:ext>
              </a:extLst>
            </p:cNvPr>
            <p:cNvSpPr>
              <a:spLocks noEditPoints="1"/>
            </p:cNvSpPr>
            <p:nvPr/>
          </p:nvSpPr>
          <p:spPr bwMode="auto">
            <a:xfrm>
              <a:off x="4856" y="3313"/>
              <a:ext cx="44" cy="125"/>
            </a:xfrm>
            <a:custGeom>
              <a:avLst/>
              <a:gdLst>
                <a:gd name="T0" fmla="*/ 24 w 29"/>
                <a:gd name="T1" fmla="*/ 0 h 84"/>
                <a:gd name="T2" fmla="*/ 6 w 29"/>
                <a:gd name="T3" fmla="*/ 0 h 84"/>
                <a:gd name="T4" fmla="*/ 2 w 29"/>
                <a:gd name="T5" fmla="*/ 2 h 84"/>
                <a:gd name="T6" fmla="*/ 0 w 29"/>
                <a:gd name="T7" fmla="*/ 5 h 84"/>
                <a:gd name="T8" fmla="*/ 0 w 29"/>
                <a:gd name="T9" fmla="*/ 78 h 84"/>
                <a:gd name="T10" fmla="*/ 2 w 29"/>
                <a:gd name="T11" fmla="*/ 82 h 84"/>
                <a:gd name="T12" fmla="*/ 6 w 29"/>
                <a:gd name="T13" fmla="*/ 84 h 84"/>
                <a:gd name="T14" fmla="*/ 24 w 29"/>
                <a:gd name="T15" fmla="*/ 84 h 84"/>
                <a:gd name="T16" fmla="*/ 28 w 29"/>
                <a:gd name="T17" fmla="*/ 82 h 84"/>
                <a:gd name="T18" fmla="*/ 29 w 29"/>
                <a:gd name="T19" fmla="*/ 78 h 84"/>
                <a:gd name="T20" fmla="*/ 29 w 29"/>
                <a:gd name="T21" fmla="*/ 5 h 84"/>
                <a:gd name="T22" fmla="*/ 28 w 29"/>
                <a:gd name="T23" fmla="*/ 2 h 84"/>
                <a:gd name="T24" fmla="*/ 24 w 29"/>
                <a:gd name="T25" fmla="*/ 0 h 84"/>
                <a:gd name="T26" fmla="*/ 19 w 29"/>
                <a:gd name="T27" fmla="*/ 11 h 84"/>
                <a:gd name="T28" fmla="*/ 19 w 29"/>
                <a:gd name="T29" fmla="*/ 73 h 84"/>
                <a:gd name="T30" fmla="*/ 11 w 29"/>
                <a:gd name="T31" fmla="*/ 73 h 84"/>
                <a:gd name="T32" fmla="*/ 11 w 29"/>
                <a:gd name="T33" fmla="*/ 11 h 84"/>
                <a:gd name="T34" fmla="*/ 19 w 29"/>
                <a:gd name="T35" fmla="*/ 1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84">
                  <a:moveTo>
                    <a:pt x="24" y="0"/>
                  </a:moveTo>
                  <a:cubicBezTo>
                    <a:pt x="6" y="0"/>
                    <a:pt x="6" y="0"/>
                    <a:pt x="6" y="0"/>
                  </a:cubicBezTo>
                  <a:cubicBezTo>
                    <a:pt x="4" y="0"/>
                    <a:pt x="3" y="1"/>
                    <a:pt x="2" y="2"/>
                  </a:cubicBezTo>
                  <a:cubicBezTo>
                    <a:pt x="1" y="3"/>
                    <a:pt x="0" y="4"/>
                    <a:pt x="0" y="5"/>
                  </a:cubicBezTo>
                  <a:cubicBezTo>
                    <a:pt x="0" y="78"/>
                    <a:pt x="0" y="78"/>
                    <a:pt x="0" y="78"/>
                  </a:cubicBezTo>
                  <a:cubicBezTo>
                    <a:pt x="0" y="80"/>
                    <a:pt x="1" y="81"/>
                    <a:pt x="2" y="82"/>
                  </a:cubicBezTo>
                  <a:cubicBezTo>
                    <a:pt x="3" y="83"/>
                    <a:pt x="4" y="84"/>
                    <a:pt x="6" y="84"/>
                  </a:cubicBezTo>
                  <a:cubicBezTo>
                    <a:pt x="24" y="84"/>
                    <a:pt x="24" y="84"/>
                    <a:pt x="24" y="84"/>
                  </a:cubicBezTo>
                  <a:cubicBezTo>
                    <a:pt x="25" y="84"/>
                    <a:pt x="27" y="83"/>
                    <a:pt x="28" y="82"/>
                  </a:cubicBezTo>
                  <a:cubicBezTo>
                    <a:pt x="29" y="81"/>
                    <a:pt x="29" y="80"/>
                    <a:pt x="29" y="78"/>
                  </a:cubicBezTo>
                  <a:cubicBezTo>
                    <a:pt x="29" y="5"/>
                    <a:pt x="29" y="5"/>
                    <a:pt x="29" y="5"/>
                  </a:cubicBezTo>
                  <a:cubicBezTo>
                    <a:pt x="29" y="4"/>
                    <a:pt x="29" y="3"/>
                    <a:pt x="28" y="2"/>
                  </a:cubicBezTo>
                  <a:cubicBezTo>
                    <a:pt x="27" y="1"/>
                    <a:pt x="25" y="0"/>
                    <a:pt x="24" y="0"/>
                  </a:cubicBezTo>
                  <a:close/>
                  <a:moveTo>
                    <a:pt x="19" y="11"/>
                  </a:moveTo>
                  <a:cubicBezTo>
                    <a:pt x="19" y="73"/>
                    <a:pt x="19" y="73"/>
                    <a:pt x="19" y="73"/>
                  </a:cubicBezTo>
                  <a:cubicBezTo>
                    <a:pt x="11" y="73"/>
                    <a:pt x="11" y="73"/>
                    <a:pt x="11" y="73"/>
                  </a:cubicBezTo>
                  <a:cubicBezTo>
                    <a:pt x="11" y="11"/>
                    <a:pt x="11" y="11"/>
                    <a:pt x="11" y="11"/>
                  </a:cubicBezTo>
                  <a:lnTo>
                    <a:pt x="19" y="11"/>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grpSp>
      <p:sp>
        <p:nvSpPr>
          <p:cNvPr id="124" name="Freeform 17">
            <a:extLst>
              <a:ext uri="{FF2B5EF4-FFF2-40B4-BE49-F238E27FC236}">
                <a16:creationId xmlns:a16="http://schemas.microsoft.com/office/drawing/2014/main" id="{31218B88-FB14-44AA-8082-15BD553D17BA}"/>
              </a:ext>
            </a:extLst>
          </p:cNvPr>
          <p:cNvSpPr>
            <a:spLocks noChangeAspect="1" noEditPoints="1"/>
          </p:cNvSpPr>
          <p:nvPr/>
        </p:nvSpPr>
        <p:spPr bwMode="auto">
          <a:xfrm>
            <a:off x="8363885" y="4846500"/>
            <a:ext cx="208676" cy="238635"/>
          </a:xfrm>
          <a:custGeom>
            <a:avLst/>
            <a:gdLst>
              <a:gd name="T0" fmla="*/ 134 w 211"/>
              <a:gd name="T1" fmla="*/ 184 h 242"/>
              <a:gd name="T2" fmla="*/ 78 w 211"/>
              <a:gd name="T3" fmla="*/ 186 h 242"/>
              <a:gd name="T4" fmla="*/ 58 w 211"/>
              <a:gd name="T5" fmla="*/ 141 h 242"/>
              <a:gd name="T6" fmla="*/ 164 w 211"/>
              <a:gd name="T7" fmla="*/ 107 h 242"/>
              <a:gd name="T8" fmla="*/ 77 w 211"/>
              <a:gd name="T9" fmla="*/ 218 h 242"/>
              <a:gd name="T10" fmla="*/ 134 w 211"/>
              <a:gd name="T11" fmla="*/ 218 h 242"/>
              <a:gd name="T12" fmla="*/ 82 w 211"/>
              <a:gd name="T13" fmla="*/ 194 h 242"/>
              <a:gd name="T14" fmla="*/ 129 w 211"/>
              <a:gd name="T15" fmla="*/ 205 h 242"/>
              <a:gd name="T16" fmla="*/ 88 w 211"/>
              <a:gd name="T17" fmla="*/ 231 h 242"/>
              <a:gd name="T18" fmla="*/ 100 w 211"/>
              <a:gd name="T19" fmla="*/ 242 h 242"/>
              <a:gd name="T20" fmla="*/ 123 w 211"/>
              <a:gd name="T21" fmla="*/ 232 h 242"/>
              <a:gd name="T22" fmla="*/ 170 w 211"/>
              <a:gd name="T23" fmla="*/ 150 h 242"/>
              <a:gd name="T24" fmla="*/ 162 w 211"/>
              <a:gd name="T25" fmla="*/ 160 h 242"/>
              <a:gd name="T26" fmla="*/ 193 w 211"/>
              <a:gd name="T27" fmla="*/ 167 h 242"/>
              <a:gd name="T28" fmla="*/ 210 w 211"/>
              <a:gd name="T29" fmla="*/ 121 h 242"/>
              <a:gd name="T30" fmla="*/ 179 w 211"/>
              <a:gd name="T31" fmla="*/ 129 h 242"/>
              <a:gd name="T32" fmla="*/ 207 w 211"/>
              <a:gd name="T33" fmla="*/ 138 h 242"/>
              <a:gd name="T34" fmla="*/ 210 w 211"/>
              <a:gd name="T35" fmla="*/ 121 h 242"/>
              <a:gd name="T36" fmla="*/ 183 w 211"/>
              <a:gd name="T37" fmla="*/ 96 h 242"/>
              <a:gd name="T38" fmla="*/ 207 w 211"/>
              <a:gd name="T39" fmla="*/ 75 h 242"/>
              <a:gd name="T40" fmla="*/ 179 w 211"/>
              <a:gd name="T41" fmla="*/ 84 h 242"/>
              <a:gd name="T42" fmla="*/ 193 w 211"/>
              <a:gd name="T43" fmla="*/ 48 h 242"/>
              <a:gd name="T44" fmla="*/ 182 w 211"/>
              <a:gd name="T45" fmla="*/ 34 h 242"/>
              <a:gd name="T46" fmla="*/ 169 w 211"/>
              <a:gd name="T47" fmla="*/ 63 h 242"/>
              <a:gd name="T48" fmla="*/ 145 w 211"/>
              <a:gd name="T49" fmla="*/ 39 h 242"/>
              <a:gd name="T50" fmla="*/ 144 w 211"/>
              <a:gd name="T51" fmla="*/ 8 h 242"/>
              <a:gd name="T52" fmla="*/ 134 w 211"/>
              <a:gd name="T53" fmla="*/ 35 h 242"/>
              <a:gd name="T54" fmla="*/ 111 w 211"/>
              <a:gd name="T55" fmla="*/ 30 h 242"/>
              <a:gd name="T56" fmla="*/ 113 w 211"/>
              <a:gd name="T57" fmla="*/ 1 h 242"/>
              <a:gd name="T58" fmla="*/ 97 w 211"/>
              <a:gd name="T59" fmla="*/ 2 h 242"/>
              <a:gd name="T60" fmla="*/ 66 w 211"/>
              <a:gd name="T61" fmla="*/ 39 h 242"/>
              <a:gd name="T62" fmla="*/ 78 w 211"/>
              <a:gd name="T63" fmla="*/ 34 h 242"/>
              <a:gd name="T64" fmla="*/ 52 w 211"/>
              <a:gd name="T65" fmla="*/ 15 h 242"/>
              <a:gd name="T66" fmla="*/ 40 w 211"/>
              <a:gd name="T67" fmla="*/ 63 h 242"/>
              <a:gd name="T68" fmla="*/ 49 w 211"/>
              <a:gd name="T69" fmla="*/ 53 h 242"/>
              <a:gd name="T70" fmla="*/ 18 w 211"/>
              <a:gd name="T71" fmla="*/ 47 h 242"/>
              <a:gd name="T72" fmla="*/ 25 w 211"/>
              <a:gd name="T73" fmla="*/ 95 h 242"/>
              <a:gd name="T74" fmla="*/ 29 w 211"/>
              <a:gd name="T75" fmla="*/ 95 h 242"/>
              <a:gd name="T76" fmla="*/ 5 w 211"/>
              <a:gd name="T77" fmla="*/ 75 h 242"/>
              <a:gd name="T78" fmla="*/ 0 w 211"/>
              <a:gd name="T79" fmla="*/ 92 h 242"/>
              <a:gd name="T80" fmla="*/ 25 w 211"/>
              <a:gd name="T81" fmla="*/ 95 h 242"/>
              <a:gd name="T82" fmla="*/ 28 w 211"/>
              <a:gd name="T83" fmla="*/ 118 h 242"/>
              <a:gd name="T84" fmla="*/ 4 w 211"/>
              <a:gd name="T85" fmla="*/ 138 h 242"/>
              <a:gd name="T86" fmla="*/ 32 w 211"/>
              <a:gd name="T87" fmla="*/ 129 h 242"/>
              <a:gd name="T88" fmla="*/ 18 w 211"/>
              <a:gd name="T89" fmla="*/ 165 h 242"/>
              <a:gd name="T90" fmla="*/ 29 w 211"/>
              <a:gd name="T91" fmla="*/ 179 h 242"/>
              <a:gd name="T92" fmla="*/ 42 w 211"/>
              <a:gd name="T93" fmla="*/ 15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1" h="242">
                <a:moveTo>
                  <a:pt x="164" y="107"/>
                </a:moveTo>
                <a:cubicBezTo>
                  <a:pt x="164" y="120"/>
                  <a:pt x="160" y="131"/>
                  <a:pt x="154" y="140"/>
                </a:cubicBezTo>
                <a:cubicBezTo>
                  <a:pt x="145" y="154"/>
                  <a:pt x="134" y="168"/>
                  <a:pt x="134" y="184"/>
                </a:cubicBezTo>
                <a:cubicBezTo>
                  <a:pt x="134" y="185"/>
                  <a:pt x="134" y="185"/>
                  <a:pt x="134" y="185"/>
                </a:cubicBezTo>
                <a:cubicBezTo>
                  <a:pt x="134" y="186"/>
                  <a:pt x="134" y="186"/>
                  <a:pt x="133" y="186"/>
                </a:cubicBezTo>
                <a:cubicBezTo>
                  <a:pt x="78" y="186"/>
                  <a:pt x="78" y="186"/>
                  <a:pt x="78" y="186"/>
                </a:cubicBezTo>
                <a:cubicBezTo>
                  <a:pt x="77" y="186"/>
                  <a:pt x="77" y="186"/>
                  <a:pt x="77" y="185"/>
                </a:cubicBezTo>
                <a:cubicBezTo>
                  <a:pt x="77" y="184"/>
                  <a:pt x="77" y="184"/>
                  <a:pt x="77" y="184"/>
                </a:cubicBezTo>
                <a:cubicBezTo>
                  <a:pt x="77" y="169"/>
                  <a:pt x="66" y="155"/>
                  <a:pt x="58" y="141"/>
                </a:cubicBezTo>
                <a:cubicBezTo>
                  <a:pt x="51" y="132"/>
                  <a:pt x="47" y="120"/>
                  <a:pt x="47" y="107"/>
                </a:cubicBezTo>
                <a:cubicBezTo>
                  <a:pt x="47" y="75"/>
                  <a:pt x="73" y="49"/>
                  <a:pt x="106" y="49"/>
                </a:cubicBezTo>
                <a:cubicBezTo>
                  <a:pt x="138" y="49"/>
                  <a:pt x="164" y="75"/>
                  <a:pt x="164" y="107"/>
                </a:cubicBezTo>
                <a:close/>
                <a:moveTo>
                  <a:pt x="129" y="212"/>
                </a:moveTo>
                <a:cubicBezTo>
                  <a:pt x="82" y="212"/>
                  <a:pt x="82" y="212"/>
                  <a:pt x="82" y="212"/>
                </a:cubicBezTo>
                <a:cubicBezTo>
                  <a:pt x="79" y="212"/>
                  <a:pt x="77" y="215"/>
                  <a:pt x="77" y="218"/>
                </a:cubicBezTo>
                <a:cubicBezTo>
                  <a:pt x="77" y="221"/>
                  <a:pt x="79" y="224"/>
                  <a:pt x="82" y="224"/>
                </a:cubicBezTo>
                <a:cubicBezTo>
                  <a:pt x="129" y="224"/>
                  <a:pt x="129" y="224"/>
                  <a:pt x="129" y="224"/>
                </a:cubicBezTo>
                <a:cubicBezTo>
                  <a:pt x="132" y="224"/>
                  <a:pt x="134" y="221"/>
                  <a:pt x="134" y="218"/>
                </a:cubicBezTo>
                <a:cubicBezTo>
                  <a:pt x="134" y="215"/>
                  <a:pt x="132" y="212"/>
                  <a:pt x="129" y="212"/>
                </a:cubicBezTo>
                <a:close/>
                <a:moveTo>
                  <a:pt x="129" y="194"/>
                </a:moveTo>
                <a:cubicBezTo>
                  <a:pt x="82" y="194"/>
                  <a:pt x="82" y="194"/>
                  <a:pt x="82" y="194"/>
                </a:cubicBezTo>
                <a:cubicBezTo>
                  <a:pt x="79" y="194"/>
                  <a:pt x="77" y="196"/>
                  <a:pt x="77" y="199"/>
                </a:cubicBezTo>
                <a:cubicBezTo>
                  <a:pt x="77" y="203"/>
                  <a:pt x="79" y="205"/>
                  <a:pt x="82" y="205"/>
                </a:cubicBezTo>
                <a:cubicBezTo>
                  <a:pt x="129" y="205"/>
                  <a:pt x="129" y="205"/>
                  <a:pt x="129" y="205"/>
                </a:cubicBezTo>
                <a:cubicBezTo>
                  <a:pt x="132" y="205"/>
                  <a:pt x="134" y="203"/>
                  <a:pt x="134" y="199"/>
                </a:cubicBezTo>
                <a:cubicBezTo>
                  <a:pt x="134" y="196"/>
                  <a:pt x="132" y="194"/>
                  <a:pt x="129" y="194"/>
                </a:cubicBezTo>
                <a:close/>
                <a:moveTo>
                  <a:pt x="88" y="231"/>
                </a:moveTo>
                <a:cubicBezTo>
                  <a:pt x="87" y="231"/>
                  <a:pt x="87" y="231"/>
                  <a:pt x="88" y="232"/>
                </a:cubicBezTo>
                <a:cubicBezTo>
                  <a:pt x="96" y="241"/>
                  <a:pt x="96" y="241"/>
                  <a:pt x="96" y="241"/>
                </a:cubicBezTo>
                <a:cubicBezTo>
                  <a:pt x="97" y="242"/>
                  <a:pt x="99" y="242"/>
                  <a:pt x="100" y="242"/>
                </a:cubicBezTo>
                <a:cubicBezTo>
                  <a:pt x="111" y="242"/>
                  <a:pt x="111" y="242"/>
                  <a:pt x="111" y="242"/>
                </a:cubicBezTo>
                <a:cubicBezTo>
                  <a:pt x="112" y="242"/>
                  <a:pt x="114" y="242"/>
                  <a:pt x="115" y="241"/>
                </a:cubicBezTo>
                <a:cubicBezTo>
                  <a:pt x="123" y="232"/>
                  <a:pt x="123" y="232"/>
                  <a:pt x="123" y="232"/>
                </a:cubicBezTo>
                <a:cubicBezTo>
                  <a:pt x="124" y="231"/>
                  <a:pt x="124" y="231"/>
                  <a:pt x="123" y="231"/>
                </a:cubicBezTo>
                <a:lnTo>
                  <a:pt x="88" y="231"/>
                </a:lnTo>
                <a:close/>
                <a:moveTo>
                  <a:pt x="170" y="150"/>
                </a:moveTo>
                <a:cubicBezTo>
                  <a:pt x="170" y="150"/>
                  <a:pt x="169" y="150"/>
                  <a:pt x="169" y="150"/>
                </a:cubicBezTo>
                <a:cubicBezTo>
                  <a:pt x="162" y="159"/>
                  <a:pt x="162" y="159"/>
                  <a:pt x="162" y="159"/>
                </a:cubicBezTo>
                <a:cubicBezTo>
                  <a:pt x="162" y="159"/>
                  <a:pt x="162" y="160"/>
                  <a:pt x="162" y="160"/>
                </a:cubicBezTo>
                <a:cubicBezTo>
                  <a:pt x="182" y="179"/>
                  <a:pt x="182" y="179"/>
                  <a:pt x="182" y="179"/>
                </a:cubicBezTo>
                <a:cubicBezTo>
                  <a:pt x="182" y="180"/>
                  <a:pt x="183" y="180"/>
                  <a:pt x="183" y="179"/>
                </a:cubicBezTo>
                <a:cubicBezTo>
                  <a:pt x="193" y="167"/>
                  <a:pt x="193" y="167"/>
                  <a:pt x="193" y="167"/>
                </a:cubicBezTo>
                <a:cubicBezTo>
                  <a:pt x="194" y="166"/>
                  <a:pt x="193" y="166"/>
                  <a:pt x="193" y="165"/>
                </a:cubicBezTo>
                <a:lnTo>
                  <a:pt x="170" y="150"/>
                </a:lnTo>
                <a:close/>
                <a:moveTo>
                  <a:pt x="210" y="121"/>
                </a:moveTo>
                <a:cubicBezTo>
                  <a:pt x="183" y="117"/>
                  <a:pt x="183" y="117"/>
                  <a:pt x="183" y="117"/>
                </a:cubicBezTo>
                <a:cubicBezTo>
                  <a:pt x="182" y="117"/>
                  <a:pt x="182" y="118"/>
                  <a:pt x="182" y="118"/>
                </a:cubicBezTo>
                <a:cubicBezTo>
                  <a:pt x="179" y="129"/>
                  <a:pt x="179" y="129"/>
                  <a:pt x="179" y="129"/>
                </a:cubicBezTo>
                <a:cubicBezTo>
                  <a:pt x="179" y="130"/>
                  <a:pt x="179" y="130"/>
                  <a:pt x="180" y="131"/>
                </a:cubicBezTo>
                <a:cubicBezTo>
                  <a:pt x="206" y="139"/>
                  <a:pt x="206" y="139"/>
                  <a:pt x="206" y="139"/>
                </a:cubicBezTo>
                <a:cubicBezTo>
                  <a:pt x="206" y="139"/>
                  <a:pt x="207" y="139"/>
                  <a:pt x="207" y="138"/>
                </a:cubicBezTo>
                <a:cubicBezTo>
                  <a:pt x="211" y="123"/>
                  <a:pt x="211" y="123"/>
                  <a:pt x="211" y="123"/>
                </a:cubicBezTo>
                <a:cubicBezTo>
                  <a:pt x="211" y="122"/>
                  <a:pt x="211" y="122"/>
                  <a:pt x="211" y="122"/>
                </a:cubicBezTo>
                <a:cubicBezTo>
                  <a:pt x="211" y="121"/>
                  <a:pt x="210" y="121"/>
                  <a:pt x="210" y="121"/>
                </a:cubicBezTo>
                <a:close/>
                <a:moveTo>
                  <a:pt x="179" y="84"/>
                </a:moveTo>
                <a:cubicBezTo>
                  <a:pt x="182" y="95"/>
                  <a:pt x="182" y="95"/>
                  <a:pt x="182" y="95"/>
                </a:cubicBezTo>
                <a:cubicBezTo>
                  <a:pt x="182" y="95"/>
                  <a:pt x="182" y="96"/>
                  <a:pt x="183" y="96"/>
                </a:cubicBezTo>
                <a:cubicBezTo>
                  <a:pt x="210" y="92"/>
                  <a:pt x="210" y="92"/>
                  <a:pt x="210" y="92"/>
                </a:cubicBezTo>
                <a:cubicBezTo>
                  <a:pt x="210" y="92"/>
                  <a:pt x="211" y="91"/>
                  <a:pt x="211" y="91"/>
                </a:cubicBezTo>
                <a:cubicBezTo>
                  <a:pt x="207" y="75"/>
                  <a:pt x="207" y="75"/>
                  <a:pt x="207" y="75"/>
                </a:cubicBezTo>
                <a:cubicBezTo>
                  <a:pt x="207" y="75"/>
                  <a:pt x="206" y="74"/>
                  <a:pt x="206" y="75"/>
                </a:cubicBezTo>
                <a:cubicBezTo>
                  <a:pt x="180" y="83"/>
                  <a:pt x="180" y="83"/>
                  <a:pt x="180" y="83"/>
                </a:cubicBezTo>
                <a:cubicBezTo>
                  <a:pt x="179" y="83"/>
                  <a:pt x="179" y="84"/>
                  <a:pt x="179" y="84"/>
                </a:cubicBezTo>
                <a:close/>
                <a:moveTo>
                  <a:pt x="169" y="63"/>
                </a:moveTo>
                <a:cubicBezTo>
                  <a:pt x="169" y="63"/>
                  <a:pt x="170" y="63"/>
                  <a:pt x="170" y="63"/>
                </a:cubicBezTo>
                <a:cubicBezTo>
                  <a:pt x="193" y="48"/>
                  <a:pt x="193" y="48"/>
                  <a:pt x="193" y="48"/>
                </a:cubicBezTo>
                <a:cubicBezTo>
                  <a:pt x="193" y="48"/>
                  <a:pt x="194" y="47"/>
                  <a:pt x="193" y="47"/>
                </a:cubicBezTo>
                <a:cubicBezTo>
                  <a:pt x="183" y="34"/>
                  <a:pt x="183" y="34"/>
                  <a:pt x="183" y="34"/>
                </a:cubicBezTo>
                <a:cubicBezTo>
                  <a:pt x="183" y="34"/>
                  <a:pt x="182" y="34"/>
                  <a:pt x="182" y="34"/>
                </a:cubicBezTo>
                <a:cubicBezTo>
                  <a:pt x="162" y="53"/>
                  <a:pt x="162" y="53"/>
                  <a:pt x="162" y="53"/>
                </a:cubicBezTo>
                <a:cubicBezTo>
                  <a:pt x="162" y="53"/>
                  <a:pt x="162" y="54"/>
                  <a:pt x="162" y="54"/>
                </a:cubicBezTo>
                <a:lnTo>
                  <a:pt x="169" y="63"/>
                </a:lnTo>
                <a:close/>
                <a:moveTo>
                  <a:pt x="134" y="35"/>
                </a:moveTo>
                <a:cubicBezTo>
                  <a:pt x="144" y="40"/>
                  <a:pt x="144" y="40"/>
                  <a:pt x="144" y="40"/>
                </a:cubicBezTo>
                <a:cubicBezTo>
                  <a:pt x="144" y="40"/>
                  <a:pt x="145" y="40"/>
                  <a:pt x="145" y="39"/>
                </a:cubicBezTo>
                <a:cubicBezTo>
                  <a:pt x="159" y="16"/>
                  <a:pt x="159" y="16"/>
                  <a:pt x="159" y="16"/>
                </a:cubicBezTo>
                <a:cubicBezTo>
                  <a:pt x="159" y="15"/>
                  <a:pt x="159" y="15"/>
                  <a:pt x="159" y="15"/>
                </a:cubicBezTo>
                <a:cubicBezTo>
                  <a:pt x="144" y="8"/>
                  <a:pt x="144" y="8"/>
                  <a:pt x="144" y="8"/>
                </a:cubicBezTo>
                <a:cubicBezTo>
                  <a:pt x="144" y="7"/>
                  <a:pt x="143" y="8"/>
                  <a:pt x="143" y="8"/>
                </a:cubicBezTo>
                <a:cubicBezTo>
                  <a:pt x="133" y="34"/>
                  <a:pt x="133" y="34"/>
                  <a:pt x="133" y="34"/>
                </a:cubicBezTo>
                <a:cubicBezTo>
                  <a:pt x="133" y="34"/>
                  <a:pt x="133" y="35"/>
                  <a:pt x="134" y="35"/>
                </a:cubicBezTo>
                <a:close/>
                <a:moveTo>
                  <a:pt x="100" y="30"/>
                </a:moveTo>
                <a:cubicBezTo>
                  <a:pt x="100" y="30"/>
                  <a:pt x="103" y="30"/>
                  <a:pt x="106" y="30"/>
                </a:cubicBezTo>
                <a:cubicBezTo>
                  <a:pt x="108" y="30"/>
                  <a:pt x="111" y="30"/>
                  <a:pt x="111" y="30"/>
                </a:cubicBezTo>
                <a:cubicBezTo>
                  <a:pt x="111" y="30"/>
                  <a:pt x="112" y="29"/>
                  <a:pt x="112" y="29"/>
                </a:cubicBezTo>
                <a:cubicBezTo>
                  <a:pt x="114" y="2"/>
                  <a:pt x="114" y="2"/>
                  <a:pt x="114" y="2"/>
                </a:cubicBezTo>
                <a:cubicBezTo>
                  <a:pt x="114" y="1"/>
                  <a:pt x="114" y="1"/>
                  <a:pt x="113" y="1"/>
                </a:cubicBezTo>
                <a:cubicBezTo>
                  <a:pt x="113" y="1"/>
                  <a:pt x="108" y="0"/>
                  <a:pt x="105" y="0"/>
                </a:cubicBezTo>
                <a:cubicBezTo>
                  <a:pt x="103" y="0"/>
                  <a:pt x="97" y="1"/>
                  <a:pt x="97" y="1"/>
                </a:cubicBezTo>
                <a:cubicBezTo>
                  <a:pt x="97" y="1"/>
                  <a:pt x="97" y="1"/>
                  <a:pt x="97" y="2"/>
                </a:cubicBezTo>
                <a:cubicBezTo>
                  <a:pt x="99" y="29"/>
                  <a:pt x="99" y="29"/>
                  <a:pt x="99" y="29"/>
                </a:cubicBezTo>
                <a:cubicBezTo>
                  <a:pt x="99" y="29"/>
                  <a:pt x="99" y="30"/>
                  <a:pt x="100" y="30"/>
                </a:cubicBezTo>
                <a:close/>
                <a:moveTo>
                  <a:pt x="66" y="39"/>
                </a:moveTo>
                <a:cubicBezTo>
                  <a:pt x="66" y="40"/>
                  <a:pt x="67" y="40"/>
                  <a:pt x="67" y="40"/>
                </a:cubicBezTo>
                <a:cubicBezTo>
                  <a:pt x="77" y="35"/>
                  <a:pt x="77" y="35"/>
                  <a:pt x="77" y="35"/>
                </a:cubicBezTo>
                <a:cubicBezTo>
                  <a:pt x="78" y="35"/>
                  <a:pt x="78" y="34"/>
                  <a:pt x="78" y="34"/>
                </a:cubicBezTo>
                <a:cubicBezTo>
                  <a:pt x="68" y="8"/>
                  <a:pt x="68" y="8"/>
                  <a:pt x="68" y="8"/>
                </a:cubicBezTo>
                <a:cubicBezTo>
                  <a:pt x="68" y="8"/>
                  <a:pt x="67" y="8"/>
                  <a:pt x="67" y="8"/>
                </a:cubicBezTo>
                <a:cubicBezTo>
                  <a:pt x="52" y="15"/>
                  <a:pt x="52" y="15"/>
                  <a:pt x="52" y="15"/>
                </a:cubicBezTo>
                <a:cubicBezTo>
                  <a:pt x="52" y="15"/>
                  <a:pt x="52" y="16"/>
                  <a:pt x="52" y="16"/>
                </a:cubicBezTo>
                <a:lnTo>
                  <a:pt x="66" y="39"/>
                </a:lnTo>
                <a:close/>
                <a:moveTo>
                  <a:pt x="40" y="63"/>
                </a:moveTo>
                <a:cubicBezTo>
                  <a:pt x="41" y="64"/>
                  <a:pt x="42" y="64"/>
                  <a:pt x="42" y="63"/>
                </a:cubicBezTo>
                <a:cubicBezTo>
                  <a:pt x="49" y="54"/>
                  <a:pt x="49" y="54"/>
                  <a:pt x="49" y="54"/>
                </a:cubicBezTo>
                <a:cubicBezTo>
                  <a:pt x="49" y="54"/>
                  <a:pt x="49" y="53"/>
                  <a:pt x="49" y="53"/>
                </a:cubicBezTo>
                <a:cubicBezTo>
                  <a:pt x="29" y="34"/>
                  <a:pt x="29" y="34"/>
                  <a:pt x="29" y="34"/>
                </a:cubicBezTo>
                <a:cubicBezTo>
                  <a:pt x="29" y="34"/>
                  <a:pt x="28" y="34"/>
                  <a:pt x="28" y="34"/>
                </a:cubicBezTo>
                <a:cubicBezTo>
                  <a:pt x="18" y="47"/>
                  <a:pt x="18" y="47"/>
                  <a:pt x="18" y="47"/>
                </a:cubicBezTo>
                <a:cubicBezTo>
                  <a:pt x="17" y="47"/>
                  <a:pt x="17" y="48"/>
                  <a:pt x="18" y="48"/>
                </a:cubicBezTo>
                <a:lnTo>
                  <a:pt x="40" y="63"/>
                </a:lnTo>
                <a:close/>
                <a:moveTo>
                  <a:pt x="25" y="95"/>
                </a:moveTo>
                <a:cubicBezTo>
                  <a:pt x="25" y="95"/>
                  <a:pt x="26" y="95"/>
                  <a:pt x="26" y="96"/>
                </a:cubicBezTo>
                <a:cubicBezTo>
                  <a:pt x="28" y="96"/>
                  <a:pt x="28" y="96"/>
                  <a:pt x="28" y="96"/>
                </a:cubicBezTo>
                <a:cubicBezTo>
                  <a:pt x="29" y="96"/>
                  <a:pt x="29" y="96"/>
                  <a:pt x="29" y="95"/>
                </a:cubicBezTo>
                <a:cubicBezTo>
                  <a:pt x="32" y="84"/>
                  <a:pt x="32" y="84"/>
                  <a:pt x="32" y="84"/>
                </a:cubicBezTo>
                <a:cubicBezTo>
                  <a:pt x="32" y="84"/>
                  <a:pt x="32" y="83"/>
                  <a:pt x="31" y="83"/>
                </a:cubicBezTo>
                <a:cubicBezTo>
                  <a:pt x="5" y="75"/>
                  <a:pt x="5" y="75"/>
                  <a:pt x="5" y="75"/>
                </a:cubicBezTo>
                <a:cubicBezTo>
                  <a:pt x="5" y="75"/>
                  <a:pt x="4" y="75"/>
                  <a:pt x="4" y="75"/>
                </a:cubicBezTo>
                <a:cubicBezTo>
                  <a:pt x="0" y="91"/>
                  <a:pt x="0" y="91"/>
                  <a:pt x="0" y="91"/>
                </a:cubicBezTo>
                <a:cubicBezTo>
                  <a:pt x="0" y="91"/>
                  <a:pt x="0" y="92"/>
                  <a:pt x="0" y="92"/>
                </a:cubicBezTo>
                <a:cubicBezTo>
                  <a:pt x="0" y="92"/>
                  <a:pt x="0" y="92"/>
                  <a:pt x="0" y="92"/>
                </a:cubicBezTo>
                <a:cubicBezTo>
                  <a:pt x="0" y="92"/>
                  <a:pt x="1" y="92"/>
                  <a:pt x="1" y="92"/>
                </a:cubicBezTo>
                <a:lnTo>
                  <a:pt x="25" y="95"/>
                </a:lnTo>
                <a:close/>
                <a:moveTo>
                  <a:pt x="32" y="129"/>
                </a:moveTo>
                <a:cubicBezTo>
                  <a:pt x="29" y="118"/>
                  <a:pt x="29" y="118"/>
                  <a:pt x="29" y="118"/>
                </a:cubicBezTo>
                <a:cubicBezTo>
                  <a:pt x="29" y="118"/>
                  <a:pt x="29" y="118"/>
                  <a:pt x="28" y="118"/>
                </a:cubicBezTo>
                <a:cubicBezTo>
                  <a:pt x="1" y="121"/>
                  <a:pt x="1" y="121"/>
                  <a:pt x="1" y="121"/>
                </a:cubicBezTo>
                <a:cubicBezTo>
                  <a:pt x="1" y="122"/>
                  <a:pt x="0" y="122"/>
                  <a:pt x="0" y="123"/>
                </a:cubicBezTo>
                <a:cubicBezTo>
                  <a:pt x="4" y="138"/>
                  <a:pt x="4" y="138"/>
                  <a:pt x="4" y="138"/>
                </a:cubicBezTo>
                <a:cubicBezTo>
                  <a:pt x="4" y="139"/>
                  <a:pt x="5" y="139"/>
                  <a:pt x="5" y="139"/>
                </a:cubicBezTo>
                <a:cubicBezTo>
                  <a:pt x="31" y="130"/>
                  <a:pt x="31" y="130"/>
                  <a:pt x="31" y="130"/>
                </a:cubicBezTo>
                <a:cubicBezTo>
                  <a:pt x="32" y="130"/>
                  <a:pt x="32" y="130"/>
                  <a:pt x="32" y="129"/>
                </a:cubicBezTo>
                <a:close/>
                <a:moveTo>
                  <a:pt x="42" y="150"/>
                </a:moveTo>
                <a:cubicBezTo>
                  <a:pt x="42" y="150"/>
                  <a:pt x="41" y="150"/>
                  <a:pt x="40" y="150"/>
                </a:cubicBezTo>
                <a:cubicBezTo>
                  <a:pt x="18" y="165"/>
                  <a:pt x="18" y="165"/>
                  <a:pt x="18" y="165"/>
                </a:cubicBezTo>
                <a:cubicBezTo>
                  <a:pt x="17" y="166"/>
                  <a:pt x="17" y="166"/>
                  <a:pt x="18" y="167"/>
                </a:cubicBezTo>
                <a:cubicBezTo>
                  <a:pt x="28" y="179"/>
                  <a:pt x="28" y="179"/>
                  <a:pt x="28" y="179"/>
                </a:cubicBezTo>
                <a:cubicBezTo>
                  <a:pt x="28" y="179"/>
                  <a:pt x="29" y="179"/>
                  <a:pt x="29" y="179"/>
                </a:cubicBezTo>
                <a:cubicBezTo>
                  <a:pt x="49" y="160"/>
                  <a:pt x="49" y="160"/>
                  <a:pt x="49" y="160"/>
                </a:cubicBezTo>
                <a:cubicBezTo>
                  <a:pt x="49" y="160"/>
                  <a:pt x="49" y="159"/>
                  <a:pt x="49" y="159"/>
                </a:cubicBezTo>
                <a:lnTo>
                  <a:pt x="42" y="150"/>
                </a:lnTo>
                <a:close/>
              </a:path>
            </a:pathLst>
          </a:custGeom>
          <a:solidFill>
            <a:srgbClr val="C00000"/>
          </a:solidFill>
          <a:ln>
            <a:solidFill>
              <a:srgbClr val="C00000"/>
            </a:solidFill>
          </a:ln>
        </p:spPr>
        <p:txBody>
          <a:bodyPr vert="horz" wrap="square" lIns="121920" tIns="60960" rIns="121920" bIns="60960" numCol="1" anchor="t" anchorCtr="0" compatLnSpc="1">
            <a:prstTxWarp prst="textNoShape">
              <a:avLst/>
            </a:prstTxWarp>
          </a:bodyPr>
          <a:lstStyle/>
          <a:p>
            <a:pPr defTabSz="1219140">
              <a:defRPr/>
            </a:pPr>
            <a:endParaRPr lang="en-GB" sz="2400">
              <a:solidFill>
                <a:srgbClr val="000000"/>
              </a:solidFill>
              <a:cs typeface="Arial" pitchFamily="34" charset="0"/>
            </a:endParaRPr>
          </a:p>
        </p:txBody>
      </p:sp>
      <p:sp>
        <p:nvSpPr>
          <p:cNvPr id="125" name="ZoneTexte 43">
            <a:extLst>
              <a:ext uri="{FF2B5EF4-FFF2-40B4-BE49-F238E27FC236}">
                <a16:creationId xmlns:a16="http://schemas.microsoft.com/office/drawing/2014/main" id="{20516B19-85BB-46E4-A56B-B0146FBAF087}"/>
              </a:ext>
            </a:extLst>
          </p:cNvPr>
          <p:cNvSpPr txBox="1"/>
          <p:nvPr/>
        </p:nvSpPr>
        <p:spPr>
          <a:xfrm>
            <a:off x="8728823" y="4852968"/>
            <a:ext cx="2948200" cy="225767"/>
          </a:xfrm>
          <a:prstGeom prst="rect">
            <a:avLst/>
          </a:prstGeom>
          <a:noFill/>
        </p:spPr>
        <p:txBody>
          <a:bodyPr wrap="square" lIns="0" tIns="0" rIns="0" bIns="0" rtlCol="0">
            <a:spAutoFit/>
          </a:bodyPr>
          <a:lstStyle/>
          <a:p>
            <a:pPr defTabSz="1219140">
              <a:defRPr/>
            </a:pPr>
            <a:r>
              <a:rPr lang="fr-FR" sz="1467" b="1" cap="all">
                <a:solidFill>
                  <a:srgbClr val="3E454A"/>
                </a:solidFill>
                <a:latin typeface="Arial Black" panose="020B0A04020102020204" pitchFamily="34" charset="0"/>
              </a:rPr>
              <a:t>Bon à savoir</a:t>
            </a:r>
          </a:p>
        </p:txBody>
      </p:sp>
      <p:grpSp>
        <p:nvGrpSpPr>
          <p:cNvPr id="126" name="Group 124">
            <a:extLst>
              <a:ext uri="{FF2B5EF4-FFF2-40B4-BE49-F238E27FC236}">
                <a16:creationId xmlns:a16="http://schemas.microsoft.com/office/drawing/2014/main" id="{6A170877-FF81-4516-A63B-86F923921663}"/>
              </a:ext>
            </a:extLst>
          </p:cNvPr>
          <p:cNvGrpSpPr>
            <a:grpSpLocks noChangeAspect="1"/>
          </p:cNvGrpSpPr>
          <p:nvPr/>
        </p:nvGrpSpPr>
        <p:grpSpPr bwMode="auto">
          <a:xfrm>
            <a:off x="176677" y="3804723"/>
            <a:ext cx="274387" cy="273744"/>
            <a:chOff x="346" y="2997"/>
            <a:chExt cx="428" cy="427"/>
          </a:xfrm>
          <a:solidFill>
            <a:srgbClr val="A5CC74"/>
          </a:solidFill>
        </p:grpSpPr>
        <p:sp>
          <p:nvSpPr>
            <p:cNvPr id="127" name="Freeform 125">
              <a:extLst>
                <a:ext uri="{FF2B5EF4-FFF2-40B4-BE49-F238E27FC236}">
                  <a16:creationId xmlns:a16="http://schemas.microsoft.com/office/drawing/2014/main" id="{0E8B7636-C4A4-44C5-B103-0232F49FAD08}"/>
                </a:ext>
              </a:extLst>
            </p:cNvPr>
            <p:cNvSpPr>
              <a:spLocks noEditPoints="1"/>
            </p:cNvSpPr>
            <p:nvPr/>
          </p:nvSpPr>
          <p:spPr bwMode="auto">
            <a:xfrm>
              <a:off x="346" y="3282"/>
              <a:ext cx="89" cy="142"/>
            </a:xfrm>
            <a:custGeom>
              <a:avLst/>
              <a:gdLst>
                <a:gd name="T0" fmla="*/ 54 w 60"/>
                <a:gd name="T1" fmla="*/ 96 h 96"/>
                <a:gd name="T2" fmla="*/ 6 w 60"/>
                <a:gd name="T3" fmla="*/ 96 h 96"/>
                <a:gd name="T4" fmla="*/ 0 w 60"/>
                <a:gd name="T5" fmla="*/ 90 h 96"/>
                <a:gd name="T6" fmla="*/ 0 w 60"/>
                <a:gd name="T7" fmla="*/ 6 h 96"/>
                <a:gd name="T8" fmla="*/ 6 w 60"/>
                <a:gd name="T9" fmla="*/ 0 h 96"/>
                <a:gd name="T10" fmla="*/ 54 w 60"/>
                <a:gd name="T11" fmla="*/ 0 h 96"/>
                <a:gd name="T12" fmla="*/ 60 w 60"/>
                <a:gd name="T13" fmla="*/ 6 h 96"/>
                <a:gd name="T14" fmla="*/ 60 w 60"/>
                <a:gd name="T15" fmla="*/ 90 h 96"/>
                <a:gd name="T16" fmla="*/ 54 w 60"/>
                <a:gd name="T17" fmla="*/ 96 h 96"/>
                <a:gd name="T18" fmla="*/ 12 w 60"/>
                <a:gd name="T19" fmla="*/ 84 h 96"/>
                <a:gd name="T20" fmla="*/ 48 w 60"/>
                <a:gd name="T21" fmla="*/ 84 h 96"/>
                <a:gd name="T22" fmla="*/ 48 w 60"/>
                <a:gd name="T23" fmla="*/ 12 h 96"/>
                <a:gd name="T24" fmla="*/ 12 w 60"/>
                <a:gd name="T25" fmla="*/ 12 h 96"/>
                <a:gd name="T26" fmla="*/ 12 w 60"/>
                <a:gd name="T27" fmla="*/ 8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96">
                  <a:moveTo>
                    <a:pt x="54" y="96"/>
                  </a:moveTo>
                  <a:cubicBezTo>
                    <a:pt x="6" y="96"/>
                    <a:pt x="6" y="96"/>
                    <a:pt x="6" y="96"/>
                  </a:cubicBezTo>
                  <a:cubicBezTo>
                    <a:pt x="3" y="96"/>
                    <a:pt x="0" y="94"/>
                    <a:pt x="0" y="90"/>
                  </a:cubicBezTo>
                  <a:cubicBezTo>
                    <a:pt x="0" y="6"/>
                    <a:pt x="0" y="6"/>
                    <a:pt x="0" y="6"/>
                  </a:cubicBezTo>
                  <a:cubicBezTo>
                    <a:pt x="0" y="3"/>
                    <a:pt x="3" y="0"/>
                    <a:pt x="6" y="0"/>
                  </a:cubicBezTo>
                  <a:cubicBezTo>
                    <a:pt x="54" y="0"/>
                    <a:pt x="54" y="0"/>
                    <a:pt x="54" y="0"/>
                  </a:cubicBezTo>
                  <a:cubicBezTo>
                    <a:pt x="58" y="0"/>
                    <a:pt x="60" y="3"/>
                    <a:pt x="60" y="6"/>
                  </a:cubicBezTo>
                  <a:cubicBezTo>
                    <a:pt x="60" y="90"/>
                    <a:pt x="60" y="90"/>
                    <a:pt x="60" y="90"/>
                  </a:cubicBezTo>
                  <a:cubicBezTo>
                    <a:pt x="60" y="94"/>
                    <a:pt x="58" y="96"/>
                    <a:pt x="54" y="96"/>
                  </a:cubicBezTo>
                  <a:close/>
                  <a:moveTo>
                    <a:pt x="12" y="84"/>
                  </a:moveTo>
                  <a:cubicBezTo>
                    <a:pt x="48" y="84"/>
                    <a:pt x="48" y="84"/>
                    <a:pt x="48" y="84"/>
                  </a:cubicBezTo>
                  <a:cubicBezTo>
                    <a:pt x="48" y="12"/>
                    <a:pt x="48" y="12"/>
                    <a:pt x="48" y="12"/>
                  </a:cubicBezTo>
                  <a:cubicBezTo>
                    <a:pt x="12" y="12"/>
                    <a:pt x="12" y="12"/>
                    <a:pt x="12" y="12"/>
                  </a:cubicBezTo>
                  <a:lnTo>
                    <a:pt x="12" y="84"/>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128" name="Freeform 126">
              <a:extLst>
                <a:ext uri="{FF2B5EF4-FFF2-40B4-BE49-F238E27FC236}">
                  <a16:creationId xmlns:a16="http://schemas.microsoft.com/office/drawing/2014/main" id="{70C4DE5B-9FA0-47FC-84E4-1383C3506EC7}"/>
                </a:ext>
              </a:extLst>
            </p:cNvPr>
            <p:cNvSpPr>
              <a:spLocks/>
            </p:cNvSpPr>
            <p:nvPr/>
          </p:nvSpPr>
          <p:spPr bwMode="auto">
            <a:xfrm>
              <a:off x="417" y="3335"/>
              <a:ext cx="320" cy="71"/>
            </a:xfrm>
            <a:custGeom>
              <a:avLst/>
              <a:gdLst>
                <a:gd name="T0" fmla="*/ 210 w 216"/>
                <a:gd name="T1" fmla="*/ 48 h 48"/>
                <a:gd name="T2" fmla="*/ 6 w 216"/>
                <a:gd name="T3" fmla="*/ 48 h 48"/>
                <a:gd name="T4" fmla="*/ 0 w 216"/>
                <a:gd name="T5" fmla="*/ 42 h 48"/>
                <a:gd name="T6" fmla="*/ 6 w 216"/>
                <a:gd name="T7" fmla="*/ 36 h 48"/>
                <a:gd name="T8" fmla="*/ 202 w 216"/>
                <a:gd name="T9" fmla="*/ 36 h 48"/>
                <a:gd name="T10" fmla="*/ 120 w 216"/>
                <a:gd name="T11" fmla="*/ 12 h 48"/>
                <a:gd name="T12" fmla="*/ 36 w 216"/>
                <a:gd name="T13" fmla="*/ 12 h 48"/>
                <a:gd name="T14" fmla="*/ 30 w 216"/>
                <a:gd name="T15" fmla="*/ 6 h 48"/>
                <a:gd name="T16" fmla="*/ 36 w 216"/>
                <a:gd name="T17" fmla="*/ 0 h 48"/>
                <a:gd name="T18" fmla="*/ 120 w 216"/>
                <a:gd name="T19" fmla="*/ 0 h 48"/>
                <a:gd name="T20" fmla="*/ 216 w 216"/>
                <a:gd name="T21" fmla="*/ 42 h 48"/>
                <a:gd name="T22" fmla="*/ 210 w 216"/>
                <a:gd name="T2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 h="48">
                  <a:moveTo>
                    <a:pt x="210" y="48"/>
                  </a:moveTo>
                  <a:cubicBezTo>
                    <a:pt x="6" y="48"/>
                    <a:pt x="6" y="48"/>
                    <a:pt x="6" y="48"/>
                  </a:cubicBezTo>
                  <a:cubicBezTo>
                    <a:pt x="3" y="48"/>
                    <a:pt x="0" y="46"/>
                    <a:pt x="0" y="42"/>
                  </a:cubicBezTo>
                  <a:cubicBezTo>
                    <a:pt x="0" y="39"/>
                    <a:pt x="3" y="36"/>
                    <a:pt x="6" y="36"/>
                  </a:cubicBezTo>
                  <a:cubicBezTo>
                    <a:pt x="202" y="36"/>
                    <a:pt x="202" y="36"/>
                    <a:pt x="202" y="36"/>
                  </a:cubicBezTo>
                  <a:cubicBezTo>
                    <a:pt x="193" y="25"/>
                    <a:pt x="161" y="12"/>
                    <a:pt x="120" y="12"/>
                  </a:cubicBezTo>
                  <a:cubicBezTo>
                    <a:pt x="36" y="12"/>
                    <a:pt x="36" y="12"/>
                    <a:pt x="36" y="12"/>
                  </a:cubicBezTo>
                  <a:cubicBezTo>
                    <a:pt x="33" y="12"/>
                    <a:pt x="30" y="10"/>
                    <a:pt x="30" y="6"/>
                  </a:cubicBezTo>
                  <a:cubicBezTo>
                    <a:pt x="30" y="3"/>
                    <a:pt x="33" y="0"/>
                    <a:pt x="36" y="0"/>
                  </a:cubicBezTo>
                  <a:cubicBezTo>
                    <a:pt x="120" y="0"/>
                    <a:pt x="120" y="0"/>
                    <a:pt x="120" y="0"/>
                  </a:cubicBezTo>
                  <a:cubicBezTo>
                    <a:pt x="166" y="0"/>
                    <a:pt x="216" y="18"/>
                    <a:pt x="216" y="42"/>
                  </a:cubicBezTo>
                  <a:cubicBezTo>
                    <a:pt x="216" y="46"/>
                    <a:pt x="214" y="48"/>
                    <a:pt x="210" y="48"/>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129" name="Freeform 127">
              <a:extLst>
                <a:ext uri="{FF2B5EF4-FFF2-40B4-BE49-F238E27FC236}">
                  <a16:creationId xmlns:a16="http://schemas.microsoft.com/office/drawing/2014/main" id="{7CF730E2-5143-41E8-B91E-9213A63CBCF6}"/>
                </a:ext>
              </a:extLst>
            </p:cNvPr>
            <p:cNvSpPr>
              <a:spLocks/>
            </p:cNvSpPr>
            <p:nvPr/>
          </p:nvSpPr>
          <p:spPr bwMode="auto">
            <a:xfrm>
              <a:off x="426" y="3300"/>
              <a:ext cx="141" cy="51"/>
            </a:xfrm>
            <a:custGeom>
              <a:avLst/>
              <a:gdLst>
                <a:gd name="T0" fmla="*/ 86 w 95"/>
                <a:gd name="T1" fmla="*/ 35 h 35"/>
                <a:gd name="T2" fmla="*/ 84 w 95"/>
                <a:gd name="T3" fmla="*/ 32 h 35"/>
                <a:gd name="T4" fmla="*/ 42 w 95"/>
                <a:gd name="T5" fmla="*/ 12 h 35"/>
                <a:gd name="T6" fmla="*/ 0 w 95"/>
                <a:gd name="T7" fmla="*/ 12 h 35"/>
                <a:gd name="T8" fmla="*/ 0 w 95"/>
                <a:gd name="T9" fmla="*/ 0 h 35"/>
                <a:gd name="T10" fmla="*/ 42 w 95"/>
                <a:gd name="T11" fmla="*/ 0 h 35"/>
                <a:gd name="T12" fmla="*/ 93 w 95"/>
                <a:gd name="T13" fmla="*/ 24 h 35"/>
                <a:gd name="T14" fmla="*/ 95 w 95"/>
                <a:gd name="T15" fmla="*/ 26 h 35"/>
                <a:gd name="T16" fmla="*/ 86 w 95"/>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35">
                  <a:moveTo>
                    <a:pt x="86" y="35"/>
                  </a:moveTo>
                  <a:cubicBezTo>
                    <a:pt x="85" y="34"/>
                    <a:pt x="85" y="33"/>
                    <a:pt x="84" y="32"/>
                  </a:cubicBezTo>
                  <a:cubicBezTo>
                    <a:pt x="77" y="25"/>
                    <a:pt x="65" y="12"/>
                    <a:pt x="42" y="12"/>
                  </a:cubicBezTo>
                  <a:cubicBezTo>
                    <a:pt x="0" y="12"/>
                    <a:pt x="0" y="12"/>
                    <a:pt x="0" y="12"/>
                  </a:cubicBezTo>
                  <a:cubicBezTo>
                    <a:pt x="0" y="0"/>
                    <a:pt x="0" y="0"/>
                    <a:pt x="0" y="0"/>
                  </a:cubicBezTo>
                  <a:cubicBezTo>
                    <a:pt x="42" y="0"/>
                    <a:pt x="42" y="0"/>
                    <a:pt x="42" y="0"/>
                  </a:cubicBezTo>
                  <a:cubicBezTo>
                    <a:pt x="70" y="0"/>
                    <a:pt x="85" y="16"/>
                    <a:pt x="93" y="24"/>
                  </a:cubicBezTo>
                  <a:cubicBezTo>
                    <a:pt x="93" y="25"/>
                    <a:pt x="94" y="26"/>
                    <a:pt x="95" y="26"/>
                  </a:cubicBezTo>
                  <a:lnTo>
                    <a:pt x="86" y="35"/>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130" name="Freeform 128">
              <a:extLst>
                <a:ext uri="{FF2B5EF4-FFF2-40B4-BE49-F238E27FC236}">
                  <a16:creationId xmlns:a16="http://schemas.microsoft.com/office/drawing/2014/main" id="{7CCE967F-2EE1-4DA1-B9D3-BC1B8F7F6291}"/>
                </a:ext>
              </a:extLst>
            </p:cNvPr>
            <p:cNvSpPr>
              <a:spLocks noEditPoints="1"/>
            </p:cNvSpPr>
            <p:nvPr/>
          </p:nvSpPr>
          <p:spPr bwMode="auto">
            <a:xfrm>
              <a:off x="559" y="3086"/>
              <a:ext cx="125" cy="125"/>
            </a:xfrm>
            <a:custGeom>
              <a:avLst/>
              <a:gdLst>
                <a:gd name="T0" fmla="*/ 42 w 84"/>
                <a:gd name="T1" fmla="*/ 84 h 84"/>
                <a:gd name="T2" fmla="*/ 0 w 84"/>
                <a:gd name="T3" fmla="*/ 42 h 84"/>
                <a:gd name="T4" fmla="*/ 42 w 84"/>
                <a:gd name="T5" fmla="*/ 0 h 84"/>
                <a:gd name="T6" fmla="*/ 84 w 84"/>
                <a:gd name="T7" fmla="*/ 42 h 84"/>
                <a:gd name="T8" fmla="*/ 42 w 84"/>
                <a:gd name="T9" fmla="*/ 84 h 84"/>
                <a:gd name="T10" fmla="*/ 42 w 84"/>
                <a:gd name="T11" fmla="*/ 12 h 84"/>
                <a:gd name="T12" fmla="*/ 12 w 84"/>
                <a:gd name="T13" fmla="*/ 42 h 84"/>
                <a:gd name="T14" fmla="*/ 42 w 84"/>
                <a:gd name="T15" fmla="*/ 72 h 84"/>
                <a:gd name="T16" fmla="*/ 72 w 84"/>
                <a:gd name="T17" fmla="*/ 42 h 84"/>
                <a:gd name="T18" fmla="*/ 42 w 84"/>
                <a:gd name="T19"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42" y="84"/>
                  </a:moveTo>
                  <a:cubicBezTo>
                    <a:pt x="19" y="84"/>
                    <a:pt x="0" y="66"/>
                    <a:pt x="0" y="42"/>
                  </a:cubicBezTo>
                  <a:cubicBezTo>
                    <a:pt x="0" y="19"/>
                    <a:pt x="19" y="0"/>
                    <a:pt x="42" y="0"/>
                  </a:cubicBezTo>
                  <a:cubicBezTo>
                    <a:pt x="66" y="0"/>
                    <a:pt x="84" y="19"/>
                    <a:pt x="84" y="42"/>
                  </a:cubicBezTo>
                  <a:cubicBezTo>
                    <a:pt x="84" y="66"/>
                    <a:pt x="66" y="84"/>
                    <a:pt x="42" y="84"/>
                  </a:cubicBezTo>
                  <a:close/>
                  <a:moveTo>
                    <a:pt x="42" y="12"/>
                  </a:moveTo>
                  <a:cubicBezTo>
                    <a:pt x="26" y="12"/>
                    <a:pt x="12" y="26"/>
                    <a:pt x="12" y="42"/>
                  </a:cubicBezTo>
                  <a:cubicBezTo>
                    <a:pt x="12" y="59"/>
                    <a:pt x="26" y="72"/>
                    <a:pt x="42" y="72"/>
                  </a:cubicBezTo>
                  <a:cubicBezTo>
                    <a:pt x="59" y="72"/>
                    <a:pt x="72" y="59"/>
                    <a:pt x="72" y="42"/>
                  </a:cubicBezTo>
                  <a:cubicBezTo>
                    <a:pt x="72" y="26"/>
                    <a:pt x="59" y="12"/>
                    <a:pt x="42" y="12"/>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131" name="Freeform 129">
              <a:extLst>
                <a:ext uri="{FF2B5EF4-FFF2-40B4-BE49-F238E27FC236}">
                  <a16:creationId xmlns:a16="http://schemas.microsoft.com/office/drawing/2014/main" id="{385C4B8B-3C68-4043-AD4E-118FBBEB6E6F}"/>
                </a:ext>
              </a:extLst>
            </p:cNvPr>
            <p:cNvSpPr>
              <a:spLocks noEditPoints="1"/>
            </p:cNvSpPr>
            <p:nvPr/>
          </p:nvSpPr>
          <p:spPr bwMode="auto">
            <a:xfrm>
              <a:off x="472" y="2997"/>
              <a:ext cx="302" cy="303"/>
            </a:xfrm>
            <a:custGeom>
              <a:avLst/>
              <a:gdLst>
                <a:gd name="T0" fmla="*/ 78 w 204"/>
                <a:gd name="T1" fmla="*/ 204 h 204"/>
                <a:gd name="T2" fmla="*/ 72 w 204"/>
                <a:gd name="T3" fmla="*/ 181 h 204"/>
                <a:gd name="T4" fmla="*/ 33 w 204"/>
                <a:gd name="T5" fmla="*/ 176 h 204"/>
                <a:gd name="T6" fmla="*/ 1 w 204"/>
                <a:gd name="T7" fmla="*/ 133 h 204"/>
                <a:gd name="T8" fmla="*/ 19 w 204"/>
                <a:gd name="T9" fmla="*/ 116 h 204"/>
                <a:gd name="T10" fmla="*/ 19 w 204"/>
                <a:gd name="T11" fmla="*/ 89 h 204"/>
                <a:gd name="T12" fmla="*/ 1 w 204"/>
                <a:gd name="T13" fmla="*/ 77 h 204"/>
                <a:gd name="T14" fmla="*/ 25 w 204"/>
                <a:gd name="T15" fmla="*/ 31 h 204"/>
                <a:gd name="T16" fmla="*/ 49 w 204"/>
                <a:gd name="T17" fmla="*/ 37 h 204"/>
                <a:gd name="T18" fmla="*/ 72 w 204"/>
                <a:gd name="T19" fmla="*/ 6 h 204"/>
                <a:gd name="T20" fmla="*/ 126 w 204"/>
                <a:gd name="T21" fmla="*/ 0 h 204"/>
                <a:gd name="T22" fmla="*/ 132 w 204"/>
                <a:gd name="T23" fmla="*/ 24 h 204"/>
                <a:gd name="T24" fmla="*/ 170 w 204"/>
                <a:gd name="T25" fmla="*/ 29 h 204"/>
                <a:gd name="T26" fmla="*/ 178 w 204"/>
                <a:gd name="T27" fmla="*/ 31 h 204"/>
                <a:gd name="T28" fmla="*/ 200 w 204"/>
                <a:gd name="T29" fmla="*/ 80 h 204"/>
                <a:gd name="T30" fmla="*/ 185 w 204"/>
                <a:gd name="T31" fmla="*/ 102 h 204"/>
                <a:gd name="T32" fmla="*/ 200 w 204"/>
                <a:gd name="T33" fmla="*/ 124 h 204"/>
                <a:gd name="T34" fmla="*/ 178 w 204"/>
                <a:gd name="T35" fmla="*/ 174 h 204"/>
                <a:gd name="T36" fmla="*/ 170 w 204"/>
                <a:gd name="T37" fmla="*/ 176 h 204"/>
                <a:gd name="T38" fmla="*/ 132 w 204"/>
                <a:gd name="T39" fmla="*/ 181 h 204"/>
                <a:gd name="T40" fmla="*/ 126 w 204"/>
                <a:gd name="T41" fmla="*/ 204 h 204"/>
                <a:gd name="T42" fmla="*/ 120 w 204"/>
                <a:gd name="T43" fmla="*/ 192 h 204"/>
                <a:gd name="T44" fmla="*/ 125 w 204"/>
                <a:gd name="T45" fmla="*/ 171 h 204"/>
                <a:gd name="T46" fmla="*/ 157 w 204"/>
                <a:gd name="T47" fmla="*/ 155 h 204"/>
                <a:gd name="T48" fmla="*/ 189 w 204"/>
                <a:gd name="T49" fmla="*/ 132 h 204"/>
                <a:gd name="T50" fmla="*/ 172 w 204"/>
                <a:gd name="T51" fmla="*/ 118 h 204"/>
                <a:gd name="T52" fmla="*/ 172 w 204"/>
                <a:gd name="T53" fmla="*/ 87 h 204"/>
                <a:gd name="T54" fmla="*/ 188 w 204"/>
                <a:gd name="T55" fmla="*/ 73 h 204"/>
                <a:gd name="T56" fmla="*/ 157 w 204"/>
                <a:gd name="T57" fmla="*/ 50 h 204"/>
                <a:gd name="T58" fmla="*/ 125 w 204"/>
                <a:gd name="T59" fmla="*/ 34 h 204"/>
                <a:gd name="T60" fmla="*/ 120 w 204"/>
                <a:gd name="T61" fmla="*/ 12 h 204"/>
                <a:gd name="T62" fmla="*/ 84 w 204"/>
                <a:gd name="T63" fmla="*/ 28 h 204"/>
                <a:gd name="T64" fmla="*/ 54 w 204"/>
                <a:gd name="T65" fmla="*/ 49 h 204"/>
                <a:gd name="T66" fmla="*/ 33 w 204"/>
                <a:gd name="T67" fmla="*/ 42 h 204"/>
                <a:gd name="T68" fmla="*/ 28 w 204"/>
                <a:gd name="T69" fmla="*/ 81 h 204"/>
                <a:gd name="T70" fmla="*/ 30 w 204"/>
                <a:gd name="T71" fmla="*/ 102 h 204"/>
                <a:gd name="T72" fmla="*/ 28 w 204"/>
                <a:gd name="T73" fmla="*/ 124 h 204"/>
                <a:gd name="T74" fmla="*/ 33 w 204"/>
                <a:gd name="T75" fmla="*/ 163 h 204"/>
                <a:gd name="T76" fmla="*/ 54 w 204"/>
                <a:gd name="T77" fmla="*/ 156 h 204"/>
                <a:gd name="T78" fmla="*/ 84 w 204"/>
                <a:gd name="T79" fmla="*/ 1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4" h="204">
                  <a:moveTo>
                    <a:pt x="126" y="204"/>
                  </a:moveTo>
                  <a:cubicBezTo>
                    <a:pt x="78" y="204"/>
                    <a:pt x="78" y="204"/>
                    <a:pt x="78" y="204"/>
                  </a:cubicBezTo>
                  <a:cubicBezTo>
                    <a:pt x="75" y="204"/>
                    <a:pt x="72" y="202"/>
                    <a:pt x="72" y="198"/>
                  </a:cubicBezTo>
                  <a:cubicBezTo>
                    <a:pt x="72" y="181"/>
                    <a:pt x="72" y="181"/>
                    <a:pt x="72" y="181"/>
                  </a:cubicBezTo>
                  <a:cubicBezTo>
                    <a:pt x="64" y="178"/>
                    <a:pt x="56" y="174"/>
                    <a:pt x="49" y="168"/>
                  </a:cubicBezTo>
                  <a:cubicBezTo>
                    <a:pt x="33" y="176"/>
                    <a:pt x="33" y="176"/>
                    <a:pt x="33" y="176"/>
                  </a:cubicBezTo>
                  <a:cubicBezTo>
                    <a:pt x="30" y="178"/>
                    <a:pt x="27" y="177"/>
                    <a:pt x="25" y="174"/>
                  </a:cubicBezTo>
                  <a:cubicBezTo>
                    <a:pt x="1" y="133"/>
                    <a:pt x="1" y="133"/>
                    <a:pt x="1" y="133"/>
                  </a:cubicBezTo>
                  <a:cubicBezTo>
                    <a:pt x="0" y="130"/>
                    <a:pt x="0" y="126"/>
                    <a:pt x="3" y="124"/>
                  </a:cubicBezTo>
                  <a:cubicBezTo>
                    <a:pt x="19" y="116"/>
                    <a:pt x="19" y="116"/>
                    <a:pt x="19" y="116"/>
                  </a:cubicBezTo>
                  <a:cubicBezTo>
                    <a:pt x="18" y="111"/>
                    <a:pt x="18" y="107"/>
                    <a:pt x="18" y="102"/>
                  </a:cubicBezTo>
                  <a:cubicBezTo>
                    <a:pt x="18" y="98"/>
                    <a:pt x="18" y="94"/>
                    <a:pt x="19" y="89"/>
                  </a:cubicBezTo>
                  <a:cubicBezTo>
                    <a:pt x="3" y="80"/>
                    <a:pt x="3" y="80"/>
                    <a:pt x="3" y="80"/>
                  </a:cubicBezTo>
                  <a:cubicBezTo>
                    <a:pt x="2" y="80"/>
                    <a:pt x="1" y="78"/>
                    <a:pt x="1" y="77"/>
                  </a:cubicBezTo>
                  <a:cubicBezTo>
                    <a:pt x="0" y="75"/>
                    <a:pt x="0" y="74"/>
                    <a:pt x="1" y="72"/>
                  </a:cubicBezTo>
                  <a:cubicBezTo>
                    <a:pt x="25" y="31"/>
                    <a:pt x="25" y="31"/>
                    <a:pt x="25" y="31"/>
                  </a:cubicBezTo>
                  <a:cubicBezTo>
                    <a:pt x="27" y="28"/>
                    <a:pt x="31" y="27"/>
                    <a:pt x="34" y="28"/>
                  </a:cubicBezTo>
                  <a:cubicBezTo>
                    <a:pt x="49" y="37"/>
                    <a:pt x="49" y="37"/>
                    <a:pt x="49" y="37"/>
                  </a:cubicBezTo>
                  <a:cubicBezTo>
                    <a:pt x="56" y="31"/>
                    <a:pt x="64" y="27"/>
                    <a:pt x="72" y="24"/>
                  </a:cubicBezTo>
                  <a:cubicBezTo>
                    <a:pt x="72" y="6"/>
                    <a:pt x="72" y="6"/>
                    <a:pt x="72" y="6"/>
                  </a:cubicBezTo>
                  <a:cubicBezTo>
                    <a:pt x="72" y="3"/>
                    <a:pt x="75" y="0"/>
                    <a:pt x="78" y="0"/>
                  </a:cubicBezTo>
                  <a:cubicBezTo>
                    <a:pt x="126" y="0"/>
                    <a:pt x="126" y="0"/>
                    <a:pt x="126" y="0"/>
                  </a:cubicBezTo>
                  <a:cubicBezTo>
                    <a:pt x="130" y="0"/>
                    <a:pt x="132" y="3"/>
                    <a:pt x="132" y="6"/>
                  </a:cubicBezTo>
                  <a:cubicBezTo>
                    <a:pt x="132" y="24"/>
                    <a:pt x="132" y="24"/>
                    <a:pt x="132" y="24"/>
                  </a:cubicBezTo>
                  <a:cubicBezTo>
                    <a:pt x="141" y="27"/>
                    <a:pt x="148" y="32"/>
                    <a:pt x="155" y="37"/>
                  </a:cubicBezTo>
                  <a:cubicBezTo>
                    <a:pt x="170" y="29"/>
                    <a:pt x="170" y="29"/>
                    <a:pt x="170" y="29"/>
                  </a:cubicBezTo>
                  <a:cubicBezTo>
                    <a:pt x="171" y="28"/>
                    <a:pt x="173" y="27"/>
                    <a:pt x="174" y="28"/>
                  </a:cubicBezTo>
                  <a:cubicBezTo>
                    <a:pt x="176" y="28"/>
                    <a:pt x="177" y="29"/>
                    <a:pt x="178" y="31"/>
                  </a:cubicBezTo>
                  <a:cubicBezTo>
                    <a:pt x="202" y="72"/>
                    <a:pt x="202" y="72"/>
                    <a:pt x="202" y="72"/>
                  </a:cubicBezTo>
                  <a:cubicBezTo>
                    <a:pt x="203" y="75"/>
                    <a:pt x="202" y="79"/>
                    <a:pt x="200" y="80"/>
                  </a:cubicBezTo>
                  <a:cubicBezTo>
                    <a:pt x="184" y="89"/>
                    <a:pt x="184" y="89"/>
                    <a:pt x="184" y="89"/>
                  </a:cubicBezTo>
                  <a:cubicBezTo>
                    <a:pt x="185" y="94"/>
                    <a:pt x="185" y="98"/>
                    <a:pt x="185" y="102"/>
                  </a:cubicBezTo>
                  <a:cubicBezTo>
                    <a:pt x="185" y="107"/>
                    <a:pt x="185" y="111"/>
                    <a:pt x="184" y="116"/>
                  </a:cubicBezTo>
                  <a:cubicBezTo>
                    <a:pt x="200" y="124"/>
                    <a:pt x="200" y="124"/>
                    <a:pt x="200" y="124"/>
                  </a:cubicBezTo>
                  <a:cubicBezTo>
                    <a:pt x="203" y="126"/>
                    <a:pt x="204" y="130"/>
                    <a:pt x="202" y="133"/>
                  </a:cubicBezTo>
                  <a:cubicBezTo>
                    <a:pt x="178" y="174"/>
                    <a:pt x="178" y="174"/>
                    <a:pt x="178" y="174"/>
                  </a:cubicBezTo>
                  <a:cubicBezTo>
                    <a:pt x="177" y="176"/>
                    <a:pt x="176" y="177"/>
                    <a:pt x="174" y="177"/>
                  </a:cubicBezTo>
                  <a:cubicBezTo>
                    <a:pt x="173" y="177"/>
                    <a:pt x="171" y="177"/>
                    <a:pt x="170" y="176"/>
                  </a:cubicBezTo>
                  <a:cubicBezTo>
                    <a:pt x="155" y="168"/>
                    <a:pt x="155" y="168"/>
                    <a:pt x="155" y="168"/>
                  </a:cubicBezTo>
                  <a:cubicBezTo>
                    <a:pt x="148" y="173"/>
                    <a:pt x="141" y="178"/>
                    <a:pt x="132" y="181"/>
                  </a:cubicBezTo>
                  <a:cubicBezTo>
                    <a:pt x="132" y="198"/>
                    <a:pt x="132" y="198"/>
                    <a:pt x="132" y="198"/>
                  </a:cubicBezTo>
                  <a:cubicBezTo>
                    <a:pt x="132" y="202"/>
                    <a:pt x="130" y="204"/>
                    <a:pt x="126" y="204"/>
                  </a:cubicBezTo>
                  <a:close/>
                  <a:moveTo>
                    <a:pt x="84" y="192"/>
                  </a:moveTo>
                  <a:cubicBezTo>
                    <a:pt x="120" y="192"/>
                    <a:pt x="120" y="192"/>
                    <a:pt x="120" y="192"/>
                  </a:cubicBezTo>
                  <a:cubicBezTo>
                    <a:pt x="120" y="177"/>
                    <a:pt x="120" y="177"/>
                    <a:pt x="120" y="177"/>
                  </a:cubicBezTo>
                  <a:cubicBezTo>
                    <a:pt x="120" y="174"/>
                    <a:pt x="122" y="172"/>
                    <a:pt x="125" y="171"/>
                  </a:cubicBezTo>
                  <a:cubicBezTo>
                    <a:pt x="135" y="168"/>
                    <a:pt x="142" y="163"/>
                    <a:pt x="150" y="156"/>
                  </a:cubicBezTo>
                  <a:cubicBezTo>
                    <a:pt x="152" y="154"/>
                    <a:pt x="155" y="154"/>
                    <a:pt x="157" y="155"/>
                  </a:cubicBezTo>
                  <a:cubicBezTo>
                    <a:pt x="171" y="163"/>
                    <a:pt x="171" y="163"/>
                    <a:pt x="171" y="163"/>
                  </a:cubicBezTo>
                  <a:cubicBezTo>
                    <a:pt x="189" y="132"/>
                    <a:pt x="189" y="132"/>
                    <a:pt x="189" y="132"/>
                  </a:cubicBezTo>
                  <a:cubicBezTo>
                    <a:pt x="175" y="124"/>
                    <a:pt x="175" y="124"/>
                    <a:pt x="175" y="124"/>
                  </a:cubicBezTo>
                  <a:cubicBezTo>
                    <a:pt x="173" y="123"/>
                    <a:pt x="171" y="120"/>
                    <a:pt x="172" y="118"/>
                  </a:cubicBezTo>
                  <a:cubicBezTo>
                    <a:pt x="173" y="113"/>
                    <a:pt x="173" y="108"/>
                    <a:pt x="173" y="102"/>
                  </a:cubicBezTo>
                  <a:cubicBezTo>
                    <a:pt x="173" y="98"/>
                    <a:pt x="173" y="92"/>
                    <a:pt x="172" y="87"/>
                  </a:cubicBezTo>
                  <a:cubicBezTo>
                    <a:pt x="171" y="85"/>
                    <a:pt x="173" y="82"/>
                    <a:pt x="175" y="81"/>
                  </a:cubicBezTo>
                  <a:cubicBezTo>
                    <a:pt x="188" y="73"/>
                    <a:pt x="188" y="73"/>
                    <a:pt x="188" y="73"/>
                  </a:cubicBezTo>
                  <a:cubicBezTo>
                    <a:pt x="170" y="42"/>
                    <a:pt x="170" y="42"/>
                    <a:pt x="170" y="42"/>
                  </a:cubicBezTo>
                  <a:cubicBezTo>
                    <a:pt x="157" y="50"/>
                    <a:pt x="157" y="50"/>
                    <a:pt x="157" y="50"/>
                  </a:cubicBezTo>
                  <a:cubicBezTo>
                    <a:pt x="155" y="51"/>
                    <a:pt x="152" y="51"/>
                    <a:pt x="150" y="49"/>
                  </a:cubicBezTo>
                  <a:cubicBezTo>
                    <a:pt x="142" y="42"/>
                    <a:pt x="135" y="37"/>
                    <a:pt x="125" y="34"/>
                  </a:cubicBezTo>
                  <a:cubicBezTo>
                    <a:pt x="122" y="33"/>
                    <a:pt x="120" y="31"/>
                    <a:pt x="120" y="28"/>
                  </a:cubicBezTo>
                  <a:cubicBezTo>
                    <a:pt x="120" y="12"/>
                    <a:pt x="120" y="12"/>
                    <a:pt x="120" y="12"/>
                  </a:cubicBezTo>
                  <a:cubicBezTo>
                    <a:pt x="84" y="12"/>
                    <a:pt x="84" y="12"/>
                    <a:pt x="84" y="12"/>
                  </a:cubicBezTo>
                  <a:cubicBezTo>
                    <a:pt x="84" y="28"/>
                    <a:pt x="84" y="28"/>
                    <a:pt x="84" y="28"/>
                  </a:cubicBezTo>
                  <a:cubicBezTo>
                    <a:pt x="84" y="31"/>
                    <a:pt x="83" y="33"/>
                    <a:pt x="80" y="34"/>
                  </a:cubicBezTo>
                  <a:cubicBezTo>
                    <a:pt x="70" y="37"/>
                    <a:pt x="62" y="41"/>
                    <a:pt x="54" y="49"/>
                  </a:cubicBezTo>
                  <a:cubicBezTo>
                    <a:pt x="52" y="51"/>
                    <a:pt x="49" y="51"/>
                    <a:pt x="47" y="50"/>
                  </a:cubicBezTo>
                  <a:cubicBezTo>
                    <a:pt x="33" y="42"/>
                    <a:pt x="33" y="42"/>
                    <a:pt x="33" y="42"/>
                  </a:cubicBezTo>
                  <a:cubicBezTo>
                    <a:pt x="15" y="73"/>
                    <a:pt x="15" y="73"/>
                    <a:pt x="15" y="73"/>
                  </a:cubicBezTo>
                  <a:cubicBezTo>
                    <a:pt x="28" y="81"/>
                    <a:pt x="28" y="81"/>
                    <a:pt x="28" y="81"/>
                  </a:cubicBezTo>
                  <a:cubicBezTo>
                    <a:pt x="31" y="82"/>
                    <a:pt x="32" y="85"/>
                    <a:pt x="31" y="87"/>
                  </a:cubicBezTo>
                  <a:cubicBezTo>
                    <a:pt x="30" y="92"/>
                    <a:pt x="30" y="97"/>
                    <a:pt x="30" y="102"/>
                  </a:cubicBezTo>
                  <a:cubicBezTo>
                    <a:pt x="30" y="108"/>
                    <a:pt x="30" y="113"/>
                    <a:pt x="31" y="117"/>
                  </a:cubicBezTo>
                  <a:cubicBezTo>
                    <a:pt x="32" y="120"/>
                    <a:pt x="30" y="123"/>
                    <a:pt x="28" y="124"/>
                  </a:cubicBezTo>
                  <a:cubicBezTo>
                    <a:pt x="15" y="132"/>
                    <a:pt x="15" y="132"/>
                    <a:pt x="15" y="132"/>
                  </a:cubicBezTo>
                  <a:cubicBezTo>
                    <a:pt x="33" y="163"/>
                    <a:pt x="33" y="163"/>
                    <a:pt x="33" y="163"/>
                  </a:cubicBezTo>
                  <a:cubicBezTo>
                    <a:pt x="47" y="155"/>
                    <a:pt x="47" y="155"/>
                    <a:pt x="47" y="155"/>
                  </a:cubicBezTo>
                  <a:cubicBezTo>
                    <a:pt x="49" y="154"/>
                    <a:pt x="52" y="154"/>
                    <a:pt x="54" y="156"/>
                  </a:cubicBezTo>
                  <a:cubicBezTo>
                    <a:pt x="62" y="164"/>
                    <a:pt x="70" y="168"/>
                    <a:pt x="80" y="171"/>
                  </a:cubicBezTo>
                  <a:cubicBezTo>
                    <a:pt x="83" y="172"/>
                    <a:pt x="84" y="174"/>
                    <a:pt x="84" y="177"/>
                  </a:cubicBezTo>
                  <a:lnTo>
                    <a:pt x="84" y="192"/>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grpSp>
      <p:sp>
        <p:nvSpPr>
          <p:cNvPr id="132" name="ZoneTexte 44">
            <a:extLst>
              <a:ext uri="{FF2B5EF4-FFF2-40B4-BE49-F238E27FC236}">
                <a16:creationId xmlns:a16="http://schemas.microsoft.com/office/drawing/2014/main" id="{E94BE088-FEE9-462F-B335-B4645BC5170B}"/>
              </a:ext>
            </a:extLst>
          </p:cNvPr>
          <p:cNvSpPr txBox="1"/>
          <p:nvPr/>
        </p:nvSpPr>
        <p:spPr>
          <a:xfrm>
            <a:off x="10416480" y="4677839"/>
            <a:ext cx="1871531" cy="215444"/>
          </a:xfrm>
          <a:prstGeom prst="rect">
            <a:avLst/>
          </a:prstGeom>
          <a:noFill/>
        </p:spPr>
        <p:txBody>
          <a:bodyPr wrap="square">
            <a:sp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800" b="0" i="1" u="none" strike="noStrike" kern="1200" cap="none" spc="0" normalizeH="0" baseline="0" noProof="0">
                <a:ln>
                  <a:noFill/>
                </a:ln>
                <a:solidFill>
                  <a:srgbClr val="000000"/>
                </a:solidFill>
                <a:effectLst/>
                <a:uLnTx/>
                <a:uFillTx/>
                <a:latin typeface="Arial"/>
                <a:ea typeface="+mn-ea"/>
                <a:cs typeface="Arial" pitchFamily="34" charset="0"/>
              </a:rPr>
              <a:t> Source France Assureurs 2021</a:t>
            </a:r>
            <a:endParaRPr kumimoji="0" lang="fr-FR" sz="800" b="0" i="1"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sp>
        <p:nvSpPr>
          <p:cNvPr id="133" name="Rectangle 132">
            <a:extLst>
              <a:ext uri="{FF2B5EF4-FFF2-40B4-BE49-F238E27FC236}">
                <a16:creationId xmlns:a16="http://schemas.microsoft.com/office/drawing/2014/main" id="{E5E20742-797A-4208-96E5-A3C14C3F663A}"/>
              </a:ext>
            </a:extLst>
          </p:cNvPr>
          <p:cNvSpPr/>
          <p:nvPr/>
        </p:nvSpPr>
        <p:spPr>
          <a:xfrm>
            <a:off x="1954293" y="1888162"/>
            <a:ext cx="1080000" cy="596256"/>
          </a:xfrm>
          <a:prstGeom prst="rect">
            <a:avLst/>
          </a:prstGeom>
          <a:solidFill>
            <a:srgbClr val="C30F0F">
              <a:lumMod val="60000"/>
              <a:lumOff val="40000"/>
            </a:srgbClr>
          </a:solidFill>
          <a:ln w="6350" cap="flat" cmpd="sng" algn="ctr">
            <a:solidFill>
              <a:srgbClr val="F49D63"/>
            </a:solidFill>
            <a:prstDash val="solid"/>
            <a:miter lim="800000"/>
          </a:ln>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Tempête</a:t>
            </a:r>
          </a:p>
        </p:txBody>
      </p:sp>
      <p:sp>
        <p:nvSpPr>
          <p:cNvPr id="134" name="Rectangle 133">
            <a:extLst>
              <a:ext uri="{FF2B5EF4-FFF2-40B4-BE49-F238E27FC236}">
                <a16:creationId xmlns:a16="http://schemas.microsoft.com/office/drawing/2014/main" id="{F5E56F87-F8C1-468F-8204-1E774438CCE3}"/>
              </a:ext>
            </a:extLst>
          </p:cNvPr>
          <p:cNvSpPr/>
          <p:nvPr/>
        </p:nvSpPr>
        <p:spPr>
          <a:xfrm>
            <a:off x="714079" y="1888162"/>
            <a:ext cx="1080000" cy="596256"/>
          </a:xfrm>
          <a:prstGeom prst="rect">
            <a:avLst/>
          </a:prstGeom>
          <a:solidFill>
            <a:srgbClr val="A5CC74"/>
          </a:solidFill>
          <a:ln w="635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Grêle</a:t>
            </a:r>
          </a:p>
        </p:txBody>
      </p:sp>
      <p:sp>
        <p:nvSpPr>
          <p:cNvPr id="135" name="Rectangle 134">
            <a:extLst>
              <a:ext uri="{FF2B5EF4-FFF2-40B4-BE49-F238E27FC236}">
                <a16:creationId xmlns:a16="http://schemas.microsoft.com/office/drawing/2014/main" id="{DC7F88A2-E91D-46A0-A4B4-4AC60ACDE994}"/>
              </a:ext>
            </a:extLst>
          </p:cNvPr>
          <p:cNvSpPr/>
          <p:nvPr/>
        </p:nvSpPr>
        <p:spPr>
          <a:xfrm>
            <a:off x="3194512" y="1888162"/>
            <a:ext cx="1080000" cy="596256"/>
          </a:xfrm>
          <a:prstGeom prst="rect">
            <a:avLst/>
          </a:prstGeom>
          <a:solidFill>
            <a:srgbClr val="A5CC74"/>
          </a:solidFill>
          <a:ln w="635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Gel</a:t>
            </a:r>
          </a:p>
        </p:txBody>
      </p:sp>
      <p:sp>
        <p:nvSpPr>
          <p:cNvPr id="136" name="Rectangle 135">
            <a:extLst>
              <a:ext uri="{FF2B5EF4-FFF2-40B4-BE49-F238E27FC236}">
                <a16:creationId xmlns:a16="http://schemas.microsoft.com/office/drawing/2014/main" id="{58507156-2C6A-43A2-B867-4FDB2921180A}"/>
              </a:ext>
            </a:extLst>
          </p:cNvPr>
          <p:cNvSpPr/>
          <p:nvPr/>
        </p:nvSpPr>
        <p:spPr>
          <a:xfrm>
            <a:off x="4447079" y="1888162"/>
            <a:ext cx="1080000" cy="596256"/>
          </a:xfrm>
          <a:prstGeom prst="rect">
            <a:avLst/>
          </a:prstGeom>
          <a:solidFill>
            <a:srgbClr val="C30F0F">
              <a:lumMod val="60000"/>
              <a:lumOff val="40000"/>
            </a:srgbClr>
          </a:solidFill>
          <a:ln w="6350" cap="flat" cmpd="sng" algn="ctr">
            <a:solidFill>
              <a:srgbClr val="F49D63"/>
            </a:solidFill>
            <a:prstDash val="solid"/>
            <a:miter lim="800000"/>
          </a:ln>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Sécheresse</a:t>
            </a:r>
          </a:p>
        </p:txBody>
      </p:sp>
      <p:sp>
        <p:nvSpPr>
          <p:cNvPr id="137" name="Rectangle 136">
            <a:extLst>
              <a:ext uri="{FF2B5EF4-FFF2-40B4-BE49-F238E27FC236}">
                <a16:creationId xmlns:a16="http://schemas.microsoft.com/office/drawing/2014/main" id="{45742808-F46A-480F-A547-D460C78679AC}"/>
              </a:ext>
            </a:extLst>
          </p:cNvPr>
          <p:cNvSpPr/>
          <p:nvPr/>
        </p:nvSpPr>
        <p:spPr>
          <a:xfrm>
            <a:off x="928781" y="2693008"/>
            <a:ext cx="1116000" cy="596256"/>
          </a:xfrm>
          <a:prstGeom prst="rect">
            <a:avLst/>
          </a:prstGeom>
          <a:solidFill>
            <a:srgbClr val="A5CC74"/>
          </a:solidFill>
          <a:ln w="635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Excès d’eau</a:t>
            </a:r>
          </a:p>
        </p:txBody>
      </p:sp>
      <p:sp>
        <p:nvSpPr>
          <p:cNvPr id="138" name="Rectangle 137">
            <a:extLst>
              <a:ext uri="{FF2B5EF4-FFF2-40B4-BE49-F238E27FC236}">
                <a16:creationId xmlns:a16="http://schemas.microsoft.com/office/drawing/2014/main" id="{AA9DC2C2-0BE1-400D-9EDA-C33C5D464FD4}"/>
              </a:ext>
            </a:extLst>
          </p:cNvPr>
          <p:cNvSpPr/>
          <p:nvPr/>
        </p:nvSpPr>
        <p:spPr>
          <a:xfrm>
            <a:off x="2577997" y="2693008"/>
            <a:ext cx="1116000" cy="596256"/>
          </a:xfrm>
          <a:prstGeom prst="rect">
            <a:avLst/>
          </a:prstGeom>
          <a:solidFill>
            <a:srgbClr val="C30F0F">
              <a:lumMod val="60000"/>
              <a:lumOff val="40000"/>
            </a:srgbClr>
          </a:solidFill>
          <a:ln w="6350" cap="flat" cmpd="sng" algn="ctr">
            <a:solidFill>
              <a:srgbClr val="F49D63"/>
            </a:solidFill>
            <a:prstDash val="solid"/>
            <a:miter lim="800000"/>
          </a:ln>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Température basse</a:t>
            </a:r>
          </a:p>
        </p:txBody>
      </p:sp>
      <p:sp>
        <p:nvSpPr>
          <p:cNvPr id="139" name="Rectangle 138">
            <a:extLst>
              <a:ext uri="{FF2B5EF4-FFF2-40B4-BE49-F238E27FC236}">
                <a16:creationId xmlns:a16="http://schemas.microsoft.com/office/drawing/2014/main" id="{7AC205B9-0F6F-4912-A3C0-C634902DD1C6}"/>
              </a:ext>
            </a:extLst>
          </p:cNvPr>
          <p:cNvSpPr/>
          <p:nvPr/>
        </p:nvSpPr>
        <p:spPr>
          <a:xfrm>
            <a:off x="4319888" y="2693008"/>
            <a:ext cx="1116000" cy="596256"/>
          </a:xfrm>
          <a:prstGeom prst="rect">
            <a:avLst/>
          </a:prstGeom>
          <a:solidFill>
            <a:srgbClr val="A5CC74"/>
          </a:solidFill>
          <a:ln w="635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Température élevée</a:t>
            </a:r>
          </a:p>
        </p:txBody>
      </p:sp>
      <p:sp>
        <p:nvSpPr>
          <p:cNvPr id="140" name="ZoneTexte 139">
            <a:extLst>
              <a:ext uri="{FF2B5EF4-FFF2-40B4-BE49-F238E27FC236}">
                <a16:creationId xmlns:a16="http://schemas.microsoft.com/office/drawing/2014/main" id="{1C8E2807-D6DB-46F2-9E2C-E4DB1DA1FC74}"/>
              </a:ext>
            </a:extLst>
          </p:cNvPr>
          <p:cNvSpPr txBox="1"/>
          <p:nvPr/>
        </p:nvSpPr>
        <p:spPr>
          <a:xfrm>
            <a:off x="1773763" y="1653543"/>
            <a:ext cx="2174221" cy="184666"/>
          </a:xfrm>
          <a:prstGeom prst="rect">
            <a:avLst/>
          </a:prstGeom>
          <a:noFill/>
        </p:spPr>
        <p:txBody>
          <a:bodyPr wrap="square" lIns="0" tIns="0" rIns="0" bIns="0" rtlCol="0">
            <a:spAutoFit/>
          </a:bodyPr>
          <a:lstStyle/>
          <a:p>
            <a:pPr algn="ctr" defTabSz="1219110" fontAlgn="base">
              <a:spcBef>
                <a:spcPct val="0"/>
              </a:spcBef>
              <a:spcAft>
                <a:spcPct val="0"/>
              </a:spcAft>
              <a:defRPr/>
            </a:pPr>
            <a:r>
              <a:rPr lang="fr-FR" sz="1200" b="1" cap="all">
                <a:solidFill>
                  <a:srgbClr val="3E454A"/>
                </a:solidFill>
                <a:latin typeface="Arial Black" panose="020B0A04020102020204" pitchFamily="34" charset="0"/>
                <a:cs typeface="Arial" pitchFamily="34" charset="0"/>
              </a:rPr>
              <a:t>Multirisque récolte</a:t>
            </a:r>
          </a:p>
        </p:txBody>
      </p:sp>
      <p:sp>
        <p:nvSpPr>
          <p:cNvPr id="141" name="ZoneTexte 140">
            <a:extLst>
              <a:ext uri="{FF2B5EF4-FFF2-40B4-BE49-F238E27FC236}">
                <a16:creationId xmlns:a16="http://schemas.microsoft.com/office/drawing/2014/main" id="{0779F940-8AE5-417E-BB84-DA2FE400EB92}"/>
              </a:ext>
            </a:extLst>
          </p:cNvPr>
          <p:cNvSpPr txBox="1"/>
          <p:nvPr/>
        </p:nvSpPr>
        <p:spPr>
          <a:xfrm>
            <a:off x="5886510" y="1651483"/>
            <a:ext cx="2174221" cy="184666"/>
          </a:xfrm>
          <a:prstGeom prst="rect">
            <a:avLst/>
          </a:prstGeom>
          <a:noFill/>
        </p:spPr>
        <p:txBody>
          <a:bodyPr wrap="square" lIns="0" tIns="0" rIns="0" bIns="0" rtlCol="0">
            <a:spAutoFit/>
          </a:bodyPr>
          <a:lstStyle/>
          <a:p>
            <a:pPr algn="ctr" defTabSz="1219110" fontAlgn="base">
              <a:spcBef>
                <a:spcPct val="0"/>
              </a:spcBef>
              <a:spcAft>
                <a:spcPct val="0"/>
              </a:spcAft>
              <a:defRPr/>
            </a:pPr>
            <a:r>
              <a:rPr lang="fr-FR" sz="1200" b="1" cap="all">
                <a:solidFill>
                  <a:srgbClr val="3E454A"/>
                </a:solidFill>
                <a:latin typeface="Arial Black" panose="020B0A04020102020204" pitchFamily="34" charset="0"/>
                <a:cs typeface="Arial" pitchFamily="34" charset="0"/>
              </a:rPr>
              <a:t>COUVERTURE Grêle</a:t>
            </a:r>
          </a:p>
        </p:txBody>
      </p:sp>
      <p:sp>
        <p:nvSpPr>
          <p:cNvPr id="142" name="Rectangle 141">
            <a:extLst>
              <a:ext uri="{FF2B5EF4-FFF2-40B4-BE49-F238E27FC236}">
                <a16:creationId xmlns:a16="http://schemas.microsoft.com/office/drawing/2014/main" id="{5863B913-E869-4D11-8CF3-E7B093910DE7}"/>
              </a:ext>
            </a:extLst>
          </p:cNvPr>
          <p:cNvSpPr/>
          <p:nvPr/>
        </p:nvSpPr>
        <p:spPr>
          <a:xfrm>
            <a:off x="6361620" y="1851862"/>
            <a:ext cx="1224000" cy="648000"/>
          </a:xfrm>
          <a:prstGeom prst="rect">
            <a:avLst/>
          </a:prstGeom>
          <a:solidFill>
            <a:srgbClr val="A5CC74"/>
          </a:solidFill>
          <a:ln w="635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Grêle</a:t>
            </a:r>
          </a:p>
        </p:txBody>
      </p:sp>
      <p:cxnSp>
        <p:nvCxnSpPr>
          <p:cNvPr id="143" name="Connecteur droit 142">
            <a:extLst>
              <a:ext uri="{FF2B5EF4-FFF2-40B4-BE49-F238E27FC236}">
                <a16:creationId xmlns:a16="http://schemas.microsoft.com/office/drawing/2014/main" id="{5DCF725C-92B6-4700-8F98-0C43B097522E}"/>
              </a:ext>
            </a:extLst>
          </p:cNvPr>
          <p:cNvCxnSpPr/>
          <p:nvPr/>
        </p:nvCxnSpPr>
        <p:spPr>
          <a:xfrm>
            <a:off x="5801497" y="1694771"/>
            <a:ext cx="0" cy="1837887"/>
          </a:xfrm>
          <a:prstGeom prst="line">
            <a:avLst/>
          </a:prstGeom>
          <a:noFill/>
          <a:ln w="6350" cap="flat" cmpd="sng" algn="ctr">
            <a:solidFill>
              <a:srgbClr val="FFFFFF">
                <a:lumMod val="75000"/>
              </a:srgbClr>
            </a:solidFill>
            <a:prstDash val="solid"/>
            <a:miter lim="800000"/>
          </a:ln>
          <a:effectLst/>
        </p:spPr>
      </p:cxnSp>
    </p:spTree>
    <p:extLst>
      <p:ext uri="{BB962C8B-B14F-4D97-AF65-F5344CB8AC3E}">
        <p14:creationId xmlns:p14="http://schemas.microsoft.com/office/powerpoint/2010/main" val="12256127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Les offres Assurances AGRI/VITI by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3</a:t>
            </a:r>
          </a:p>
        </p:txBody>
      </p:sp>
      <p:sp>
        <p:nvSpPr>
          <p:cNvPr id="9" name="Espace réservé du contenu 1">
            <a:extLst>
              <a:ext uri="{FF2B5EF4-FFF2-40B4-BE49-F238E27FC236}">
                <a16:creationId xmlns:a16="http://schemas.microsoft.com/office/drawing/2014/main" id="{BC61DF80-4ABA-47B6-A41F-DC43035B3417}"/>
              </a:ext>
            </a:extLst>
          </p:cNvPr>
          <p:cNvSpPr>
            <a:spLocks noGrp="1"/>
          </p:cNvSpPr>
          <p:nvPr>
            <p:ph idx="17"/>
          </p:nvPr>
        </p:nvSpPr>
        <p:spPr>
          <a:xfrm>
            <a:off x="3075709" y="1044983"/>
            <a:ext cx="8725359" cy="482531"/>
          </a:xfrm>
        </p:spPr>
        <p:txBody>
          <a:bodyPr/>
          <a:lstStyle/>
          <a:p>
            <a:pPr marL="61595" marR="109855" algn="just"/>
            <a:r>
              <a:rPr lang="fr-FR" sz="1800" u="sng">
                <a:ea typeface="Times New Roman" panose="02020603050405020304" pitchFamily="18" charset="0"/>
              </a:rPr>
              <a:t>La couverture des </a:t>
            </a:r>
            <a:r>
              <a:rPr lang="fr-FR" sz="1800" b="1" u="sng">
                <a:solidFill>
                  <a:srgbClr val="C00000"/>
                </a:solidFill>
                <a:ea typeface="Times New Roman" panose="02020603050405020304" pitchFamily="18" charset="0"/>
              </a:rPr>
              <a:t>Engins Agricoles</a:t>
            </a:r>
          </a:p>
        </p:txBody>
      </p:sp>
      <p:pic>
        <p:nvPicPr>
          <p:cNvPr id="13" name="Picture 6">
            <a:extLst>
              <a:ext uri="{FF2B5EF4-FFF2-40B4-BE49-F238E27FC236}">
                <a16:creationId xmlns:a16="http://schemas.microsoft.com/office/drawing/2014/main" id="{E741DA42-2146-444D-BEE5-337F8787D8C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6695835" y="682990"/>
            <a:ext cx="841037" cy="280268"/>
          </a:xfrm>
          <a:prstGeom prst="rect">
            <a:avLst/>
          </a:prstGeom>
          <a:noFill/>
          <a:extLst>
            <a:ext uri="{909E8E84-426E-40DD-AFC4-6F175D3DCCD1}">
              <a14:hiddenFill xmlns:a14="http://schemas.microsoft.com/office/drawing/2010/main">
                <a:solidFill>
                  <a:srgbClr val="FFFFFF"/>
                </a:solidFill>
              </a14:hiddenFill>
            </a:ext>
          </a:extLst>
        </p:spPr>
      </p:pic>
      <p:sp>
        <p:nvSpPr>
          <p:cNvPr id="73" name="Espace réservé du pied de page 4">
            <a:extLst>
              <a:ext uri="{FF2B5EF4-FFF2-40B4-BE49-F238E27FC236}">
                <a16:creationId xmlns:a16="http://schemas.microsoft.com/office/drawing/2014/main" id="{87B364FE-AC18-401B-A73D-F55789359EE9}"/>
              </a:ext>
            </a:extLst>
          </p:cNvPr>
          <p:cNvSpPr txBox="1">
            <a:spLocks/>
          </p:cNvSpPr>
          <p:nvPr/>
        </p:nvSpPr>
        <p:spPr>
          <a:xfrm>
            <a:off x="179512" y="5421204"/>
            <a:ext cx="5891022" cy="68580"/>
          </a:xfrm>
          <a:prstGeom prst="rect">
            <a:avLst/>
          </a:prstGeom>
        </p:spPr>
        <p:txBody>
          <a:bodyPr vert="horz" wrap="square" lIns="0" tIns="0" rIns="0" bIns="0" rtlCol="0" anchor="t" anchorCtr="0">
            <a:spAutoFit/>
          </a:bodyPr>
          <a:lstStyle>
            <a:defPPr>
              <a:defRPr lang="en-US"/>
            </a:defPPr>
            <a:lvl1pPr marL="0" algn="l" defTabSz="914400" rtl="0" eaLnBrk="1" fontAlgn="base" latinLnBrk="0" hangingPunct="1">
              <a:spcBef>
                <a:spcPct val="0"/>
              </a:spcBef>
              <a:spcAft>
                <a:spcPct val="0"/>
              </a:spcAft>
              <a:defRPr sz="450"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50" b="0" i="0" u="none" strike="noStrike" kern="1200" cap="none" spc="0" normalizeH="0" baseline="0" noProof="0">
                <a:ln>
                  <a:noFill/>
                </a:ln>
                <a:solidFill>
                  <a:srgbClr val="3E454A"/>
                </a:solidFill>
                <a:effectLst/>
                <a:uLnTx/>
                <a:uFillTx/>
                <a:latin typeface="Arial" pitchFamily="34" charset="0"/>
                <a:ea typeface="+mn-ea"/>
                <a:cs typeface="Arial" pitchFamily="34" charset="0"/>
              </a:rPr>
              <a:t>© 2022 Willis Towers Watson. All rights reserved. Proprietary and Confidential. For Willis Towers Watson and Willis Towers Watson client use only. Not suitable for unintended purpose or use by unauthorized recipient.</a:t>
            </a:r>
          </a:p>
        </p:txBody>
      </p:sp>
      <p:sp>
        <p:nvSpPr>
          <p:cNvPr id="74" name="Espace réservé du numéro de diapositive 2">
            <a:extLst>
              <a:ext uri="{FF2B5EF4-FFF2-40B4-BE49-F238E27FC236}">
                <a16:creationId xmlns:a16="http://schemas.microsoft.com/office/drawing/2014/main" id="{5FEEF107-185D-4D0D-BC00-0DDCCC4EB397}"/>
              </a:ext>
            </a:extLst>
          </p:cNvPr>
          <p:cNvSpPr txBox="1">
            <a:spLocks/>
          </p:cNvSpPr>
          <p:nvPr/>
        </p:nvSpPr>
        <p:spPr>
          <a:xfrm>
            <a:off x="8401050" y="5403556"/>
            <a:ext cx="396000" cy="144000"/>
          </a:xfrm>
          <a:prstGeom prst="rect">
            <a:avLst/>
          </a:prstGeom>
        </p:spPr>
        <p:txBody>
          <a:bodyPr vert="horz" wrap="square" lIns="0" tIns="0" rIns="0" bIns="0" rtlCol="0" anchor="ctr" anchorCtr="0">
            <a:noAutofit/>
          </a:bodyPr>
          <a:lstStyle>
            <a:defPPr>
              <a:defRPr lang="en-US"/>
            </a:defPPr>
            <a:lvl1pPr marL="0" algn="ctr" defTabSz="914400" rtl="0" eaLnBrk="1" fontAlgn="base" latinLnBrk="0" hangingPunct="1">
              <a:spcBef>
                <a:spcPct val="0"/>
              </a:spcBef>
              <a:spcAft>
                <a:spcPct val="0"/>
              </a:spcAft>
              <a:defRPr sz="675"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2083E393-C0BF-4ED8-8545-7E4C90AFF831}" type="slidenum">
              <a:rPr kumimoji="0" lang="en-US" sz="675" b="0" i="0" u="none" strike="noStrike" kern="1200" cap="none" spc="0" normalizeH="0" baseline="0" noProof="0" smtClean="0">
                <a:ln>
                  <a:noFill/>
                </a:ln>
                <a:solidFill>
                  <a:srgbClr val="3E454A"/>
                </a:solidFill>
                <a:effectLst/>
                <a:uLnTx/>
                <a:uFillTx/>
                <a:latin typeface="Arial" pitchFamily="34" charset="0"/>
                <a:ea typeface="+mn-ea"/>
                <a:cs typeface="Arial"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40</a:t>
            </a:fld>
            <a:endParaRPr kumimoji="0" lang="en-US" sz="675" b="0" i="0"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sp>
        <p:nvSpPr>
          <p:cNvPr id="75" name="Rectangle: Rounded Corners 39">
            <a:extLst>
              <a:ext uri="{FF2B5EF4-FFF2-40B4-BE49-F238E27FC236}">
                <a16:creationId xmlns:a16="http://schemas.microsoft.com/office/drawing/2014/main" id="{15EA8B3F-E02C-4404-9DD7-E5B237EF0208}"/>
              </a:ext>
            </a:extLst>
          </p:cNvPr>
          <p:cNvSpPr/>
          <p:nvPr/>
        </p:nvSpPr>
        <p:spPr>
          <a:xfrm>
            <a:off x="179596" y="1844485"/>
            <a:ext cx="8038625" cy="2097573"/>
          </a:xfrm>
          <a:prstGeom prst="roundRect">
            <a:avLst>
              <a:gd name="adj" fmla="val 0"/>
            </a:avLst>
          </a:prstGeom>
          <a:solidFill>
            <a:srgbClr val="FFFFFF"/>
          </a:solidFill>
          <a:ln w="3175" cap="flat" cmpd="sng" algn="ctr">
            <a:solidFill>
              <a:srgbClr val="FFFFFF">
                <a:lumMod val="75000"/>
              </a:srgbClr>
            </a:solidFill>
            <a:prstDash val="solid"/>
            <a:miter lim="800000"/>
          </a:ln>
          <a:effectLst/>
        </p:spPr>
        <p:txBody>
          <a:bodyPr lIns="48000" rtlCol="0" anchor="b"/>
          <a:lstStyle/>
          <a:p>
            <a:pPr marL="380981" marR="0" lvl="0" indent="-380981" defTabSz="1219140" eaLnBrk="1" fontAlgn="ctr" latinLnBrk="0" hangingPunct="1">
              <a:lnSpc>
                <a:spcPct val="100000"/>
              </a:lnSpc>
              <a:spcBef>
                <a:spcPts val="0"/>
              </a:spcBef>
              <a:spcAft>
                <a:spcPts val="0"/>
              </a:spcAft>
              <a:buClrTx/>
              <a:buSzTx/>
              <a:buFont typeface="Arial" panose="020B0604020202020204" pitchFamily="34" charset="0"/>
              <a:buChar char="•"/>
              <a:tabLst/>
              <a:defRPr/>
            </a:pPr>
            <a:endParaRPr kumimoji="0" lang="fr-FR" sz="933" b="0" i="0" u="none" strike="noStrike" kern="0" cap="none" spc="0" normalizeH="0" baseline="0" noProof="0">
              <a:ln>
                <a:noFill/>
              </a:ln>
              <a:solidFill>
                <a:srgbClr val="000000"/>
              </a:solidFill>
              <a:effectLst/>
              <a:uLnTx/>
              <a:uFillTx/>
              <a:latin typeface="Calibri"/>
              <a:ea typeface="+mn-ea"/>
              <a:cs typeface="+mn-cs"/>
            </a:endParaRPr>
          </a:p>
        </p:txBody>
      </p:sp>
      <p:sp>
        <p:nvSpPr>
          <p:cNvPr id="76" name="ZoneTexte 75">
            <a:extLst>
              <a:ext uri="{FF2B5EF4-FFF2-40B4-BE49-F238E27FC236}">
                <a16:creationId xmlns:a16="http://schemas.microsoft.com/office/drawing/2014/main" id="{C00563DC-E434-4F33-9E7E-4FF14F5A4C13}"/>
              </a:ext>
            </a:extLst>
          </p:cNvPr>
          <p:cNvSpPr txBox="1"/>
          <p:nvPr/>
        </p:nvSpPr>
        <p:spPr>
          <a:xfrm>
            <a:off x="502788" y="1618782"/>
            <a:ext cx="3325899" cy="225767"/>
          </a:xfrm>
          <a:prstGeom prst="rect">
            <a:avLst/>
          </a:prstGeom>
          <a:noFill/>
        </p:spPr>
        <p:txBody>
          <a:bodyPr wrap="square" lIns="0" tIns="0" rIns="0" bIns="0" rtlCol="0">
            <a:spAutoFit/>
          </a:bodyPr>
          <a:lstStyle/>
          <a:p>
            <a:pPr defTabSz="1219140">
              <a:defRPr/>
            </a:pPr>
            <a:r>
              <a:rPr lang="fr-FR" sz="1467" b="1" cap="all">
                <a:solidFill>
                  <a:srgbClr val="3E454A"/>
                </a:solidFill>
                <a:latin typeface="Arial Black" panose="020B0A04020102020204" pitchFamily="34" charset="0"/>
              </a:rPr>
              <a:t>RISQUES COUVERTS</a:t>
            </a:r>
          </a:p>
        </p:txBody>
      </p:sp>
      <p:sp>
        <p:nvSpPr>
          <p:cNvPr id="77" name="Rectangle: Rounded Corners 39">
            <a:extLst>
              <a:ext uri="{FF2B5EF4-FFF2-40B4-BE49-F238E27FC236}">
                <a16:creationId xmlns:a16="http://schemas.microsoft.com/office/drawing/2014/main" id="{5E8BFDD2-B0C4-451F-8C25-5DD70336F812}"/>
              </a:ext>
            </a:extLst>
          </p:cNvPr>
          <p:cNvSpPr/>
          <p:nvPr/>
        </p:nvSpPr>
        <p:spPr>
          <a:xfrm>
            <a:off x="179597" y="4336843"/>
            <a:ext cx="8038625" cy="2077305"/>
          </a:xfrm>
          <a:prstGeom prst="roundRect">
            <a:avLst>
              <a:gd name="adj" fmla="val 0"/>
            </a:avLst>
          </a:prstGeom>
          <a:solidFill>
            <a:srgbClr val="FFFFFF"/>
          </a:solidFill>
          <a:ln w="3175" cap="flat" cmpd="sng" algn="ctr">
            <a:solidFill>
              <a:srgbClr val="FFFFFF">
                <a:lumMod val="75000"/>
              </a:srgbClr>
            </a:solidFill>
            <a:prstDash val="solid"/>
            <a:miter lim="800000"/>
          </a:ln>
          <a:effectLst/>
        </p:spPr>
        <p:txBody>
          <a:bodyPr lIns="48000" rtlCol="0" anchor="ctr"/>
          <a:lstStyle/>
          <a:p>
            <a:pPr marL="228594" marR="0" lvl="0" indent="-228594" defTabSz="1217776"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000000"/>
                </a:solidFill>
                <a:effectLst/>
                <a:uLnTx/>
                <a:uFillTx/>
                <a:latin typeface="Arial" panose="020B0604020202020204"/>
                <a:ea typeface="+mn-ea"/>
                <a:cs typeface="+mn-cs"/>
              </a:rPr>
              <a:t>Les machines agricoles sont </a:t>
            </a:r>
            <a:r>
              <a:rPr kumimoji="0" lang="fr-FR" sz="1333" b="1" i="0" u="none" strike="noStrike" kern="0" cap="none" spc="0" normalizeH="0" baseline="0" noProof="0">
                <a:ln>
                  <a:noFill/>
                </a:ln>
                <a:solidFill>
                  <a:srgbClr val="000000"/>
                </a:solidFill>
                <a:effectLst/>
                <a:uLnTx/>
                <a:uFillTx/>
                <a:latin typeface="Arial" panose="020B0604020202020204"/>
                <a:ea typeface="+mn-ea"/>
                <a:cs typeface="+mn-cs"/>
              </a:rPr>
              <a:t>indispensable à la conduite de l’activité </a:t>
            </a:r>
            <a:r>
              <a:rPr kumimoji="0" lang="fr-FR" sz="1333" b="0" i="0" u="none" strike="noStrike" kern="0" cap="none" spc="0" normalizeH="0" baseline="0" noProof="0">
                <a:ln>
                  <a:noFill/>
                </a:ln>
                <a:solidFill>
                  <a:srgbClr val="000000"/>
                </a:solidFill>
                <a:effectLst/>
                <a:uLnTx/>
                <a:uFillTx/>
                <a:latin typeface="Arial" panose="020B0604020202020204"/>
                <a:ea typeface="+mn-ea"/>
                <a:cs typeface="+mn-cs"/>
              </a:rPr>
              <a:t>des exploitants et doivent donc être couvertes en cas de </a:t>
            </a:r>
            <a:r>
              <a:rPr kumimoji="0" lang="fr-FR" sz="1333" b="1" i="0" u="none" strike="noStrike" kern="0" cap="none" spc="0" normalizeH="0" baseline="0" noProof="0">
                <a:ln>
                  <a:noFill/>
                </a:ln>
                <a:solidFill>
                  <a:srgbClr val="000000"/>
                </a:solidFill>
                <a:effectLst/>
                <a:uLnTx/>
                <a:uFillTx/>
                <a:latin typeface="Arial" panose="020B0604020202020204"/>
                <a:ea typeface="+mn-ea"/>
                <a:cs typeface="+mn-cs"/>
              </a:rPr>
              <a:t>dommages</a:t>
            </a:r>
            <a:r>
              <a:rPr kumimoji="0" lang="fr-FR" sz="1333" b="0" i="0" u="none" strike="noStrike" kern="0" cap="none" spc="0" normalizeH="0" baseline="0" noProof="0">
                <a:ln>
                  <a:noFill/>
                </a:ln>
                <a:solidFill>
                  <a:srgbClr val="000000"/>
                </a:solidFill>
                <a:effectLst/>
                <a:uLnTx/>
                <a:uFillTx/>
                <a:latin typeface="Arial" panose="020B0604020202020204"/>
                <a:ea typeface="+mn-ea"/>
                <a:cs typeface="+mn-cs"/>
              </a:rPr>
              <a:t> ou de </a:t>
            </a:r>
            <a:r>
              <a:rPr kumimoji="0" lang="fr-FR" sz="1333" b="1" i="0" u="none" strike="noStrike" kern="0" cap="none" spc="0" normalizeH="0" baseline="0" noProof="0">
                <a:ln>
                  <a:noFill/>
                </a:ln>
                <a:solidFill>
                  <a:srgbClr val="000000"/>
                </a:solidFill>
                <a:effectLst/>
                <a:uLnTx/>
                <a:uFillTx/>
                <a:latin typeface="Arial" panose="020B0604020202020204"/>
                <a:ea typeface="+mn-ea"/>
                <a:cs typeface="+mn-cs"/>
              </a:rPr>
              <a:t>vol</a:t>
            </a:r>
            <a:r>
              <a:rPr kumimoji="0" lang="fr-FR" sz="1333" b="0" i="0" u="none" strike="noStrike" kern="0" cap="none" spc="0" normalizeH="0" baseline="0" noProof="0">
                <a:ln>
                  <a:noFill/>
                </a:ln>
                <a:solidFill>
                  <a:srgbClr val="000000"/>
                </a:solidFill>
                <a:effectLst/>
                <a:uLnTx/>
                <a:uFillTx/>
                <a:latin typeface="Arial" panose="020B0604020202020204"/>
                <a:ea typeface="+mn-ea"/>
                <a:cs typeface="+mn-cs"/>
              </a:rPr>
              <a:t>. </a:t>
            </a:r>
          </a:p>
          <a:p>
            <a:pPr marL="228594" marR="0" lvl="0" indent="-228594" defTabSz="1217776"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333" b="0" i="0" u="none" strike="noStrike" kern="0" cap="none" spc="0" normalizeH="0" baseline="0" noProof="0">
              <a:ln>
                <a:noFill/>
              </a:ln>
              <a:solidFill>
                <a:srgbClr val="000000"/>
              </a:solidFill>
              <a:effectLst/>
              <a:uLnTx/>
              <a:uFillTx/>
              <a:latin typeface="Arial" panose="020B0604020202020204"/>
              <a:ea typeface="+mn-ea"/>
              <a:cs typeface="+mn-cs"/>
            </a:endParaRPr>
          </a:p>
          <a:p>
            <a:pPr marL="228594" marR="0" lvl="0" indent="-228594" defTabSz="1217776"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000000"/>
                </a:solidFill>
                <a:effectLst/>
                <a:uLnTx/>
                <a:uFillTx/>
                <a:latin typeface="Arial" panose="020B0604020202020204"/>
                <a:ea typeface="+mn-ea"/>
                <a:cs typeface="+mn-cs"/>
              </a:rPr>
              <a:t>L’assurance engins agricoles permet ainsi de protéger l’ensemble du </a:t>
            </a:r>
            <a:r>
              <a:rPr kumimoji="0" lang="fr-FR" sz="1333" b="1" i="0" u="none" strike="noStrike" kern="0" cap="none" spc="0" normalizeH="0" baseline="0" noProof="0">
                <a:ln>
                  <a:noFill/>
                </a:ln>
                <a:solidFill>
                  <a:srgbClr val="000000"/>
                </a:solidFill>
                <a:effectLst/>
                <a:uLnTx/>
                <a:uFillTx/>
                <a:latin typeface="Arial" panose="020B0604020202020204"/>
                <a:ea typeface="+mn-ea"/>
                <a:cs typeface="+mn-cs"/>
              </a:rPr>
              <a:t>parc de matériel roulant</a:t>
            </a:r>
            <a:r>
              <a:rPr kumimoji="0" lang="fr-FR" sz="1333" b="0" i="0" u="none" strike="noStrike" kern="0" cap="none" spc="0" normalizeH="0" baseline="0" noProof="0">
                <a:ln>
                  <a:noFill/>
                </a:ln>
                <a:solidFill>
                  <a:srgbClr val="000000"/>
                </a:solidFill>
                <a:effectLst/>
                <a:uLnTx/>
                <a:uFillTx/>
                <a:latin typeface="Arial" panose="020B0604020202020204"/>
                <a:ea typeface="+mn-ea"/>
                <a:cs typeface="+mn-cs"/>
              </a:rPr>
              <a:t>, des automoteurs aux matériels tractés ou portés – incluant pneumatiques, capteurs, marchandises transportées etc.</a:t>
            </a:r>
          </a:p>
        </p:txBody>
      </p:sp>
      <p:sp>
        <p:nvSpPr>
          <p:cNvPr id="78" name="ZoneTexte 43">
            <a:extLst>
              <a:ext uri="{FF2B5EF4-FFF2-40B4-BE49-F238E27FC236}">
                <a16:creationId xmlns:a16="http://schemas.microsoft.com/office/drawing/2014/main" id="{24D4AC60-7958-48C9-8C4A-B19250884590}"/>
              </a:ext>
            </a:extLst>
          </p:cNvPr>
          <p:cNvSpPr txBox="1"/>
          <p:nvPr/>
        </p:nvSpPr>
        <p:spPr>
          <a:xfrm>
            <a:off x="8813206" y="1610673"/>
            <a:ext cx="3212727" cy="225767"/>
          </a:xfrm>
          <a:prstGeom prst="rect">
            <a:avLst/>
          </a:prstGeom>
          <a:noFill/>
        </p:spPr>
        <p:txBody>
          <a:bodyPr wrap="square" lIns="0" tIns="0" rIns="0" bIns="0" rtlCol="0">
            <a:spAutoFit/>
          </a:bodyPr>
          <a:lstStyle/>
          <a:p>
            <a:pPr defTabSz="1219140">
              <a:defRPr/>
            </a:pPr>
            <a:r>
              <a:rPr lang="fr-FR" sz="1467" b="1" cap="all">
                <a:solidFill>
                  <a:srgbClr val="3E454A"/>
                </a:solidFill>
                <a:latin typeface="Arial Black" panose="020B0A04020102020204" pitchFamily="34" charset="0"/>
              </a:rPr>
              <a:t>Contexte &amp; données clés</a:t>
            </a:r>
          </a:p>
        </p:txBody>
      </p:sp>
      <p:sp>
        <p:nvSpPr>
          <p:cNvPr id="79" name="ZoneTexte 43">
            <a:extLst>
              <a:ext uri="{FF2B5EF4-FFF2-40B4-BE49-F238E27FC236}">
                <a16:creationId xmlns:a16="http://schemas.microsoft.com/office/drawing/2014/main" id="{3F360230-2EC3-4897-A93C-D5367CF0C11E}"/>
              </a:ext>
            </a:extLst>
          </p:cNvPr>
          <p:cNvSpPr txBox="1"/>
          <p:nvPr/>
        </p:nvSpPr>
        <p:spPr>
          <a:xfrm>
            <a:off x="502788" y="4111140"/>
            <a:ext cx="3325899" cy="225767"/>
          </a:xfrm>
          <a:prstGeom prst="rect">
            <a:avLst/>
          </a:prstGeom>
          <a:noFill/>
        </p:spPr>
        <p:txBody>
          <a:bodyPr wrap="square" lIns="0" tIns="0" rIns="0" bIns="0" rtlCol="0">
            <a:spAutoFit/>
          </a:bodyPr>
          <a:lstStyle/>
          <a:p>
            <a:pPr defTabSz="1219140">
              <a:defRPr/>
            </a:pPr>
            <a:r>
              <a:rPr lang="fr-FR" sz="1467" b="1" cap="all">
                <a:solidFill>
                  <a:srgbClr val="3E454A"/>
                </a:solidFill>
                <a:latin typeface="Arial Black" panose="020B0A04020102020204" pitchFamily="34" charset="0"/>
              </a:rPr>
              <a:t>Enjeux &amp; objectifs</a:t>
            </a:r>
          </a:p>
        </p:txBody>
      </p:sp>
      <p:sp>
        <p:nvSpPr>
          <p:cNvPr id="80" name="Rectangle 79">
            <a:extLst>
              <a:ext uri="{FF2B5EF4-FFF2-40B4-BE49-F238E27FC236}">
                <a16:creationId xmlns:a16="http://schemas.microsoft.com/office/drawing/2014/main" id="{8DB55327-E51F-47E6-A4C0-C7F245580705}"/>
              </a:ext>
            </a:extLst>
          </p:cNvPr>
          <p:cNvSpPr/>
          <p:nvPr/>
        </p:nvSpPr>
        <p:spPr>
          <a:xfrm>
            <a:off x="8326660" y="1844485"/>
            <a:ext cx="3688665" cy="3026289"/>
          </a:xfrm>
          <a:prstGeom prst="rect">
            <a:avLst/>
          </a:prstGeom>
          <a:solidFill>
            <a:srgbClr val="FEF0F0"/>
          </a:solidFill>
          <a:ln>
            <a:solidFill>
              <a:srgbClr val="D7000F"/>
            </a:solidFill>
          </a:ln>
        </p:spPr>
        <p:txBody>
          <a:bodyPr wrap="square" lIns="48000" tIns="192000" rIns="48000" bIns="96000" anchor="ctr">
            <a:noAutofit/>
          </a:bodyPr>
          <a:lstStyle/>
          <a:p>
            <a:pPr marL="361942" marR="0" lvl="0" indent="-237061" defTabSz="1625478" eaLnBrk="1" fontAlgn="auto" latinLnBrk="0" hangingPunct="1">
              <a:lnSpc>
                <a:spcPct val="100000"/>
              </a:lnSpc>
              <a:spcBef>
                <a:spcPts val="533"/>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cs typeface="Calibri" panose="020F0502020204030204" pitchFamily="34" charset="0"/>
              </a:rPr>
              <a:t>Près </a:t>
            </a:r>
            <a:r>
              <a:rPr kumimoji="0" lang="fr-FR" sz="1200" b="1" i="0" u="none" strike="noStrike" kern="0" cap="none" spc="0" normalizeH="0" baseline="0" noProof="0">
                <a:ln>
                  <a:noFill/>
                </a:ln>
                <a:solidFill>
                  <a:srgbClr val="3E454A"/>
                </a:solidFill>
                <a:effectLst/>
                <a:uLnTx/>
                <a:uFillTx/>
                <a:cs typeface="Calibri" panose="020F0502020204030204" pitchFamily="34" charset="0"/>
              </a:rPr>
              <a:t>de 10% des accidents du travail </a:t>
            </a:r>
            <a:r>
              <a:rPr kumimoji="0" lang="fr-FR" sz="1200" b="0" i="0" u="none" strike="noStrike" kern="0" cap="none" spc="0" normalizeH="0" baseline="0" noProof="0">
                <a:ln>
                  <a:noFill/>
                </a:ln>
                <a:solidFill>
                  <a:srgbClr val="3E454A"/>
                </a:solidFill>
                <a:effectLst/>
                <a:uLnTx/>
                <a:uFillTx/>
                <a:cs typeface="Calibri" panose="020F0502020204030204" pitchFamily="34" charset="0"/>
              </a:rPr>
              <a:t>sont liés à </a:t>
            </a:r>
            <a:r>
              <a:rPr kumimoji="0" lang="fr-FR" sz="1200" b="1" i="0" u="none" strike="noStrike" kern="0" cap="none" spc="0" normalizeH="0" baseline="0" noProof="0">
                <a:ln>
                  <a:noFill/>
                </a:ln>
                <a:solidFill>
                  <a:srgbClr val="3E454A"/>
                </a:solidFill>
                <a:effectLst/>
                <a:uLnTx/>
                <a:uFillTx/>
                <a:cs typeface="Calibri" panose="020F0502020204030204" pitchFamily="34" charset="0"/>
              </a:rPr>
              <a:t>l’utilisation d’engins agricoles</a:t>
            </a:r>
          </a:p>
          <a:p>
            <a:pPr marL="361942" marR="0" lvl="0" indent="-237061" defTabSz="1625478" eaLnBrk="1" fontAlgn="auto" latinLnBrk="0" hangingPunct="1">
              <a:lnSpc>
                <a:spcPct val="100000"/>
              </a:lnSpc>
              <a:spcBef>
                <a:spcPts val="533"/>
              </a:spcBef>
              <a:spcAft>
                <a:spcPts val="800"/>
              </a:spcAft>
              <a:buClrTx/>
              <a:buSzTx/>
              <a:buFont typeface="Arial" panose="020B0604020202020204" pitchFamily="34" charset="0"/>
              <a:buChar char="•"/>
              <a:tabLst/>
              <a:defRPr/>
            </a:pPr>
            <a:r>
              <a:rPr kumimoji="0" lang="fr-FR" sz="1200" b="1" i="0" u="none" strike="noStrike" kern="0" cap="none" spc="0" normalizeH="0" baseline="0" noProof="0">
                <a:ln>
                  <a:noFill/>
                </a:ln>
                <a:solidFill>
                  <a:srgbClr val="3E454A"/>
                </a:solidFill>
                <a:effectLst/>
                <a:uLnTx/>
                <a:uFillTx/>
                <a:cs typeface="Calibri" panose="020F0502020204030204" pitchFamily="34" charset="0"/>
              </a:rPr>
              <a:t>40% des accidents avec un engin agricole </a:t>
            </a:r>
            <a:r>
              <a:rPr kumimoji="0" lang="fr-FR" sz="1200" b="0" i="0" u="none" strike="noStrike" kern="0" cap="none" spc="0" normalizeH="0" baseline="0" noProof="0">
                <a:ln>
                  <a:noFill/>
                </a:ln>
                <a:solidFill>
                  <a:srgbClr val="3E454A"/>
                </a:solidFill>
                <a:effectLst/>
                <a:uLnTx/>
                <a:uFillTx/>
                <a:cs typeface="Calibri" panose="020F0502020204030204" pitchFamily="34" charset="0"/>
              </a:rPr>
              <a:t>concernent les </a:t>
            </a:r>
            <a:r>
              <a:rPr kumimoji="0" lang="fr-FR" sz="1200" b="1" i="0" u="none" strike="noStrike" kern="0" cap="none" spc="0" normalizeH="0" baseline="0" noProof="0">
                <a:ln>
                  <a:noFill/>
                </a:ln>
                <a:solidFill>
                  <a:srgbClr val="3E454A"/>
                </a:solidFill>
                <a:effectLst/>
                <a:uLnTx/>
                <a:uFillTx/>
                <a:cs typeface="Calibri" panose="020F0502020204030204" pitchFamily="34" charset="0"/>
              </a:rPr>
              <a:t>embauchés depuis moins d’un an.</a:t>
            </a:r>
          </a:p>
          <a:p>
            <a:pPr marL="361942" marR="0" lvl="0" indent="-237061" defTabSz="1625478" eaLnBrk="1" fontAlgn="auto" latinLnBrk="0" hangingPunct="1">
              <a:lnSpc>
                <a:spcPct val="100000"/>
              </a:lnSpc>
              <a:spcBef>
                <a:spcPts val="533"/>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cs typeface="Calibri" panose="020F0502020204030204" pitchFamily="34" charset="0"/>
              </a:rPr>
              <a:t>En 2017, on décomptait </a:t>
            </a:r>
            <a:r>
              <a:rPr kumimoji="0" lang="fr-FR" sz="1200" b="1" i="0" u="none" strike="noStrike" kern="0" cap="none" spc="0" normalizeH="0" baseline="0" noProof="0">
                <a:ln>
                  <a:noFill/>
                </a:ln>
                <a:solidFill>
                  <a:srgbClr val="3E454A"/>
                </a:solidFill>
                <a:effectLst/>
                <a:uLnTx/>
                <a:uFillTx/>
                <a:cs typeface="Calibri" panose="020F0502020204030204" pitchFamily="34" charset="0"/>
              </a:rPr>
              <a:t>219 accidents corporels sur la route impliquant un engin agricole </a:t>
            </a:r>
            <a:r>
              <a:rPr kumimoji="0" lang="fr-FR" sz="1200" b="0" i="0" u="none" strike="noStrike" kern="0" cap="none" spc="0" normalizeH="0" baseline="0" noProof="0">
                <a:ln>
                  <a:noFill/>
                </a:ln>
                <a:solidFill>
                  <a:srgbClr val="3E454A"/>
                </a:solidFill>
                <a:effectLst/>
                <a:uLnTx/>
                <a:uFillTx/>
                <a:cs typeface="Calibri" panose="020F0502020204030204" pitchFamily="34" charset="0"/>
              </a:rPr>
              <a:t>et occasionnant 41 décès et 247 blessés.</a:t>
            </a:r>
          </a:p>
        </p:txBody>
      </p:sp>
      <p:grpSp>
        <p:nvGrpSpPr>
          <p:cNvPr id="81" name="Group 73">
            <a:extLst>
              <a:ext uri="{FF2B5EF4-FFF2-40B4-BE49-F238E27FC236}">
                <a16:creationId xmlns:a16="http://schemas.microsoft.com/office/drawing/2014/main" id="{18746DB4-6696-4DF5-85E7-1B3D0011134C}"/>
              </a:ext>
            </a:extLst>
          </p:cNvPr>
          <p:cNvGrpSpPr>
            <a:grpSpLocks noChangeAspect="1"/>
          </p:cNvGrpSpPr>
          <p:nvPr/>
        </p:nvGrpSpPr>
        <p:grpSpPr bwMode="auto">
          <a:xfrm>
            <a:off x="182029" y="1552212"/>
            <a:ext cx="274387" cy="279036"/>
            <a:chOff x="6545" y="603"/>
            <a:chExt cx="413" cy="420"/>
          </a:xfrm>
          <a:solidFill>
            <a:srgbClr val="A5CC74"/>
          </a:solidFill>
        </p:grpSpPr>
        <p:sp>
          <p:nvSpPr>
            <p:cNvPr id="82" name="Freeform 74">
              <a:extLst>
                <a:ext uri="{FF2B5EF4-FFF2-40B4-BE49-F238E27FC236}">
                  <a16:creationId xmlns:a16="http://schemas.microsoft.com/office/drawing/2014/main" id="{B8571DF0-4682-4069-8428-E17EF438EF83}"/>
                </a:ext>
              </a:extLst>
            </p:cNvPr>
            <p:cNvSpPr>
              <a:spLocks noEditPoints="1"/>
            </p:cNvSpPr>
            <p:nvPr/>
          </p:nvSpPr>
          <p:spPr bwMode="auto">
            <a:xfrm>
              <a:off x="6545" y="638"/>
              <a:ext cx="413" cy="233"/>
            </a:xfrm>
            <a:custGeom>
              <a:avLst/>
              <a:gdLst>
                <a:gd name="T0" fmla="*/ 272 w 279"/>
                <a:gd name="T1" fmla="*/ 156 h 157"/>
                <a:gd name="T2" fmla="*/ 266 w 279"/>
                <a:gd name="T3" fmla="*/ 152 h 157"/>
                <a:gd name="T4" fmla="*/ 266 w 279"/>
                <a:gd name="T5" fmla="*/ 152 h 157"/>
                <a:gd name="T6" fmla="*/ 242 w 279"/>
                <a:gd name="T7" fmla="*/ 132 h 157"/>
                <a:gd name="T8" fmla="*/ 217 w 279"/>
                <a:gd name="T9" fmla="*/ 152 h 157"/>
                <a:gd name="T10" fmla="*/ 212 w 279"/>
                <a:gd name="T11" fmla="*/ 156 h 157"/>
                <a:gd name="T12" fmla="*/ 206 w 279"/>
                <a:gd name="T13" fmla="*/ 153 h 157"/>
                <a:gd name="T14" fmla="*/ 176 w 279"/>
                <a:gd name="T15" fmla="*/ 132 h 157"/>
                <a:gd name="T16" fmla="*/ 145 w 279"/>
                <a:gd name="T17" fmla="*/ 153 h 157"/>
                <a:gd name="T18" fmla="*/ 139 w 279"/>
                <a:gd name="T19" fmla="*/ 156 h 157"/>
                <a:gd name="T20" fmla="*/ 134 w 279"/>
                <a:gd name="T21" fmla="*/ 152 h 157"/>
                <a:gd name="T22" fmla="*/ 104 w 279"/>
                <a:gd name="T23" fmla="*/ 132 h 157"/>
                <a:gd name="T24" fmla="*/ 73 w 279"/>
                <a:gd name="T25" fmla="*/ 152 h 157"/>
                <a:gd name="T26" fmla="*/ 67 w 279"/>
                <a:gd name="T27" fmla="*/ 156 h 157"/>
                <a:gd name="T28" fmla="*/ 62 w 279"/>
                <a:gd name="T29" fmla="*/ 151 h 157"/>
                <a:gd name="T30" fmla="*/ 37 w 279"/>
                <a:gd name="T31" fmla="*/ 132 h 157"/>
                <a:gd name="T32" fmla="*/ 19 w 279"/>
                <a:gd name="T33" fmla="*/ 139 h 157"/>
                <a:gd name="T34" fmla="*/ 14 w 279"/>
                <a:gd name="T35" fmla="*/ 150 h 157"/>
                <a:gd name="T36" fmla="*/ 8 w 279"/>
                <a:gd name="T37" fmla="*/ 156 h 157"/>
                <a:gd name="T38" fmla="*/ 2 w 279"/>
                <a:gd name="T39" fmla="*/ 151 h 157"/>
                <a:gd name="T40" fmla="*/ 41 w 279"/>
                <a:gd name="T41" fmla="*/ 42 h 157"/>
                <a:gd name="T42" fmla="*/ 140 w 279"/>
                <a:gd name="T43" fmla="*/ 0 h 157"/>
                <a:gd name="T44" fmla="*/ 238 w 279"/>
                <a:gd name="T45" fmla="*/ 42 h 157"/>
                <a:gd name="T46" fmla="*/ 278 w 279"/>
                <a:gd name="T47" fmla="*/ 151 h 157"/>
                <a:gd name="T48" fmla="*/ 272 w 279"/>
                <a:gd name="T49" fmla="*/ 156 h 157"/>
                <a:gd name="T50" fmla="*/ 272 w 279"/>
                <a:gd name="T51" fmla="*/ 156 h 157"/>
                <a:gd name="T52" fmla="*/ 104 w 279"/>
                <a:gd name="T53" fmla="*/ 120 h 157"/>
                <a:gd name="T54" fmla="*/ 141 w 279"/>
                <a:gd name="T55" fmla="*/ 139 h 157"/>
                <a:gd name="T56" fmla="*/ 176 w 279"/>
                <a:gd name="T57" fmla="*/ 120 h 157"/>
                <a:gd name="T58" fmla="*/ 211 w 279"/>
                <a:gd name="T59" fmla="*/ 138 h 157"/>
                <a:gd name="T60" fmla="*/ 242 w 279"/>
                <a:gd name="T61" fmla="*/ 120 h 157"/>
                <a:gd name="T62" fmla="*/ 265 w 279"/>
                <a:gd name="T63" fmla="*/ 129 h 157"/>
                <a:gd name="T64" fmla="*/ 229 w 279"/>
                <a:gd name="T65" fmla="*/ 50 h 157"/>
                <a:gd name="T66" fmla="*/ 140 w 279"/>
                <a:gd name="T67" fmla="*/ 12 h 157"/>
                <a:gd name="T68" fmla="*/ 50 w 279"/>
                <a:gd name="T69" fmla="*/ 50 h 157"/>
                <a:gd name="T70" fmla="*/ 14 w 279"/>
                <a:gd name="T71" fmla="*/ 127 h 157"/>
                <a:gd name="T72" fmla="*/ 37 w 279"/>
                <a:gd name="T73" fmla="*/ 120 h 157"/>
                <a:gd name="T74" fmla="*/ 69 w 279"/>
                <a:gd name="T75" fmla="*/ 135 h 157"/>
                <a:gd name="T76" fmla="*/ 104 w 279"/>
                <a:gd name="T77" fmla="*/ 12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9" h="157">
                  <a:moveTo>
                    <a:pt x="272" y="156"/>
                  </a:moveTo>
                  <a:cubicBezTo>
                    <a:pt x="269" y="156"/>
                    <a:pt x="266" y="155"/>
                    <a:pt x="266" y="152"/>
                  </a:cubicBezTo>
                  <a:cubicBezTo>
                    <a:pt x="266" y="152"/>
                    <a:pt x="266" y="152"/>
                    <a:pt x="266" y="152"/>
                  </a:cubicBezTo>
                  <a:cubicBezTo>
                    <a:pt x="266" y="151"/>
                    <a:pt x="261" y="132"/>
                    <a:pt x="242" y="132"/>
                  </a:cubicBezTo>
                  <a:cubicBezTo>
                    <a:pt x="223" y="132"/>
                    <a:pt x="218" y="151"/>
                    <a:pt x="217" y="152"/>
                  </a:cubicBezTo>
                  <a:cubicBezTo>
                    <a:pt x="217" y="154"/>
                    <a:pt x="215" y="156"/>
                    <a:pt x="212" y="156"/>
                  </a:cubicBezTo>
                  <a:cubicBezTo>
                    <a:pt x="210" y="157"/>
                    <a:pt x="207" y="155"/>
                    <a:pt x="206" y="153"/>
                  </a:cubicBezTo>
                  <a:cubicBezTo>
                    <a:pt x="206" y="153"/>
                    <a:pt x="196" y="132"/>
                    <a:pt x="176" y="132"/>
                  </a:cubicBezTo>
                  <a:cubicBezTo>
                    <a:pt x="156" y="132"/>
                    <a:pt x="145" y="153"/>
                    <a:pt x="145" y="153"/>
                  </a:cubicBezTo>
                  <a:cubicBezTo>
                    <a:pt x="144" y="155"/>
                    <a:pt x="141" y="157"/>
                    <a:pt x="139" y="156"/>
                  </a:cubicBezTo>
                  <a:cubicBezTo>
                    <a:pt x="137" y="156"/>
                    <a:pt x="134" y="154"/>
                    <a:pt x="134" y="152"/>
                  </a:cubicBezTo>
                  <a:cubicBezTo>
                    <a:pt x="134" y="151"/>
                    <a:pt x="128" y="132"/>
                    <a:pt x="104" y="132"/>
                  </a:cubicBezTo>
                  <a:cubicBezTo>
                    <a:pt x="79" y="132"/>
                    <a:pt x="74" y="151"/>
                    <a:pt x="73" y="152"/>
                  </a:cubicBezTo>
                  <a:cubicBezTo>
                    <a:pt x="73" y="155"/>
                    <a:pt x="70" y="157"/>
                    <a:pt x="67" y="156"/>
                  </a:cubicBezTo>
                  <a:cubicBezTo>
                    <a:pt x="64" y="156"/>
                    <a:pt x="62" y="154"/>
                    <a:pt x="62" y="151"/>
                  </a:cubicBezTo>
                  <a:cubicBezTo>
                    <a:pt x="62" y="149"/>
                    <a:pt x="61" y="132"/>
                    <a:pt x="37" y="132"/>
                  </a:cubicBezTo>
                  <a:cubicBezTo>
                    <a:pt x="29" y="132"/>
                    <a:pt x="23" y="135"/>
                    <a:pt x="19" y="139"/>
                  </a:cubicBezTo>
                  <a:cubicBezTo>
                    <a:pt x="14" y="144"/>
                    <a:pt x="14" y="150"/>
                    <a:pt x="14" y="150"/>
                  </a:cubicBezTo>
                  <a:cubicBezTo>
                    <a:pt x="14" y="154"/>
                    <a:pt x="11" y="156"/>
                    <a:pt x="8" y="156"/>
                  </a:cubicBezTo>
                  <a:cubicBezTo>
                    <a:pt x="5" y="157"/>
                    <a:pt x="2" y="154"/>
                    <a:pt x="2" y="151"/>
                  </a:cubicBezTo>
                  <a:cubicBezTo>
                    <a:pt x="0" y="110"/>
                    <a:pt x="14" y="70"/>
                    <a:pt x="41" y="42"/>
                  </a:cubicBezTo>
                  <a:cubicBezTo>
                    <a:pt x="67" y="15"/>
                    <a:pt x="102" y="0"/>
                    <a:pt x="140" y="0"/>
                  </a:cubicBezTo>
                  <a:cubicBezTo>
                    <a:pt x="177" y="0"/>
                    <a:pt x="212" y="15"/>
                    <a:pt x="238" y="42"/>
                  </a:cubicBezTo>
                  <a:cubicBezTo>
                    <a:pt x="265" y="70"/>
                    <a:pt x="279" y="110"/>
                    <a:pt x="278" y="151"/>
                  </a:cubicBezTo>
                  <a:cubicBezTo>
                    <a:pt x="278" y="154"/>
                    <a:pt x="275" y="156"/>
                    <a:pt x="272" y="156"/>
                  </a:cubicBezTo>
                  <a:cubicBezTo>
                    <a:pt x="272" y="156"/>
                    <a:pt x="272" y="156"/>
                    <a:pt x="272" y="156"/>
                  </a:cubicBezTo>
                  <a:close/>
                  <a:moveTo>
                    <a:pt x="104" y="120"/>
                  </a:moveTo>
                  <a:cubicBezTo>
                    <a:pt x="123" y="120"/>
                    <a:pt x="134" y="130"/>
                    <a:pt x="141" y="139"/>
                  </a:cubicBezTo>
                  <a:cubicBezTo>
                    <a:pt x="147" y="131"/>
                    <a:pt x="159" y="120"/>
                    <a:pt x="176" y="120"/>
                  </a:cubicBezTo>
                  <a:cubicBezTo>
                    <a:pt x="192" y="120"/>
                    <a:pt x="204" y="130"/>
                    <a:pt x="211" y="138"/>
                  </a:cubicBezTo>
                  <a:cubicBezTo>
                    <a:pt x="216" y="129"/>
                    <a:pt x="226" y="120"/>
                    <a:pt x="242" y="120"/>
                  </a:cubicBezTo>
                  <a:cubicBezTo>
                    <a:pt x="252" y="120"/>
                    <a:pt x="259" y="124"/>
                    <a:pt x="265" y="129"/>
                  </a:cubicBezTo>
                  <a:cubicBezTo>
                    <a:pt x="262" y="99"/>
                    <a:pt x="249" y="71"/>
                    <a:pt x="229" y="50"/>
                  </a:cubicBezTo>
                  <a:cubicBezTo>
                    <a:pt x="206" y="26"/>
                    <a:pt x="174" y="12"/>
                    <a:pt x="140" y="12"/>
                  </a:cubicBezTo>
                  <a:cubicBezTo>
                    <a:pt x="105" y="12"/>
                    <a:pt x="73" y="26"/>
                    <a:pt x="50" y="50"/>
                  </a:cubicBezTo>
                  <a:cubicBezTo>
                    <a:pt x="30" y="71"/>
                    <a:pt x="18" y="98"/>
                    <a:pt x="14" y="127"/>
                  </a:cubicBezTo>
                  <a:cubicBezTo>
                    <a:pt x="20" y="123"/>
                    <a:pt x="28" y="120"/>
                    <a:pt x="37" y="120"/>
                  </a:cubicBezTo>
                  <a:cubicBezTo>
                    <a:pt x="55" y="120"/>
                    <a:pt x="64" y="128"/>
                    <a:pt x="69" y="135"/>
                  </a:cubicBezTo>
                  <a:cubicBezTo>
                    <a:pt x="76" y="128"/>
                    <a:pt x="87" y="120"/>
                    <a:pt x="104" y="120"/>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83" name="Freeform 75">
              <a:extLst>
                <a:ext uri="{FF2B5EF4-FFF2-40B4-BE49-F238E27FC236}">
                  <a16:creationId xmlns:a16="http://schemas.microsoft.com/office/drawing/2014/main" id="{14A4E006-0851-4C85-B6CF-8D980440D438}"/>
                </a:ext>
              </a:extLst>
            </p:cNvPr>
            <p:cNvSpPr>
              <a:spLocks/>
            </p:cNvSpPr>
            <p:nvPr/>
          </p:nvSpPr>
          <p:spPr bwMode="auto">
            <a:xfrm>
              <a:off x="6743" y="603"/>
              <a:ext cx="18" cy="53"/>
            </a:xfrm>
            <a:custGeom>
              <a:avLst/>
              <a:gdLst>
                <a:gd name="T0" fmla="*/ 6 w 12"/>
                <a:gd name="T1" fmla="*/ 36 h 36"/>
                <a:gd name="T2" fmla="*/ 0 w 12"/>
                <a:gd name="T3" fmla="*/ 30 h 36"/>
                <a:gd name="T4" fmla="*/ 0 w 12"/>
                <a:gd name="T5" fmla="*/ 6 h 36"/>
                <a:gd name="T6" fmla="*/ 6 w 12"/>
                <a:gd name="T7" fmla="*/ 0 h 36"/>
                <a:gd name="T8" fmla="*/ 12 w 12"/>
                <a:gd name="T9" fmla="*/ 6 h 36"/>
                <a:gd name="T10" fmla="*/ 12 w 12"/>
                <a:gd name="T11" fmla="*/ 30 h 36"/>
                <a:gd name="T12" fmla="*/ 6 w 1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6" y="36"/>
                  </a:moveTo>
                  <a:cubicBezTo>
                    <a:pt x="2" y="36"/>
                    <a:pt x="0" y="34"/>
                    <a:pt x="0" y="30"/>
                  </a:cubicBezTo>
                  <a:cubicBezTo>
                    <a:pt x="0" y="6"/>
                    <a:pt x="0" y="6"/>
                    <a:pt x="0" y="6"/>
                  </a:cubicBezTo>
                  <a:cubicBezTo>
                    <a:pt x="0" y="3"/>
                    <a:pt x="2" y="0"/>
                    <a:pt x="6" y="0"/>
                  </a:cubicBezTo>
                  <a:cubicBezTo>
                    <a:pt x="9" y="0"/>
                    <a:pt x="12" y="3"/>
                    <a:pt x="12" y="6"/>
                  </a:cubicBezTo>
                  <a:cubicBezTo>
                    <a:pt x="12" y="30"/>
                    <a:pt x="12" y="30"/>
                    <a:pt x="12" y="30"/>
                  </a:cubicBezTo>
                  <a:cubicBezTo>
                    <a:pt x="12" y="34"/>
                    <a:pt x="9" y="36"/>
                    <a:pt x="6" y="36"/>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84" name="Freeform 76">
              <a:extLst>
                <a:ext uri="{FF2B5EF4-FFF2-40B4-BE49-F238E27FC236}">
                  <a16:creationId xmlns:a16="http://schemas.microsoft.com/office/drawing/2014/main" id="{59141202-3F45-43FD-AB50-72DDC2AEBFFE}"/>
                </a:ext>
              </a:extLst>
            </p:cNvPr>
            <p:cNvSpPr>
              <a:spLocks/>
            </p:cNvSpPr>
            <p:nvPr/>
          </p:nvSpPr>
          <p:spPr bwMode="auto">
            <a:xfrm>
              <a:off x="6743" y="851"/>
              <a:ext cx="62" cy="172"/>
            </a:xfrm>
            <a:custGeom>
              <a:avLst/>
              <a:gdLst>
                <a:gd name="T0" fmla="*/ 21 w 42"/>
                <a:gd name="T1" fmla="*/ 116 h 116"/>
                <a:gd name="T2" fmla="*/ 0 w 42"/>
                <a:gd name="T3" fmla="*/ 96 h 116"/>
                <a:gd name="T4" fmla="*/ 0 w 42"/>
                <a:gd name="T5" fmla="*/ 6 h 116"/>
                <a:gd name="T6" fmla="*/ 6 w 42"/>
                <a:gd name="T7" fmla="*/ 0 h 116"/>
                <a:gd name="T8" fmla="*/ 12 w 42"/>
                <a:gd name="T9" fmla="*/ 6 h 116"/>
                <a:gd name="T10" fmla="*/ 12 w 42"/>
                <a:gd name="T11" fmla="*/ 96 h 116"/>
                <a:gd name="T12" fmla="*/ 21 w 42"/>
                <a:gd name="T13" fmla="*/ 104 h 116"/>
                <a:gd name="T14" fmla="*/ 30 w 42"/>
                <a:gd name="T15" fmla="*/ 96 h 116"/>
                <a:gd name="T16" fmla="*/ 36 w 42"/>
                <a:gd name="T17" fmla="*/ 90 h 116"/>
                <a:gd name="T18" fmla="*/ 42 w 42"/>
                <a:gd name="T19" fmla="*/ 96 h 116"/>
                <a:gd name="T20" fmla="*/ 21 w 42"/>
                <a:gd name="T21"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116">
                  <a:moveTo>
                    <a:pt x="21" y="116"/>
                  </a:moveTo>
                  <a:cubicBezTo>
                    <a:pt x="10" y="116"/>
                    <a:pt x="0" y="109"/>
                    <a:pt x="0" y="96"/>
                  </a:cubicBezTo>
                  <a:cubicBezTo>
                    <a:pt x="0" y="6"/>
                    <a:pt x="0" y="6"/>
                    <a:pt x="0" y="6"/>
                  </a:cubicBezTo>
                  <a:cubicBezTo>
                    <a:pt x="0" y="3"/>
                    <a:pt x="2" y="0"/>
                    <a:pt x="6" y="0"/>
                  </a:cubicBezTo>
                  <a:cubicBezTo>
                    <a:pt x="9" y="0"/>
                    <a:pt x="12" y="3"/>
                    <a:pt x="12" y="6"/>
                  </a:cubicBezTo>
                  <a:cubicBezTo>
                    <a:pt x="12" y="96"/>
                    <a:pt x="12" y="96"/>
                    <a:pt x="12" y="96"/>
                  </a:cubicBezTo>
                  <a:cubicBezTo>
                    <a:pt x="12" y="104"/>
                    <a:pt x="20" y="104"/>
                    <a:pt x="21" y="104"/>
                  </a:cubicBezTo>
                  <a:cubicBezTo>
                    <a:pt x="22" y="104"/>
                    <a:pt x="30" y="104"/>
                    <a:pt x="30" y="96"/>
                  </a:cubicBezTo>
                  <a:cubicBezTo>
                    <a:pt x="30" y="93"/>
                    <a:pt x="32" y="90"/>
                    <a:pt x="36" y="90"/>
                  </a:cubicBezTo>
                  <a:cubicBezTo>
                    <a:pt x="39" y="90"/>
                    <a:pt x="42" y="93"/>
                    <a:pt x="42" y="96"/>
                  </a:cubicBezTo>
                  <a:cubicBezTo>
                    <a:pt x="42" y="109"/>
                    <a:pt x="31" y="116"/>
                    <a:pt x="21" y="116"/>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grpSp>
      <p:grpSp>
        <p:nvGrpSpPr>
          <p:cNvPr id="85" name="Group 144">
            <a:extLst>
              <a:ext uri="{FF2B5EF4-FFF2-40B4-BE49-F238E27FC236}">
                <a16:creationId xmlns:a16="http://schemas.microsoft.com/office/drawing/2014/main" id="{FAFC08D2-E76C-467C-BC9E-78057E821EBC}"/>
              </a:ext>
            </a:extLst>
          </p:cNvPr>
          <p:cNvGrpSpPr>
            <a:grpSpLocks noChangeAspect="1"/>
          </p:cNvGrpSpPr>
          <p:nvPr/>
        </p:nvGrpSpPr>
        <p:grpSpPr bwMode="auto">
          <a:xfrm>
            <a:off x="8379322" y="1602563"/>
            <a:ext cx="389892" cy="221027"/>
            <a:chOff x="4660" y="3255"/>
            <a:chExt cx="441" cy="250"/>
          </a:xfrm>
          <a:solidFill>
            <a:srgbClr val="F49D63"/>
          </a:solidFill>
        </p:grpSpPr>
        <p:sp>
          <p:nvSpPr>
            <p:cNvPr id="86" name="Freeform 145">
              <a:extLst>
                <a:ext uri="{FF2B5EF4-FFF2-40B4-BE49-F238E27FC236}">
                  <a16:creationId xmlns:a16="http://schemas.microsoft.com/office/drawing/2014/main" id="{655BA1B8-6D54-455E-93D9-33A6655588BE}"/>
                </a:ext>
              </a:extLst>
            </p:cNvPr>
            <p:cNvSpPr>
              <a:spLocks noEditPoints="1"/>
            </p:cNvSpPr>
            <p:nvPr/>
          </p:nvSpPr>
          <p:spPr bwMode="auto">
            <a:xfrm>
              <a:off x="4660" y="3255"/>
              <a:ext cx="441" cy="250"/>
            </a:xfrm>
            <a:custGeom>
              <a:avLst/>
              <a:gdLst>
                <a:gd name="T0" fmla="*/ 286 w 288"/>
                <a:gd name="T1" fmla="*/ 81 h 168"/>
                <a:gd name="T2" fmla="*/ 245 w 288"/>
                <a:gd name="T3" fmla="*/ 41 h 168"/>
                <a:gd name="T4" fmla="*/ 149 w 288"/>
                <a:gd name="T5" fmla="*/ 1 h 168"/>
                <a:gd name="T6" fmla="*/ 144 w 288"/>
                <a:gd name="T7" fmla="*/ 0 h 168"/>
                <a:gd name="T8" fmla="*/ 139 w 288"/>
                <a:gd name="T9" fmla="*/ 1 h 168"/>
                <a:gd name="T10" fmla="*/ 43 w 288"/>
                <a:gd name="T11" fmla="*/ 41 h 168"/>
                <a:gd name="T12" fmla="*/ 1 w 288"/>
                <a:gd name="T13" fmla="*/ 81 h 168"/>
                <a:gd name="T14" fmla="*/ 1 w 288"/>
                <a:gd name="T15" fmla="*/ 88 h 168"/>
                <a:gd name="T16" fmla="*/ 43 w 288"/>
                <a:gd name="T17" fmla="*/ 128 h 168"/>
                <a:gd name="T18" fmla="*/ 139 w 288"/>
                <a:gd name="T19" fmla="*/ 168 h 168"/>
                <a:gd name="T20" fmla="*/ 144 w 288"/>
                <a:gd name="T21" fmla="*/ 168 h 168"/>
                <a:gd name="T22" fmla="*/ 149 w 288"/>
                <a:gd name="T23" fmla="*/ 168 h 168"/>
                <a:gd name="T24" fmla="*/ 245 w 288"/>
                <a:gd name="T25" fmla="*/ 128 h 168"/>
                <a:gd name="T26" fmla="*/ 286 w 288"/>
                <a:gd name="T27" fmla="*/ 88 h 168"/>
                <a:gd name="T28" fmla="*/ 286 w 288"/>
                <a:gd name="T29" fmla="*/ 81 h 168"/>
                <a:gd name="T30" fmla="*/ 195 w 288"/>
                <a:gd name="T31" fmla="*/ 33 h 168"/>
                <a:gd name="T32" fmla="*/ 216 w 288"/>
                <a:gd name="T33" fmla="*/ 84 h 168"/>
                <a:gd name="T34" fmla="*/ 195 w 288"/>
                <a:gd name="T35" fmla="*/ 135 h 168"/>
                <a:gd name="T36" fmla="*/ 144 w 288"/>
                <a:gd name="T37" fmla="*/ 156 h 168"/>
                <a:gd name="T38" fmla="*/ 93 w 288"/>
                <a:gd name="T39" fmla="*/ 135 h 168"/>
                <a:gd name="T40" fmla="*/ 72 w 288"/>
                <a:gd name="T41" fmla="*/ 84 h 168"/>
                <a:gd name="T42" fmla="*/ 93 w 288"/>
                <a:gd name="T43" fmla="*/ 33 h 168"/>
                <a:gd name="T44" fmla="*/ 144 w 288"/>
                <a:gd name="T45" fmla="*/ 12 h 168"/>
                <a:gd name="T46" fmla="*/ 195 w 288"/>
                <a:gd name="T47" fmla="*/ 33 h 168"/>
                <a:gd name="T48" fmla="*/ 21 w 288"/>
                <a:gd name="T49" fmla="*/ 92 h 168"/>
                <a:gd name="T50" fmla="*/ 14 w 288"/>
                <a:gd name="T51" fmla="*/ 84 h 168"/>
                <a:gd name="T52" fmla="*/ 55 w 288"/>
                <a:gd name="T53" fmla="*/ 46 h 168"/>
                <a:gd name="T54" fmla="*/ 79 w 288"/>
                <a:gd name="T55" fmla="*/ 31 h 168"/>
                <a:gd name="T56" fmla="*/ 60 w 288"/>
                <a:gd name="T57" fmla="*/ 84 h 168"/>
                <a:gd name="T58" fmla="*/ 79 w 288"/>
                <a:gd name="T59" fmla="*/ 138 h 168"/>
                <a:gd name="T60" fmla="*/ 50 w 288"/>
                <a:gd name="T61" fmla="*/ 118 h 168"/>
                <a:gd name="T62" fmla="*/ 21 w 288"/>
                <a:gd name="T63" fmla="*/ 92 h 168"/>
                <a:gd name="T64" fmla="*/ 233 w 288"/>
                <a:gd name="T65" fmla="*/ 122 h 168"/>
                <a:gd name="T66" fmla="*/ 208 w 288"/>
                <a:gd name="T67" fmla="*/ 138 h 168"/>
                <a:gd name="T68" fmla="*/ 228 w 288"/>
                <a:gd name="T69" fmla="*/ 84 h 168"/>
                <a:gd name="T70" fmla="*/ 208 w 288"/>
                <a:gd name="T71" fmla="*/ 31 h 168"/>
                <a:gd name="T72" fmla="*/ 238 w 288"/>
                <a:gd name="T73" fmla="*/ 50 h 168"/>
                <a:gd name="T74" fmla="*/ 266 w 288"/>
                <a:gd name="T75" fmla="*/ 76 h 168"/>
                <a:gd name="T76" fmla="*/ 274 w 288"/>
                <a:gd name="T77" fmla="*/ 84 h 168"/>
                <a:gd name="T78" fmla="*/ 233 w 288"/>
                <a:gd name="T79" fmla="*/ 12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8" h="168">
                  <a:moveTo>
                    <a:pt x="286" y="81"/>
                  </a:moveTo>
                  <a:cubicBezTo>
                    <a:pt x="286" y="80"/>
                    <a:pt x="270" y="61"/>
                    <a:pt x="245" y="41"/>
                  </a:cubicBezTo>
                  <a:cubicBezTo>
                    <a:pt x="221" y="22"/>
                    <a:pt x="187" y="2"/>
                    <a:pt x="149" y="1"/>
                  </a:cubicBezTo>
                  <a:cubicBezTo>
                    <a:pt x="147" y="0"/>
                    <a:pt x="146" y="0"/>
                    <a:pt x="144" y="0"/>
                  </a:cubicBezTo>
                  <a:cubicBezTo>
                    <a:pt x="142" y="0"/>
                    <a:pt x="140" y="0"/>
                    <a:pt x="139" y="1"/>
                  </a:cubicBezTo>
                  <a:cubicBezTo>
                    <a:pt x="101" y="2"/>
                    <a:pt x="67" y="22"/>
                    <a:pt x="43" y="41"/>
                  </a:cubicBezTo>
                  <a:cubicBezTo>
                    <a:pt x="17" y="61"/>
                    <a:pt x="2" y="80"/>
                    <a:pt x="1" y="81"/>
                  </a:cubicBezTo>
                  <a:cubicBezTo>
                    <a:pt x="0" y="83"/>
                    <a:pt x="0" y="86"/>
                    <a:pt x="1" y="88"/>
                  </a:cubicBezTo>
                  <a:cubicBezTo>
                    <a:pt x="2" y="88"/>
                    <a:pt x="17" y="108"/>
                    <a:pt x="43" y="128"/>
                  </a:cubicBezTo>
                  <a:cubicBezTo>
                    <a:pt x="67" y="147"/>
                    <a:pt x="101" y="166"/>
                    <a:pt x="139" y="168"/>
                  </a:cubicBezTo>
                  <a:cubicBezTo>
                    <a:pt x="140" y="168"/>
                    <a:pt x="142" y="168"/>
                    <a:pt x="144" y="168"/>
                  </a:cubicBezTo>
                  <a:cubicBezTo>
                    <a:pt x="146" y="168"/>
                    <a:pt x="147" y="168"/>
                    <a:pt x="149" y="168"/>
                  </a:cubicBezTo>
                  <a:cubicBezTo>
                    <a:pt x="187" y="166"/>
                    <a:pt x="221" y="147"/>
                    <a:pt x="245" y="128"/>
                  </a:cubicBezTo>
                  <a:cubicBezTo>
                    <a:pt x="270" y="108"/>
                    <a:pt x="286" y="88"/>
                    <a:pt x="286" y="88"/>
                  </a:cubicBezTo>
                  <a:cubicBezTo>
                    <a:pt x="288" y="86"/>
                    <a:pt x="288" y="83"/>
                    <a:pt x="286" y="81"/>
                  </a:cubicBezTo>
                  <a:close/>
                  <a:moveTo>
                    <a:pt x="195" y="33"/>
                  </a:moveTo>
                  <a:cubicBezTo>
                    <a:pt x="208" y="46"/>
                    <a:pt x="216" y="64"/>
                    <a:pt x="216" y="84"/>
                  </a:cubicBezTo>
                  <a:cubicBezTo>
                    <a:pt x="216" y="104"/>
                    <a:pt x="208" y="122"/>
                    <a:pt x="195" y="135"/>
                  </a:cubicBezTo>
                  <a:cubicBezTo>
                    <a:pt x="182" y="148"/>
                    <a:pt x="164" y="156"/>
                    <a:pt x="144" y="156"/>
                  </a:cubicBezTo>
                  <a:cubicBezTo>
                    <a:pt x="124" y="156"/>
                    <a:pt x="106" y="148"/>
                    <a:pt x="93" y="135"/>
                  </a:cubicBezTo>
                  <a:cubicBezTo>
                    <a:pt x="80" y="122"/>
                    <a:pt x="72" y="104"/>
                    <a:pt x="72" y="84"/>
                  </a:cubicBezTo>
                  <a:cubicBezTo>
                    <a:pt x="72" y="64"/>
                    <a:pt x="80" y="46"/>
                    <a:pt x="93" y="33"/>
                  </a:cubicBezTo>
                  <a:cubicBezTo>
                    <a:pt x="106" y="20"/>
                    <a:pt x="124" y="12"/>
                    <a:pt x="144" y="12"/>
                  </a:cubicBezTo>
                  <a:cubicBezTo>
                    <a:pt x="164" y="12"/>
                    <a:pt x="182" y="20"/>
                    <a:pt x="195" y="33"/>
                  </a:cubicBezTo>
                  <a:close/>
                  <a:moveTo>
                    <a:pt x="21" y="92"/>
                  </a:moveTo>
                  <a:cubicBezTo>
                    <a:pt x="18" y="89"/>
                    <a:pt x="16" y="86"/>
                    <a:pt x="14" y="84"/>
                  </a:cubicBezTo>
                  <a:cubicBezTo>
                    <a:pt x="20" y="77"/>
                    <a:pt x="35" y="61"/>
                    <a:pt x="55" y="46"/>
                  </a:cubicBezTo>
                  <a:cubicBezTo>
                    <a:pt x="62" y="41"/>
                    <a:pt x="71" y="35"/>
                    <a:pt x="79" y="31"/>
                  </a:cubicBezTo>
                  <a:cubicBezTo>
                    <a:pt x="67" y="45"/>
                    <a:pt x="60" y="64"/>
                    <a:pt x="60" y="84"/>
                  </a:cubicBezTo>
                  <a:cubicBezTo>
                    <a:pt x="60" y="105"/>
                    <a:pt x="67" y="123"/>
                    <a:pt x="79" y="138"/>
                  </a:cubicBezTo>
                  <a:cubicBezTo>
                    <a:pt x="69" y="132"/>
                    <a:pt x="59" y="125"/>
                    <a:pt x="50" y="118"/>
                  </a:cubicBezTo>
                  <a:cubicBezTo>
                    <a:pt x="38" y="109"/>
                    <a:pt x="28" y="99"/>
                    <a:pt x="21" y="92"/>
                  </a:cubicBezTo>
                  <a:close/>
                  <a:moveTo>
                    <a:pt x="233" y="122"/>
                  </a:moveTo>
                  <a:cubicBezTo>
                    <a:pt x="225" y="128"/>
                    <a:pt x="217" y="133"/>
                    <a:pt x="208" y="138"/>
                  </a:cubicBezTo>
                  <a:cubicBezTo>
                    <a:pt x="220" y="123"/>
                    <a:pt x="228" y="105"/>
                    <a:pt x="228" y="84"/>
                  </a:cubicBezTo>
                  <a:cubicBezTo>
                    <a:pt x="228" y="64"/>
                    <a:pt x="220" y="45"/>
                    <a:pt x="208" y="31"/>
                  </a:cubicBezTo>
                  <a:cubicBezTo>
                    <a:pt x="219" y="36"/>
                    <a:pt x="229" y="43"/>
                    <a:pt x="238" y="50"/>
                  </a:cubicBezTo>
                  <a:cubicBezTo>
                    <a:pt x="250" y="60"/>
                    <a:pt x="260" y="69"/>
                    <a:pt x="266" y="76"/>
                  </a:cubicBezTo>
                  <a:cubicBezTo>
                    <a:pt x="270" y="79"/>
                    <a:pt x="272" y="82"/>
                    <a:pt x="274" y="84"/>
                  </a:cubicBezTo>
                  <a:cubicBezTo>
                    <a:pt x="268" y="91"/>
                    <a:pt x="253" y="107"/>
                    <a:pt x="233" y="122"/>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87" name="Freeform 146">
              <a:extLst>
                <a:ext uri="{FF2B5EF4-FFF2-40B4-BE49-F238E27FC236}">
                  <a16:creationId xmlns:a16="http://schemas.microsoft.com/office/drawing/2014/main" id="{4B0078D9-2334-4005-BAA1-90CC7860EBEC}"/>
                </a:ext>
              </a:extLst>
            </p:cNvPr>
            <p:cNvSpPr>
              <a:spLocks noEditPoints="1"/>
            </p:cNvSpPr>
            <p:nvPr/>
          </p:nvSpPr>
          <p:spPr bwMode="auto">
            <a:xfrm>
              <a:off x="4799" y="3374"/>
              <a:ext cx="45" cy="64"/>
            </a:xfrm>
            <a:custGeom>
              <a:avLst/>
              <a:gdLst>
                <a:gd name="T0" fmla="*/ 24 w 29"/>
                <a:gd name="T1" fmla="*/ 0 h 43"/>
                <a:gd name="T2" fmla="*/ 6 w 29"/>
                <a:gd name="T3" fmla="*/ 0 h 43"/>
                <a:gd name="T4" fmla="*/ 2 w 29"/>
                <a:gd name="T5" fmla="*/ 1 h 43"/>
                <a:gd name="T6" fmla="*/ 0 w 29"/>
                <a:gd name="T7" fmla="*/ 5 h 43"/>
                <a:gd name="T8" fmla="*/ 0 w 29"/>
                <a:gd name="T9" fmla="*/ 37 h 43"/>
                <a:gd name="T10" fmla="*/ 2 w 29"/>
                <a:gd name="T11" fmla="*/ 41 h 43"/>
                <a:gd name="T12" fmla="*/ 6 w 29"/>
                <a:gd name="T13" fmla="*/ 43 h 43"/>
                <a:gd name="T14" fmla="*/ 24 w 29"/>
                <a:gd name="T15" fmla="*/ 43 h 43"/>
                <a:gd name="T16" fmla="*/ 28 w 29"/>
                <a:gd name="T17" fmla="*/ 41 h 43"/>
                <a:gd name="T18" fmla="*/ 29 w 29"/>
                <a:gd name="T19" fmla="*/ 37 h 43"/>
                <a:gd name="T20" fmla="*/ 29 w 29"/>
                <a:gd name="T21" fmla="*/ 5 h 43"/>
                <a:gd name="T22" fmla="*/ 28 w 29"/>
                <a:gd name="T23" fmla="*/ 1 h 43"/>
                <a:gd name="T24" fmla="*/ 24 w 29"/>
                <a:gd name="T25" fmla="*/ 0 h 43"/>
                <a:gd name="T26" fmla="*/ 19 w 29"/>
                <a:gd name="T27" fmla="*/ 10 h 43"/>
                <a:gd name="T28" fmla="*/ 19 w 29"/>
                <a:gd name="T29" fmla="*/ 32 h 43"/>
                <a:gd name="T30" fmla="*/ 11 w 29"/>
                <a:gd name="T31" fmla="*/ 32 h 43"/>
                <a:gd name="T32" fmla="*/ 11 w 29"/>
                <a:gd name="T33" fmla="*/ 10 h 43"/>
                <a:gd name="T34" fmla="*/ 19 w 29"/>
                <a:gd name="T35" fmla="*/ 1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43">
                  <a:moveTo>
                    <a:pt x="24" y="0"/>
                  </a:moveTo>
                  <a:cubicBezTo>
                    <a:pt x="6" y="0"/>
                    <a:pt x="6" y="0"/>
                    <a:pt x="6" y="0"/>
                  </a:cubicBezTo>
                  <a:cubicBezTo>
                    <a:pt x="4" y="0"/>
                    <a:pt x="3" y="0"/>
                    <a:pt x="2" y="1"/>
                  </a:cubicBezTo>
                  <a:cubicBezTo>
                    <a:pt x="1" y="2"/>
                    <a:pt x="0" y="4"/>
                    <a:pt x="0" y="5"/>
                  </a:cubicBezTo>
                  <a:cubicBezTo>
                    <a:pt x="0" y="37"/>
                    <a:pt x="0" y="37"/>
                    <a:pt x="0" y="37"/>
                  </a:cubicBezTo>
                  <a:cubicBezTo>
                    <a:pt x="0" y="39"/>
                    <a:pt x="1" y="40"/>
                    <a:pt x="2" y="41"/>
                  </a:cubicBezTo>
                  <a:cubicBezTo>
                    <a:pt x="3" y="42"/>
                    <a:pt x="4" y="43"/>
                    <a:pt x="6" y="43"/>
                  </a:cubicBezTo>
                  <a:cubicBezTo>
                    <a:pt x="24" y="43"/>
                    <a:pt x="24" y="43"/>
                    <a:pt x="24" y="43"/>
                  </a:cubicBezTo>
                  <a:cubicBezTo>
                    <a:pt x="25" y="43"/>
                    <a:pt x="27" y="42"/>
                    <a:pt x="28" y="41"/>
                  </a:cubicBezTo>
                  <a:cubicBezTo>
                    <a:pt x="29" y="40"/>
                    <a:pt x="29" y="39"/>
                    <a:pt x="29" y="37"/>
                  </a:cubicBezTo>
                  <a:cubicBezTo>
                    <a:pt x="29" y="5"/>
                    <a:pt x="29" y="5"/>
                    <a:pt x="29" y="5"/>
                  </a:cubicBezTo>
                  <a:cubicBezTo>
                    <a:pt x="29" y="4"/>
                    <a:pt x="29" y="2"/>
                    <a:pt x="28" y="1"/>
                  </a:cubicBezTo>
                  <a:cubicBezTo>
                    <a:pt x="27" y="0"/>
                    <a:pt x="25" y="0"/>
                    <a:pt x="24" y="0"/>
                  </a:cubicBezTo>
                  <a:close/>
                  <a:moveTo>
                    <a:pt x="19" y="10"/>
                  </a:moveTo>
                  <a:cubicBezTo>
                    <a:pt x="19" y="32"/>
                    <a:pt x="19" y="32"/>
                    <a:pt x="19" y="32"/>
                  </a:cubicBezTo>
                  <a:cubicBezTo>
                    <a:pt x="11" y="32"/>
                    <a:pt x="11" y="32"/>
                    <a:pt x="11" y="32"/>
                  </a:cubicBezTo>
                  <a:cubicBezTo>
                    <a:pt x="11" y="10"/>
                    <a:pt x="11" y="10"/>
                    <a:pt x="11" y="10"/>
                  </a:cubicBezTo>
                  <a:lnTo>
                    <a:pt x="19" y="10"/>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88" name="Freeform 147">
              <a:extLst>
                <a:ext uri="{FF2B5EF4-FFF2-40B4-BE49-F238E27FC236}">
                  <a16:creationId xmlns:a16="http://schemas.microsoft.com/office/drawing/2014/main" id="{EF9F6242-3CFC-4604-8F4D-D21EEEB51FF1}"/>
                </a:ext>
              </a:extLst>
            </p:cNvPr>
            <p:cNvSpPr>
              <a:spLocks noEditPoints="1"/>
            </p:cNvSpPr>
            <p:nvPr/>
          </p:nvSpPr>
          <p:spPr bwMode="auto">
            <a:xfrm>
              <a:off x="4913" y="3332"/>
              <a:ext cx="44" cy="106"/>
            </a:xfrm>
            <a:custGeom>
              <a:avLst/>
              <a:gdLst>
                <a:gd name="T0" fmla="*/ 28 w 29"/>
                <a:gd name="T1" fmla="*/ 2 h 71"/>
                <a:gd name="T2" fmla="*/ 24 w 29"/>
                <a:gd name="T3" fmla="*/ 0 h 71"/>
                <a:gd name="T4" fmla="*/ 6 w 29"/>
                <a:gd name="T5" fmla="*/ 0 h 71"/>
                <a:gd name="T6" fmla="*/ 2 w 29"/>
                <a:gd name="T7" fmla="*/ 2 h 71"/>
                <a:gd name="T8" fmla="*/ 0 w 29"/>
                <a:gd name="T9" fmla="*/ 5 h 71"/>
                <a:gd name="T10" fmla="*/ 0 w 29"/>
                <a:gd name="T11" fmla="*/ 65 h 71"/>
                <a:gd name="T12" fmla="*/ 2 w 29"/>
                <a:gd name="T13" fmla="*/ 69 h 71"/>
                <a:gd name="T14" fmla="*/ 6 w 29"/>
                <a:gd name="T15" fmla="*/ 71 h 71"/>
                <a:gd name="T16" fmla="*/ 24 w 29"/>
                <a:gd name="T17" fmla="*/ 71 h 71"/>
                <a:gd name="T18" fmla="*/ 28 w 29"/>
                <a:gd name="T19" fmla="*/ 69 h 71"/>
                <a:gd name="T20" fmla="*/ 29 w 29"/>
                <a:gd name="T21" fmla="*/ 65 h 71"/>
                <a:gd name="T22" fmla="*/ 29 w 29"/>
                <a:gd name="T23" fmla="*/ 5 h 71"/>
                <a:gd name="T24" fmla="*/ 28 w 29"/>
                <a:gd name="T25" fmla="*/ 2 h 71"/>
                <a:gd name="T26" fmla="*/ 11 w 29"/>
                <a:gd name="T27" fmla="*/ 60 h 71"/>
                <a:gd name="T28" fmla="*/ 11 w 29"/>
                <a:gd name="T29" fmla="*/ 11 h 71"/>
                <a:gd name="T30" fmla="*/ 19 w 29"/>
                <a:gd name="T31" fmla="*/ 11 h 71"/>
                <a:gd name="T32" fmla="*/ 19 w 29"/>
                <a:gd name="T33" fmla="*/ 60 h 71"/>
                <a:gd name="T34" fmla="*/ 11 w 29"/>
                <a:gd name="T35"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71">
                  <a:moveTo>
                    <a:pt x="28" y="2"/>
                  </a:moveTo>
                  <a:cubicBezTo>
                    <a:pt x="27" y="1"/>
                    <a:pt x="25" y="0"/>
                    <a:pt x="24" y="0"/>
                  </a:cubicBezTo>
                  <a:cubicBezTo>
                    <a:pt x="6" y="0"/>
                    <a:pt x="6" y="0"/>
                    <a:pt x="6" y="0"/>
                  </a:cubicBezTo>
                  <a:cubicBezTo>
                    <a:pt x="4" y="0"/>
                    <a:pt x="3" y="1"/>
                    <a:pt x="2" y="2"/>
                  </a:cubicBezTo>
                  <a:cubicBezTo>
                    <a:pt x="1" y="3"/>
                    <a:pt x="0" y="4"/>
                    <a:pt x="0" y="5"/>
                  </a:cubicBezTo>
                  <a:cubicBezTo>
                    <a:pt x="0" y="65"/>
                    <a:pt x="0" y="65"/>
                    <a:pt x="0" y="65"/>
                  </a:cubicBezTo>
                  <a:cubicBezTo>
                    <a:pt x="0" y="67"/>
                    <a:pt x="1" y="68"/>
                    <a:pt x="2" y="69"/>
                  </a:cubicBezTo>
                  <a:cubicBezTo>
                    <a:pt x="3" y="70"/>
                    <a:pt x="4" y="71"/>
                    <a:pt x="6" y="71"/>
                  </a:cubicBezTo>
                  <a:cubicBezTo>
                    <a:pt x="24" y="71"/>
                    <a:pt x="24" y="71"/>
                    <a:pt x="24" y="71"/>
                  </a:cubicBezTo>
                  <a:cubicBezTo>
                    <a:pt x="25" y="71"/>
                    <a:pt x="27" y="70"/>
                    <a:pt x="28" y="69"/>
                  </a:cubicBezTo>
                  <a:cubicBezTo>
                    <a:pt x="29" y="68"/>
                    <a:pt x="29" y="67"/>
                    <a:pt x="29" y="65"/>
                  </a:cubicBezTo>
                  <a:cubicBezTo>
                    <a:pt x="29" y="5"/>
                    <a:pt x="29" y="5"/>
                    <a:pt x="29" y="5"/>
                  </a:cubicBezTo>
                  <a:cubicBezTo>
                    <a:pt x="29" y="4"/>
                    <a:pt x="29" y="3"/>
                    <a:pt x="28" y="2"/>
                  </a:cubicBezTo>
                  <a:close/>
                  <a:moveTo>
                    <a:pt x="11" y="60"/>
                  </a:moveTo>
                  <a:cubicBezTo>
                    <a:pt x="11" y="11"/>
                    <a:pt x="11" y="11"/>
                    <a:pt x="11" y="11"/>
                  </a:cubicBezTo>
                  <a:cubicBezTo>
                    <a:pt x="19" y="11"/>
                    <a:pt x="19" y="11"/>
                    <a:pt x="19" y="11"/>
                  </a:cubicBezTo>
                  <a:cubicBezTo>
                    <a:pt x="19" y="60"/>
                    <a:pt x="19" y="60"/>
                    <a:pt x="19" y="60"/>
                  </a:cubicBezTo>
                  <a:lnTo>
                    <a:pt x="11" y="60"/>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89" name="Freeform 148">
              <a:extLst>
                <a:ext uri="{FF2B5EF4-FFF2-40B4-BE49-F238E27FC236}">
                  <a16:creationId xmlns:a16="http://schemas.microsoft.com/office/drawing/2014/main" id="{3ACF7A6E-0A3C-476E-AE34-002ACBEFC307}"/>
                </a:ext>
              </a:extLst>
            </p:cNvPr>
            <p:cNvSpPr>
              <a:spLocks noEditPoints="1"/>
            </p:cNvSpPr>
            <p:nvPr/>
          </p:nvSpPr>
          <p:spPr bwMode="auto">
            <a:xfrm>
              <a:off x="4856" y="3313"/>
              <a:ext cx="44" cy="125"/>
            </a:xfrm>
            <a:custGeom>
              <a:avLst/>
              <a:gdLst>
                <a:gd name="T0" fmla="*/ 24 w 29"/>
                <a:gd name="T1" fmla="*/ 0 h 84"/>
                <a:gd name="T2" fmla="*/ 6 w 29"/>
                <a:gd name="T3" fmla="*/ 0 h 84"/>
                <a:gd name="T4" fmla="*/ 2 w 29"/>
                <a:gd name="T5" fmla="*/ 2 h 84"/>
                <a:gd name="T6" fmla="*/ 0 w 29"/>
                <a:gd name="T7" fmla="*/ 5 h 84"/>
                <a:gd name="T8" fmla="*/ 0 w 29"/>
                <a:gd name="T9" fmla="*/ 78 h 84"/>
                <a:gd name="T10" fmla="*/ 2 w 29"/>
                <a:gd name="T11" fmla="*/ 82 h 84"/>
                <a:gd name="T12" fmla="*/ 6 w 29"/>
                <a:gd name="T13" fmla="*/ 84 h 84"/>
                <a:gd name="T14" fmla="*/ 24 w 29"/>
                <a:gd name="T15" fmla="*/ 84 h 84"/>
                <a:gd name="T16" fmla="*/ 28 w 29"/>
                <a:gd name="T17" fmla="*/ 82 h 84"/>
                <a:gd name="T18" fmla="*/ 29 w 29"/>
                <a:gd name="T19" fmla="*/ 78 h 84"/>
                <a:gd name="T20" fmla="*/ 29 w 29"/>
                <a:gd name="T21" fmla="*/ 5 h 84"/>
                <a:gd name="T22" fmla="*/ 28 w 29"/>
                <a:gd name="T23" fmla="*/ 2 h 84"/>
                <a:gd name="T24" fmla="*/ 24 w 29"/>
                <a:gd name="T25" fmla="*/ 0 h 84"/>
                <a:gd name="T26" fmla="*/ 19 w 29"/>
                <a:gd name="T27" fmla="*/ 11 h 84"/>
                <a:gd name="T28" fmla="*/ 19 w 29"/>
                <a:gd name="T29" fmla="*/ 73 h 84"/>
                <a:gd name="T30" fmla="*/ 11 w 29"/>
                <a:gd name="T31" fmla="*/ 73 h 84"/>
                <a:gd name="T32" fmla="*/ 11 w 29"/>
                <a:gd name="T33" fmla="*/ 11 h 84"/>
                <a:gd name="T34" fmla="*/ 19 w 29"/>
                <a:gd name="T35" fmla="*/ 1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84">
                  <a:moveTo>
                    <a:pt x="24" y="0"/>
                  </a:moveTo>
                  <a:cubicBezTo>
                    <a:pt x="6" y="0"/>
                    <a:pt x="6" y="0"/>
                    <a:pt x="6" y="0"/>
                  </a:cubicBezTo>
                  <a:cubicBezTo>
                    <a:pt x="4" y="0"/>
                    <a:pt x="3" y="1"/>
                    <a:pt x="2" y="2"/>
                  </a:cubicBezTo>
                  <a:cubicBezTo>
                    <a:pt x="1" y="3"/>
                    <a:pt x="0" y="4"/>
                    <a:pt x="0" y="5"/>
                  </a:cubicBezTo>
                  <a:cubicBezTo>
                    <a:pt x="0" y="78"/>
                    <a:pt x="0" y="78"/>
                    <a:pt x="0" y="78"/>
                  </a:cubicBezTo>
                  <a:cubicBezTo>
                    <a:pt x="0" y="80"/>
                    <a:pt x="1" y="81"/>
                    <a:pt x="2" y="82"/>
                  </a:cubicBezTo>
                  <a:cubicBezTo>
                    <a:pt x="3" y="83"/>
                    <a:pt x="4" y="84"/>
                    <a:pt x="6" y="84"/>
                  </a:cubicBezTo>
                  <a:cubicBezTo>
                    <a:pt x="24" y="84"/>
                    <a:pt x="24" y="84"/>
                    <a:pt x="24" y="84"/>
                  </a:cubicBezTo>
                  <a:cubicBezTo>
                    <a:pt x="25" y="84"/>
                    <a:pt x="27" y="83"/>
                    <a:pt x="28" y="82"/>
                  </a:cubicBezTo>
                  <a:cubicBezTo>
                    <a:pt x="29" y="81"/>
                    <a:pt x="29" y="80"/>
                    <a:pt x="29" y="78"/>
                  </a:cubicBezTo>
                  <a:cubicBezTo>
                    <a:pt x="29" y="5"/>
                    <a:pt x="29" y="5"/>
                    <a:pt x="29" y="5"/>
                  </a:cubicBezTo>
                  <a:cubicBezTo>
                    <a:pt x="29" y="4"/>
                    <a:pt x="29" y="3"/>
                    <a:pt x="28" y="2"/>
                  </a:cubicBezTo>
                  <a:cubicBezTo>
                    <a:pt x="27" y="1"/>
                    <a:pt x="25" y="0"/>
                    <a:pt x="24" y="0"/>
                  </a:cubicBezTo>
                  <a:close/>
                  <a:moveTo>
                    <a:pt x="19" y="11"/>
                  </a:moveTo>
                  <a:cubicBezTo>
                    <a:pt x="19" y="73"/>
                    <a:pt x="19" y="73"/>
                    <a:pt x="19" y="73"/>
                  </a:cubicBezTo>
                  <a:cubicBezTo>
                    <a:pt x="11" y="73"/>
                    <a:pt x="11" y="73"/>
                    <a:pt x="11" y="73"/>
                  </a:cubicBezTo>
                  <a:cubicBezTo>
                    <a:pt x="11" y="11"/>
                    <a:pt x="11" y="11"/>
                    <a:pt x="11" y="11"/>
                  </a:cubicBezTo>
                  <a:lnTo>
                    <a:pt x="19" y="11"/>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grpSp>
      <p:sp>
        <p:nvSpPr>
          <p:cNvPr id="90" name="Rectangle 89">
            <a:extLst>
              <a:ext uri="{FF2B5EF4-FFF2-40B4-BE49-F238E27FC236}">
                <a16:creationId xmlns:a16="http://schemas.microsoft.com/office/drawing/2014/main" id="{EEB3AF75-5065-4F1C-A7E6-BF4D316BD871}"/>
              </a:ext>
            </a:extLst>
          </p:cNvPr>
          <p:cNvSpPr/>
          <p:nvPr/>
        </p:nvSpPr>
        <p:spPr>
          <a:xfrm>
            <a:off x="1303809" y="2472893"/>
            <a:ext cx="2795305" cy="840757"/>
          </a:xfrm>
          <a:prstGeom prst="rect">
            <a:avLst/>
          </a:prstGeom>
          <a:solidFill>
            <a:srgbClr val="A5CC74"/>
          </a:solidFill>
          <a:ln w="635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Accidents de la circulation</a:t>
            </a:r>
          </a:p>
        </p:txBody>
      </p:sp>
      <p:sp>
        <p:nvSpPr>
          <p:cNvPr id="91" name="Rectangle 90">
            <a:extLst>
              <a:ext uri="{FF2B5EF4-FFF2-40B4-BE49-F238E27FC236}">
                <a16:creationId xmlns:a16="http://schemas.microsoft.com/office/drawing/2014/main" id="{43C72396-E44D-4537-9EAF-FC066D0727E7}"/>
              </a:ext>
            </a:extLst>
          </p:cNvPr>
          <p:cNvSpPr/>
          <p:nvPr/>
        </p:nvSpPr>
        <p:spPr>
          <a:xfrm>
            <a:off x="4298701" y="2472893"/>
            <a:ext cx="2795305" cy="840757"/>
          </a:xfrm>
          <a:prstGeom prst="rect">
            <a:avLst/>
          </a:prstGeom>
          <a:solidFill>
            <a:srgbClr val="C30F0F">
              <a:lumMod val="60000"/>
              <a:lumOff val="40000"/>
            </a:srgbClr>
          </a:solidFill>
          <a:ln w="6350" cap="flat" cmpd="sng" algn="ctr">
            <a:solidFill>
              <a:srgbClr val="F49D63"/>
            </a:solidFill>
            <a:prstDash val="solid"/>
            <a:miter lim="800000"/>
          </a:ln>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Tous risques accidents des machines agricoles</a:t>
            </a:r>
          </a:p>
        </p:txBody>
      </p:sp>
      <p:sp>
        <p:nvSpPr>
          <p:cNvPr id="92" name="Rectangle 91">
            <a:extLst>
              <a:ext uri="{FF2B5EF4-FFF2-40B4-BE49-F238E27FC236}">
                <a16:creationId xmlns:a16="http://schemas.microsoft.com/office/drawing/2014/main" id="{90495BEB-57D5-4478-90D3-8D85A8E1208C}"/>
              </a:ext>
            </a:extLst>
          </p:cNvPr>
          <p:cNvSpPr/>
          <p:nvPr/>
        </p:nvSpPr>
        <p:spPr>
          <a:xfrm>
            <a:off x="8379321" y="5443868"/>
            <a:ext cx="3636003" cy="970279"/>
          </a:xfrm>
          <a:prstGeom prst="rect">
            <a:avLst/>
          </a:prstGeom>
          <a:solidFill>
            <a:srgbClr val="FCD0D0"/>
          </a:solidFill>
          <a:ln w="3175" cap="flat" cmpd="sng" algn="ctr">
            <a:noFill/>
            <a:prstDash val="solid"/>
            <a:miter lim="800000"/>
          </a:ln>
          <a:effectLst/>
        </p:spPr>
        <p:txBody>
          <a:bodyPr lIns="192000" tIns="192000" rIns="192000" bIns="192000" rtlCol="0" anchor="ctr"/>
          <a:lstStyle/>
          <a:p>
            <a:pPr marL="228594" marR="0" lvl="0" indent="-228594" defTabSz="1625438"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Les garanties souscrites sont étendues aux </a:t>
            </a:r>
            <a:r>
              <a:rPr kumimoji="0" lang="fr-FR" sz="1200" b="1"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matériels tirés, traînés ou tractés</a:t>
            </a:r>
          </a:p>
        </p:txBody>
      </p:sp>
      <p:sp>
        <p:nvSpPr>
          <p:cNvPr id="93" name="Freeform 17">
            <a:extLst>
              <a:ext uri="{FF2B5EF4-FFF2-40B4-BE49-F238E27FC236}">
                <a16:creationId xmlns:a16="http://schemas.microsoft.com/office/drawing/2014/main" id="{5D76081D-8ABE-47FA-8676-F14AA8A9CE00}"/>
              </a:ext>
            </a:extLst>
          </p:cNvPr>
          <p:cNvSpPr>
            <a:spLocks noChangeAspect="1" noEditPoints="1"/>
          </p:cNvSpPr>
          <p:nvPr/>
        </p:nvSpPr>
        <p:spPr bwMode="auto">
          <a:xfrm>
            <a:off x="8448269" y="5083459"/>
            <a:ext cx="208676" cy="238635"/>
          </a:xfrm>
          <a:custGeom>
            <a:avLst/>
            <a:gdLst>
              <a:gd name="T0" fmla="*/ 134 w 211"/>
              <a:gd name="T1" fmla="*/ 184 h 242"/>
              <a:gd name="T2" fmla="*/ 78 w 211"/>
              <a:gd name="T3" fmla="*/ 186 h 242"/>
              <a:gd name="T4" fmla="*/ 58 w 211"/>
              <a:gd name="T5" fmla="*/ 141 h 242"/>
              <a:gd name="T6" fmla="*/ 164 w 211"/>
              <a:gd name="T7" fmla="*/ 107 h 242"/>
              <a:gd name="T8" fmla="*/ 77 w 211"/>
              <a:gd name="T9" fmla="*/ 218 h 242"/>
              <a:gd name="T10" fmla="*/ 134 w 211"/>
              <a:gd name="T11" fmla="*/ 218 h 242"/>
              <a:gd name="T12" fmla="*/ 82 w 211"/>
              <a:gd name="T13" fmla="*/ 194 h 242"/>
              <a:gd name="T14" fmla="*/ 129 w 211"/>
              <a:gd name="T15" fmla="*/ 205 h 242"/>
              <a:gd name="T16" fmla="*/ 88 w 211"/>
              <a:gd name="T17" fmla="*/ 231 h 242"/>
              <a:gd name="T18" fmla="*/ 100 w 211"/>
              <a:gd name="T19" fmla="*/ 242 h 242"/>
              <a:gd name="T20" fmla="*/ 123 w 211"/>
              <a:gd name="T21" fmla="*/ 232 h 242"/>
              <a:gd name="T22" fmla="*/ 170 w 211"/>
              <a:gd name="T23" fmla="*/ 150 h 242"/>
              <a:gd name="T24" fmla="*/ 162 w 211"/>
              <a:gd name="T25" fmla="*/ 160 h 242"/>
              <a:gd name="T26" fmla="*/ 193 w 211"/>
              <a:gd name="T27" fmla="*/ 167 h 242"/>
              <a:gd name="T28" fmla="*/ 210 w 211"/>
              <a:gd name="T29" fmla="*/ 121 h 242"/>
              <a:gd name="T30" fmla="*/ 179 w 211"/>
              <a:gd name="T31" fmla="*/ 129 h 242"/>
              <a:gd name="T32" fmla="*/ 207 w 211"/>
              <a:gd name="T33" fmla="*/ 138 h 242"/>
              <a:gd name="T34" fmla="*/ 210 w 211"/>
              <a:gd name="T35" fmla="*/ 121 h 242"/>
              <a:gd name="T36" fmla="*/ 183 w 211"/>
              <a:gd name="T37" fmla="*/ 96 h 242"/>
              <a:gd name="T38" fmla="*/ 207 w 211"/>
              <a:gd name="T39" fmla="*/ 75 h 242"/>
              <a:gd name="T40" fmla="*/ 179 w 211"/>
              <a:gd name="T41" fmla="*/ 84 h 242"/>
              <a:gd name="T42" fmla="*/ 193 w 211"/>
              <a:gd name="T43" fmla="*/ 48 h 242"/>
              <a:gd name="T44" fmla="*/ 182 w 211"/>
              <a:gd name="T45" fmla="*/ 34 h 242"/>
              <a:gd name="T46" fmla="*/ 169 w 211"/>
              <a:gd name="T47" fmla="*/ 63 h 242"/>
              <a:gd name="T48" fmla="*/ 145 w 211"/>
              <a:gd name="T49" fmla="*/ 39 h 242"/>
              <a:gd name="T50" fmla="*/ 144 w 211"/>
              <a:gd name="T51" fmla="*/ 8 h 242"/>
              <a:gd name="T52" fmla="*/ 134 w 211"/>
              <a:gd name="T53" fmla="*/ 35 h 242"/>
              <a:gd name="T54" fmla="*/ 111 w 211"/>
              <a:gd name="T55" fmla="*/ 30 h 242"/>
              <a:gd name="T56" fmla="*/ 113 w 211"/>
              <a:gd name="T57" fmla="*/ 1 h 242"/>
              <a:gd name="T58" fmla="*/ 97 w 211"/>
              <a:gd name="T59" fmla="*/ 2 h 242"/>
              <a:gd name="T60" fmla="*/ 66 w 211"/>
              <a:gd name="T61" fmla="*/ 39 h 242"/>
              <a:gd name="T62" fmla="*/ 78 w 211"/>
              <a:gd name="T63" fmla="*/ 34 h 242"/>
              <a:gd name="T64" fmla="*/ 52 w 211"/>
              <a:gd name="T65" fmla="*/ 15 h 242"/>
              <a:gd name="T66" fmla="*/ 40 w 211"/>
              <a:gd name="T67" fmla="*/ 63 h 242"/>
              <a:gd name="T68" fmla="*/ 49 w 211"/>
              <a:gd name="T69" fmla="*/ 53 h 242"/>
              <a:gd name="T70" fmla="*/ 18 w 211"/>
              <a:gd name="T71" fmla="*/ 47 h 242"/>
              <a:gd name="T72" fmla="*/ 25 w 211"/>
              <a:gd name="T73" fmla="*/ 95 h 242"/>
              <a:gd name="T74" fmla="*/ 29 w 211"/>
              <a:gd name="T75" fmla="*/ 95 h 242"/>
              <a:gd name="T76" fmla="*/ 5 w 211"/>
              <a:gd name="T77" fmla="*/ 75 h 242"/>
              <a:gd name="T78" fmla="*/ 0 w 211"/>
              <a:gd name="T79" fmla="*/ 92 h 242"/>
              <a:gd name="T80" fmla="*/ 25 w 211"/>
              <a:gd name="T81" fmla="*/ 95 h 242"/>
              <a:gd name="T82" fmla="*/ 28 w 211"/>
              <a:gd name="T83" fmla="*/ 118 h 242"/>
              <a:gd name="T84" fmla="*/ 4 w 211"/>
              <a:gd name="T85" fmla="*/ 138 h 242"/>
              <a:gd name="T86" fmla="*/ 32 w 211"/>
              <a:gd name="T87" fmla="*/ 129 h 242"/>
              <a:gd name="T88" fmla="*/ 18 w 211"/>
              <a:gd name="T89" fmla="*/ 165 h 242"/>
              <a:gd name="T90" fmla="*/ 29 w 211"/>
              <a:gd name="T91" fmla="*/ 179 h 242"/>
              <a:gd name="T92" fmla="*/ 42 w 211"/>
              <a:gd name="T93" fmla="*/ 15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1" h="242">
                <a:moveTo>
                  <a:pt x="164" y="107"/>
                </a:moveTo>
                <a:cubicBezTo>
                  <a:pt x="164" y="120"/>
                  <a:pt x="160" y="131"/>
                  <a:pt x="154" y="140"/>
                </a:cubicBezTo>
                <a:cubicBezTo>
                  <a:pt x="145" y="154"/>
                  <a:pt x="134" y="168"/>
                  <a:pt x="134" y="184"/>
                </a:cubicBezTo>
                <a:cubicBezTo>
                  <a:pt x="134" y="185"/>
                  <a:pt x="134" y="185"/>
                  <a:pt x="134" y="185"/>
                </a:cubicBezTo>
                <a:cubicBezTo>
                  <a:pt x="134" y="186"/>
                  <a:pt x="134" y="186"/>
                  <a:pt x="133" y="186"/>
                </a:cubicBezTo>
                <a:cubicBezTo>
                  <a:pt x="78" y="186"/>
                  <a:pt x="78" y="186"/>
                  <a:pt x="78" y="186"/>
                </a:cubicBezTo>
                <a:cubicBezTo>
                  <a:pt x="77" y="186"/>
                  <a:pt x="77" y="186"/>
                  <a:pt x="77" y="185"/>
                </a:cubicBezTo>
                <a:cubicBezTo>
                  <a:pt x="77" y="184"/>
                  <a:pt x="77" y="184"/>
                  <a:pt x="77" y="184"/>
                </a:cubicBezTo>
                <a:cubicBezTo>
                  <a:pt x="77" y="169"/>
                  <a:pt x="66" y="155"/>
                  <a:pt x="58" y="141"/>
                </a:cubicBezTo>
                <a:cubicBezTo>
                  <a:pt x="51" y="132"/>
                  <a:pt x="47" y="120"/>
                  <a:pt x="47" y="107"/>
                </a:cubicBezTo>
                <a:cubicBezTo>
                  <a:pt x="47" y="75"/>
                  <a:pt x="73" y="49"/>
                  <a:pt x="106" y="49"/>
                </a:cubicBezTo>
                <a:cubicBezTo>
                  <a:pt x="138" y="49"/>
                  <a:pt x="164" y="75"/>
                  <a:pt x="164" y="107"/>
                </a:cubicBezTo>
                <a:close/>
                <a:moveTo>
                  <a:pt x="129" y="212"/>
                </a:moveTo>
                <a:cubicBezTo>
                  <a:pt x="82" y="212"/>
                  <a:pt x="82" y="212"/>
                  <a:pt x="82" y="212"/>
                </a:cubicBezTo>
                <a:cubicBezTo>
                  <a:pt x="79" y="212"/>
                  <a:pt x="77" y="215"/>
                  <a:pt x="77" y="218"/>
                </a:cubicBezTo>
                <a:cubicBezTo>
                  <a:pt x="77" y="221"/>
                  <a:pt x="79" y="224"/>
                  <a:pt x="82" y="224"/>
                </a:cubicBezTo>
                <a:cubicBezTo>
                  <a:pt x="129" y="224"/>
                  <a:pt x="129" y="224"/>
                  <a:pt x="129" y="224"/>
                </a:cubicBezTo>
                <a:cubicBezTo>
                  <a:pt x="132" y="224"/>
                  <a:pt x="134" y="221"/>
                  <a:pt x="134" y="218"/>
                </a:cubicBezTo>
                <a:cubicBezTo>
                  <a:pt x="134" y="215"/>
                  <a:pt x="132" y="212"/>
                  <a:pt x="129" y="212"/>
                </a:cubicBezTo>
                <a:close/>
                <a:moveTo>
                  <a:pt x="129" y="194"/>
                </a:moveTo>
                <a:cubicBezTo>
                  <a:pt x="82" y="194"/>
                  <a:pt x="82" y="194"/>
                  <a:pt x="82" y="194"/>
                </a:cubicBezTo>
                <a:cubicBezTo>
                  <a:pt x="79" y="194"/>
                  <a:pt x="77" y="196"/>
                  <a:pt x="77" y="199"/>
                </a:cubicBezTo>
                <a:cubicBezTo>
                  <a:pt x="77" y="203"/>
                  <a:pt x="79" y="205"/>
                  <a:pt x="82" y="205"/>
                </a:cubicBezTo>
                <a:cubicBezTo>
                  <a:pt x="129" y="205"/>
                  <a:pt x="129" y="205"/>
                  <a:pt x="129" y="205"/>
                </a:cubicBezTo>
                <a:cubicBezTo>
                  <a:pt x="132" y="205"/>
                  <a:pt x="134" y="203"/>
                  <a:pt x="134" y="199"/>
                </a:cubicBezTo>
                <a:cubicBezTo>
                  <a:pt x="134" y="196"/>
                  <a:pt x="132" y="194"/>
                  <a:pt x="129" y="194"/>
                </a:cubicBezTo>
                <a:close/>
                <a:moveTo>
                  <a:pt x="88" y="231"/>
                </a:moveTo>
                <a:cubicBezTo>
                  <a:pt x="87" y="231"/>
                  <a:pt x="87" y="231"/>
                  <a:pt x="88" y="232"/>
                </a:cubicBezTo>
                <a:cubicBezTo>
                  <a:pt x="96" y="241"/>
                  <a:pt x="96" y="241"/>
                  <a:pt x="96" y="241"/>
                </a:cubicBezTo>
                <a:cubicBezTo>
                  <a:pt x="97" y="242"/>
                  <a:pt x="99" y="242"/>
                  <a:pt x="100" y="242"/>
                </a:cubicBezTo>
                <a:cubicBezTo>
                  <a:pt x="111" y="242"/>
                  <a:pt x="111" y="242"/>
                  <a:pt x="111" y="242"/>
                </a:cubicBezTo>
                <a:cubicBezTo>
                  <a:pt x="112" y="242"/>
                  <a:pt x="114" y="242"/>
                  <a:pt x="115" y="241"/>
                </a:cubicBezTo>
                <a:cubicBezTo>
                  <a:pt x="123" y="232"/>
                  <a:pt x="123" y="232"/>
                  <a:pt x="123" y="232"/>
                </a:cubicBezTo>
                <a:cubicBezTo>
                  <a:pt x="124" y="231"/>
                  <a:pt x="124" y="231"/>
                  <a:pt x="123" y="231"/>
                </a:cubicBezTo>
                <a:lnTo>
                  <a:pt x="88" y="231"/>
                </a:lnTo>
                <a:close/>
                <a:moveTo>
                  <a:pt x="170" y="150"/>
                </a:moveTo>
                <a:cubicBezTo>
                  <a:pt x="170" y="150"/>
                  <a:pt x="169" y="150"/>
                  <a:pt x="169" y="150"/>
                </a:cubicBezTo>
                <a:cubicBezTo>
                  <a:pt x="162" y="159"/>
                  <a:pt x="162" y="159"/>
                  <a:pt x="162" y="159"/>
                </a:cubicBezTo>
                <a:cubicBezTo>
                  <a:pt x="162" y="159"/>
                  <a:pt x="162" y="160"/>
                  <a:pt x="162" y="160"/>
                </a:cubicBezTo>
                <a:cubicBezTo>
                  <a:pt x="182" y="179"/>
                  <a:pt x="182" y="179"/>
                  <a:pt x="182" y="179"/>
                </a:cubicBezTo>
                <a:cubicBezTo>
                  <a:pt x="182" y="180"/>
                  <a:pt x="183" y="180"/>
                  <a:pt x="183" y="179"/>
                </a:cubicBezTo>
                <a:cubicBezTo>
                  <a:pt x="193" y="167"/>
                  <a:pt x="193" y="167"/>
                  <a:pt x="193" y="167"/>
                </a:cubicBezTo>
                <a:cubicBezTo>
                  <a:pt x="194" y="166"/>
                  <a:pt x="193" y="166"/>
                  <a:pt x="193" y="165"/>
                </a:cubicBezTo>
                <a:lnTo>
                  <a:pt x="170" y="150"/>
                </a:lnTo>
                <a:close/>
                <a:moveTo>
                  <a:pt x="210" y="121"/>
                </a:moveTo>
                <a:cubicBezTo>
                  <a:pt x="183" y="117"/>
                  <a:pt x="183" y="117"/>
                  <a:pt x="183" y="117"/>
                </a:cubicBezTo>
                <a:cubicBezTo>
                  <a:pt x="182" y="117"/>
                  <a:pt x="182" y="118"/>
                  <a:pt x="182" y="118"/>
                </a:cubicBezTo>
                <a:cubicBezTo>
                  <a:pt x="179" y="129"/>
                  <a:pt x="179" y="129"/>
                  <a:pt x="179" y="129"/>
                </a:cubicBezTo>
                <a:cubicBezTo>
                  <a:pt x="179" y="130"/>
                  <a:pt x="179" y="130"/>
                  <a:pt x="180" y="131"/>
                </a:cubicBezTo>
                <a:cubicBezTo>
                  <a:pt x="206" y="139"/>
                  <a:pt x="206" y="139"/>
                  <a:pt x="206" y="139"/>
                </a:cubicBezTo>
                <a:cubicBezTo>
                  <a:pt x="206" y="139"/>
                  <a:pt x="207" y="139"/>
                  <a:pt x="207" y="138"/>
                </a:cubicBezTo>
                <a:cubicBezTo>
                  <a:pt x="211" y="123"/>
                  <a:pt x="211" y="123"/>
                  <a:pt x="211" y="123"/>
                </a:cubicBezTo>
                <a:cubicBezTo>
                  <a:pt x="211" y="122"/>
                  <a:pt x="211" y="122"/>
                  <a:pt x="211" y="122"/>
                </a:cubicBezTo>
                <a:cubicBezTo>
                  <a:pt x="211" y="121"/>
                  <a:pt x="210" y="121"/>
                  <a:pt x="210" y="121"/>
                </a:cubicBezTo>
                <a:close/>
                <a:moveTo>
                  <a:pt x="179" y="84"/>
                </a:moveTo>
                <a:cubicBezTo>
                  <a:pt x="182" y="95"/>
                  <a:pt x="182" y="95"/>
                  <a:pt x="182" y="95"/>
                </a:cubicBezTo>
                <a:cubicBezTo>
                  <a:pt x="182" y="95"/>
                  <a:pt x="182" y="96"/>
                  <a:pt x="183" y="96"/>
                </a:cubicBezTo>
                <a:cubicBezTo>
                  <a:pt x="210" y="92"/>
                  <a:pt x="210" y="92"/>
                  <a:pt x="210" y="92"/>
                </a:cubicBezTo>
                <a:cubicBezTo>
                  <a:pt x="210" y="92"/>
                  <a:pt x="211" y="91"/>
                  <a:pt x="211" y="91"/>
                </a:cubicBezTo>
                <a:cubicBezTo>
                  <a:pt x="207" y="75"/>
                  <a:pt x="207" y="75"/>
                  <a:pt x="207" y="75"/>
                </a:cubicBezTo>
                <a:cubicBezTo>
                  <a:pt x="207" y="75"/>
                  <a:pt x="206" y="74"/>
                  <a:pt x="206" y="75"/>
                </a:cubicBezTo>
                <a:cubicBezTo>
                  <a:pt x="180" y="83"/>
                  <a:pt x="180" y="83"/>
                  <a:pt x="180" y="83"/>
                </a:cubicBezTo>
                <a:cubicBezTo>
                  <a:pt x="179" y="83"/>
                  <a:pt x="179" y="84"/>
                  <a:pt x="179" y="84"/>
                </a:cubicBezTo>
                <a:close/>
                <a:moveTo>
                  <a:pt x="169" y="63"/>
                </a:moveTo>
                <a:cubicBezTo>
                  <a:pt x="169" y="63"/>
                  <a:pt x="170" y="63"/>
                  <a:pt x="170" y="63"/>
                </a:cubicBezTo>
                <a:cubicBezTo>
                  <a:pt x="193" y="48"/>
                  <a:pt x="193" y="48"/>
                  <a:pt x="193" y="48"/>
                </a:cubicBezTo>
                <a:cubicBezTo>
                  <a:pt x="193" y="48"/>
                  <a:pt x="194" y="47"/>
                  <a:pt x="193" y="47"/>
                </a:cubicBezTo>
                <a:cubicBezTo>
                  <a:pt x="183" y="34"/>
                  <a:pt x="183" y="34"/>
                  <a:pt x="183" y="34"/>
                </a:cubicBezTo>
                <a:cubicBezTo>
                  <a:pt x="183" y="34"/>
                  <a:pt x="182" y="34"/>
                  <a:pt x="182" y="34"/>
                </a:cubicBezTo>
                <a:cubicBezTo>
                  <a:pt x="162" y="53"/>
                  <a:pt x="162" y="53"/>
                  <a:pt x="162" y="53"/>
                </a:cubicBezTo>
                <a:cubicBezTo>
                  <a:pt x="162" y="53"/>
                  <a:pt x="162" y="54"/>
                  <a:pt x="162" y="54"/>
                </a:cubicBezTo>
                <a:lnTo>
                  <a:pt x="169" y="63"/>
                </a:lnTo>
                <a:close/>
                <a:moveTo>
                  <a:pt x="134" y="35"/>
                </a:moveTo>
                <a:cubicBezTo>
                  <a:pt x="144" y="40"/>
                  <a:pt x="144" y="40"/>
                  <a:pt x="144" y="40"/>
                </a:cubicBezTo>
                <a:cubicBezTo>
                  <a:pt x="144" y="40"/>
                  <a:pt x="145" y="40"/>
                  <a:pt x="145" y="39"/>
                </a:cubicBezTo>
                <a:cubicBezTo>
                  <a:pt x="159" y="16"/>
                  <a:pt x="159" y="16"/>
                  <a:pt x="159" y="16"/>
                </a:cubicBezTo>
                <a:cubicBezTo>
                  <a:pt x="159" y="15"/>
                  <a:pt x="159" y="15"/>
                  <a:pt x="159" y="15"/>
                </a:cubicBezTo>
                <a:cubicBezTo>
                  <a:pt x="144" y="8"/>
                  <a:pt x="144" y="8"/>
                  <a:pt x="144" y="8"/>
                </a:cubicBezTo>
                <a:cubicBezTo>
                  <a:pt x="144" y="7"/>
                  <a:pt x="143" y="8"/>
                  <a:pt x="143" y="8"/>
                </a:cubicBezTo>
                <a:cubicBezTo>
                  <a:pt x="133" y="34"/>
                  <a:pt x="133" y="34"/>
                  <a:pt x="133" y="34"/>
                </a:cubicBezTo>
                <a:cubicBezTo>
                  <a:pt x="133" y="34"/>
                  <a:pt x="133" y="35"/>
                  <a:pt x="134" y="35"/>
                </a:cubicBezTo>
                <a:close/>
                <a:moveTo>
                  <a:pt x="100" y="30"/>
                </a:moveTo>
                <a:cubicBezTo>
                  <a:pt x="100" y="30"/>
                  <a:pt x="103" y="30"/>
                  <a:pt x="106" y="30"/>
                </a:cubicBezTo>
                <a:cubicBezTo>
                  <a:pt x="108" y="30"/>
                  <a:pt x="111" y="30"/>
                  <a:pt x="111" y="30"/>
                </a:cubicBezTo>
                <a:cubicBezTo>
                  <a:pt x="111" y="30"/>
                  <a:pt x="112" y="29"/>
                  <a:pt x="112" y="29"/>
                </a:cubicBezTo>
                <a:cubicBezTo>
                  <a:pt x="114" y="2"/>
                  <a:pt x="114" y="2"/>
                  <a:pt x="114" y="2"/>
                </a:cubicBezTo>
                <a:cubicBezTo>
                  <a:pt x="114" y="1"/>
                  <a:pt x="114" y="1"/>
                  <a:pt x="113" y="1"/>
                </a:cubicBezTo>
                <a:cubicBezTo>
                  <a:pt x="113" y="1"/>
                  <a:pt x="108" y="0"/>
                  <a:pt x="105" y="0"/>
                </a:cubicBezTo>
                <a:cubicBezTo>
                  <a:pt x="103" y="0"/>
                  <a:pt x="97" y="1"/>
                  <a:pt x="97" y="1"/>
                </a:cubicBezTo>
                <a:cubicBezTo>
                  <a:pt x="97" y="1"/>
                  <a:pt x="97" y="1"/>
                  <a:pt x="97" y="2"/>
                </a:cubicBezTo>
                <a:cubicBezTo>
                  <a:pt x="99" y="29"/>
                  <a:pt x="99" y="29"/>
                  <a:pt x="99" y="29"/>
                </a:cubicBezTo>
                <a:cubicBezTo>
                  <a:pt x="99" y="29"/>
                  <a:pt x="99" y="30"/>
                  <a:pt x="100" y="30"/>
                </a:cubicBezTo>
                <a:close/>
                <a:moveTo>
                  <a:pt x="66" y="39"/>
                </a:moveTo>
                <a:cubicBezTo>
                  <a:pt x="66" y="40"/>
                  <a:pt x="67" y="40"/>
                  <a:pt x="67" y="40"/>
                </a:cubicBezTo>
                <a:cubicBezTo>
                  <a:pt x="77" y="35"/>
                  <a:pt x="77" y="35"/>
                  <a:pt x="77" y="35"/>
                </a:cubicBezTo>
                <a:cubicBezTo>
                  <a:pt x="78" y="35"/>
                  <a:pt x="78" y="34"/>
                  <a:pt x="78" y="34"/>
                </a:cubicBezTo>
                <a:cubicBezTo>
                  <a:pt x="68" y="8"/>
                  <a:pt x="68" y="8"/>
                  <a:pt x="68" y="8"/>
                </a:cubicBezTo>
                <a:cubicBezTo>
                  <a:pt x="68" y="8"/>
                  <a:pt x="67" y="8"/>
                  <a:pt x="67" y="8"/>
                </a:cubicBezTo>
                <a:cubicBezTo>
                  <a:pt x="52" y="15"/>
                  <a:pt x="52" y="15"/>
                  <a:pt x="52" y="15"/>
                </a:cubicBezTo>
                <a:cubicBezTo>
                  <a:pt x="52" y="15"/>
                  <a:pt x="52" y="16"/>
                  <a:pt x="52" y="16"/>
                </a:cubicBezTo>
                <a:lnTo>
                  <a:pt x="66" y="39"/>
                </a:lnTo>
                <a:close/>
                <a:moveTo>
                  <a:pt x="40" y="63"/>
                </a:moveTo>
                <a:cubicBezTo>
                  <a:pt x="41" y="64"/>
                  <a:pt x="42" y="64"/>
                  <a:pt x="42" y="63"/>
                </a:cubicBezTo>
                <a:cubicBezTo>
                  <a:pt x="49" y="54"/>
                  <a:pt x="49" y="54"/>
                  <a:pt x="49" y="54"/>
                </a:cubicBezTo>
                <a:cubicBezTo>
                  <a:pt x="49" y="54"/>
                  <a:pt x="49" y="53"/>
                  <a:pt x="49" y="53"/>
                </a:cubicBezTo>
                <a:cubicBezTo>
                  <a:pt x="29" y="34"/>
                  <a:pt x="29" y="34"/>
                  <a:pt x="29" y="34"/>
                </a:cubicBezTo>
                <a:cubicBezTo>
                  <a:pt x="29" y="34"/>
                  <a:pt x="28" y="34"/>
                  <a:pt x="28" y="34"/>
                </a:cubicBezTo>
                <a:cubicBezTo>
                  <a:pt x="18" y="47"/>
                  <a:pt x="18" y="47"/>
                  <a:pt x="18" y="47"/>
                </a:cubicBezTo>
                <a:cubicBezTo>
                  <a:pt x="17" y="47"/>
                  <a:pt x="17" y="48"/>
                  <a:pt x="18" y="48"/>
                </a:cubicBezTo>
                <a:lnTo>
                  <a:pt x="40" y="63"/>
                </a:lnTo>
                <a:close/>
                <a:moveTo>
                  <a:pt x="25" y="95"/>
                </a:moveTo>
                <a:cubicBezTo>
                  <a:pt x="25" y="95"/>
                  <a:pt x="26" y="95"/>
                  <a:pt x="26" y="96"/>
                </a:cubicBezTo>
                <a:cubicBezTo>
                  <a:pt x="28" y="96"/>
                  <a:pt x="28" y="96"/>
                  <a:pt x="28" y="96"/>
                </a:cubicBezTo>
                <a:cubicBezTo>
                  <a:pt x="29" y="96"/>
                  <a:pt x="29" y="96"/>
                  <a:pt x="29" y="95"/>
                </a:cubicBezTo>
                <a:cubicBezTo>
                  <a:pt x="32" y="84"/>
                  <a:pt x="32" y="84"/>
                  <a:pt x="32" y="84"/>
                </a:cubicBezTo>
                <a:cubicBezTo>
                  <a:pt x="32" y="84"/>
                  <a:pt x="32" y="83"/>
                  <a:pt x="31" y="83"/>
                </a:cubicBezTo>
                <a:cubicBezTo>
                  <a:pt x="5" y="75"/>
                  <a:pt x="5" y="75"/>
                  <a:pt x="5" y="75"/>
                </a:cubicBezTo>
                <a:cubicBezTo>
                  <a:pt x="5" y="75"/>
                  <a:pt x="4" y="75"/>
                  <a:pt x="4" y="75"/>
                </a:cubicBezTo>
                <a:cubicBezTo>
                  <a:pt x="0" y="91"/>
                  <a:pt x="0" y="91"/>
                  <a:pt x="0" y="91"/>
                </a:cubicBezTo>
                <a:cubicBezTo>
                  <a:pt x="0" y="91"/>
                  <a:pt x="0" y="92"/>
                  <a:pt x="0" y="92"/>
                </a:cubicBezTo>
                <a:cubicBezTo>
                  <a:pt x="0" y="92"/>
                  <a:pt x="0" y="92"/>
                  <a:pt x="0" y="92"/>
                </a:cubicBezTo>
                <a:cubicBezTo>
                  <a:pt x="0" y="92"/>
                  <a:pt x="1" y="92"/>
                  <a:pt x="1" y="92"/>
                </a:cubicBezTo>
                <a:lnTo>
                  <a:pt x="25" y="95"/>
                </a:lnTo>
                <a:close/>
                <a:moveTo>
                  <a:pt x="32" y="129"/>
                </a:moveTo>
                <a:cubicBezTo>
                  <a:pt x="29" y="118"/>
                  <a:pt x="29" y="118"/>
                  <a:pt x="29" y="118"/>
                </a:cubicBezTo>
                <a:cubicBezTo>
                  <a:pt x="29" y="118"/>
                  <a:pt x="29" y="118"/>
                  <a:pt x="28" y="118"/>
                </a:cubicBezTo>
                <a:cubicBezTo>
                  <a:pt x="1" y="121"/>
                  <a:pt x="1" y="121"/>
                  <a:pt x="1" y="121"/>
                </a:cubicBezTo>
                <a:cubicBezTo>
                  <a:pt x="1" y="122"/>
                  <a:pt x="0" y="122"/>
                  <a:pt x="0" y="123"/>
                </a:cubicBezTo>
                <a:cubicBezTo>
                  <a:pt x="4" y="138"/>
                  <a:pt x="4" y="138"/>
                  <a:pt x="4" y="138"/>
                </a:cubicBezTo>
                <a:cubicBezTo>
                  <a:pt x="4" y="139"/>
                  <a:pt x="5" y="139"/>
                  <a:pt x="5" y="139"/>
                </a:cubicBezTo>
                <a:cubicBezTo>
                  <a:pt x="31" y="130"/>
                  <a:pt x="31" y="130"/>
                  <a:pt x="31" y="130"/>
                </a:cubicBezTo>
                <a:cubicBezTo>
                  <a:pt x="32" y="130"/>
                  <a:pt x="32" y="130"/>
                  <a:pt x="32" y="129"/>
                </a:cubicBezTo>
                <a:close/>
                <a:moveTo>
                  <a:pt x="42" y="150"/>
                </a:moveTo>
                <a:cubicBezTo>
                  <a:pt x="42" y="150"/>
                  <a:pt x="41" y="150"/>
                  <a:pt x="40" y="150"/>
                </a:cubicBezTo>
                <a:cubicBezTo>
                  <a:pt x="18" y="165"/>
                  <a:pt x="18" y="165"/>
                  <a:pt x="18" y="165"/>
                </a:cubicBezTo>
                <a:cubicBezTo>
                  <a:pt x="17" y="166"/>
                  <a:pt x="17" y="166"/>
                  <a:pt x="18" y="167"/>
                </a:cubicBezTo>
                <a:cubicBezTo>
                  <a:pt x="28" y="179"/>
                  <a:pt x="28" y="179"/>
                  <a:pt x="28" y="179"/>
                </a:cubicBezTo>
                <a:cubicBezTo>
                  <a:pt x="28" y="179"/>
                  <a:pt x="29" y="179"/>
                  <a:pt x="29" y="179"/>
                </a:cubicBezTo>
                <a:cubicBezTo>
                  <a:pt x="49" y="160"/>
                  <a:pt x="49" y="160"/>
                  <a:pt x="49" y="160"/>
                </a:cubicBezTo>
                <a:cubicBezTo>
                  <a:pt x="49" y="160"/>
                  <a:pt x="49" y="159"/>
                  <a:pt x="49" y="159"/>
                </a:cubicBezTo>
                <a:lnTo>
                  <a:pt x="42" y="150"/>
                </a:lnTo>
                <a:close/>
              </a:path>
            </a:pathLst>
          </a:custGeom>
          <a:solidFill>
            <a:srgbClr val="C00000"/>
          </a:solidFill>
          <a:ln>
            <a:solidFill>
              <a:srgbClr val="C00000"/>
            </a:solidFill>
          </a:ln>
        </p:spPr>
        <p:txBody>
          <a:bodyPr vert="horz" wrap="square" lIns="121920" tIns="60960" rIns="121920" bIns="60960" numCol="1" anchor="t" anchorCtr="0" compatLnSpc="1">
            <a:prstTxWarp prst="textNoShape">
              <a:avLst/>
            </a:prstTxWarp>
          </a:bodyPr>
          <a:lstStyle/>
          <a:p>
            <a:pPr defTabSz="1219140">
              <a:defRPr/>
            </a:pPr>
            <a:endParaRPr lang="en-GB" sz="2400">
              <a:solidFill>
                <a:srgbClr val="000000"/>
              </a:solidFill>
              <a:cs typeface="Arial" pitchFamily="34" charset="0"/>
            </a:endParaRPr>
          </a:p>
        </p:txBody>
      </p:sp>
      <p:sp>
        <p:nvSpPr>
          <p:cNvPr id="94" name="ZoneTexte 43">
            <a:extLst>
              <a:ext uri="{FF2B5EF4-FFF2-40B4-BE49-F238E27FC236}">
                <a16:creationId xmlns:a16="http://schemas.microsoft.com/office/drawing/2014/main" id="{F9B07D17-64A1-48B4-98F0-0373B65BDD7A}"/>
              </a:ext>
            </a:extLst>
          </p:cNvPr>
          <p:cNvSpPr txBox="1"/>
          <p:nvPr/>
        </p:nvSpPr>
        <p:spPr>
          <a:xfrm>
            <a:off x="8813207" y="5121065"/>
            <a:ext cx="2948200" cy="225767"/>
          </a:xfrm>
          <a:prstGeom prst="rect">
            <a:avLst/>
          </a:prstGeom>
          <a:noFill/>
        </p:spPr>
        <p:txBody>
          <a:bodyPr wrap="square" lIns="0" tIns="0" rIns="0" bIns="0" rtlCol="0">
            <a:spAutoFit/>
          </a:bodyPr>
          <a:lstStyle/>
          <a:p>
            <a:pPr defTabSz="1219140">
              <a:defRPr/>
            </a:pPr>
            <a:r>
              <a:rPr lang="fr-FR" sz="1467" b="1" cap="all">
                <a:solidFill>
                  <a:srgbClr val="3E454A"/>
                </a:solidFill>
                <a:latin typeface="Arial Black" panose="020B0A04020102020204" pitchFamily="34" charset="0"/>
              </a:rPr>
              <a:t>Bon à savoir</a:t>
            </a:r>
          </a:p>
        </p:txBody>
      </p:sp>
      <p:grpSp>
        <p:nvGrpSpPr>
          <p:cNvPr id="95" name="Group 124">
            <a:extLst>
              <a:ext uri="{FF2B5EF4-FFF2-40B4-BE49-F238E27FC236}">
                <a16:creationId xmlns:a16="http://schemas.microsoft.com/office/drawing/2014/main" id="{5902E892-61DD-4B89-AF78-1E375FF655AD}"/>
              </a:ext>
            </a:extLst>
          </p:cNvPr>
          <p:cNvGrpSpPr>
            <a:grpSpLocks noChangeAspect="1"/>
          </p:cNvGrpSpPr>
          <p:nvPr/>
        </p:nvGrpSpPr>
        <p:grpSpPr bwMode="auto">
          <a:xfrm>
            <a:off x="176677" y="4025983"/>
            <a:ext cx="274387" cy="273744"/>
            <a:chOff x="346" y="2997"/>
            <a:chExt cx="428" cy="427"/>
          </a:xfrm>
          <a:solidFill>
            <a:srgbClr val="A5CC74"/>
          </a:solidFill>
        </p:grpSpPr>
        <p:sp>
          <p:nvSpPr>
            <p:cNvPr id="96" name="Freeform 125">
              <a:extLst>
                <a:ext uri="{FF2B5EF4-FFF2-40B4-BE49-F238E27FC236}">
                  <a16:creationId xmlns:a16="http://schemas.microsoft.com/office/drawing/2014/main" id="{AF50A734-7567-4683-B623-CD0ADB9EF422}"/>
                </a:ext>
              </a:extLst>
            </p:cNvPr>
            <p:cNvSpPr>
              <a:spLocks noEditPoints="1"/>
            </p:cNvSpPr>
            <p:nvPr/>
          </p:nvSpPr>
          <p:spPr bwMode="auto">
            <a:xfrm>
              <a:off x="346" y="3282"/>
              <a:ext cx="89" cy="142"/>
            </a:xfrm>
            <a:custGeom>
              <a:avLst/>
              <a:gdLst>
                <a:gd name="T0" fmla="*/ 54 w 60"/>
                <a:gd name="T1" fmla="*/ 96 h 96"/>
                <a:gd name="T2" fmla="*/ 6 w 60"/>
                <a:gd name="T3" fmla="*/ 96 h 96"/>
                <a:gd name="T4" fmla="*/ 0 w 60"/>
                <a:gd name="T5" fmla="*/ 90 h 96"/>
                <a:gd name="T6" fmla="*/ 0 w 60"/>
                <a:gd name="T7" fmla="*/ 6 h 96"/>
                <a:gd name="T8" fmla="*/ 6 w 60"/>
                <a:gd name="T9" fmla="*/ 0 h 96"/>
                <a:gd name="T10" fmla="*/ 54 w 60"/>
                <a:gd name="T11" fmla="*/ 0 h 96"/>
                <a:gd name="T12" fmla="*/ 60 w 60"/>
                <a:gd name="T13" fmla="*/ 6 h 96"/>
                <a:gd name="T14" fmla="*/ 60 w 60"/>
                <a:gd name="T15" fmla="*/ 90 h 96"/>
                <a:gd name="T16" fmla="*/ 54 w 60"/>
                <a:gd name="T17" fmla="*/ 96 h 96"/>
                <a:gd name="T18" fmla="*/ 12 w 60"/>
                <a:gd name="T19" fmla="*/ 84 h 96"/>
                <a:gd name="T20" fmla="*/ 48 w 60"/>
                <a:gd name="T21" fmla="*/ 84 h 96"/>
                <a:gd name="T22" fmla="*/ 48 w 60"/>
                <a:gd name="T23" fmla="*/ 12 h 96"/>
                <a:gd name="T24" fmla="*/ 12 w 60"/>
                <a:gd name="T25" fmla="*/ 12 h 96"/>
                <a:gd name="T26" fmla="*/ 12 w 60"/>
                <a:gd name="T27" fmla="*/ 8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96">
                  <a:moveTo>
                    <a:pt x="54" y="96"/>
                  </a:moveTo>
                  <a:cubicBezTo>
                    <a:pt x="6" y="96"/>
                    <a:pt x="6" y="96"/>
                    <a:pt x="6" y="96"/>
                  </a:cubicBezTo>
                  <a:cubicBezTo>
                    <a:pt x="3" y="96"/>
                    <a:pt x="0" y="94"/>
                    <a:pt x="0" y="90"/>
                  </a:cubicBezTo>
                  <a:cubicBezTo>
                    <a:pt x="0" y="6"/>
                    <a:pt x="0" y="6"/>
                    <a:pt x="0" y="6"/>
                  </a:cubicBezTo>
                  <a:cubicBezTo>
                    <a:pt x="0" y="3"/>
                    <a:pt x="3" y="0"/>
                    <a:pt x="6" y="0"/>
                  </a:cubicBezTo>
                  <a:cubicBezTo>
                    <a:pt x="54" y="0"/>
                    <a:pt x="54" y="0"/>
                    <a:pt x="54" y="0"/>
                  </a:cubicBezTo>
                  <a:cubicBezTo>
                    <a:pt x="58" y="0"/>
                    <a:pt x="60" y="3"/>
                    <a:pt x="60" y="6"/>
                  </a:cubicBezTo>
                  <a:cubicBezTo>
                    <a:pt x="60" y="90"/>
                    <a:pt x="60" y="90"/>
                    <a:pt x="60" y="90"/>
                  </a:cubicBezTo>
                  <a:cubicBezTo>
                    <a:pt x="60" y="94"/>
                    <a:pt x="58" y="96"/>
                    <a:pt x="54" y="96"/>
                  </a:cubicBezTo>
                  <a:close/>
                  <a:moveTo>
                    <a:pt x="12" y="84"/>
                  </a:moveTo>
                  <a:cubicBezTo>
                    <a:pt x="48" y="84"/>
                    <a:pt x="48" y="84"/>
                    <a:pt x="48" y="84"/>
                  </a:cubicBezTo>
                  <a:cubicBezTo>
                    <a:pt x="48" y="12"/>
                    <a:pt x="48" y="12"/>
                    <a:pt x="48" y="12"/>
                  </a:cubicBezTo>
                  <a:cubicBezTo>
                    <a:pt x="12" y="12"/>
                    <a:pt x="12" y="12"/>
                    <a:pt x="12" y="12"/>
                  </a:cubicBezTo>
                  <a:lnTo>
                    <a:pt x="12" y="84"/>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97" name="Freeform 126">
              <a:extLst>
                <a:ext uri="{FF2B5EF4-FFF2-40B4-BE49-F238E27FC236}">
                  <a16:creationId xmlns:a16="http://schemas.microsoft.com/office/drawing/2014/main" id="{E751BCFA-B056-481E-977A-3C09378FB3C6}"/>
                </a:ext>
              </a:extLst>
            </p:cNvPr>
            <p:cNvSpPr>
              <a:spLocks/>
            </p:cNvSpPr>
            <p:nvPr/>
          </p:nvSpPr>
          <p:spPr bwMode="auto">
            <a:xfrm>
              <a:off x="417" y="3335"/>
              <a:ext cx="320" cy="71"/>
            </a:xfrm>
            <a:custGeom>
              <a:avLst/>
              <a:gdLst>
                <a:gd name="T0" fmla="*/ 210 w 216"/>
                <a:gd name="T1" fmla="*/ 48 h 48"/>
                <a:gd name="T2" fmla="*/ 6 w 216"/>
                <a:gd name="T3" fmla="*/ 48 h 48"/>
                <a:gd name="T4" fmla="*/ 0 w 216"/>
                <a:gd name="T5" fmla="*/ 42 h 48"/>
                <a:gd name="T6" fmla="*/ 6 w 216"/>
                <a:gd name="T7" fmla="*/ 36 h 48"/>
                <a:gd name="T8" fmla="*/ 202 w 216"/>
                <a:gd name="T9" fmla="*/ 36 h 48"/>
                <a:gd name="T10" fmla="*/ 120 w 216"/>
                <a:gd name="T11" fmla="*/ 12 h 48"/>
                <a:gd name="T12" fmla="*/ 36 w 216"/>
                <a:gd name="T13" fmla="*/ 12 h 48"/>
                <a:gd name="T14" fmla="*/ 30 w 216"/>
                <a:gd name="T15" fmla="*/ 6 h 48"/>
                <a:gd name="T16" fmla="*/ 36 w 216"/>
                <a:gd name="T17" fmla="*/ 0 h 48"/>
                <a:gd name="T18" fmla="*/ 120 w 216"/>
                <a:gd name="T19" fmla="*/ 0 h 48"/>
                <a:gd name="T20" fmla="*/ 216 w 216"/>
                <a:gd name="T21" fmla="*/ 42 h 48"/>
                <a:gd name="T22" fmla="*/ 210 w 216"/>
                <a:gd name="T2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 h="48">
                  <a:moveTo>
                    <a:pt x="210" y="48"/>
                  </a:moveTo>
                  <a:cubicBezTo>
                    <a:pt x="6" y="48"/>
                    <a:pt x="6" y="48"/>
                    <a:pt x="6" y="48"/>
                  </a:cubicBezTo>
                  <a:cubicBezTo>
                    <a:pt x="3" y="48"/>
                    <a:pt x="0" y="46"/>
                    <a:pt x="0" y="42"/>
                  </a:cubicBezTo>
                  <a:cubicBezTo>
                    <a:pt x="0" y="39"/>
                    <a:pt x="3" y="36"/>
                    <a:pt x="6" y="36"/>
                  </a:cubicBezTo>
                  <a:cubicBezTo>
                    <a:pt x="202" y="36"/>
                    <a:pt x="202" y="36"/>
                    <a:pt x="202" y="36"/>
                  </a:cubicBezTo>
                  <a:cubicBezTo>
                    <a:pt x="193" y="25"/>
                    <a:pt x="161" y="12"/>
                    <a:pt x="120" y="12"/>
                  </a:cubicBezTo>
                  <a:cubicBezTo>
                    <a:pt x="36" y="12"/>
                    <a:pt x="36" y="12"/>
                    <a:pt x="36" y="12"/>
                  </a:cubicBezTo>
                  <a:cubicBezTo>
                    <a:pt x="33" y="12"/>
                    <a:pt x="30" y="10"/>
                    <a:pt x="30" y="6"/>
                  </a:cubicBezTo>
                  <a:cubicBezTo>
                    <a:pt x="30" y="3"/>
                    <a:pt x="33" y="0"/>
                    <a:pt x="36" y="0"/>
                  </a:cubicBezTo>
                  <a:cubicBezTo>
                    <a:pt x="120" y="0"/>
                    <a:pt x="120" y="0"/>
                    <a:pt x="120" y="0"/>
                  </a:cubicBezTo>
                  <a:cubicBezTo>
                    <a:pt x="166" y="0"/>
                    <a:pt x="216" y="18"/>
                    <a:pt x="216" y="42"/>
                  </a:cubicBezTo>
                  <a:cubicBezTo>
                    <a:pt x="216" y="46"/>
                    <a:pt x="214" y="48"/>
                    <a:pt x="210" y="48"/>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98" name="Freeform 127">
              <a:extLst>
                <a:ext uri="{FF2B5EF4-FFF2-40B4-BE49-F238E27FC236}">
                  <a16:creationId xmlns:a16="http://schemas.microsoft.com/office/drawing/2014/main" id="{221BB3FA-13E1-4BD8-B864-A02595F588A8}"/>
                </a:ext>
              </a:extLst>
            </p:cNvPr>
            <p:cNvSpPr>
              <a:spLocks/>
            </p:cNvSpPr>
            <p:nvPr/>
          </p:nvSpPr>
          <p:spPr bwMode="auto">
            <a:xfrm>
              <a:off x="426" y="3300"/>
              <a:ext cx="141" cy="51"/>
            </a:xfrm>
            <a:custGeom>
              <a:avLst/>
              <a:gdLst>
                <a:gd name="T0" fmla="*/ 86 w 95"/>
                <a:gd name="T1" fmla="*/ 35 h 35"/>
                <a:gd name="T2" fmla="*/ 84 w 95"/>
                <a:gd name="T3" fmla="*/ 32 h 35"/>
                <a:gd name="T4" fmla="*/ 42 w 95"/>
                <a:gd name="T5" fmla="*/ 12 h 35"/>
                <a:gd name="T6" fmla="*/ 0 w 95"/>
                <a:gd name="T7" fmla="*/ 12 h 35"/>
                <a:gd name="T8" fmla="*/ 0 w 95"/>
                <a:gd name="T9" fmla="*/ 0 h 35"/>
                <a:gd name="T10" fmla="*/ 42 w 95"/>
                <a:gd name="T11" fmla="*/ 0 h 35"/>
                <a:gd name="T12" fmla="*/ 93 w 95"/>
                <a:gd name="T13" fmla="*/ 24 h 35"/>
                <a:gd name="T14" fmla="*/ 95 w 95"/>
                <a:gd name="T15" fmla="*/ 26 h 35"/>
                <a:gd name="T16" fmla="*/ 86 w 95"/>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35">
                  <a:moveTo>
                    <a:pt x="86" y="35"/>
                  </a:moveTo>
                  <a:cubicBezTo>
                    <a:pt x="85" y="34"/>
                    <a:pt x="85" y="33"/>
                    <a:pt x="84" y="32"/>
                  </a:cubicBezTo>
                  <a:cubicBezTo>
                    <a:pt x="77" y="25"/>
                    <a:pt x="65" y="12"/>
                    <a:pt x="42" y="12"/>
                  </a:cubicBezTo>
                  <a:cubicBezTo>
                    <a:pt x="0" y="12"/>
                    <a:pt x="0" y="12"/>
                    <a:pt x="0" y="12"/>
                  </a:cubicBezTo>
                  <a:cubicBezTo>
                    <a:pt x="0" y="0"/>
                    <a:pt x="0" y="0"/>
                    <a:pt x="0" y="0"/>
                  </a:cubicBezTo>
                  <a:cubicBezTo>
                    <a:pt x="42" y="0"/>
                    <a:pt x="42" y="0"/>
                    <a:pt x="42" y="0"/>
                  </a:cubicBezTo>
                  <a:cubicBezTo>
                    <a:pt x="70" y="0"/>
                    <a:pt x="85" y="16"/>
                    <a:pt x="93" y="24"/>
                  </a:cubicBezTo>
                  <a:cubicBezTo>
                    <a:pt x="93" y="25"/>
                    <a:pt x="94" y="26"/>
                    <a:pt x="95" y="26"/>
                  </a:cubicBezTo>
                  <a:lnTo>
                    <a:pt x="86" y="35"/>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99" name="Freeform 128">
              <a:extLst>
                <a:ext uri="{FF2B5EF4-FFF2-40B4-BE49-F238E27FC236}">
                  <a16:creationId xmlns:a16="http://schemas.microsoft.com/office/drawing/2014/main" id="{BB48AD92-EF8D-444A-8B4B-2D43751CD0B7}"/>
                </a:ext>
              </a:extLst>
            </p:cNvPr>
            <p:cNvSpPr>
              <a:spLocks noEditPoints="1"/>
            </p:cNvSpPr>
            <p:nvPr/>
          </p:nvSpPr>
          <p:spPr bwMode="auto">
            <a:xfrm>
              <a:off x="559" y="3086"/>
              <a:ext cx="125" cy="125"/>
            </a:xfrm>
            <a:custGeom>
              <a:avLst/>
              <a:gdLst>
                <a:gd name="T0" fmla="*/ 42 w 84"/>
                <a:gd name="T1" fmla="*/ 84 h 84"/>
                <a:gd name="T2" fmla="*/ 0 w 84"/>
                <a:gd name="T3" fmla="*/ 42 h 84"/>
                <a:gd name="T4" fmla="*/ 42 w 84"/>
                <a:gd name="T5" fmla="*/ 0 h 84"/>
                <a:gd name="T6" fmla="*/ 84 w 84"/>
                <a:gd name="T7" fmla="*/ 42 h 84"/>
                <a:gd name="T8" fmla="*/ 42 w 84"/>
                <a:gd name="T9" fmla="*/ 84 h 84"/>
                <a:gd name="T10" fmla="*/ 42 w 84"/>
                <a:gd name="T11" fmla="*/ 12 h 84"/>
                <a:gd name="T12" fmla="*/ 12 w 84"/>
                <a:gd name="T13" fmla="*/ 42 h 84"/>
                <a:gd name="T14" fmla="*/ 42 w 84"/>
                <a:gd name="T15" fmla="*/ 72 h 84"/>
                <a:gd name="T16" fmla="*/ 72 w 84"/>
                <a:gd name="T17" fmla="*/ 42 h 84"/>
                <a:gd name="T18" fmla="*/ 42 w 84"/>
                <a:gd name="T19"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42" y="84"/>
                  </a:moveTo>
                  <a:cubicBezTo>
                    <a:pt x="19" y="84"/>
                    <a:pt x="0" y="66"/>
                    <a:pt x="0" y="42"/>
                  </a:cubicBezTo>
                  <a:cubicBezTo>
                    <a:pt x="0" y="19"/>
                    <a:pt x="19" y="0"/>
                    <a:pt x="42" y="0"/>
                  </a:cubicBezTo>
                  <a:cubicBezTo>
                    <a:pt x="66" y="0"/>
                    <a:pt x="84" y="19"/>
                    <a:pt x="84" y="42"/>
                  </a:cubicBezTo>
                  <a:cubicBezTo>
                    <a:pt x="84" y="66"/>
                    <a:pt x="66" y="84"/>
                    <a:pt x="42" y="84"/>
                  </a:cubicBezTo>
                  <a:close/>
                  <a:moveTo>
                    <a:pt x="42" y="12"/>
                  </a:moveTo>
                  <a:cubicBezTo>
                    <a:pt x="26" y="12"/>
                    <a:pt x="12" y="26"/>
                    <a:pt x="12" y="42"/>
                  </a:cubicBezTo>
                  <a:cubicBezTo>
                    <a:pt x="12" y="59"/>
                    <a:pt x="26" y="72"/>
                    <a:pt x="42" y="72"/>
                  </a:cubicBezTo>
                  <a:cubicBezTo>
                    <a:pt x="59" y="72"/>
                    <a:pt x="72" y="59"/>
                    <a:pt x="72" y="42"/>
                  </a:cubicBezTo>
                  <a:cubicBezTo>
                    <a:pt x="72" y="26"/>
                    <a:pt x="59" y="12"/>
                    <a:pt x="42" y="12"/>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100" name="Freeform 129">
              <a:extLst>
                <a:ext uri="{FF2B5EF4-FFF2-40B4-BE49-F238E27FC236}">
                  <a16:creationId xmlns:a16="http://schemas.microsoft.com/office/drawing/2014/main" id="{995915CB-4034-4E89-8A1B-0C69317E4922}"/>
                </a:ext>
              </a:extLst>
            </p:cNvPr>
            <p:cNvSpPr>
              <a:spLocks noEditPoints="1"/>
            </p:cNvSpPr>
            <p:nvPr/>
          </p:nvSpPr>
          <p:spPr bwMode="auto">
            <a:xfrm>
              <a:off x="472" y="2997"/>
              <a:ext cx="302" cy="303"/>
            </a:xfrm>
            <a:custGeom>
              <a:avLst/>
              <a:gdLst>
                <a:gd name="T0" fmla="*/ 78 w 204"/>
                <a:gd name="T1" fmla="*/ 204 h 204"/>
                <a:gd name="T2" fmla="*/ 72 w 204"/>
                <a:gd name="T3" fmla="*/ 181 h 204"/>
                <a:gd name="T4" fmla="*/ 33 w 204"/>
                <a:gd name="T5" fmla="*/ 176 h 204"/>
                <a:gd name="T6" fmla="*/ 1 w 204"/>
                <a:gd name="T7" fmla="*/ 133 h 204"/>
                <a:gd name="T8" fmla="*/ 19 w 204"/>
                <a:gd name="T9" fmla="*/ 116 h 204"/>
                <a:gd name="T10" fmla="*/ 19 w 204"/>
                <a:gd name="T11" fmla="*/ 89 h 204"/>
                <a:gd name="T12" fmla="*/ 1 w 204"/>
                <a:gd name="T13" fmla="*/ 77 h 204"/>
                <a:gd name="T14" fmla="*/ 25 w 204"/>
                <a:gd name="T15" fmla="*/ 31 h 204"/>
                <a:gd name="T16" fmla="*/ 49 w 204"/>
                <a:gd name="T17" fmla="*/ 37 h 204"/>
                <a:gd name="T18" fmla="*/ 72 w 204"/>
                <a:gd name="T19" fmla="*/ 6 h 204"/>
                <a:gd name="T20" fmla="*/ 126 w 204"/>
                <a:gd name="T21" fmla="*/ 0 h 204"/>
                <a:gd name="T22" fmla="*/ 132 w 204"/>
                <a:gd name="T23" fmla="*/ 24 h 204"/>
                <a:gd name="T24" fmla="*/ 170 w 204"/>
                <a:gd name="T25" fmla="*/ 29 h 204"/>
                <a:gd name="T26" fmla="*/ 178 w 204"/>
                <a:gd name="T27" fmla="*/ 31 h 204"/>
                <a:gd name="T28" fmla="*/ 200 w 204"/>
                <a:gd name="T29" fmla="*/ 80 h 204"/>
                <a:gd name="T30" fmla="*/ 185 w 204"/>
                <a:gd name="T31" fmla="*/ 102 h 204"/>
                <a:gd name="T32" fmla="*/ 200 w 204"/>
                <a:gd name="T33" fmla="*/ 124 h 204"/>
                <a:gd name="T34" fmla="*/ 178 w 204"/>
                <a:gd name="T35" fmla="*/ 174 h 204"/>
                <a:gd name="T36" fmla="*/ 170 w 204"/>
                <a:gd name="T37" fmla="*/ 176 h 204"/>
                <a:gd name="T38" fmla="*/ 132 w 204"/>
                <a:gd name="T39" fmla="*/ 181 h 204"/>
                <a:gd name="T40" fmla="*/ 126 w 204"/>
                <a:gd name="T41" fmla="*/ 204 h 204"/>
                <a:gd name="T42" fmla="*/ 120 w 204"/>
                <a:gd name="T43" fmla="*/ 192 h 204"/>
                <a:gd name="T44" fmla="*/ 125 w 204"/>
                <a:gd name="T45" fmla="*/ 171 h 204"/>
                <a:gd name="T46" fmla="*/ 157 w 204"/>
                <a:gd name="T47" fmla="*/ 155 h 204"/>
                <a:gd name="T48" fmla="*/ 189 w 204"/>
                <a:gd name="T49" fmla="*/ 132 h 204"/>
                <a:gd name="T50" fmla="*/ 172 w 204"/>
                <a:gd name="T51" fmla="*/ 118 h 204"/>
                <a:gd name="T52" fmla="*/ 172 w 204"/>
                <a:gd name="T53" fmla="*/ 87 h 204"/>
                <a:gd name="T54" fmla="*/ 188 w 204"/>
                <a:gd name="T55" fmla="*/ 73 h 204"/>
                <a:gd name="T56" fmla="*/ 157 w 204"/>
                <a:gd name="T57" fmla="*/ 50 h 204"/>
                <a:gd name="T58" fmla="*/ 125 w 204"/>
                <a:gd name="T59" fmla="*/ 34 h 204"/>
                <a:gd name="T60" fmla="*/ 120 w 204"/>
                <a:gd name="T61" fmla="*/ 12 h 204"/>
                <a:gd name="T62" fmla="*/ 84 w 204"/>
                <a:gd name="T63" fmla="*/ 28 h 204"/>
                <a:gd name="T64" fmla="*/ 54 w 204"/>
                <a:gd name="T65" fmla="*/ 49 h 204"/>
                <a:gd name="T66" fmla="*/ 33 w 204"/>
                <a:gd name="T67" fmla="*/ 42 h 204"/>
                <a:gd name="T68" fmla="*/ 28 w 204"/>
                <a:gd name="T69" fmla="*/ 81 h 204"/>
                <a:gd name="T70" fmla="*/ 30 w 204"/>
                <a:gd name="T71" fmla="*/ 102 h 204"/>
                <a:gd name="T72" fmla="*/ 28 w 204"/>
                <a:gd name="T73" fmla="*/ 124 h 204"/>
                <a:gd name="T74" fmla="*/ 33 w 204"/>
                <a:gd name="T75" fmla="*/ 163 h 204"/>
                <a:gd name="T76" fmla="*/ 54 w 204"/>
                <a:gd name="T77" fmla="*/ 156 h 204"/>
                <a:gd name="T78" fmla="*/ 84 w 204"/>
                <a:gd name="T79" fmla="*/ 1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4" h="204">
                  <a:moveTo>
                    <a:pt x="126" y="204"/>
                  </a:moveTo>
                  <a:cubicBezTo>
                    <a:pt x="78" y="204"/>
                    <a:pt x="78" y="204"/>
                    <a:pt x="78" y="204"/>
                  </a:cubicBezTo>
                  <a:cubicBezTo>
                    <a:pt x="75" y="204"/>
                    <a:pt x="72" y="202"/>
                    <a:pt x="72" y="198"/>
                  </a:cubicBezTo>
                  <a:cubicBezTo>
                    <a:pt x="72" y="181"/>
                    <a:pt x="72" y="181"/>
                    <a:pt x="72" y="181"/>
                  </a:cubicBezTo>
                  <a:cubicBezTo>
                    <a:pt x="64" y="178"/>
                    <a:pt x="56" y="174"/>
                    <a:pt x="49" y="168"/>
                  </a:cubicBezTo>
                  <a:cubicBezTo>
                    <a:pt x="33" y="176"/>
                    <a:pt x="33" y="176"/>
                    <a:pt x="33" y="176"/>
                  </a:cubicBezTo>
                  <a:cubicBezTo>
                    <a:pt x="30" y="178"/>
                    <a:pt x="27" y="177"/>
                    <a:pt x="25" y="174"/>
                  </a:cubicBezTo>
                  <a:cubicBezTo>
                    <a:pt x="1" y="133"/>
                    <a:pt x="1" y="133"/>
                    <a:pt x="1" y="133"/>
                  </a:cubicBezTo>
                  <a:cubicBezTo>
                    <a:pt x="0" y="130"/>
                    <a:pt x="0" y="126"/>
                    <a:pt x="3" y="124"/>
                  </a:cubicBezTo>
                  <a:cubicBezTo>
                    <a:pt x="19" y="116"/>
                    <a:pt x="19" y="116"/>
                    <a:pt x="19" y="116"/>
                  </a:cubicBezTo>
                  <a:cubicBezTo>
                    <a:pt x="18" y="111"/>
                    <a:pt x="18" y="107"/>
                    <a:pt x="18" y="102"/>
                  </a:cubicBezTo>
                  <a:cubicBezTo>
                    <a:pt x="18" y="98"/>
                    <a:pt x="18" y="94"/>
                    <a:pt x="19" y="89"/>
                  </a:cubicBezTo>
                  <a:cubicBezTo>
                    <a:pt x="3" y="80"/>
                    <a:pt x="3" y="80"/>
                    <a:pt x="3" y="80"/>
                  </a:cubicBezTo>
                  <a:cubicBezTo>
                    <a:pt x="2" y="80"/>
                    <a:pt x="1" y="78"/>
                    <a:pt x="1" y="77"/>
                  </a:cubicBezTo>
                  <a:cubicBezTo>
                    <a:pt x="0" y="75"/>
                    <a:pt x="0" y="74"/>
                    <a:pt x="1" y="72"/>
                  </a:cubicBezTo>
                  <a:cubicBezTo>
                    <a:pt x="25" y="31"/>
                    <a:pt x="25" y="31"/>
                    <a:pt x="25" y="31"/>
                  </a:cubicBezTo>
                  <a:cubicBezTo>
                    <a:pt x="27" y="28"/>
                    <a:pt x="31" y="27"/>
                    <a:pt x="34" y="28"/>
                  </a:cubicBezTo>
                  <a:cubicBezTo>
                    <a:pt x="49" y="37"/>
                    <a:pt x="49" y="37"/>
                    <a:pt x="49" y="37"/>
                  </a:cubicBezTo>
                  <a:cubicBezTo>
                    <a:pt x="56" y="31"/>
                    <a:pt x="64" y="27"/>
                    <a:pt x="72" y="24"/>
                  </a:cubicBezTo>
                  <a:cubicBezTo>
                    <a:pt x="72" y="6"/>
                    <a:pt x="72" y="6"/>
                    <a:pt x="72" y="6"/>
                  </a:cubicBezTo>
                  <a:cubicBezTo>
                    <a:pt x="72" y="3"/>
                    <a:pt x="75" y="0"/>
                    <a:pt x="78" y="0"/>
                  </a:cubicBezTo>
                  <a:cubicBezTo>
                    <a:pt x="126" y="0"/>
                    <a:pt x="126" y="0"/>
                    <a:pt x="126" y="0"/>
                  </a:cubicBezTo>
                  <a:cubicBezTo>
                    <a:pt x="130" y="0"/>
                    <a:pt x="132" y="3"/>
                    <a:pt x="132" y="6"/>
                  </a:cubicBezTo>
                  <a:cubicBezTo>
                    <a:pt x="132" y="24"/>
                    <a:pt x="132" y="24"/>
                    <a:pt x="132" y="24"/>
                  </a:cubicBezTo>
                  <a:cubicBezTo>
                    <a:pt x="141" y="27"/>
                    <a:pt x="148" y="32"/>
                    <a:pt x="155" y="37"/>
                  </a:cubicBezTo>
                  <a:cubicBezTo>
                    <a:pt x="170" y="29"/>
                    <a:pt x="170" y="29"/>
                    <a:pt x="170" y="29"/>
                  </a:cubicBezTo>
                  <a:cubicBezTo>
                    <a:pt x="171" y="28"/>
                    <a:pt x="173" y="27"/>
                    <a:pt x="174" y="28"/>
                  </a:cubicBezTo>
                  <a:cubicBezTo>
                    <a:pt x="176" y="28"/>
                    <a:pt x="177" y="29"/>
                    <a:pt x="178" y="31"/>
                  </a:cubicBezTo>
                  <a:cubicBezTo>
                    <a:pt x="202" y="72"/>
                    <a:pt x="202" y="72"/>
                    <a:pt x="202" y="72"/>
                  </a:cubicBezTo>
                  <a:cubicBezTo>
                    <a:pt x="203" y="75"/>
                    <a:pt x="202" y="79"/>
                    <a:pt x="200" y="80"/>
                  </a:cubicBezTo>
                  <a:cubicBezTo>
                    <a:pt x="184" y="89"/>
                    <a:pt x="184" y="89"/>
                    <a:pt x="184" y="89"/>
                  </a:cubicBezTo>
                  <a:cubicBezTo>
                    <a:pt x="185" y="94"/>
                    <a:pt x="185" y="98"/>
                    <a:pt x="185" y="102"/>
                  </a:cubicBezTo>
                  <a:cubicBezTo>
                    <a:pt x="185" y="107"/>
                    <a:pt x="185" y="111"/>
                    <a:pt x="184" y="116"/>
                  </a:cubicBezTo>
                  <a:cubicBezTo>
                    <a:pt x="200" y="124"/>
                    <a:pt x="200" y="124"/>
                    <a:pt x="200" y="124"/>
                  </a:cubicBezTo>
                  <a:cubicBezTo>
                    <a:pt x="203" y="126"/>
                    <a:pt x="204" y="130"/>
                    <a:pt x="202" y="133"/>
                  </a:cubicBezTo>
                  <a:cubicBezTo>
                    <a:pt x="178" y="174"/>
                    <a:pt x="178" y="174"/>
                    <a:pt x="178" y="174"/>
                  </a:cubicBezTo>
                  <a:cubicBezTo>
                    <a:pt x="177" y="176"/>
                    <a:pt x="176" y="177"/>
                    <a:pt x="174" y="177"/>
                  </a:cubicBezTo>
                  <a:cubicBezTo>
                    <a:pt x="173" y="177"/>
                    <a:pt x="171" y="177"/>
                    <a:pt x="170" y="176"/>
                  </a:cubicBezTo>
                  <a:cubicBezTo>
                    <a:pt x="155" y="168"/>
                    <a:pt x="155" y="168"/>
                    <a:pt x="155" y="168"/>
                  </a:cubicBezTo>
                  <a:cubicBezTo>
                    <a:pt x="148" y="173"/>
                    <a:pt x="141" y="178"/>
                    <a:pt x="132" y="181"/>
                  </a:cubicBezTo>
                  <a:cubicBezTo>
                    <a:pt x="132" y="198"/>
                    <a:pt x="132" y="198"/>
                    <a:pt x="132" y="198"/>
                  </a:cubicBezTo>
                  <a:cubicBezTo>
                    <a:pt x="132" y="202"/>
                    <a:pt x="130" y="204"/>
                    <a:pt x="126" y="204"/>
                  </a:cubicBezTo>
                  <a:close/>
                  <a:moveTo>
                    <a:pt x="84" y="192"/>
                  </a:moveTo>
                  <a:cubicBezTo>
                    <a:pt x="120" y="192"/>
                    <a:pt x="120" y="192"/>
                    <a:pt x="120" y="192"/>
                  </a:cubicBezTo>
                  <a:cubicBezTo>
                    <a:pt x="120" y="177"/>
                    <a:pt x="120" y="177"/>
                    <a:pt x="120" y="177"/>
                  </a:cubicBezTo>
                  <a:cubicBezTo>
                    <a:pt x="120" y="174"/>
                    <a:pt x="122" y="172"/>
                    <a:pt x="125" y="171"/>
                  </a:cubicBezTo>
                  <a:cubicBezTo>
                    <a:pt x="135" y="168"/>
                    <a:pt x="142" y="163"/>
                    <a:pt x="150" y="156"/>
                  </a:cubicBezTo>
                  <a:cubicBezTo>
                    <a:pt x="152" y="154"/>
                    <a:pt x="155" y="154"/>
                    <a:pt x="157" y="155"/>
                  </a:cubicBezTo>
                  <a:cubicBezTo>
                    <a:pt x="171" y="163"/>
                    <a:pt x="171" y="163"/>
                    <a:pt x="171" y="163"/>
                  </a:cubicBezTo>
                  <a:cubicBezTo>
                    <a:pt x="189" y="132"/>
                    <a:pt x="189" y="132"/>
                    <a:pt x="189" y="132"/>
                  </a:cubicBezTo>
                  <a:cubicBezTo>
                    <a:pt x="175" y="124"/>
                    <a:pt x="175" y="124"/>
                    <a:pt x="175" y="124"/>
                  </a:cubicBezTo>
                  <a:cubicBezTo>
                    <a:pt x="173" y="123"/>
                    <a:pt x="171" y="120"/>
                    <a:pt x="172" y="118"/>
                  </a:cubicBezTo>
                  <a:cubicBezTo>
                    <a:pt x="173" y="113"/>
                    <a:pt x="173" y="108"/>
                    <a:pt x="173" y="102"/>
                  </a:cubicBezTo>
                  <a:cubicBezTo>
                    <a:pt x="173" y="98"/>
                    <a:pt x="173" y="92"/>
                    <a:pt x="172" y="87"/>
                  </a:cubicBezTo>
                  <a:cubicBezTo>
                    <a:pt x="171" y="85"/>
                    <a:pt x="173" y="82"/>
                    <a:pt x="175" y="81"/>
                  </a:cubicBezTo>
                  <a:cubicBezTo>
                    <a:pt x="188" y="73"/>
                    <a:pt x="188" y="73"/>
                    <a:pt x="188" y="73"/>
                  </a:cubicBezTo>
                  <a:cubicBezTo>
                    <a:pt x="170" y="42"/>
                    <a:pt x="170" y="42"/>
                    <a:pt x="170" y="42"/>
                  </a:cubicBezTo>
                  <a:cubicBezTo>
                    <a:pt x="157" y="50"/>
                    <a:pt x="157" y="50"/>
                    <a:pt x="157" y="50"/>
                  </a:cubicBezTo>
                  <a:cubicBezTo>
                    <a:pt x="155" y="51"/>
                    <a:pt x="152" y="51"/>
                    <a:pt x="150" y="49"/>
                  </a:cubicBezTo>
                  <a:cubicBezTo>
                    <a:pt x="142" y="42"/>
                    <a:pt x="135" y="37"/>
                    <a:pt x="125" y="34"/>
                  </a:cubicBezTo>
                  <a:cubicBezTo>
                    <a:pt x="122" y="33"/>
                    <a:pt x="120" y="31"/>
                    <a:pt x="120" y="28"/>
                  </a:cubicBezTo>
                  <a:cubicBezTo>
                    <a:pt x="120" y="12"/>
                    <a:pt x="120" y="12"/>
                    <a:pt x="120" y="12"/>
                  </a:cubicBezTo>
                  <a:cubicBezTo>
                    <a:pt x="84" y="12"/>
                    <a:pt x="84" y="12"/>
                    <a:pt x="84" y="12"/>
                  </a:cubicBezTo>
                  <a:cubicBezTo>
                    <a:pt x="84" y="28"/>
                    <a:pt x="84" y="28"/>
                    <a:pt x="84" y="28"/>
                  </a:cubicBezTo>
                  <a:cubicBezTo>
                    <a:pt x="84" y="31"/>
                    <a:pt x="83" y="33"/>
                    <a:pt x="80" y="34"/>
                  </a:cubicBezTo>
                  <a:cubicBezTo>
                    <a:pt x="70" y="37"/>
                    <a:pt x="62" y="41"/>
                    <a:pt x="54" y="49"/>
                  </a:cubicBezTo>
                  <a:cubicBezTo>
                    <a:pt x="52" y="51"/>
                    <a:pt x="49" y="51"/>
                    <a:pt x="47" y="50"/>
                  </a:cubicBezTo>
                  <a:cubicBezTo>
                    <a:pt x="33" y="42"/>
                    <a:pt x="33" y="42"/>
                    <a:pt x="33" y="42"/>
                  </a:cubicBezTo>
                  <a:cubicBezTo>
                    <a:pt x="15" y="73"/>
                    <a:pt x="15" y="73"/>
                    <a:pt x="15" y="73"/>
                  </a:cubicBezTo>
                  <a:cubicBezTo>
                    <a:pt x="28" y="81"/>
                    <a:pt x="28" y="81"/>
                    <a:pt x="28" y="81"/>
                  </a:cubicBezTo>
                  <a:cubicBezTo>
                    <a:pt x="31" y="82"/>
                    <a:pt x="32" y="85"/>
                    <a:pt x="31" y="87"/>
                  </a:cubicBezTo>
                  <a:cubicBezTo>
                    <a:pt x="30" y="92"/>
                    <a:pt x="30" y="97"/>
                    <a:pt x="30" y="102"/>
                  </a:cubicBezTo>
                  <a:cubicBezTo>
                    <a:pt x="30" y="108"/>
                    <a:pt x="30" y="113"/>
                    <a:pt x="31" y="117"/>
                  </a:cubicBezTo>
                  <a:cubicBezTo>
                    <a:pt x="32" y="120"/>
                    <a:pt x="30" y="123"/>
                    <a:pt x="28" y="124"/>
                  </a:cubicBezTo>
                  <a:cubicBezTo>
                    <a:pt x="15" y="132"/>
                    <a:pt x="15" y="132"/>
                    <a:pt x="15" y="132"/>
                  </a:cubicBezTo>
                  <a:cubicBezTo>
                    <a:pt x="33" y="163"/>
                    <a:pt x="33" y="163"/>
                    <a:pt x="33" y="163"/>
                  </a:cubicBezTo>
                  <a:cubicBezTo>
                    <a:pt x="47" y="155"/>
                    <a:pt x="47" y="155"/>
                    <a:pt x="47" y="155"/>
                  </a:cubicBezTo>
                  <a:cubicBezTo>
                    <a:pt x="49" y="154"/>
                    <a:pt x="52" y="154"/>
                    <a:pt x="54" y="156"/>
                  </a:cubicBezTo>
                  <a:cubicBezTo>
                    <a:pt x="62" y="164"/>
                    <a:pt x="70" y="168"/>
                    <a:pt x="80" y="171"/>
                  </a:cubicBezTo>
                  <a:cubicBezTo>
                    <a:pt x="83" y="172"/>
                    <a:pt x="84" y="174"/>
                    <a:pt x="84" y="177"/>
                  </a:cubicBezTo>
                  <a:lnTo>
                    <a:pt x="84" y="192"/>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grpSp>
      <p:sp>
        <p:nvSpPr>
          <p:cNvPr id="101" name="ZoneTexte 44">
            <a:extLst>
              <a:ext uri="{FF2B5EF4-FFF2-40B4-BE49-F238E27FC236}">
                <a16:creationId xmlns:a16="http://schemas.microsoft.com/office/drawing/2014/main" id="{6DFF9B24-BF4B-4AE0-AE0C-4D6393E5A7FA}"/>
              </a:ext>
            </a:extLst>
          </p:cNvPr>
          <p:cNvSpPr txBox="1"/>
          <p:nvPr/>
        </p:nvSpPr>
        <p:spPr>
          <a:xfrm>
            <a:off x="10419568" y="4854006"/>
            <a:ext cx="1871531" cy="215444"/>
          </a:xfrm>
          <a:prstGeom prst="rect">
            <a:avLst/>
          </a:prstGeom>
          <a:noFill/>
        </p:spPr>
        <p:txBody>
          <a:bodyPr wrap="square">
            <a:sp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800" b="0" i="1" u="none" strike="noStrike" kern="1200" cap="none" spc="0" normalizeH="0" baseline="0" noProof="0">
                <a:ln>
                  <a:noFill/>
                </a:ln>
                <a:solidFill>
                  <a:srgbClr val="000000"/>
                </a:solidFill>
                <a:effectLst/>
                <a:uLnTx/>
                <a:uFillTx/>
                <a:latin typeface="Arial"/>
                <a:ea typeface="+mn-ea"/>
                <a:cs typeface="Arial" pitchFamily="34" charset="0"/>
              </a:rPr>
              <a:t> Source France Assureurs 2021</a:t>
            </a:r>
            <a:endParaRPr kumimoji="0" lang="fr-FR" sz="800" b="0" i="1"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5373937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Les offres Assurances AGRI/VITI by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3</a:t>
            </a:r>
          </a:p>
        </p:txBody>
      </p:sp>
      <p:sp>
        <p:nvSpPr>
          <p:cNvPr id="9" name="Espace réservé du contenu 1">
            <a:extLst>
              <a:ext uri="{FF2B5EF4-FFF2-40B4-BE49-F238E27FC236}">
                <a16:creationId xmlns:a16="http://schemas.microsoft.com/office/drawing/2014/main" id="{BC61DF80-4ABA-47B6-A41F-DC43035B3417}"/>
              </a:ext>
            </a:extLst>
          </p:cNvPr>
          <p:cNvSpPr>
            <a:spLocks noGrp="1"/>
          </p:cNvSpPr>
          <p:nvPr>
            <p:ph idx="17"/>
          </p:nvPr>
        </p:nvSpPr>
        <p:spPr>
          <a:xfrm>
            <a:off x="3075709" y="1044983"/>
            <a:ext cx="8725359" cy="482531"/>
          </a:xfrm>
        </p:spPr>
        <p:txBody>
          <a:bodyPr/>
          <a:lstStyle/>
          <a:p>
            <a:pPr marL="61595" marR="109855" algn="just"/>
            <a:r>
              <a:rPr lang="fr-FR" sz="1800" u="sng">
                <a:ea typeface="Times New Roman" panose="02020603050405020304" pitchFamily="18" charset="0"/>
              </a:rPr>
              <a:t>Contenu des offres WTW / </a:t>
            </a:r>
            <a:r>
              <a:rPr lang="fr-FR" sz="1800" b="1" u="sng">
                <a:solidFill>
                  <a:srgbClr val="C00000"/>
                </a:solidFill>
                <a:ea typeface="Times New Roman" panose="02020603050405020304" pitchFamily="18" charset="0"/>
              </a:rPr>
              <a:t>Cœur de l’offre</a:t>
            </a:r>
          </a:p>
        </p:txBody>
      </p:sp>
      <p:pic>
        <p:nvPicPr>
          <p:cNvPr id="13" name="Picture 6">
            <a:extLst>
              <a:ext uri="{FF2B5EF4-FFF2-40B4-BE49-F238E27FC236}">
                <a16:creationId xmlns:a16="http://schemas.microsoft.com/office/drawing/2014/main" id="{E741DA42-2146-444D-BEE5-337F8787D8C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6695835" y="682990"/>
            <a:ext cx="841037" cy="280268"/>
          </a:xfrm>
          <a:prstGeom prst="rect">
            <a:avLst/>
          </a:prstGeom>
          <a:noFill/>
          <a:extLst>
            <a:ext uri="{909E8E84-426E-40DD-AFC4-6F175D3DCCD1}">
              <a14:hiddenFill xmlns:a14="http://schemas.microsoft.com/office/drawing/2010/main">
                <a:solidFill>
                  <a:srgbClr val="FFFFFF"/>
                </a:solidFill>
              </a14:hiddenFill>
            </a:ext>
          </a:extLst>
        </p:spPr>
      </p:pic>
      <p:sp>
        <p:nvSpPr>
          <p:cNvPr id="122" name="Rectangle 121">
            <a:extLst>
              <a:ext uri="{FF2B5EF4-FFF2-40B4-BE49-F238E27FC236}">
                <a16:creationId xmlns:a16="http://schemas.microsoft.com/office/drawing/2014/main" id="{2F619AD0-12B1-4B90-BCB8-908AE589DAA2}"/>
              </a:ext>
            </a:extLst>
          </p:cNvPr>
          <p:cNvSpPr/>
          <p:nvPr/>
        </p:nvSpPr>
        <p:spPr>
          <a:xfrm>
            <a:off x="1034646" y="1845448"/>
            <a:ext cx="1286131" cy="4473847"/>
          </a:xfrm>
          <a:prstGeom prst="rect">
            <a:avLst/>
          </a:prstGeom>
          <a:solidFill>
            <a:srgbClr val="C00000"/>
          </a:solidFill>
          <a:ln w="12700" cap="flat" cmpd="sng" algn="ctr">
            <a:noFill/>
            <a:prstDash val="solid"/>
            <a:miter lim="800000"/>
          </a:ln>
          <a:effectLst/>
        </p:spPr>
        <p:txBody>
          <a:bodyPr lIns="96000" tIns="96000" rIns="96000" bIns="96000" rtlCol="0" anchor="ctr"/>
          <a:lstStyle/>
          <a:p>
            <a:pPr marL="0" marR="0" lvl="0" indent="0" algn="ctr" defTabSz="1219080" eaLnBrk="1" fontAlgn="base" latinLnBrk="0" hangingPunct="1">
              <a:lnSpc>
                <a:spcPct val="100000"/>
              </a:lnSpc>
              <a:spcBef>
                <a:spcPct val="0"/>
              </a:spcBef>
              <a:spcAft>
                <a:spcPct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123" name="Rectangle 122">
            <a:extLst>
              <a:ext uri="{FF2B5EF4-FFF2-40B4-BE49-F238E27FC236}">
                <a16:creationId xmlns:a16="http://schemas.microsoft.com/office/drawing/2014/main" id="{6CCB88C1-46FF-4F4C-B51D-DE491289BC92}"/>
              </a:ext>
            </a:extLst>
          </p:cNvPr>
          <p:cNvSpPr/>
          <p:nvPr/>
        </p:nvSpPr>
        <p:spPr>
          <a:xfrm rot="16200000" flipH="1">
            <a:off x="723734" y="3968299"/>
            <a:ext cx="1891801" cy="205121"/>
          </a:xfrm>
          <a:prstGeom prst="rect">
            <a:avLst/>
          </a:prstGeom>
        </p:spPr>
        <p:txBody>
          <a:bodyPr wrap="square" lIns="0" tIns="0" rIns="0" bIns="0">
            <a:spAutoFit/>
          </a:bodyPr>
          <a:lstStyle/>
          <a:p>
            <a:pPr algn="ctr" defTabSz="1219080" fontAlgn="base">
              <a:spcBef>
                <a:spcPct val="0"/>
              </a:spcBef>
              <a:spcAft>
                <a:spcPct val="0"/>
              </a:spcAft>
              <a:defRPr/>
            </a:pPr>
            <a:r>
              <a:rPr lang="fr-FR" sz="1333" cap="all">
                <a:solidFill>
                  <a:srgbClr val="FFFFFF"/>
                </a:solidFill>
                <a:latin typeface="Arial Black" panose="020B0A04020102020204" pitchFamily="34" charset="0"/>
                <a:cs typeface="Arial" pitchFamily="34" charset="0"/>
              </a:rPr>
              <a:t>Cœur de l’offre</a:t>
            </a:r>
            <a:endParaRPr lang="en-US" sz="1333" cap="all">
              <a:solidFill>
                <a:srgbClr val="FFFFFF"/>
              </a:solidFill>
              <a:latin typeface="Arial Black" panose="020B0A04020102020204" pitchFamily="34" charset="0"/>
              <a:cs typeface="Arial" pitchFamily="34" charset="0"/>
            </a:endParaRPr>
          </a:p>
        </p:txBody>
      </p:sp>
      <p:grpSp>
        <p:nvGrpSpPr>
          <p:cNvPr id="124" name="Group 4">
            <a:extLst>
              <a:ext uri="{FF2B5EF4-FFF2-40B4-BE49-F238E27FC236}">
                <a16:creationId xmlns:a16="http://schemas.microsoft.com/office/drawing/2014/main" id="{BE1F06B2-206B-4746-92D6-8D8226758B41}"/>
              </a:ext>
            </a:extLst>
          </p:cNvPr>
          <p:cNvGrpSpPr>
            <a:grpSpLocks noChangeAspect="1"/>
          </p:cNvGrpSpPr>
          <p:nvPr/>
        </p:nvGrpSpPr>
        <p:grpSpPr bwMode="auto">
          <a:xfrm>
            <a:off x="1457200" y="2189419"/>
            <a:ext cx="424867" cy="423693"/>
            <a:chOff x="380" y="473"/>
            <a:chExt cx="362" cy="361"/>
          </a:xfrm>
          <a:solidFill>
            <a:srgbClr val="FFFFFF"/>
          </a:solidFill>
        </p:grpSpPr>
        <p:sp>
          <p:nvSpPr>
            <p:cNvPr id="125" name="Freeform 5">
              <a:extLst>
                <a:ext uri="{FF2B5EF4-FFF2-40B4-BE49-F238E27FC236}">
                  <a16:creationId xmlns:a16="http://schemas.microsoft.com/office/drawing/2014/main" id="{95998935-1489-4295-99AF-76A7497C1DCA}"/>
                </a:ext>
              </a:extLst>
            </p:cNvPr>
            <p:cNvSpPr>
              <a:spLocks noEditPoints="1"/>
            </p:cNvSpPr>
            <p:nvPr/>
          </p:nvSpPr>
          <p:spPr bwMode="auto">
            <a:xfrm>
              <a:off x="545" y="473"/>
              <a:ext cx="197" cy="197"/>
            </a:xfrm>
            <a:custGeom>
              <a:avLst/>
              <a:gdLst>
                <a:gd name="T0" fmla="*/ 11 w 133"/>
                <a:gd name="T1" fmla="*/ 111 h 133"/>
                <a:gd name="T2" fmla="*/ 0 w 133"/>
                <a:gd name="T3" fmla="*/ 122 h 133"/>
                <a:gd name="T4" fmla="*/ 11 w 133"/>
                <a:gd name="T5" fmla="*/ 133 h 133"/>
                <a:gd name="T6" fmla="*/ 22 w 133"/>
                <a:gd name="T7" fmla="*/ 122 h 133"/>
                <a:gd name="T8" fmla="*/ 21 w 133"/>
                <a:gd name="T9" fmla="*/ 120 h 133"/>
                <a:gd name="T10" fmla="*/ 73 w 133"/>
                <a:gd name="T11" fmla="*/ 68 h 133"/>
                <a:gd name="T12" fmla="*/ 99 w 133"/>
                <a:gd name="T13" fmla="*/ 68 h 133"/>
                <a:gd name="T14" fmla="*/ 103 w 133"/>
                <a:gd name="T15" fmla="*/ 67 h 133"/>
                <a:gd name="T16" fmla="*/ 131 w 133"/>
                <a:gd name="T17" fmla="*/ 39 h 133"/>
                <a:gd name="T18" fmla="*/ 132 w 133"/>
                <a:gd name="T19" fmla="*/ 32 h 133"/>
                <a:gd name="T20" fmla="*/ 126 w 133"/>
                <a:gd name="T21" fmla="*/ 28 h 133"/>
                <a:gd name="T22" fmla="*/ 105 w 133"/>
                <a:gd name="T23" fmla="*/ 28 h 133"/>
                <a:gd name="T24" fmla="*/ 105 w 133"/>
                <a:gd name="T25" fmla="*/ 7 h 133"/>
                <a:gd name="T26" fmla="*/ 101 w 133"/>
                <a:gd name="T27" fmla="*/ 1 h 133"/>
                <a:gd name="T28" fmla="*/ 94 w 133"/>
                <a:gd name="T29" fmla="*/ 2 h 133"/>
                <a:gd name="T30" fmla="*/ 66 w 133"/>
                <a:gd name="T31" fmla="*/ 30 h 133"/>
                <a:gd name="T32" fmla="*/ 64 w 133"/>
                <a:gd name="T33" fmla="*/ 34 h 133"/>
                <a:gd name="T34" fmla="*/ 64 w 133"/>
                <a:gd name="T35" fmla="*/ 59 h 133"/>
                <a:gd name="T36" fmla="*/ 12 w 133"/>
                <a:gd name="T37" fmla="*/ 111 h 133"/>
                <a:gd name="T38" fmla="*/ 11 w 133"/>
                <a:gd name="T39" fmla="*/ 111 h 133"/>
                <a:gd name="T40" fmla="*/ 94 w 133"/>
                <a:gd name="T41" fmla="*/ 39 h 133"/>
                <a:gd name="T42" fmla="*/ 99 w 133"/>
                <a:gd name="T43" fmla="*/ 41 h 133"/>
                <a:gd name="T44" fmla="*/ 111 w 133"/>
                <a:gd name="T45" fmla="*/ 41 h 133"/>
                <a:gd name="T46" fmla="*/ 96 w 133"/>
                <a:gd name="T47" fmla="*/ 56 h 133"/>
                <a:gd name="T48" fmla="*/ 77 w 133"/>
                <a:gd name="T49" fmla="*/ 56 h 133"/>
                <a:gd name="T50" fmla="*/ 77 w 133"/>
                <a:gd name="T51" fmla="*/ 37 h 133"/>
                <a:gd name="T52" fmla="*/ 92 w 133"/>
                <a:gd name="T53" fmla="*/ 22 h 133"/>
                <a:gd name="T54" fmla="*/ 92 w 133"/>
                <a:gd name="T55" fmla="*/ 34 h 133"/>
                <a:gd name="T56" fmla="*/ 94 w 133"/>
                <a:gd name="T57" fmla="*/ 3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3">
                  <a:moveTo>
                    <a:pt x="11" y="111"/>
                  </a:moveTo>
                  <a:cubicBezTo>
                    <a:pt x="5" y="111"/>
                    <a:pt x="0" y="116"/>
                    <a:pt x="0" y="122"/>
                  </a:cubicBezTo>
                  <a:cubicBezTo>
                    <a:pt x="0" y="128"/>
                    <a:pt x="5" y="133"/>
                    <a:pt x="11" y="133"/>
                  </a:cubicBezTo>
                  <a:cubicBezTo>
                    <a:pt x="17" y="133"/>
                    <a:pt x="22" y="128"/>
                    <a:pt x="22" y="122"/>
                  </a:cubicBezTo>
                  <a:cubicBezTo>
                    <a:pt x="22" y="122"/>
                    <a:pt x="22" y="121"/>
                    <a:pt x="21" y="120"/>
                  </a:cubicBezTo>
                  <a:cubicBezTo>
                    <a:pt x="73" y="68"/>
                    <a:pt x="73" y="68"/>
                    <a:pt x="73" y="68"/>
                  </a:cubicBezTo>
                  <a:cubicBezTo>
                    <a:pt x="99" y="68"/>
                    <a:pt x="99" y="68"/>
                    <a:pt x="99" y="68"/>
                  </a:cubicBezTo>
                  <a:cubicBezTo>
                    <a:pt x="100" y="68"/>
                    <a:pt x="102" y="68"/>
                    <a:pt x="103" y="67"/>
                  </a:cubicBezTo>
                  <a:cubicBezTo>
                    <a:pt x="131" y="39"/>
                    <a:pt x="131" y="39"/>
                    <a:pt x="131" y="39"/>
                  </a:cubicBezTo>
                  <a:cubicBezTo>
                    <a:pt x="133" y="37"/>
                    <a:pt x="133" y="34"/>
                    <a:pt x="132" y="32"/>
                  </a:cubicBezTo>
                  <a:cubicBezTo>
                    <a:pt x="131" y="30"/>
                    <a:pt x="129" y="28"/>
                    <a:pt x="126" y="28"/>
                  </a:cubicBezTo>
                  <a:cubicBezTo>
                    <a:pt x="105" y="28"/>
                    <a:pt x="105" y="28"/>
                    <a:pt x="105" y="28"/>
                  </a:cubicBezTo>
                  <a:cubicBezTo>
                    <a:pt x="105" y="7"/>
                    <a:pt x="105" y="7"/>
                    <a:pt x="105" y="7"/>
                  </a:cubicBezTo>
                  <a:cubicBezTo>
                    <a:pt x="105" y="4"/>
                    <a:pt x="103" y="2"/>
                    <a:pt x="101" y="1"/>
                  </a:cubicBezTo>
                  <a:cubicBezTo>
                    <a:pt x="99" y="0"/>
                    <a:pt x="96" y="0"/>
                    <a:pt x="94" y="2"/>
                  </a:cubicBezTo>
                  <a:cubicBezTo>
                    <a:pt x="66" y="30"/>
                    <a:pt x="66" y="30"/>
                    <a:pt x="66" y="30"/>
                  </a:cubicBezTo>
                  <a:cubicBezTo>
                    <a:pt x="65" y="31"/>
                    <a:pt x="64" y="33"/>
                    <a:pt x="64" y="34"/>
                  </a:cubicBezTo>
                  <a:cubicBezTo>
                    <a:pt x="64" y="59"/>
                    <a:pt x="64" y="59"/>
                    <a:pt x="64" y="59"/>
                  </a:cubicBezTo>
                  <a:cubicBezTo>
                    <a:pt x="12" y="111"/>
                    <a:pt x="12" y="111"/>
                    <a:pt x="12" y="111"/>
                  </a:cubicBezTo>
                  <a:cubicBezTo>
                    <a:pt x="12" y="111"/>
                    <a:pt x="11" y="111"/>
                    <a:pt x="11" y="111"/>
                  </a:cubicBezTo>
                  <a:close/>
                  <a:moveTo>
                    <a:pt x="94" y="39"/>
                  </a:moveTo>
                  <a:cubicBezTo>
                    <a:pt x="95" y="40"/>
                    <a:pt x="97" y="41"/>
                    <a:pt x="99" y="41"/>
                  </a:cubicBezTo>
                  <a:cubicBezTo>
                    <a:pt x="111" y="41"/>
                    <a:pt x="111" y="41"/>
                    <a:pt x="111" y="41"/>
                  </a:cubicBezTo>
                  <a:cubicBezTo>
                    <a:pt x="96" y="56"/>
                    <a:pt x="96" y="56"/>
                    <a:pt x="96" y="56"/>
                  </a:cubicBezTo>
                  <a:cubicBezTo>
                    <a:pt x="77" y="56"/>
                    <a:pt x="77" y="56"/>
                    <a:pt x="77" y="56"/>
                  </a:cubicBezTo>
                  <a:cubicBezTo>
                    <a:pt x="77" y="37"/>
                    <a:pt x="77" y="37"/>
                    <a:pt x="77" y="37"/>
                  </a:cubicBezTo>
                  <a:cubicBezTo>
                    <a:pt x="92" y="22"/>
                    <a:pt x="92" y="22"/>
                    <a:pt x="92" y="22"/>
                  </a:cubicBezTo>
                  <a:cubicBezTo>
                    <a:pt x="92" y="34"/>
                    <a:pt x="92" y="34"/>
                    <a:pt x="92" y="34"/>
                  </a:cubicBezTo>
                  <a:cubicBezTo>
                    <a:pt x="92" y="36"/>
                    <a:pt x="93" y="38"/>
                    <a:pt x="9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1219140" eaLnBrk="1" fontAlgn="base" latinLnBrk="0" hangingPunct="1">
                <a:lnSpc>
                  <a:spcPct val="100000"/>
                </a:lnSpc>
                <a:spcBef>
                  <a:spcPct val="0"/>
                </a:spcBef>
                <a:spcAft>
                  <a:spcPct val="0"/>
                </a:spcAft>
                <a:buClrTx/>
                <a:buSzTx/>
                <a:buFontTx/>
                <a:buNone/>
                <a:tabLst/>
                <a:defRPr/>
              </a:pPr>
              <a:endParaRPr kumimoji="0" lang="en-AU" sz="2400" b="0" i="0" u="none" strike="noStrike" kern="0" cap="none" spc="0" normalizeH="0" baseline="0" noProof="0">
                <a:ln>
                  <a:noFill/>
                </a:ln>
                <a:solidFill>
                  <a:srgbClr val="000000"/>
                </a:solidFill>
                <a:effectLst/>
                <a:uLnTx/>
                <a:uFillTx/>
                <a:cs typeface="Arial" pitchFamily="34" charset="0"/>
              </a:endParaRPr>
            </a:p>
          </p:txBody>
        </p:sp>
        <p:sp>
          <p:nvSpPr>
            <p:cNvPr id="126" name="Freeform 6">
              <a:extLst>
                <a:ext uri="{FF2B5EF4-FFF2-40B4-BE49-F238E27FC236}">
                  <a16:creationId xmlns:a16="http://schemas.microsoft.com/office/drawing/2014/main" id="{75CE30AA-3473-4D99-996E-1BA104238986}"/>
                </a:ext>
              </a:extLst>
            </p:cNvPr>
            <p:cNvSpPr>
              <a:spLocks/>
            </p:cNvSpPr>
            <p:nvPr/>
          </p:nvSpPr>
          <p:spPr bwMode="auto">
            <a:xfrm>
              <a:off x="435" y="528"/>
              <a:ext cx="252" cy="251"/>
            </a:xfrm>
            <a:custGeom>
              <a:avLst/>
              <a:gdLst>
                <a:gd name="T0" fmla="*/ 123 w 170"/>
                <a:gd name="T1" fmla="*/ 16 h 170"/>
                <a:gd name="T2" fmla="*/ 120 w 170"/>
                <a:gd name="T3" fmla="*/ 8 h 170"/>
                <a:gd name="T4" fmla="*/ 119 w 170"/>
                <a:gd name="T5" fmla="*/ 8 h 170"/>
                <a:gd name="T6" fmla="*/ 85 w 170"/>
                <a:gd name="T7" fmla="*/ 0 h 170"/>
                <a:gd name="T8" fmla="*/ 0 w 170"/>
                <a:gd name="T9" fmla="*/ 85 h 170"/>
                <a:gd name="T10" fmla="*/ 85 w 170"/>
                <a:gd name="T11" fmla="*/ 170 h 170"/>
                <a:gd name="T12" fmla="*/ 170 w 170"/>
                <a:gd name="T13" fmla="*/ 85 h 170"/>
                <a:gd name="T14" fmla="*/ 162 w 170"/>
                <a:gd name="T15" fmla="*/ 50 h 170"/>
                <a:gd name="T16" fmla="*/ 158 w 170"/>
                <a:gd name="T17" fmla="*/ 47 h 170"/>
                <a:gd name="T18" fmla="*/ 154 w 170"/>
                <a:gd name="T19" fmla="*/ 47 h 170"/>
                <a:gd name="T20" fmla="*/ 150 w 170"/>
                <a:gd name="T21" fmla="*/ 51 h 170"/>
                <a:gd name="T22" fmla="*/ 151 w 170"/>
                <a:gd name="T23" fmla="*/ 55 h 170"/>
                <a:gd name="T24" fmla="*/ 157 w 170"/>
                <a:gd name="T25" fmla="*/ 85 h 170"/>
                <a:gd name="T26" fmla="*/ 85 w 170"/>
                <a:gd name="T27" fmla="*/ 158 h 170"/>
                <a:gd name="T28" fmla="*/ 12 w 170"/>
                <a:gd name="T29" fmla="*/ 85 h 170"/>
                <a:gd name="T30" fmla="*/ 85 w 170"/>
                <a:gd name="T31" fmla="*/ 13 h 170"/>
                <a:gd name="T32" fmla="*/ 114 w 170"/>
                <a:gd name="T33" fmla="*/ 19 h 170"/>
                <a:gd name="T34" fmla="*/ 123 w 170"/>
                <a:gd name="T35"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0" h="170">
                  <a:moveTo>
                    <a:pt x="123" y="16"/>
                  </a:moveTo>
                  <a:cubicBezTo>
                    <a:pt x="124" y="13"/>
                    <a:pt x="123" y="9"/>
                    <a:pt x="120" y="8"/>
                  </a:cubicBezTo>
                  <a:cubicBezTo>
                    <a:pt x="119" y="8"/>
                    <a:pt x="119" y="8"/>
                    <a:pt x="119" y="8"/>
                  </a:cubicBezTo>
                  <a:cubicBezTo>
                    <a:pt x="108" y="3"/>
                    <a:pt x="97" y="0"/>
                    <a:pt x="85" y="0"/>
                  </a:cubicBezTo>
                  <a:cubicBezTo>
                    <a:pt x="38" y="0"/>
                    <a:pt x="0" y="38"/>
                    <a:pt x="0" y="85"/>
                  </a:cubicBezTo>
                  <a:cubicBezTo>
                    <a:pt x="0" y="132"/>
                    <a:pt x="38" y="170"/>
                    <a:pt x="85" y="170"/>
                  </a:cubicBezTo>
                  <a:cubicBezTo>
                    <a:pt x="131" y="170"/>
                    <a:pt x="170" y="132"/>
                    <a:pt x="170" y="85"/>
                  </a:cubicBezTo>
                  <a:cubicBezTo>
                    <a:pt x="170" y="73"/>
                    <a:pt x="167" y="61"/>
                    <a:pt x="162" y="50"/>
                  </a:cubicBezTo>
                  <a:cubicBezTo>
                    <a:pt x="161" y="49"/>
                    <a:pt x="160" y="48"/>
                    <a:pt x="158" y="47"/>
                  </a:cubicBezTo>
                  <a:cubicBezTo>
                    <a:pt x="157" y="46"/>
                    <a:pt x="155" y="46"/>
                    <a:pt x="154" y="47"/>
                  </a:cubicBezTo>
                  <a:cubicBezTo>
                    <a:pt x="152" y="48"/>
                    <a:pt x="151" y="49"/>
                    <a:pt x="150" y="51"/>
                  </a:cubicBezTo>
                  <a:cubicBezTo>
                    <a:pt x="150" y="52"/>
                    <a:pt x="150" y="54"/>
                    <a:pt x="151" y="55"/>
                  </a:cubicBezTo>
                  <a:cubicBezTo>
                    <a:pt x="155" y="65"/>
                    <a:pt x="157" y="75"/>
                    <a:pt x="157" y="85"/>
                  </a:cubicBezTo>
                  <a:cubicBezTo>
                    <a:pt x="157" y="125"/>
                    <a:pt x="124" y="158"/>
                    <a:pt x="85" y="158"/>
                  </a:cubicBezTo>
                  <a:cubicBezTo>
                    <a:pt x="45" y="158"/>
                    <a:pt x="12" y="125"/>
                    <a:pt x="12" y="85"/>
                  </a:cubicBezTo>
                  <a:cubicBezTo>
                    <a:pt x="12" y="45"/>
                    <a:pt x="45" y="13"/>
                    <a:pt x="85" y="13"/>
                  </a:cubicBezTo>
                  <a:cubicBezTo>
                    <a:pt x="95" y="13"/>
                    <a:pt x="105" y="15"/>
                    <a:pt x="114" y="19"/>
                  </a:cubicBezTo>
                  <a:cubicBezTo>
                    <a:pt x="118" y="21"/>
                    <a:pt x="121" y="19"/>
                    <a:pt x="12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1219140" eaLnBrk="1" fontAlgn="base" latinLnBrk="0" hangingPunct="1">
                <a:lnSpc>
                  <a:spcPct val="100000"/>
                </a:lnSpc>
                <a:spcBef>
                  <a:spcPct val="0"/>
                </a:spcBef>
                <a:spcAft>
                  <a:spcPct val="0"/>
                </a:spcAft>
                <a:buClrTx/>
                <a:buSzTx/>
                <a:buFontTx/>
                <a:buNone/>
                <a:tabLst/>
                <a:defRPr/>
              </a:pPr>
              <a:endParaRPr kumimoji="0" lang="en-AU" sz="2400" b="0" i="0" u="none" strike="noStrike" kern="0" cap="none" spc="0" normalizeH="0" baseline="0" noProof="0">
                <a:ln>
                  <a:noFill/>
                </a:ln>
                <a:solidFill>
                  <a:srgbClr val="000000"/>
                </a:solidFill>
                <a:effectLst/>
                <a:uLnTx/>
                <a:uFillTx/>
                <a:cs typeface="Arial" pitchFamily="34" charset="0"/>
              </a:endParaRPr>
            </a:p>
          </p:txBody>
        </p:sp>
        <p:sp>
          <p:nvSpPr>
            <p:cNvPr id="127" name="Freeform 7">
              <a:extLst>
                <a:ext uri="{FF2B5EF4-FFF2-40B4-BE49-F238E27FC236}">
                  <a16:creationId xmlns:a16="http://schemas.microsoft.com/office/drawing/2014/main" id="{CE7BEEF9-524E-4AD3-9262-7644518E7028}"/>
                </a:ext>
              </a:extLst>
            </p:cNvPr>
            <p:cNvSpPr>
              <a:spLocks/>
            </p:cNvSpPr>
            <p:nvPr/>
          </p:nvSpPr>
          <p:spPr bwMode="auto">
            <a:xfrm>
              <a:off x="490" y="583"/>
              <a:ext cx="142" cy="141"/>
            </a:xfrm>
            <a:custGeom>
              <a:avLst/>
              <a:gdLst>
                <a:gd name="T0" fmla="*/ 48 w 96"/>
                <a:gd name="T1" fmla="*/ 13 h 96"/>
                <a:gd name="T2" fmla="*/ 55 w 96"/>
                <a:gd name="T3" fmla="*/ 14 h 96"/>
                <a:gd name="T4" fmla="*/ 63 w 96"/>
                <a:gd name="T5" fmla="*/ 9 h 96"/>
                <a:gd name="T6" fmla="*/ 58 w 96"/>
                <a:gd name="T7" fmla="*/ 2 h 96"/>
                <a:gd name="T8" fmla="*/ 48 w 96"/>
                <a:gd name="T9" fmla="*/ 0 h 96"/>
                <a:gd name="T10" fmla="*/ 0 w 96"/>
                <a:gd name="T11" fmla="*/ 48 h 96"/>
                <a:gd name="T12" fmla="*/ 48 w 96"/>
                <a:gd name="T13" fmla="*/ 96 h 96"/>
                <a:gd name="T14" fmla="*/ 96 w 96"/>
                <a:gd name="T15" fmla="*/ 48 h 96"/>
                <a:gd name="T16" fmla="*/ 94 w 96"/>
                <a:gd name="T17" fmla="*/ 38 h 96"/>
                <a:gd name="T18" fmla="*/ 92 w 96"/>
                <a:gd name="T19" fmla="*/ 34 h 96"/>
                <a:gd name="T20" fmla="*/ 87 w 96"/>
                <a:gd name="T21" fmla="*/ 33 h 96"/>
                <a:gd name="T22" fmla="*/ 83 w 96"/>
                <a:gd name="T23" fmla="*/ 36 h 96"/>
                <a:gd name="T24" fmla="*/ 82 w 96"/>
                <a:gd name="T25" fmla="*/ 40 h 96"/>
                <a:gd name="T26" fmla="*/ 83 w 96"/>
                <a:gd name="T27" fmla="*/ 48 h 96"/>
                <a:gd name="T28" fmla="*/ 48 w 96"/>
                <a:gd name="T29" fmla="*/ 84 h 96"/>
                <a:gd name="T30" fmla="*/ 12 w 96"/>
                <a:gd name="T31" fmla="*/ 48 h 96"/>
                <a:gd name="T32" fmla="*/ 48 w 96"/>
                <a:gd name="T33" fmla="*/ 1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96">
                  <a:moveTo>
                    <a:pt x="48" y="13"/>
                  </a:moveTo>
                  <a:cubicBezTo>
                    <a:pt x="50" y="13"/>
                    <a:pt x="53" y="13"/>
                    <a:pt x="55" y="14"/>
                  </a:cubicBezTo>
                  <a:cubicBezTo>
                    <a:pt x="59" y="15"/>
                    <a:pt x="62" y="12"/>
                    <a:pt x="63" y="9"/>
                  </a:cubicBezTo>
                  <a:cubicBezTo>
                    <a:pt x="64" y="6"/>
                    <a:pt x="62" y="2"/>
                    <a:pt x="58" y="2"/>
                  </a:cubicBezTo>
                  <a:cubicBezTo>
                    <a:pt x="55" y="1"/>
                    <a:pt x="51" y="0"/>
                    <a:pt x="48" y="0"/>
                  </a:cubicBezTo>
                  <a:cubicBezTo>
                    <a:pt x="21" y="0"/>
                    <a:pt x="0" y="22"/>
                    <a:pt x="0" y="48"/>
                  </a:cubicBezTo>
                  <a:cubicBezTo>
                    <a:pt x="0" y="75"/>
                    <a:pt x="21" y="96"/>
                    <a:pt x="48" y="96"/>
                  </a:cubicBezTo>
                  <a:cubicBezTo>
                    <a:pt x="74" y="96"/>
                    <a:pt x="96" y="75"/>
                    <a:pt x="96" y="48"/>
                  </a:cubicBezTo>
                  <a:cubicBezTo>
                    <a:pt x="96" y="45"/>
                    <a:pt x="95" y="41"/>
                    <a:pt x="94" y="38"/>
                  </a:cubicBezTo>
                  <a:cubicBezTo>
                    <a:pt x="94" y="36"/>
                    <a:pt x="93" y="35"/>
                    <a:pt x="92" y="34"/>
                  </a:cubicBezTo>
                  <a:cubicBezTo>
                    <a:pt x="90" y="33"/>
                    <a:pt x="88" y="32"/>
                    <a:pt x="87" y="33"/>
                  </a:cubicBezTo>
                  <a:cubicBezTo>
                    <a:pt x="85" y="33"/>
                    <a:pt x="84" y="34"/>
                    <a:pt x="83" y="36"/>
                  </a:cubicBezTo>
                  <a:cubicBezTo>
                    <a:pt x="82" y="37"/>
                    <a:pt x="82" y="39"/>
                    <a:pt x="82" y="40"/>
                  </a:cubicBezTo>
                  <a:cubicBezTo>
                    <a:pt x="83" y="43"/>
                    <a:pt x="83" y="46"/>
                    <a:pt x="83" y="48"/>
                  </a:cubicBezTo>
                  <a:cubicBezTo>
                    <a:pt x="83" y="68"/>
                    <a:pt x="67" y="84"/>
                    <a:pt x="48" y="84"/>
                  </a:cubicBezTo>
                  <a:cubicBezTo>
                    <a:pt x="28" y="84"/>
                    <a:pt x="12" y="68"/>
                    <a:pt x="12" y="48"/>
                  </a:cubicBezTo>
                  <a:cubicBezTo>
                    <a:pt x="12" y="29"/>
                    <a:pt x="28" y="13"/>
                    <a:pt x="48"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1219140" eaLnBrk="1" fontAlgn="base" latinLnBrk="0" hangingPunct="1">
                <a:lnSpc>
                  <a:spcPct val="100000"/>
                </a:lnSpc>
                <a:spcBef>
                  <a:spcPct val="0"/>
                </a:spcBef>
                <a:spcAft>
                  <a:spcPct val="0"/>
                </a:spcAft>
                <a:buClrTx/>
                <a:buSzTx/>
                <a:buFontTx/>
                <a:buNone/>
                <a:tabLst/>
                <a:defRPr/>
              </a:pPr>
              <a:endParaRPr kumimoji="0" lang="en-AU" sz="2400" b="0" i="0" u="none" strike="noStrike" kern="0" cap="none" spc="0" normalizeH="0" baseline="0" noProof="0">
                <a:ln>
                  <a:noFill/>
                </a:ln>
                <a:solidFill>
                  <a:srgbClr val="000000"/>
                </a:solidFill>
                <a:effectLst/>
                <a:uLnTx/>
                <a:uFillTx/>
                <a:cs typeface="Arial" pitchFamily="34" charset="0"/>
              </a:endParaRPr>
            </a:p>
          </p:txBody>
        </p:sp>
        <p:sp>
          <p:nvSpPr>
            <p:cNvPr id="128" name="Freeform 8">
              <a:extLst>
                <a:ext uri="{FF2B5EF4-FFF2-40B4-BE49-F238E27FC236}">
                  <a16:creationId xmlns:a16="http://schemas.microsoft.com/office/drawing/2014/main" id="{8C0DC651-8B0E-4FBC-8808-062A32CC4B61}"/>
                </a:ext>
              </a:extLst>
            </p:cNvPr>
            <p:cNvSpPr>
              <a:spLocks/>
            </p:cNvSpPr>
            <p:nvPr/>
          </p:nvSpPr>
          <p:spPr bwMode="auto">
            <a:xfrm>
              <a:off x="380" y="473"/>
              <a:ext cx="362" cy="361"/>
            </a:xfrm>
            <a:custGeom>
              <a:avLst/>
              <a:gdLst>
                <a:gd name="T0" fmla="*/ 234 w 244"/>
                <a:gd name="T1" fmla="*/ 74 h 244"/>
                <a:gd name="T2" fmla="*/ 230 w 244"/>
                <a:gd name="T3" fmla="*/ 70 h 244"/>
                <a:gd name="T4" fmla="*/ 225 w 244"/>
                <a:gd name="T5" fmla="*/ 70 h 244"/>
                <a:gd name="T6" fmla="*/ 222 w 244"/>
                <a:gd name="T7" fmla="*/ 79 h 244"/>
                <a:gd name="T8" fmla="*/ 231 w 244"/>
                <a:gd name="T9" fmla="*/ 122 h 244"/>
                <a:gd name="T10" fmla="*/ 122 w 244"/>
                <a:gd name="T11" fmla="*/ 232 h 244"/>
                <a:gd name="T12" fmla="*/ 12 w 244"/>
                <a:gd name="T13" fmla="*/ 122 h 244"/>
                <a:gd name="T14" fmla="*/ 122 w 244"/>
                <a:gd name="T15" fmla="*/ 13 h 244"/>
                <a:gd name="T16" fmla="*/ 165 w 244"/>
                <a:gd name="T17" fmla="*/ 22 h 244"/>
                <a:gd name="T18" fmla="*/ 170 w 244"/>
                <a:gd name="T19" fmla="*/ 22 h 244"/>
                <a:gd name="T20" fmla="*/ 173 w 244"/>
                <a:gd name="T21" fmla="*/ 19 h 244"/>
                <a:gd name="T22" fmla="*/ 174 w 244"/>
                <a:gd name="T23" fmla="*/ 14 h 244"/>
                <a:gd name="T24" fmla="*/ 170 w 244"/>
                <a:gd name="T25" fmla="*/ 10 h 244"/>
                <a:gd name="T26" fmla="*/ 122 w 244"/>
                <a:gd name="T27" fmla="*/ 0 h 244"/>
                <a:gd name="T28" fmla="*/ 0 w 244"/>
                <a:gd name="T29" fmla="*/ 122 h 244"/>
                <a:gd name="T30" fmla="*/ 122 w 244"/>
                <a:gd name="T31" fmla="*/ 244 h 244"/>
                <a:gd name="T32" fmla="*/ 244 w 244"/>
                <a:gd name="T33" fmla="*/ 122 h 244"/>
                <a:gd name="T34" fmla="*/ 234 w 244"/>
                <a:gd name="T35" fmla="*/ 7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4" h="244">
                  <a:moveTo>
                    <a:pt x="234" y="74"/>
                  </a:moveTo>
                  <a:cubicBezTo>
                    <a:pt x="233" y="72"/>
                    <a:pt x="232" y="71"/>
                    <a:pt x="230" y="70"/>
                  </a:cubicBezTo>
                  <a:cubicBezTo>
                    <a:pt x="229" y="70"/>
                    <a:pt x="227" y="70"/>
                    <a:pt x="225" y="70"/>
                  </a:cubicBezTo>
                  <a:cubicBezTo>
                    <a:pt x="222" y="72"/>
                    <a:pt x="221" y="76"/>
                    <a:pt x="222" y="79"/>
                  </a:cubicBezTo>
                  <a:cubicBezTo>
                    <a:pt x="228" y="93"/>
                    <a:pt x="231" y="107"/>
                    <a:pt x="231" y="122"/>
                  </a:cubicBezTo>
                  <a:cubicBezTo>
                    <a:pt x="231" y="182"/>
                    <a:pt x="182" y="232"/>
                    <a:pt x="122" y="232"/>
                  </a:cubicBezTo>
                  <a:cubicBezTo>
                    <a:pt x="61" y="232"/>
                    <a:pt x="12" y="182"/>
                    <a:pt x="12" y="122"/>
                  </a:cubicBezTo>
                  <a:cubicBezTo>
                    <a:pt x="12" y="62"/>
                    <a:pt x="61" y="13"/>
                    <a:pt x="122" y="13"/>
                  </a:cubicBezTo>
                  <a:cubicBezTo>
                    <a:pt x="137" y="13"/>
                    <a:pt x="151" y="16"/>
                    <a:pt x="165" y="22"/>
                  </a:cubicBezTo>
                  <a:cubicBezTo>
                    <a:pt x="167" y="23"/>
                    <a:pt x="168" y="23"/>
                    <a:pt x="170" y="22"/>
                  </a:cubicBezTo>
                  <a:cubicBezTo>
                    <a:pt x="172" y="21"/>
                    <a:pt x="173" y="20"/>
                    <a:pt x="173" y="19"/>
                  </a:cubicBezTo>
                  <a:cubicBezTo>
                    <a:pt x="174" y="17"/>
                    <a:pt x="174" y="15"/>
                    <a:pt x="174" y="14"/>
                  </a:cubicBezTo>
                  <a:cubicBezTo>
                    <a:pt x="173" y="12"/>
                    <a:pt x="172" y="11"/>
                    <a:pt x="170" y="10"/>
                  </a:cubicBezTo>
                  <a:cubicBezTo>
                    <a:pt x="155" y="4"/>
                    <a:pt x="138" y="0"/>
                    <a:pt x="122" y="0"/>
                  </a:cubicBezTo>
                  <a:cubicBezTo>
                    <a:pt x="54" y="0"/>
                    <a:pt x="0" y="55"/>
                    <a:pt x="0" y="122"/>
                  </a:cubicBezTo>
                  <a:cubicBezTo>
                    <a:pt x="0" y="189"/>
                    <a:pt x="54" y="244"/>
                    <a:pt x="122" y="244"/>
                  </a:cubicBezTo>
                  <a:cubicBezTo>
                    <a:pt x="189" y="244"/>
                    <a:pt x="244" y="189"/>
                    <a:pt x="244" y="122"/>
                  </a:cubicBezTo>
                  <a:cubicBezTo>
                    <a:pt x="244" y="105"/>
                    <a:pt x="240" y="89"/>
                    <a:pt x="234"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1219140" eaLnBrk="1" fontAlgn="base" latinLnBrk="0" hangingPunct="1">
                <a:lnSpc>
                  <a:spcPct val="100000"/>
                </a:lnSpc>
                <a:spcBef>
                  <a:spcPct val="0"/>
                </a:spcBef>
                <a:spcAft>
                  <a:spcPct val="0"/>
                </a:spcAft>
                <a:buClrTx/>
                <a:buSzTx/>
                <a:buFontTx/>
                <a:buNone/>
                <a:tabLst/>
                <a:defRPr/>
              </a:pPr>
              <a:endParaRPr kumimoji="0" lang="en-AU" sz="2400" b="0" i="0" u="none" strike="noStrike" kern="0" cap="none" spc="0" normalizeH="0" baseline="0" noProof="0">
                <a:ln>
                  <a:noFill/>
                </a:ln>
                <a:solidFill>
                  <a:srgbClr val="000000"/>
                </a:solidFill>
                <a:effectLst/>
                <a:uLnTx/>
                <a:uFillTx/>
                <a:cs typeface="Arial" pitchFamily="34" charset="0"/>
              </a:endParaRPr>
            </a:p>
          </p:txBody>
        </p:sp>
      </p:grpSp>
      <p:sp>
        <p:nvSpPr>
          <p:cNvPr id="129" name="Rectangle 128">
            <a:extLst>
              <a:ext uri="{FF2B5EF4-FFF2-40B4-BE49-F238E27FC236}">
                <a16:creationId xmlns:a16="http://schemas.microsoft.com/office/drawing/2014/main" id="{7195F11F-F319-485D-A9A9-81D4D7C1396E}"/>
              </a:ext>
            </a:extLst>
          </p:cNvPr>
          <p:cNvSpPr/>
          <p:nvPr/>
        </p:nvSpPr>
        <p:spPr>
          <a:xfrm>
            <a:off x="2406173" y="1833936"/>
            <a:ext cx="2451219"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Dommage aux biens &amp; Responsabilité civile</a:t>
            </a:r>
          </a:p>
        </p:txBody>
      </p:sp>
      <p:sp>
        <p:nvSpPr>
          <p:cNvPr id="130" name="Rectangle 129">
            <a:extLst>
              <a:ext uri="{FF2B5EF4-FFF2-40B4-BE49-F238E27FC236}">
                <a16:creationId xmlns:a16="http://schemas.microsoft.com/office/drawing/2014/main" id="{067D0F82-5CE3-463E-9076-AF1078763F5C}"/>
              </a:ext>
            </a:extLst>
          </p:cNvPr>
          <p:cNvSpPr/>
          <p:nvPr/>
        </p:nvSpPr>
        <p:spPr>
          <a:xfrm>
            <a:off x="2406173" y="5229981"/>
            <a:ext cx="2451219"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Assurance engins agricoles</a:t>
            </a:r>
          </a:p>
        </p:txBody>
      </p:sp>
      <p:sp>
        <p:nvSpPr>
          <p:cNvPr id="131" name="Rectangle 130">
            <a:extLst>
              <a:ext uri="{FF2B5EF4-FFF2-40B4-BE49-F238E27FC236}">
                <a16:creationId xmlns:a16="http://schemas.microsoft.com/office/drawing/2014/main" id="{8CD74B61-A507-45B3-A7B0-D19B0B53F299}"/>
              </a:ext>
            </a:extLst>
          </p:cNvPr>
          <p:cNvSpPr/>
          <p:nvPr/>
        </p:nvSpPr>
        <p:spPr>
          <a:xfrm>
            <a:off x="2406173" y="2964196"/>
            <a:ext cx="2451219"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Assurance multirisque récolte</a:t>
            </a:r>
          </a:p>
        </p:txBody>
      </p:sp>
      <p:sp>
        <p:nvSpPr>
          <p:cNvPr id="132" name="Rectangle 131">
            <a:extLst>
              <a:ext uri="{FF2B5EF4-FFF2-40B4-BE49-F238E27FC236}">
                <a16:creationId xmlns:a16="http://schemas.microsoft.com/office/drawing/2014/main" id="{166806BE-9666-47AE-A162-EF7D25AE1B88}"/>
              </a:ext>
            </a:extLst>
          </p:cNvPr>
          <p:cNvSpPr/>
          <p:nvPr/>
        </p:nvSpPr>
        <p:spPr>
          <a:xfrm>
            <a:off x="2969318" y="1564027"/>
            <a:ext cx="1286131" cy="205121"/>
          </a:xfrm>
          <a:prstGeom prst="rect">
            <a:avLst/>
          </a:prstGeom>
        </p:spPr>
        <p:txBody>
          <a:bodyPr wrap="square" lIns="0" tIns="0" rIns="0" bIns="0">
            <a:spAutoFit/>
          </a:bodyPr>
          <a:lstStyle/>
          <a:p>
            <a:pPr algn="ctr" defTabSz="1219080" fontAlgn="base">
              <a:spcBef>
                <a:spcPct val="0"/>
              </a:spcBef>
              <a:spcAft>
                <a:spcPct val="0"/>
              </a:spcAft>
              <a:defRPr/>
            </a:pPr>
            <a:r>
              <a:rPr lang="fr-FR" sz="1333" i="1">
                <a:solidFill>
                  <a:srgbClr val="3E454A"/>
                </a:solidFill>
                <a:latin typeface="Arial Black" panose="020B0A04020102020204" pitchFamily="34" charset="0"/>
                <a:cs typeface="Arial" pitchFamily="34" charset="0"/>
              </a:rPr>
              <a:t>Produit</a:t>
            </a:r>
            <a:endParaRPr lang="en-US" sz="1333" i="1">
              <a:solidFill>
                <a:srgbClr val="3E454A"/>
              </a:solidFill>
              <a:latin typeface="Arial Black" panose="020B0A04020102020204" pitchFamily="34" charset="0"/>
              <a:cs typeface="Arial" pitchFamily="34" charset="0"/>
            </a:endParaRPr>
          </a:p>
        </p:txBody>
      </p:sp>
      <p:sp>
        <p:nvSpPr>
          <p:cNvPr id="133" name="ZoneTexte 21">
            <a:extLst>
              <a:ext uri="{FF2B5EF4-FFF2-40B4-BE49-F238E27FC236}">
                <a16:creationId xmlns:a16="http://schemas.microsoft.com/office/drawing/2014/main" id="{8FB88D9B-F064-47B6-9303-2E2DF71F3701}"/>
              </a:ext>
            </a:extLst>
          </p:cNvPr>
          <p:cNvSpPr txBox="1"/>
          <p:nvPr/>
        </p:nvSpPr>
        <p:spPr>
          <a:xfrm>
            <a:off x="4950866" y="1833936"/>
            <a:ext cx="2451219"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Bâtiments</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Matériel</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Vin / alcool</a:t>
            </a:r>
          </a:p>
        </p:txBody>
      </p:sp>
      <p:sp>
        <p:nvSpPr>
          <p:cNvPr id="134" name="ZoneTexte 24">
            <a:extLst>
              <a:ext uri="{FF2B5EF4-FFF2-40B4-BE49-F238E27FC236}">
                <a16:creationId xmlns:a16="http://schemas.microsoft.com/office/drawing/2014/main" id="{240F88E3-4C59-4418-BEB9-C796C741B98D}"/>
              </a:ext>
            </a:extLst>
          </p:cNvPr>
          <p:cNvSpPr txBox="1"/>
          <p:nvPr/>
        </p:nvSpPr>
        <p:spPr>
          <a:xfrm>
            <a:off x="4950866" y="2964196"/>
            <a:ext cx="2451219"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Cultures par nature de récolte</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Toutes les natures de récolte</a:t>
            </a:r>
          </a:p>
        </p:txBody>
      </p:sp>
      <p:sp>
        <p:nvSpPr>
          <p:cNvPr id="135" name="ZoneTexte 26">
            <a:extLst>
              <a:ext uri="{FF2B5EF4-FFF2-40B4-BE49-F238E27FC236}">
                <a16:creationId xmlns:a16="http://schemas.microsoft.com/office/drawing/2014/main" id="{76747016-D593-4F09-92FB-30BC65103BCC}"/>
              </a:ext>
            </a:extLst>
          </p:cNvPr>
          <p:cNvSpPr txBox="1"/>
          <p:nvPr/>
        </p:nvSpPr>
        <p:spPr>
          <a:xfrm>
            <a:off x="4950866" y="5229981"/>
            <a:ext cx="2451219"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VP/VU, véhicules +3,5 t</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Engins, remorques</a:t>
            </a:r>
          </a:p>
        </p:txBody>
      </p:sp>
      <p:sp>
        <p:nvSpPr>
          <p:cNvPr id="136" name="Rectangle 135">
            <a:extLst>
              <a:ext uri="{FF2B5EF4-FFF2-40B4-BE49-F238E27FC236}">
                <a16:creationId xmlns:a16="http://schemas.microsoft.com/office/drawing/2014/main" id="{5910E3EF-63F2-4AC2-B273-F3CE10AE1CE1}"/>
              </a:ext>
            </a:extLst>
          </p:cNvPr>
          <p:cNvSpPr/>
          <p:nvPr/>
        </p:nvSpPr>
        <p:spPr>
          <a:xfrm>
            <a:off x="5533410" y="1564027"/>
            <a:ext cx="1286131" cy="205121"/>
          </a:xfrm>
          <a:prstGeom prst="rect">
            <a:avLst/>
          </a:prstGeom>
        </p:spPr>
        <p:txBody>
          <a:bodyPr wrap="square" lIns="0" tIns="0" rIns="0" bIns="0">
            <a:spAutoFit/>
          </a:bodyPr>
          <a:lstStyle/>
          <a:p>
            <a:pPr algn="ctr" defTabSz="1219080" fontAlgn="base">
              <a:spcBef>
                <a:spcPct val="0"/>
              </a:spcBef>
              <a:spcAft>
                <a:spcPct val="0"/>
              </a:spcAft>
              <a:defRPr/>
            </a:pPr>
            <a:r>
              <a:rPr lang="fr-FR" sz="1333" i="1">
                <a:solidFill>
                  <a:srgbClr val="3E454A"/>
                </a:solidFill>
                <a:latin typeface="Arial Black" panose="020B0A04020102020204" pitchFamily="34" charset="0"/>
                <a:cs typeface="Arial" pitchFamily="34" charset="0"/>
              </a:rPr>
              <a:t>Objet</a:t>
            </a:r>
            <a:endParaRPr lang="en-US" sz="1333" i="1">
              <a:solidFill>
                <a:srgbClr val="3E454A"/>
              </a:solidFill>
              <a:latin typeface="Arial Black" panose="020B0A04020102020204" pitchFamily="34" charset="0"/>
              <a:cs typeface="Arial" pitchFamily="34" charset="0"/>
            </a:endParaRPr>
          </a:p>
        </p:txBody>
      </p:sp>
      <p:sp>
        <p:nvSpPr>
          <p:cNvPr id="137" name="ZoneTexte 21">
            <a:extLst>
              <a:ext uri="{FF2B5EF4-FFF2-40B4-BE49-F238E27FC236}">
                <a16:creationId xmlns:a16="http://schemas.microsoft.com/office/drawing/2014/main" id="{14647F7C-B49F-4FA4-919D-6D687ED44422}"/>
              </a:ext>
            </a:extLst>
          </p:cNvPr>
          <p:cNvSpPr txBox="1"/>
          <p:nvPr/>
        </p:nvSpPr>
        <p:spPr>
          <a:xfrm>
            <a:off x="7510881" y="1833936"/>
            <a:ext cx="3916681"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Incendie</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Vandalisme, vol, terrorisme</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TGN, catastrophes naturelles</a:t>
            </a:r>
          </a:p>
        </p:txBody>
      </p:sp>
      <p:sp>
        <p:nvSpPr>
          <p:cNvPr id="138" name="ZoneTexte 24">
            <a:extLst>
              <a:ext uri="{FF2B5EF4-FFF2-40B4-BE49-F238E27FC236}">
                <a16:creationId xmlns:a16="http://schemas.microsoft.com/office/drawing/2014/main" id="{76F1F526-611E-420B-9FEE-42DCD978E906}"/>
              </a:ext>
            </a:extLst>
          </p:cNvPr>
          <p:cNvSpPr txBox="1"/>
          <p:nvPr/>
        </p:nvSpPr>
        <p:spPr>
          <a:xfrm>
            <a:off x="7510881" y="2964196"/>
            <a:ext cx="3916681"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Grêle</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Sécheresse, coup de chaud, etc.</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Pluies violentes, excès d’eau, etc.</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Gel, manque d’ensoleillement, tempête, températures basses etc.</a:t>
            </a:r>
          </a:p>
        </p:txBody>
      </p:sp>
      <p:sp>
        <p:nvSpPr>
          <p:cNvPr id="139" name="ZoneTexte 26">
            <a:extLst>
              <a:ext uri="{FF2B5EF4-FFF2-40B4-BE49-F238E27FC236}">
                <a16:creationId xmlns:a16="http://schemas.microsoft.com/office/drawing/2014/main" id="{BB654050-F3CD-4A64-AB11-9A0A34DA518E}"/>
              </a:ext>
            </a:extLst>
          </p:cNvPr>
          <p:cNvSpPr txBox="1"/>
          <p:nvPr/>
        </p:nvSpPr>
        <p:spPr>
          <a:xfrm>
            <a:off x="7510881" y="5229981"/>
            <a:ext cx="3916681"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RC automobile</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Dommages aux véhicules et marchandises transportées</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Bris de machine</a:t>
            </a:r>
          </a:p>
        </p:txBody>
      </p:sp>
      <p:sp>
        <p:nvSpPr>
          <p:cNvPr id="140" name="Rectangle 139">
            <a:extLst>
              <a:ext uri="{FF2B5EF4-FFF2-40B4-BE49-F238E27FC236}">
                <a16:creationId xmlns:a16="http://schemas.microsoft.com/office/drawing/2014/main" id="{E79C576A-EF47-4701-BE7C-63605F1BAACD}"/>
              </a:ext>
            </a:extLst>
          </p:cNvPr>
          <p:cNvSpPr/>
          <p:nvPr/>
        </p:nvSpPr>
        <p:spPr>
          <a:xfrm>
            <a:off x="8119558" y="1564027"/>
            <a:ext cx="2699323" cy="205121"/>
          </a:xfrm>
          <a:prstGeom prst="rect">
            <a:avLst/>
          </a:prstGeom>
        </p:spPr>
        <p:txBody>
          <a:bodyPr wrap="square" lIns="0" tIns="0" rIns="0" bIns="0">
            <a:spAutoFit/>
          </a:bodyPr>
          <a:lstStyle/>
          <a:p>
            <a:pPr algn="ctr" defTabSz="1219080" fontAlgn="base">
              <a:spcBef>
                <a:spcPct val="0"/>
              </a:spcBef>
              <a:spcAft>
                <a:spcPct val="0"/>
              </a:spcAft>
              <a:defRPr/>
            </a:pPr>
            <a:r>
              <a:rPr lang="fr-FR" sz="1333" i="1">
                <a:solidFill>
                  <a:srgbClr val="3E454A"/>
                </a:solidFill>
                <a:latin typeface="Arial Black" panose="020B0A04020102020204" pitchFamily="34" charset="0"/>
              </a:rPr>
              <a:t>Evénements &amp; c</a:t>
            </a:r>
            <a:r>
              <a:rPr lang="fr-FR" sz="1333" i="1">
                <a:solidFill>
                  <a:srgbClr val="3E454A"/>
                </a:solidFill>
                <a:latin typeface="Arial Black" panose="020B0A04020102020204" pitchFamily="34" charset="0"/>
                <a:cs typeface="Arial" pitchFamily="34" charset="0"/>
              </a:rPr>
              <a:t>ouvertures</a:t>
            </a:r>
            <a:endParaRPr lang="en-US" sz="1333" i="1">
              <a:solidFill>
                <a:srgbClr val="3E454A"/>
              </a:solidFill>
              <a:latin typeface="Arial Black" panose="020B0A04020102020204" pitchFamily="34" charset="0"/>
              <a:cs typeface="Arial" pitchFamily="34" charset="0"/>
            </a:endParaRPr>
          </a:p>
        </p:txBody>
      </p:sp>
      <p:grpSp>
        <p:nvGrpSpPr>
          <p:cNvPr id="141" name="Group 4">
            <a:extLst>
              <a:ext uri="{FF2B5EF4-FFF2-40B4-BE49-F238E27FC236}">
                <a16:creationId xmlns:a16="http://schemas.microsoft.com/office/drawing/2014/main" id="{8E494E7D-E6D7-4B7B-8871-449098E93241}"/>
              </a:ext>
            </a:extLst>
          </p:cNvPr>
          <p:cNvGrpSpPr/>
          <p:nvPr/>
        </p:nvGrpSpPr>
        <p:grpSpPr>
          <a:xfrm>
            <a:off x="4503009" y="1859540"/>
            <a:ext cx="290064" cy="290064"/>
            <a:chOff x="2688228" y="1618266"/>
            <a:chExt cx="217548" cy="217548"/>
          </a:xfrm>
        </p:grpSpPr>
        <p:sp>
          <p:nvSpPr>
            <p:cNvPr id="142" name="Oval 100">
              <a:hlinkClick r:id="rId4" action="ppaction://hlinksldjump"/>
              <a:extLst>
                <a:ext uri="{FF2B5EF4-FFF2-40B4-BE49-F238E27FC236}">
                  <a16:creationId xmlns:a16="http://schemas.microsoft.com/office/drawing/2014/main" id="{E79D77F9-32DE-4EA8-A2AE-F399A480253A}"/>
                </a:ext>
              </a:extLst>
            </p:cNvPr>
            <p:cNvSpPr>
              <a:spLocks noChangeAspect="1"/>
            </p:cNvSpPr>
            <p:nvPr/>
          </p:nvSpPr>
          <p:spPr>
            <a:xfrm>
              <a:off x="2688228" y="1618266"/>
              <a:ext cx="217548" cy="217548"/>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143" name="Group 104">
              <a:extLst>
                <a:ext uri="{FF2B5EF4-FFF2-40B4-BE49-F238E27FC236}">
                  <a16:creationId xmlns:a16="http://schemas.microsoft.com/office/drawing/2014/main" id="{3F10D34F-55C3-464C-AD5E-DAD71500AD40}"/>
                </a:ext>
              </a:extLst>
            </p:cNvPr>
            <p:cNvGrpSpPr>
              <a:grpSpLocks noChangeAspect="1"/>
            </p:cNvGrpSpPr>
            <p:nvPr/>
          </p:nvGrpSpPr>
          <p:grpSpPr bwMode="auto">
            <a:xfrm>
              <a:off x="2744285" y="1647779"/>
              <a:ext cx="105435" cy="158523"/>
              <a:chOff x="1443" y="2997"/>
              <a:chExt cx="284" cy="427"/>
            </a:xfrm>
            <a:solidFill>
              <a:srgbClr val="FFFFFF"/>
            </a:solidFill>
          </p:grpSpPr>
          <p:sp>
            <p:nvSpPr>
              <p:cNvPr id="144" name="Freeform 105">
                <a:extLst>
                  <a:ext uri="{FF2B5EF4-FFF2-40B4-BE49-F238E27FC236}">
                    <a16:creationId xmlns:a16="http://schemas.microsoft.com/office/drawing/2014/main" id="{A94AC38F-1112-4AFA-8B8F-FAC0C8C1BA02}"/>
                  </a:ext>
                </a:extLst>
              </p:cNvPr>
              <p:cNvSpPr>
                <a:spLocks noEditPoints="1"/>
              </p:cNvSpPr>
              <p:nvPr/>
            </p:nvSpPr>
            <p:spPr bwMode="auto">
              <a:xfrm>
                <a:off x="1462" y="3104"/>
                <a:ext cx="261" cy="320"/>
              </a:xfrm>
              <a:custGeom>
                <a:avLst/>
                <a:gdLst>
                  <a:gd name="T0" fmla="*/ 155 w 176"/>
                  <a:gd name="T1" fmla="*/ 216 h 216"/>
                  <a:gd name="T2" fmla="*/ 59 w 176"/>
                  <a:gd name="T3" fmla="*/ 216 h 216"/>
                  <a:gd name="T4" fmla="*/ 54 w 176"/>
                  <a:gd name="T5" fmla="*/ 213 h 216"/>
                  <a:gd name="T6" fmla="*/ 6 w 176"/>
                  <a:gd name="T7" fmla="*/ 141 h 216"/>
                  <a:gd name="T8" fmla="*/ 4 w 176"/>
                  <a:gd name="T9" fmla="*/ 116 h 216"/>
                  <a:gd name="T10" fmla="*/ 17 w 176"/>
                  <a:gd name="T11" fmla="*/ 108 h 216"/>
                  <a:gd name="T12" fmla="*/ 59 w 176"/>
                  <a:gd name="T13" fmla="*/ 137 h 216"/>
                  <a:gd name="T14" fmla="*/ 59 w 176"/>
                  <a:gd name="T15" fmla="*/ 24 h 216"/>
                  <a:gd name="T16" fmla="*/ 83 w 176"/>
                  <a:gd name="T17" fmla="*/ 0 h 216"/>
                  <a:gd name="T18" fmla="*/ 107 w 176"/>
                  <a:gd name="T19" fmla="*/ 24 h 216"/>
                  <a:gd name="T20" fmla="*/ 107 w 176"/>
                  <a:gd name="T21" fmla="*/ 92 h 216"/>
                  <a:gd name="T22" fmla="*/ 156 w 176"/>
                  <a:gd name="T23" fmla="*/ 108 h 216"/>
                  <a:gd name="T24" fmla="*/ 173 w 176"/>
                  <a:gd name="T25" fmla="*/ 145 h 216"/>
                  <a:gd name="T26" fmla="*/ 161 w 176"/>
                  <a:gd name="T27" fmla="*/ 211 h 216"/>
                  <a:gd name="T28" fmla="*/ 155 w 176"/>
                  <a:gd name="T29" fmla="*/ 216 h 216"/>
                  <a:gd name="T30" fmla="*/ 62 w 176"/>
                  <a:gd name="T31" fmla="*/ 204 h 216"/>
                  <a:gd name="T32" fmla="*/ 150 w 176"/>
                  <a:gd name="T33" fmla="*/ 204 h 216"/>
                  <a:gd name="T34" fmla="*/ 161 w 176"/>
                  <a:gd name="T35" fmla="*/ 143 h 216"/>
                  <a:gd name="T36" fmla="*/ 152 w 176"/>
                  <a:gd name="T37" fmla="*/ 120 h 216"/>
                  <a:gd name="T38" fmla="*/ 99 w 176"/>
                  <a:gd name="T39" fmla="*/ 102 h 216"/>
                  <a:gd name="T40" fmla="*/ 95 w 176"/>
                  <a:gd name="T41" fmla="*/ 96 h 216"/>
                  <a:gd name="T42" fmla="*/ 95 w 176"/>
                  <a:gd name="T43" fmla="*/ 24 h 216"/>
                  <a:gd name="T44" fmla="*/ 83 w 176"/>
                  <a:gd name="T45" fmla="*/ 12 h 216"/>
                  <a:gd name="T46" fmla="*/ 71 w 176"/>
                  <a:gd name="T47" fmla="*/ 24 h 216"/>
                  <a:gd name="T48" fmla="*/ 71 w 176"/>
                  <a:gd name="T49" fmla="*/ 156 h 216"/>
                  <a:gd name="T50" fmla="*/ 67 w 176"/>
                  <a:gd name="T51" fmla="*/ 162 h 216"/>
                  <a:gd name="T52" fmla="*/ 60 w 176"/>
                  <a:gd name="T53" fmla="*/ 159 h 216"/>
                  <a:gd name="T54" fmla="*/ 17 w 176"/>
                  <a:gd name="T55" fmla="*/ 120 h 216"/>
                  <a:gd name="T56" fmla="*/ 14 w 176"/>
                  <a:gd name="T57" fmla="*/ 121 h 216"/>
                  <a:gd name="T58" fmla="*/ 16 w 176"/>
                  <a:gd name="T59" fmla="*/ 135 h 216"/>
                  <a:gd name="T60" fmla="*/ 62 w 176"/>
                  <a:gd name="T61" fmla="*/ 20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6" h="216">
                    <a:moveTo>
                      <a:pt x="155" y="216"/>
                    </a:moveTo>
                    <a:cubicBezTo>
                      <a:pt x="59" y="216"/>
                      <a:pt x="59" y="216"/>
                      <a:pt x="59" y="216"/>
                    </a:cubicBezTo>
                    <a:cubicBezTo>
                      <a:pt x="57" y="216"/>
                      <a:pt x="55" y="215"/>
                      <a:pt x="54" y="213"/>
                    </a:cubicBezTo>
                    <a:cubicBezTo>
                      <a:pt x="6" y="141"/>
                      <a:pt x="6" y="141"/>
                      <a:pt x="6" y="141"/>
                    </a:cubicBezTo>
                    <a:cubicBezTo>
                      <a:pt x="2" y="135"/>
                      <a:pt x="0" y="124"/>
                      <a:pt x="4" y="116"/>
                    </a:cubicBezTo>
                    <a:cubicBezTo>
                      <a:pt x="6" y="111"/>
                      <a:pt x="11" y="108"/>
                      <a:pt x="17" y="108"/>
                    </a:cubicBezTo>
                    <a:cubicBezTo>
                      <a:pt x="30" y="108"/>
                      <a:pt x="42" y="113"/>
                      <a:pt x="59" y="137"/>
                    </a:cubicBezTo>
                    <a:cubicBezTo>
                      <a:pt x="59" y="24"/>
                      <a:pt x="59" y="24"/>
                      <a:pt x="59" y="24"/>
                    </a:cubicBezTo>
                    <a:cubicBezTo>
                      <a:pt x="59" y="11"/>
                      <a:pt x="70" y="0"/>
                      <a:pt x="83" y="0"/>
                    </a:cubicBezTo>
                    <a:cubicBezTo>
                      <a:pt x="96" y="0"/>
                      <a:pt x="107" y="11"/>
                      <a:pt x="107" y="24"/>
                    </a:cubicBezTo>
                    <a:cubicBezTo>
                      <a:pt x="107" y="92"/>
                      <a:pt x="107" y="92"/>
                      <a:pt x="107" y="92"/>
                    </a:cubicBezTo>
                    <a:cubicBezTo>
                      <a:pt x="156" y="108"/>
                      <a:pt x="156" y="108"/>
                      <a:pt x="156" y="108"/>
                    </a:cubicBezTo>
                    <a:cubicBezTo>
                      <a:pt x="172" y="113"/>
                      <a:pt x="176" y="131"/>
                      <a:pt x="173" y="145"/>
                    </a:cubicBezTo>
                    <a:cubicBezTo>
                      <a:pt x="161" y="211"/>
                      <a:pt x="161" y="211"/>
                      <a:pt x="161" y="211"/>
                    </a:cubicBezTo>
                    <a:cubicBezTo>
                      <a:pt x="161" y="214"/>
                      <a:pt x="158" y="216"/>
                      <a:pt x="155" y="216"/>
                    </a:cubicBezTo>
                    <a:close/>
                    <a:moveTo>
                      <a:pt x="62" y="204"/>
                    </a:moveTo>
                    <a:cubicBezTo>
                      <a:pt x="150" y="204"/>
                      <a:pt x="150" y="204"/>
                      <a:pt x="150" y="204"/>
                    </a:cubicBezTo>
                    <a:cubicBezTo>
                      <a:pt x="161" y="143"/>
                      <a:pt x="161" y="143"/>
                      <a:pt x="161" y="143"/>
                    </a:cubicBezTo>
                    <a:cubicBezTo>
                      <a:pt x="163" y="134"/>
                      <a:pt x="161" y="123"/>
                      <a:pt x="152" y="120"/>
                    </a:cubicBezTo>
                    <a:cubicBezTo>
                      <a:pt x="99" y="102"/>
                      <a:pt x="99" y="102"/>
                      <a:pt x="99" y="102"/>
                    </a:cubicBezTo>
                    <a:cubicBezTo>
                      <a:pt x="97" y="101"/>
                      <a:pt x="95" y="99"/>
                      <a:pt x="95" y="96"/>
                    </a:cubicBezTo>
                    <a:cubicBezTo>
                      <a:pt x="95" y="24"/>
                      <a:pt x="95" y="24"/>
                      <a:pt x="95" y="24"/>
                    </a:cubicBezTo>
                    <a:cubicBezTo>
                      <a:pt x="95" y="17"/>
                      <a:pt x="90" y="12"/>
                      <a:pt x="83" y="12"/>
                    </a:cubicBezTo>
                    <a:cubicBezTo>
                      <a:pt x="77" y="12"/>
                      <a:pt x="71" y="18"/>
                      <a:pt x="71" y="24"/>
                    </a:cubicBezTo>
                    <a:cubicBezTo>
                      <a:pt x="71" y="156"/>
                      <a:pt x="71" y="156"/>
                      <a:pt x="71" y="156"/>
                    </a:cubicBezTo>
                    <a:cubicBezTo>
                      <a:pt x="71" y="159"/>
                      <a:pt x="69" y="161"/>
                      <a:pt x="67" y="162"/>
                    </a:cubicBezTo>
                    <a:cubicBezTo>
                      <a:pt x="64" y="163"/>
                      <a:pt x="62" y="162"/>
                      <a:pt x="60" y="159"/>
                    </a:cubicBezTo>
                    <a:cubicBezTo>
                      <a:pt x="37" y="123"/>
                      <a:pt x="26" y="120"/>
                      <a:pt x="17" y="120"/>
                    </a:cubicBezTo>
                    <a:cubicBezTo>
                      <a:pt x="15" y="120"/>
                      <a:pt x="15" y="121"/>
                      <a:pt x="14" y="121"/>
                    </a:cubicBezTo>
                    <a:cubicBezTo>
                      <a:pt x="13" y="124"/>
                      <a:pt x="14" y="131"/>
                      <a:pt x="16" y="135"/>
                    </a:cubicBezTo>
                    <a:lnTo>
                      <a:pt x="62" y="2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45" name="Freeform 106">
                <a:extLst>
                  <a:ext uri="{FF2B5EF4-FFF2-40B4-BE49-F238E27FC236}">
                    <a16:creationId xmlns:a16="http://schemas.microsoft.com/office/drawing/2014/main" id="{6B9D208B-A2A8-40C6-A525-FD24113F80B9}"/>
                  </a:ext>
                </a:extLst>
              </p:cNvPr>
              <p:cNvSpPr>
                <a:spLocks/>
              </p:cNvSpPr>
              <p:nvPr/>
            </p:nvSpPr>
            <p:spPr bwMode="auto">
              <a:xfrm>
                <a:off x="1656" y="3122"/>
                <a:ext cx="71" cy="17"/>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9"/>
                      <a:pt x="0" y="6"/>
                    </a:cubicBezTo>
                    <a:cubicBezTo>
                      <a:pt x="0" y="3"/>
                      <a:pt x="3" y="0"/>
                      <a:pt x="6" y="0"/>
                    </a:cubicBezTo>
                    <a:cubicBezTo>
                      <a:pt x="42" y="0"/>
                      <a:pt x="42" y="0"/>
                      <a:pt x="42" y="0"/>
                    </a:cubicBezTo>
                    <a:cubicBezTo>
                      <a:pt x="46" y="0"/>
                      <a:pt x="48" y="3"/>
                      <a:pt x="48" y="6"/>
                    </a:cubicBezTo>
                    <a:cubicBezTo>
                      <a:pt x="48" y="9"/>
                      <a:pt x="46"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46" name="Freeform 107">
                <a:extLst>
                  <a:ext uri="{FF2B5EF4-FFF2-40B4-BE49-F238E27FC236}">
                    <a16:creationId xmlns:a16="http://schemas.microsoft.com/office/drawing/2014/main" id="{B93337BE-9691-4508-87FB-FA11C2B3E3AA}"/>
                  </a:ext>
                </a:extLst>
              </p:cNvPr>
              <p:cNvSpPr>
                <a:spLocks/>
              </p:cNvSpPr>
              <p:nvPr/>
            </p:nvSpPr>
            <p:spPr bwMode="auto">
              <a:xfrm>
                <a:off x="1638" y="3031"/>
                <a:ext cx="55" cy="55"/>
              </a:xfrm>
              <a:custGeom>
                <a:avLst/>
                <a:gdLst>
                  <a:gd name="T0" fmla="*/ 6 w 37"/>
                  <a:gd name="T1" fmla="*/ 37 h 37"/>
                  <a:gd name="T2" fmla="*/ 2 w 37"/>
                  <a:gd name="T3" fmla="*/ 35 h 37"/>
                  <a:gd name="T4" fmla="*/ 2 w 37"/>
                  <a:gd name="T5" fmla="*/ 27 h 37"/>
                  <a:gd name="T6" fmla="*/ 26 w 37"/>
                  <a:gd name="T7" fmla="*/ 3 h 37"/>
                  <a:gd name="T8" fmla="*/ 34 w 37"/>
                  <a:gd name="T9" fmla="*/ 3 h 37"/>
                  <a:gd name="T10" fmla="*/ 34 w 37"/>
                  <a:gd name="T11" fmla="*/ 11 h 37"/>
                  <a:gd name="T12" fmla="*/ 10 w 37"/>
                  <a:gd name="T13" fmla="*/ 35 h 37"/>
                  <a:gd name="T14" fmla="*/ 6 w 37"/>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6" y="37"/>
                    </a:moveTo>
                    <a:cubicBezTo>
                      <a:pt x="5" y="37"/>
                      <a:pt x="3" y="36"/>
                      <a:pt x="2" y="35"/>
                    </a:cubicBezTo>
                    <a:cubicBezTo>
                      <a:pt x="0" y="33"/>
                      <a:pt x="0" y="29"/>
                      <a:pt x="2" y="27"/>
                    </a:cubicBezTo>
                    <a:cubicBezTo>
                      <a:pt x="26" y="3"/>
                      <a:pt x="26" y="3"/>
                      <a:pt x="26" y="3"/>
                    </a:cubicBezTo>
                    <a:cubicBezTo>
                      <a:pt x="28" y="0"/>
                      <a:pt x="32" y="0"/>
                      <a:pt x="34" y="3"/>
                    </a:cubicBezTo>
                    <a:cubicBezTo>
                      <a:pt x="37" y="5"/>
                      <a:pt x="37" y="9"/>
                      <a:pt x="34" y="11"/>
                    </a:cubicBezTo>
                    <a:cubicBezTo>
                      <a:pt x="10" y="35"/>
                      <a:pt x="10" y="35"/>
                      <a:pt x="10" y="35"/>
                    </a:cubicBezTo>
                    <a:cubicBezTo>
                      <a:pt x="9" y="36"/>
                      <a:pt x="8" y="37"/>
                      <a:pt x="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47" name="Freeform 108">
                <a:extLst>
                  <a:ext uri="{FF2B5EF4-FFF2-40B4-BE49-F238E27FC236}">
                    <a16:creationId xmlns:a16="http://schemas.microsoft.com/office/drawing/2014/main" id="{BDC44360-CAF7-4C2E-8837-DC9B3CAF07D0}"/>
                  </a:ext>
                </a:extLst>
              </p:cNvPr>
              <p:cNvSpPr>
                <a:spLocks/>
              </p:cNvSpPr>
              <p:nvPr/>
            </p:nvSpPr>
            <p:spPr bwMode="auto">
              <a:xfrm>
                <a:off x="1585" y="2997"/>
                <a:ext cx="18" cy="71"/>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10" y="0"/>
                      <a:pt x="12" y="3"/>
                      <a:pt x="12" y="6"/>
                    </a:cubicBezTo>
                    <a:cubicBezTo>
                      <a:pt x="12" y="42"/>
                      <a:pt x="12" y="42"/>
                      <a:pt x="12" y="42"/>
                    </a:cubicBezTo>
                    <a:cubicBezTo>
                      <a:pt x="12" y="45"/>
                      <a:pt x="10" y="48"/>
                      <a:pt x="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48" name="Freeform 109">
                <a:extLst>
                  <a:ext uri="{FF2B5EF4-FFF2-40B4-BE49-F238E27FC236}">
                    <a16:creationId xmlns:a16="http://schemas.microsoft.com/office/drawing/2014/main" id="{55DC7FE2-4A74-4847-B33F-FA1F792D69CC}"/>
                  </a:ext>
                </a:extLst>
              </p:cNvPr>
              <p:cNvSpPr>
                <a:spLocks/>
              </p:cNvSpPr>
              <p:nvPr/>
            </p:nvSpPr>
            <p:spPr bwMode="auto">
              <a:xfrm>
                <a:off x="1478" y="3031"/>
                <a:ext cx="55" cy="55"/>
              </a:xfrm>
              <a:custGeom>
                <a:avLst/>
                <a:gdLst>
                  <a:gd name="T0" fmla="*/ 30 w 37"/>
                  <a:gd name="T1" fmla="*/ 37 h 37"/>
                  <a:gd name="T2" fmla="*/ 26 w 37"/>
                  <a:gd name="T3" fmla="*/ 35 h 37"/>
                  <a:gd name="T4" fmla="*/ 2 w 37"/>
                  <a:gd name="T5" fmla="*/ 11 h 37"/>
                  <a:gd name="T6" fmla="*/ 2 w 37"/>
                  <a:gd name="T7" fmla="*/ 3 h 37"/>
                  <a:gd name="T8" fmla="*/ 10 w 37"/>
                  <a:gd name="T9" fmla="*/ 3 h 37"/>
                  <a:gd name="T10" fmla="*/ 34 w 37"/>
                  <a:gd name="T11" fmla="*/ 27 h 37"/>
                  <a:gd name="T12" fmla="*/ 34 w 37"/>
                  <a:gd name="T13" fmla="*/ 35 h 37"/>
                  <a:gd name="T14" fmla="*/ 30 w 37"/>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30" y="37"/>
                    </a:moveTo>
                    <a:cubicBezTo>
                      <a:pt x="29" y="37"/>
                      <a:pt x="27" y="36"/>
                      <a:pt x="26" y="35"/>
                    </a:cubicBezTo>
                    <a:cubicBezTo>
                      <a:pt x="2" y="11"/>
                      <a:pt x="2" y="11"/>
                      <a:pt x="2" y="11"/>
                    </a:cubicBezTo>
                    <a:cubicBezTo>
                      <a:pt x="0" y="9"/>
                      <a:pt x="0" y="5"/>
                      <a:pt x="2" y="3"/>
                    </a:cubicBezTo>
                    <a:cubicBezTo>
                      <a:pt x="4" y="0"/>
                      <a:pt x="8" y="0"/>
                      <a:pt x="10" y="3"/>
                    </a:cubicBezTo>
                    <a:cubicBezTo>
                      <a:pt x="34" y="27"/>
                      <a:pt x="34" y="27"/>
                      <a:pt x="34" y="27"/>
                    </a:cubicBezTo>
                    <a:cubicBezTo>
                      <a:pt x="37" y="29"/>
                      <a:pt x="37" y="33"/>
                      <a:pt x="34" y="35"/>
                    </a:cubicBezTo>
                    <a:cubicBezTo>
                      <a:pt x="33" y="36"/>
                      <a:pt x="32" y="37"/>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49" name="Freeform 110">
                <a:extLst>
                  <a:ext uri="{FF2B5EF4-FFF2-40B4-BE49-F238E27FC236}">
                    <a16:creationId xmlns:a16="http://schemas.microsoft.com/office/drawing/2014/main" id="{313D9CEA-3BBD-4574-A677-3E993C6DB932}"/>
                  </a:ext>
                </a:extLst>
              </p:cNvPr>
              <p:cNvSpPr>
                <a:spLocks/>
              </p:cNvSpPr>
              <p:nvPr/>
            </p:nvSpPr>
            <p:spPr bwMode="auto">
              <a:xfrm>
                <a:off x="1443" y="3122"/>
                <a:ext cx="71" cy="17"/>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9"/>
                      <a:pt x="0" y="6"/>
                    </a:cubicBezTo>
                    <a:cubicBezTo>
                      <a:pt x="0" y="3"/>
                      <a:pt x="3" y="0"/>
                      <a:pt x="6" y="0"/>
                    </a:cubicBezTo>
                    <a:cubicBezTo>
                      <a:pt x="42" y="0"/>
                      <a:pt x="42" y="0"/>
                      <a:pt x="42" y="0"/>
                    </a:cubicBezTo>
                    <a:cubicBezTo>
                      <a:pt x="46" y="0"/>
                      <a:pt x="48" y="3"/>
                      <a:pt x="48" y="6"/>
                    </a:cubicBezTo>
                    <a:cubicBezTo>
                      <a:pt x="48" y="9"/>
                      <a:pt x="46"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grpSp>
      </p:grpSp>
      <p:grpSp>
        <p:nvGrpSpPr>
          <p:cNvPr id="150" name="Group 7">
            <a:extLst>
              <a:ext uri="{FF2B5EF4-FFF2-40B4-BE49-F238E27FC236}">
                <a16:creationId xmlns:a16="http://schemas.microsoft.com/office/drawing/2014/main" id="{7789B18A-C34D-413E-8B3B-DEC8EF00D48E}"/>
              </a:ext>
            </a:extLst>
          </p:cNvPr>
          <p:cNvGrpSpPr/>
          <p:nvPr/>
        </p:nvGrpSpPr>
        <p:grpSpPr>
          <a:xfrm>
            <a:off x="4503009" y="3002724"/>
            <a:ext cx="290064" cy="290064"/>
            <a:chOff x="2688228" y="2475654"/>
            <a:chExt cx="217548" cy="217548"/>
          </a:xfrm>
        </p:grpSpPr>
        <p:sp>
          <p:nvSpPr>
            <p:cNvPr id="151" name="Oval 108">
              <a:hlinkClick r:id="" action="ppaction://noaction"/>
              <a:extLst>
                <a:ext uri="{FF2B5EF4-FFF2-40B4-BE49-F238E27FC236}">
                  <a16:creationId xmlns:a16="http://schemas.microsoft.com/office/drawing/2014/main" id="{FF43AF71-2A6A-4C0D-99D9-41C127678289}"/>
                </a:ext>
              </a:extLst>
            </p:cNvPr>
            <p:cNvSpPr>
              <a:spLocks noChangeAspect="1"/>
            </p:cNvSpPr>
            <p:nvPr/>
          </p:nvSpPr>
          <p:spPr>
            <a:xfrm>
              <a:off x="2688228" y="2475654"/>
              <a:ext cx="217548" cy="217548"/>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152" name="Group 104">
              <a:extLst>
                <a:ext uri="{FF2B5EF4-FFF2-40B4-BE49-F238E27FC236}">
                  <a16:creationId xmlns:a16="http://schemas.microsoft.com/office/drawing/2014/main" id="{69D36BF4-9C52-42C8-9D80-C244A5EB1C1F}"/>
                </a:ext>
              </a:extLst>
            </p:cNvPr>
            <p:cNvGrpSpPr>
              <a:grpSpLocks noChangeAspect="1"/>
            </p:cNvGrpSpPr>
            <p:nvPr/>
          </p:nvGrpSpPr>
          <p:grpSpPr bwMode="auto">
            <a:xfrm>
              <a:off x="2744285" y="2505167"/>
              <a:ext cx="105435" cy="158523"/>
              <a:chOff x="1443" y="2997"/>
              <a:chExt cx="284" cy="427"/>
            </a:xfrm>
            <a:solidFill>
              <a:srgbClr val="FFFFFF"/>
            </a:solidFill>
          </p:grpSpPr>
          <p:sp>
            <p:nvSpPr>
              <p:cNvPr id="153" name="Freeform 105">
                <a:extLst>
                  <a:ext uri="{FF2B5EF4-FFF2-40B4-BE49-F238E27FC236}">
                    <a16:creationId xmlns:a16="http://schemas.microsoft.com/office/drawing/2014/main" id="{3B61D1CC-0A8F-4348-B2CD-A60BF816148E}"/>
                  </a:ext>
                </a:extLst>
              </p:cNvPr>
              <p:cNvSpPr>
                <a:spLocks noEditPoints="1"/>
              </p:cNvSpPr>
              <p:nvPr/>
            </p:nvSpPr>
            <p:spPr bwMode="auto">
              <a:xfrm>
                <a:off x="1462" y="3104"/>
                <a:ext cx="261" cy="320"/>
              </a:xfrm>
              <a:custGeom>
                <a:avLst/>
                <a:gdLst>
                  <a:gd name="T0" fmla="*/ 155 w 176"/>
                  <a:gd name="T1" fmla="*/ 216 h 216"/>
                  <a:gd name="T2" fmla="*/ 59 w 176"/>
                  <a:gd name="T3" fmla="*/ 216 h 216"/>
                  <a:gd name="T4" fmla="*/ 54 w 176"/>
                  <a:gd name="T5" fmla="*/ 213 h 216"/>
                  <a:gd name="T6" fmla="*/ 6 w 176"/>
                  <a:gd name="T7" fmla="*/ 141 h 216"/>
                  <a:gd name="T8" fmla="*/ 4 w 176"/>
                  <a:gd name="T9" fmla="*/ 116 h 216"/>
                  <a:gd name="T10" fmla="*/ 17 w 176"/>
                  <a:gd name="T11" fmla="*/ 108 h 216"/>
                  <a:gd name="T12" fmla="*/ 59 w 176"/>
                  <a:gd name="T13" fmla="*/ 137 h 216"/>
                  <a:gd name="T14" fmla="*/ 59 w 176"/>
                  <a:gd name="T15" fmla="*/ 24 h 216"/>
                  <a:gd name="T16" fmla="*/ 83 w 176"/>
                  <a:gd name="T17" fmla="*/ 0 h 216"/>
                  <a:gd name="T18" fmla="*/ 107 w 176"/>
                  <a:gd name="T19" fmla="*/ 24 h 216"/>
                  <a:gd name="T20" fmla="*/ 107 w 176"/>
                  <a:gd name="T21" fmla="*/ 92 h 216"/>
                  <a:gd name="T22" fmla="*/ 156 w 176"/>
                  <a:gd name="T23" fmla="*/ 108 h 216"/>
                  <a:gd name="T24" fmla="*/ 173 w 176"/>
                  <a:gd name="T25" fmla="*/ 145 h 216"/>
                  <a:gd name="T26" fmla="*/ 161 w 176"/>
                  <a:gd name="T27" fmla="*/ 211 h 216"/>
                  <a:gd name="T28" fmla="*/ 155 w 176"/>
                  <a:gd name="T29" fmla="*/ 216 h 216"/>
                  <a:gd name="T30" fmla="*/ 62 w 176"/>
                  <a:gd name="T31" fmla="*/ 204 h 216"/>
                  <a:gd name="T32" fmla="*/ 150 w 176"/>
                  <a:gd name="T33" fmla="*/ 204 h 216"/>
                  <a:gd name="T34" fmla="*/ 161 w 176"/>
                  <a:gd name="T35" fmla="*/ 143 h 216"/>
                  <a:gd name="T36" fmla="*/ 152 w 176"/>
                  <a:gd name="T37" fmla="*/ 120 h 216"/>
                  <a:gd name="T38" fmla="*/ 99 w 176"/>
                  <a:gd name="T39" fmla="*/ 102 h 216"/>
                  <a:gd name="T40" fmla="*/ 95 w 176"/>
                  <a:gd name="T41" fmla="*/ 96 h 216"/>
                  <a:gd name="T42" fmla="*/ 95 w 176"/>
                  <a:gd name="T43" fmla="*/ 24 h 216"/>
                  <a:gd name="T44" fmla="*/ 83 w 176"/>
                  <a:gd name="T45" fmla="*/ 12 h 216"/>
                  <a:gd name="T46" fmla="*/ 71 w 176"/>
                  <a:gd name="T47" fmla="*/ 24 h 216"/>
                  <a:gd name="T48" fmla="*/ 71 w 176"/>
                  <a:gd name="T49" fmla="*/ 156 h 216"/>
                  <a:gd name="T50" fmla="*/ 67 w 176"/>
                  <a:gd name="T51" fmla="*/ 162 h 216"/>
                  <a:gd name="T52" fmla="*/ 60 w 176"/>
                  <a:gd name="T53" fmla="*/ 159 h 216"/>
                  <a:gd name="T54" fmla="*/ 17 w 176"/>
                  <a:gd name="T55" fmla="*/ 120 h 216"/>
                  <a:gd name="T56" fmla="*/ 14 w 176"/>
                  <a:gd name="T57" fmla="*/ 121 h 216"/>
                  <a:gd name="T58" fmla="*/ 16 w 176"/>
                  <a:gd name="T59" fmla="*/ 135 h 216"/>
                  <a:gd name="T60" fmla="*/ 62 w 176"/>
                  <a:gd name="T61" fmla="*/ 20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6" h="216">
                    <a:moveTo>
                      <a:pt x="155" y="216"/>
                    </a:moveTo>
                    <a:cubicBezTo>
                      <a:pt x="59" y="216"/>
                      <a:pt x="59" y="216"/>
                      <a:pt x="59" y="216"/>
                    </a:cubicBezTo>
                    <a:cubicBezTo>
                      <a:pt x="57" y="216"/>
                      <a:pt x="55" y="215"/>
                      <a:pt x="54" y="213"/>
                    </a:cubicBezTo>
                    <a:cubicBezTo>
                      <a:pt x="6" y="141"/>
                      <a:pt x="6" y="141"/>
                      <a:pt x="6" y="141"/>
                    </a:cubicBezTo>
                    <a:cubicBezTo>
                      <a:pt x="2" y="135"/>
                      <a:pt x="0" y="124"/>
                      <a:pt x="4" y="116"/>
                    </a:cubicBezTo>
                    <a:cubicBezTo>
                      <a:pt x="6" y="111"/>
                      <a:pt x="11" y="108"/>
                      <a:pt x="17" y="108"/>
                    </a:cubicBezTo>
                    <a:cubicBezTo>
                      <a:pt x="30" y="108"/>
                      <a:pt x="42" y="113"/>
                      <a:pt x="59" y="137"/>
                    </a:cubicBezTo>
                    <a:cubicBezTo>
                      <a:pt x="59" y="24"/>
                      <a:pt x="59" y="24"/>
                      <a:pt x="59" y="24"/>
                    </a:cubicBezTo>
                    <a:cubicBezTo>
                      <a:pt x="59" y="11"/>
                      <a:pt x="70" y="0"/>
                      <a:pt x="83" y="0"/>
                    </a:cubicBezTo>
                    <a:cubicBezTo>
                      <a:pt x="96" y="0"/>
                      <a:pt x="107" y="11"/>
                      <a:pt x="107" y="24"/>
                    </a:cubicBezTo>
                    <a:cubicBezTo>
                      <a:pt x="107" y="92"/>
                      <a:pt x="107" y="92"/>
                      <a:pt x="107" y="92"/>
                    </a:cubicBezTo>
                    <a:cubicBezTo>
                      <a:pt x="156" y="108"/>
                      <a:pt x="156" y="108"/>
                      <a:pt x="156" y="108"/>
                    </a:cubicBezTo>
                    <a:cubicBezTo>
                      <a:pt x="172" y="113"/>
                      <a:pt x="176" y="131"/>
                      <a:pt x="173" y="145"/>
                    </a:cubicBezTo>
                    <a:cubicBezTo>
                      <a:pt x="161" y="211"/>
                      <a:pt x="161" y="211"/>
                      <a:pt x="161" y="211"/>
                    </a:cubicBezTo>
                    <a:cubicBezTo>
                      <a:pt x="161" y="214"/>
                      <a:pt x="158" y="216"/>
                      <a:pt x="155" y="216"/>
                    </a:cubicBezTo>
                    <a:close/>
                    <a:moveTo>
                      <a:pt x="62" y="204"/>
                    </a:moveTo>
                    <a:cubicBezTo>
                      <a:pt x="150" y="204"/>
                      <a:pt x="150" y="204"/>
                      <a:pt x="150" y="204"/>
                    </a:cubicBezTo>
                    <a:cubicBezTo>
                      <a:pt x="161" y="143"/>
                      <a:pt x="161" y="143"/>
                      <a:pt x="161" y="143"/>
                    </a:cubicBezTo>
                    <a:cubicBezTo>
                      <a:pt x="163" y="134"/>
                      <a:pt x="161" y="123"/>
                      <a:pt x="152" y="120"/>
                    </a:cubicBezTo>
                    <a:cubicBezTo>
                      <a:pt x="99" y="102"/>
                      <a:pt x="99" y="102"/>
                      <a:pt x="99" y="102"/>
                    </a:cubicBezTo>
                    <a:cubicBezTo>
                      <a:pt x="97" y="101"/>
                      <a:pt x="95" y="99"/>
                      <a:pt x="95" y="96"/>
                    </a:cubicBezTo>
                    <a:cubicBezTo>
                      <a:pt x="95" y="24"/>
                      <a:pt x="95" y="24"/>
                      <a:pt x="95" y="24"/>
                    </a:cubicBezTo>
                    <a:cubicBezTo>
                      <a:pt x="95" y="17"/>
                      <a:pt x="90" y="12"/>
                      <a:pt x="83" y="12"/>
                    </a:cubicBezTo>
                    <a:cubicBezTo>
                      <a:pt x="77" y="12"/>
                      <a:pt x="71" y="18"/>
                      <a:pt x="71" y="24"/>
                    </a:cubicBezTo>
                    <a:cubicBezTo>
                      <a:pt x="71" y="156"/>
                      <a:pt x="71" y="156"/>
                      <a:pt x="71" y="156"/>
                    </a:cubicBezTo>
                    <a:cubicBezTo>
                      <a:pt x="71" y="159"/>
                      <a:pt x="69" y="161"/>
                      <a:pt x="67" y="162"/>
                    </a:cubicBezTo>
                    <a:cubicBezTo>
                      <a:pt x="64" y="163"/>
                      <a:pt x="62" y="162"/>
                      <a:pt x="60" y="159"/>
                    </a:cubicBezTo>
                    <a:cubicBezTo>
                      <a:pt x="37" y="123"/>
                      <a:pt x="26" y="120"/>
                      <a:pt x="17" y="120"/>
                    </a:cubicBezTo>
                    <a:cubicBezTo>
                      <a:pt x="15" y="120"/>
                      <a:pt x="15" y="121"/>
                      <a:pt x="14" y="121"/>
                    </a:cubicBezTo>
                    <a:cubicBezTo>
                      <a:pt x="13" y="124"/>
                      <a:pt x="14" y="131"/>
                      <a:pt x="16" y="135"/>
                    </a:cubicBezTo>
                    <a:lnTo>
                      <a:pt x="62" y="2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54" name="Freeform 106">
                <a:extLst>
                  <a:ext uri="{FF2B5EF4-FFF2-40B4-BE49-F238E27FC236}">
                    <a16:creationId xmlns:a16="http://schemas.microsoft.com/office/drawing/2014/main" id="{0FE61CD7-38EA-471C-9967-B1DBF925FDEE}"/>
                  </a:ext>
                </a:extLst>
              </p:cNvPr>
              <p:cNvSpPr>
                <a:spLocks/>
              </p:cNvSpPr>
              <p:nvPr/>
            </p:nvSpPr>
            <p:spPr bwMode="auto">
              <a:xfrm>
                <a:off x="1656" y="3122"/>
                <a:ext cx="71" cy="17"/>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9"/>
                      <a:pt x="0" y="6"/>
                    </a:cubicBezTo>
                    <a:cubicBezTo>
                      <a:pt x="0" y="3"/>
                      <a:pt x="3" y="0"/>
                      <a:pt x="6" y="0"/>
                    </a:cubicBezTo>
                    <a:cubicBezTo>
                      <a:pt x="42" y="0"/>
                      <a:pt x="42" y="0"/>
                      <a:pt x="42" y="0"/>
                    </a:cubicBezTo>
                    <a:cubicBezTo>
                      <a:pt x="46" y="0"/>
                      <a:pt x="48" y="3"/>
                      <a:pt x="48" y="6"/>
                    </a:cubicBezTo>
                    <a:cubicBezTo>
                      <a:pt x="48" y="9"/>
                      <a:pt x="46"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55" name="Freeform 107">
                <a:extLst>
                  <a:ext uri="{FF2B5EF4-FFF2-40B4-BE49-F238E27FC236}">
                    <a16:creationId xmlns:a16="http://schemas.microsoft.com/office/drawing/2014/main" id="{794C0F98-F1E5-4203-8957-6428BD89A7C2}"/>
                  </a:ext>
                </a:extLst>
              </p:cNvPr>
              <p:cNvSpPr>
                <a:spLocks/>
              </p:cNvSpPr>
              <p:nvPr/>
            </p:nvSpPr>
            <p:spPr bwMode="auto">
              <a:xfrm>
                <a:off x="1638" y="3031"/>
                <a:ext cx="55" cy="55"/>
              </a:xfrm>
              <a:custGeom>
                <a:avLst/>
                <a:gdLst>
                  <a:gd name="T0" fmla="*/ 6 w 37"/>
                  <a:gd name="T1" fmla="*/ 37 h 37"/>
                  <a:gd name="T2" fmla="*/ 2 w 37"/>
                  <a:gd name="T3" fmla="*/ 35 h 37"/>
                  <a:gd name="T4" fmla="*/ 2 w 37"/>
                  <a:gd name="T5" fmla="*/ 27 h 37"/>
                  <a:gd name="T6" fmla="*/ 26 w 37"/>
                  <a:gd name="T7" fmla="*/ 3 h 37"/>
                  <a:gd name="T8" fmla="*/ 34 w 37"/>
                  <a:gd name="T9" fmla="*/ 3 h 37"/>
                  <a:gd name="T10" fmla="*/ 34 w 37"/>
                  <a:gd name="T11" fmla="*/ 11 h 37"/>
                  <a:gd name="T12" fmla="*/ 10 w 37"/>
                  <a:gd name="T13" fmla="*/ 35 h 37"/>
                  <a:gd name="T14" fmla="*/ 6 w 37"/>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6" y="37"/>
                    </a:moveTo>
                    <a:cubicBezTo>
                      <a:pt x="5" y="37"/>
                      <a:pt x="3" y="36"/>
                      <a:pt x="2" y="35"/>
                    </a:cubicBezTo>
                    <a:cubicBezTo>
                      <a:pt x="0" y="33"/>
                      <a:pt x="0" y="29"/>
                      <a:pt x="2" y="27"/>
                    </a:cubicBezTo>
                    <a:cubicBezTo>
                      <a:pt x="26" y="3"/>
                      <a:pt x="26" y="3"/>
                      <a:pt x="26" y="3"/>
                    </a:cubicBezTo>
                    <a:cubicBezTo>
                      <a:pt x="28" y="0"/>
                      <a:pt x="32" y="0"/>
                      <a:pt x="34" y="3"/>
                    </a:cubicBezTo>
                    <a:cubicBezTo>
                      <a:pt x="37" y="5"/>
                      <a:pt x="37" y="9"/>
                      <a:pt x="34" y="11"/>
                    </a:cubicBezTo>
                    <a:cubicBezTo>
                      <a:pt x="10" y="35"/>
                      <a:pt x="10" y="35"/>
                      <a:pt x="10" y="35"/>
                    </a:cubicBezTo>
                    <a:cubicBezTo>
                      <a:pt x="9" y="36"/>
                      <a:pt x="8" y="37"/>
                      <a:pt x="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56" name="Freeform 108">
                <a:extLst>
                  <a:ext uri="{FF2B5EF4-FFF2-40B4-BE49-F238E27FC236}">
                    <a16:creationId xmlns:a16="http://schemas.microsoft.com/office/drawing/2014/main" id="{0C8E8092-E520-443B-B051-2D1948041EF0}"/>
                  </a:ext>
                </a:extLst>
              </p:cNvPr>
              <p:cNvSpPr>
                <a:spLocks/>
              </p:cNvSpPr>
              <p:nvPr/>
            </p:nvSpPr>
            <p:spPr bwMode="auto">
              <a:xfrm>
                <a:off x="1585" y="2997"/>
                <a:ext cx="18" cy="71"/>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10" y="0"/>
                      <a:pt x="12" y="3"/>
                      <a:pt x="12" y="6"/>
                    </a:cubicBezTo>
                    <a:cubicBezTo>
                      <a:pt x="12" y="42"/>
                      <a:pt x="12" y="42"/>
                      <a:pt x="12" y="42"/>
                    </a:cubicBezTo>
                    <a:cubicBezTo>
                      <a:pt x="12" y="45"/>
                      <a:pt x="10" y="48"/>
                      <a:pt x="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57" name="Freeform 109">
                <a:extLst>
                  <a:ext uri="{FF2B5EF4-FFF2-40B4-BE49-F238E27FC236}">
                    <a16:creationId xmlns:a16="http://schemas.microsoft.com/office/drawing/2014/main" id="{678CDFFC-38AA-48B0-B57C-63FAA2CC96C0}"/>
                  </a:ext>
                </a:extLst>
              </p:cNvPr>
              <p:cNvSpPr>
                <a:spLocks/>
              </p:cNvSpPr>
              <p:nvPr/>
            </p:nvSpPr>
            <p:spPr bwMode="auto">
              <a:xfrm>
                <a:off x="1478" y="3031"/>
                <a:ext cx="55" cy="55"/>
              </a:xfrm>
              <a:custGeom>
                <a:avLst/>
                <a:gdLst>
                  <a:gd name="T0" fmla="*/ 30 w 37"/>
                  <a:gd name="T1" fmla="*/ 37 h 37"/>
                  <a:gd name="T2" fmla="*/ 26 w 37"/>
                  <a:gd name="T3" fmla="*/ 35 h 37"/>
                  <a:gd name="T4" fmla="*/ 2 w 37"/>
                  <a:gd name="T5" fmla="*/ 11 h 37"/>
                  <a:gd name="T6" fmla="*/ 2 w 37"/>
                  <a:gd name="T7" fmla="*/ 3 h 37"/>
                  <a:gd name="T8" fmla="*/ 10 w 37"/>
                  <a:gd name="T9" fmla="*/ 3 h 37"/>
                  <a:gd name="T10" fmla="*/ 34 w 37"/>
                  <a:gd name="T11" fmla="*/ 27 h 37"/>
                  <a:gd name="T12" fmla="*/ 34 w 37"/>
                  <a:gd name="T13" fmla="*/ 35 h 37"/>
                  <a:gd name="T14" fmla="*/ 30 w 37"/>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30" y="37"/>
                    </a:moveTo>
                    <a:cubicBezTo>
                      <a:pt x="29" y="37"/>
                      <a:pt x="27" y="36"/>
                      <a:pt x="26" y="35"/>
                    </a:cubicBezTo>
                    <a:cubicBezTo>
                      <a:pt x="2" y="11"/>
                      <a:pt x="2" y="11"/>
                      <a:pt x="2" y="11"/>
                    </a:cubicBezTo>
                    <a:cubicBezTo>
                      <a:pt x="0" y="9"/>
                      <a:pt x="0" y="5"/>
                      <a:pt x="2" y="3"/>
                    </a:cubicBezTo>
                    <a:cubicBezTo>
                      <a:pt x="4" y="0"/>
                      <a:pt x="8" y="0"/>
                      <a:pt x="10" y="3"/>
                    </a:cubicBezTo>
                    <a:cubicBezTo>
                      <a:pt x="34" y="27"/>
                      <a:pt x="34" y="27"/>
                      <a:pt x="34" y="27"/>
                    </a:cubicBezTo>
                    <a:cubicBezTo>
                      <a:pt x="37" y="29"/>
                      <a:pt x="37" y="33"/>
                      <a:pt x="34" y="35"/>
                    </a:cubicBezTo>
                    <a:cubicBezTo>
                      <a:pt x="33" y="36"/>
                      <a:pt x="32" y="37"/>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58" name="Freeform 110">
                <a:extLst>
                  <a:ext uri="{FF2B5EF4-FFF2-40B4-BE49-F238E27FC236}">
                    <a16:creationId xmlns:a16="http://schemas.microsoft.com/office/drawing/2014/main" id="{C0FB548B-DE70-490C-847B-74AD16843309}"/>
                  </a:ext>
                </a:extLst>
              </p:cNvPr>
              <p:cNvSpPr>
                <a:spLocks/>
              </p:cNvSpPr>
              <p:nvPr/>
            </p:nvSpPr>
            <p:spPr bwMode="auto">
              <a:xfrm>
                <a:off x="1443" y="3122"/>
                <a:ext cx="71" cy="17"/>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9"/>
                      <a:pt x="0" y="6"/>
                    </a:cubicBezTo>
                    <a:cubicBezTo>
                      <a:pt x="0" y="3"/>
                      <a:pt x="3" y="0"/>
                      <a:pt x="6" y="0"/>
                    </a:cubicBezTo>
                    <a:cubicBezTo>
                      <a:pt x="42" y="0"/>
                      <a:pt x="42" y="0"/>
                      <a:pt x="42" y="0"/>
                    </a:cubicBezTo>
                    <a:cubicBezTo>
                      <a:pt x="46" y="0"/>
                      <a:pt x="48" y="3"/>
                      <a:pt x="48" y="6"/>
                    </a:cubicBezTo>
                    <a:cubicBezTo>
                      <a:pt x="48" y="9"/>
                      <a:pt x="46"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grpSp>
      </p:grpSp>
      <p:grpSp>
        <p:nvGrpSpPr>
          <p:cNvPr id="159" name="Group 2">
            <a:extLst>
              <a:ext uri="{FF2B5EF4-FFF2-40B4-BE49-F238E27FC236}">
                <a16:creationId xmlns:a16="http://schemas.microsoft.com/office/drawing/2014/main" id="{B56B99FF-82B8-433B-BD50-3553869865E1}"/>
              </a:ext>
            </a:extLst>
          </p:cNvPr>
          <p:cNvGrpSpPr/>
          <p:nvPr/>
        </p:nvGrpSpPr>
        <p:grpSpPr>
          <a:xfrm>
            <a:off x="4503009" y="5272988"/>
            <a:ext cx="290064" cy="290064"/>
            <a:chOff x="2688228" y="3326708"/>
            <a:chExt cx="217548" cy="217548"/>
          </a:xfrm>
        </p:grpSpPr>
        <p:sp>
          <p:nvSpPr>
            <p:cNvPr id="160" name="Oval 116">
              <a:hlinkClick r:id="" action="ppaction://noaction"/>
              <a:extLst>
                <a:ext uri="{FF2B5EF4-FFF2-40B4-BE49-F238E27FC236}">
                  <a16:creationId xmlns:a16="http://schemas.microsoft.com/office/drawing/2014/main" id="{8E001929-BC86-4F8A-97C2-C94C6FEC076C}"/>
                </a:ext>
              </a:extLst>
            </p:cNvPr>
            <p:cNvSpPr>
              <a:spLocks noChangeAspect="1"/>
            </p:cNvSpPr>
            <p:nvPr/>
          </p:nvSpPr>
          <p:spPr>
            <a:xfrm>
              <a:off x="2688228" y="3326708"/>
              <a:ext cx="217548" cy="217548"/>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161" name="Group 104">
              <a:extLst>
                <a:ext uri="{FF2B5EF4-FFF2-40B4-BE49-F238E27FC236}">
                  <a16:creationId xmlns:a16="http://schemas.microsoft.com/office/drawing/2014/main" id="{B8798F74-B718-4486-A73B-709194023664}"/>
                </a:ext>
              </a:extLst>
            </p:cNvPr>
            <p:cNvGrpSpPr>
              <a:grpSpLocks noChangeAspect="1"/>
            </p:cNvGrpSpPr>
            <p:nvPr/>
          </p:nvGrpSpPr>
          <p:grpSpPr bwMode="auto">
            <a:xfrm>
              <a:off x="2744285" y="3356221"/>
              <a:ext cx="105435" cy="158523"/>
              <a:chOff x="1443" y="2997"/>
              <a:chExt cx="284" cy="427"/>
            </a:xfrm>
            <a:solidFill>
              <a:srgbClr val="FFFFFF"/>
            </a:solidFill>
          </p:grpSpPr>
          <p:sp>
            <p:nvSpPr>
              <p:cNvPr id="162" name="Freeform 105">
                <a:extLst>
                  <a:ext uri="{FF2B5EF4-FFF2-40B4-BE49-F238E27FC236}">
                    <a16:creationId xmlns:a16="http://schemas.microsoft.com/office/drawing/2014/main" id="{B8F167C1-5ECD-4BEB-A180-BC868A0CCF42}"/>
                  </a:ext>
                </a:extLst>
              </p:cNvPr>
              <p:cNvSpPr>
                <a:spLocks noEditPoints="1"/>
              </p:cNvSpPr>
              <p:nvPr/>
            </p:nvSpPr>
            <p:spPr bwMode="auto">
              <a:xfrm>
                <a:off x="1462" y="3104"/>
                <a:ext cx="261" cy="320"/>
              </a:xfrm>
              <a:custGeom>
                <a:avLst/>
                <a:gdLst>
                  <a:gd name="T0" fmla="*/ 155 w 176"/>
                  <a:gd name="T1" fmla="*/ 216 h 216"/>
                  <a:gd name="T2" fmla="*/ 59 w 176"/>
                  <a:gd name="T3" fmla="*/ 216 h 216"/>
                  <a:gd name="T4" fmla="*/ 54 w 176"/>
                  <a:gd name="T5" fmla="*/ 213 h 216"/>
                  <a:gd name="T6" fmla="*/ 6 w 176"/>
                  <a:gd name="T7" fmla="*/ 141 h 216"/>
                  <a:gd name="T8" fmla="*/ 4 w 176"/>
                  <a:gd name="T9" fmla="*/ 116 h 216"/>
                  <a:gd name="T10" fmla="*/ 17 w 176"/>
                  <a:gd name="T11" fmla="*/ 108 h 216"/>
                  <a:gd name="T12" fmla="*/ 59 w 176"/>
                  <a:gd name="T13" fmla="*/ 137 h 216"/>
                  <a:gd name="T14" fmla="*/ 59 w 176"/>
                  <a:gd name="T15" fmla="*/ 24 h 216"/>
                  <a:gd name="T16" fmla="*/ 83 w 176"/>
                  <a:gd name="T17" fmla="*/ 0 h 216"/>
                  <a:gd name="T18" fmla="*/ 107 w 176"/>
                  <a:gd name="T19" fmla="*/ 24 h 216"/>
                  <a:gd name="T20" fmla="*/ 107 w 176"/>
                  <a:gd name="T21" fmla="*/ 92 h 216"/>
                  <a:gd name="T22" fmla="*/ 156 w 176"/>
                  <a:gd name="T23" fmla="*/ 108 h 216"/>
                  <a:gd name="T24" fmla="*/ 173 w 176"/>
                  <a:gd name="T25" fmla="*/ 145 h 216"/>
                  <a:gd name="T26" fmla="*/ 161 w 176"/>
                  <a:gd name="T27" fmla="*/ 211 h 216"/>
                  <a:gd name="T28" fmla="*/ 155 w 176"/>
                  <a:gd name="T29" fmla="*/ 216 h 216"/>
                  <a:gd name="T30" fmla="*/ 62 w 176"/>
                  <a:gd name="T31" fmla="*/ 204 h 216"/>
                  <a:gd name="T32" fmla="*/ 150 w 176"/>
                  <a:gd name="T33" fmla="*/ 204 h 216"/>
                  <a:gd name="T34" fmla="*/ 161 w 176"/>
                  <a:gd name="T35" fmla="*/ 143 h 216"/>
                  <a:gd name="T36" fmla="*/ 152 w 176"/>
                  <a:gd name="T37" fmla="*/ 120 h 216"/>
                  <a:gd name="T38" fmla="*/ 99 w 176"/>
                  <a:gd name="T39" fmla="*/ 102 h 216"/>
                  <a:gd name="T40" fmla="*/ 95 w 176"/>
                  <a:gd name="T41" fmla="*/ 96 h 216"/>
                  <a:gd name="T42" fmla="*/ 95 w 176"/>
                  <a:gd name="T43" fmla="*/ 24 h 216"/>
                  <a:gd name="T44" fmla="*/ 83 w 176"/>
                  <a:gd name="T45" fmla="*/ 12 h 216"/>
                  <a:gd name="T46" fmla="*/ 71 w 176"/>
                  <a:gd name="T47" fmla="*/ 24 h 216"/>
                  <a:gd name="T48" fmla="*/ 71 w 176"/>
                  <a:gd name="T49" fmla="*/ 156 h 216"/>
                  <a:gd name="T50" fmla="*/ 67 w 176"/>
                  <a:gd name="T51" fmla="*/ 162 h 216"/>
                  <a:gd name="T52" fmla="*/ 60 w 176"/>
                  <a:gd name="T53" fmla="*/ 159 h 216"/>
                  <a:gd name="T54" fmla="*/ 17 w 176"/>
                  <a:gd name="T55" fmla="*/ 120 h 216"/>
                  <a:gd name="T56" fmla="*/ 14 w 176"/>
                  <a:gd name="T57" fmla="*/ 121 h 216"/>
                  <a:gd name="T58" fmla="*/ 16 w 176"/>
                  <a:gd name="T59" fmla="*/ 135 h 216"/>
                  <a:gd name="T60" fmla="*/ 62 w 176"/>
                  <a:gd name="T61" fmla="*/ 20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6" h="216">
                    <a:moveTo>
                      <a:pt x="155" y="216"/>
                    </a:moveTo>
                    <a:cubicBezTo>
                      <a:pt x="59" y="216"/>
                      <a:pt x="59" y="216"/>
                      <a:pt x="59" y="216"/>
                    </a:cubicBezTo>
                    <a:cubicBezTo>
                      <a:pt x="57" y="216"/>
                      <a:pt x="55" y="215"/>
                      <a:pt x="54" y="213"/>
                    </a:cubicBezTo>
                    <a:cubicBezTo>
                      <a:pt x="6" y="141"/>
                      <a:pt x="6" y="141"/>
                      <a:pt x="6" y="141"/>
                    </a:cubicBezTo>
                    <a:cubicBezTo>
                      <a:pt x="2" y="135"/>
                      <a:pt x="0" y="124"/>
                      <a:pt x="4" y="116"/>
                    </a:cubicBezTo>
                    <a:cubicBezTo>
                      <a:pt x="6" y="111"/>
                      <a:pt x="11" y="108"/>
                      <a:pt x="17" y="108"/>
                    </a:cubicBezTo>
                    <a:cubicBezTo>
                      <a:pt x="30" y="108"/>
                      <a:pt x="42" y="113"/>
                      <a:pt x="59" y="137"/>
                    </a:cubicBezTo>
                    <a:cubicBezTo>
                      <a:pt x="59" y="24"/>
                      <a:pt x="59" y="24"/>
                      <a:pt x="59" y="24"/>
                    </a:cubicBezTo>
                    <a:cubicBezTo>
                      <a:pt x="59" y="11"/>
                      <a:pt x="70" y="0"/>
                      <a:pt x="83" y="0"/>
                    </a:cubicBezTo>
                    <a:cubicBezTo>
                      <a:pt x="96" y="0"/>
                      <a:pt x="107" y="11"/>
                      <a:pt x="107" y="24"/>
                    </a:cubicBezTo>
                    <a:cubicBezTo>
                      <a:pt x="107" y="92"/>
                      <a:pt x="107" y="92"/>
                      <a:pt x="107" y="92"/>
                    </a:cubicBezTo>
                    <a:cubicBezTo>
                      <a:pt x="156" y="108"/>
                      <a:pt x="156" y="108"/>
                      <a:pt x="156" y="108"/>
                    </a:cubicBezTo>
                    <a:cubicBezTo>
                      <a:pt x="172" y="113"/>
                      <a:pt x="176" y="131"/>
                      <a:pt x="173" y="145"/>
                    </a:cubicBezTo>
                    <a:cubicBezTo>
                      <a:pt x="161" y="211"/>
                      <a:pt x="161" y="211"/>
                      <a:pt x="161" y="211"/>
                    </a:cubicBezTo>
                    <a:cubicBezTo>
                      <a:pt x="161" y="214"/>
                      <a:pt x="158" y="216"/>
                      <a:pt x="155" y="216"/>
                    </a:cubicBezTo>
                    <a:close/>
                    <a:moveTo>
                      <a:pt x="62" y="204"/>
                    </a:moveTo>
                    <a:cubicBezTo>
                      <a:pt x="150" y="204"/>
                      <a:pt x="150" y="204"/>
                      <a:pt x="150" y="204"/>
                    </a:cubicBezTo>
                    <a:cubicBezTo>
                      <a:pt x="161" y="143"/>
                      <a:pt x="161" y="143"/>
                      <a:pt x="161" y="143"/>
                    </a:cubicBezTo>
                    <a:cubicBezTo>
                      <a:pt x="163" y="134"/>
                      <a:pt x="161" y="123"/>
                      <a:pt x="152" y="120"/>
                    </a:cubicBezTo>
                    <a:cubicBezTo>
                      <a:pt x="99" y="102"/>
                      <a:pt x="99" y="102"/>
                      <a:pt x="99" y="102"/>
                    </a:cubicBezTo>
                    <a:cubicBezTo>
                      <a:pt x="97" y="101"/>
                      <a:pt x="95" y="99"/>
                      <a:pt x="95" y="96"/>
                    </a:cubicBezTo>
                    <a:cubicBezTo>
                      <a:pt x="95" y="24"/>
                      <a:pt x="95" y="24"/>
                      <a:pt x="95" y="24"/>
                    </a:cubicBezTo>
                    <a:cubicBezTo>
                      <a:pt x="95" y="17"/>
                      <a:pt x="90" y="12"/>
                      <a:pt x="83" y="12"/>
                    </a:cubicBezTo>
                    <a:cubicBezTo>
                      <a:pt x="77" y="12"/>
                      <a:pt x="71" y="18"/>
                      <a:pt x="71" y="24"/>
                    </a:cubicBezTo>
                    <a:cubicBezTo>
                      <a:pt x="71" y="156"/>
                      <a:pt x="71" y="156"/>
                      <a:pt x="71" y="156"/>
                    </a:cubicBezTo>
                    <a:cubicBezTo>
                      <a:pt x="71" y="159"/>
                      <a:pt x="69" y="161"/>
                      <a:pt x="67" y="162"/>
                    </a:cubicBezTo>
                    <a:cubicBezTo>
                      <a:pt x="64" y="163"/>
                      <a:pt x="62" y="162"/>
                      <a:pt x="60" y="159"/>
                    </a:cubicBezTo>
                    <a:cubicBezTo>
                      <a:pt x="37" y="123"/>
                      <a:pt x="26" y="120"/>
                      <a:pt x="17" y="120"/>
                    </a:cubicBezTo>
                    <a:cubicBezTo>
                      <a:pt x="15" y="120"/>
                      <a:pt x="15" y="121"/>
                      <a:pt x="14" y="121"/>
                    </a:cubicBezTo>
                    <a:cubicBezTo>
                      <a:pt x="13" y="124"/>
                      <a:pt x="14" y="131"/>
                      <a:pt x="16" y="135"/>
                    </a:cubicBezTo>
                    <a:lnTo>
                      <a:pt x="62" y="2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63" name="Freeform 106">
                <a:extLst>
                  <a:ext uri="{FF2B5EF4-FFF2-40B4-BE49-F238E27FC236}">
                    <a16:creationId xmlns:a16="http://schemas.microsoft.com/office/drawing/2014/main" id="{B25DBC6F-81CC-4B56-935D-3E573B7D7F2E}"/>
                  </a:ext>
                </a:extLst>
              </p:cNvPr>
              <p:cNvSpPr>
                <a:spLocks/>
              </p:cNvSpPr>
              <p:nvPr/>
            </p:nvSpPr>
            <p:spPr bwMode="auto">
              <a:xfrm>
                <a:off x="1656" y="3122"/>
                <a:ext cx="71" cy="17"/>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9"/>
                      <a:pt x="0" y="6"/>
                    </a:cubicBezTo>
                    <a:cubicBezTo>
                      <a:pt x="0" y="3"/>
                      <a:pt x="3" y="0"/>
                      <a:pt x="6" y="0"/>
                    </a:cubicBezTo>
                    <a:cubicBezTo>
                      <a:pt x="42" y="0"/>
                      <a:pt x="42" y="0"/>
                      <a:pt x="42" y="0"/>
                    </a:cubicBezTo>
                    <a:cubicBezTo>
                      <a:pt x="46" y="0"/>
                      <a:pt x="48" y="3"/>
                      <a:pt x="48" y="6"/>
                    </a:cubicBezTo>
                    <a:cubicBezTo>
                      <a:pt x="48" y="9"/>
                      <a:pt x="46"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64" name="Freeform 107">
                <a:extLst>
                  <a:ext uri="{FF2B5EF4-FFF2-40B4-BE49-F238E27FC236}">
                    <a16:creationId xmlns:a16="http://schemas.microsoft.com/office/drawing/2014/main" id="{FACF8C25-4BF6-43BC-B1B9-C031FBCBF6E5}"/>
                  </a:ext>
                </a:extLst>
              </p:cNvPr>
              <p:cNvSpPr>
                <a:spLocks/>
              </p:cNvSpPr>
              <p:nvPr/>
            </p:nvSpPr>
            <p:spPr bwMode="auto">
              <a:xfrm>
                <a:off x="1638" y="3031"/>
                <a:ext cx="55" cy="55"/>
              </a:xfrm>
              <a:custGeom>
                <a:avLst/>
                <a:gdLst>
                  <a:gd name="T0" fmla="*/ 6 w 37"/>
                  <a:gd name="T1" fmla="*/ 37 h 37"/>
                  <a:gd name="T2" fmla="*/ 2 w 37"/>
                  <a:gd name="T3" fmla="*/ 35 h 37"/>
                  <a:gd name="T4" fmla="*/ 2 w 37"/>
                  <a:gd name="T5" fmla="*/ 27 h 37"/>
                  <a:gd name="T6" fmla="*/ 26 w 37"/>
                  <a:gd name="T7" fmla="*/ 3 h 37"/>
                  <a:gd name="T8" fmla="*/ 34 w 37"/>
                  <a:gd name="T9" fmla="*/ 3 h 37"/>
                  <a:gd name="T10" fmla="*/ 34 w 37"/>
                  <a:gd name="T11" fmla="*/ 11 h 37"/>
                  <a:gd name="T12" fmla="*/ 10 w 37"/>
                  <a:gd name="T13" fmla="*/ 35 h 37"/>
                  <a:gd name="T14" fmla="*/ 6 w 37"/>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6" y="37"/>
                    </a:moveTo>
                    <a:cubicBezTo>
                      <a:pt x="5" y="37"/>
                      <a:pt x="3" y="36"/>
                      <a:pt x="2" y="35"/>
                    </a:cubicBezTo>
                    <a:cubicBezTo>
                      <a:pt x="0" y="33"/>
                      <a:pt x="0" y="29"/>
                      <a:pt x="2" y="27"/>
                    </a:cubicBezTo>
                    <a:cubicBezTo>
                      <a:pt x="26" y="3"/>
                      <a:pt x="26" y="3"/>
                      <a:pt x="26" y="3"/>
                    </a:cubicBezTo>
                    <a:cubicBezTo>
                      <a:pt x="28" y="0"/>
                      <a:pt x="32" y="0"/>
                      <a:pt x="34" y="3"/>
                    </a:cubicBezTo>
                    <a:cubicBezTo>
                      <a:pt x="37" y="5"/>
                      <a:pt x="37" y="9"/>
                      <a:pt x="34" y="11"/>
                    </a:cubicBezTo>
                    <a:cubicBezTo>
                      <a:pt x="10" y="35"/>
                      <a:pt x="10" y="35"/>
                      <a:pt x="10" y="35"/>
                    </a:cubicBezTo>
                    <a:cubicBezTo>
                      <a:pt x="9" y="36"/>
                      <a:pt x="8" y="37"/>
                      <a:pt x="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65" name="Freeform 108">
                <a:extLst>
                  <a:ext uri="{FF2B5EF4-FFF2-40B4-BE49-F238E27FC236}">
                    <a16:creationId xmlns:a16="http://schemas.microsoft.com/office/drawing/2014/main" id="{F7D84754-377D-40CC-A0AA-38E66179F740}"/>
                  </a:ext>
                </a:extLst>
              </p:cNvPr>
              <p:cNvSpPr>
                <a:spLocks/>
              </p:cNvSpPr>
              <p:nvPr/>
            </p:nvSpPr>
            <p:spPr bwMode="auto">
              <a:xfrm>
                <a:off x="1585" y="2997"/>
                <a:ext cx="18" cy="71"/>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10" y="0"/>
                      <a:pt x="12" y="3"/>
                      <a:pt x="12" y="6"/>
                    </a:cubicBezTo>
                    <a:cubicBezTo>
                      <a:pt x="12" y="42"/>
                      <a:pt x="12" y="42"/>
                      <a:pt x="12" y="42"/>
                    </a:cubicBezTo>
                    <a:cubicBezTo>
                      <a:pt x="12" y="45"/>
                      <a:pt x="10" y="48"/>
                      <a:pt x="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66" name="Freeform 109">
                <a:extLst>
                  <a:ext uri="{FF2B5EF4-FFF2-40B4-BE49-F238E27FC236}">
                    <a16:creationId xmlns:a16="http://schemas.microsoft.com/office/drawing/2014/main" id="{7522600A-9441-4D37-B49B-70D3F2BDAE63}"/>
                  </a:ext>
                </a:extLst>
              </p:cNvPr>
              <p:cNvSpPr>
                <a:spLocks/>
              </p:cNvSpPr>
              <p:nvPr/>
            </p:nvSpPr>
            <p:spPr bwMode="auto">
              <a:xfrm>
                <a:off x="1478" y="3031"/>
                <a:ext cx="55" cy="55"/>
              </a:xfrm>
              <a:custGeom>
                <a:avLst/>
                <a:gdLst>
                  <a:gd name="T0" fmla="*/ 30 w 37"/>
                  <a:gd name="T1" fmla="*/ 37 h 37"/>
                  <a:gd name="T2" fmla="*/ 26 w 37"/>
                  <a:gd name="T3" fmla="*/ 35 h 37"/>
                  <a:gd name="T4" fmla="*/ 2 w 37"/>
                  <a:gd name="T5" fmla="*/ 11 h 37"/>
                  <a:gd name="T6" fmla="*/ 2 w 37"/>
                  <a:gd name="T7" fmla="*/ 3 h 37"/>
                  <a:gd name="T8" fmla="*/ 10 w 37"/>
                  <a:gd name="T9" fmla="*/ 3 h 37"/>
                  <a:gd name="T10" fmla="*/ 34 w 37"/>
                  <a:gd name="T11" fmla="*/ 27 h 37"/>
                  <a:gd name="T12" fmla="*/ 34 w 37"/>
                  <a:gd name="T13" fmla="*/ 35 h 37"/>
                  <a:gd name="T14" fmla="*/ 30 w 37"/>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30" y="37"/>
                    </a:moveTo>
                    <a:cubicBezTo>
                      <a:pt x="29" y="37"/>
                      <a:pt x="27" y="36"/>
                      <a:pt x="26" y="35"/>
                    </a:cubicBezTo>
                    <a:cubicBezTo>
                      <a:pt x="2" y="11"/>
                      <a:pt x="2" y="11"/>
                      <a:pt x="2" y="11"/>
                    </a:cubicBezTo>
                    <a:cubicBezTo>
                      <a:pt x="0" y="9"/>
                      <a:pt x="0" y="5"/>
                      <a:pt x="2" y="3"/>
                    </a:cubicBezTo>
                    <a:cubicBezTo>
                      <a:pt x="4" y="0"/>
                      <a:pt x="8" y="0"/>
                      <a:pt x="10" y="3"/>
                    </a:cubicBezTo>
                    <a:cubicBezTo>
                      <a:pt x="34" y="27"/>
                      <a:pt x="34" y="27"/>
                      <a:pt x="34" y="27"/>
                    </a:cubicBezTo>
                    <a:cubicBezTo>
                      <a:pt x="37" y="29"/>
                      <a:pt x="37" y="33"/>
                      <a:pt x="34" y="35"/>
                    </a:cubicBezTo>
                    <a:cubicBezTo>
                      <a:pt x="33" y="36"/>
                      <a:pt x="32" y="37"/>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67" name="Freeform 110">
                <a:extLst>
                  <a:ext uri="{FF2B5EF4-FFF2-40B4-BE49-F238E27FC236}">
                    <a16:creationId xmlns:a16="http://schemas.microsoft.com/office/drawing/2014/main" id="{AA9B7921-511A-4E93-98F3-E3B56184B688}"/>
                  </a:ext>
                </a:extLst>
              </p:cNvPr>
              <p:cNvSpPr>
                <a:spLocks/>
              </p:cNvSpPr>
              <p:nvPr/>
            </p:nvSpPr>
            <p:spPr bwMode="auto">
              <a:xfrm>
                <a:off x="1443" y="3122"/>
                <a:ext cx="71" cy="17"/>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9"/>
                      <a:pt x="0" y="6"/>
                    </a:cubicBezTo>
                    <a:cubicBezTo>
                      <a:pt x="0" y="3"/>
                      <a:pt x="3" y="0"/>
                      <a:pt x="6" y="0"/>
                    </a:cubicBezTo>
                    <a:cubicBezTo>
                      <a:pt x="42" y="0"/>
                      <a:pt x="42" y="0"/>
                      <a:pt x="42" y="0"/>
                    </a:cubicBezTo>
                    <a:cubicBezTo>
                      <a:pt x="46" y="0"/>
                      <a:pt x="48" y="3"/>
                      <a:pt x="48" y="6"/>
                    </a:cubicBezTo>
                    <a:cubicBezTo>
                      <a:pt x="48" y="9"/>
                      <a:pt x="46"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grpSp>
      </p:grpSp>
      <p:sp>
        <p:nvSpPr>
          <p:cNvPr id="168" name="Rectangle 167">
            <a:extLst>
              <a:ext uri="{FF2B5EF4-FFF2-40B4-BE49-F238E27FC236}">
                <a16:creationId xmlns:a16="http://schemas.microsoft.com/office/drawing/2014/main" id="{8BEA0B94-B85C-4B33-B219-AE25D39DD199}"/>
              </a:ext>
            </a:extLst>
          </p:cNvPr>
          <p:cNvSpPr/>
          <p:nvPr/>
        </p:nvSpPr>
        <p:spPr>
          <a:xfrm>
            <a:off x="2406173" y="4093734"/>
            <a:ext cx="2451219"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Assurance grêle</a:t>
            </a:r>
          </a:p>
        </p:txBody>
      </p:sp>
      <p:sp>
        <p:nvSpPr>
          <p:cNvPr id="169" name="ZoneTexte 21">
            <a:extLst>
              <a:ext uri="{FF2B5EF4-FFF2-40B4-BE49-F238E27FC236}">
                <a16:creationId xmlns:a16="http://schemas.microsoft.com/office/drawing/2014/main" id="{8F422400-6859-4CE9-B45B-70C34AB7F00C}"/>
              </a:ext>
            </a:extLst>
          </p:cNvPr>
          <p:cNvSpPr txBox="1"/>
          <p:nvPr/>
        </p:nvSpPr>
        <p:spPr>
          <a:xfrm>
            <a:off x="4950866" y="4093734"/>
            <a:ext cx="2451219"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Cultures par nature de récolte</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Toutes les natures de récolte</a:t>
            </a:r>
          </a:p>
        </p:txBody>
      </p:sp>
      <p:sp>
        <p:nvSpPr>
          <p:cNvPr id="170" name="ZoneTexte 21">
            <a:extLst>
              <a:ext uri="{FF2B5EF4-FFF2-40B4-BE49-F238E27FC236}">
                <a16:creationId xmlns:a16="http://schemas.microsoft.com/office/drawing/2014/main" id="{B8C8810A-8B1E-4F4B-B3D6-3A8C9C1500E7}"/>
              </a:ext>
            </a:extLst>
          </p:cNvPr>
          <p:cNvSpPr txBox="1"/>
          <p:nvPr/>
        </p:nvSpPr>
        <p:spPr>
          <a:xfrm>
            <a:off x="7510881" y="4093734"/>
            <a:ext cx="3916681"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Grêle</a:t>
            </a:r>
          </a:p>
        </p:txBody>
      </p:sp>
      <p:grpSp>
        <p:nvGrpSpPr>
          <p:cNvPr id="171" name="Group 71">
            <a:extLst>
              <a:ext uri="{FF2B5EF4-FFF2-40B4-BE49-F238E27FC236}">
                <a16:creationId xmlns:a16="http://schemas.microsoft.com/office/drawing/2014/main" id="{8B070A2C-2597-4AC4-A193-D18956B600E6}"/>
              </a:ext>
            </a:extLst>
          </p:cNvPr>
          <p:cNvGrpSpPr/>
          <p:nvPr/>
        </p:nvGrpSpPr>
        <p:grpSpPr>
          <a:xfrm>
            <a:off x="4503009" y="4133552"/>
            <a:ext cx="290064" cy="290064"/>
            <a:chOff x="2688228" y="1618266"/>
            <a:chExt cx="217548" cy="217548"/>
          </a:xfrm>
        </p:grpSpPr>
        <p:sp>
          <p:nvSpPr>
            <p:cNvPr id="172" name="Oval 72">
              <a:hlinkClick r:id="" action="ppaction://noaction"/>
              <a:extLst>
                <a:ext uri="{FF2B5EF4-FFF2-40B4-BE49-F238E27FC236}">
                  <a16:creationId xmlns:a16="http://schemas.microsoft.com/office/drawing/2014/main" id="{59C92D2D-10CC-4099-A551-C41B69C8BC2C}"/>
                </a:ext>
              </a:extLst>
            </p:cNvPr>
            <p:cNvSpPr>
              <a:spLocks noChangeAspect="1"/>
            </p:cNvSpPr>
            <p:nvPr/>
          </p:nvSpPr>
          <p:spPr>
            <a:xfrm>
              <a:off x="2688228" y="1618266"/>
              <a:ext cx="217548" cy="217548"/>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173" name="Group 104">
              <a:extLst>
                <a:ext uri="{FF2B5EF4-FFF2-40B4-BE49-F238E27FC236}">
                  <a16:creationId xmlns:a16="http://schemas.microsoft.com/office/drawing/2014/main" id="{B0F115B0-B438-4887-9D21-69F6A3CF2294}"/>
                </a:ext>
              </a:extLst>
            </p:cNvPr>
            <p:cNvGrpSpPr>
              <a:grpSpLocks noChangeAspect="1"/>
            </p:cNvGrpSpPr>
            <p:nvPr/>
          </p:nvGrpSpPr>
          <p:grpSpPr bwMode="auto">
            <a:xfrm>
              <a:off x="2744285" y="1647779"/>
              <a:ext cx="105435" cy="158523"/>
              <a:chOff x="1443" y="2997"/>
              <a:chExt cx="284" cy="427"/>
            </a:xfrm>
            <a:solidFill>
              <a:srgbClr val="FFFFFF"/>
            </a:solidFill>
          </p:grpSpPr>
          <p:sp>
            <p:nvSpPr>
              <p:cNvPr id="174" name="Freeform 105">
                <a:extLst>
                  <a:ext uri="{FF2B5EF4-FFF2-40B4-BE49-F238E27FC236}">
                    <a16:creationId xmlns:a16="http://schemas.microsoft.com/office/drawing/2014/main" id="{F3107F07-D0C3-49E5-857D-9A8F2672324F}"/>
                  </a:ext>
                </a:extLst>
              </p:cNvPr>
              <p:cNvSpPr>
                <a:spLocks noEditPoints="1"/>
              </p:cNvSpPr>
              <p:nvPr/>
            </p:nvSpPr>
            <p:spPr bwMode="auto">
              <a:xfrm>
                <a:off x="1462" y="3104"/>
                <a:ext cx="261" cy="320"/>
              </a:xfrm>
              <a:custGeom>
                <a:avLst/>
                <a:gdLst>
                  <a:gd name="T0" fmla="*/ 155 w 176"/>
                  <a:gd name="T1" fmla="*/ 216 h 216"/>
                  <a:gd name="T2" fmla="*/ 59 w 176"/>
                  <a:gd name="T3" fmla="*/ 216 h 216"/>
                  <a:gd name="T4" fmla="*/ 54 w 176"/>
                  <a:gd name="T5" fmla="*/ 213 h 216"/>
                  <a:gd name="T6" fmla="*/ 6 w 176"/>
                  <a:gd name="T7" fmla="*/ 141 h 216"/>
                  <a:gd name="T8" fmla="*/ 4 w 176"/>
                  <a:gd name="T9" fmla="*/ 116 h 216"/>
                  <a:gd name="T10" fmla="*/ 17 w 176"/>
                  <a:gd name="T11" fmla="*/ 108 h 216"/>
                  <a:gd name="T12" fmla="*/ 59 w 176"/>
                  <a:gd name="T13" fmla="*/ 137 h 216"/>
                  <a:gd name="T14" fmla="*/ 59 w 176"/>
                  <a:gd name="T15" fmla="*/ 24 h 216"/>
                  <a:gd name="T16" fmla="*/ 83 w 176"/>
                  <a:gd name="T17" fmla="*/ 0 h 216"/>
                  <a:gd name="T18" fmla="*/ 107 w 176"/>
                  <a:gd name="T19" fmla="*/ 24 h 216"/>
                  <a:gd name="T20" fmla="*/ 107 w 176"/>
                  <a:gd name="T21" fmla="*/ 92 h 216"/>
                  <a:gd name="T22" fmla="*/ 156 w 176"/>
                  <a:gd name="T23" fmla="*/ 108 h 216"/>
                  <a:gd name="T24" fmla="*/ 173 w 176"/>
                  <a:gd name="T25" fmla="*/ 145 h 216"/>
                  <a:gd name="T26" fmla="*/ 161 w 176"/>
                  <a:gd name="T27" fmla="*/ 211 h 216"/>
                  <a:gd name="T28" fmla="*/ 155 w 176"/>
                  <a:gd name="T29" fmla="*/ 216 h 216"/>
                  <a:gd name="T30" fmla="*/ 62 w 176"/>
                  <a:gd name="T31" fmla="*/ 204 h 216"/>
                  <a:gd name="T32" fmla="*/ 150 w 176"/>
                  <a:gd name="T33" fmla="*/ 204 h 216"/>
                  <a:gd name="T34" fmla="*/ 161 w 176"/>
                  <a:gd name="T35" fmla="*/ 143 h 216"/>
                  <a:gd name="T36" fmla="*/ 152 w 176"/>
                  <a:gd name="T37" fmla="*/ 120 h 216"/>
                  <a:gd name="T38" fmla="*/ 99 w 176"/>
                  <a:gd name="T39" fmla="*/ 102 h 216"/>
                  <a:gd name="T40" fmla="*/ 95 w 176"/>
                  <a:gd name="T41" fmla="*/ 96 h 216"/>
                  <a:gd name="T42" fmla="*/ 95 w 176"/>
                  <a:gd name="T43" fmla="*/ 24 h 216"/>
                  <a:gd name="T44" fmla="*/ 83 w 176"/>
                  <a:gd name="T45" fmla="*/ 12 h 216"/>
                  <a:gd name="T46" fmla="*/ 71 w 176"/>
                  <a:gd name="T47" fmla="*/ 24 h 216"/>
                  <a:gd name="T48" fmla="*/ 71 w 176"/>
                  <a:gd name="T49" fmla="*/ 156 h 216"/>
                  <a:gd name="T50" fmla="*/ 67 w 176"/>
                  <a:gd name="T51" fmla="*/ 162 h 216"/>
                  <a:gd name="T52" fmla="*/ 60 w 176"/>
                  <a:gd name="T53" fmla="*/ 159 h 216"/>
                  <a:gd name="T54" fmla="*/ 17 w 176"/>
                  <a:gd name="T55" fmla="*/ 120 h 216"/>
                  <a:gd name="T56" fmla="*/ 14 w 176"/>
                  <a:gd name="T57" fmla="*/ 121 h 216"/>
                  <a:gd name="T58" fmla="*/ 16 w 176"/>
                  <a:gd name="T59" fmla="*/ 135 h 216"/>
                  <a:gd name="T60" fmla="*/ 62 w 176"/>
                  <a:gd name="T61" fmla="*/ 20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6" h="216">
                    <a:moveTo>
                      <a:pt x="155" y="216"/>
                    </a:moveTo>
                    <a:cubicBezTo>
                      <a:pt x="59" y="216"/>
                      <a:pt x="59" y="216"/>
                      <a:pt x="59" y="216"/>
                    </a:cubicBezTo>
                    <a:cubicBezTo>
                      <a:pt x="57" y="216"/>
                      <a:pt x="55" y="215"/>
                      <a:pt x="54" y="213"/>
                    </a:cubicBezTo>
                    <a:cubicBezTo>
                      <a:pt x="6" y="141"/>
                      <a:pt x="6" y="141"/>
                      <a:pt x="6" y="141"/>
                    </a:cubicBezTo>
                    <a:cubicBezTo>
                      <a:pt x="2" y="135"/>
                      <a:pt x="0" y="124"/>
                      <a:pt x="4" y="116"/>
                    </a:cubicBezTo>
                    <a:cubicBezTo>
                      <a:pt x="6" y="111"/>
                      <a:pt x="11" y="108"/>
                      <a:pt x="17" y="108"/>
                    </a:cubicBezTo>
                    <a:cubicBezTo>
                      <a:pt x="30" y="108"/>
                      <a:pt x="42" y="113"/>
                      <a:pt x="59" y="137"/>
                    </a:cubicBezTo>
                    <a:cubicBezTo>
                      <a:pt x="59" y="24"/>
                      <a:pt x="59" y="24"/>
                      <a:pt x="59" y="24"/>
                    </a:cubicBezTo>
                    <a:cubicBezTo>
                      <a:pt x="59" y="11"/>
                      <a:pt x="70" y="0"/>
                      <a:pt x="83" y="0"/>
                    </a:cubicBezTo>
                    <a:cubicBezTo>
                      <a:pt x="96" y="0"/>
                      <a:pt x="107" y="11"/>
                      <a:pt x="107" y="24"/>
                    </a:cubicBezTo>
                    <a:cubicBezTo>
                      <a:pt x="107" y="92"/>
                      <a:pt x="107" y="92"/>
                      <a:pt x="107" y="92"/>
                    </a:cubicBezTo>
                    <a:cubicBezTo>
                      <a:pt x="156" y="108"/>
                      <a:pt x="156" y="108"/>
                      <a:pt x="156" y="108"/>
                    </a:cubicBezTo>
                    <a:cubicBezTo>
                      <a:pt x="172" y="113"/>
                      <a:pt x="176" y="131"/>
                      <a:pt x="173" y="145"/>
                    </a:cubicBezTo>
                    <a:cubicBezTo>
                      <a:pt x="161" y="211"/>
                      <a:pt x="161" y="211"/>
                      <a:pt x="161" y="211"/>
                    </a:cubicBezTo>
                    <a:cubicBezTo>
                      <a:pt x="161" y="214"/>
                      <a:pt x="158" y="216"/>
                      <a:pt x="155" y="216"/>
                    </a:cubicBezTo>
                    <a:close/>
                    <a:moveTo>
                      <a:pt x="62" y="204"/>
                    </a:moveTo>
                    <a:cubicBezTo>
                      <a:pt x="150" y="204"/>
                      <a:pt x="150" y="204"/>
                      <a:pt x="150" y="204"/>
                    </a:cubicBezTo>
                    <a:cubicBezTo>
                      <a:pt x="161" y="143"/>
                      <a:pt x="161" y="143"/>
                      <a:pt x="161" y="143"/>
                    </a:cubicBezTo>
                    <a:cubicBezTo>
                      <a:pt x="163" y="134"/>
                      <a:pt x="161" y="123"/>
                      <a:pt x="152" y="120"/>
                    </a:cubicBezTo>
                    <a:cubicBezTo>
                      <a:pt x="99" y="102"/>
                      <a:pt x="99" y="102"/>
                      <a:pt x="99" y="102"/>
                    </a:cubicBezTo>
                    <a:cubicBezTo>
                      <a:pt x="97" y="101"/>
                      <a:pt x="95" y="99"/>
                      <a:pt x="95" y="96"/>
                    </a:cubicBezTo>
                    <a:cubicBezTo>
                      <a:pt x="95" y="24"/>
                      <a:pt x="95" y="24"/>
                      <a:pt x="95" y="24"/>
                    </a:cubicBezTo>
                    <a:cubicBezTo>
                      <a:pt x="95" y="17"/>
                      <a:pt x="90" y="12"/>
                      <a:pt x="83" y="12"/>
                    </a:cubicBezTo>
                    <a:cubicBezTo>
                      <a:pt x="77" y="12"/>
                      <a:pt x="71" y="18"/>
                      <a:pt x="71" y="24"/>
                    </a:cubicBezTo>
                    <a:cubicBezTo>
                      <a:pt x="71" y="156"/>
                      <a:pt x="71" y="156"/>
                      <a:pt x="71" y="156"/>
                    </a:cubicBezTo>
                    <a:cubicBezTo>
                      <a:pt x="71" y="159"/>
                      <a:pt x="69" y="161"/>
                      <a:pt x="67" y="162"/>
                    </a:cubicBezTo>
                    <a:cubicBezTo>
                      <a:pt x="64" y="163"/>
                      <a:pt x="62" y="162"/>
                      <a:pt x="60" y="159"/>
                    </a:cubicBezTo>
                    <a:cubicBezTo>
                      <a:pt x="37" y="123"/>
                      <a:pt x="26" y="120"/>
                      <a:pt x="17" y="120"/>
                    </a:cubicBezTo>
                    <a:cubicBezTo>
                      <a:pt x="15" y="120"/>
                      <a:pt x="15" y="121"/>
                      <a:pt x="14" y="121"/>
                    </a:cubicBezTo>
                    <a:cubicBezTo>
                      <a:pt x="13" y="124"/>
                      <a:pt x="14" y="131"/>
                      <a:pt x="16" y="135"/>
                    </a:cubicBezTo>
                    <a:lnTo>
                      <a:pt x="62" y="2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75" name="Freeform 106">
                <a:extLst>
                  <a:ext uri="{FF2B5EF4-FFF2-40B4-BE49-F238E27FC236}">
                    <a16:creationId xmlns:a16="http://schemas.microsoft.com/office/drawing/2014/main" id="{76845AB5-D3B2-4410-B90A-83E36D0C3F09}"/>
                  </a:ext>
                </a:extLst>
              </p:cNvPr>
              <p:cNvSpPr>
                <a:spLocks/>
              </p:cNvSpPr>
              <p:nvPr/>
            </p:nvSpPr>
            <p:spPr bwMode="auto">
              <a:xfrm>
                <a:off x="1656" y="3122"/>
                <a:ext cx="71" cy="17"/>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9"/>
                      <a:pt x="0" y="6"/>
                    </a:cubicBezTo>
                    <a:cubicBezTo>
                      <a:pt x="0" y="3"/>
                      <a:pt x="3" y="0"/>
                      <a:pt x="6" y="0"/>
                    </a:cubicBezTo>
                    <a:cubicBezTo>
                      <a:pt x="42" y="0"/>
                      <a:pt x="42" y="0"/>
                      <a:pt x="42" y="0"/>
                    </a:cubicBezTo>
                    <a:cubicBezTo>
                      <a:pt x="46" y="0"/>
                      <a:pt x="48" y="3"/>
                      <a:pt x="48" y="6"/>
                    </a:cubicBezTo>
                    <a:cubicBezTo>
                      <a:pt x="48" y="9"/>
                      <a:pt x="46"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76" name="Freeform 107">
                <a:extLst>
                  <a:ext uri="{FF2B5EF4-FFF2-40B4-BE49-F238E27FC236}">
                    <a16:creationId xmlns:a16="http://schemas.microsoft.com/office/drawing/2014/main" id="{BA96B450-A39A-409D-B07D-7E49B76A24F3}"/>
                  </a:ext>
                </a:extLst>
              </p:cNvPr>
              <p:cNvSpPr>
                <a:spLocks/>
              </p:cNvSpPr>
              <p:nvPr/>
            </p:nvSpPr>
            <p:spPr bwMode="auto">
              <a:xfrm>
                <a:off x="1638" y="3031"/>
                <a:ext cx="55" cy="55"/>
              </a:xfrm>
              <a:custGeom>
                <a:avLst/>
                <a:gdLst>
                  <a:gd name="T0" fmla="*/ 6 w 37"/>
                  <a:gd name="T1" fmla="*/ 37 h 37"/>
                  <a:gd name="T2" fmla="*/ 2 w 37"/>
                  <a:gd name="T3" fmla="*/ 35 h 37"/>
                  <a:gd name="T4" fmla="*/ 2 w 37"/>
                  <a:gd name="T5" fmla="*/ 27 h 37"/>
                  <a:gd name="T6" fmla="*/ 26 w 37"/>
                  <a:gd name="T7" fmla="*/ 3 h 37"/>
                  <a:gd name="T8" fmla="*/ 34 w 37"/>
                  <a:gd name="T9" fmla="*/ 3 h 37"/>
                  <a:gd name="T10" fmla="*/ 34 w 37"/>
                  <a:gd name="T11" fmla="*/ 11 h 37"/>
                  <a:gd name="T12" fmla="*/ 10 w 37"/>
                  <a:gd name="T13" fmla="*/ 35 h 37"/>
                  <a:gd name="T14" fmla="*/ 6 w 37"/>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6" y="37"/>
                    </a:moveTo>
                    <a:cubicBezTo>
                      <a:pt x="5" y="37"/>
                      <a:pt x="3" y="36"/>
                      <a:pt x="2" y="35"/>
                    </a:cubicBezTo>
                    <a:cubicBezTo>
                      <a:pt x="0" y="33"/>
                      <a:pt x="0" y="29"/>
                      <a:pt x="2" y="27"/>
                    </a:cubicBezTo>
                    <a:cubicBezTo>
                      <a:pt x="26" y="3"/>
                      <a:pt x="26" y="3"/>
                      <a:pt x="26" y="3"/>
                    </a:cubicBezTo>
                    <a:cubicBezTo>
                      <a:pt x="28" y="0"/>
                      <a:pt x="32" y="0"/>
                      <a:pt x="34" y="3"/>
                    </a:cubicBezTo>
                    <a:cubicBezTo>
                      <a:pt x="37" y="5"/>
                      <a:pt x="37" y="9"/>
                      <a:pt x="34" y="11"/>
                    </a:cubicBezTo>
                    <a:cubicBezTo>
                      <a:pt x="10" y="35"/>
                      <a:pt x="10" y="35"/>
                      <a:pt x="10" y="35"/>
                    </a:cubicBezTo>
                    <a:cubicBezTo>
                      <a:pt x="9" y="36"/>
                      <a:pt x="8" y="37"/>
                      <a:pt x="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77" name="Freeform 108">
                <a:extLst>
                  <a:ext uri="{FF2B5EF4-FFF2-40B4-BE49-F238E27FC236}">
                    <a16:creationId xmlns:a16="http://schemas.microsoft.com/office/drawing/2014/main" id="{FEC0D447-CD5B-4CAD-9AD3-CFE8AE85838D}"/>
                  </a:ext>
                </a:extLst>
              </p:cNvPr>
              <p:cNvSpPr>
                <a:spLocks/>
              </p:cNvSpPr>
              <p:nvPr/>
            </p:nvSpPr>
            <p:spPr bwMode="auto">
              <a:xfrm>
                <a:off x="1585" y="2997"/>
                <a:ext cx="18" cy="71"/>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10" y="0"/>
                      <a:pt x="12" y="3"/>
                      <a:pt x="12" y="6"/>
                    </a:cubicBezTo>
                    <a:cubicBezTo>
                      <a:pt x="12" y="42"/>
                      <a:pt x="12" y="42"/>
                      <a:pt x="12" y="42"/>
                    </a:cubicBezTo>
                    <a:cubicBezTo>
                      <a:pt x="12" y="45"/>
                      <a:pt x="10" y="48"/>
                      <a:pt x="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78" name="Freeform 109">
                <a:extLst>
                  <a:ext uri="{FF2B5EF4-FFF2-40B4-BE49-F238E27FC236}">
                    <a16:creationId xmlns:a16="http://schemas.microsoft.com/office/drawing/2014/main" id="{0D0BC528-16E5-4863-90BB-7C114CECFE50}"/>
                  </a:ext>
                </a:extLst>
              </p:cNvPr>
              <p:cNvSpPr>
                <a:spLocks/>
              </p:cNvSpPr>
              <p:nvPr/>
            </p:nvSpPr>
            <p:spPr bwMode="auto">
              <a:xfrm>
                <a:off x="1478" y="3031"/>
                <a:ext cx="55" cy="55"/>
              </a:xfrm>
              <a:custGeom>
                <a:avLst/>
                <a:gdLst>
                  <a:gd name="T0" fmla="*/ 30 w 37"/>
                  <a:gd name="T1" fmla="*/ 37 h 37"/>
                  <a:gd name="T2" fmla="*/ 26 w 37"/>
                  <a:gd name="T3" fmla="*/ 35 h 37"/>
                  <a:gd name="T4" fmla="*/ 2 w 37"/>
                  <a:gd name="T5" fmla="*/ 11 h 37"/>
                  <a:gd name="T6" fmla="*/ 2 w 37"/>
                  <a:gd name="T7" fmla="*/ 3 h 37"/>
                  <a:gd name="T8" fmla="*/ 10 w 37"/>
                  <a:gd name="T9" fmla="*/ 3 h 37"/>
                  <a:gd name="T10" fmla="*/ 34 w 37"/>
                  <a:gd name="T11" fmla="*/ 27 h 37"/>
                  <a:gd name="T12" fmla="*/ 34 w 37"/>
                  <a:gd name="T13" fmla="*/ 35 h 37"/>
                  <a:gd name="T14" fmla="*/ 30 w 37"/>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30" y="37"/>
                    </a:moveTo>
                    <a:cubicBezTo>
                      <a:pt x="29" y="37"/>
                      <a:pt x="27" y="36"/>
                      <a:pt x="26" y="35"/>
                    </a:cubicBezTo>
                    <a:cubicBezTo>
                      <a:pt x="2" y="11"/>
                      <a:pt x="2" y="11"/>
                      <a:pt x="2" y="11"/>
                    </a:cubicBezTo>
                    <a:cubicBezTo>
                      <a:pt x="0" y="9"/>
                      <a:pt x="0" y="5"/>
                      <a:pt x="2" y="3"/>
                    </a:cubicBezTo>
                    <a:cubicBezTo>
                      <a:pt x="4" y="0"/>
                      <a:pt x="8" y="0"/>
                      <a:pt x="10" y="3"/>
                    </a:cubicBezTo>
                    <a:cubicBezTo>
                      <a:pt x="34" y="27"/>
                      <a:pt x="34" y="27"/>
                      <a:pt x="34" y="27"/>
                    </a:cubicBezTo>
                    <a:cubicBezTo>
                      <a:pt x="37" y="29"/>
                      <a:pt x="37" y="33"/>
                      <a:pt x="34" y="35"/>
                    </a:cubicBezTo>
                    <a:cubicBezTo>
                      <a:pt x="33" y="36"/>
                      <a:pt x="32" y="37"/>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79" name="Freeform 110">
                <a:extLst>
                  <a:ext uri="{FF2B5EF4-FFF2-40B4-BE49-F238E27FC236}">
                    <a16:creationId xmlns:a16="http://schemas.microsoft.com/office/drawing/2014/main" id="{4FDC232B-384F-424C-B048-F3137D085C2E}"/>
                  </a:ext>
                </a:extLst>
              </p:cNvPr>
              <p:cNvSpPr>
                <a:spLocks/>
              </p:cNvSpPr>
              <p:nvPr/>
            </p:nvSpPr>
            <p:spPr bwMode="auto">
              <a:xfrm>
                <a:off x="1443" y="3122"/>
                <a:ext cx="71" cy="17"/>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9"/>
                      <a:pt x="0" y="6"/>
                    </a:cubicBezTo>
                    <a:cubicBezTo>
                      <a:pt x="0" y="3"/>
                      <a:pt x="3" y="0"/>
                      <a:pt x="6" y="0"/>
                    </a:cubicBezTo>
                    <a:cubicBezTo>
                      <a:pt x="42" y="0"/>
                      <a:pt x="42" y="0"/>
                      <a:pt x="42" y="0"/>
                    </a:cubicBezTo>
                    <a:cubicBezTo>
                      <a:pt x="46" y="0"/>
                      <a:pt x="48" y="3"/>
                      <a:pt x="48" y="6"/>
                    </a:cubicBezTo>
                    <a:cubicBezTo>
                      <a:pt x="48" y="9"/>
                      <a:pt x="46"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grpSp>
      </p:grpSp>
    </p:spTree>
    <p:extLst>
      <p:ext uri="{BB962C8B-B14F-4D97-AF65-F5344CB8AC3E}">
        <p14:creationId xmlns:p14="http://schemas.microsoft.com/office/powerpoint/2010/main" val="40976937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Les offres Assurances AGRI/VITI by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3</a:t>
            </a:r>
          </a:p>
        </p:txBody>
      </p:sp>
      <p:sp>
        <p:nvSpPr>
          <p:cNvPr id="9" name="Espace réservé du contenu 1">
            <a:extLst>
              <a:ext uri="{FF2B5EF4-FFF2-40B4-BE49-F238E27FC236}">
                <a16:creationId xmlns:a16="http://schemas.microsoft.com/office/drawing/2014/main" id="{BC61DF80-4ABA-47B6-A41F-DC43035B3417}"/>
              </a:ext>
            </a:extLst>
          </p:cNvPr>
          <p:cNvSpPr>
            <a:spLocks noGrp="1"/>
          </p:cNvSpPr>
          <p:nvPr>
            <p:ph idx="17"/>
          </p:nvPr>
        </p:nvSpPr>
        <p:spPr>
          <a:xfrm>
            <a:off x="3075709" y="1044983"/>
            <a:ext cx="8725359" cy="482531"/>
          </a:xfrm>
        </p:spPr>
        <p:txBody>
          <a:bodyPr/>
          <a:lstStyle/>
          <a:p>
            <a:pPr marL="61595" marR="109855" algn="just"/>
            <a:r>
              <a:rPr lang="fr-FR" sz="1800" u="sng">
                <a:ea typeface="Times New Roman" panose="02020603050405020304" pitchFamily="18" charset="0"/>
              </a:rPr>
              <a:t>Contenu des offres WTW / </a:t>
            </a:r>
            <a:r>
              <a:rPr lang="fr-FR" sz="1800" b="1" u="sng">
                <a:solidFill>
                  <a:srgbClr val="C00000"/>
                </a:solidFill>
                <a:ea typeface="Times New Roman" panose="02020603050405020304" pitchFamily="18" charset="0"/>
              </a:rPr>
              <a:t>Offre complémentaire</a:t>
            </a:r>
          </a:p>
        </p:txBody>
      </p:sp>
      <p:pic>
        <p:nvPicPr>
          <p:cNvPr id="13" name="Picture 6">
            <a:extLst>
              <a:ext uri="{FF2B5EF4-FFF2-40B4-BE49-F238E27FC236}">
                <a16:creationId xmlns:a16="http://schemas.microsoft.com/office/drawing/2014/main" id="{E741DA42-2146-444D-BEE5-337F8787D8C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6695835" y="682990"/>
            <a:ext cx="841037" cy="280268"/>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a:extLst>
              <a:ext uri="{FF2B5EF4-FFF2-40B4-BE49-F238E27FC236}">
                <a16:creationId xmlns:a16="http://schemas.microsoft.com/office/drawing/2014/main" id="{BE7F2026-ED4B-47E4-AE33-0BD10C5BFF6A}"/>
              </a:ext>
            </a:extLst>
          </p:cNvPr>
          <p:cNvSpPr/>
          <p:nvPr/>
        </p:nvSpPr>
        <p:spPr>
          <a:xfrm>
            <a:off x="1142072" y="1943523"/>
            <a:ext cx="1286131" cy="4056089"/>
          </a:xfrm>
          <a:prstGeom prst="rect">
            <a:avLst/>
          </a:prstGeom>
          <a:solidFill>
            <a:srgbClr val="C00000"/>
          </a:solidFill>
          <a:ln w="12700" cap="flat" cmpd="sng" algn="ctr">
            <a:noFill/>
            <a:prstDash val="solid"/>
            <a:miter lim="800000"/>
          </a:ln>
          <a:effectLst/>
        </p:spPr>
        <p:txBody>
          <a:bodyPr lIns="96000" tIns="96000" rIns="96000" bIns="96000" rtlCol="0" anchor="ctr"/>
          <a:lstStyle/>
          <a:p>
            <a:pPr marL="0" marR="0" lvl="0" indent="0" algn="ctr" defTabSz="1219080" eaLnBrk="1" fontAlgn="base" latinLnBrk="0" hangingPunct="1">
              <a:lnSpc>
                <a:spcPct val="100000"/>
              </a:lnSpc>
              <a:spcBef>
                <a:spcPct val="0"/>
              </a:spcBef>
              <a:spcAft>
                <a:spcPct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29" name="Rectangle 28">
            <a:extLst>
              <a:ext uri="{FF2B5EF4-FFF2-40B4-BE49-F238E27FC236}">
                <a16:creationId xmlns:a16="http://schemas.microsoft.com/office/drawing/2014/main" id="{51B6A673-668B-4D2F-8D43-21C5213D510B}"/>
              </a:ext>
            </a:extLst>
          </p:cNvPr>
          <p:cNvSpPr/>
          <p:nvPr/>
        </p:nvSpPr>
        <p:spPr>
          <a:xfrm rot="16200000" flipH="1">
            <a:off x="839238" y="3766447"/>
            <a:ext cx="1891801" cy="410241"/>
          </a:xfrm>
          <a:prstGeom prst="rect">
            <a:avLst/>
          </a:prstGeom>
        </p:spPr>
        <p:txBody>
          <a:bodyPr wrap="square" lIns="0" tIns="0" rIns="0" bIns="0">
            <a:spAutoFit/>
          </a:bodyPr>
          <a:lstStyle/>
          <a:p>
            <a:pPr algn="ctr" defTabSz="1219080">
              <a:defRPr/>
            </a:pPr>
            <a:r>
              <a:rPr lang="fr-FR" sz="1333" cap="all">
                <a:solidFill>
                  <a:srgbClr val="FFFFFF"/>
                </a:solidFill>
                <a:latin typeface="Arial Black" panose="020B0A04020102020204" pitchFamily="34" charset="0"/>
              </a:rPr>
              <a:t>Offre complémentaire</a:t>
            </a:r>
            <a:endParaRPr lang="en-US" sz="1333" cap="all">
              <a:solidFill>
                <a:srgbClr val="FFFFFF"/>
              </a:solidFill>
              <a:latin typeface="Arial Black" panose="020B0A04020102020204" pitchFamily="34" charset="0"/>
            </a:endParaRPr>
          </a:p>
        </p:txBody>
      </p:sp>
      <p:sp>
        <p:nvSpPr>
          <p:cNvPr id="30" name="Rectangle 29">
            <a:extLst>
              <a:ext uri="{FF2B5EF4-FFF2-40B4-BE49-F238E27FC236}">
                <a16:creationId xmlns:a16="http://schemas.microsoft.com/office/drawing/2014/main" id="{3F26A359-6A58-41CE-BF14-A5B84EBFDF16}"/>
              </a:ext>
            </a:extLst>
          </p:cNvPr>
          <p:cNvSpPr/>
          <p:nvPr/>
        </p:nvSpPr>
        <p:spPr>
          <a:xfrm>
            <a:off x="2521677" y="1943524"/>
            <a:ext cx="2451219" cy="859145"/>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1" i="0" u="none" strike="noStrike" kern="0" cap="none" spc="0" normalizeH="0" baseline="0" noProof="0">
                <a:ln>
                  <a:noFill/>
                </a:ln>
                <a:solidFill>
                  <a:srgbClr val="3E454A"/>
                </a:solidFill>
                <a:effectLst/>
                <a:uLnTx/>
                <a:uFillTx/>
                <a:latin typeface="Arial" panose="020B0604020202020204"/>
                <a:ea typeface="+mn-ea"/>
                <a:cs typeface="+mn-cs"/>
              </a:rPr>
              <a:t>Mortalité du cheptel</a:t>
            </a:r>
          </a:p>
        </p:txBody>
      </p:sp>
      <p:sp>
        <p:nvSpPr>
          <p:cNvPr id="31" name="Rectangle 30">
            <a:extLst>
              <a:ext uri="{FF2B5EF4-FFF2-40B4-BE49-F238E27FC236}">
                <a16:creationId xmlns:a16="http://schemas.microsoft.com/office/drawing/2014/main" id="{D2F65D7A-6C53-4A86-B9E9-D9266DDBBF48}"/>
              </a:ext>
            </a:extLst>
          </p:cNvPr>
          <p:cNvSpPr/>
          <p:nvPr/>
        </p:nvSpPr>
        <p:spPr>
          <a:xfrm>
            <a:off x="3084822" y="1673614"/>
            <a:ext cx="1286131" cy="205121"/>
          </a:xfrm>
          <a:prstGeom prst="rect">
            <a:avLst/>
          </a:prstGeom>
        </p:spPr>
        <p:txBody>
          <a:bodyPr wrap="square" lIns="0" tIns="0" rIns="0" bIns="0">
            <a:spAutoFit/>
          </a:bodyPr>
          <a:lstStyle/>
          <a:p>
            <a:pPr algn="ctr" defTabSz="1219080" fontAlgn="base">
              <a:spcBef>
                <a:spcPct val="0"/>
              </a:spcBef>
              <a:spcAft>
                <a:spcPct val="0"/>
              </a:spcAft>
              <a:defRPr/>
            </a:pPr>
            <a:r>
              <a:rPr lang="fr-FR" sz="1333" i="1">
                <a:solidFill>
                  <a:srgbClr val="3E454A"/>
                </a:solidFill>
                <a:latin typeface="Arial Black" panose="020B0A04020102020204" pitchFamily="34" charset="0"/>
                <a:cs typeface="Arial" pitchFamily="34" charset="0"/>
              </a:rPr>
              <a:t>Produit</a:t>
            </a:r>
            <a:endParaRPr lang="en-US" sz="1333" i="1">
              <a:solidFill>
                <a:srgbClr val="3E454A"/>
              </a:solidFill>
              <a:latin typeface="Arial Black" panose="020B0A04020102020204" pitchFamily="34" charset="0"/>
              <a:cs typeface="Arial" pitchFamily="34" charset="0"/>
            </a:endParaRPr>
          </a:p>
        </p:txBody>
      </p:sp>
      <p:sp>
        <p:nvSpPr>
          <p:cNvPr id="32" name="ZoneTexte 24">
            <a:extLst>
              <a:ext uri="{FF2B5EF4-FFF2-40B4-BE49-F238E27FC236}">
                <a16:creationId xmlns:a16="http://schemas.microsoft.com/office/drawing/2014/main" id="{540FA163-9B17-4645-974D-50757305DCF2}"/>
              </a:ext>
            </a:extLst>
          </p:cNvPr>
          <p:cNvSpPr txBox="1"/>
          <p:nvPr/>
        </p:nvSpPr>
        <p:spPr>
          <a:xfrm>
            <a:off x="5066370" y="1943524"/>
            <a:ext cx="2451219" cy="859145"/>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Animaux</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Assurance individuelle possible</a:t>
            </a:r>
          </a:p>
        </p:txBody>
      </p:sp>
      <p:sp>
        <p:nvSpPr>
          <p:cNvPr id="33" name="ZoneTexte 24">
            <a:extLst>
              <a:ext uri="{FF2B5EF4-FFF2-40B4-BE49-F238E27FC236}">
                <a16:creationId xmlns:a16="http://schemas.microsoft.com/office/drawing/2014/main" id="{9EF7CB9D-2872-4E06-BF75-42CD4E1E4B09}"/>
              </a:ext>
            </a:extLst>
          </p:cNvPr>
          <p:cNvSpPr txBox="1"/>
          <p:nvPr/>
        </p:nvSpPr>
        <p:spPr>
          <a:xfrm>
            <a:off x="7626385" y="1943524"/>
            <a:ext cx="3916681" cy="859145"/>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Maladie</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Accident</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Impotence fonctionnelle</a:t>
            </a:r>
          </a:p>
        </p:txBody>
      </p:sp>
      <p:grpSp>
        <p:nvGrpSpPr>
          <p:cNvPr id="34" name="Group 28">
            <a:extLst>
              <a:ext uri="{FF2B5EF4-FFF2-40B4-BE49-F238E27FC236}">
                <a16:creationId xmlns:a16="http://schemas.microsoft.com/office/drawing/2014/main" id="{74C4E943-8E18-4F53-B8EE-BF2089CD0035}"/>
              </a:ext>
            </a:extLst>
          </p:cNvPr>
          <p:cNvGrpSpPr>
            <a:grpSpLocks noChangeAspect="1"/>
          </p:cNvGrpSpPr>
          <p:nvPr/>
        </p:nvGrpSpPr>
        <p:grpSpPr>
          <a:xfrm>
            <a:off x="1553413" y="2074871"/>
            <a:ext cx="463448" cy="470344"/>
            <a:chOff x="9459088" y="4394454"/>
            <a:chExt cx="596901" cy="608012"/>
          </a:xfrm>
          <a:solidFill>
            <a:srgbClr val="A5CC74"/>
          </a:solidFill>
        </p:grpSpPr>
        <p:sp>
          <p:nvSpPr>
            <p:cNvPr id="35" name="Freeform 109">
              <a:extLst>
                <a:ext uri="{FF2B5EF4-FFF2-40B4-BE49-F238E27FC236}">
                  <a16:creationId xmlns:a16="http://schemas.microsoft.com/office/drawing/2014/main" id="{0E7B8AC6-30EB-4C35-A45E-831197F4A381}"/>
                </a:ext>
              </a:extLst>
            </p:cNvPr>
            <p:cNvSpPr>
              <a:spLocks noEditPoints="1"/>
            </p:cNvSpPr>
            <p:nvPr/>
          </p:nvSpPr>
          <p:spPr bwMode="auto">
            <a:xfrm>
              <a:off x="9459088" y="4394454"/>
              <a:ext cx="439738" cy="444500"/>
            </a:xfrm>
            <a:custGeom>
              <a:avLst/>
              <a:gdLst>
                <a:gd name="T0" fmla="*/ 152 w 204"/>
                <a:gd name="T1" fmla="*/ 184 h 204"/>
                <a:gd name="T2" fmla="*/ 156 w 204"/>
                <a:gd name="T3" fmla="*/ 186 h 204"/>
                <a:gd name="T4" fmla="*/ 158 w 204"/>
                <a:gd name="T5" fmla="*/ 185 h 204"/>
                <a:gd name="T6" fmla="*/ 162 w 204"/>
                <a:gd name="T7" fmla="*/ 180 h 204"/>
                <a:gd name="T8" fmla="*/ 162 w 204"/>
                <a:gd name="T9" fmla="*/ 162 h 204"/>
                <a:gd name="T10" fmla="*/ 180 w 204"/>
                <a:gd name="T11" fmla="*/ 162 h 204"/>
                <a:gd name="T12" fmla="*/ 185 w 204"/>
                <a:gd name="T13" fmla="*/ 158 h 204"/>
                <a:gd name="T14" fmla="*/ 184 w 204"/>
                <a:gd name="T15" fmla="*/ 151 h 204"/>
                <a:gd name="T16" fmla="*/ 136 w 204"/>
                <a:gd name="T17" fmla="*/ 104 h 204"/>
                <a:gd name="T18" fmla="*/ 201 w 204"/>
                <a:gd name="T19" fmla="*/ 59 h 204"/>
                <a:gd name="T20" fmla="*/ 204 w 204"/>
                <a:gd name="T21" fmla="*/ 54 h 204"/>
                <a:gd name="T22" fmla="*/ 150 w 204"/>
                <a:gd name="T23" fmla="*/ 0 h 204"/>
                <a:gd name="T24" fmla="*/ 145 w 204"/>
                <a:gd name="T25" fmla="*/ 2 h 204"/>
                <a:gd name="T26" fmla="*/ 97 w 204"/>
                <a:gd name="T27" fmla="*/ 71 h 204"/>
                <a:gd name="T28" fmla="*/ 80 w 204"/>
                <a:gd name="T29" fmla="*/ 79 h 204"/>
                <a:gd name="T30" fmla="*/ 71 w 204"/>
                <a:gd name="T31" fmla="*/ 97 h 204"/>
                <a:gd name="T32" fmla="*/ 2 w 204"/>
                <a:gd name="T33" fmla="*/ 145 h 204"/>
                <a:gd name="T34" fmla="*/ 0 w 204"/>
                <a:gd name="T35" fmla="*/ 150 h 204"/>
                <a:gd name="T36" fmla="*/ 54 w 204"/>
                <a:gd name="T37" fmla="*/ 204 h 204"/>
                <a:gd name="T38" fmla="*/ 59 w 204"/>
                <a:gd name="T39" fmla="*/ 201 h 204"/>
                <a:gd name="T40" fmla="*/ 104 w 204"/>
                <a:gd name="T41" fmla="*/ 136 h 204"/>
                <a:gd name="T42" fmla="*/ 152 w 204"/>
                <a:gd name="T43" fmla="*/ 184 h 204"/>
                <a:gd name="T44" fmla="*/ 156 w 204"/>
                <a:gd name="T45" fmla="*/ 150 h 204"/>
                <a:gd name="T46" fmla="*/ 150 w 204"/>
                <a:gd name="T47" fmla="*/ 156 h 204"/>
                <a:gd name="T48" fmla="*/ 150 w 204"/>
                <a:gd name="T49" fmla="*/ 165 h 204"/>
                <a:gd name="T50" fmla="*/ 115 w 204"/>
                <a:gd name="T51" fmla="*/ 130 h 204"/>
                <a:gd name="T52" fmla="*/ 124 w 204"/>
                <a:gd name="T53" fmla="*/ 124 h 204"/>
                <a:gd name="T54" fmla="*/ 130 w 204"/>
                <a:gd name="T55" fmla="*/ 115 h 204"/>
                <a:gd name="T56" fmla="*/ 165 w 204"/>
                <a:gd name="T57" fmla="*/ 150 h 204"/>
                <a:gd name="T58" fmla="*/ 156 w 204"/>
                <a:gd name="T59" fmla="*/ 150 h 204"/>
                <a:gd name="T60" fmla="*/ 153 w 204"/>
                <a:gd name="T61" fmla="*/ 12 h 204"/>
                <a:gd name="T62" fmla="*/ 191 w 204"/>
                <a:gd name="T63" fmla="*/ 51 h 204"/>
                <a:gd name="T64" fmla="*/ 132 w 204"/>
                <a:gd name="T65" fmla="*/ 93 h 204"/>
                <a:gd name="T66" fmla="*/ 128 w 204"/>
                <a:gd name="T67" fmla="*/ 84 h 204"/>
                <a:gd name="T68" fmla="*/ 136 w 204"/>
                <a:gd name="T69" fmla="*/ 76 h 204"/>
                <a:gd name="T70" fmla="*/ 136 w 204"/>
                <a:gd name="T71" fmla="*/ 67 h 204"/>
                <a:gd name="T72" fmla="*/ 128 w 204"/>
                <a:gd name="T73" fmla="*/ 67 h 204"/>
                <a:gd name="T74" fmla="*/ 119 w 204"/>
                <a:gd name="T75" fmla="*/ 76 h 204"/>
                <a:gd name="T76" fmla="*/ 111 w 204"/>
                <a:gd name="T77" fmla="*/ 72 h 204"/>
                <a:gd name="T78" fmla="*/ 153 w 204"/>
                <a:gd name="T79" fmla="*/ 12 h 204"/>
                <a:gd name="T80" fmla="*/ 102 w 204"/>
                <a:gd name="T81" fmla="*/ 82 h 204"/>
                <a:gd name="T82" fmla="*/ 116 w 204"/>
                <a:gd name="T83" fmla="*/ 88 h 204"/>
                <a:gd name="T84" fmla="*/ 116 w 204"/>
                <a:gd name="T85" fmla="*/ 115 h 204"/>
                <a:gd name="T86" fmla="*/ 88 w 204"/>
                <a:gd name="T87" fmla="*/ 115 h 204"/>
                <a:gd name="T88" fmla="*/ 88 w 204"/>
                <a:gd name="T89" fmla="*/ 88 h 204"/>
                <a:gd name="T90" fmla="*/ 102 w 204"/>
                <a:gd name="T91" fmla="*/ 82 h 204"/>
                <a:gd name="T92" fmla="*/ 51 w 204"/>
                <a:gd name="T93" fmla="*/ 191 h 204"/>
                <a:gd name="T94" fmla="*/ 12 w 204"/>
                <a:gd name="T95" fmla="*/ 153 h 204"/>
                <a:gd name="T96" fmla="*/ 72 w 204"/>
                <a:gd name="T97" fmla="*/ 111 h 204"/>
                <a:gd name="T98" fmla="*/ 76 w 204"/>
                <a:gd name="T99" fmla="*/ 119 h 204"/>
                <a:gd name="T100" fmla="*/ 68 w 204"/>
                <a:gd name="T101" fmla="*/ 127 h 204"/>
                <a:gd name="T102" fmla="*/ 68 w 204"/>
                <a:gd name="T103" fmla="*/ 136 h 204"/>
                <a:gd name="T104" fmla="*/ 72 w 204"/>
                <a:gd name="T105" fmla="*/ 138 h 204"/>
                <a:gd name="T106" fmla="*/ 76 w 204"/>
                <a:gd name="T107" fmla="*/ 136 h 204"/>
                <a:gd name="T108" fmla="*/ 84 w 204"/>
                <a:gd name="T109" fmla="*/ 128 h 204"/>
                <a:gd name="T110" fmla="*/ 93 w 204"/>
                <a:gd name="T111" fmla="*/ 132 h 204"/>
                <a:gd name="T112" fmla="*/ 51 w 204"/>
                <a:gd name="T113" fmla="*/ 19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4" h="204">
                  <a:moveTo>
                    <a:pt x="152" y="184"/>
                  </a:moveTo>
                  <a:cubicBezTo>
                    <a:pt x="153" y="185"/>
                    <a:pt x="154" y="186"/>
                    <a:pt x="156" y="186"/>
                  </a:cubicBezTo>
                  <a:cubicBezTo>
                    <a:pt x="157" y="186"/>
                    <a:pt x="157" y="186"/>
                    <a:pt x="158" y="185"/>
                  </a:cubicBezTo>
                  <a:cubicBezTo>
                    <a:pt x="160" y="184"/>
                    <a:pt x="162" y="182"/>
                    <a:pt x="162" y="180"/>
                  </a:cubicBezTo>
                  <a:cubicBezTo>
                    <a:pt x="162" y="162"/>
                    <a:pt x="162" y="162"/>
                    <a:pt x="162" y="162"/>
                  </a:cubicBezTo>
                  <a:cubicBezTo>
                    <a:pt x="180" y="162"/>
                    <a:pt x="180" y="162"/>
                    <a:pt x="180" y="162"/>
                  </a:cubicBezTo>
                  <a:cubicBezTo>
                    <a:pt x="182" y="162"/>
                    <a:pt x="184" y="160"/>
                    <a:pt x="185" y="158"/>
                  </a:cubicBezTo>
                  <a:cubicBezTo>
                    <a:pt x="186" y="156"/>
                    <a:pt x="186" y="153"/>
                    <a:pt x="184" y="151"/>
                  </a:cubicBezTo>
                  <a:cubicBezTo>
                    <a:pt x="136" y="104"/>
                    <a:pt x="136" y="104"/>
                    <a:pt x="136" y="104"/>
                  </a:cubicBezTo>
                  <a:cubicBezTo>
                    <a:pt x="201" y="59"/>
                    <a:pt x="201" y="59"/>
                    <a:pt x="201" y="59"/>
                  </a:cubicBezTo>
                  <a:cubicBezTo>
                    <a:pt x="203" y="57"/>
                    <a:pt x="204" y="56"/>
                    <a:pt x="204" y="54"/>
                  </a:cubicBezTo>
                  <a:cubicBezTo>
                    <a:pt x="204" y="36"/>
                    <a:pt x="168" y="0"/>
                    <a:pt x="150" y="0"/>
                  </a:cubicBezTo>
                  <a:cubicBezTo>
                    <a:pt x="148" y="0"/>
                    <a:pt x="146" y="1"/>
                    <a:pt x="145" y="2"/>
                  </a:cubicBezTo>
                  <a:cubicBezTo>
                    <a:pt x="97" y="71"/>
                    <a:pt x="97" y="71"/>
                    <a:pt x="97" y="71"/>
                  </a:cubicBezTo>
                  <a:cubicBezTo>
                    <a:pt x="91" y="72"/>
                    <a:pt x="84" y="75"/>
                    <a:pt x="80" y="79"/>
                  </a:cubicBezTo>
                  <a:cubicBezTo>
                    <a:pt x="75" y="84"/>
                    <a:pt x="72" y="91"/>
                    <a:pt x="71" y="97"/>
                  </a:cubicBezTo>
                  <a:cubicBezTo>
                    <a:pt x="2" y="145"/>
                    <a:pt x="2" y="145"/>
                    <a:pt x="2" y="145"/>
                  </a:cubicBezTo>
                  <a:cubicBezTo>
                    <a:pt x="1" y="146"/>
                    <a:pt x="0" y="148"/>
                    <a:pt x="0" y="150"/>
                  </a:cubicBezTo>
                  <a:cubicBezTo>
                    <a:pt x="0" y="168"/>
                    <a:pt x="36" y="204"/>
                    <a:pt x="54" y="204"/>
                  </a:cubicBezTo>
                  <a:cubicBezTo>
                    <a:pt x="56" y="204"/>
                    <a:pt x="58" y="203"/>
                    <a:pt x="59" y="201"/>
                  </a:cubicBezTo>
                  <a:cubicBezTo>
                    <a:pt x="104" y="136"/>
                    <a:pt x="104" y="136"/>
                    <a:pt x="104" y="136"/>
                  </a:cubicBezTo>
                  <a:lnTo>
                    <a:pt x="152" y="184"/>
                  </a:lnTo>
                  <a:close/>
                  <a:moveTo>
                    <a:pt x="156" y="150"/>
                  </a:moveTo>
                  <a:cubicBezTo>
                    <a:pt x="152" y="150"/>
                    <a:pt x="150" y="152"/>
                    <a:pt x="150" y="156"/>
                  </a:cubicBezTo>
                  <a:cubicBezTo>
                    <a:pt x="150" y="165"/>
                    <a:pt x="150" y="165"/>
                    <a:pt x="150" y="165"/>
                  </a:cubicBezTo>
                  <a:cubicBezTo>
                    <a:pt x="115" y="130"/>
                    <a:pt x="115" y="130"/>
                    <a:pt x="115" y="130"/>
                  </a:cubicBezTo>
                  <a:cubicBezTo>
                    <a:pt x="118" y="129"/>
                    <a:pt x="121" y="127"/>
                    <a:pt x="124" y="124"/>
                  </a:cubicBezTo>
                  <a:cubicBezTo>
                    <a:pt x="127" y="121"/>
                    <a:pt x="129" y="118"/>
                    <a:pt x="130" y="115"/>
                  </a:cubicBezTo>
                  <a:cubicBezTo>
                    <a:pt x="165" y="150"/>
                    <a:pt x="165" y="150"/>
                    <a:pt x="165" y="150"/>
                  </a:cubicBezTo>
                  <a:lnTo>
                    <a:pt x="156" y="150"/>
                  </a:lnTo>
                  <a:close/>
                  <a:moveTo>
                    <a:pt x="153" y="12"/>
                  </a:moveTo>
                  <a:cubicBezTo>
                    <a:pt x="165" y="16"/>
                    <a:pt x="188" y="39"/>
                    <a:pt x="191" y="51"/>
                  </a:cubicBezTo>
                  <a:cubicBezTo>
                    <a:pt x="132" y="93"/>
                    <a:pt x="132" y="93"/>
                    <a:pt x="132" y="93"/>
                  </a:cubicBezTo>
                  <a:cubicBezTo>
                    <a:pt x="131" y="90"/>
                    <a:pt x="130" y="87"/>
                    <a:pt x="128" y="84"/>
                  </a:cubicBezTo>
                  <a:cubicBezTo>
                    <a:pt x="136" y="76"/>
                    <a:pt x="136" y="76"/>
                    <a:pt x="136" y="76"/>
                  </a:cubicBezTo>
                  <a:cubicBezTo>
                    <a:pt x="138" y="74"/>
                    <a:pt x="138" y="70"/>
                    <a:pt x="136" y="67"/>
                  </a:cubicBezTo>
                  <a:cubicBezTo>
                    <a:pt x="134" y="65"/>
                    <a:pt x="130" y="65"/>
                    <a:pt x="128" y="67"/>
                  </a:cubicBezTo>
                  <a:cubicBezTo>
                    <a:pt x="119" y="76"/>
                    <a:pt x="119" y="76"/>
                    <a:pt x="119" y="76"/>
                  </a:cubicBezTo>
                  <a:cubicBezTo>
                    <a:pt x="117" y="74"/>
                    <a:pt x="114" y="73"/>
                    <a:pt x="111" y="72"/>
                  </a:cubicBezTo>
                  <a:lnTo>
                    <a:pt x="153" y="12"/>
                  </a:lnTo>
                  <a:close/>
                  <a:moveTo>
                    <a:pt x="102" y="82"/>
                  </a:moveTo>
                  <a:cubicBezTo>
                    <a:pt x="107" y="82"/>
                    <a:pt x="112" y="84"/>
                    <a:pt x="116" y="88"/>
                  </a:cubicBezTo>
                  <a:cubicBezTo>
                    <a:pt x="123" y="96"/>
                    <a:pt x="123" y="108"/>
                    <a:pt x="116" y="115"/>
                  </a:cubicBezTo>
                  <a:cubicBezTo>
                    <a:pt x="108" y="123"/>
                    <a:pt x="96" y="123"/>
                    <a:pt x="88" y="115"/>
                  </a:cubicBezTo>
                  <a:cubicBezTo>
                    <a:pt x="80" y="108"/>
                    <a:pt x="80" y="96"/>
                    <a:pt x="88" y="88"/>
                  </a:cubicBezTo>
                  <a:cubicBezTo>
                    <a:pt x="92" y="84"/>
                    <a:pt x="97" y="82"/>
                    <a:pt x="102" y="82"/>
                  </a:cubicBezTo>
                  <a:close/>
                  <a:moveTo>
                    <a:pt x="51" y="191"/>
                  </a:moveTo>
                  <a:cubicBezTo>
                    <a:pt x="39" y="188"/>
                    <a:pt x="16" y="165"/>
                    <a:pt x="12" y="153"/>
                  </a:cubicBezTo>
                  <a:cubicBezTo>
                    <a:pt x="72" y="111"/>
                    <a:pt x="72" y="111"/>
                    <a:pt x="72" y="111"/>
                  </a:cubicBezTo>
                  <a:cubicBezTo>
                    <a:pt x="73" y="114"/>
                    <a:pt x="74" y="117"/>
                    <a:pt x="76" y="119"/>
                  </a:cubicBezTo>
                  <a:cubicBezTo>
                    <a:pt x="68" y="127"/>
                    <a:pt x="68" y="127"/>
                    <a:pt x="68" y="127"/>
                  </a:cubicBezTo>
                  <a:cubicBezTo>
                    <a:pt x="65" y="130"/>
                    <a:pt x="65" y="134"/>
                    <a:pt x="68" y="136"/>
                  </a:cubicBezTo>
                  <a:cubicBezTo>
                    <a:pt x="69" y="137"/>
                    <a:pt x="70" y="138"/>
                    <a:pt x="72" y="138"/>
                  </a:cubicBezTo>
                  <a:cubicBezTo>
                    <a:pt x="73" y="138"/>
                    <a:pt x="75" y="137"/>
                    <a:pt x="76" y="136"/>
                  </a:cubicBezTo>
                  <a:cubicBezTo>
                    <a:pt x="84" y="128"/>
                    <a:pt x="84" y="128"/>
                    <a:pt x="84" y="128"/>
                  </a:cubicBezTo>
                  <a:cubicBezTo>
                    <a:pt x="87" y="130"/>
                    <a:pt x="90" y="131"/>
                    <a:pt x="93" y="132"/>
                  </a:cubicBezTo>
                  <a:lnTo>
                    <a:pt x="51" y="191"/>
                  </a:lnTo>
                  <a:close/>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marL="0" marR="0" lvl="0" indent="0" defTabSz="1219140" eaLnBrk="1" fontAlgn="base" latinLnBrk="0" hangingPunct="1">
                <a:lnSpc>
                  <a:spcPct val="100000"/>
                </a:lnSpc>
                <a:spcBef>
                  <a:spcPct val="0"/>
                </a:spcBef>
                <a:spcAft>
                  <a:spcPct val="0"/>
                </a:spcAft>
                <a:buClrTx/>
                <a:buSzTx/>
                <a:buFontTx/>
                <a:buNone/>
                <a:tabLst/>
                <a:defRPr/>
              </a:pPr>
              <a:endParaRPr kumimoji="0" lang="en-GB" sz="2400" b="0" i="0" u="none" strike="noStrike" kern="0" cap="none" spc="0" normalizeH="0" baseline="0" noProof="0">
                <a:ln>
                  <a:noFill/>
                </a:ln>
                <a:solidFill>
                  <a:srgbClr val="000000"/>
                </a:solidFill>
                <a:effectLst/>
                <a:uLnTx/>
                <a:uFillTx/>
                <a:cs typeface="Arial" pitchFamily="34" charset="0"/>
              </a:endParaRPr>
            </a:p>
          </p:txBody>
        </p:sp>
        <p:sp>
          <p:nvSpPr>
            <p:cNvPr id="36" name="Freeform 110">
              <a:extLst>
                <a:ext uri="{FF2B5EF4-FFF2-40B4-BE49-F238E27FC236}">
                  <a16:creationId xmlns:a16="http://schemas.microsoft.com/office/drawing/2014/main" id="{05DFC6B2-9045-4BBA-A604-096A4061B4DF}"/>
                </a:ext>
              </a:extLst>
            </p:cNvPr>
            <p:cNvSpPr>
              <a:spLocks noEditPoints="1"/>
            </p:cNvSpPr>
            <p:nvPr/>
          </p:nvSpPr>
          <p:spPr bwMode="auto">
            <a:xfrm>
              <a:off x="9628951" y="4819904"/>
              <a:ext cx="427038" cy="182562"/>
            </a:xfrm>
            <a:custGeom>
              <a:avLst/>
              <a:gdLst>
                <a:gd name="T0" fmla="*/ 192 w 198"/>
                <a:gd name="T1" fmla="*/ 0 h 84"/>
                <a:gd name="T2" fmla="*/ 160 w 198"/>
                <a:gd name="T3" fmla="*/ 0 h 84"/>
                <a:gd name="T4" fmla="*/ 154 w 198"/>
                <a:gd name="T5" fmla="*/ 6 h 84"/>
                <a:gd name="T6" fmla="*/ 154 w 198"/>
                <a:gd name="T7" fmla="*/ 8 h 84"/>
                <a:gd name="T8" fmla="*/ 135 w 198"/>
                <a:gd name="T9" fmla="*/ 8 h 84"/>
                <a:gd name="T10" fmla="*/ 102 w 198"/>
                <a:gd name="T11" fmla="*/ 22 h 84"/>
                <a:gd name="T12" fmla="*/ 98 w 198"/>
                <a:gd name="T13" fmla="*/ 24 h 84"/>
                <a:gd name="T14" fmla="*/ 71 w 198"/>
                <a:gd name="T15" fmla="*/ 24 h 84"/>
                <a:gd name="T16" fmla="*/ 59 w 198"/>
                <a:gd name="T17" fmla="*/ 34 h 84"/>
                <a:gd name="T18" fmla="*/ 32 w 198"/>
                <a:gd name="T19" fmla="*/ 25 h 84"/>
                <a:gd name="T20" fmla="*/ 2 w 198"/>
                <a:gd name="T21" fmla="*/ 35 h 84"/>
                <a:gd name="T22" fmla="*/ 0 w 198"/>
                <a:gd name="T23" fmla="*/ 40 h 84"/>
                <a:gd name="T24" fmla="*/ 3 w 198"/>
                <a:gd name="T25" fmla="*/ 44 h 84"/>
                <a:gd name="T26" fmla="*/ 43 w 198"/>
                <a:gd name="T27" fmla="*/ 65 h 84"/>
                <a:gd name="T28" fmla="*/ 94 w 198"/>
                <a:gd name="T29" fmla="*/ 84 h 84"/>
                <a:gd name="T30" fmla="*/ 138 w 198"/>
                <a:gd name="T31" fmla="*/ 73 h 84"/>
                <a:gd name="T32" fmla="*/ 154 w 198"/>
                <a:gd name="T33" fmla="*/ 68 h 84"/>
                <a:gd name="T34" fmla="*/ 154 w 198"/>
                <a:gd name="T35" fmla="*/ 71 h 84"/>
                <a:gd name="T36" fmla="*/ 160 w 198"/>
                <a:gd name="T37" fmla="*/ 77 h 84"/>
                <a:gd name="T38" fmla="*/ 192 w 198"/>
                <a:gd name="T39" fmla="*/ 77 h 84"/>
                <a:gd name="T40" fmla="*/ 198 w 198"/>
                <a:gd name="T41" fmla="*/ 71 h 84"/>
                <a:gd name="T42" fmla="*/ 198 w 198"/>
                <a:gd name="T43" fmla="*/ 6 h 84"/>
                <a:gd name="T44" fmla="*/ 192 w 198"/>
                <a:gd name="T45" fmla="*/ 0 h 84"/>
                <a:gd name="T46" fmla="*/ 134 w 198"/>
                <a:gd name="T47" fmla="*/ 62 h 84"/>
                <a:gd name="T48" fmla="*/ 49 w 198"/>
                <a:gd name="T49" fmla="*/ 54 h 84"/>
                <a:gd name="T50" fmla="*/ 17 w 198"/>
                <a:gd name="T51" fmla="*/ 38 h 84"/>
                <a:gd name="T52" fmla="*/ 28 w 198"/>
                <a:gd name="T53" fmla="*/ 37 h 84"/>
                <a:gd name="T54" fmla="*/ 61 w 198"/>
                <a:gd name="T55" fmla="*/ 47 h 84"/>
                <a:gd name="T56" fmla="*/ 71 w 198"/>
                <a:gd name="T57" fmla="*/ 53 h 84"/>
                <a:gd name="T58" fmla="*/ 115 w 198"/>
                <a:gd name="T59" fmla="*/ 53 h 84"/>
                <a:gd name="T60" fmla="*/ 121 w 198"/>
                <a:gd name="T61" fmla="*/ 47 h 84"/>
                <a:gd name="T62" fmla="*/ 115 w 198"/>
                <a:gd name="T63" fmla="*/ 41 h 84"/>
                <a:gd name="T64" fmla="*/ 71 w 198"/>
                <a:gd name="T65" fmla="*/ 41 h 84"/>
                <a:gd name="T66" fmla="*/ 71 w 198"/>
                <a:gd name="T67" fmla="*/ 36 h 84"/>
                <a:gd name="T68" fmla="*/ 99 w 198"/>
                <a:gd name="T69" fmla="*/ 36 h 84"/>
                <a:gd name="T70" fmla="*/ 109 w 198"/>
                <a:gd name="T71" fmla="*/ 31 h 84"/>
                <a:gd name="T72" fmla="*/ 135 w 198"/>
                <a:gd name="T73" fmla="*/ 20 h 84"/>
                <a:gd name="T74" fmla="*/ 154 w 198"/>
                <a:gd name="T75" fmla="*/ 20 h 84"/>
                <a:gd name="T76" fmla="*/ 154 w 198"/>
                <a:gd name="T77" fmla="*/ 55 h 84"/>
                <a:gd name="T78" fmla="*/ 134 w 198"/>
                <a:gd name="T79" fmla="*/ 62 h 84"/>
                <a:gd name="T80" fmla="*/ 186 w 198"/>
                <a:gd name="T81" fmla="*/ 65 h 84"/>
                <a:gd name="T82" fmla="*/ 166 w 198"/>
                <a:gd name="T83" fmla="*/ 65 h 84"/>
                <a:gd name="T84" fmla="*/ 166 w 198"/>
                <a:gd name="T85" fmla="*/ 12 h 84"/>
                <a:gd name="T86" fmla="*/ 186 w 198"/>
                <a:gd name="T87" fmla="*/ 12 h 84"/>
                <a:gd name="T88" fmla="*/ 186 w 198"/>
                <a:gd name="T89" fmla="*/ 6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84">
                  <a:moveTo>
                    <a:pt x="192" y="0"/>
                  </a:moveTo>
                  <a:cubicBezTo>
                    <a:pt x="160" y="0"/>
                    <a:pt x="160" y="0"/>
                    <a:pt x="160" y="0"/>
                  </a:cubicBezTo>
                  <a:cubicBezTo>
                    <a:pt x="156" y="0"/>
                    <a:pt x="154" y="3"/>
                    <a:pt x="154" y="6"/>
                  </a:cubicBezTo>
                  <a:cubicBezTo>
                    <a:pt x="154" y="8"/>
                    <a:pt x="154" y="8"/>
                    <a:pt x="154" y="8"/>
                  </a:cubicBezTo>
                  <a:cubicBezTo>
                    <a:pt x="135" y="8"/>
                    <a:pt x="135" y="8"/>
                    <a:pt x="135" y="8"/>
                  </a:cubicBezTo>
                  <a:cubicBezTo>
                    <a:pt x="120" y="8"/>
                    <a:pt x="109" y="17"/>
                    <a:pt x="102" y="22"/>
                  </a:cubicBezTo>
                  <a:cubicBezTo>
                    <a:pt x="101" y="23"/>
                    <a:pt x="99" y="24"/>
                    <a:pt x="98" y="24"/>
                  </a:cubicBezTo>
                  <a:cubicBezTo>
                    <a:pt x="71" y="24"/>
                    <a:pt x="71" y="24"/>
                    <a:pt x="71" y="24"/>
                  </a:cubicBezTo>
                  <a:cubicBezTo>
                    <a:pt x="65" y="24"/>
                    <a:pt x="61" y="28"/>
                    <a:pt x="59" y="34"/>
                  </a:cubicBezTo>
                  <a:cubicBezTo>
                    <a:pt x="32" y="25"/>
                    <a:pt x="32" y="25"/>
                    <a:pt x="32" y="25"/>
                  </a:cubicBezTo>
                  <a:cubicBezTo>
                    <a:pt x="21" y="22"/>
                    <a:pt x="12" y="25"/>
                    <a:pt x="2" y="35"/>
                  </a:cubicBezTo>
                  <a:cubicBezTo>
                    <a:pt x="0" y="36"/>
                    <a:pt x="0" y="38"/>
                    <a:pt x="0" y="40"/>
                  </a:cubicBezTo>
                  <a:cubicBezTo>
                    <a:pt x="0" y="42"/>
                    <a:pt x="2" y="43"/>
                    <a:pt x="3" y="44"/>
                  </a:cubicBezTo>
                  <a:cubicBezTo>
                    <a:pt x="20" y="53"/>
                    <a:pt x="33" y="59"/>
                    <a:pt x="43" y="65"/>
                  </a:cubicBezTo>
                  <a:cubicBezTo>
                    <a:pt x="68" y="78"/>
                    <a:pt x="80" y="84"/>
                    <a:pt x="94" y="84"/>
                  </a:cubicBezTo>
                  <a:cubicBezTo>
                    <a:pt x="105" y="84"/>
                    <a:pt x="117" y="80"/>
                    <a:pt x="138" y="73"/>
                  </a:cubicBezTo>
                  <a:cubicBezTo>
                    <a:pt x="143" y="71"/>
                    <a:pt x="148" y="70"/>
                    <a:pt x="154" y="68"/>
                  </a:cubicBezTo>
                  <a:cubicBezTo>
                    <a:pt x="154" y="71"/>
                    <a:pt x="154" y="71"/>
                    <a:pt x="154" y="71"/>
                  </a:cubicBezTo>
                  <a:cubicBezTo>
                    <a:pt x="154" y="74"/>
                    <a:pt x="156" y="77"/>
                    <a:pt x="160" y="77"/>
                  </a:cubicBezTo>
                  <a:cubicBezTo>
                    <a:pt x="192" y="77"/>
                    <a:pt x="192" y="77"/>
                    <a:pt x="192" y="77"/>
                  </a:cubicBezTo>
                  <a:cubicBezTo>
                    <a:pt x="195" y="77"/>
                    <a:pt x="198" y="74"/>
                    <a:pt x="198" y="71"/>
                  </a:cubicBezTo>
                  <a:cubicBezTo>
                    <a:pt x="198" y="6"/>
                    <a:pt x="198" y="6"/>
                    <a:pt x="198" y="6"/>
                  </a:cubicBezTo>
                  <a:cubicBezTo>
                    <a:pt x="198" y="3"/>
                    <a:pt x="195" y="0"/>
                    <a:pt x="192" y="0"/>
                  </a:cubicBezTo>
                  <a:close/>
                  <a:moveTo>
                    <a:pt x="134" y="62"/>
                  </a:moveTo>
                  <a:cubicBezTo>
                    <a:pt x="91" y="77"/>
                    <a:pt x="91" y="77"/>
                    <a:pt x="49" y="54"/>
                  </a:cubicBezTo>
                  <a:cubicBezTo>
                    <a:pt x="40" y="50"/>
                    <a:pt x="30" y="44"/>
                    <a:pt x="17" y="38"/>
                  </a:cubicBezTo>
                  <a:cubicBezTo>
                    <a:pt x="21" y="35"/>
                    <a:pt x="25" y="36"/>
                    <a:pt x="28" y="37"/>
                  </a:cubicBezTo>
                  <a:cubicBezTo>
                    <a:pt x="61" y="47"/>
                    <a:pt x="61" y="47"/>
                    <a:pt x="61" y="47"/>
                  </a:cubicBezTo>
                  <a:cubicBezTo>
                    <a:pt x="63" y="50"/>
                    <a:pt x="66" y="53"/>
                    <a:pt x="71" y="53"/>
                  </a:cubicBezTo>
                  <a:cubicBezTo>
                    <a:pt x="115" y="53"/>
                    <a:pt x="115" y="53"/>
                    <a:pt x="115" y="53"/>
                  </a:cubicBezTo>
                  <a:cubicBezTo>
                    <a:pt x="118" y="53"/>
                    <a:pt x="121" y="50"/>
                    <a:pt x="121" y="47"/>
                  </a:cubicBezTo>
                  <a:cubicBezTo>
                    <a:pt x="121" y="43"/>
                    <a:pt x="118" y="41"/>
                    <a:pt x="115" y="41"/>
                  </a:cubicBezTo>
                  <a:cubicBezTo>
                    <a:pt x="71" y="41"/>
                    <a:pt x="71" y="41"/>
                    <a:pt x="71" y="41"/>
                  </a:cubicBezTo>
                  <a:cubicBezTo>
                    <a:pt x="70" y="40"/>
                    <a:pt x="70" y="37"/>
                    <a:pt x="71" y="36"/>
                  </a:cubicBezTo>
                  <a:cubicBezTo>
                    <a:pt x="99" y="36"/>
                    <a:pt x="99" y="36"/>
                    <a:pt x="99" y="36"/>
                  </a:cubicBezTo>
                  <a:cubicBezTo>
                    <a:pt x="102" y="36"/>
                    <a:pt x="105" y="34"/>
                    <a:pt x="109" y="31"/>
                  </a:cubicBezTo>
                  <a:cubicBezTo>
                    <a:pt x="115" y="27"/>
                    <a:pt x="124" y="20"/>
                    <a:pt x="135" y="20"/>
                  </a:cubicBezTo>
                  <a:cubicBezTo>
                    <a:pt x="154" y="20"/>
                    <a:pt x="154" y="20"/>
                    <a:pt x="154" y="20"/>
                  </a:cubicBezTo>
                  <a:cubicBezTo>
                    <a:pt x="154" y="55"/>
                    <a:pt x="154" y="55"/>
                    <a:pt x="154" y="55"/>
                  </a:cubicBezTo>
                  <a:cubicBezTo>
                    <a:pt x="146" y="57"/>
                    <a:pt x="140" y="60"/>
                    <a:pt x="134" y="62"/>
                  </a:cubicBezTo>
                  <a:close/>
                  <a:moveTo>
                    <a:pt x="186" y="65"/>
                  </a:moveTo>
                  <a:cubicBezTo>
                    <a:pt x="166" y="65"/>
                    <a:pt x="166" y="65"/>
                    <a:pt x="166" y="65"/>
                  </a:cubicBezTo>
                  <a:cubicBezTo>
                    <a:pt x="166" y="12"/>
                    <a:pt x="166" y="12"/>
                    <a:pt x="166" y="12"/>
                  </a:cubicBezTo>
                  <a:cubicBezTo>
                    <a:pt x="186" y="12"/>
                    <a:pt x="186" y="12"/>
                    <a:pt x="186" y="12"/>
                  </a:cubicBezTo>
                  <a:lnTo>
                    <a:pt x="186" y="65"/>
                  </a:lnTo>
                  <a:close/>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marL="0" marR="0" lvl="0" indent="0" defTabSz="1219140" eaLnBrk="1" fontAlgn="base" latinLnBrk="0" hangingPunct="1">
                <a:lnSpc>
                  <a:spcPct val="100000"/>
                </a:lnSpc>
                <a:spcBef>
                  <a:spcPct val="0"/>
                </a:spcBef>
                <a:spcAft>
                  <a:spcPct val="0"/>
                </a:spcAft>
                <a:buClrTx/>
                <a:buSzTx/>
                <a:buFontTx/>
                <a:buNone/>
                <a:tabLst/>
                <a:defRPr/>
              </a:pPr>
              <a:endParaRPr kumimoji="0" lang="en-GB" sz="2400" b="0" i="0" u="none" strike="noStrike" kern="0" cap="none" spc="0" normalizeH="0" baseline="0" noProof="0">
                <a:ln>
                  <a:noFill/>
                </a:ln>
                <a:solidFill>
                  <a:srgbClr val="FFFFFF"/>
                </a:solidFill>
                <a:effectLst/>
                <a:uLnTx/>
                <a:uFillTx/>
                <a:cs typeface="Arial" pitchFamily="34" charset="0"/>
              </a:endParaRPr>
            </a:p>
          </p:txBody>
        </p:sp>
      </p:grpSp>
      <p:sp>
        <p:nvSpPr>
          <p:cNvPr id="37" name="Rectangle 36">
            <a:extLst>
              <a:ext uri="{FF2B5EF4-FFF2-40B4-BE49-F238E27FC236}">
                <a16:creationId xmlns:a16="http://schemas.microsoft.com/office/drawing/2014/main" id="{92692633-3AA9-4B0D-8202-7111B58B6331}"/>
              </a:ext>
            </a:extLst>
          </p:cNvPr>
          <p:cNvSpPr/>
          <p:nvPr/>
        </p:nvSpPr>
        <p:spPr>
          <a:xfrm>
            <a:off x="5648914" y="1673614"/>
            <a:ext cx="1286131" cy="205121"/>
          </a:xfrm>
          <a:prstGeom prst="rect">
            <a:avLst/>
          </a:prstGeom>
        </p:spPr>
        <p:txBody>
          <a:bodyPr wrap="square" lIns="0" tIns="0" rIns="0" bIns="0">
            <a:spAutoFit/>
          </a:bodyPr>
          <a:lstStyle/>
          <a:p>
            <a:pPr algn="ctr" defTabSz="1219080" fontAlgn="base">
              <a:spcBef>
                <a:spcPct val="0"/>
              </a:spcBef>
              <a:spcAft>
                <a:spcPct val="0"/>
              </a:spcAft>
              <a:defRPr/>
            </a:pPr>
            <a:r>
              <a:rPr lang="fr-FR" sz="1333" i="1">
                <a:solidFill>
                  <a:srgbClr val="3E454A"/>
                </a:solidFill>
                <a:latin typeface="Arial Black" panose="020B0A04020102020204" pitchFamily="34" charset="0"/>
                <a:cs typeface="Arial" pitchFamily="34" charset="0"/>
              </a:rPr>
              <a:t>Objet</a:t>
            </a:r>
            <a:endParaRPr lang="en-US" sz="1333" i="1">
              <a:solidFill>
                <a:srgbClr val="3E454A"/>
              </a:solidFill>
              <a:latin typeface="Arial Black" panose="020B0A04020102020204" pitchFamily="34" charset="0"/>
              <a:cs typeface="Arial" pitchFamily="34" charset="0"/>
            </a:endParaRPr>
          </a:p>
        </p:txBody>
      </p:sp>
      <p:sp>
        <p:nvSpPr>
          <p:cNvPr id="38" name="Rectangle 37">
            <a:extLst>
              <a:ext uri="{FF2B5EF4-FFF2-40B4-BE49-F238E27FC236}">
                <a16:creationId xmlns:a16="http://schemas.microsoft.com/office/drawing/2014/main" id="{1A8A55F8-A742-41C4-8D80-6D20D505D0C3}"/>
              </a:ext>
            </a:extLst>
          </p:cNvPr>
          <p:cNvSpPr/>
          <p:nvPr/>
        </p:nvSpPr>
        <p:spPr>
          <a:xfrm>
            <a:off x="8235062" y="1673614"/>
            <a:ext cx="2699323" cy="205121"/>
          </a:xfrm>
          <a:prstGeom prst="rect">
            <a:avLst/>
          </a:prstGeom>
        </p:spPr>
        <p:txBody>
          <a:bodyPr wrap="square" lIns="0" tIns="0" rIns="0" bIns="0">
            <a:spAutoFit/>
          </a:bodyPr>
          <a:lstStyle/>
          <a:p>
            <a:pPr algn="ctr" defTabSz="1219080" fontAlgn="base">
              <a:spcBef>
                <a:spcPct val="0"/>
              </a:spcBef>
              <a:spcAft>
                <a:spcPct val="0"/>
              </a:spcAft>
              <a:defRPr/>
            </a:pPr>
            <a:r>
              <a:rPr lang="fr-FR" sz="1333" i="1">
                <a:solidFill>
                  <a:srgbClr val="3E454A"/>
                </a:solidFill>
                <a:latin typeface="Arial Black" panose="020B0A04020102020204" pitchFamily="34" charset="0"/>
              </a:rPr>
              <a:t>Evénements &amp; c</a:t>
            </a:r>
            <a:r>
              <a:rPr lang="fr-FR" sz="1333" i="1">
                <a:solidFill>
                  <a:srgbClr val="3E454A"/>
                </a:solidFill>
                <a:latin typeface="Arial Black" panose="020B0A04020102020204" pitchFamily="34" charset="0"/>
                <a:cs typeface="Arial" pitchFamily="34" charset="0"/>
              </a:rPr>
              <a:t>ouvertures</a:t>
            </a:r>
            <a:endParaRPr lang="en-US" sz="1333" i="1">
              <a:solidFill>
                <a:srgbClr val="3E454A"/>
              </a:solidFill>
              <a:latin typeface="Arial Black" panose="020B0A04020102020204" pitchFamily="34" charset="0"/>
              <a:cs typeface="Arial" pitchFamily="34" charset="0"/>
            </a:endParaRPr>
          </a:p>
        </p:txBody>
      </p:sp>
      <p:sp>
        <p:nvSpPr>
          <p:cNvPr id="39" name="Rectangle 38">
            <a:extLst>
              <a:ext uri="{FF2B5EF4-FFF2-40B4-BE49-F238E27FC236}">
                <a16:creationId xmlns:a16="http://schemas.microsoft.com/office/drawing/2014/main" id="{A9A386C1-1014-4255-804C-6C16B7C4290F}"/>
              </a:ext>
            </a:extLst>
          </p:cNvPr>
          <p:cNvSpPr/>
          <p:nvPr/>
        </p:nvSpPr>
        <p:spPr>
          <a:xfrm>
            <a:off x="2521677" y="2865516"/>
            <a:ext cx="2451219" cy="859145"/>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1" i="0" u="none" strike="noStrike" kern="0" cap="none" spc="0" normalizeH="0" baseline="0" noProof="0">
                <a:ln>
                  <a:noFill/>
                </a:ln>
                <a:solidFill>
                  <a:srgbClr val="3E454A"/>
                </a:solidFill>
                <a:effectLst/>
                <a:uLnTx/>
                <a:uFillTx/>
                <a:latin typeface="Arial" panose="020B0604020202020204"/>
                <a:ea typeface="+mn-ea"/>
                <a:cs typeface="+mn-cs"/>
              </a:rPr>
              <a:t>Energies vertes </a:t>
            </a:r>
          </a:p>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(panneaux </a:t>
            </a:r>
            <a:r>
              <a:rPr kumimoji="0" lang="fr-FR" sz="1333" b="0" i="0" u="none" strike="noStrike" kern="0" cap="none" spc="0" normalizeH="0" baseline="0" noProof="0" err="1">
                <a:ln>
                  <a:noFill/>
                </a:ln>
                <a:solidFill>
                  <a:srgbClr val="3E454A"/>
                </a:solidFill>
                <a:effectLst/>
                <a:uLnTx/>
                <a:uFillTx/>
                <a:latin typeface="Arial" panose="020B0604020202020204"/>
                <a:ea typeface="+mn-ea"/>
                <a:cs typeface="+mn-cs"/>
              </a:rPr>
              <a:t>pv</a:t>
            </a: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 éoliennes, méthanisation)</a:t>
            </a:r>
          </a:p>
        </p:txBody>
      </p:sp>
      <p:sp>
        <p:nvSpPr>
          <p:cNvPr id="40" name="ZoneTexte 24">
            <a:extLst>
              <a:ext uri="{FF2B5EF4-FFF2-40B4-BE49-F238E27FC236}">
                <a16:creationId xmlns:a16="http://schemas.microsoft.com/office/drawing/2014/main" id="{4E9087F4-376A-4FDB-AB6C-7E0E052442B8}"/>
              </a:ext>
            </a:extLst>
          </p:cNvPr>
          <p:cNvSpPr txBox="1"/>
          <p:nvPr/>
        </p:nvSpPr>
        <p:spPr>
          <a:xfrm>
            <a:off x="5066370" y="2865517"/>
            <a:ext cx="2451219" cy="859145"/>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Couverture de l’investissement</a:t>
            </a:r>
          </a:p>
        </p:txBody>
      </p:sp>
      <p:sp>
        <p:nvSpPr>
          <p:cNvPr id="41" name="ZoneTexte 24">
            <a:extLst>
              <a:ext uri="{FF2B5EF4-FFF2-40B4-BE49-F238E27FC236}">
                <a16:creationId xmlns:a16="http://schemas.microsoft.com/office/drawing/2014/main" id="{39051803-5746-4B1E-8FEA-1AB24D5C327A}"/>
              </a:ext>
            </a:extLst>
          </p:cNvPr>
          <p:cNvSpPr txBox="1"/>
          <p:nvPr/>
        </p:nvSpPr>
        <p:spPr>
          <a:xfrm>
            <a:off x="7626385" y="2865517"/>
            <a:ext cx="3916681" cy="859145"/>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Incendie</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Tempête</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Grêle</a:t>
            </a:r>
          </a:p>
        </p:txBody>
      </p:sp>
      <p:sp>
        <p:nvSpPr>
          <p:cNvPr id="42" name="Rectangle 41">
            <a:extLst>
              <a:ext uri="{FF2B5EF4-FFF2-40B4-BE49-F238E27FC236}">
                <a16:creationId xmlns:a16="http://schemas.microsoft.com/office/drawing/2014/main" id="{E97ACB8C-8370-448C-9834-4D55E8BFEFD9}"/>
              </a:ext>
            </a:extLst>
          </p:cNvPr>
          <p:cNvSpPr/>
          <p:nvPr/>
        </p:nvSpPr>
        <p:spPr>
          <a:xfrm>
            <a:off x="2521677" y="3787510"/>
            <a:ext cx="2451219" cy="1290109"/>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1" i="0" u="none" strike="noStrike" kern="0" cap="none" spc="0" normalizeH="0" baseline="0" noProof="0">
                <a:ln>
                  <a:noFill/>
                </a:ln>
                <a:solidFill>
                  <a:srgbClr val="3E454A"/>
                </a:solidFill>
                <a:effectLst/>
                <a:uLnTx/>
                <a:uFillTx/>
                <a:latin typeface="Arial" panose="020B0604020202020204"/>
                <a:ea typeface="+mn-ea"/>
                <a:cs typeface="+mn-cs"/>
              </a:rPr>
              <a:t>Cyber</a:t>
            </a:r>
          </a:p>
        </p:txBody>
      </p:sp>
      <p:sp>
        <p:nvSpPr>
          <p:cNvPr id="43" name="ZoneTexte 24">
            <a:extLst>
              <a:ext uri="{FF2B5EF4-FFF2-40B4-BE49-F238E27FC236}">
                <a16:creationId xmlns:a16="http://schemas.microsoft.com/office/drawing/2014/main" id="{46A702E9-F5DE-485B-998E-324D2481D3EE}"/>
              </a:ext>
            </a:extLst>
          </p:cNvPr>
          <p:cNvSpPr txBox="1"/>
          <p:nvPr/>
        </p:nvSpPr>
        <p:spPr>
          <a:xfrm>
            <a:off x="5066370" y="3787511"/>
            <a:ext cx="2451219" cy="1290109"/>
          </a:xfrm>
          <a:prstGeom prst="rect">
            <a:avLst/>
          </a:prstGeom>
          <a:solidFill>
            <a:srgbClr val="FFFFFF"/>
          </a:solidFill>
          <a:ln w="12700" cap="flat" cmpd="sng" algn="ctr">
            <a:solidFill>
              <a:srgbClr val="7030A0"/>
            </a:solidFill>
            <a:prstDash val="solid"/>
            <a:miter lim="800000"/>
          </a:ln>
          <a:effectLst/>
        </p:spPr>
        <p:txBody>
          <a:bodyPr lIns="96000" tIns="96000" rIns="96000" bIns="96000" rtlCol="0" anchor="ctr"/>
          <a:lstStyle>
            <a:defPPr>
              <a:defRPr lang="en-US"/>
            </a:defPPr>
            <a:lvl1pPr lvl="0" algn="ctr" defTabSz="914333">
              <a:defRPr sz="1100">
                <a:solidFill>
                  <a:schemeClr val="accent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Data et données clients</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Réputation</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Matériels et fonctionnalités IT</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Perte financière due à un acte malveillant</a:t>
            </a:r>
          </a:p>
        </p:txBody>
      </p:sp>
      <p:sp>
        <p:nvSpPr>
          <p:cNvPr id="44" name="ZoneTexte 24">
            <a:extLst>
              <a:ext uri="{FF2B5EF4-FFF2-40B4-BE49-F238E27FC236}">
                <a16:creationId xmlns:a16="http://schemas.microsoft.com/office/drawing/2014/main" id="{ED3EE9A0-5961-46CB-9511-3201E001435B}"/>
              </a:ext>
            </a:extLst>
          </p:cNvPr>
          <p:cNvSpPr txBox="1"/>
          <p:nvPr/>
        </p:nvSpPr>
        <p:spPr>
          <a:xfrm>
            <a:off x="7626385" y="3787511"/>
            <a:ext cx="3916681" cy="1290109"/>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Attaque cyber</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E-réputation</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Dommage matériel</a:t>
            </a:r>
          </a:p>
        </p:txBody>
      </p:sp>
      <p:sp>
        <p:nvSpPr>
          <p:cNvPr id="45" name="Rectangle 44">
            <a:extLst>
              <a:ext uri="{FF2B5EF4-FFF2-40B4-BE49-F238E27FC236}">
                <a16:creationId xmlns:a16="http://schemas.microsoft.com/office/drawing/2014/main" id="{8348BC72-8BB5-4515-A577-8A5D07CC4F78}"/>
              </a:ext>
            </a:extLst>
          </p:cNvPr>
          <p:cNvSpPr/>
          <p:nvPr/>
        </p:nvSpPr>
        <p:spPr>
          <a:xfrm>
            <a:off x="2521677" y="5140468"/>
            <a:ext cx="2451219" cy="859145"/>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1" i="0" u="none" strike="noStrike" kern="0" cap="none" spc="0" normalizeH="0" baseline="0" noProof="0">
                <a:ln>
                  <a:noFill/>
                </a:ln>
                <a:solidFill>
                  <a:srgbClr val="3E454A"/>
                </a:solidFill>
                <a:effectLst/>
                <a:uLnTx/>
                <a:uFillTx/>
                <a:latin typeface="Arial" panose="020B0604020202020204"/>
                <a:ea typeface="+mn-ea"/>
                <a:cs typeface="+mn-cs"/>
              </a:rPr>
              <a:t>Drone</a:t>
            </a:r>
          </a:p>
        </p:txBody>
      </p:sp>
      <p:sp>
        <p:nvSpPr>
          <p:cNvPr id="46" name="ZoneTexte 24">
            <a:extLst>
              <a:ext uri="{FF2B5EF4-FFF2-40B4-BE49-F238E27FC236}">
                <a16:creationId xmlns:a16="http://schemas.microsoft.com/office/drawing/2014/main" id="{2DFFC01C-8A04-40D2-93BA-0CCAB1A7FF19}"/>
              </a:ext>
            </a:extLst>
          </p:cNvPr>
          <p:cNvSpPr txBox="1"/>
          <p:nvPr/>
        </p:nvSpPr>
        <p:spPr>
          <a:xfrm>
            <a:off x="5066370" y="5140469"/>
            <a:ext cx="2451219" cy="859145"/>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Matériel et activité</a:t>
            </a:r>
          </a:p>
        </p:txBody>
      </p:sp>
      <p:sp>
        <p:nvSpPr>
          <p:cNvPr id="47" name="ZoneTexte 24">
            <a:extLst>
              <a:ext uri="{FF2B5EF4-FFF2-40B4-BE49-F238E27FC236}">
                <a16:creationId xmlns:a16="http://schemas.microsoft.com/office/drawing/2014/main" id="{E5E45413-66D5-4E59-8968-BD9FFCFAD14A}"/>
              </a:ext>
            </a:extLst>
          </p:cNvPr>
          <p:cNvSpPr txBox="1"/>
          <p:nvPr/>
        </p:nvSpPr>
        <p:spPr>
          <a:xfrm>
            <a:off x="7626385" y="5140469"/>
            <a:ext cx="3916681" cy="859145"/>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Dommage aux biens</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RC activité</a:t>
            </a:r>
          </a:p>
        </p:txBody>
      </p:sp>
    </p:spTree>
    <p:extLst>
      <p:ext uri="{BB962C8B-B14F-4D97-AF65-F5344CB8AC3E}">
        <p14:creationId xmlns:p14="http://schemas.microsoft.com/office/powerpoint/2010/main" val="12159107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Tx/>
              <a:buFont typeface="+mj-lt"/>
              <a:buAutoNum type="arabicPeriod"/>
            </a:pPr>
            <a:r>
              <a:rPr lang="fr-FR" sz="2400">
                <a:solidFill>
                  <a:schemeClr val="tx1"/>
                </a:solidFill>
              </a:rPr>
              <a:t>Contexte</a:t>
            </a:r>
          </a:p>
          <a:p>
            <a:pPr>
              <a:buClrTx/>
            </a:pPr>
            <a:r>
              <a:rPr lang="fr-FR" sz="2400">
                <a:solidFill>
                  <a:schemeClr val="tx1"/>
                </a:solidFill>
              </a:rPr>
              <a:t>Partenariat                   /</a:t>
            </a:r>
          </a:p>
          <a:p>
            <a:pPr>
              <a:buClrTx/>
            </a:pPr>
            <a:r>
              <a:rPr lang="fr-FR" sz="2400">
                <a:solidFill>
                  <a:schemeClr val="tx1"/>
                </a:solidFill>
              </a:rPr>
              <a:t>Les offres Assurances Agri/Viti</a:t>
            </a:r>
          </a:p>
          <a:p>
            <a:pPr>
              <a:buClrTx/>
            </a:pPr>
            <a:r>
              <a:rPr lang="fr-FR" sz="2400" b="1">
                <a:solidFill>
                  <a:srgbClr val="C00000"/>
                </a:solidFill>
              </a:rPr>
              <a:t>Schémas de distribution / Argumentaire</a:t>
            </a:r>
          </a:p>
          <a:p>
            <a:pPr>
              <a:buClrTx/>
            </a:pPr>
            <a:r>
              <a:rPr lang="fr-FR" sz="2400"/>
              <a:t>Schéma contractuel</a:t>
            </a:r>
          </a:p>
          <a:p>
            <a:pPr>
              <a:buClrTx/>
            </a:pPr>
            <a:endParaRPr lang="fr-FR" sz="2400">
              <a:solidFill>
                <a:srgbClr val="006600"/>
              </a:solidFill>
            </a:endParaRPr>
          </a:p>
          <a:p>
            <a:pPr>
              <a:buClrTx/>
            </a:pPr>
            <a:r>
              <a:rPr lang="fr-FR" sz="2400"/>
              <a:t>Annexe</a:t>
            </a:r>
          </a:p>
          <a:p>
            <a:endParaRPr lang="fr-FR" sz="2400" b="1"/>
          </a:p>
        </p:txBody>
      </p:sp>
      <p:sp>
        <p:nvSpPr>
          <p:cNvPr id="3" name="Rectangle 2">
            <a:extLst>
              <a:ext uri="{FF2B5EF4-FFF2-40B4-BE49-F238E27FC236}">
                <a16:creationId xmlns:a16="http://schemas.microsoft.com/office/drawing/2014/main" id="{9ADF4C20-1357-438A-BEE4-082974747E7E}"/>
              </a:ext>
            </a:extLst>
          </p:cNvPr>
          <p:cNvSpPr/>
          <p:nvPr/>
        </p:nvSpPr>
        <p:spPr>
          <a:xfrm>
            <a:off x="3483429" y="3311889"/>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FB361E7B-84A3-421B-AFC6-53D3628AB210}"/>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645389" y="2420673"/>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ctualités du Groupe BPCE : Banque Populaire Caisse d'Epargne Natixis - 22">
            <a:extLst>
              <a:ext uri="{FF2B5EF4-FFF2-40B4-BE49-F238E27FC236}">
                <a16:creationId xmlns:a16="http://schemas.microsoft.com/office/drawing/2014/main" id="{4A6A81C8-A63D-4AA3-9405-46D5EA28015D}"/>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5933852" y="2309883"/>
            <a:ext cx="1407900" cy="4017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851DCA17-6CCE-4741-A8D5-C820A0571D4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8611852" y="2904155"/>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B92A77B5-6791-4218-81FC-CF9C19B2B9E4}"/>
              </a:ext>
            </a:extLst>
          </p:cNvPr>
          <p:cNvPicPr>
            <a:picLocks noChangeAspect="1"/>
          </p:cNvPicPr>
          <p:nvPr/>
        </p:nvPicPr>
        <p:blipFill>
          <a:blip r:embed="rId6"/>
          <a:stretch>
            <a:fillRect/>
          </a:stretch>
        </p:blipFill>
        <p:spPr>
          <a:xfrm>
            <a:off x="8303491" y="5769465"/>
            <a:ext cx="3616902" cy="683923"/>
          </a:xfrm>
          <a:prstGeom prst="rect">
            <a:avLst/>
          </a:prstGeom>
        </p:spPr>
      </p:pic>
      <p:pic>
        <p:nvPicPr>
          <p:cNvPr id="12" name="Image 11">
            <a:extLst>
              <a:ext uri="{FF2B5EF4-FFF2-40B4-BE49-F238E27FC236}">
                <a16:creationId xmlns:a16="http://schemas.microsoft.com/office/drawing/2014/main" id="{7358D8FE-4CFF-4FE8-A912-70498DCCD6A3}"/>
              </a:ext>
            </a:extLst>
          </p:cNvPr>
          <p:cNvPicPr>
            <a:picLocks noChangeAspect="1"/>
          </p:cNvPicPr>
          <p:nvPr/>
        </p:nvPicPr>
        <p:blipFill>
          <a:blip r:embed="rId7"/>
          <a:stretch>
            <a:fillRect/>
          </a:stretch>
        </p:blipFill>
        <p:spPr>
          <a:xfrm>
            <a:off x="7659115" y="143074"/>
            <a:ext cx="4330453" cy="10099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985845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Schémas de distribution</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4</a:t>
            </a:r>
          </a:p>
        </p:txBody>
      </p:sp>
      <p:grpSp>
        <p:nvGrpSpPr>
          <p:cNvPr id="385" name="Groupe 384">
            <a:extLst>
              <a:ext uri="{FF2B5EF4-FFF2-40B4-BE49-F238E27FC236}">
                <a16:creationId xmlns:a16="http://schemas.microsoft.com/office/drawing/2014/main" id="{C7F969C2-9FAF-4A16-B168-DE20525FDBE1}"/>
              </a:ext>
            </a:extLst>
          </p:cNvPr>
          <p:cNvGrpSpPr/>
          <p:nvPr/>
        </p:nvGrpSpPr>
        <p:grpSpPr>
          <a:xfrm>
            <a:off x="800095" y="1228956"/>
            <a:ext cx="385993" cy="510935"/>
            <a:chOff x="7729783" y="3750361"/>
            <a:chExt cx="630445" cy="740323"/>
          </a:xfrm>
        </p:grpSpPr>
        <p:sp>
          <p:nvSpPr>
            <p:cNvPr id="386" name="Forme libre : forme 385">
              <a:extLst>
                <a:ext uri="{FF2B5EF4-FFF2-40B4-BE49-F238E27FC236}">
                  <a16:creationId xmlns:a16="http://schemas.microsoft.com/office/drawing/2014/main" id="{6BDA5155-FB16-4921-8038-4C7C33B5F2C7}"/>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387" name="Forme libre : forme 386">
              <a:extLst>
                <a:ext uri="{FF2B5EF4-FFF2-40B4-BE49-F238E27FC236}">
                  <a16:creationId xmlns:a16="http://schemas.microsoft.com/office/drawing/2014/main" id="{E2FBB7A8-7236-46BA-9092-8AE21973680A}"/>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388" name="Forme libre : forme 387">
              <a:extLst>
                <a:ext uri="{FF2B5EF4-FFF2-40B4-BE49-F238E27FC236}">
                  <a16:creationId xmlns:a16="http://schemas.microsoft.com/office/drawing/2014/main" id="{B6791800-58FA-4FEC-9167-29C8DE897BFC}"/>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389" name="Forme libre : forme 388">
              <a:extLst>
                <a:ext uri="{FF2B5EF4-FFF2-40B4-BE49-F238E27FC236}">
                  <a16:creationId xmlns:a16="http://schemas.microsoft.com/office/drawing/2014/main" id="{559CA80D-6EEE-4DAE-8AFA-0675BC942BB3}"/>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390" name="Forme libre : forme 389">
              <a:extLst>
                <a:ext uri="{FF2B5EF4-FFF2-40B4-BE49-F238E27FC236}">
                  <a16:creationId xmlns:a16="http://schemas.microsoft.com/office/drawing/2014/main" id="{92B92ED3-274E-41AB-9967-A43992EE2F52}"/>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grpSp>
      <p:pic>
        <p:nvPicPr>
          <p:cNvPr id="391" name="Image 390">
            <a:extLst>
              <a:ext uri="{FF2B5EF4-FFF2-40B4-BE49-F238E27FC236}">
                <a16:creationId xmlns:a16="http://schemas.microsoft.com/office/drawing/2014/main" id="{74A2212B-3366-4645-A21B-4B21267328D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291110"/>
            <a:ext cx="1213969" cy="443149"/>
          </a:xfrm>
          <a:prstGeom prst="rect">
            <a:avLst/>
          </a:prstGeom>
          <a:noFill/>
          <a:ln>
            <a:noFill/>
          </a:ln>
        </p:spPr>
      </p:pic>
      <p:grpSp>
        <p:nvGrpSpPr>
          <p:cNvPr id="392" name="Groupe 391">
            <a:extLst>
              <a:ext uri="{FF2B5EF4-FFF2-40B4-BE49-F238E27FC236}">
                <a16:creationId xmlns:a16="http://schemas.microsoft.com/office/drawing/2014/main" id="{E9CF554C-C099-4CCC-908E-1FB9ABB65026}"/>
              </a:ext>
            </a:extLst>
          </p:cNvPr>
          <p:cNvGrpSpPr/>
          <p:nvPr/>
        </p:nvGrpSpPr>
        <p:grpSpPr>
          <a:xfrm>
            <a:off x="6857068" y="1349580"/>
            <a:ext cx="4716796" cy="3722721"/>
            <a:chOff x="6525598" y="1349580"/>
            <a:chExt cx="4716796" cy="3722721"/>
          </a:xfrm>
        </p:grpSpPr>
        <p:pic>
          <p:nvPicPr>
            <p:cNvPr id="393" name="Image 392">
              <a:extLst>
                <a:ext uri="{FF2B5EF4-FFF2-40B4-BE49-F238E27FC236}">
                  <a16:creationId xmlns:a16="http://schemas.microsoft.com/office/drawing/2014/main" id="{DE689065-63E0-4104-A0A1-781F46493131}"/>
                </a:ext>
              </a:extLst>
            </p:cNvPr>
            <p:cNvPicPr>
              <a:picLocks noChangeAspect="1"/>
            </p:cNvPicPr>
            <p:nvPr/>
          </p:nvPicPr>
          <p:blipFill>
            <a:blip r:embed="rId3"/>
            <a:stretch>
              <a:fillRect/>
            </a:stretch>
          </p:blipFill>
          <p:spPr>
            <a:xfrm>
              <a:off x="9822630" y="3120932"/>
              <a:ext cx="981998" cy="158105"/>
            </a:xfrm>
            <a:prstGeom prst="rect">
              <a:avLst/>
            </a:prstGeom>
          </p:spPr>
        </p:pic>
        <p:sp>
          <p:nvSpPr>
            <p:cNvPr id="394" name="Rectangle 393">
              <a:extLst>
                <a:ext uri="{FF2B5EF4-FFF2-40B4-BE49-F238E27FC236}">
                  <a16:creationId xmlns:a16="http://schemas.microsoft.com/office/drawing/2014/main" id="{2440CE23-37F7-4241-875A-E9DDEBBB4227}"/>
                </a:ext>
              </a:extLst>
            </p:cNvPr>
            <p:cNvSpPr/>
            <p:nvPr/>
          </p:nvSpPr>
          <p:spPr>
            <a:xfrm>
              <a:off x="6525598" y="1785699"/>
              <a:ext cx="4664372" cy="3286602"/>
            </a:xfrm>
            <a:prstGeom prst="rect">
              <a:avLst/>
            </a:prstGeom>
            <a:solidFill>
              <a:srgbClr val="7030A0">
                <a:alpha val="9000"/>
              </a:srgbClr>
            </a:solidFill>
            <a:ln w="28575" cap="flat" cmpd="sng" algn="ctr">
              <a:solidFill>
                <a:srgbClr val="7030A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5B9BD5"/>
                </a:solidFill>
                <a:effectLst/>
                <a:uLnTx/>
                <a:uFillTx/>
                <a:latin typeface="Calibri Light" panose="020F0302020204030204"/>
                <a:ea typeface="+mn-ea"/>
                <a:cs typeface="+mn-cs"/>
              </a:endParaRPr>
            </a:p>
          </p:txBody>
        </p:sp>
        <p:sp>
          <p:nvSpPr>
            <p:cNvPr id="395" name="ZoneTexte 394">
              <a:extLst>
                <a:ext uri="{FF2B5EF4-FFF2-40B4-BE49-F238E27FC236}">
                  <a16:creationId xmlns:a16="http://schemas.microsoft.com/office/drawing/2014/main" id="{1CAA288A-B3CA-4353-9724-5803ED944A83}"/>
                </a:ext>
              </a:extLst>
            </p:cNvPr>
            <p:cNvSpPr txBox="1"/>
            <p:nvPr/>
          </p:nvSpPr>
          <p:spPr>
            <a:xfrm>
              <a:off x="7158198" y="2008411"/>
              <a:ext cx="2484380"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prstClr val="black"/>
                  </a:solidFill>
                  <a:effectLst/>
                  <a:uLnTx/>
                  <a:uFillTx/>
                  <a:latin typeface="Calibri Light" panose="020F0302020204030204"/>
                </a:rPr>
                <a:t>Prise en charge du client</a:t>
              </a:r>
            </a:p>
          </p:txBody>
        </p:sp>
        <p:sp>
          <p:nvSpPr>
            <p:cNvPr id="396" name="ZoneTexte 395">
              <a:extLst>
                <a:ext uri="{FF2B5EF4-FFF2-40B4-BE49-F238E27FC236}">
                  <a16:creationId xmlns:a16="http://schemas.microsoft.com/office/drawing/2014/main" id="{F1B240F4-EE88-4B06-97B6-FA5783FC9BD9}"/>
                </a:ext>
              </a:extLst>
            </p:cNvPr>
            <p:cNvSpPr txBox="1"/>
            <p:nvPr/>
          </p:nvSpPr>
          <p:spPr>
            <a:xfrm>
              <a:off x="6590412" y="2517236"/>
              <a:ext cx="1513469" cy="73866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a:ln>
                    <a:noFill/>
                  </a:ln>
                  <a:solidFill>
                    <a:prstClr val="black"/>
                  </a:solidFill>
                  <a:effectLst/>
                  <a:uLnTx/>
                  <a:uFillTx/>
                  <a:latin typeface="Calibri Light" panose="020F0302020204030204"/>
                </a:rPr>
                <a:t>WTW contacte le client Viticulteur et lui propose les solutions en lien avec son activité</a:t>
              </a:r>
              <a:endParaRPr kumimoji="0" lang="fr-FR" sz="1100" b="0" i="0" u="none" strike="noStrike" kern="0" cap="none" spc="0" normalizeH="0" baseline="0" noProof="0">
                <a:ln>
                  <a:noFill/>
                </a:ln>
                <a:solidFill>
                  <a:prstClr val="black"/>
                </a:solidFill>
                <a:effectLst/>
                <a:uLnTx/>
                <a:uFillTx/>
                <a:latin typeface="Calibri Light" panose="020F0302020204030204"/>
              </a:endParaRPr>
            </a:p>
          </p:txBody>
        </p:sp>
        <p:sp>
          <p:nvSpPr>
            <p:cNvPr id="397" name="ZoneTexte 396">
              <a:extLst>
                <a:ext uri="{FF2B5EF4-FFF2-40B4-BE49-F238E27FC236}">
                  <a16:creationId xmlns:a16="http://schemas.microsoft.com/office/drawing/2014/main" id="{429E100C-B562-4A70-B256-237770DA10E1}"/>
                </a:ext>
              </a:extLst>
            </p:cNvPr>
            <p:cNvSpPr txBox="1"/>
            <p:nvPr/>
          </p:nvSpPr>
          <p:spPr>
            <a:xfrm>
              <a:off x="8050323" y="2517236"/>
              <a:ext cx="1369542" cy="90024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a:ln>
                    <a:noFill/>
                  </a:ln>
                  <a:solidFill>
                    <a:prstClr val="black"/>
                  </a:solidFill>
                  <a:effectLst/>
                  <a:uLnTx/>
                  <a:uFillTx/>
                  <a:latin typeface="Calibri Light" panose="020F0302020204030204"/>
                </a:rPr>
                <a:t>Le client souscrit à l’une des solutions proposées  par WTW</a:t>
              </a:r>
            </a:p>
          </p:txBody>
        </p:sp>
        <p:grpSp>
          <p:nvGrpSpPr>
            <p:cNvPr id="398" name="Groupe 397">
              <a:extLst>
                <a:ext uri="{FF2B5EF4-FFF2-40B4-BE49-F238E27FC236}">
                  <a16:creationId xmlns:a16="http://schemas.microsoft.com/office/drawing/2014/main" id="{55226857-428A-4530-A214-C72A84826531}"/>
                </a:ext>
              </a:extLst>
            </p:cNvPr>
            <p:cNvGrpSpPr/>
            <p:nvPr/>
          </p:nvGrpSpPr>
          <p:grpSpPr>
            <a:xfrm>
              <a:off x="8520228" y="3538135"/>
              <a:ext cx="489517" cy="620041"/>
              <a:chOff x="8894210" y="5206739"/>
              <a:chExt cx="250613" cy="303339"/>
            </a:xfrm>
          </p:grpSpPr>
          <p:pic>
            <p:nvPicPr>
              <p:cNvPr id="412" name="Image 411">
                <a:extLst>
                  <a:ext uri="{FF2B5EF4-FFF2-40B4-BE49-F238E27FC236}">
                    <a16:creationId xmlns:a16="http://schemas.microsoft.com/office/drawing/2014/main" id="{1F5533B7-4125-4FF6-AF73-32628EF5C8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22280" y="5297223"/>
                <a:ext cx="222543" cy="212855"/>
              </a:xfrm>
              <a:prstGeom prst="rect">
                <a:avLst/>
              </a:prstGeom>
            </p:spPr>
          </p:pic>
          <p:pic>
            <p:nvPicPr>
              <p:cNvPr id="413" name="Image 412">
                <a:extLst>
                  <a:ext uri="{FF2B5EF4-FFF2-40B4-BE49-F238E27FC236}">
                    <a16:creationId xmlns:a16="http://schemas.microsoft.com/office/drawing/2014/main" id="{91F7C1E4-ECEA-42A8-AF1E-A7CE7F4CDD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8894210" y="5206739"/>
                <a:ext cx="174337" cy="234939"/>
              </a:xfrm>
              <a:prstGeom prst="rect">
                <a:avLst/>
              </a:prstGeom>
            </p:spPr>
          </p:pic>
        </p:grpSp>
        <p:sp>
          <p:nvSpPr>
            <p:cNvPr id="399" name="Signe Plus 398">
              <a:extLst>
                <a:ext uri="{FF2B5EF4-FFF2-40B4-BE49-F238E27FC236}">
                  <a16:creationId xmlns:a16="http://schemas.microsoft.com/office/drawing/2014/main" id="{96AD9709-6A86-4E61-B8E2-5AD758A72C8E}"/>
                </a:ext>
              </a:extLst>
            </p:cNvPr>
            <p:cNvSpPr/>
            <p:nvPr/>
          </p:nvSpPr>
          <p:spPr>
            <a:xfrm>
              <a:off x="7948464" y="2670159"/>
              <a:ext cx="186521" cy="201985"/>
            </a:xfrm>
            <a:prstGeom prst="mathPlus">
              <a:avLst>
                <a:gd name="adj1" fmla="val 5098"/>
              </a:avLst>
            </a:prstGeom>
            <a:solidFill>
              <a:srgbClr val="7030A0"/>
            </a:solidFill>
            <a:ln w="12700" cap="flat" cmpd="sng" algn="ctr">
              <a:solidFill>
                <a:srgbClr val="7030A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0000"/>
                </a:solidFill>
                <a:effectLst/>
                <a:uLnTx/>
                <a:uFillTx/>
                <a:latin typeface="Calibri" panose="020F0502020204030204"/>
                <a:ea typeface="+mn-ea"/>
                <a:cs typeface="+mn-cs"/>
              </a:endParaRPr>
            </a:p>
          </p:txBody>
        </p:sp>
        <p:pic>
          <p:nvPicPr>
            <p:cNvPr id="400" name="Graphique 399" descr="Loupe avec un remplissage uni">
              <a:extLst>
                <a:ext uri="{FF2B5EF4-FFF2-40B4-BE49-F238E27FC236}">
                  <a16:creationId xmlns:a16="http://schemas.microsoft.com/office/drawing/2014/main" id="{44EE3642-68ED-43BE-BB8A-228B0C6D9B0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146842" y="3590445"/>
              <a:ext cx="492889" cy="549741"/>
            </a:xfrm>
            <a:prstGeom prst="rect">
              <a:avLst/>
            </a:prstGeom>
          </p:spPr>
        </p:pic>
        <p:sp>
          <p:nvSpPr>
            <p:cNvPr id="401" name="Signe Plus 400">
              <a:extLst>
                <a:ext uri="{FF2B5EF4-FFF2-40B4-BE49-F238E27FC236}">
                  <a16:creationId xmlns:a16="http://schemas.microsoft.com/office/drawing/2014/main" id="{E9B8457A-A2E0-4889-9EEC-32A6FCA7F4BC}"/>
                </a:ext>
              </a:extLst>
            </p:cNvPr>
            <p:cNvSpPr/>
            <p:nvPr/>
          </p:nvSpPr>
          <p:spPr>
            <a:xfrm>
              <a:off x="9361719" y="2684583"/>
              <a:ext cx="186522" cy="201985"/>
            </a:xfrm>
            <a:prstGeom prst="mathPlus">
              <a:avLst>
                <a:gd name="adj1" fmla="val 5098"/>
              </a:avLst>
            </a:prstGeom>
            <a:solidFill>
              <a:srgbClr val="7030A0"/>
            </a:solidFill>
            <a:ln w="12700" cap="flat" cmpd="sng" algn="ctr">
              <a:solidFill>
                <a:srgbClr val="7030A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0000"/>
                </a:solidFill>
                <a:effectLst/>
                <a:uLnTx/>
                <a:uFillTx/>
                <a:latin typeface="Calibri" panose="020F0502020204030204"/>
                <a:ea typeface="+mn-ea"/>
                <a:cs typeface="+mn-cs"/>
              </a:endParaRPr>
            </a:p>
          </p:txBody>
        </p:sp>
        <p:sp>
          <p:nvSpPr>
            <p:cNvPr id="402" name="ZoneTexte 401">
              <a:extLst>
                <a:ext uri="{FF2B5EF4-FFF2-40B4-BE49-F238E27FC236}">
                  <a16:creationId xmlns:a16="http://schemas.microsoft.com/office/drawing/2014/main" id="{298DBAB8-4DF6-441E-BFEB-813BAA4287F7}"/>
                </a:ext>
              </a:extLst>
            </p:cNvPr>
            <p:cNvSpPr txBox="1"/>
            <p:nvPr/>
          </p:nvSpPr>
          <p:spPr>
            <a:xfrm>
              <a:off x="9454980" y="2524741"/>
              <a:ext cx="1787414" cy="57708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a:ln>
                    <a:noFill/>
                  </a:ln>
                  <a:solidFill>
                    <a:prstClr val="black"/>
                  </a:solidFill>
                  <a:effectLst/>
                  <a:uLnTx/>
                  <a:uFillTx/>
                  <a:latin typeface="Calibri Light" panose="020F0302020204030204"/>
                </a:rPr>
                <a:t>WTW met à jour Monexpert pour le suivi du lead par le conseiller</a:t>
              </a:r>
            </a:p>
          </p:txBody>
        </p:sp>
        <p:sp>
          <p:nvSpPr>
            <p:cNvPr id="403" name="Ellipse 402">
              <a:extLst>
                <a:ext uri="{FF2B5EF4-FFF2-40B4-BE49-F238E27FC236}">
                  <a16:creationId xmlns:a16="http://schemas.microsoft.com/office/drawing/2014/main" id="{5F01922D-CE97-4B4C-B74B-4833ADAF8C0E}"/>
                </a:ext>
              </a:extLst>
            </p:cNvPr>
            <p:cNvSpPr/>
            <p:nvPr/>
          </p:nvSpPr>
          <p:spPr>
            <a:xfrm>
              <a:off x="6922943" y="2061292"/>
              <a:ext cx="182642" cy="202014"/>
            </a:xfrm>
            <a:prstGeom prst="ellipse">
              <a:avLst/>
            </a:prstGeom>
            <a:solidFill>
              <a:srgbClr val="7030A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3</a:t>
              </a:r>
            </a:p>
          </p:txBody>
        </p:sp>
        <p:grpSp>
          <p:nvGrpSpPr>
            <p:cNvPr id="404" name="Groupe 403">
              <a:extLst>
                <a:ext uri="{FF2B5EF4-FFF2-40B4-BE49-F238E27FC236}">
                  <a16:creationId xmlns:a16="http://schemas.microsoft.com/office/drawing/2014/main" id="{3728EF02-9063-44B2-9BA5-AB9D3F97354F}"/>
                </a:ext>
              </a:extLst>
            </p:cNvPr>
            <p:cNvGrpSpPr/>
            <p:nvPr/>
          </p:nvGrpSpPr>
          <p:grpSpPr>
            <a:xfrm>
              <a:off x="10039491" y="3546760"/>
              <a:ext cx="548769" cy="637090"/>
              <a:chOff x="7729784" y="3909744"/>
              <a:chExt cx="630445" cy="740324"/>
            </a:xfrm>
          </p:grpSpPr>
          <p:sp>
            <p:nvSpPr>
              <p:cNvPr id="407" name="Forme libre : forme 406">
                <a:extLst>
                  <a:ext uri="{FF2B5EF4-FFF2-40B4-BE49-F238E27FC236}">
                    <a16:creationId xmlns:a16="http://schemas.microsoft.com/office/drawing/2014/main" id="{AEE9F11C-0EC8-47AA-B7F1-96390B641645}"/>
                  </a:ext>
                </a:extLst>
              </p:cNvPr>
              <p:cNvSpPr/>
              <p:nvPr/>
            </p:nvSpPr>
            <p:spPr>
              <a:xfrm>
                <a:off x="7729784" y="3909744"/>
                <a:ext cx="630445" cy="679237"/>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08" name="Forme libre : forme 407">
                <a:extLst>
                  <a:ext uri="{FF2B5EF4-FFF2-40B4-BE49-F238E27FC236}">
                    <a16:creationId xmlns:a16="http://schemas.microsoft.com/office/drawing/2014/main" id="{0A10E21A-9E9E-48AC-9F61-D200B07B5833}"/>
                  </a:ext>
                </a:extLst>
              </p:cNvPr>
              <p:cNvSpPr/>
              <p:nvPr/>
            </p:nvSpPr>
            <p:spPr>
              <a:xfrm>
                <a:off x="7766132" y="4371357"/>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09" name="Forme libre : forme 408">
                <a:extLst>
                  <a:ext uri="{FF2B5EF4-FFF2-40B4-BE49-F238E27FC236}">
                    <a16:creationId xmlns:a16="http://schemas.microsoft.com/office/drawing/2014/main" id="{404523CC-130D-4B5F-AE92-034D61336B9B}"/>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10" name="Forme libre : forme 409">
                <a:extLst>
                  <a:ext uri="{FF2B5EF4-FFF2-40B4-BE49-F238E27FC236}">
                    <a16:creationId xmlns:a16="http://schemas.microsoft.com/office/drawing/2014/main" id="{1E7F3E7C-02E0-4E95-AAEC-496EF5602A8F}"/>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11" name="Forme libre : forme 410">
                <a:extLst>
                  <a:ext uri="{FF2B5EF4-FFF2-40B4-BE49-F238E27FC236}">
                    <a16:creationId xmlns:a16="http://schemas.microsoft.com/office/drawing/2014/main" id="{8250EB8F-7969-4877-8840-72BBE649866E}"/>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grpSp>
        <p:pic>
          <p:nvPicPr>
            <p:cNvPr id="405" name="Image 404">
              <a:extLst>
                <a:ext uri="{FF2B5EF4-FFF2-40B4-BE49-F238E27FC236}">
                  <a16:creationId xmlns:a16="http://schemas.microsoft.com/office/drawing/2014/main" id="{4B10AAE7-3480-43F9-9374-D53FBE8ACFCB}"/>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861796" y="4190925"/>
              <a:ext cx="903669" cy="329877"/>
            </a:xfrm>
            <a:prstGeom prst="rect">
              <a:avLst/>
            </a:prstGeom>
            <a:noFill/>
            <a:ln>
              <a:noFill/>
            </a:ln>
          </p:spPr>
        </p:pic>
        <p:pic>
          <p:nvPicPr>
            <p:cNvPr id="406" name="Image 405">
              <a:extLst>
                <a:ext uri="{FF2B5EF4-FFF2-40B4-BE49-F238E27FC236}">
                  <a16:creationId xmlns:a16="http://schemas.microsoft.com/office/drawing/2014/main" id="{0EB9AD4E-E6DE-4593-96D2-B2A1F85348A2}"/>
                </a:ext>
              </a:extLst>
            </p:cNvPr>
            <p:cNvPicPr>
              <a:picLocks noChangeAspect="1"/>
            </p:cNvPicPr>
            <p:nvPr/>
          </p:nvPicPr>
          <p:blipFill>
            <a:blip r:embed="rId9"/>
            <a:stretch>
              <a:fillRect/>
            </a:stretch>
          </p:blipFill>
          <p:spPr>
            <a:xfrm>
              <a:off x="6610777" y="1349580"/>
              <a:ext cx="1230618" cy="397900"/>
            </a:xfrm>
            <a:prstGeom prst="rect">
              <a:avLst/>
            </a:prstGeom>
          </p:spPr>
        </p:pic>
      </p:grpSp>
      <p:sp>
        <p:nvSpPr>
          <p:cNvPr id="414" name="Flèche : droite 413">
            <a:extLst>
              <a:ext uri="{FF2B5EF4-FFF2-40B4-BE49-F238E27FC236}">
                <a16:creationId xmlns:a16="http://schemas.microsoft.com/office/drawing/2014/main" id="{86F2DC0E-E881-4DD9-AF91-21A7C30ABF37}"/>
              </a:ext>
            </a:extLst>
          </p:cNvPr>
          <p:cNvSpPr/>
          <p:nvPr/>
        </p:nvSpPr>
        <p:spPr>
          <a:xfrm>
            <a:off x="6033101" y="2025218"/>
            <a:ext cx="574510" cy="304671"/>
          </a:xfrm>
          <a:prstGeom prst="rightArrow">
            <a:avLst/>
          </a:prstGeom>
          <a:solidFill>
            <a:srgbClr val="FFFFFF">
              <a:lumMod val="50000"/>
            </a:srgbClr>
          </a:solidFill>
          <a:ln w="12700" cap="flat" cmpd="sng" algn="ctr">
            <a:solidFill>
              <a:srgbClr val="FFFFFF">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17" name="Rectangle 416">
            <a:extLst>
              <a:ext uri="{FF2B5EF4-FFF2-40B4-BE49-F238E27FC236}">
                <a16:creationId xmlns:a16="http://schemas.microsoft.com/office/drawing/2014/main" id="{2764BCD4-2EBF-4D88-8D48-CE2A4C93C064}"/>
              </a:ext>
            </a:extLst>
          </p:cNvPr>
          <p:cNvSpPr/>
          <p:nvPr/>
        </p:nvSpPr>
        <p:spPr>
          <a:xfrm>
            <a:off x="671119" y="1809983"/>
            <a:ext cx="5112525" cy="3296957"/>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418" name="ZoneTexte 417">
            <a:extLst>
              <a:ext uri="{FF2B5EF4-FFF2-40B4-BE49-F238E27FC236}">
                <a16:creationId xmlns:a16="http://schemas.microsoft.com/office/drawing/2014/main" id="{861387C0-A81C-4FBB-B67B-84E2AC6F2F3D}"/>
              </a:ext>
            </a:extLst>
          </p:cNvPr>
          <p:cNvSpPr txBox="1"/>
          <p:nvPr/>
        </p:nvSpPr>
        <p:spPr>
          <a:xfrm>
            <a:off x="4007661" y="2022113"/>
            <a:ext cx="1368449" cy="307777"/>
          </a:xfrm>
          <a:prstGeom prst="rect">
            <a:avLst/>
          </a:prstGeom>
          <a:noFill/>
        </p:spPr>
        <p:txBody>
          <a:bodyPr wrap="square" rtlCol="0">
            <a:spAutoFit/>
          </a:bodyPr>
          <a:lstStyle/>
          <a:p>
            <a:pPr>
              <a:defRPr/>
            </a:pPr>
            <a:r>
              <a:rPr lang="fr-FR" sz="1400" b="1">
                <a:solidFill>
                  <a:prstClr val="black"/>
                </a:solidFill>
                <a:latin typeface="Calibri Light" panose="020F0302020204030204"/>
              </a:rPr>
              <a:t>Création du lead</a:t>
            </a:r>
          </a:p>
        </p:txBody>
      </p:sp>
      <p:pic>
        <p:nvPicPr>
          <p:cNvPr id="419" name="Image 418">
            <a:extLst>
              <a:ext uri="{FF2B5EF4-FFF2-40B4-BE49-F238E27FC236}">
                <a16:creationId xmlns:a16="http://schemas.microsoft.com/office/drawing/2014/main" id="{BBCB19E4-8287-4BD8-9517-7D8A1A928B00}"/>
              </a:ext>
            </a:extLst>
          </p:cNvPr>
          <p:cNvPicPr>
            <a:picLocks noChangeAspect="1"/>
          </p:cNvPicPr>
          <p:nvPr/>
        </p:nvPicPr>
        <p:blipFill>
          <a:blip r:embed="rId3"/>
          <a:stretch>
            <a:fillRect/>
          </a:stretch>
        </p:blipFill>
        <p:spPr>
          <a:xfrm>
            <a:off x="4106139" y="3101822"/>
            <a:ext cx="1307039" cy="210436"/>
          </a:xfrm>
          <a:prstGeom prst="rect">
            <a:avLst/>
          </a:prstGeom>
        </p:spPr>
      </p:pic>
      <p:pic>
        <p:nvPicPr>
          <p:cNvPr id="420" name="Graphique 419" descr="Flèche : courbe légère">
            <a:extLst>
              <a:ext uri="{FF2B5EF4-FFF2-40B4-BE49-F238E27FC236}">
                <a16:creationId xmlns:a16="http://schemas.microsoft.com/office/drawing/2014/main" id="{4A544BBC-6E11-4A02-830A-ECD09806FF6B}"/>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2778552" flipV="1">
            <a:off x="4587538" y="3686665"/>
            <a:ext cx="760287" cy="267522"/>
          </a:xfrm>
          <a:prstGeom prst="rect">
            <a:avLst/>
          </a:prstGeom>
        </p:spPr>
      </p:pic>
      <p:sp>
        <p:nvSpPr>
          <p:cNvPr id="421" name="ZoneTexte 420">
            <a:extLst>
              <a:ext uri="{FF2B5EF4-FFF2-40B4-BE49-F238E27FC236}">
                <a16:creationId xmlns:a16="http://schemas.microsoft.com/office/drawing/2014/main" id="{2255840A-5C37-49BD-9F0E-6E31E65DF8AB}"/>
              </a:ext>
            </a:extLst>
          </p:cNvPr>
          <p:cNvSpPr txBox="1"/>
          <p:nvPr/>
        </p:nvSpPr>
        <p:spPr>
          <a:xfrm>
            <a:off x="984968" y="1914391"/>
            <a:ext cx="1517795" cy="523220"/>
          </a:xfrm>
          <a:prstGeom prst="rect">
            <a:avLst/>
          </a:prstGeom>
          <a:noFill/>
        </p:spPr>
        <p:txBody>
          <a:bodyPr wrap="square" rtlCol="0">
            <a:spAutoFit/>
          </a:bodyPr>
          <a:lstStyle/>
          <a:p>
            <a:pPr algn="ctr">
              <a:defRPr/>
            </a:pPr>
            <a:r>
              <a:rPr lang="fr-FR" sz="1400" b="1">
                <a:solidFill>
                  <a:prstClr val="black"/>
                </a:solidFill>
                <a:latin typeface="Calibri Light" panose="020F0302020204030204"/>
              </a:rPr>
              <a:t>Identification de l’appétence client</a:t>
            </a:r>
          </a:p>
        </p:txBody>
      </p:sp>
      <p:sp>
        <p:nvSpPr>
          <p:cNvPr id="422" name="Ellipse 421">
            <a:extLst>
              <a:ext uri="{FF2B5EF4-FFF2-40B4-BE49-F238E27FC236}">
                <a16:creationId xmlns:a16="http://schemas.microsoft.com/office/drawing/2014/main" id="{F7E5E17D-E6DA-4D57-9080-39406F23C800}"/>
              </a:ext>
            </a:extLst>
          </p:cNvPr>
          <p:cNvSpPr/>
          <p:nvPr/>
        </p:nvSpPr>
        <p:spPr>
          <a:xfrm>
            <a:off x="919110" y="2074994"/>
            <a:ext cx="182642" cy="202014"/>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1</a:t>
            </a:r>
          </a:p>
        </p:txBody>
      </p:sp>
      <p:sp>
        <p:nvSpPr>
          <p:cNvPr id="423" name="Ellipse 422">
            <a:extLst>
              <a:ext uri="{FF2B5EF4-FFF2-40B4-BE49-F238E27FC236}">
                <a16:creationId xmlns:a16="http://schemas.microsoft.com/office/drawing/2014/main" id="{76AEDA66-FE11-4505-B129-712EFDE4FC85}"/>
              </a:ext>
            </a:extLst>
          </p:cNvPr>
          <p:cNvSpPr/>
          <p:nvPr/>
        </p:nvSpPr>
        <p:spPr>
          <a:xfrm>
            <a:off x="3885371" y="2074994"/>
            <a:ext cx="182642" cy="202014"/>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2</a:t>
            </a:r>
          </a:p>
        </p:txBody>
      </p:sp>
      <p:cxnSp>
        <p:nvCxnSpPr>
          <p:cNvPr id="424" name="Connecteur droit 423">
            <a:extLst>
              <a:ext uri="{FF2B5EF4-FFF2-40B4-BE49-F238E27FC236}">
                <a16:creationId xmlns:a16="http://schemas.microsoft.com/office/drawing/2014/main" id="{FF58F792-648F-4FB3-9EC6-3C846E564085}"/>
              </a:ext>
            </a:extLst>
          </p:cNvPr>
          <p:cNvCxnSpPr>
            <a:cxnSpLocks/>
          </p:cNvCxnSpPr>
          <p:nvPr/>
        </p:nvCxnSpPr>
        <p:spPr>
          <a:xfrm>
            <a:off x="3742313" y="2548286"/>
            <a:ext cx="0" cy="1836658"/>
          </a:xfrm>
          <a:prstGeom prst="line">
            <a:avLst/>
          </a:prstGeom>
          <a:noFill/>
          <a:ln w="19050" cap="flat" cmpd="sng" algn="ctr">
            <a:solidFill>
              <a:srgbClr val="C00000"/>
            </a:solidFill>
            <a:prstDash val="solid"/>
            <a:miter lim="800000"/>
          </a:ln>
          <a:effectLst/>
        </p:spPr>
      </p:cxnSp>
      <p:sp>
        <p:nvSpPr>
          <p:cNvPr id="425" name="ZoneTexte 424">
            <a:extLst>
              <a:ext uri="{FF2B5EF4-FFF2-40B4-BE49-F238E27FC236}">
                <a16:creationId xmlns:a16="http://schemas.microsoft.com/office/drawing/2014/main" id="{7DD6702D-6145-4A7A-B33A-1FD4D34B3864}"/>
              </a:ext>
            </a:extLst>
          </p:cNvPr>
          <p:cNvSpPr txBox="1"/>
          <p:nvPr/>
        </p:nvSpPr>
        <p:spPr>
          <a:xfrm>
            <a:off x="932866" y="2600187"/>
            <a:ext cx="639802" cy="577081"/>
          </a:xfrm>
          <a:prstGeom prst="rect">
            <a:avLst/>
          </a:prstGeom>
          <a:noFill/>
        </p:spPr>
        <p:txBody>
          <a:bodyPr wrap="square">
            <a:spAutoFit/>
          </a:bodyPr>
          <a:lstStyle/>
          <a:p>
            <a:pPr>
              <a:defRPr/>
            </a:pPr>
            <a:r>
              <a:rPr lang="fr-FR" sz="1050">
                <a:solidFill>
                  <a:prstClr val="black"/>
                </a:solidFill>
                <a:latin typeface="Calibri Light" panose="020F0302020204030204"/>
              </a:rPr>
              <a:t>Je cible le client</a:t>
            </a:r>
          </a:p>
        </p:txBody>
      </p:sp>
      <p:sp>
        <p:nvSpPr>
          <p:cNvPr id="426" name="ZoneTexte 425">
            <a:extLst>
              <a:ext uri="{FF2B5EF4-FFF2-40B4-BE49-F238E27FC236}">
                <a16:creationId xmlns:a16="http://schemas.microsoft.com/office/drawing/2014/main" id="{27FDDC5D-A03E-4267-A480-E8A871D5F8EA}"/>
              </a:ext>
            </a:extLst>
          </p:cNvPr>
          <p:cNvSpPr txBox="1"/>
          <p:nvPr/>
        </p:nvSpPr>
        <p:spPr>
          <a:xfrm>
            <a:off x="2631937" y="2461688"/>
            <a:ext cx="1075824" cy="577081"/>
          </a:xfrm>
          <a:prstGeom prst="rect">
            <a:avLst/>
          </a:prstGeom>
          <a:noFill/>
        </p:spPr>
        <p:txBody>
          <a:bodyPr wrap="square">
            <a:spAutoFit/>
          </a:bodyPr>
          <a:lstStyle>
            <a:defPPr>
              <a:defRPr lang="fr-FR"/>
            </a:defPPr>
            <a:lvl1pPr>
              <a:defRPr sz="800">
                <a:latin typeface="+mj-lt"/>
              </a:defRPr>
            </a:lvl1pPr>
          </a:lstStyle>
          <a:p>
            <a:pPr algn="ctr">
              <a:defRPr/>
            </a:pPr>
            <a:r>
              <a:rPr lang="fr-FR" sz="1050">
                <a:solidFill>
                  <a:prstClr val="black"/>
                </a:solidFill>
                <a:latin typeface="Calibri Light" panose="020F0302020204030204"/>
              </a:rPr>
              <a:t>Je propose la mise en relation avec WTW</a:t>
            </a:r>
          </a:p>
        </p:txBody>
      </p:sp>
      <p:sp>
        <p:nvSpPr>
          <p:cNvPr id="427" name="Signe Plus 426">
            <a:extLst>
              <a:ext uri="{FF2B5EF4-FFF2-40B4-BE49-F238E27FC236}">
                <a16:creationId xmlns:a16="http://schemas.microsoft.com/office/drawing/2014/main" id="{C2F06B42-D1CD-4F4C-9BF4-7EB9B1B4BA79}"/>
              </a:ext>
            </a:extLst>
          </p:cNvPr>
          <p:cNvSpPr/>
          <p:nvPr/>
        </p:nvSpPr>
        <p:spPr>
          <a:xfrm>
            <a:off x="1528091" y="2683861"/>
            <a:ext cx="186521" cy="201985"/>
          </a:xfrm>
          <a:prstGeom prst="mathPlus">
            <a:avLst>
              <a:gd name="adj1" fmla="val 5098"/>
            </a:avLst>
          </a:prstGeom>
          <a:solidFill>
            <a:srgbClr val="7030A0"/>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0000"/>
              </a:solidFill>
              <a:effectLst/>
              <a:uLnTx/>
              <a:uFillTx/>
              <a:latin typeface="Calibri" panose="020F0502020204030204"/>
              <a:ea typeface="+mn-ea"/>
              <a:cs typeface="+mn-cs"/>
            </a:endParaRPr>
          </a:p>
        </p:txBody>
      </p:sp>
      <p:grpSp>
        <p:nvGrpSpPr>
          <p:cNvPr id="428" name="Groupe 427">
            <a:extLst>
              <a:ext uri="{FF2B5EF4-FFF2-40B4-BE49-F238E27FC236}">
                <a16:creationId xmlns:a16="http://schemas.microsoft.com/office/drawing/2014/main" id="{BDAB1767-792E-4D60-A109-85445D8A5342}"/>
              </a:ext>
            </a:extLst>
          </p:cNvPr>
          <p:cNvGrpSpPr/>
          <p:nvPr/>
        </p:nvGrpSpPr>
        <p:grpSpPr>
          <a:xfrm flipH="1">
            <a:off x="2807933" y="3382110"/>
            <a:ext cx="729855" cy="735265"/>
            <a:chOff x="1467204" y="4881934"/>
            <a:chExt cx="563563" cy="523875"/>
          </a:xfrm>
        </p:grpSpPr>
        <p:sp>
          <p:nvSpPr>
            <p:cNvPr id="429" name="Freeform 389">
              <a:extLst>
                <a:ext uri="{FF2B5EF4-FFF2-40B4-BE49-F238E27FC236}">
                  <a16:creationId xmlns:a16="http://schemas.microsoft.com/office/drawing/2014/main" id="{715D3A79-3B89-40DE-A490-E226B7760B59}"/>
                </a:ext>
              </a:extLst>
            </p:cNvPr>
            <p:cNvSpPr>
              <a:spLocks/>
            </p:cNvSpPr>
            <p:nvPr/>
          </p:nvSpPr>
          <p:spPr bwMode="auto">
            <a:xfrm>
              <a:off x="1659292" y="5024809"/>
              <a:ext cx="98425" cy="103187"/>
            </a:xfrm>
            <a:custGeom>
              <a:avLst/>
              <a:gdLst>
                <a:gd name="T0" fmla="*/ 2 w 31"/>
                <a:gd name="T1" fmla="*/ 8 h 32"/>
                <a:gd name="T2" fmla="*/ 0 w 31"/>
                <a:gd name="T3" fmla="*/ 15 h 32"/>
                <a:gd name="T4" fmla="*/ 16 w 31"/>
                <a:gd name="T5" fmla="*/ 32 h 32"/>
                <a:gd name="T6" fmla="*/ 31 w 31"/>
                <a:gd name="T7" fmla="*/ 15 h 32"/>
                <a:gd name="T8" fmla="*/ 31 w 31"/>
                <a:gd name="T9" fmla="*/ 12 h 32"/>
                <a:gd name="T10" fmla="*/ 10 w 31"/>
                <a:gd name="T11" fmla="*/ 0 h 32"/>
              </a:gdLst>
              <a:ahLst/>
              <a:cxnLst>
                <a:cxn ang="0">
                  <a:pos x="T0" y="T1"/>
                </a:cxn>
                <a:cxn ang="0">
                  <a:pos x="T2" y="T3"/>
                </a:cxn>
                <a:cxn ang="0">
                  <a:pos x="T4" y="T5"/>
                </a:cxn>
                <a:cxn ang="0">
                  <a:pos x="T6" y="T7"/>
                </a:cxn>
                <a:cxn ang="0">
                  <a:pos x="T8" y="T9"/>
                </a:cxn>
                <a:cxn ang="0">
                  <a:pos x="T10" y="T11"/>
                </a:cxn>
              </a:cxnLst>
              <a:rect l="0" t="0" r="r" b="b"/>
              <a:pathLst>
                <a:path w="31" h="32">
                  <a:moveTo>
                    <a:pt x="2" y="8"/>
                  </a:moveTo>
                  <a:cubicBezTo>
                    <a:pt x="1" y="10"/>
                    <a:pt x="0" y="12"/>
                    <a:pt x="0" y="15"/>
                  </a:cubicBezTo>
                  <a:cubicBezTo>
                    <a:pt x="0" y="24"/>
                    <a:pt x="7" y="32"/>
                    <a:pt x="16" y="32"/>
                  </a:cubicBezTo>
                  <a:cubicBezTo>
                    <a:pt x="24" y="32"/>
                    <a:pt x="31" y="24"/>
                    <a:pt x="31" y="15"/>
                  </a:cubicBezTo>
                  <a:cubicBezTo>
                    <a:pt x="31" y="14"/>
                    <a:pt x="31" y="13"/>
                    <a:pt x="31" y="12"/>
                  </a:cubicBezTo>
                  <a:cubicBezTo>
                    <a:pt x="31" y="12"/>
                    <a:pt x="21" y="13"/>
                    <a:pt x="1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30" name="Line 390">
              <a:extLst>
                <a:ext uri="{FF2B5EF4-FFF2-40B4-BE49-F238E27FC236}">
                  <a16:creationId xmlns:a16="http://schemas.microsoft.com/office/drawing/2014/main" id="{ED7419BB-6672-4617-8014-5795939BAFD8}"/>
                </a:ext>
              </a:extLst>
            </p:cNvPr>
            <p:cNvSpPr>
              <a:spLocks noChangeShapeType="1"/>
            </p:cNvSpPr>
            <p:nvPr/>
          </p:nvSpPr>
          <p:spPr bwMode="auto">
            <a:xfrm>
              <a:off x="1684692" y="5061322"/>
              <a:ext cx="0"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31" name="Line 391">
              <a:extLst>
                <a:ext uri="{FF2B5EF4-FFF2-40B4-BE49-F238E27FC236}">
                  <a16:creationId xmlns:a16="http://schemas.microsoft.com/office/drawing/2014/main" id="{40D1B1D0-3F6F-4CCD-992D-16DBCFA13874}"/>
                </a:ext>
              </a:extLst>
            </p:cNvPr>
            <p:cNvSpPr>
              <a:spLocks noChangeShapeType="1"/>
            </p:cNvSpPr>
            <p:nvPr/>
          </p:nvSpPr>
          <p:spPr bwMode="auto">
            <a:xfrm>
              <a:off x="1732317" y="5064497"/>
              <a:ext cx="0" cy="635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32" name="Freeform 392">
              <a:extLst>
                <a:ext uri="{FF2B5EF4-FFF2-40B4-BE49-F238E27FC236}">
                  <a16:creationId xmlns:a16="http://schemas.microsoft.com/office/drawing/2014/main" id="{D7347D20-24B7-462C-9C5C-9CEF1C25942A}"/>
                </a:ext>
              </a:extLst>
            </p:cNvPr>
            <p:cNvSpPr>
              <a:spLocks/>
            </p:cNvSpPr>
            <p:nvPr/>
          </p:nvSpPr>
          <p:spPr bwMode="auto">
            <a:xfrm>
              <a:off x="1700567" y="5102597"/>
              <a:ext cx="19050" cy="6350"/>
            </a:xfrm>
            <a:custGeom>
              <a:avLst/>
              <a:gdLst>
                <a:gd name="T0" fmla="*/ 6 w 6"/>
                <a:gd name="T1" fmla="*/ 0 h 2"/>
                <a:gd name="T2" fmla="*/ 0 w 6"/>
                <a:gd name="T3" fmla="*/ 0 h 2"/>
              </a:gdLst>
              <a:ahLst/>
              <a:cxnLst>
                <a:cxn ang="0">
                  <a:pos x="T0" y="T1"/>
                </a:cxn>
                <a:cxn ang="0">
                  <a:pos x="T2" y="T3"/>
                </a:cxn>
              </a:cxnLst>
              <a:rect l="0" t="0" r="r" b="b"/>
              <a:pathLst>
                <a:path w="6" h="2">
                  <a:moveTo>
                    <a:pt x="6" y="0"/>
                  </a:moveTo>
                  <a:cubicBezTo>
                    <a:pt x="5" y="2"/>
                    <a:pt x="2" y="2"/>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33" name="Line 393">
              <a:extLst>
                <a:ext uri="{FF2B5EF4-FFF2-40B4-BE49-F238E27FC236}">
                  <a16:creationId xmlns:a16="http://schemas.microsoft.com/office/drawing/2014/main" id="{8E02E0E1-E7FB-44E9-89CC-9572F746FE0E}"/>
                </a:ext>
              </a:extLst>
            </p:cNvPr>
            <p:cNvSpPr>
              <a:spLocks noChangeShapeType="1"/>
            </p:cNvSpPr>
            <p:nvPr/>
          </p:nvSpPr>
          <p:spPr bwMode="auto">
            <a:xfrm flipH="1">
              <a:off x="1540229" y="5315322"/>
              <a:ext cx="29686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34" name="Line 394">
              <a:extLst>
                <a:ext uri="{FF2B5EF4-FFF2-40B4-BE49-F238E27FC236}">
                  <a16:creationId xmlns:a16="http://schemas.microsoft.com/office/drawing/2014/main" id="{444280CB-5BBE-44A4-BA8A-F5D3D0183774}"/>
                </a:ext>
              </a:extLst>
            </p:cNvPr>
            <p:cNvSpPr>
              <a:spLocks noChangeShapeType="1"/>
            </p:cNvSpPr>
            <p:nvPr/>
          </p:nvSpPr>
          <p:spPr bwMode="auto">
            <a:xfrm flipH="1">
              <a:off x="1489429" y="5315322"/>
              <a:ext cx="190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35" name="Freeform 395">
              <a:extLst>
                <a:ext uri="{FF2B5EF4-FFF2-40B4-BE49-F238E27FC236}">
                  <a16:creationId xmlns:a16="http://schemas.microsoft.com/office/drawing/2014/main" id="{3FBC3333-7CC1-40C8-956C-6F9DFDCC3821}"/>
                </a:ext>
              </a:extLst>
            </p:cNvPr>
            <p:cNvSpPr>
              <a:spLocks/>
            </p:cNvSpPr>
            <p:nvPr/>
          </p:nvSpPr>
          <p:spPr bwMode="auto">
            <a:xfrm>
              <a:off x="1624367" y="4974009"/>
              <a:ext cx="168275" cy="169862"/>
            </a:xfrm>
            <a:custGeom>
              <a:avLst/>
              <a:gdLst>
                <a:gd name="T0" fmla="*/ 13 w 53"/>
                <a:gd name="T1" fmla="*/ 50 h 53"/>
                <a:gd name="T2" fmla="*/ 9 w 53"/>
                <a:gd name="T3" fmla="*/ 44 h 53"/>
                <a:gd name="T4" fmla="*/ 1 w 53"/>
                <a:gd name="T5" fmla="*/ 32 h 53"/>
                <a:gd name="T6" fmla="*/ 9 w 53"/>
                <a:gd name="T7" fmla="*/ 17 h 53"/>
                <a:gd name="T8" fmla="*/ 19 w 53"/>
                <a:gd name="T9" fmla="*/ 7 h 53"/>
                <a:gd name="T10" fmla="*/ 36 w 53"/>
                <a:gd name="T11" fmla="*/ 4 h 53"/>
                <a:gd name="T12" fmla="*/ 45 w 53"/>
                <a:gd name="T13" fmla="*/ 19 h 53"/>
                <a:gd name="T14" fmla="*/ 53 w 53"/>
                <a:gd name="T15" fmla="*/ 32 h 53"/>
                <a:gd name="T16" fmla="*/ 44 w 53"/>
                <a:gd name="T17" fmla="*/ 44 h 53"/>
                <a:gd name="T18" fmla="*/ 36 w 53"/>
                <a:gd name="T19"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3">
                  <a:moveTo>
                    <a:pt x="13" y="50"/>
                  </a:moveTo>
                  <a:cubicBezTo>
                    <a:pt x="10" y="47"/>
                    <a:pt x="9" y="44"/>
                    <a:pt x="9" y="44"/>
                  </a:cubicBezTo>
                  <a:cubicBezTo>
                    <a:pt x="9" y="44"/>
                    <a:pt x="0" y="40"/>
                    <a:pt x="1" y="32"/>
                  </a:cubicBezTo>
                  <a:cubicBezTo>
                    <a:pt x="2" y="23"/>
                    <a:pt x="8" y="23"/>
                    <a:pt x="9" y="17"/>
                  </a:cubicBezTo>
                  <a:cubicBezTo>
                    <a:pt x="9" y="10"/>
                    <a:pt x="14" y="7"/>
                    <a:pt x="19" y="7"/>
                  </a:cubicBezTo>
                  <a:cubicBezTo>
                    <a:pt x="19" y="7"/>
                    <a:pt x="25" y="0"/>
                    <a:pt x="36" y="4"/>
                  </a:cubicBezTo>
                  <a:cubicBezTo>
                    <a:pt x="47" y="9"/>
                    <a:pt x="45" y="19"/>
                    <a:pt x="45" y="19"/>
                  </a:cubicBezTo>
                  <a:cubicBezTo>
                    <a:pt x="45" y="19"/>
                    <a:pt x="53" y="23"/>
                    <a:pt x="53" y="32"/>
                  </a:cubicBezTo>
                  <a:cubicBezTo>
                    <a:pt x="53" y="42"/>
                    <a:pt x="44" y="44"/>
                    <a:pt x="44" y="44"/>
                  </a:cubicBezTo>
                  <a:cubicBezTo>
                    <a:pt x="44" y="44"/>
                    <a:pt x="43" y="52"/>
                    <a:pt x="36" y="5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36" name="Freeform 396">
              <a:extLst>
                <a:ext uri="{FF2B5EF4-FFF2-40B4-BE49-F238E27FC236}">
                  <a16:creationId xmlns:a16="http://schemas.microsoft.com/office/drawing/2014/main" id="{548FA23F-1D91-4064-AECF-440CA7AB7004}"/>
                </a:ext>
              </a:extLst>
            </p:cNvPr>
            <p:cNvSpPr>
              <a:spLocks/>
            </p:cNvSpPr>
            <p:nvPr/>
          </p:nvSpPr>
          <p:spPr bwMode="auto">
            <a:xfrm>
              <a:off x="1929167" y="5172447"/>
              <a:ext cx="101600" cy="98425"/>
            </a:xfrm>
            <a:custGeom>
              <a:avLst/>
              <a:gdLst>
                <a:gd name="T0" fmla="*/ 32 w 32"/>
                <a:gd name="T1" fmla="*/ 31 h 31"/>
                <a:gd name="T2" fmla="*/ 32 w 32"/>
                <a:gd name="T3" fmla="*/ 15 h 31"/>
                <a:gd name="T4" fmla="*/ 11 w 32"/>
                <a:gd name="T5" fmla="*/ 1 h 31"/>
                <a:gd name="T6" fmla="*/ 0 w 32"/>
                <a:gd name="T7" fmla="*/ 1 h 31"/>
              </a:gdLst>
              <a:ahLst/>
              <a:cxnLst>
                <a:cxn ang="0">
                  <a:pos x="T0" y="T1"/>
                </a:cxn>
                <a:cxn ang="0">
                  <a:pos x="T2" y="T3"/>
                </a:cxn>
                <a:cxn ang="0">
                  <a:pos x="T4" y="T5"/>
                </a:cxn>
                <a:cxn ang="0">
                  <a:pos x="T6" y="T7"/>
                </a:cxn>
              </a:cxnLst>
              <a:rect l="0" t="0" r="r" b="b"/>
              <a:pathLst>
                <a:path w="32" h="31">
                  <a:moveTo>
                    <a:pt x="32" y="31"/>
                  </a:moveTo>
                  <a:cubicBezTo>
                    <a:pt x="32" y="25"/>
                    <a:pt x="32" y="20"/>
                    <a:pt x="32" y="15"/>
                  </a:cubicBezTo>
                  <a:cubicBezTo>
                    <a:pt x="32" y="0"/>
                    <a:pt x="11" y="1"/>
                    <a:pt x="11" y="1"/>
                  </a:cubicBezTo>
                  <a:cubicBezTo>
                    <a:pt x="0" y="1"/>
                    <a:pt x="0" y="1"/>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37" name="Freeform 400">
              <a:extLst>
                <a:ext uri="{FF2B5EF4-FFF2-40B4-BE49-F238E27FC236}">
                  <a16:creationId xmlns:a16="http://schemas.microsoft.com/office/drawing/2014/main" id="{9D70BF41-1AFA-4592-8DF0-24074EDDFDFB}"/>
                </a:ext>
              </a:extLst>
            </p:cNvPr>
            <p:cNvSpPr>
              <a:spLocks/>
            </p:cNvSpPr>
            <p:nvPr/>
          </p:nvSpPr>
          <p:spPr bwMode="auto">
            <a:xfrm>
              <a:off x="1830742" y="5150222"/>
              <a:ext cx="88900" cy="220662"/>
            </a:xfrm>
            <a:custGeom>
              <a:avLst/>
              <a:gdLst>
                <a:gd name="T0" fmla="*/ 28 w 28"/>
                <a:gd name="T1" fmla="*/ 0 h 69"/>
                <a:gd name="T2" fmla="*/ 22 w 28"/>
                <a:gd name="T3" fmla="*/ 7 h 69"/>
                <a:gd name="T4" fmla="*/ 3 w 28"/>
                <a:gd name="T5" fmla="*/ 23 h 69"/>
                <a:gd name="T6" fmla="*/ 9 w 28"/>
                <a:gd name="T7" fmla="*/ 69 h 69"/>
              </a:gdLst>
              <a:ahLst/>
              <a:cxnLst>
                <a:cxn ang="0">
                  <a:pos x="T0" y="T1"/>
                </a:cxn>
                <a:cxn ang="0">
                  <a:pos x="T2" y="T3"/>
                </a:cxn>
                <a:cxn ang="0">
                  <a:pos x="T4" y="T5"/>
                </a:cxn>
                <a:cxn ang="0">
                  <a:pos x="T6" y="T7"/>
                </a:cxn>
              </a:cxnLst>
              <a:rect l="0" t="0" r="r" b="b"/>
              <a:pathLst>
                <a:path w="28" h="69">
                  <a:moveTo>
                    <a:pt x="28" y="0"/>
                  </a:moveTo>
                  <a:cubicBezTo>
                    <a:pt x="28" y="4"/>
                    <a:pt x="27" y="7"/>
                    <a:pt x="22" y="7"/>
                  </a:cubicBezTo>
                  <a:cubicBezTo>
                    <a:pt x="13" y="8"/>
                    <a:pt x="3" y="9"/>
                    <a:pt x="3" y="23"/>
                  </a:cubicBezTo>
                  <a:cubicBezTo>
                    <a:pt x="3" y="37"/>
                    <a:pt x="0" y="66"/>
                    <a:pt x="9" y="6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38" name="Freeform 401">
              <a:extLst>
                <a:ext uri="{FF2B5EF4-FFF2-40B4-BE49-F238E27FC236}">
                  <a16:creationId xmlns:a16="http://schemas.microsoft.com/office/drawing/2014/main" id="{56D7C81F-B549-4DA5-9D84-C6C539545BD3}"/>
                </a:ext>
              </a:extLst>
            </p:cNvPr>
            <p:cNvSpPr>
              <a:spLocks/>
            </p:cNvSpPr>
            <p:nvPr/>
          </p:nvSpPr>
          <p:spPr bwMode="auto">
            <a:xfrm>
              <a:off x="1649767" y="5229597"/>
              <a:ext cx="92075" cy="66675"/>
            </a:xfrm>
            <a:custGeom>
              <a:avLst/>
              <a:gdLst>
                <a:gd name="T0" fmla="*/ 58 w 58"/>
                <a:gd name="T1" fmla="*/ 42 h 42"/>
                <a:gd name="T2" fmla="*/ 58 w 58"/>
                <a:gd name="T3" fmla="*/ 0 h 42"/>
                <a:gd name="T4" fmla="*/ 0 w 58"/>
                <a:gd name="T5" fmla="*/ 0 h 42"/>
                <a:gd name="T6" fmla="*/ 0 w 58"/>
                <a:gd name="T7" fmla="*/ 36 h 42"/>
              </a:gdLst>
              <a:ahLst/>
              <a:cxnLst>
                <a:cxn ang="0">
                  <a:pos x="T0" y="T1"/>
                </a:cxn>
                <a:cxn ang="0">
                  <a:pos x="T2" y="T3"/>
                </a:cxn>
                <a:cxn ang="0">
                  <a:pos x="T4" y="T5"/>
                </a:cxn>
                <a:cxn ang="0">
                  <a:pos x="T6" y="T7"/>
                </a:cxn>
              </a:cxnLst>
              <a:rect l="0" t="0" r="r" b="b"/>
              <a:pathLst>
                <a:path w="58" h="42">
                  <a:moveTo>
                    <a:pt x="58" y="42"/>
                  </a:moveTo>
                  <a:lnTo>
                    <a:pt x="58" y="0"/>
                  </a:lnTo>
                  <a:lnTo>
                    <a:pt x="0" y="0"/>
                  </a:lnTo>
                  <a:lnTo>
                    <a:pt x="0" y="36"/>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39" name="Freeform 405">
              <a:extLst>
                <a:ext uri="{FF2B5EF4-FFF2-40B4-BE49-F238E27FC236}">
                  <a16:creationId xmlns:a16="http://schemas.microsoft.com/office/drawing/2014/main" id="{ED935331-5AA7-450A-869C-DA1A4A5F4C86}"/>
                </a:ext>
              </a:extLst>
            </p:cNvPr>
            <p:cNvSpPr>
              <a:spLocks/>
            </p:cNvSpPr>
            <p:nvPr/>
          </p:nvSpPr>
          <p:spPr bwMode="auto">
            <a:xfrm>
              <a:off x="1767242" y="5274047"/>
              <a:ext cx="0" cy="41275"/>
            </a:xfrm>
            <a:custGeom>
              <a:avLst/>
              <a:gdLst>
                <a:gd name="T0" fmla="*/ 13 h 13"/>
                <a:gd name="T1" fmla="*/ 0 h 13"/>
              </a:gdLst>
              <a:ahLst/>
              <a:cxnLst>
                <a:cxn ang="0">
                  <a:pos x="0" y="T0"/>
                </a:cxn>
                <a:cxn ang="0">
                  <a:pos x="0" y="T1"/>
                </a:cxn>
              </a:cxnLst>
              <a:rect l="0" t="0" r="r" b="b"/>
              <a:pathLst>
                <a:path h="13">
                  <a:moveTo>
                    <a:pt x="0" y="13"/>
                  </a:moveTo>
                  <a:cubicBezTo>
                    <a:pt x="0" y="2"/>
                    <a:pt x="0" y="9"/>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40" name="Line 408">
              <a:extLst>
                <a:ext uri="{FF2B5EF4-FFF2-40B4-BE49-F238E27FC236}">
                  <a16:creationId xmlns:a16="http://schemas.microsoft.com/office/drawing/2014/main" id="{C8CE1696-8E3C-4E27-84D5-D75F81A122D1}"/>
                </a:ext>
              </a:extLst>
            </p:cNvPr>
            <p:cNvSpPr>
              <a:spLocks noChangeShapeType="1"/>
            </p:cNvSpPr>
            <p:nvPr/>
          </p:nvSpPr>
          <p:spPr bwMode="auto">
            <a:xfrm>
              <a:off x="1751367" y="5156572"/>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41" name="Line 411">
              <a:extLst>
                <a:ext uri="{FF2B5EF4-FFF2-40B4-BE49-F238E27FC236}">
                  <a16:creationId xmlns:a16="http://schemas.microsoft.com/office/drawing/2014/main" id="{13D412C7-2192-410A-9F15-5BB68341AC93}"/>
                </a:ext>
              </a:extLst>
            </p:cNvPr>
            <p:cNvSpPr>
              <a:spLocks noChangeShapeType="1"/>
            </p:cNvSpPr>
            <p:nvPr/>
          </p:nvSpPr>
          <p:spPr bwMode="auto">
            <a:xfrm flipV="1">
              <a:off x="1738667" y="5118472"/>
              <a:ext cx="0" cy="381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42" name="Freeform 412">
              <a:extLst>
                <a:ext uri="{FF2B5EF4-FFF2-40B4-BE49-F238E27FC236}">
                  <a16:creationId xmlns:a16="http://schemas.microsoft.com/office/drawing/2014/main" id="{68EAD1AF-0FE2-4977-B312-4E8F14FA31FB}"/>
                </a:ext>
              </a:extLst>
            </p:cNvPr>
            <p:cNvSpPr>
              <a:spLocks/>
            </p:cNvSpPr>
            <p:nvPr/>
          </p:nvSpPr>
          <p:spPr bwMode="auto">
            <a:xfrm>
              <a:off x="1719617" y="5143872"/>
              <a:ext cx="85725" cy="85725"/>
            </a:xfrm>
            <a:custGeom>
              <a:avLst/>
              <a:gdLst>
                <a:gd name="T0" fmla="*/ 0 w 27"/>
                <a:gd name="T1" fmla="*/ 27 h 27"/>
                <a:gd name="T2" fmla="*/ 6 w 27"/>
                <a:gd name="T3" fmla="*/ 4 h 27"/>
                <a:gd name="T4" fmla="*/ 27 w 27"/>
                <a:gd name="T5" fmla="*/ 23 h 27"/>
              </a:gdLst>
              <a:ahLst/>
              <a:cxnLst>
                <a:cxn ang="0">
                  <a:pos x="T0" y="T1"/>
                </a:cxn>
                <a:cxn ang="0">
                  <a:pos x="T2" y="T3"/>
                </a:cxn>
                <a:cxn ang="0">
                  <a:pos x="T4" y="T5"/>
                </a:cxn>
              </a:cxnLst>
              <a:rect l="0" t="0" r="r" b="b"/>
              <a:pathLst>
                <a:path w="27" h="27">
                  <a:moveTo>
                    <a:pt x="0" y="27"/>
                  </a:moveTo>
                  <a:cubicBezTo>
                    <a:pt x="6" y="4"/>
                    <a:pt x="6" y="4"/>
                    <a:pt x="6" y="4"/>
                  </a:cubicBezTo>
                  <a:cubicBezTo>
                    <a:pt x="6" y="4"/>
                    <a:pt x="27" y="0"/>
                    <a:pt x="27" y="2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43" name="Freeform 413">
              <a:extLst>
                <a:ext uri="{FF2B5EF4-FFF2-40B4-BE49-F238E27FC236}">
                  <a16:creationId xmlns:a16="http://schemas.microsoft.com/office/drawing/2014/main" id="{F12C72D5-CF27-496F-B2F1-A95C4AE55B6E}"/>
                </a:ext>
              </a:extLst>
            </p:cNvPr>
            <p:cNvSpPr>
              <a:spLocks/>
            </p:cNvSpPr>
            <p:nvPr/>
          </p:nvSpPr>
          <p:spPr bwMode="auto">
            <a:xfrm>
              <a:off x="1808517" y="5220072"/>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44" name="Freeform 414">
              <a:extLst>
                <a:ext uri="{FF2B5EF4-FFF2-40B4-BE49-F238E27FC236}">
                  <a16:creationId xmlns:a16="http://schemas.microsoft.com/office/drawing/2014/main" id="{9AA0BE6B-9DBB-4EE0-9224-76C91FBAC143}"/>
                </a:ext>
              </a:extLst>
            </p:cNvPr>
            <p:cNvSpPr>
              <a:spLocks/>
            </p:cNvSpPr>
            <p:nvPr/>
          </p:nvSpPr>
          <p:spPr bwMode="auto">
            <a:xfrm>
              <a:off x="1611667" y="5140697"/>
              <a:ext cx="88900" cy="88900"/>
            </a:xfrm>
            <a:custGeom>
              <a:avLst/>
              <a:gdLst>
                <a:gd name="T0" fmla="*/ 28 w 28"/>
                <a:gd name="T1" fmla="*/ 28 h 28"/>
                <a:gd name="T2" fmla="*/ 22 w 28"/>
                <a:gd name="T3" fmla="*/ 4 h 28"/>
                <a:gd name="T4" fmla="*/ 0 w 28"/>
                <a:gd name="T5" fmla="*/ 24 h 28"/>
              </a:gdLst>
              <a:ahLst/>
              <a:cxnLst>
                <a:cxn ang="0">
                  <a:pos x="T0" y="T1"/>
                </a:cxn>
                <a:cxn ang="0">
                  <a:pos x="T2" y="T3"/>
                </a:cxn>
                <a:cxn ang="0">
                  <a:pos x="T4" y="T5"/>
                </a:cxn>
              </a:cxnLst>
              <a:rect l="0" t="0" r="r" b="b"/>
              <a:pathLst>
                <a:path w="28" h="28">
                  <a:moveTo>
                    <a:pt x="28" y="28"/>
                  </a:moveTo>
                  <a:cubicBezTo>
                    <a:pt x="22" y="4"/>
                    <a:pt x="22" y="4"/>
                    <a:pt x="22" y="4"/>
                  </a:cubicBezTo>
                  <a:cubicBezTo>
                    <a:pt x="22" y="4"/>
                    <a:pt x="0" y="0"/>
                    <a:pt x="0" y="2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45" name="Freeform 415">
              <a:extLst>
                <a:ext uri="{FF2B5EF4-FFF2-40B4-BE49-F238E27FC236}">
                  <a16:creationId xmlns:a16="http://schemas.microsoft.com/office/drawing/2014/main" id="{0AA63145-DD4E-4A0A-93C3-11E20A442AED}"/>
                </a:ext>
              </a:extLst>
            </p:cNvPr>
            <p:cNvSpPr>
              <a:spLocks/>
            </p:cNvSpPr>
            <p:nvPr/>
          </p:nvSpPr>
          <p:spPr bwMode="auto">
            <a:xfrm>
              <a:off x="1611667" y="5216897"/>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46" name="Freeform 416">
              <a:extLst>
                <a:ext uri="{FF2B5EF4-FFF2-40B4-BE49-F238E27FC236}">
                  <a16:creationId xmlns:a16="http://schemas.microsoft.com/office/drawing/2014/main" id="{875ADE95-167A-4FFB-A659-5BE9E06746C7}"/>
                </a:ext>
              </a:extLst>
            </p:cNvPr>
            <p:cNvSpPr>
              <a:spLocks/>
            </p:cNvSpPr>
            <p:nvPr/>
          </p:nvSpPr>
          <p:spPr bwMode="auto">
            <a:xfrm>
              <a:off x="1495779" y="4881934"/>
              <a:ext cx="150813" cy="111125"/>
            </a:xfrm>
            <a:custGeom>
              <a:avLst/>
              <a:gdLst>
                <a:gd name="T0" fmla="*/ 0 w 47"/>
                <a:gd name="T1" fmla="*/ 5 h 35"/>
                <a:gd name="T2" fmla="*/ 19 w 47"/>
                <a:gd name="T3" fmla="*/ 0 h 35"/>
                <a:gd name="T4" fmla="*/ 47 w 47"/>
                <a:gd name="T5" fmla="*/ 20 h 35"/>
                <a:gd name="T6" fmla="*/ 37 w 47"/>
                <a:gd name="T7" fmla="*/ 35 h 35"/>
              </a:gdLst>
              <a:ahLst/>
              <a:cxnLst>
                <a:cxn ang="0">
                  <a:pos x="T0" y="T1"/>
                </a:cxn>
                <a:cxn ang="0">
                  <a:pos x="T2" y="T3"/>
                </a:cxn>
                <a:cxn ang="0">
                  <a:pos x="T4" y="T5"/>
                </a:cxn>
                <a:cxn ang="0">
                  <a:pos x="T6" y="T7"/>
                </a:cxn>
              </a:cxnLst>
              <a:rect l="0" t="0" r="r" b="b"/>
              <a:pathLst>
                <a:path w="47" h="35">
                  <a:moveTo>
                    <a:pt x="0" y="5"/>
                  </a:moveTo>
                  <a:cubicBezTo>
                    <a:pt x="5" y="2"/>
                    <a:pt x="12" y="0"/>
                    <a:pt x="19" y="0"/>
                  </a:cubicBezTo>
                  <a:cubicBezTo>
                    <a:pt x="35" y="0"/>
                    <a:pt x="47" y="9"/>
                    <a:pt x="47" y="20"/>
                  </a:cubicBezTo>
                  <a:cubicBezTo>
                    <a:pt x="47" y="26"/>
                    <a:pt x="43" y="31"/>
                    <a:pt x="37" y="35"/>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47" name="Freeform 417">
              <a:extLst>
                <a:ext uri="{FF2B5EF4-FFF2-40B4-BE49-F238E27FC236}">
                  <a16:creationId xmlns:a16="http://schemas.microsoft.com/office/drawing/2014/main" id="{1CECFD53-46A1-4905-A871-99FC2D7F10B2}"/>
                </a:ext>
              </a:extLst>
            </p:cNvPr>
            <p:cNvSpPr>
              <a:spLocks/>
            </p:cNvSpPr>
            <p:nvPr/>
          </p:nvSpPr>
          <p:spPr bwMode="auto">
            <a:xfrm>
              <a:off x="1467204" y="4920034"/>
              <a:ext cx="111125" cy="85725"/>
            </a:xfrm>
            <a:custGeom>
              <a:avLst/>
              <a:gdLst>
                <a:gd name="T0" fmla="*/ 35 w 35"/>
                <a:gd name="T1" fmla="*/ 26 h 27"/>
                <a:gd name="T2" fmla="*/ 28 w 35"/>
                <a:gd name="T3" fmla="*/ 27 h 27"/>
                <a:gd name="T4" fmla="*/ 0 w 35"/>
                <a:gd name="T5" fmla="*/ 10 h 27"/>
                <a:gd name="T6" fmla="*/ 4 w 35"/>
                <a:gd name="T7" fmla="*/ 0 h 27"/>
              </a:gdLst>
              <a:ahLst/>
              <a:cxnLst>
                <a:cxn ang="0">
                  <a:pos x="T0" y="T1"/>
                </a:cxn>
                <a:cxn ang="0">
                  <a:pos x="T2" y="T3"/>
                </a:cxn>
                <a:cxn ang="0">
                  <a:pos x="T4" y="T5"/>
                </a:cxn>
                <a:cxn ang="0">
                  <a:pos x="T6" y="T7"/>
                </a:cxn>
              </a:cxnLst>
              <a:rect l="0" t="0" r="r" b="b"/>
              <a:pathLst>
                <a:path w="35" h="27">
                  <a:moveTo>
                    <a:pt x="35" y="26"/>
                  </a:moveTo>
                  <a:cubicBezTo>
                    <a:pt x="33" y="27"/>
                    <a:pt x="31" y="27"/>
                    <a:pt x="28" y="27"/>
                  </a:cubicBezTo>
                  <a:cubicBezTo>
                    <a:pt x="13" y="27"/>
                    <a:pt x="0" y="20"/>
                    <a:pt x="0" y="10"/>
                  </a:cubicBezTo>
                  <a:cubicBezTo>
                    <a:pt x="0" y="6"/>
                    <a:pt x="1" y="3"/>
                    <a:pt x="4" y="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48" name="Freeform 418">
              <a:extLst>
                <a:ext uri="{FF2B5EF4-FFF2-40B4-BE49-F238E27FC236}">
                  <a16:creationId xmlns:a16="http://schemas.microsoft.com/office/drawing/2014/main" id="{51EEFFA5-EC85-4BA6-B9F0-89C9F3FD3C83}"/>
                </a:ext>
              </a:extLst>
            </p:cNvPr>
            <p:cNvSpPr>
              <a:spLocks/>
            </p:cNvSpPr>
            <p:nvPr/>
          </p:nvSpPr>
          <p:spPr bwMode="auto">
            <a:xfrm>
              <a:off x="1578329" y="4993059"/>
              <a:ext cx="46038" cy="28575"/>
            </a:xfrm>
            <a:custGeom>
              <a:avLst/>
              <a:gdLst>
                <a:gd name="T0" fmla="*/ 23 w 29"/>
                <a:gd name="T1" fmla="*/ 0 h 18"/>
                <a:gd name="T2" fmla="*/ 29 w 29"/>
                <a:gd name="T3" fmla="*/ 18 h 18"/>
                <a:gd name="T4" fmla="*/ 0 w 29"/>
                <a:gd name="T5" fmla="*/ 6 h 18"/>
              </a:gdLst>
              <a:ahLst/>
              <a:cxnLst>
                <a:cxn ang="0">
                  <a:pos x="T0" y="T1"/>
                </a:cxn>
                <a:cxn ang="0">
                  <a:pos x="T2" y="T3"/>
                </a:cxn>
                <a:cxn ang="0">
                  <a:pos x="T4" y="T5"/>
                </a:cxn>
              </a:cxnLst>
              <a:rect l="0" t="0" r="r" b="b"/>
              <a:pathLst>
                <a:path w="29" h="18">
                  <a:moveTo>
                    <a:pt x="23" y="0"/>
                  </a:moveTo>
                  <a:lnTo>
                    <a:pt x="29" y="18"/>
                  </a:lnTo>
                  <a:lnTo>
                    <a:pt x="0" y="6"/>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49" name="Freeform 420">
              <a:extLst>
                <a:ext uri="{FF2B5EF4-FFF2-40B4-BE49-F238E27FC236}">
                  <a16:creationId xmlns:a16="http://schemas.microsoft.com/office/drawing/2014/main" id="{39A03C21-A065-4028-A9D4-F37DB24D68B7}"/>
                </a:ext>
              </a:extLst>
            </p:cNvPr>
            <p:cNvSpPr>
              <a:spLocks/>
            </p:cNvSpPr>
            <p:nvPr/>
          </p:nvSpPr>
          <p:spPr bwMode="auto">
            <a:xfrm>
              <a:off x="1514829" y="4920034"/>
              <a:ext cx="90488" cy="53975"/>
            </a:xfrm>
            <a:custGeom>
              <a:avLst/>
              <a:gdLst>
                <a:gd name="T0" fmla="*/ 0 w 57"/>
                <a:gd name="T1" fmla="*/ 14 h 34"/>
                <a:gd name="T2" fmla="*/ 20 w 57"/>
                <a:gd name="T3" fmla="*/ 34 h 34"/>
                <a:gd name="T4" fmla="*/ 57 w 57"/>
                <a:gd name="T5" fmla="*/ 0 h 34"/>
              </a:gdLst>
              <a:ahLst/>
              <a:cxnLst>
                <a:cxn ang="0">
                  <a:pos x="T0" y="T1"/>
                </a:cxn>
                <a:cxn ang="0">
                  <a:pos x="T2" y="T3"/>
                </a:cxn>
                <a:cxn ang="0">
                  <a:pos x="T4" y="T5"/>
                </a:cxn>
              </a:cxnLst>
              <a:rect l="0" t="0" r="r" b="b"/>
              <a:pathLst>
                <a:path w="57" h="34">
                  <a:moveTo>
                    <a:pt x="0" y="14"/>
                  </a:moveTo>
                  <a:lnTo>
                    <a:pt x="20" y="34"/>
                  </a:lnTo>
                  <a:lnTo>
                    <a:pt x="57" y="0"/>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50" name="Freeform 421">
              <a:extLst>
                <a:ext uri="{FF2B5EF4-FFF2-40B4-BE49-F238E27FC236}">
                  <a16:creationId xmlns:a16="http://schemas.microsoft.com/office/drawing/2014/main" id="{1029C8DD-1A83-4263-A875-E52AA3DE8238}"/>
                </a:ext>
              </a:extLst>
            </p:cNvPr>
            <p:cNvSpPr>
              <a:spLocks/>
            </p:cNvSpPr>
            <p:nvPr/>
          </p:nvSpPr>
          <p:spPr bwMode="auto">
            <a:xfrm>
              <a:off x="1627542" y="5286747"/>
              <a:ext cx="50800" cy="25400"/>
            </a:xfrm>
            <a:custGeom>
              <a:avLst/>
              <a:gdLst>
                <a:gd name="T0" fmla="*/ 0 w 16"/>
                <a:gd name="T1" fmla="*/ 8 h 8"/>
                <a:gd name="T2" fmla="*/ 8 w 16"/>
                <a:gd name="T3" fmla="*/ 0 h 8"/>
                <a:gd name="T4" fmla="*/ 16 w 16"/>
                <a:gd name="T5" fmla="*/ 8 h 8"/>
              </a:gdLst>
              <a:ahLst/>
              <a:cxnLst>
                <a:cxn ang="0">
                  <a:pos x="T0" y="T1"/>
                </a:cxn>
                <a:cxn ang="0">
                  <a:pos x="T2" y="T3"/>
                </a:cxn>
                <a:cxn ang="0">
                  <a:pos x="T4" y="T5"/>
                </a:cxn>
              </a:cxnLst>
              <a:rect l="0" t="0" r="r" b="b"/>
              <a:pathLst>
                <a:path w="16" h="8">
                  <a:moveTo>
                    <a:pt x="0" y="8"/>
                  </a:moveTo>
                  <a:cubicBezTo>
                    <a:pt x="0" y="3"/>
                    <a:pt x="3" y="0"/>
                    <a:pt x="8" y="0"/>
                  </a:cubicBezTo>
                  <a:cubicBezTo>
                    <a:pt x="12" y="0"/>
                    <a:pt x="16" y="3"/>
                    <a:pt x="16" y="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51" name="Freeform 422">
              <a:extLst>
                <a:ext uri="{FF2B5EF4-FFF2-40B4-BE49-F238E27FC236}">
                  <a16:creationId xmlns:a16="http://schemas.microsoft.com/office/drawing/2014/main" id="{68825C7D-2AAC-448A-8A87-951473248DAD}"/>
                </a:ext>
              </a:extLst>
            </p:cNvPr>
            <p:cNvSpPr>
              <a:spLocks/>
            </p:cNvSpPr>
            <p:nvPr/>
          </p:nvSpPr>
          <p:spPr bwMode="auto">
            <a:xfrm>
              <a:off x="1862492" y="5223247"/>
              <a:ext cx="152400" cy="182562"/>
            </a:xfrm>
            <a:custGeom>
              <a:avLst/>
              <a:gdLst>
                <a:gd name="T0" fmla="*/ 0 w 48"/>
                <a:gd name="T1" fmla="*/ 52 h 57"/>
                <a:gd name="T2" fmla="*/ 0 w 48"/>
                <a:gd name="T3" fmla="*/ 3 h 57"/>
                <a:gd name="T4" fmla="*/ 4 w 48"/>
                <a:gd name="T5" fmla="*/ 0 h 57"/>
                <a:gd name="T6" fmla="*/ 44 w 48"/>
                <a:gd name="T7" fmla="*/ 0 h 57"/>
                <a:gd name="T8" fmla="*/ 48 w 48"/>
                <a:gd name="T9" fmla="*/ 3 h 57"/>
                <a:gd name="T10" fmla="*/ 48 w 48"/>
                <a:gd name="T11" fmla="*/ 53 h 57"/>
                <a:gd name="T12" fmla="*/ 44 w 48"/>
                <a:gd name="T13" fmla="*/ 57 h 57"/>
                <a:gd name="T14" fmla="*/ 28 w 48"/>
                <a:gd name="T15" fmla="*/ 5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57">
                  <a:moveTo>
                    <a:pt x="0" y="52"/>
                  </a:moveTo>
                  <a:cubicBezTo>
                    <a:pt x="0" y="3"/>
                    <a:pt x="0" y="3"/>
                    <a:pt x="0" y="3"/>
                  </a:cubicBezTo>
                  <a:cubicBezTo>
                    <a:pt x="0" y="1"/>
                    <a:pt x="2" y="0"/>
                    <a:pt x="4" y="0"/>
                  </a:cubicBezTo>
                  <a:cubicBezTo>
                    <a:pt x="44" y="0"/>
                    <a:pt x="44" y="0"/>
                    <a:pt x="44" y="0"/>
                  </a:cubicBezTo>
                  <a:cubicBezTo>
                    <a:pt x="46" y="0"/>
                    <a:pt x="48" y="1"/>
                    <a:pt x="48" y="3"/>
                  </a:cubicBezTo>
                  <a:cubicBezTo>
                    <a:pt x="48" y="53"/>
                    <a:pt x="48" y="53"/>
                    <a:pt x="48" y="53"/>
                  </a:cubicBezTo>
                  <a:cubicBezTo>
                    <a:pt x="48" y="55"/>
                    <a:pt x="46" y="57"/>
                    <a:pt x="44" y="57"/>
                  </a:cubicBezTo>
                  <a:cubicBezTo>
                    <a:pt x="28" y="57"/>
                    <a:pt x="28" y="57"/>
                    <a:pt x="28" y="5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52" name="Freeform 423">
              <a:extLst>
                <a:ext uri="{FF2B5EF4-FFF2-40B4-BE49-F238E27FC236}">
                  <a16:creationId xmlns:a16="http://schemas.microsoft.com/office/drawing/2014/main" id="{48D47C9E-4931-4999-BCF4-04F33EC59E19}"/>
                </a:ext>
              </a:extLst>
            </p:cNvPr>
            <p:cNvSpPr>
              <a:spLocks/>
            </p:cNvSpPr>
            <p:nvPr/>
          </p:nvSpPr>
          <p:spPr bwMode="auto">
            <a:xfrm>
              <a:off x="1887892" y="5093072"/>
              <a:ext cx="31750" cy="57150"/>
            </a:xfrm>
            <a:custGeom>
              <a:avLst/>
              <a:gdLst>
                <a:gd name="T0" fmla="*/ 10 w 10"/>
                <a:gd name="T1" fmla="*/ 18 h 18"/>
                <a:gd name="T2" fmla="*/ 0 w 10"/>
                <a:gd name="T3" fmla="*/ 0 h 18"/>
              </a:gdLst>
              <a:ahLst/>
              <a:cxnLst>
                <a:cxn ang="0">
                  <a:pos x="T0" y="T1"/>
                </a:cxn>
                <a:cxn ang="0">
                  <a:pos x="T2" y="T3"/>
                </a:cxn>
              </a:cxnLst>
              <a:rect l="0" t="0" r="r" b="b"/>
              <a:pathLst>
                <a:path w="10" h="18">
                  <a:moveTo>
                    <a:pt x="10" y="18"/>
                  </a:moveTo>
                  <a:cubicBezTo>
                    <a:pt x="4" y="14"/>
                    <a:pt x="0" y="8"/>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53" name="Freeform 424">
              <a:extLst>
                <a:ext uri="{FF2B5EF4-FFF2-40B4-BE49-F238E27FC236}">
                  <a16:creationId xmlns:a16="http://schemas.microsoft.com/office/drawing/2014/main" id="{DEB500E4-565A-44EE-BACF-344A69CBCFBF}"/>
                </a:ext>
              </a:extLst>
            </p:cNvPr>
            <p:cNvSpPr>
              <a:spLocks/>
            </p:cNvSpPr>
            <p:nvPr/>
          </p:nvSpPr>
          <p:spPr bwMode="auto">
            <a:xfrm>
              <a:off x="1964092" y="5093072"/>
              <a:ext cx="31750" cy="57150"/>
            </a:xfrm>
            <a:custGeom>
              <a:avLst/>
              <a:gdLst>
                <a:gd name="T0" fmla="*/ 10 w 10"/>
                <a:gd name="T1" fmla="*/ 0 h 18"/>
                <a:gd name="T2" fmla="*/ 0 w 10"/>
                <a:gd name="T3" fmla="*/ 18 h 18"/>
              </a:gdLst>
              <a:ahLst/>
              <a:cxnLst>
                <a:cxn ang="0">
                  <a:pos x="T0" y="T1"/>
                </a:cxn>
                <a:cxn ang="0">
                  <a:pos x="T2" y="T3"/>
                </a:cxn>
              </a:cxnLst>
              <a:rect l="0" t="0" r="r" b="b"/>
              <a:pathLst>
                <a:path w="10" h="18">
                  <a:moveTo>
                    <a:pt x="10" y="0"/>
                  </a:moveTo>
                  <a:cubicBezTo>
                    <a:pt x="10" y="9"/>
                    <a:pt x="6" y="15"/>
                    <a:pt x="0" y="1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54" name="Freeform 425">
              <a:extLst>
                <a:ext uri="{FF2B5EF4-FFF2-40B4-BE49-F238E27FC236}">
                  <a16:creationId xmlns:a16="http://schemas.microsoft.com/office/drawing/2014/main" id="{66F7390E-5FE9-4B83-AEFF-F548BD3F5D04}"/>
                </a:ext>
              </a:extLst>
            </p:cNvPr>
            <p:cNvSpPr>
              <a:spLocks/>
            </p:cNvSpPr>
            <p:nvPr/>
          </p:nvSpPr>
          <p:spPr bwMode="auto">
            <a:xfrm>
              <a:off x="1875192" y="4977184"/>
              <a:ext cx="136525" cy="106362"/>
            </a:xfrm>
            <a:custGeom>
              <a:avLst/>
              <a:gdLst>
                <a:gd name="T0" fmla="*/ 3 w 43"/>
                <a:gd name="T1" fmla="*/ 33 h 33"/>
                <a:gd name="T2" fmla="*/ 5 w 43"/>
                <a:gd name="T3" fmla="*/ 16 h 33"/>
                <a:gd name="T4" fmla="*/ 12 w 43"/>
                <a:gd name="T5" fmla="*/ 9 h 33"/>
                <a:gd name="T6" fmla="*/ 12 w 43"/>
                <a:gd name="T7" fmla="*/ 5 h 33"/>
                <a:gd name="T8" fmla="*/ 28 w 43"/>
                <a:gd name="T9" fmla="*/ 6 h 33"/>
                <a:gd name="T10" fmla="*/ 33 w 43"/>
                <a:gd name="T11" fmla="*/ 10 h 33"/>
                <a:gd name="T12" fmla="*/ 41 w 43"/>
                <a:gd name="T13" fmla="*/ 14 h 33"/>
                <a:gd name="T14" fmla="*/ 39 w 43"/>
                <a:gd name="T15" fmla="*/ 16 h 33"/>
                <a:gd name="T16" fmla="*/ 39 w 43"/>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33">
                  <a:moveTo>
                    <a:pt x="3" y="33"/>
                  </a:moveTo>
                  <a:cubicBezTo>
                    <a:pt x="3" y="33"/>
                    <a:pt x="0" y="20"/>
                    <a:pt x="5" y="16"/>
                  </a:cubicBezTo>
                  <a:cubicBezTo>
                    <a:pt x="5" y="16"/>
                    <a:pt x="4" y="10"/>
                    <a:pt x="12" y="9"/>
                  </a:cubicBezTo>
                  <a:cubicBezTo>
                    <a:pt x="12" y="9"/>
                    <a:pt x="13" y="7"/>
                    <a:pt x="12" y="5"/>
                  </a:cubicBezTo>
                  <a:cubicBezTo>
                    <a:pt x="12" y="5"/>
                    <a:pt x="22" y="0"/>
                    <a:pt x="28" y="6"/>
                  </a:cubicBezTo>
                  <a:cubicBezTo>
                    <a:pt x="28" y="6"/>
                    <a:pt x="32" y="5"/>
                    <a:pt x="33" y="10"/>
                  </a:cubicBezTo>
                  <a:cubicBezTo>
                    <a:pt x="33" y="10"/>
                    <a:pt x="39" y="10"/>
                    <a:pt x="41" y="14"/>
                  </a:cubicBezTo>
                  <a:cubicBezTo>
                    <a:pt x="41" y="14"/>
                    <a:pt x="39" y="15"/>
                    <a:pt x="39" y="16"/>
                  </a:cubicBezTo>
                  <a:cubicBezTo>
                    <a:pt x="39" y="16"/>
                    <a:pt x="43" y="25"/>
                    <a:pt x="39" y="3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55" name="Line 426">
              <a:extLst>
                <a:ext uri="{FF2B5EF4-FFF2-40B4-BE49-F238E27FC236}">
                  <a16:creationId xmlns:a16="http://schemas.microsoft.com/office/drawing/2014/main" id="{96CA8D73-D57E-4DB6-B79A-24315510E279}"/>
                </a:ext>
              </a:extLst>
            </p:cNvPr>
            <p:cNvSpPr>
              <a:spLocks noChangeShapeType="1"/>
            </p:cNvSpPr>
            <p:nvPr/>
          </p:nvSpPr>
          <p:spPr bwMode="auto">
            <a:xfrm flipH="1">
              <a:off x="1887892" y="5280397"/>
              <a:ext cx="34925" cy="412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56" name="Line 427">
              <a:extLst>
                <a:ext uri="{FF2B5EF4-FFF2-40B4-BE49-F238E27FC236}">
                  <a16:creationId xmlns:a16="http://schemas.microsoft.com/office/drawing/2014/main" id="{3820A448-1F3C-4957-8406-6AC08B3B16EB}"/>
                </a:ext>
              </a:extLst>
            </p:cNvPr>
            <p:cNvSpPr>
              <a:spLocks noChangeShapeType="1"/>
            </p:cNvSpPr>
            <p:nvPr/>
          </p:nvSpPr>
          <p:spPr bwMode="auto">
            <a:xfrm flipH="1">
              <a:off x="1935517" y="5248647"/>
              <a:ext cx="9525"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57" name="Freeform 428">
              <a:extLst>
                <a:ext uri="{FF2B5EF4-FFF2-40B4-BE49-F238E27FC236}">
                  <a16:creationId xmlns:a16="http://schemas.microsoft.com/office/drawing/2014/main" id="{0AC6548C-52F7-4B35-800E-4FF02502F1E2}"/>
                </a:ext>
              </a:extLst>
            </p:cNvPr>
            <p:cNvSpPr>
              <a:spLocks/>
            </p:cNvSpPr>
            <p:nvPr/>
          </p:nvSpPr>
          <p:spPr bwMode="auto">
            <a:xfrm>
              <a:off x="1751367" y="5248647"/>
              <a:ext cx="28575" cy="25400"/>
            </a:xfrm>
            <a:custGeom>
              <a:avLst/>
              <a:gdLst>
                <a:gd name="T0" fmla="*/ 9 w 9"/>
                <a:gd name="T1" fmla="*/ 0 h 8"/>
                <a:gd name="T2" fmla="*/ 0 w 9"/>
                <a:gd name="T3" fmla="*/ 8 h 8"/>
              </a:gdLst>
              <a:ahLst/>
              <a:cxnLst>
                <a:cxn ang="0">
                  <a:pos x="T0" y="T1"/>
                </a:cxn>
                <a:cxn ang="0">
                  <a:pos x="T2" y="T3"/>
                </a:cxn>
              </a:cxnLst>
              <a:rect l="0" t="0" r="r" b="b"/>
              <a:pathLst>
                <a:path w="9" h="8">
                  <a:moveTo>
                    <a:pt x="9" y="0"/>
                  </a:moveTo>
                  <a:cubicBezTo>
                    <a:pt x="9" y="4"/>
                    <a:pt x="5" y="8"/>
                    <a:pt x="0" y="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58" name="Line 429">
              <a:extLst>
                <a:ext uri="{FF2B5EF4-FFF2-40B4-BE49-F238E27FC236}">
                  <a16:creationId xmlns:a16="http://schemas.microsoft.com/office/drawing/2014/main" id="{E0C39D08-3726-45AE-83CF-C65E98383E1E}"/>
                </a:ext>
              </a:extLst>
            </p:cNvPr>
            <p:cNvSpPr>
              <a:spLocks noChangeShapeType="1"/>
            </p:cNvSpPr>
            <p:nvPr/>
          </p:nvSpPr>
          <p:spPr bwMode="auto">
            <a:xfrm>
              <a:off x="1919642" y="5156572"/>
              <a:ext cx="444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59" name="Freeform 430">
              <a:extLst>
                <a:ext uri="{FF2B5EF4-FFF2-40B4-BE49-F238E27FC236}">
                  <a16:creationId xmlns:a16="http://schemas.microsoft.com/office/drawing/2014/main" id="{B2B42EE1-04B9-4A29-9B93-BC9197E8E0F4}"/>
                </a:ext>
              </a:extLst>
            </p:cNvPr>
            <p:cNvSpPr>
              <a:spLocks/>
            </p:cNvSpPr>
            <p:nvPr/>
          </p:nvSpPr>
          <p:spPr bwMode="auto">
            <a:xfrm>
              <a:off x="1872017" y="5074022"/>
              <a:ext cx="15875" cy="31750"/>
            </a:xfrm>
            <a:custGeom>
              <a:avLst/>
              <a:gdLst>
                <a:gd name="T0" fmla="*/ 5 w 5"/>
                <a:gd name="T1" fmla="*/ 10 h 10"/>
                <a:gd name="T2" fmla="*/ 0 w 5"/>
                <a:gd name="T3" fmla="*/ 5 h 10"/>
                <a:gd name="T4" fmla="*/ 3 w 5"/>
                <a:gd name="T5" fmla="*/ 0 h 10"/>
              </a:gdLst>
              <a:ahLst/>
              <a:cxnLst>
                <a:cxn ang="0">
                  <a:pos x="T0" y="T1"/>
                </a:cxn>
                <a:cxn ang="0">
                  <a:pos x="T2" y="T3"/>
                </a:cxn>
                <a:cxn ang="0">
                  <a:pos x="T4" y="T5"/>
                </a:cxn>
              </a:cxnLst>
              <a:rect l="0" t="0" r="r" b="b"/>
              <a:pathLst>
                <a:path w="5" h="10">
                  <a:moveTo>
                    <a:pt x="5" y="10"/>
                  </a:moveTo>
                  <a:cubicBezTo>
                    <a:pt x="2" y="10"/>
                    <a:pt x="0" y="8"/>
                    <a:pt x="0" y="5"/>
                  </a:cubicBezTo>
                  <a:cubicBezTo>
                    <a:pt x="0" y="3"/>
                    <a:pt x="1" y="1"/>
                    <a:pt x="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60" name="Freeform 431">
              <a:extLst>
                <a:ext uri="{FF2B5EF4-FFF2-40B4-BE49-F238E27FC236}">
                  <a16:creationId xmlns:a16="http://schemas.microsoft.com/office/drawing/2014/main" id="{ED6472C1-4A53-4C5F-B006-BD5B5F33FDE0}"/>
                </a:ext>
              </a:extLst>
            </p:cNvPr>
            <p:cNvSpPr>
              <a:spLocks/>
            </p:cNvSpPr>
            <p:nvPr/>
          </p:nvSpPr>
          <p:spPr bwMode="auto">
            <a:xfrm>
              <a:off x="1999017" y="5077197"/>
              <a:ext cx="12700" cy="31750"/>
            </a:xfrm>
            <a:custGeom>
              <a:avLst/>
              <a:gdLst>
                <a:gd name="T0" fmla="*/ 0 w 4"/>
                <a:gd name="T1" fmla="*/ 10 h 10"/>
                <a:gd name="T2" fmla="*/ 4 w 4"/>
                <a:gd name="T3" fmla="*/ 5 h 10"/>
                <a:gd name="T4" fmla="*/ 1 w 4"/>
                <a:gd name="T5" fmla="*/ 0 h 10"/>
              </a:gdLst>
              <a:ahLst/>
              <a:cxnLst>
                <a:cxn ang="0">
                  <a:pos x="T0" y="T1"/>
                </a:cxn>
                <a:cxn ang="0">
                  <a:pos x="T2" y="T3"/>
                </a:cxn>
                <a:cxn ang="0">
                  <a:pos x="T4" y="T5"/>
                </a:cxn>
              </a:cxnLst>
              <a:rect l="0" t="0" r="r" b="b"/>
              <a:pathLst>
                <a:path w="4" h="10">
                  <a:moveTo>
                    <a:pt x="0" y="10"/>
                  </a:moveTo>
                  <a:cubicBezTo>
                    <a:pt x="2" y="10"/>
                    <a:pt x="4" y="8"/>
                    <a:pt x="4" y="5"/>
                  </a:cubicBezTo>
                  <a:cubicBezTo>
                    <a:pt x="4" y="2"/>
                    <a:pt x="3" y="0"/>
                    <a:pt x="1"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61" name="Freeform 432">
              <a:extLst>
                <a:ext uri="{FF2B5EF4-FFF2-40B4-BE49-F238E27FC236}">
                  <a16:creationId xmlns:a16="http://schemas.microsoft.com/office/drawing/2014/main" id="{66AF7A0E-B7CD-4CD2-AE5D-BB14F15E21C7}"/>
                </a:ext>
              </a:extLst>
            </p:cNvPr>
            <p:cNvSpPr>
              <a:spLocks/>
            </p:cNvSpPr>
            <p:nvPr/>
          </p:nvSpPr>
          <p:spPr bwMode="auto">
            <a:xfrm>
              <a:off x="1919642" y="5134347"/>
              <a:ext cx="41275" cy="12700"/>
            </a:xfrm>
            <a:custGeom>
              <a:avLst/>
              <a:gdLst>
                <a:gd name="T0" fmla="*/ 0 w 13"/>
                <a:gd name="T1" fmla="*/ 0 h 4"/>
                <a:gd name="T2" fmla="*/ 13 w 13"/>
                <a:gd name="T3" fmla="*/ 1 h 4"/>
              </a:gdLst>
              <a:ahLst/>
              <a:cxnLst>
                <a:cxn ang="0">
                  <a:pos x="T0" y="T1"/>
                </a:cxn>
                <a:cxn ang="0">
                  <a:pos x="T2" y="T3"/>
                </a:cxn>
              </a:cxnLst>
              <a:rect l="0" t="0" r="r" b="b"/>
              <a:pathLst>
                <a:path w="13" h="4">
                  <a:moveTo>
                    <a:pt x="0" y="0"/>
                  </a:moveTo>
                  <a:cubicBezTo>
                    <a:pt x="0" y="0"/>
                    <a:pt x="6" y="4"/>
                    <a:pt x="13"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62" name="Freeform 433">
              <a:extLst>
                <a:ext uri="{FF2B5EF4-FFF2-40B4-BE49-F238E27FC236}">
                  <a16:creationId xmlns:a16="http://schemas.microsoft.com/office/drawing/2014/main" id="{F503A048-6544-4291-9268-4F9DC69A2E99}"/>
                </a:ext>
              </a:extLst>
            </p:cNvPr>
            <p:cNvSpPr>
              <a:spLocks/>
            </p:cNvSpPr>
            <p:nvPr/>
          </p:nvSpPr>
          <p:spPr bwMode="auto">
            <a:xfrm>
              <a:off x="1932342" y="5018459"/>
              <a:ext cx="15875" cy="9525"/>
            </a:xfrm>
            <a:custGeom>
              <a:avLst/>
              <a:gdLst>
                <a:gd name="T0" fmla="*/ 5 w 5"/>
                <a:gd name="T1" fmla="*/ 0 h 3"/>
                <a:gd name="T2" fmla="*/ 0 w 5"/>
                <a:gd name="T3" fmla="*/ 3 h 3"/>
              </a:gdLst>
              <a:ahLst/>
              <a:cxnLst>
                <a:cxn ang="0">
                  <a:pos x="T0" y="T1"/>
                </a:cxn>
                <a:cxn ang="0">
                  <a:pos x="T2" y="T3"/>
                </a:cxn>
              </a:cxnLst>
              <a:rect l="0" t="0" r="r" b="b"/>
              <a:pathLst>
                <a:path w="5" h="3">
                  <a:moveTo>
                    <a:pt x="5" y="0"/>
                  </a:moveTo>
                  <a:cubicBezTo>
                    <a:pt x="5" y="0"/>
                    <a:pt x="1" y="0"/>
                    <a:pt x="0" y="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63" name="Freeform 434">
              <a:extLst>
                <a:ext uri="{FF2B5EF4-FFF2-40B4-BE49-F238E27FC236}">
                  <a16:creationId xmlns:a16="http://schemas.microsoft.com/office/drawing/2014/main" id="{5A06C963-9463-4FAF-AFDD-9E4223790EB9}"/>
                </a:ext>
              </a:extLst>
            </p:cNvPr>
            <p:cNvSpPr>
              <a:spLocks/>
            </p:cNvSpPr>
            <p:nvPr/>
          </p:nvSpPr>
          <p:spPr bwMode="auto">
            <a:xfrm>
              <a:off x="1938692" y="5021634"/>
              <a:ext cx="9525" cy="9525"/>
            </a:xfrm>
            <a:custGeom>
              <a:avLst/>
              <a:gdLst>
                <a:gd name="T0" fmla="*/ 0 w 3"/>
                <a:gd name="T1" fmla="*/ 0 h 3"/>
                <a:gd name="T2" fmla="*/ 3 w 3"/>
                <a:gd name="T3" fmla="*/ 3 h 3"/>
              </a:gdLst>
              <a:ahLst/>
              <a:cxnLst>
                <a:cxn ang="0">
                  <a:pos x="T0" y="T1"/>
                </a:cxn>
                <a:cxn ang="0">
                  <a:pos x="T2" y="T3"/>
                </a:cxn>
              </a:cxnLst>
              <a:rect l="0" t="0" r="r" b="b"/>
              <a:pathLst>
                <a:path w="3" h="3">
                  <a:moveTo>
                    <a:pt x="0" y="0"/>
                  </a:moveTo>
                  <a:cubicBezTo>
                    <a:pt x="0" y="0"/>
                    <a:pt x="2" y="1"/>
                    <a:pt x="3" y="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grpSp>
      <p:grpSp>
        <p:nvGrpSpPr>
          <p:cNvPr id="464" name="Groupe 463">
            <a:extLst>
              <a:ext uri="{FF2B5EF4-FFF2-40B4-BE49-F238E27FC236}">
                <a16:creationId xmlns:a16="http://schemas.microsoft.com/office/drawing/2014/main" id="{EA0AB2FA-87E4-4438-B11D-B6750300431E}"/>
              </a:ext>
            </a:extLst>
          </p:cNvPr>
          <p:cNvGrpSpPr/>
          <p:nvPr/>
        </p:nvGrpSpPr>
        <p:grpSpPr>
          <a:xfrm>
            <a:off x="4109271" y="3417401"/>
            <a:ext cx="817323" cy="602341"/>
            <a:chOff x="2198025" y="3830071"/>
            <a:chExt cx="574851" cy="419926"/>
          </a:xfrm>
        </p:grpSpPr>
        <p:sp>
          <p:nvSpPr>
            <p:cNvPr id="465" name="Freeform 5">
              <a:extLst>
                <a:ext uri="{FF2B5EF4-FFF2-40B4-BE49-F238E27FC236}">
                  <a16:creationId xmlns:a16="http://schemas.microsoft.com/office/drawing/2014/main" id="{8673A4B1-86E4-4DE8-A267-5B7531878280}"/>
                </a:ext>
              </a:extLst>
            </p:cNvPr>
            <p:cNvSpPr>
              <a:spLocks/>
            </p:cNvSpPr>
            <p:nvPr/>
          </p:nvSpPr>
          <p:spPr bwMode="auto">
            <a:xfrm>
              <a:off x="2289077" y="3830071"/>
              <a:ext cx="390029" cy="278592"/>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66" name="Freeform 6">
              <a:extLst>
                <a:ext uri="{FF2B5EF4-FFF2-40B4-BE49-F238E27FC236}">
                  <a16:creationId xmlns:a16="http://schemas.microsoft.com/office/drawing/2014/main" id="{59918B67-D391-4077-AB3F-9DC002703F46}"/>
                </a:ext>
              </a:extLst>
            </p:cNvPr>
            <p:cNvSpPr>
              <a:spLocks/>
            </p:cNvSpPr>
            <p:nvPr/>
          </p:nvSpPr>
          <p:spPr bwMode="auto">
            <a:xfrm>
              <a:off x="2198025" y="4108663"/>
              <a:ext cx="574851" cy="125027"/>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67" name="Freeform 7">
              <a:extLst>
                <a:ext uri="{FF2B5EF4-FFF2-40B4-BE49-F238E27FC236}">
                  <a16:creationId xmlns:a16="http://schemas.microsoft.com/office/drawing/2014/main" id="{7EA9F6FC-79C2-4416-8CFD-C0278431948D}"/>
                </a:ext>
              </a:extLst>
            </p:cNvPr>
            <p:cNvSpPr>
              <a:spLocks/>
            </p:cNvSpPr>
            <p:nvPr/>
          </p:nvSpPr>
          <p:spPr bwMode="auto">
            <a:xfrm>
              <a:off x="2203461" y="4239125"/>
              <a:ext cx="566697" cy="10872"/>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68" name="Line 8">
              <a:extLst>
                <a:ext uri="{FF2B5EF4-FFF2-40B4-BE49-F238E27FC236}">
                  <a16:creationId xmlns:a16="http://schemas.microsoft.com/office/drawing/2014/main" id="{2F9BB5C9-06E9-4422-9CC5-7F5F7DEBEDE7}"/>
                </a:ext>
              </a:extLst>
            </p:cNvPr>
            <p:cNvSpPr>
              <a:spLocks noChangeShapeType="1"/>
            </p:cNvSpPr>
            <p:nvPr/>
          </p:nvSpPr>
          <p:spPr bwMode="auto">
            <a:xfrm>
              <a:off x="2289077" y="4088278"/>
              <a:ext cx="365567"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69" name="Line 9">
              <a:extLst>
                <a:ext uri="{FF2B5EF4-FFF2-40B4-BE49-F238E27FC236}">
                  <a16:creationId xmlns:a16="http://schemas.microsoft.com/office/drawing/2014/main" id="{86715705-AA4D-4BDB-B16B-C5F326C25F7D}"/>
                </a:ext>
              </a:extLst>
            </p:cNvPr>
            <p:cNvSpPr>
              <a:spLocks noChangeShapeType="1"/>
            </p:cNvSpPr>
            <p:nvPr/>
          </p:nvSpPr>
          <p:spPr bwMode="auto">
            <a:xfrm>
              <a:off x="2289077" y="3854533"/>
              <a:ext cx="387311"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70" name="Line 10">
              <a:extLst>
                <a:ext uri="{FF2B5EF4-FFF2-40B4-BE49-F238E27FC236}">
                  <a16:creationId xmlns:a16="http://schemas.microsoft.com/office/drawing/2014/main" id="{34859EDD-F496-4A77-A965-158ADC056823}"/>
                </a:ext>
              </a:extLst>
            </p:cNvPr>
            <p:cNvSpPr>
              <a:spLocks noChangeShapeType="1"/>
            </p:cNvSpPr>
            <p:nvPr/>
          </p:nvSpPr>
          <p:spPr bwMode="auto">
            <a:xfrm>
              <a:off x="2473899" y="3840943"/>
              <a:ext cx="5436"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71" name="Freeform 11">
              <a:extLst>
                <a:ext uri="{FF2B5EF4-FFF2-40B4-BE49-F238E27FC236}">
                  <a16:creationId xmlns:a16="http://schemas.microsoft.com/office/drawing/2014/main" id="{E6E8EDE1-875B-437B-8AB6-912A16366C1D}"/>
                </a:ext>
              </a:extLst>
            </p:cNvPr>
            <p:cNvSpPr>
              <a:spLocks/>
            </p:cNvSpPr>
            <p:nvPr/>
          </p:nvSpPr>
          <p:spPr bwMode="auto">
            <a:xfrm>
              <a:off x="2272770" y="4124970"/>
              <a:ext cx="422645" cy="55718"/>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72" name="Line 12">
              <a:extLst>
                <a:ext uri="{FF2B5EF4-FFF2-40B4-BE49-F238E27FC236}">
                  <a16:creationId xmlns:a16="http://schemas.microsoft.com/office/drawing/2014/main" id="{C0C05BD2-C966-414B-8937-8ACBAC6092AE}"/>
                </a:ext>
              </a:extLst>
            </p:cNvPr>
            <p:cNvSpPr>
              <a:spLocks noChangeShapeType="1"/>
            </p:cNvSpPr>
            <p:nvPr/>
          </p:nvSpPr>
          <p:spPr bwMode="auto">
            <a:xfrm flipH="1">
              <a:off x="2404591" y="4180689"/>
              <a:ext cx="14949" cy="5028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73" name="Line 13">
              <a:extLst>
                <a:ext uri="{FF2B5EF4-FFF2-40B4-BE49-F238E27FC236}">
                  <a16:creationId xmlns:a16="http://schemas.microsoft.com/office/drawing/2014/main" id="{5C8C6211-E822-4225-8983-E807089C39E1}"/>
                </a:ext>
              </a:extLst>
            </p:cNvPr>
            <p:cNvSpPr>
              <a:spLocks noChangeShapeType="1"/>
            </p:cNvSpPr>
            <p:nvPr/>
          </p:nvSpPr>
          <p:spPr bwMode="auto">
            <a:xfrm>
              <a:off x="2548643" y="4180689"/>
              <a:ext cx="16308" cy="5028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74" name="Line 14">
              <a:extLst>
                <a:ext uri="{FF2B5EF4-FFF2-40B4-BE49-F238E27FC236}">
                  <a16:creationId xmlns:a16="http://schemas.microsoft.com/office/drawing/2014/main" id="{E7D39456-7122-4837-8005-3833AAC01B36}"/>
                </a:ext>
              </a:extLst>
            </p:cNvPr>
            <p:cNvSpPr>
              <a:spLocks noChangeShapeType="1"/>
            </p:cNvSpPr>
            <p:nvPr/>
          </p:nvSpPr>
          <p:spPr bwMode="auto">
            <a:xfrm flipH="1">
              <a:off x="2465745" y="3883071"/>
              <a:ext cx="135898" cy="178027"/>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75" name="Line 15">
              <a:extLst>
                <a:ext uri="{FF2B5EF4-FFF2-40B4-BE49-F238E27FC236}">
                  <a16:creationId xmlns:a16="http://schemas.microsoft.com/office/drawing/2014/main" id="{DF5B527F-551C-4789-A0BC-4F9576DFBD1F}"/>
                </a:ext>
              </a:extLst>
            </p:cNvPr>
            <p:cNvSpPr>
              <a:spLocks noChangeShapeType="1"/>
            </p:cNvSpPr>
            <p:nvPr/>
          </p:nvSpPr>
          <p:spPr bwMode="auto">
            <a:xfrm flipH="1">
              <a:off x="2507874" y="3991790"/>
              <a:ext cx="46205" cy="61154"/>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76" name="Line 16">
              <a:extLst>
                <a:ext uri="{FF2B5EF4-FFF2-40B4-BE49-F238E27FC236}">
                  <a16:creationId xmlns:a16="http://schemas.microsoft.com/office/drawing/2014/main" id="{1F74E910-B877-4337-9445-AD414AFF50B0}"/>
                </a:ext>
              </a:extLst>
            </p:cNvPr>
            <p:cNvSpPr>
              <a:spLocks noChangeShapeType="1"/>
            </p:cNvSpPr>
            <p:nvPr/>
          </p:nvSpPr>
          <p:spPr bwMode="auto">
            <a:xfrm flipH="1">
              <a:off x="2574464" y="3946944"/>
              <a:ext cx="13590" cy="19026"/>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77" name="Line 17">
              <a:extLst>
                <a:ext uri="{FF2B5EF4-FFF2-40B4-BE49-F238E27FC236}">
                  <a16:creationId xmlns:a16="http://schemas.microsoft.com/office/drawing/2014/main" id="{8A284A07-BAC4-4111-BBD8-2D3A7F5C2990}"/>
                </a:ext>
              </a:extLst>
            </p:cNvPr>
            <p:cNvSpPr>
              <a:spLocks noChangeShapeType="1"/>
            </p:cNvSpPr>
            <p:nvPr/>
          </p:nvSpPr>
          <p:spPr bwMode="auto">
            <a:xfrm>
              <a:off x="2770158" y="4221459"/>
              <a:ext cx="0" cy="20384"/>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78" name="Line 18">
              <a:extLst>
                <a:ext uri="{FF2B5EF4-FFF2-40B4-BE49-F238E27FC236}">
                  <a16:creationId xmlns:a16="http://schemas.microsoft.com/office/drawing/2014/main" id="{F99BFD00-6937-47FD-8778-0693D8E956AD}"/>
                </a:ext>
              </a:extLst>
            </p:cNvPr>
            <p:cNvSpPr>
              <a:spLocks noChangeShapeType="1"/>
            </p:cNvSpPr>
            <p:nvPr/>
          </p:nvSpPr>
          <p:spPr bwMode="auto">
            <a:xfrm>
              <a:off x="2203461" y="4221459"/>
              <a:ext cx="0" cy="17666"/>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79" name="Line 19">
              <a:extLst>
                <a:ext uri="{FF2B5EF4-FFF2-40B4-BE49-F238E27FC236}">
                  <a16:creationId xmlns:a16="http://schemas.microsoft.com/office/drawing/2014/main" id="{08E4FD72-C243-4B4F-A187-7171B9C08C01}"/>
                </a:ext>
              </a:extLst>
            </p:cNvPr>
            <p:cNvSpPr>
              <a:spLocks noChangeShapeType="1"/>
            </p:cNvSpPr>
            <p:nvPr/>
          </p:nvSpPr>
          <p:spPr bwMode="auto">
            <a:xfrm flipH="1">
              <a:off x="2380129" y="4160304"/>
              <a:ext cx="301695"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80" name="Line 20">
              <a:extLst>
                <a:ext uri="{FF2B5EF4-FFF2-40B4-BE49-F238E27FC236}">
                  <a16:creationId xmlns:a16="http://schemas.microsoft.com/office/drawing/2014/main" id="{A3DA6190-166C-47C0-8162-32B4BA4AAF23}"/>
                </a:ext>
              </a:extLst>
            </p:cNvPr>
            <p:cNvSpPr>
              <a:spLocks noChangeShapeType="1"/>
            </p:cNvSpPr>
            <p:nvPr/>
          </p:nvSpPr>
          <p:spPr bwMode="auto">
            <a:xfrm>
              <a:off x="2328488" y="4143996"/>
              <a:ext cx="165796"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grpSp>
      <p:sp>
        <p:nvSpPr>
          <p:cNvPr id="481" name="ZoneTexte 480">
            <a:extLst>
              <a:ext uri="{FF2B5EF4-FFF2-40B4-BE49-F238E27FC236}">
                <a16:creationId xmlns:a16="http://schemas.microsoft.com/office/drawing/2014/main" id="{4E4859D7-8804-443F-9BA4-33CC05A3250F}"/>
              </a:ext>
            </a:extLst>
          </p:cNvPr>
          <p:cNvSpPr txBox="1"/>
          <p:nvPr/>
        </p:nvSpPr>
        <p:spPr>
          <a:xfrm>
            <a:off x="3787178" y="2530938"/>
            <a:ext cx="1894531" cy="738664"/>
          </a:xfrm>
          <a:prstGeom prst="rect">
            <a:avLst/>
          </a:prstGeom>
          <a:noFill/>
        </p:spPr>
        <p:txBody>
          <a:bodyPr wrap="square">
            <a:spAutoFit/>
          </a:bodyPr>
          <a:lstStyle>
            <a:defPPr>
              <a:defRPr lang="fr-FR"/>
            </a:defPPr>
            <a:lvl1pPr>
              <a:defRPr sz="800">
                <a:latin typeface="+mj-lt"/>
              </a:defRPr>
            </a:lvl1pPr>
          </a:lstStyle>
          <a:p>
            <a:pPr algn="ctr">
              <a:defRPr/>
            </a:pPr>
            <a:r>
              <a:rPr lang="fr-FR" sz="1050">
                <a:solidFill>
                  <a:prstClr val="black"/>
                </a:solidFill>
                <a:latin typeface="Calibri Light" panose="020F0302020204030204"/>
              </a:rPr>
              <a:t>Je renseigne les informations client nécessaires </a:t>
            </a:r>
            <a:br>
              <a:rPr lang="fr-FR" sz="1050">
                <a:solidFill>
                  <a:prstClr val="black"/>
                </a:solidFill>
                <a:latin typeface="Calibri Light" panose="020F0302020204030204"/>
              </a:rPr>
            </a:br>
            <a:r>
              <a:rPr lang="fr-FR" sz="1050">
                <a:solidFill>
                  <a:prstClr val="black"/>
                </a:solidFill>
                <a:latin typeface="Calibri Light" panose="020F0302020204030204"/>
              </a:rPr>
              <a:t>à la prise de contact</a:t>
            </a:r>
          </a:p>
        </p:txBody>
      </p:sp>
      <p:grpSp>
        <p:nvGrpSpPr>
          <p:cNvPr id="482" name="Groupe 481">
            <a:extLst>
              <a:ext uri="{FF2B5EF4-FFF2-40B4-BE49-F238E27FC236}">
                <a16:creationId xmlns:a16="http://schemas.microsoft.com/office/drawing/2014/main" id="{89331CD2-40E8-4EFE-8077-F67300CFF62D}"/>
              </a:ext>
            </a:extLst>
          </p:cNvPr>
          <p:cNvGrpSpPr/>
          <p:nvPr/>
        </p:nvGrpSpPr>
        <p:grpSpPr>
          <a:xfrm>
            <a:off x="941378" y="3488156"/>
            <a:ext cx="599444" cy="489374"/>
            <a:chOff x="969240" y="4389210"/>
            <a:chExt cx="452596" cy="334461"/>
          </a:xfrm>
        </p:grpSpPr>
        <p:sp>
          <p:nvSpPr>
            <p:cNvPr id="483" name="Forme libre : forme 482">
              <a:extLst>
                <a:ext uri="{FF2B5EF4-FFF2-40B4-BE49-F238E27FC236}">
                  <a16:creationId xmlns:a16="http://schemas.microsoft.com/office/drawing/2014/main" id="{E551A73E-7A2C-4D75-8C46-C755E2995077}"/>
                </a:ext>
              </a:extLst>
            </p:cNvPr>
            <p:cNvSpPr/>
            <p:nvPr/>
          </p:nvSpPr>
          <p:spPr>
            <a:xfrm>
              <a:off x="1071209" y="4389210"/>
              <a:ext cx="334479" cy="334461"/>
            </a:xfrm>
            <a:custGeom>
              <a:avLst/>
              <a:gdLst>
                <a:gd name="connsiteX0" fmla="*/ 267953 w 334479"/>
                <a:gd name="connsiteY0" fmla="*/ 224466 h 334461"/>
                <a:gd name="connsiteX1" fmla="*/ 231422 w 334479"/>
                <a:gd name="connsiteY1" fmla="*/ 223798 h 334461"/>
                <a:gd name="connsiteX2" fmla="*/ 215226 w 334479"/>
                <a:gd name="connsiteY2" fmla="*/ 207607 h 334461"/>
                <a:gd name="connsiteX3" fmla="*/ 207607 w 334479"/>
                <a:gd name="connsiteY3" fmla="*/ 32562 h 334461"/>
                <a:gd name="connsiteX4" fmla="*/ 32562 w 334479"/>
                <a:gd name="connsiteY4" fmla="*/ 40180 h 334461"/>
                <a:gd name="connsiteX5" fmla="*/ 40180 w 334479"/>
                <a:gd name="connsiteY5" fmla="*/ 215226 h 334461"/>
                <a:gd name="connsiteX6" fmla="*/ 207607 w 334479"/>
                <a:gd name="connsiteY6" fmla="*/ 215226 h 334461"/>
                <a:gd name="connsiteX7" fmla="*/ 223771 w 334479"/>
                <a:gd name="connsiteY7" fmla="*/ 231390 h 334461"/>
                <a:gd name="connsiteX8" fmla="*/ 217483 w 334479"/>
                <a:gd name="connsiteY8" fmla="*/ 247640 h 334461"/>
                <a:gd name="connsiteX9" fmla="*/ 224450 w 334479"/>
                <a:gd name="connsiteY9" fmla="*/ 267829 h 334461"/>
                <a:gd name="connsiteX10" fmla="*/ 283869 w 334479"/>
                <a:gd name="connsiteY10" fmla="*/ 327346 h 334461"/>
                <a:gd name="connsiteX11" fmla="*/ 301634 w 334479"/>
                <a:gd name="connsiteY11" fmla="*/ 334458 h 334461"/>
                <a:gd name="connsiteX12" fmla="*/ 334329 w 334479"/>
                <a:gd name="connsiteY12" fmla="*/ 304193 h 334461"/>
                <a:gd name="connsiteX13" fmla="*/ 327362 w 334479"/>
                <a:gd name="connsiteY13" fmla="*/ 283999 h 334461"/>
                <a:gd name="connsiteX14" fmla="*/ 44263 w 334479"/>
                <a:gd name="connsiteY14" fmla="*/ 203992 h 334461"/>
                <a:gd name="connsiteX15" fmla="*/ 44264 w 334479"/>
                <a:gd name="connsiteY15" fmla="*/ 44264 h 334461"/>
                <a:gd name="connsiteX16" fmla="*/ 203992 w 334479"/>
                <a:gd name="connsiteY16" fmla="*/ 44265 h 334461"/>
                <a:gd name="connsiteX17" fmla="*/ 203992 w 334479"/>
                <a:gd name="connsiteY17" fmla="*/ 203992 h 334461"/>
                <a:gd name="connsiteX18" fmla="*/ 45342 w 334479"/>
                <a:gd name="connsiteY18" fmla="*/ 205065 h 334461"/>
                <a:gd name="connsiteX19" fmla="*/ 44263 w 334479"/>
                <a:gd name="connsiteY19" fmla="*/ 203986 h 334461"/>
                <a:gd name="connsiteX20" fmla="*/ 316898 w 334479"/>
                <a:gd name="connsiteY20" fmla="*/ 316957 h 334461"/>
                <a:gd name="connsiteX21" fmla="*/ 291499 w 334479"/>
                <a:gd name="connsiteY21" fmla="*/ 319738 h 334461"/>
                <a:gd name="connsiteX22" fmla="*/ 232090 w 334479"/>
                <a:gd name="connsiteY22" fmla="*/ 260221 h 334461"/>
                <a:gd name="connsiteX23" fmla="*/ 228232 w 334479"/>
                <a:gd name="connsiteY23" fmla="*/ 248572 h 334461"/>
                <a:gd name="connsiteX24" fmla="*/ 234930 w 334479"/>
                <a:gd name="connsiteY24" fmla="*/ 234854 h 334461"/>
                <a:gd name="connsiteX25" fmla="*/ 250173 w 334479"/>
                <a:gd name="connsiteY25" fmla="*/ 228114 h 334461"/>
                <a:gd name="connsiteX26" fmla="*/ 260324 w 334479"/>
                <a:gd name="connsiteY26" fmla="*/ 232085 h 334461"/>
                <a:gd name="connsiteX27" fmla="*/ 319732 w 334479"/>
                <a:gd name="connsiteY27" fmla="*/ 291585 h 334461"/>
                <a:gd name="connsiteX28" fmla="*/ 323590 w 334479"/>
                <a:gd name="connsiteY28" fmla="*/ 303239 h 334461"/>
                <a:gd name="connsiteX29" fmla="*/ 316893 w 334479"/>
                <a:gd name="connsiteY29" fmla="*/ 316952 h 334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34479" h="334461">
                  <a:moveTo>
                    <a:pt x="267953" y="224466"/>
                  </a:moveTo>
                  <a:cubicBezTo>
                    <a:pt x="257598" y="215288"/>
                    <a:pt x="242106" y="215004"/>
                    <a:pt x="231422" y="223798"/>
                  </a:cubicBezTo>
                  <a:lnTo>
                    <a:pt x="215226" y="207607"/>
                  </a:lnTo>
                  <a:cubicBezTo>
                    <a:pt x="261459" y="157166"/>
                    <a:pt x="258048" y="78795"/>
                    <a:pt x="207607" y="32562"/>
                  </a:cubicBezTo>
                  <a:cubicBezTo>
                    <a:pt x="157166" y="-13672"/>
                    <a:pt x="78795" y="-10261"/>
                    <a:pt x="32562" y="40180"/>
                  </a:cubicBezTo>
                  <a:cubicBezTo>
                    <a:pt x="-13672" y="90622"/>
                    <a:pt x="-10261" y="168992"/>
                    <a:pt x="40180" y="215226"/>
                  </a:cubicBezTo>
                  <a:cubicBezTo>
                    <a:pt x="87546" y="258640"/>
                    <a:pt x="160241" y="258640"/>
                    <a:pt x="207607" y="215226"/>
                  </a:cubicBezTo>
                  <a:lnTo>
                    <a:pt x="223771" y="231390"/>
                  </a:lnTo>
                  <a:cubicBezTo>
                    <a:pt x="220223" y="236126"/>
                    <a:pt x="218047" y="241749"/>
                    <a:pt x="217483" y="247640"/>
                  </a:cubicBezTo>
                  <a:cubicBezTo>
                    <a:pt x="216662" y="255074"/>
                    <a:pt x="219219" y="262484"/>
                    <a:pt x="224450" y="267829"/>
                  </a:cubicBezTo>
                  <a:lnTo>
                    <a:pt x="283869" y="327346"/>
                  </a:lnTo>
                  <a:cubicBezTo>
                    <a:pt x="288598" y="332002"/>
                    <a:pt x="294998" y="334565"/>
                    <a:pt x="301634" y="334458"/>
                  </a:cubicBezTo>
                  <a:cubicBezTo>
                    <a:pt x="318554" y="333934"/>
                    <a:pt x="332501" y="321023"/>
                    <a:pt x="334329" y="304193"/>
                  </a:cubicBezTo>
                  <a:cubicBezTo>
                    <a:pt x="335149" y="296758"/>
                    <a:pt x="332592" y="289347"/>
                    <a:pt x="327362" y="283999"/>
                  </a:cubicBezTo>
                  <a:close/>
                  <a:moveTo>
                    <a:pt x="44263" y="203992"/>
                  </a:moveTo>
                  <a:cubicBezTo>
                    <a:pt x="156" y="159884"/>
                    <a:pt x="156" y="88372"/>
                    <a:pt x="44264" y="44264"/>
                  </a:cubicBezTo>
                  <a:cubicBezTo>
                    <a:pt x="88372" y="157"/>
                    <a:pt x="159884" y="158"/>
                    <a:pt x="203992" y="44265"/>
                  </a:cubicBezTo>
                  <a:cubicBezTo>
                    <a:pt x="248098" y="88373"/>
                    <a:pt x="248098" y="159884"/>
                    <a:pt x="203992" y="203992"/>
                  </a:cubicBezTo>
                  <a:cubicBezTo>
                    <a:pt x="160478" y="248098"/>
                    <a:pt x="89449" y="248579"/>
                    <a:pt x="45342" y="205065"/>
                  </a:cubicBezTo>
                  <a:cubicBezTo>
                    <a:pt x="44980" y="204708"/>
                    <a:pt x="44620" y="204348"/>
                    <a:pt x="44263" y="203986"/>
                  </a:cubicBezTo>
                  <a:close/>
                  <a:moveTo>
                    <a:pt x="316898" y="316957"/>
                  </a:moveTo>
                  <a:cubicBezTo>
                    <a:pt x="309112" y="324722"/>
                    <a:pt x="297717" y="325972"/>
                    <a:pt x="291499" y="319738"/>
                  </a:cubicBezTo>
                  <a:lnTo>
                    <a:pt x="232090" y="260221"/>
                  </a:lnTo>
                  <a:cubicBezTo>
                    <a:pt x="229128" y="257110"/>
                    <a:pt x="227712" y="252837"/>
                    <a:pt x="228232" y="248572"/>
                  </a:cubicBezTo>
                  <a:cubicBezTo>
                    <a:pt x="228784" y="243355"/>
                    <a:pt x="231155" y="238498"/>
                    <a:pt x="234930" y="234854"/>
                  </a:cubicBezTo>
                  <a:cubicBezTo>
                    <a:pt x="238936" y="230703"/>
                    <a:pt x="244406" y="228284"/>
                    <a:pt x="250173" y="228114"/>
                  </a:cubicBezTo>
                  <a:cubicBezTo>
                    <a:pt x="253952" y="228019"/>
                    <a:pt x="257611" y="229450"/>
                    <a:pt x="260324" y="232085"/>
                  </a:cubicBezTo>
                  <a:lnTo>
                    <a:pt x="319732" y="291585"/>
                  </a:lnTo>
                  <a:cubicBezTo>
                    <a:pt x="322697" y="294697"/>
                    <a:pt x="324113" y="298973"/>
                    <a:pt x="323590" y="303239"/>
                  </a:cubicBezTo>
                  <a:cubicBezTo>
                    <a:pt x="323041" y="308456"/>
                    <a:pt x="320669" y="313311"/>
                    <a:pt x="316893" y="316952"/>
                  </a:cubicBezTo>
                  <a:close/>
                </a:path>
              </a:pathLst>
            </a:custGeom>
            <a:solidFill>
              <a:srgbClr val="3E454A">
                <a:lumMod val="50000"/>
                <a:lumOff val="50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84" name="Forme libre : forme 483">
              <a:extLst>
                <a:ext uri="{FF2B5EF4-FFF2-40B4-BE49-F238E27FC236}">
                  <a16:creationId xmlns:a16="http://schemas.microsoft.com/office/drawing/2014/main" id="{BB34E1A5-7D33-4FFB-97B4-5D1C0CBB7885}"/>
                </a:ext>
              </a:extLst>
            </p:cNvPr>
            <p:cNvSpPr/>
            <p:nvPr/>
          </p:nvSpPr>
          <p:spPr>
            <a:xfrm>
              <a:off x="1141657" y="4438101"/>
              <a:ext cx="107761" cy="107761"/>
            </a:xfrm>
            <a:custGeom>
              <a:avLst/>
              <a:gdLst>
                <a:gd name="connsiteX0" fmla="*/ 53881 w 107761"/>
                <a:gd name="connsiteY0" fmla="*/ 107761 h 107761"/>
                <a:gd name="connsiteX1" fmla="*/ 107761 w 107761"/>
                <a:gd name="connsiteY1" fmla="*/ 53881 h 107761"/>
                <a:gd name="connsiteX2" fmla="*/ 53881 w 107761"/>
                <a:gd name="connsiteY2" fmla="*/ 0 h 107761"/>
                <a:gd name="connsiteX3" fmla="*/ 0 w 107761"/>
                <a:gd name="connsiteY3" fmla="*/ 53881 h 107761"/>
                <a:gd name="connsiteX4" fmla="*/ 53881 w 107761"/>
                <a:gd name="connsiteY4" fmla="*/ 107761 h 107761"/>
                <a:gd name="connsiteX5" fmla="*/ 53881 w 107761"/>
                <a:gd name="connsiteY5" fmla="*/ 10776 h 107761"/>
                <a:gd name="connsiteX6" fmla="*/ 96985 w 107761"/>
                <a:gd name="connsiteY6" fmla="*/ 53881 h 107761"/>
                <a:gd name="connsiteX7" fmla="*/ 53881 w 107761"/>
                <a:gd name="connsiteY7" fmla="*/ 96985 h 107761"/>
                <a:gd name="connsiteX8" fmla="*/ 10776 w 107761"/>
                <a:gd name="connsiteY8" fmla="*/ 53881 h 107761"/>
                <a:gd name="connsiteX9" fmla="*/ 53881 w 107761"/>
                <a:gd name="connsiteY9" fmla="*/ 10776 h 107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761" h="107761">
                  <a:moveTo>
                    <a:pt x="53881" y="107761"/>
                  </a:moveTo>
                  <a:cubicBezTo>
                    <a:pt x="83638" y="107761"/>
                    <a:pt x="107761" y="83638"/>
                    <a:pt x="107761" y="53881"/>
                  </a:cubicBezTo>
                  <a:cubicBezTo>
                    <a:pt x="107761" y="24123"/>
                    <a:pt x="83638" y="0"/>
                    <a:pt x="53881" y="0"/>
                  </a:cubicBezTo>
                  <a:cubicBezTo>
                    <a:pt x="24123" y="0"/>
                    <a:pt x="0" y="24123"/>
                    <a:pt x="0" y="53881"/>
                  </a:cubicBezTo>
                  <a:cubicBezTo>
                    <a:pt x="0" y="83638"/>
                    <a:pt x="24123" y="107761"/>
                    <a:pt x="53881" y="107761"/>
                  </a:cubicBezTo>
                  <a:close/>
                  <a:moveTo>
                    <a:pt x="53881" y="10776"/>
                  </a:moveTo>
                  <a:cubicBezTo>
                    <a:pt x="77687" y="10776"/>
                    <a:pt x="96985" y="30074"/>
                    <a:pt x="96985" y="53881"/>
                  </a:cubicBezTo>
                  <a:cubicBezTo>
                    <a:pt x="96985" y="77687"/>
                    <a:pt x="77687" y="96985"/>
                    <a:pt x="53881" y="96985"/>
                  </a:cubicBezTo>
                  <a:cubicBezTo>
                    <a:pt x="30074" y="96985"/>
                    <a:pt x="10776" y="77687"/>
                    <a:pt x="10776" y="53881"/>
                  </a:cubicBezTo>
                  <a:cubicBezTo>
                    <a:pt x="10797" y="30083"/>
                    <a:pt x="30083" y="10797"/>
                    <a:pt x="53881" y="10776"/>
                  </a:cubicBezTo>
                  <a:close/>
                </a:path>
              </a:pathLst>
            </a:custGeom>
            <a:solidFill>
              <a:srgbClr val="C00000"/>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85" name="Forme libre : forme 484">
              <a:extLst>
                <a:ext uri="{FF2B5EF4-FFF2-40B4-BE49-F238E27FC236}">
                  <a16:creationId xmlns:a16="http://schemas.microsoft.com/office/drawing/2014/main" id="{FB2C11DA-52BD-4B26-82C5-049D6F2785BC}"/>
                </a:ext>
              </a:extLst>
            </p:cNvPr>
            <p:cNvSpPr/>
            <p:nvPr/>
          </p:nvSpPr>
          <p:spPr>
            <a:xfrm>
              <a:off x="1115256" y="4556638"/>
              <a:ext cx="160563" cy="28438"/>
            </a:xfrm>
            <a:custGeom>
              <a:avLst/>
              <a:gdLst>
                <a:gd name="connsiteX0" fmla="*/ 128505 w 160563"/>
                <a:gd name="connsiteY0" fmla="*/ 7301 h 28438"/>
                <a:gd name="connsiteX1" fmla="*/ 80282 w 160563"/>
                <a:gd name="connsiteY1" fmla="*/ 0 h 28438"/>
                <a:gd name="connsiteX2" fmla="*/ 0 w 160563"/>
                <a:gd name="connsiteY2" fmla="*/ 20054 h 28438"/>
                <a:gd name="connsiteX3" fmla="*/ 7376 w 160563"/>
                <a:gd name="connsiteY3" fmla="*/ 28438 h 28438"/>
                <a:gd name="connsiteX4" fmla="*/ 80282 w 160563"/>
                <a:gd name="connsiteY4" fmla="*/ 10776 h 28438"/>
                <a:gd name="connsiteX5" fmla="*/ 125477 w 160563"/>
                <a:gd name="connsiteY5" fmla="*/ 17640 h 28438"/>
                <a:gd name="connsiteX6" fmla="*/ 153215 w 160563"/>
                <a:gd name="connsiteY6" fmla="*/ 27953 h 28438"/>
                <a:gd name="connsiteX7" fmla="*/ 160564 w 160563"/>
                <a:gd name="connsiteY7" fmla="*/ 19526 h 28438"/>
                <a:gd name="connsiteX8" fmla="*/ 128505 w 160563"/>
                <a:gd name="connsiteY8" fmla="*/ 7301 h 2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563" h="28438">
                  <a:moveTo>
                    <a:pt x="128505" y="7301"/>
                  </a:moveTo>
                  <a:cubicBezTo>
                    <a:pt x="112880" y="2499"/>
                    <a:pt x="96629" y="39"/>
                    <a:pt x="80282" y="0"/>
                  </a:cubicBezTo>
                  <a:cubicBezTo>
                    <a:pt x="52341" y="464"/>
                    <a:pt x="24878" y="7325"/>
                    <a:pt x="0" y="20054"/>
                  </a:cubicBezTo>
                  <a:cubicBezTo>
                    <a:pt x="2307" y="22979"/>
                    <a:pt x="4769" y="25778"/>
                    <a:pt x="7376" y="28438"/>
                  </a:cubicBezTo>
                  <a:cubicBezTo>
                    <a:pt x="30076" y="17240"/>
                    <a:pt x="54974" y="11208"/>
                    <a:pt x="80282" y="10776"/>
                  </a:cubicBezTo>
                  <a:cubicBezTo>
                    <a:pt x="95603" y="10820"/>
                    <a:pt x="110833" y="13134"/>
                    <a:pt x="125477" y="17640"/>
                  </a:cubicBezTo>
                  <a:cubicBezTo>
                    <a:pt x="134982" y="20336"/>
                    <a:pt x="144258" y="23784"/>
                    <a:pt x="153215" y="27953"/>
                  </a:cubicBezTo>
                  <a:cubicBezTo>
                    <a:pt x="155815" y="25280"/>
                    <a:pt x="158269" y="22467"/>
                    <a:pt x="160564" y="19526"/>
                  </a:cubicBezTo>
                  <a:cubicBezTo>
                    <a:pt x="150263" y="14506"/>
                    <a:pt x="139534" y="10415"/>
                    <a:pt x="128505" y="7301"/>
                  </a:cubicBezTo>
                  <a:close/>
                </a:path>
              </a:pathLst>
            </a:custGeom>
            <a:solidFill>
              <a:srgbClr val="C00000"/>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86" name="Forme libre : forme 485">
              <a:extLst>
                <a:ext uri="{FF2B5EF4-FFF2-40B4-BE49-F238E27FC236}">
                  <a16:creationId xmlns:a16="http://schemas.microsoft.com/office/drawing/2014/main" id="{46E19498-195B-46CA-AA00-F21914048D76}"/>
                </a:ext>
              </a:extLst>
            </p:cNvPr>
            <p:cNvSpPr/>
            <p:nvPr/>
          </p:nvSpPr>
          <p:spPr>
            <a:xfrm>
              <a:off x="1296295" y="4407044"/>
              <a:ext cx="77324" cy="96014"/>
            </a:xfrm>
            <a:custGeom>
              <a:avLst/>
              <a:gdLst>
                <a:gd name="connsiteX0" fmla="*/ 28557 w 77324"/>
                <a:gd name="connsiteY0" fmla="*/ 10835 h 96014"/>
                <a:gd name="connsiteX1" fmla="*/ 66121 w 77324"/>
                <a:gd name="connsiteY1" fmla="*/ 48702 h 96014"/>
                <a:gd name="connsiteX2" fmla="*/ 37355 w 77324"/>
                <a:gd name="connsiteY2" fmla="*/ 85190 h 96014"/>
                <a:gd name="connsiteX3" fmla="*/ 38519 w 77324"/>
                <a:gd name="connsiteY3" fmla="*/ 96015 h 96014"/>
                <a:gd name="connsiteX4" fmla="*/ 76335 w 77324"/>
                <a:gd name="connsiteY4" fmla="*/ 38805 h 96014"/>
                <a:gd name="connsiteX5" fmla="*/ 19125 w 77324"/>
                <a:gd name="connsiteY5" fmla="*/ 989 h 96014"/>
                <a:gd name="connsiteX6" fmla="*/ 0 w 77324"/>
                <a:gd name="connsiteY6" fmla="*/ 9504 h 96014"/>
                <a:gd name="connsiteX7" fmla="*/ 7188 w 77324"/>
                <a:gd name="connsiteY7" fmla="*/ 17533 h 96014"/>
                <a:gd name="connsiteX8" fmla="*/ 28557 w 77324"/>
                <a:gd name="connsiteY8" fmla="*/ 10835 h 96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324" h="96014">
                  <a:moveTo>
                    <a:pt x="28557" y="10835"/>
                  </a:moveTo>
                  <a:cubicBezTo>
                    <a:pt x="49387" y="10919"/>
                    <a:pt x="66205" y="27873"/>
                    <a:pt x="66121" y="48702"/>
                  </a:cubicBezTo>
                  <a:cubicBezTo>
                    <a:pt x="66052" y="66029"/>
                    <a:pt x="54187" y="81079"/>
                    <a:pt x="37355" y="85190"/>
                  </a:cubicBezTo>
                  <a:cubicBezTo>
                    <a:pt x="37894" y="88763"/>
                    <a:pt x="38255" y="92378"/>
                    <a:pt x="38519" y="96015"/>
                  </a:cubicBezTo>
                  <a:cubicBezTo>
                    <a:pt x="64760" y="90659"/>
                    <a:pt x="81690" y="65045"/>
                    <a:pt x="76335" y="38805"/>
                  </a:cubicBezTo>
                  <a:cubicBezTo>
                    <a:pt x="70980" y="12564"/>
                    <a:pt x="45366" y="-4367"/>
                    <a:pt x="19125" y="989"/>
                  </a:cubicBezTo>
                  <a:cubicBezTo>
                    <a:pt x="12206" y="2401"/>
                    <a:pt x="5679" y="5307"/>
                    <a:pt x="0" y="9504"/>
                  </a:cubicBezTo>
                  <a:cubicBezTo>
                    <a:pt x="2500" y="12107"/>
                    <a:pt x="4914" y="14774"/>
                    <a:pt x="7188" y="17533"/>
                  </a:cubicBezTo>
                  <a:cubicBezTo>
                    <a:pt x="13458" y="13168"/>
                    <a:pt x="20916" y="10830"/>
                    <a:pt x="28557" y="10835"/>
                  </a:cubicBezTo>
                  <a:close/>
                </a:path>
              </a:pathLst>
            </a:custGeom>
            <a:solidFill>
              <a:srgbClr val="FFFFFF">
                <a:lumMod val="65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87" name="Forme libre : forme 486">
              <a:extLst>
                <a:ext uri="{FF2B5EF4-FFF2-40B4-BE49-F238E27FC236}">
                  <a16:creationId xmlns:a16="http://schemas.microsoft.com/office/drawing/2014/main" id="{4ECBC905-908C-4BA8-ADC6-582DCCB867D0}"/>
                </a:ext>
              </a:extLst>
            </p:cNvPr>
            <p:cNvSpPr/>
            <p:nvPr/>
          </p:nvSpPr>
          <p:spPr>
            <a:xfrm>
              <a:off x="1334205" y="4519337"/>
              <a:ext cx="87631" cy="96570"/>
            </a:xfrm>
            <a:custGeom>
              <a:avLst/>
              <a:gdLst>
                <a:gd name="connsiteX0" fmla="*/ 76494 w 87631"/>
                <a:gd name="connsiteY0" fmla="*/ 28287 h 96570"/>
                <a:gd name="connsiteX1" fmla="*/ 29979 w 87631"/>
                <a:gd name="connsiteY1" fmla="*/ 5539 h 96570"/>
                <a:gd name="connsiteX2" fmla="*/ 884 w 87631"/>
                <a:gd name="connsiteY2" fmla="*/ 0 h 96570"/>
                <a:gd name="connsiteX3" fmla="*/ 0 w 87631"/>
                <a:gd name="connsiteY3" fmla="*/ 10738 h 96570"/>
                <a:gd name="connsiteX4" fmla="*/ 26940 w 87631"/>
                <a:gd name="connsiteY4" fmla="*/ 15879 h 96570"/>
                <a:gd name="connsiteX5" fmla="*/ 69705 w 87631"/>
                <a:gd name="connsiteY5" fmla="*/ 36666 h 96570"/>
                <a:gd name="connsiteX6" fmla="*/ 76855 w 87631"/>
                <a:gd name="connsiteY6" fmla="*/ 50772 h 96570"/>
                <a:gd name="connsiteX7" fmla="*/ 76855 w 87631"/>
                <a:gd name="connsiteY7" fmla="*/ 96570 h 96570"/>
                <a:gd name="connsiteX8" fmla="*/ 87631 w 87631"/>
                <a:gd name="connsiteY8" fmla="*/ 96570 h 96570"/>
                <a:gd name="connsiteX9" fmla="*/ 87631 w 87631"/>
                <a:gd name="connsiteY9" fmla="*/ 50772 h 96570"/>
                <a:gd name="connsiteX10" fmla="*/ 76494 w 87631"/>
                <a:gd name="connsiteY10" fmla="*/ 28287 h 96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7631" h="96570">
                  <a:moveTo>
                    <a:pt x="76494" y="28287"/>
                  </a:moveTo>
                  <a:cubicBezTo>
                    <a:pt x="62685" y="17641"/>
                    <a:pt x="46861" y="9903"/>
                    <a:pt x="29979" y="5539"/>
                  </a:cubicBezTo>
                  <a:cubicBezTo>
                    <a:pt x="20507" y="2654"/>
                    <a:pt x="10753" y="797"/>
                    <a:pt x="884" y="0"/>
                  </a:cubicBezTo>
                  <a:cubicBezTo>
                    <a:pt x="733" y="3610"/>
                    <a:pt x="426" y="7188"/>
                    <a:pt x="0" y="10738"/>
                  </a:cubicBezTo>
                  <a:cubicBezTo>
                    <a:pt x="9138" y="11482"/>
                    <a:pt x="18170" y="13206"/>
                    <a:pt x="26940" y="15879"/>
                  </a:cubicBezTo>
                  <a:cubicBezTo>
                    <a:pt x="42451" y="19852"/>
                    <a:pt x="56998" y="26923"/>
                    <a:pt x="69705" y="36666"/>
                  </a:cubicBezTo>
                  <a:cubicBezTo>
                    <a:pt x="74086" y="40055"/>
                    <a:pt x="76712" y="45234"/>
                    <a:pt x="76855" y="50772"/>
                  </a:cubicBezTo>
                  <a:lnTo>
                    <a:pt x="76855" y="96570"/>
                  </a:lnTo>
                  <a:lnTo>
                    <a:pt x="87631" y="96570"/>
                  </a:lnTo>
                  <a:lnTo>
                    <a:pt x="87631" y="50772"/>
                  </a:lnTo>
                  <a:cubicBezTo>
                    <a:pt x="87483" y="41985"/>
                    <a:pt x="83394" y="33730"/>
                    <a:pt x="76494" y="28287"/>
                  </a:cubicBezTo>
                  <a:close/>
                </a:path>
              </a:pathLst>
            </a:custGeom>
            <a:solidFill>
              <a:srgbClr val="FFFFFF">
                <a:lumMod val="65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88" name="Forme libre : forme 487">
              <a:extLst>
                <a:ext uri="{FF2B5EF4-FFF2-40B4-BE49-F238E27FC236}">
                  <a16:creationId xmlns:a16="http://schemas.microsoft.com/office/drawing/2014/main" id="{C90F7BDF-52CB-4AC9-90EC-23ACC9294DE7}"/>
                </a:ext>
              </a:extLst>
            </p:cNvPr>
            <p:cNvSpPr/>
            <p:nvPr/>
          </p:nvSpPr>
          <p:spPr>
            <a:xfrm>
              <a:off x="1017740" y="4407194"/>
              <a:ext cx="76820" cy="95778"/>
            </a:xfrm>
            <a:custGeom>
              <a:avLst/>
              <a:gdLst>
                <a:gd name="connsiteX0" fmla="*/ 48485 w 76820"/>
                <a:gd name="connsiteY0" fmla="*/ 10685 h 95778"/>
                <a:gd name="connsiteX1" fmla="*/ 69606 w 76820"/>
                <a:gd name="connsiteY1" fmla="*/ 17216 h 95778"/>
                <a:gd name="connsiteX2" fmla="*/ 76820 w 76820"/>
                <a:gd name="connsiteY2" fmla="*/ 9182 h 95778"/>
                <a:gd name="connsiteX3" fmla="*/ 9182 w 76820"/>
                <a:gd name="connsiteY3" fmla="*/ 20074 h 95778"/>
                <a:gd name="connsiteX4" fmla="*/ 20075 w 76820"/>
                <a:gd name="connsiteY4" fmla="*/ 87713 h 95778"/>
                <a:gd name="connsiteX5" fmla="*/ 38123 w 76820"/>
                <a:gd name="connsiteY5" fmla="*/ 95779 h 95778"/>
                <a:gd name="connsiteX6" fmla="*/ 39298 w 76820"/>
                <a:gd name="connsiteY6" fmla="*/ 84960 h 95778"/>
                <a:gd name="connsiteX7" fmla="*/ 12016 w 76820"/>
                <a:gd name="connsiteY7" fmla="*/ 39126 h 95778"/>
                <a:gd name="connsiteX8" fmla="*/ 48485 w 76820"/>
                <a:gd name="connsiteY8" fmla="*/ 10685 h 95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820" h="95778">
                  <a:moveTo>
                    <a:pt x="48485" y="10685"/>
                  </a:moveTo>
                  <a:cubicBezTo>
                    <a:pt x="56022" y="10684"/>
                    <a:pt x="63384" y="12961"/>
                    <a:pt x="69606" y="17216"/>
                  </a:cubicBezTo>
                  <a:cubicBezTo>
                    <a:pt x="71885" y="14451"/>
                    <a:pt x="74310" y="11784"/>
                    <a:pt x="76820" y="9182"/>
                  </a:cubicBezTo>
                  <a:cubicBezTo>
                    <a:pt x="55135" y="-6488"/>
                    <a:pt x="24852" y="-1611"/>
                    <a:pt x="9182" y="20074"/>
                  </a:cubicBezTo>
                  <a:cubicBezTo>
                    <a:pt x="-6488" y="41760"/>
                    <a:pt x="-1611" y="72043"/>
                    <a:pt x="20075" y="87713"/>
                  </a:cubicBezTo>
                  <a:cubicBezTo>
                    <a:pt x="25472" y="91614"/>
                    <a:pt x="31617" y="94360"/>
                    <a:pt x="38123" y="95779"/>
                  </a:cubicBezTo>
                  <a:cubicBezTo>
                    <a:pt x="38387" y="92147"/>
                    <a:pt x="38759" y="88537"/>
                    <a:pt x="39298" y="84960"/>
                  </a:cubicBezTo>
                  <a:cubicBezTo>
                    <a:pt x="19107" y="79837"/>
                    <a:pt x="6893" y="59317"/>
                    <a:pt x="12016" y="39126"/>
                  </a:cubicBezTo>
                  <a:cubicBezTo>
                    <a:pt x="16251" y="22431"/>
                    <a:pt x="31260" y="10726"/>
                    <a:pt x="48485" y="10685"/>
                  </a:cubicBezTo>
                  <a:close/>
                </a:path>
              </a:pathLst>
            </a:custGeom>
            <a:solidFill>
              <a:srgbClr val="FFFFFF">
                <a:lumMod val="65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89" name="Forme libre : forme 488">
              <a:extLst>
                <a:ext uri="{FF2B5EF4-FFF2-40B4-BE49-F238E27FC236}">
                  <a16:creationId xmlns:a16="http://schemas.microsoft.com/office/drawing/2014/main" id="{BA472972-5C94-487C-9291-8D58F636082F}"/>
                </a:ext>
              </a:extLst>
            </p:cNvPr>
            <p:cNvSpPr/>
            <p:nvPr/>
          </p:nvSpPr>
          <p:spPr>
            <a:xfrm>
              <a:off x="969240" y="4519471"/>
              <a:ext cx="87248" cy="96435"/>
            </a:xfrm>
            <a:custGeom>
              <a:avLst/>
              <a:gdLst>
                <a:gd name="connsiteX0" fmla="*/ 57717 w 87248"/>
                <a:gd name="connsiteY0" fmla="*/ 5377 h 96435"/>
                <a:gd name="connsiteX1" fmla="*/ 11186 w 87248"/>
                <a:gd name="connsiteY1" fmla="*/ 28115 h 96435"/>
                <a:gd name="connsiteX2" fmla="*/ 0 w 87248"/>
                <a:gd name="connsiteY2" fmla="*/ 50637 h 96435"/>
                <a:gd name="connsiteX3" fmla="*/ 0 w 87248"/>
                <a:gd name="connsiteY3" fmla="*/ 96435 h 96435"/>
                <a:gd name="connsiteX4" fmla="*/ 10776 w 87248"/>
                <a:gd name="connsiteY4" fmla="*/ 96435 h 96435"/>
                <a:gd name="connsiteX5" fmla="*/ 10776 w 87248"/>
                <a:gd name="connsiteY5" fmla="*/ 50637 h 96435"/>
                <a:gd name="connsiteX6" fmla="*/ 17721 w 87248"/>
                <a:gd name="connsiteY6" fmla="*/ 36682 h 96435"/>
                <a:gd name="connsiteX7" fmla="*/ 60616 w 87248"/>
                <a:gd name="connsiteY7" fmla="*/ 15765 h 96435"/>
                <a:gd name="connsiteX8" fmla="*/ 87249 w 87248"/>
                <a:gd name="connsiteY8" fmla="*/ 10733 h 96435"/>
                <a:gd name="connsiteX9" fmla="*/ 86354 w 87248"/>
                <a:gd name="connsiteY9" fmla="*/ 0 h 96435"/>
                <a:gd name="connsiteX10" fmla="*/ 57717 w 87248"/>
                <a:gd name="connsiteY10" fmla="*/ 5377 h 96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7248" h="96435">
                  <a:moveTo>
                    <a:pt x="57717" y="5377"/>
                  </a:moveTo>
                  <a:cubicBezTo>
                    <a:pt x="41034" y="10276"/>
                    <a:pt x="25301" y="17963"/>
                    <a:pt x="11186" y="28115"/>
                  </a:cubicBezTo>
                  <a:cubicBezTo>
                    <a:pt x="4261" y="33559"/>
                    <a:pt x="153" y="41830"/>
                    <a:pt x="0" y="50637"/>
                  </a:cubicBezTo>
                  <a:lnTo>
                    <a:pt x="0" y="96435"/>
                  </a:lnTo>
                  <a:lnTo>
                    <a:pt x="10776" y="96435"/>
                  </a:lnTo>
                  <a:lnTo>
                    <a:pt x="10776" y="50637"/>
                  </a:lnTo>
                  <a:cubicBezTo>
                    <a:pt x="10898" y="45183"/>
                    <a:pt x="13444" y="40068"/>
                    <a:pt x="17721" y="36682"/>
                  </a:cubicBezTo>
                  <a:cubicBezTo>
                    <a:pt x="30742" y="27348"/>
                    <a:pt x="45243" y="20276"/>
                    <a:pt x="60616" y="15765"/>
                  </a:cubicBezTo>
                  <a:cubicBezTo>
                    <a:pt x="69330" y="13316"/>
                    <a:pt x="78242" y="11632"/>
                    <a:pt x="87249" y="10733"/>
                  </a:cubicBezTo>
                  <a:cubicBezTo>
                    <a:pt x="86823" y="7182"/>
                    <a:pt x="86511" y="3605"/>
                    <a:pt x="86354" y="0"/>
                  </a:cubicBezTo>
                  <a:cubicBezTo>
                    <a:pt x="76669" y="951"/>
                    <a:pt x="67087" y="2751"/>
                    <a:pt x="57717" y="5377"/>
                  </a:cubicBezTo>
                  <a:close/>
                </a:path>
              </a:pathLst>
            </a:custGeom>
            <a:solidFill>
              <a:srgbClr val="FFFFFF">
                <a:lumMod val="65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90" name="Forme libre : forme 489">
              <a:extLst>
                <a:ext uri="{FF2B5EF4-FFF2-40B4-BE49-F238E27FC236}">
                  <a16:creationId xmlns:a16="http://schemas.microsoft.com/office/drawing/2014/main" id="{3DC708B1-C637-4C31-9830-71A12027F4F8}"/>
                </a:ext>
              </a:extLst>
            </p:cNvPr>
            <p:cNvSpPr/>
            <p:nvPr/>
          </p:nvSpPr>
          <p:spPr>
            <a:xfrm>
              <a:off x="1098553" y="4622895"/>
              <a:ext cx="18798" cy="56348"/>
            </a:xfrm>
            <a:custGeom>
              <a:avLst/>
              <a:gdLst>
                <a:gd name="connsiteX0" fmla="*/ 0 w 18798"/>
                <a:gd name="connsiteY0" fmla="*/ 21326 h 56348"/>
                <a:gd name="connsiteX1" fmla="*/ 0 w 18798"/>
                <a:gd name="connsiteY1" fmla="*/ 56348 h 56348"/>
                <a:gd name="connsiteX2" fmla="*/ 10776 w 18798"/>
                <a:gd name="connsiteY2" fmla="*/ 56348 h 56348"/>
                <a:gd name="connsiteX3" fmla="*/ 10776 w 18798"/>
                <a:gd name="connsiteY3" fmla="*/ 21326 h 56348"/>
                <a:gd name="connsiteX4" fmla="*/ 17721 w 18798"/>
                <a:gd name="connsiteY4" fmla="*/ 7360 h 56348"/>
                <a:gd name="connsiteX5" fmla="*/ 18799 w 18798"/>
                <a:gd name="connsiteY5" fmla="*/ 6622 h 56348"/>
                <a:gd name="connsiteX6" fmla="*/ 9812 w 18798"/>
                <a:gd name="connsiteY6" fmla="*/ 0 h 56348"/>
                <a:gd name="connsiteX7" fmla="*/ 0 w 18798"/>
                <a:gd name="connsiteY7" fmla="*/ 21326 h 56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98" h="56348">
                  <a:moveTo>
                    <a:pt x="0" y="21326"/>
                  </a:moveTo>
                  <a:lnTo>
                    <a:pt x="0" y="56348"/>
                  </a:lnTo>
                  <a:lnTo>
                    <a:pt x="10776" y="56348"/>
                  </a:lnTo>
                  <a:lnTo>
                    <a:pt x="10776" y="21326"/>
                  </a:lnTo>
                  <a:cubicBezTo>
                    <a:pt x="10895" y="15868"/>
                    <a:pt x="13441" y="10748"/>
                    <a:pt x="17721" y="7360"/>
                  </a:cubicBezTo>
                  <a:cubicBezTo>
                    <a:pt x="18072" y="7101"/>
                    <a:pt x="18470" y="6875"/>
                    <a:pt x="18799" y="6622"/>
                  </a:cubicBezTo>
                  <a:cubicBezTo>
                    <a:pt x="15722" y="4548"/>
                    <a:pt x="12732" y="2311"/>
                    <a:pt x="9812" y="0"/>
                  </a:cubicBezTo>
                  <a:cubicBezTo>
                    <a:pt x="3691" y="5416"/>
                    <a:pt x="130" y="13155"/>
                    <a:pt x="0" y="21326"/>
                  </a:cubicBezTo>
                  <a:close/>
                </a:path>
              </a:pathLst>
            </a:custGeom>
            <a:solidFill>
              <a:srgbClr val="FFFFFF">
                <a:lumMod val="65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grpSp>
      <p:sp>
        <p:nvSpPr>
          <p:cNvPr id="491" name="Signe Plus 490">
            <a:extLst>
              <a:ext uri="{FF2B5EF4-FFF2-40B4-BE49-F238E27FC236}">
                <a16:creationId xmlns:a16="http://schemas.microsoft.com/office/drawing/2014/main" id="{DD66B435-C243-4163-832D-C5BDA378B9F7}"/>
              </a:ext>
            </a:extLst>
          </p:cNvPr>
          <p:cNvSpPr/>
          <p:nvPr/>
        </p:nvSpPr>
        <p:spPr>
          <a:xfrm>
            <a:off x="2453991" y="2691832"/>
            <a:ext cx="186521" cy="201985"/>
          </a:xfrm>
          <a:prstGeom prst="mathPlus">
            <a:avLst>
              <a:gd name="adj1" fmla="val 5098"/>
            </a:avLst>
          </a:prstGeom>
          <a:solidFill>
            <a:srgbClr val="7030A0"/>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0000"/>
              </a:solidFill>
              <a:effectLst/>
              <a:uLnTx/>
              <a:uFillTx/>
              <a:latin typeface="Calibri" panose="020F0502020204030204"/>
              <a:ea typeface="+mn-ea"/>
              <a:cs typeface="+mn-cs"/>
            </a:endParaRPr>
          </a:p>
        </p:txBody>
      </p:sp>
      <p:sp>
        <p:nvSpPr>
          <p:cNvPr id="492" name="ZoneTexte 491">
            <a:extLst>
              <a:ext uri="{FF2B5EF4-FFF2-40B4-BE49-F238E27FC236}">
                <a16:creationId xmlns:a16="http://schemas.microsoft.com/office/drawing/2014/main" id="{2685D17E-50DE-4D8B-A492-96925825FE1C}"/>
              </a:ext>
            </a:extLst>
          </p:cNvPr>
          <p:cNvSpPr txBox="1"/>
          <p:nvPr/>
        </p:nvSpPr>
        <p:spPr>
          <a:xfrm>
            <a:off x="1566618" y="2600187"/>
            <a:ext cx="1075824" cy="415498"/>
          </a:xfrm>
          <a:prstGeom prst="rect">
            <a:avLst/>
          </a:prstGeom>
          <a:noFill/>
        </p:spPr>
        <p:txBody>
          <a:bodyPr wrap="square">
            <a:spAutoFit/>
          </a:bodyPr>
          <a:lstStyle>
            <a:defPPr>
              <a:defRPr lang="fr-FR"/>
            </a:defPPr>
            <a:lvl1pPr>
              <a:defRPr sz="800">
                <a:latin typeface="+mj-lt"/>
              </a:defRPr>
            </a:lvl1pPr>
          </a:lstStyle>
          <a:p>
            <a:pPr algn="ctr">
              <a:defRPr/>
            </a:pPr>
            <a:r>
              <a:rPr lang="fr-FR" sz="1050">
                <a:solidFill>
                  <a:prstClr val="black"/>
                </a:solidFill>
                <a:latin typeface="Calibri Light" panose="020F0302020204030204"/>
              </a:rPr>
              <a:t>Je consulte OORA</a:t>
            </a:r>
          </a:p>
        </p:txBody>
      </p:sp>
      <p:grpSp>
        <p:nvGrpSpPr>
          <p:cNvPr id="493" name="Groupe 492">
            <a:extLst>
              <a:ext uri="{FF2B5EF4-FFF2-40B4-BE49-F238E27FC236}">
                <a16:creationId xmlns:a16="http://schemas.microsoft.com/office/drawing/2014/main" id="{5D6FF38E-473F-45F0-A76D-DADB0F59D887}"/>
              </a:ext>
            </a:extLst>
          </p:cNvPr>
          <p:cNvGrpSpPr/>
          <p:nvPr/>
        </p:nvGrpSpPr>
        <p:grpSpPr>
          <a:xfrm>
            <a:off x="1676835" y="3210167"/>
            <a:ext cx="865030" cy="604239"/>
            <a:chOff x="1676835" y="3210167"/>
            <a:chExt cx="865030" cy="604239"/>
          </a:xfrm>
        </p:grpSpPr>
        <p:grpSp>
          <p:nvGrpSpPr>
            <p:cNvPr id="494" name="Groupe 493">
              <a:extLst>
                <a:ext uri="{FF2B5EF4-FFF2-40B4-BE49-F238E27FC236}">
                  <a16:creationId xmlns:a16="http://schemas.microsoft.com/office/drawing/2014/main" id="{4E35E5E6-09CE-4F98-A5AD-C21ECAEDB6B9}"/>
                </a:ext>
              </a:extLst>
            </p:cNvPr>
            <p:cNvGrpSpPr/>
            <p:nvPr/>
          </p:nvGrpSpPr>
          <p:grpSpPr>
            <a:xfrm>
              <a:off x="1676835" y="3210167"/>
              <a:ext cx="865030" cy="604239"/>
              <a:chOff x="2198025" y="3830071"/>
              <a:chExt cx="574851" cy="419926"/>
            </a:xfrm>
          </p:grpSpPr>
          <p:sp>
            <p:nvSpPr>
              <p:cNvPr id="496" name="Freeform 5">
                <a:extLst>
                  <a:ext uri="{FF2B5EF4-FFF2-40B4-BE49-F238E27FC236}">
                    <a16:creationId xmlns:a16="http://schemas.microsoft.com/office/drawing/2014/main" id="{067B6B3E-553B-445B-A868-E805E4D88637}"/>
                  </a:ext>
                </a:extLst>
              </p:cNvPr>
              <p:cNvSpPr>
                <a:spLocks/>
              </p:cNvSpPr>
              <p:nvPr/>
            </p:nvSpPr>
            <p:spPr bwMode="auto">
              <a:xfrm>
                <a:off x="2289077" y="3830071"/>
                <a:ext cx="390029" cy="278592"/>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97" name="Freeform 6">
                <a:extLst>
                  <a:ext uri="{FF2B5EF4-FFF2-40B4-BE49-F238E27FC236}">
                    <a16:creationId xmlns:a16="http://schemas.microsoft.com/office/drawing/2014/main" id="{ECBE1A67-B5ED-48CA-AFA9-2C4AC87B4903}"/>
                  </a:ext>
                </a:extLst>
              </p:cNvPr>
              <p:cNvSpPr>
                <a:spLocks/>
              </p:cNvSpPr>
              <p:nvPr/>
            </p:nvSpPr>
            <p:spPr bwMode="auto">
              <a:xfrm>
                <a:off x="2198025" y="4108663"/>
                <a:ext cx="574851" cy="125027"/>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98" name="Freeform 7">
                <a:extLst>
                  <a:ext uri="{FF2B5EF4-FFF2-40B4-BE49-F238E27FC236}">
                    <a16:creationId xmlns:a16="http://schemas.microsoft.com/office/drawing/2014/main" id="{56986F62-9466-4120-A4AE-3139EA03FD82}"/>
                  </a:ext>
                </a:extLst>
              </p:cNvPr>
              <p:cNvSpPr>
                <a:spLocks/>
              </p:cNvSpPr>
              <p:nvPr/>
            </p:nvSpPr>
            <p:spPr bwMode="auto">
              <a:xfrm>
                <a:off x="2203461" y="4239125"/>
                <a:ext cx="566697" cy="10872"/>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99" name="Line 8">
                <a:extLst>
                  <a:ext uri="{FF2B5EF4-FFF2-40B4-BE49-F238E27FC236}">
                    <a16:creationId xmlns:a16="http://schemas.microsoft.com/office/drawing/2014/main" id="{B13D56B6-21B5-42CD-9097-533A73B0BB80}"/>
                  </a:ext>
                </a:extLst>
              </p:cNvPr>
              <p:cNvSpPr>
                <a:spLocks noChangeShapeType="1"/>
              </p:cNvSpPr>
              <p:nvPr/>
            </p:nvSpPr>
            <p:spPr bwMode="auto">
              <a:xfrm>
                <a:off x="2289077" y="4088278"/>
                <a:ext cx="365567"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500" name="Line 9">
                <a:extLst>
                  <a:ext uri="{FF2B5EF4-FFF2-40B4-BE49-F238E27FC236}">
                    <a16:creationId xmlns:a16="http://schemas.microsoft.com/office/drawing/2014/main" id="{91FE66BA-07A4-4B7D-8D36-8A7067291EB8}"/>
                  </a:ext>
                </a:extLst>
              </p:cNvPr>
              <p:cNvSpPr>
                <a:spLocks noChangeShapeType="1"/>
              </p:cNvSpPr>
              <p:nvPr/>
            </p:nvSpPr>
            <p:spPr bwMode="auto">
              <a:xfrm>
                <a:off x="2289077" y="3854533"/>
                <a:ext cx="387311"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501" name="Line 10">
                <a:extLst>
                  <a:ext uri="{FF2B5EF4-FFF2-40B4-BE49-F238E27FC236}">
                    <a16:creationId xmlns:a16="http://schemas.microsoft.com/office/drawing/2014/main" id="{D2A108A2-E01D-4FC4-A069-FD5E0D48DEF0}"/>
                  </a:ext>
                </a:extLst>
              </p:cNvPr>
              <p:cNvSpPr>
                <a:spLocks noChangeShapeType="1"/>
              </p:cNvSpPr>
              <p:nvPr/>
            </p:nvSpPr>
            <p:spPr bwMode="auto">
              <a:xfrm>
                <a:off x="2473899" y="3840943"/>
                <a:ext cx="5436"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502" name="Freeform 11">
                <a:extLst>
                  <a:ext uri="{FF2B5EF4-FFF2-40B4-BE49-F238E27FC236}">
                    <a16:creationId xmlns:a16="http://schemas.microsoft.com/office/drawing/2014/main" id="{7C486976-B567-4C26-9240-395AEBB6E650}"/>
                  </a:ext>
                </a:extLst>
              </p:cNvPr>
              <p:cNvSpPr>
                <a:spLocks/>
              </p:cNvSpPr>
              <p:nvPr/>
            </p:nvSpPr>
            <p:spPr bwMode="auto">
              <a:xfrm>
                <a:off x="2272770" y="4124970"/>
                <a:ext cx="422645" cy="55718"/>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503" name="Line 12">
                <a:extLst>
                  <a:ext uri="{FF2B5EF4-FFF2-40B4-BE49-F238E27FC236}">
                    <a16:creationId xmlns:a16="http://schemas.microsoft.com/office/drawing/2014/main" id="{F9EB6194-F5C8-48E9-BDA0-F358D8D69247}"/>
                  </a:ext>
                </a:extLst>
              </p:cNvPr>
              <p:cNvSpPr>
                <a:spLocks noChangeShapeType="1"/>
              </p:cNvSpPr>
              <p:nvPr/>
            </p:nvSpPr>
            <p:spPr bwMode="auto">
              <a:xfrm flipH="1">
                <a:off x="2404591" y="4180689"/>
                <a:ext cx="14949" cy="5028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504" name="Line 13">
                <a:extLst>
                  <a:ext uri="{FF2B5EF4-FFF2-40B4-BE49-F238E27FC236}">
                    <a16:creationId xmlns:a16="http://schemas.microsoft.com/office/drawing/2014/main" id="{3AA51CA2-34AC-4F94-B84E-07E0B22A4D81}"/>
                  </a:ext>
                </a:extLst>
              </p:cNvPr>
              <p:cNvSpPr>
                <a:spLocks noChangeShapeType="1"/>
              </p:cNvSpPr>
              <p:nvPr/>
            </p:nvSpPr>
            <p:spPr bwMode="auto">
              <a:xfrm>
                <a:off x="2548643" y="4180689"/>
                <a:ext cx="16308" cy="5028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505" name="Line 14">
                <a:extLst>
                  <a:ext uri="{FF2B5EF4-FFF2-40B4-BE49-F238E27FC236}">
                    <a16:creationId xmlns:a16="http://schemas.microsoft.com/office/drawing/2014/main" id="{6953C40B-BA18-456C-B6AC-E79FA1E36808}"/>
                  </a:ext>
                </a:extLst>
              </p:cNvPr>
              <p:cNvSpPr>
                <a:spLocks noChangeShapeType="1"/>
              </p:cNvSpPr>
              <p:nvPr/>
            </p:nvSpPr>
            <p:spPr bwMode="auto">
              <a:xfrm flipH="1">
                <a:off x="2465745" y="3883071"/>
                <a:ext cx="135898" cy="178027"/>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506" name="Line 15">
                <a:extLst>
                  <a:ext uri="{FF2B5EF4-FFF2-40B4-BE49-F238E27FC236}">
                    <a16:creationId xmlns:a16="http://schemas.microsoft.com/office/drawing/2014/main" id="{6E34F3E8-03C8-43D6-8C4B-FCA620A37B0D}"/>
                  </a:ext>
                </a:extLst>
              </p:cNvPr>
              <p:cNvSpPr>
                <a:spLocks noChangeShapeType="1"/>
              </p:cNvSpPr>
              <p:nvPr/>
            </p:nvSpPr>
            <p:spPr bwMode="auto">
              <a:xfrm flipH="1">
                <a:off x="2507874" y="3991790"/>
                <a:ext cx="46205" cy="61154"/>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507" name="Line 16">
                <a:extLst>
                  <a:ext uri="{FF2B5EF4-FFF2-40B4-BE49-F238E27FC236}">
                    <a16:creationId xmlns:a16="http://schemas.microsoft.com/office/drawing/2014/main" id="{952AD78E-A667-417A-A9BC-7C9C1021973D}"/>
                  </a:ext>
                </a:extLst>
              </p:cNvPr>
              <p:cNvSpPr>
                <a:spLocks noChangeShapeType="1"/>
              </p:cNvSpPr>
              <p:nvPr/>
            </p:nvSpPr>
            <p:spPr bwMode="auto">
              <a:xfrm flipH="1">
                <a:off x="2574464" y="3946944"/>
                <a:ext cx="13590" cy="19026"/>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508" name="Line 17">
                <a:extLst>
                  <a:ext uri="{FF2B5EF4-FFF2-40B4-BE49-F238E27FC236}">
                    <a16:creationId xmlns:a16="http://schemas.microsoft.com/office/drawing/2014/main" id="{CBD5FED7-A46C-4009-8C01-74A209695AE2}"/>
                  </a:ext>
                </a:extLst>
              </p:cNvPr>
              <p:cNvSpPr>
                <a:spLocks noChangeShapeType="1"/>
              </p:cNvSpPr>
              <p:nvPr/>
            </p:nvSpPr>
            <p:spPr bwMode="auto">
              <a:xfrm>
                <a:off x="2770158" y="4221459"/>
                <a:ext cx="0" cy="20384"/>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509" name="Line 18">
                <a:extLst>
                  <a:ext uri="{FF2B5EF4-FFF2-40B4-BE49-F238E27FC236}">
                    <a16:creationId xmlns:a16="http://schemas.microsoft.com/office/drawing/2014/main" id="{A615A0DA-E9D4-4D44-A2A4-7C92FD6244A7}"/>
                  </a:ext>
                </a:extLst>
              </p:cNvPr>
              <p:cNvSpPr>
                <a:spLocks noChangeShapeType="1"/>
              </p:cNvSpPr>
              <p:nvPr/>
            </p:nvSpPr>
            <p:spPr bwMode="auto">
              <a:xfrm>
                <a:off x="2203461" y="4221459"/>
                <a:ext cx="0" cy="17666"/>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510" name="Line 19">
                <a:extLst>
                  <a:ext uri="{FF2B5EF4-FFF2-40B4-BE49-F238E27FC236}">
                    <a16:creationId xmlns:a16="http://schemas.microsoft.com/office/drawing/2014/main" id="{1CDE0C7B-D4A8-41CE-A348-A741061B32FE}"/>
                  </a:ext>
                </a:extLst>
              </p:cNvPr>
              <p:cNvSpPr>
                <a:spLocks noChangeShapeType="1"/>
              </p:cNvSpPr>
              <p:nvPr/>
            </p:nvSpPr>
            <p:spPr bwMode="auto">
              <a:xfrm flipH="1">
                <a:off x="2380129" y="4160304"/>
                <a:ext cx="301695"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511" name="Line 20">
                <a:extLst>
                  <a:ext uri="{FF2B5EF4-FFF2-40B4-BE49-F238E27FC236}">
                    <a16:creationId xmlns:a16="http://schemas.microsoft.com/office/drawing/2014/main" id="{E5EE02A4-BB22-4F72-AA03-53DE82E4F6A1}"/>
                  </a:ext>
                </a:extLst>
              </p:cNvPr>
              <p:cNvSpPr>
                <a:spLocks noChangeShapeType="1"/>
              </p:cNvSpPr>
              <p:nvPr/>
            </p:nvSpPr>
            <p:spPr bwMode="auto">
              <a:xfrm>
                <a:off x="2328488" y="4143996"/>
                <a:ext cx="165796"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grpSp>
        <p:pic>
          <p:nvPicPr>
            <p:cNvPr id="495" name="Image 494">
              <a:hlinkClick r:id="rId12"/>
              <a:extLst>
                <a:ext uri="{FF2B5EF4-FFF2-40B4-BE49-F238E27FC236}">
                  <a16:creationId xmlns:a16="http://schemas.microsoft.com/office/drawing/2014/main" id="{A5584F82-2271-428A-9BE7-4E007AC3617B}"/>
                </a:ext>
              </a:extLst>
            </p:cNvPr>
            <p:cNvPicPr>
              <a:picLocks noChangeAspect="1"/>
            </p:cNvPicPr>
            <p:nvPr/>
          </p:nvPicPr>
          <p:blipFill rotWithShape="1">
            <a:blip r:embed="rId13"/>
            <a:srcRect t="1569" r="96078" b="91254"/>
            <a:stretch/>
          </p:blipFill>
          <p:spPr>
            <a:xfrm>
              <a:off x="1925654" y="3283087"/>
              <a:ext cx="369829" cy="294978"/>
            </a:xfrm>
            <a:prstGeom prst="rect">
              <a:avLst/>
            </a:prstGeom>
          </p:spPr>
        </p:pic>
      </p:grpSp>
      <p:sp>
        <p:nvSpPr>
          <p:cNvPr id="512" name="Graphique 9">
            <a:extLst>
              <a:ext uri="{FF2B5EF4-FFF2-40B4-BE49-F238E27FC236}">
                <a16:creationId xmlns:a16="http://schemas.microsoft.com/office/drawing/2014/main" id="{1CAC3E99-2C9E-40B7-9065-57A2A821B9A1}"/>
              </a:ext>
            </a:extLst>
          </p:cNvPr>
          <p:cNvSpPr>
            <a:spLocks noChangeAspect="1"/>
          </p:cNvSpPr>
          <p:nvPr/>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rgbClr val="FFFFFF">
              <a:lumMod val="9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pic>
        <p:nvPicPr>
          <p:cNvPr id="513" name="Image 512">
            <a:extLst>
              <a:ext uri="{FF2B5EF4-FFF2-40B4-BE49-F238E27FC236}">
                <a16:creationId xmlns:a16="http://schemas.microsoft.com/office/drawing/2014/main" id="{276A4C45-258C-4450-8720-BFB514E98729}"/>
              </a:ext>
            </a:extLst>
          </p:cNvPr>
          <p:cNvPicPr>
            <a:picLocks noChangeAspect="1"/>
          </p:cNvPicPr>
          <p:nvPr/>
        </p:nvPicPr>
        <p:blipFill>
          <a:blip r:embed="rId14"/>
          <a:stretch>
            <a:fillRect/>
          </a:stretch>
        </p:blipFill>
        <p:spPr>
          <a:xfrm>
            <a:off x="4768867" y="4238381"/>
            <a:ext cx="951695" cy="682738"/>
          </a:xfrm>
          <a:prstGeom prst="rect">
            <a:avLst/>
          </a:prstGeom>
        </p:spPr>
      </p:pic>
      <p:sp>
        <p:nvSpPr>
          <p:cNvPr id="514" name="ZoneTexte 513">
            <a:extLst>
              <a:ext uri="{FF2B5EF4-FFF2-40B4-BE49-F238E27FC236}">
                <a16:creationId xmlns:a16="http://schemas.microsoft.com/office/drawing/2014/main" id="{878B8DDB-86D9-4F08-9010-D6DBCDF60D32}"/>
              </a:ext>
            </a:extLst>
          </p:cNvPr>
          <p:cNvSpPr txBox="1"/>
          <p:nvPr/>
        </p:nvSpPr>
        <p:spPr>
          <a:xfrm>
            <a:off x="695325" y="5197605"/>
            <a:ext cx="10878539" cy="1221168"/>
          </a:xfrm>
          <a:prstGeom prst="rect">
            <a:avLst/>
          </a:prstGeom>
          <a:noFill/>
        </p:spPr>
        <p:txBody>
          <a:bodyPr wrap="square" rtlCol="0">
            <a:spAutoFit/>
          </a:bodyPr>
          <a:lstStyle/>
          <a:p>
            <a:pPr marL="285750" indent="-285750" defTabSz="1219170">
              <a:buFont typeface="Wingdings" panose="05000000000000000000" pitchFamily="2" charset="2"/>
              <a:buChar char="§"/>
              <a:tabLst>
                <a:tab pos="90488" algn="l"/>
              </a:tabLst>
              <a:defRPr/>
            </a:pPr>
            <a:r>
              <a:rPr lang="fr-FR" sz="1467" kern="0">
                <a:solidFill>
                  <a:srgbClr val="000000"/>
                </a:solidFill>
                <a:cs typeface="Arial"/>
                <a:sym typeface="Arial"/>
              </a:rPr>
              <a:t>NB1 : les conseillers sont informés par mail des rdv fixés avec leurs clients et de l’accord ou du refus de souscription du client</a:t>
            </a:r>
          </a:p>
          <a:p>
            <a:pPr marL="285750" indent="-285750" defTabSz="1219170">
              <a:buFont typeface="Wingdings" panose="05000000000000000000" pitchFamily="2" charset="2"/>
              <a:buChar char="§"/>
              <a:tabLst>
                <a:tab pos="90488" algn="l"/>
              </a:tabLst>
              <a:defRPr/>
            </a:pPr>
            <a:r>
              <a:rPr lang="fr-FR" sz="1467" kern="0">
                <a:solidFill>
                  <a:srgbClr val="000000"/>
                </a:solidFill>
                <a:cs typeface="Arial"/>
                <a:sym typeface="Arial"/>
              </a:rPr>
              <a:t>NB2 : un </a:t>
            </a:r>
            <a:r>
              <a:rPr lang="fr-FR" sz="1467" kern="0" err="1">
                <a:solidFill>
                  <a:srgbClr val="000000"/>
                </a:solidFill>
                <a:cs typeface="Arial"/>
                <a:sym typeface="Arial"/>
              </a:rPr>
              <a:t>reporting</a:t>
            </a:r>
            <a:r>
              <a:rPr lang="fr-FR" sz="1467" kern="0">
                <a:solidFill>
                  <a:srgbClr val="000000"/>
                </a:solidFill>
                <a:cs typeface="Arial"/>
                <a:sym typeface="Arial"/>
              </a:rPr>
              <a:t> des ventes est transmis hebdomadairement par WTW au Marché des Pros de la CEGEE, via la Promotion de l’Excellence Professionnelle (</a:t>
            </a:r>
            <a:r>
              <a:rPr lang="fr-FR" sz="1400" i="1" kern="0">
                <a:solidFill>
                  <a:srgbClr val="000000"/>
                </a:solidFill>
                <a:cs typeface="Arial"/>
                <a:sym typeface="Arial"/>
              </a:rPr>
              <a:t>suivi hebdo au lancement, mensuel ensuite</a:t>
            </a:r>
            <a:r>
              <a:rPr lang="fr-FR" sz="1467" kern="0">
                <a:solidFill>
                  <a:srgbClr val="000000"/>
                </a:solidFill>
                <a:cs typeface="Arial"/>
                <a:sym typeface="Arial"/>
              </a:rPr>
              <a:t>)</a:t>
            </a:r>
          </a:p>
          <a:p>
            <a:pPr marL="285750" indent="-285750" defTabSz="1219170">
              <a:buFont typeface="Wingdings" panose="05000000000000000000" pitchFamily="2" charset="2"/>
              <a:buChar char="§"/>
              <a:tabLst>
                <a:tab pos="90488" algn="l"/>
              </a:tabLst>
              <a:defRPr/>
            </a:pPr>
            <a:r>
              <a:rPr lang="fr-FR" sz="1467" kern="0">
                <a:solidFill>
                  <a:srgbClr val="000000"/>
                </a:solidFill>
                <a:cs typeface="Arial"/>
                <a:sym typeface="Arial"/>
              </a:rPr>
              <a:t>NB3 : à noter que les contrats Agri/Viti souscrits via WTW ne remontent pas sur la Synthèse Personne du Portail </a:t>
            </a:r>
            <a:r>
              <a:rPr lang="fr-FR" sz="1467" kern="0" err="1">
                <a:solidFill>
                  <a:srgbClr val="000000"/>
                </a:solidFill>
                <a:cs typeface="Arial"/>
                <a:sym typeface="Arial"/>
              </a:rPr>
              <a:t>MySys</a:t>
            </a:r>
            <a:r>
              <a:rPr lang="fr-FR" sz="1467" kern="0">
                <a:solidFill>
                  <a:srgbClr val="000000"/>
                </a:solidFill>
                <a:cs typeface="Arial"/>
                <a:sym typeface="Arial"/>
              </a:rPr>
              <a:t> (</a:t>
            </a:r>
            <a:r>
              <a:rPr lang="fr-FR" sz="1467" i="1" kern="0">
                <a:solidFill>
                  <a:srgbClr val="000000"/>
                </a:solidFill>
                <a:cs typeface="Arial"/>
                <a:sym typeface="Arial"/>
              </a:rPr>
              <a:t>développement informatique attendu courant 2024</a:t>
            </a:r>
            <a:r>
              <a:rPr lang="fr-FR" sz="1467" kern="0">
                <a:solidFill>
                  <a:srgbClr val="000000"/>
                </a:solidFill>
                <a:cs typeface="Arial"/>
                <a:sym typeface="Arial"/>
              </a:rPr>
              <a:t>)</a:t>
            </a:r>
          </a:p>
        </p:txBody>
      </p:sp>
    </p:spTree>
    <p:extLst>
      <p:ext uri="{BB962C8B-B14F-4D97-AF65-F5344CB8AC3E}">
        <p14:creationId xmlns:p14="http://schemas.microsoft.com/office/powerpoint/2010/main" val="31501985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Schémas de distribution / détection des besoins client</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4</a:t>
            </a:r>
          </a:p>
        </p:txBody>
      </p:sp>
      <p:grpSp>
        <p:nvGrpSpPr>
          <p:cNvPr id="142" name="Groupe 141">
            <a:extLst>
              <a:ext uri="{FF2B5EF4-FFF2-40B4-BE49-F238E27FC236}">
                <a16:creationId xmlns:a16="http://schemas.microsoft.com/office/drawing/2014/main" id="{0F9AE36F-4C95-4A41-AF61-7AA6975AADF1}"/>
              </a:ext>
            </a:extLst>
          </p:cNvPr>
          <p:cNvGrpSpPr/>
          <p:nvPr/>
        </p:nvGrpSpPr>
        <p:grpSpPr>
          <a:xfrm>
            <a:off x="800095" y="1288916"/>
            <a:ext cx="385993" cy="510935"/>
            <a:chOff x="7729783" y="3750361"/>
            <a:chExt cx="630445" cy="740323"/>
          </a:xfrm>
        </p:grpSpPr>
        <p:sp>
          <p:nvSpPr>
            <p:cNvPr id="143" name="Forme libre : forme 142">
              <a:extLst>
                <a:ext uri="{FF2B5EF4-FFF2-40B4-BE49-F238E27FC236}">
                  <a16:creationId xmlns:a16="http://schemas.microsoft.com/office/drawing/2014/main" id="{3934679A-7E95-41EB-8639-0F87C8AA7D96}"/>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orme libre : forme 143">
              <a:extLst>
                <a:ext uri="{FF2B5EF4-FFF2-40B4-BE49-F238E27FC236}">
                  <a16:creationId xmlns:a16="http://schemas.microsoft.com/office/drawing/2014/main" id="{B14C3AF5-C7B6-478C-9646-BB4BD272C3B1}"/>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Forme libre : forme 144">
              <a:extLst>
                <a:ext uri="{FF2B5EF4-FFF2-40B4-BE49-F238E27FC236}">
                  <a16:creationId xmlns:a16="http://schemas.microsoft.com/office/drawing/2014/main" id="{60A0B2E8-7330-44B9-B619-ACDBF038FB83}"/>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orme libre : forme 145">
              <a:extLst>
                <a:ext uri="{FF2B5EF4-FFF2-40B4-BE49-F238E27FC236}">
                  <a16:creationId xmlns:a16="http://schemas.microsoft.com/office/drawing/2014/main" id="{2236FF85-7F34-4C18-B4D4-92E12649D311}"/>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Forme libre : forme 146">
              <a:extLst>
                <a:ext uri="{FF2B5EF4-FFF2-40B4-BE49-F238E27FC236}">
                  <a16:creationId xmlns:a16="http://schemas.microsoft.com/office/drawing/2014/main" id="{B774D17E-1E18-4B34-B8A1-43FEBA2FE76A}"/>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48" name="Image 147">
            <a:extLst>
              <a:ext uri="{FF2B5EF4-FFF2-40B4-BE49-F238E27FC236}">
                <a16:creationId xmlns:a16="http://schemas.microsoft.com/office/drawing/2014/main" id="{AE7EA7EA-AF0E-46AF-8C2C-3EA864A2A4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sp>
        <p:nvSpPr>
          <p:cNvPr id="173" name="Rectangle 172">
            <a:extLst>
              <a:ext uri="{FF2B5EF4-FFF2-40B4-BE49-F238E27FC236}">
                <a16:creationId xmlns:a16="http://schemas.microsoft.com/office/drawing/2014/main" id="{A82C5FD4-49F4-4FC9-B910-8BDBCCD35400}"/>
              </a:ext>
            </a:extLst>
          </p:cNvPr>
          <p:cNvSpPr/>
          <p:nvPr/>
        </p:nvSpPr>
        <p:spPr>
          <a:xfrm>
            <a:off x="708086" y="1254320"/>
            <a:ext cx="5112525" cy="63583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177" name="ZoneTexte 176">
            <a:extLst>
              <a:ext uri="{FF2B5EF4-FFF2-40B4-BE49-F238E27FC236}">
                <a16:creationId xmlns:a16="http://schemas.microsoft.com/office/drawing/2014/main" id="{348182C1-A0A9-404E-A6A1-EF17C88127CE}"/>
              </a:ext>
            </a:extLst>
          </p:cNvPr>
          <p:cNvSpPr txBox="1"/>
          <p:nvPr/>
        </p:nvSpPr>
        <p:spPr>
          <a:xfrm>
            <a:off x="2844365" y="1238870"/>
            <a:ext cx="208201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prstClr val="black"/>
                </a:solidFill>
                <a:effectLst/>
                <a:uLnTx/>
                <a:uFillTx/>
                <a:latin typeface="Calibri Light" panose="020F0302020204030204"/>
                <a:ea typeface="+mn-ea"/>
                <a:cs typeface="+mn-cs"/>
              </a:rPr>
              <a:t>Identification de l’appétence client</a:t>
            </a:r>
          </a:p>
        </p:txBody>
      </p:sp>
      <p:sp>
        <p:nvSpPr>
          <p:cNvPr id="178" name="Ellipse 177">
            <a:extLst>
              <a:ext uri="{FF2B5EF4-FFF2-40B4-BE49-F238E27FC236}">
                <a16:creationId xmlns:a16="http://schemas.microsoft.com/office/drawing/2014/main" id="{7E3D7001-F90F-45BB-A529-E12B9D77ED8F}"/>
              </a:ext>
            </a:extLst>
          </p:cNvPr>
          <p:cNvSpPr/>
          <p:nvPr/>
        </p:nvSpPr>
        <p:spPr>
          <a:xfrm>
            <a:off x="2778507" y="1397786"/>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1</a:t>
            </a:r>
          </a:p>
        </p:txBody>
      </p:sp>
      <p:sp>
        <p:nvSpPr>
          <p:cNvPr id="15" name="Espace réservé du texte 1">
            <a:extLst>
              <a:ext uri="{FF2B5EF4-FFF2-40B4-BE49-F238E27FC236}">
                <a16:creationId xmlns:a16="http://schemas.microsoft.com/office/drawing/2014/main" id="{F510A1BC-B52D-4A1D-8E56-B2038D2B1062}"/>
              </a:ext>
            </a:extLst>
          </p:cNvPr>
          <p:cNvSpPr txBox="1">
            <a:spLocks/>
          </p:cNvSpPr>
          <p:nvPr/>
        </p:nvSpPr>
        <p:spPr>
          <a:xfrm>
            <a:off x="6185694" y="1230288"/>
            <a:ext cx="5855452" cy="52832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2000" b="1" i="0" u="none" strike="noStrike" kern="1200" cap="none" spc="0" normalizeH="0" baseline="0" noProof="0">
                <a:ln>
                  <a:noFill/>
                </a:ln>
                <a:solidFill>
                  <a:srgbClr val="D7000F"/>
                </a:solidFill>
                <a:effectLst/>
                <a:uLnTx/>
                <a:uFillTx/>
                <a:latin typeface="Arial" panose="020B0604020202020204"/>
                <a:ea typeface="+mn-ea"/>
                <a:cs typeface="+mn-cs"/>
              </a:rPr>
              <a:t>Les critères d’éligibilité aux offres Assurances Agri/Viti sont intégrés dans OORA</a:t>
            </a:r>
          </a:p>
        </p:txBody>
      </p:sp>
      <p:pic>
        <p:nvPicPr>
          <p:cNvPr id="16" name="Image 15">
            <a:hlinkClick r:id="rId3"/>
            <a:extLst>
              <a:ext uri="{FF2B5EF4-FFF2-40B4-BE49-F238E27FC236}">
                <a16:creationId xmlns:a16="http://schemas.microsoft.com/office/drawing/2014/main" id="{E0724B51-7C83-47E0-9D60-BFBC9B019A7D}"/>
              </a:ext>
            </a:extLst>
          </p:cNvPr>
          <p:cNvPicPr>
            <a:picLocks noChangeAspect="1"/>
          </p:cNvPicPr>
          <p:nvPr/>
        </p:nvPicPr>
        <p:blipFill>
          <a:blip r:embed="rId4"/>
          <a:stretch>
            <a:fillRect/>
          </a:stretch>
        </p:blipFill>
        <p:spPr>
          <a:xfrm>
            <a:off x="1808943" y="2317128"/>
            <a:ext cx="8574114" cy="39430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031114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Schémas de distribution / détection des besoins client</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4</a:t>
            </a:r>
          </a:p>
        </p:txBody>
      </p:sp>
      <p:grpSp>
        <p:nvGrpSpPr>
          <p:cNvPr id="142" name="Groupe 141">
            <a:extLst>
              <a:ext uri="{FF2B5EF4-FFF2-40B4-BE49-F238E27FC236}">
                <a16:creationId xmlns:a16="http://schemas.microsoft.com/office/drawing/2014/main" id="{0F9AE36F-4C95-4A41-AF61-7AA6975AADF1}"/>
              </a:ext>
            </a:extLst>
          </p:cNvPr>
          <p:cNvGrpSpPr/>
          <p:nvPr/>
        </p:nvGrpSpPr>
        <p:grpSpPr>
          <a:xfrm>
            <a:off x="800095" y="1288916"/>
            <a:ext cx="385993" cy="510935"/>
            <a:chOff x="7729783" y="3750361"/>
            <a:chExt cx="630445" cy="740323"/>
          </a:xfrm>
        </p:grpSpPr>
        <p:sp>
          <p:nvSpPr>
            <p:cNvPr id="143" name="Forme libre : forme 142">
              <a:extLst>
                <a:ext uri="{FF2B5EF4-FFF2-40B4-BE49-F238E27FC236}">
                  <a16:creationId xmlns:a16="http://schemas.microsoft.com/office/drawing/2014/main" id="{3934679A-7E95-41EB-8639-0F87C8AA7D96}"/>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orme libre : forme 143">
              <a:extLst>
                <a:ext uri="{FF2B5EF4-FFF2-40B4-BE49-F238E27FC236}">
                  <a16:creationId xmlns:a16="http://schemas.microsoft.com/office/drawing/2014/main" id="{B14C3AF5-C7B6-478C-9646-BB4BD272C3B1}"/>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Forme libre : forme 144">
              <a:extLst>
                <a:ext uri="{FF2B5EF4-FFF2-40B4-BE49-F238E27FC236}">
                  <a16:creationId xmlns:a16="http://schemas.microsoft.com/office/drawing/2014/main" id="{60A0B2E8-7330-44B9-B619-ACDBF038FB83}"/>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orme libre : forme 145">
              <a:extLst>
                <a:ext uri="{FF2B5EF4-FFF2-40B4-BE49-F238E27FC236}">
                  <a16:creationId xmlns:a16="http://schemas.microsoft.com/office/drawing/2014/main" id="{2236FF85-7F34-4C18-B4D4-92E12649D311}"/>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Forme libre : forme 146">
              <a:extLst>
                <a:ext uri="{FF2B5EF4-FFF2-40B4-BE49-F238E27FC236}">
                  <a16:creationId xmlns:a16="http://schemas.microsoft.com/office/drawing/2014/main" id="{B774D17E-1E18-4B34-B8A1-43FEBA2FE76A}"/>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48" name="Image 147">
            <a:extLst>
              <a:ext uri="{FF2B5EF4-FFF2-40B4-BE49-F238E27FC236}">
                <a16:creationId xmlns:a16="http://schemas.microsoft.com/office/drawing/2014/main" id="{AE7EA7EA-AF0E-46AF-8C2C-3EA864A2A4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sp>
        <p:nvSpPr>
          <p:cNvPr id="173" name="Rectangle 172">
            <a:extLst>
              <a:ext uri="{FF2B5EF4-FFF2-40B4-BE49-F238E27FC236}">
                <a16:creationId xmlns:a16="http://schemas.microsoft.com/office/drawing/2014/main" id="{A82C5FD4-49F4-4FC9-B910-8BDBCCD35400}"/>
              </a:ext>
            </a:extLst>
          </p:cNvPr>
          <p:cNvSpPr/>
          <p:nvPr/>
        </p:nvSpPr>
        <p:spPr>
          <a:xfrm>
            <a:off x="708086" y="1254320"/>
            <a:ext cx="5112525" cy="63583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177" name="ZoneTexte 176">
            <a:extLst>
              <a:ext uri="{FF2B5EF4-FFF2-40B4-BE49-F238E27FC236}">
                <a16:creationId xmlns:a16="http://schemas.microsoft.com/office/drawing/2014/main" id="{348182C1-A0A9-404E-A6A1-EF17C88127CE}"/>
              </a:ext>
            </a:extLst>
          </p:cNvPr>
          <p:cNvSpPr txBox="1"/>
          <p:nvPr/>
        </p:nvSpPr>
        <p:spPr>
          <a:xfrm>
            <a:off x="2844365" y="1238870"/>
            <a:ext cx="208201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prstClr val="black"/>
                </a:solidFill>
                <a:effectLst/>
                <a:uLnTx/>
                <a:uFillTx/>
                <a:latin typeface="Calibri Light" panose="020F0302020204030204"/>
                <a:ea typeface="+mn-ea"/>
                <a:cs typeface="+mn-cs"/>
              </a:rPr>
              <a:t>Identification de l’appétence client</a:t>
            </a:r>
          </a:p>
        </p:txBody>
      </p:sp>
      <p:sp>
        <p:nvSpPr>
          <p:cNvPr id="178" name="Ellipse 177">
            <a:extLst>
              <a:ext uri="{FF2B5EF4-FFF2-40B4-BE49-F238E27FC236}">
                <a16:creationId xmlns:a16="http://schemas.microsoft.com/office/drawing/2014/main" id="{7E3D7001-F90F-45BB-A529-E12B9D77ED8F}"/>
              </a:ext>
            </a:extLst>
          </p:cNvPr>
          <p:cNvSpPr/>
          <p:nvPr/>
        </p:nvSpPr>
        <p:spPr>
          <a:xfrm>
            <a:off x="2778507" y="1397786"/>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1</a:t>
            </a:r>
          </a:p>
        </p:txBody>
      </p:sp>
      <p:sp>
        <p:nvSpPr>
          <p:cNvPr id="15" name="ZoneTexte 14">
            <a:extLst>
              <a:ext uri="{FF2B5EF4-FFF2-40B4-BE49-F238E27FC236}">
                <a16:creationId xmlns:a16="http://schemas.microsoft.com/office/drawing/2014/main" id="{4BDF1C19-29CB-4AE0-9D31-A2049A800705}"/>
              </a:ext>
            </a:extLst>
          </p:cNvPr>
          <p:cNvSpPr txBox="1"/>
          <p:nvPr/>
        </p:nvSpPr>
        <p:spPr>
          <a:xfrm>
            <a:off x="184727" y="2662561"/>
            <a:ext cx="5911274" cy="2123658"/>
          </a:xfrm>
          <a:prstGeom prst="rect">
            <a:avLst/>
          </a:prstGeom>
          <a:solidFill>
            <a:schemeClr val="bg1">
              <a:lumMod val="95000"/>
            </a:schemeClr>
          </a:solidFill>
        </p:spPr>
        <p:txBody>
          <a:bodyPr wrap="square" rtlCol="0">
            <a:spAutoFit/>
          </a:bodyPr>
          <a:lstStyle/>
          <a:p>
            <a:r>
              <a:rPr lang="fr-FR" sz="1200" u="sng" dirty="0"/>
              <a:t>Suggestions de questions aptes à détecter / faire naître les besoins de nos clients</a:t>
            </a:r>
            <a:r>
              <a:rPr lang="fr-FR" sz="1200" dirty="0"/>
              <a:t> :</a:t>
            </a:r>
          </a:p>
          <a:p>
            <a:endParaRPr lang="fr-FR" sz="1200" dirty="0"/>
          </a:p>
          <a:p>
            <a:pPr marL="342900" lvl="0" indent="-342900">
              <a:buFont typeface="Wingdings" panose="05000000000000000000" pitchFamily="2" charset="2"/>
              <a:buChar char=""/>
            </a:pPr>
            <a:r>
              <a:rPr lang="fr-FR" sz="1200" dirty="0">
                <a:ea typeface="Times New Roman" panose="02020603050405020304" pitchFamily="18" charset="0"/>
              </a:rPr>
              <a:t>Quels sont les </a:t>
            </a:r>
            <a:r>
              <a:rPr lang="fr-FR" sz="1200" b="1" dirty="0">
                <a:ea typeface="Times New Roman" panose="02020603050405020304" pitchFamily="18" charset="0"/>
              </a:rPr>
              <a:t>principaux risques</a:t>
            </a:r>
            <a:r>
              <a:rPr lang="fr-FR" sz="1200" dirty="0">
                <a:ea typeface="Times New Roman" panose="02020603050405020304" pitchFamily="18" charset="0"/>
              </a:rPr>
              <a:t> liés à l’exercice de votre activité ?</a:t>
            </a:r>
          </a:p>
          <a:p>
            <a:pPr lvl="0"/>
            <a:endParaRPr lang="fr-FR" sz="400" dirty="0">
              <a:ea typeface="Calibri" panose="020F0502020204030204" pitchFamily="34" charset="0"/>
            </a:endParaRPr>
          </a:p>
          <a:p>
            <a:pPr marL="342900" lvl="0" indent="-342900">
              <a:buFont typeface="Wingdings" panose="05000000000000000000" pitchFamily="2" charset="2"/>
              <a:buChar char=""/>
            </a:pPr>
            <a:r>
              <a:rPr lang="fr-FR" sz="1200" dirty="0">
                <a:ea typeface="Times New Roman" panose="02020603050405020304" pitchFamily="18" charset="0"/>
              </a:rPr>
              <a:t>Quelles sont les principales </a:t>
            </a:r>
            <a:r>
              <a:rPr lang="fr-FR" sz="1200" b="1" dirty="0">
                <a:ea typeface="Times New Roman" panose="02020603050405020304" pitchFamily="18" charset="0"/>
              </a:rPr>
              <a:t>causes possibles d’incendie</a:t>
            </a:r>
            <a:r>
              <a:rPr lang="fr-FR" sz="1200" dirty="0">
                <a:ea typeface="Times New Roman" panose="02020603050405020304" pitchFamily="18" charset="0"/>
              </a:rPr>
              <a:t> dans vos locaux ?</a:t>
            </a:r>
          </a:p>
          <a:p>
            <a:pPr marL="342900" lvl="0" indent="-342900">
              <a:buFont typeface="Wingdings" panose="05000000000000000000" pitchFamily="2" charset="2"/>
              <a:buChar char=""/>
            </a:pPr>
            <a:endParaRPr lang="fr-FR" sz="400" dirty="0">
              <a:ea typeface="Calibri" panose="020F0502020204030204" pitchFamily="34" charset="0"/>
            </a:endParaRPr>
          </a:p>
          <a:p>
            <a:pPr marL="342900" lvl="0" indent="-342900" algn="just">
              <a:buFont typeface="Wingdings" panose="05000000000000000000" pitchFamily="2" charset="2"/>
              <a:buChar char=""/>
            </a:pPr>
            <a:r>
              <a:rPr lang="fr-FR" sz="1200" dirty="0">
                <a:ea typeface="Times New Roman" panose="02020603050405020304" pitchFamily="18" charset="0"/>
              </a:rPr>
              <a:t>Quel niveau de protection avez-vous mis en place pour </a:t>
            </a:r>
            <a:r>
              <a:rPr lang="fr-FR" sz="1200" b="1" dirty="0">
                <a:ea typeface="Times New Roman" panose="02020603050405020304" pitchFamily="18" charset="0"/>
              </a:rPr>
              <a:t>sécuriser votre exploitation</a:t>
            </a:r>
            <a:r>
              <a:rPr lang="fr-FR" sz="1200" dirty="0">
                <a:ea typeface="Times New Roman" panose="02020603050405020304" pitchFamily="18" charset="0"/>
              </a:rPr>
              <a:t> </a:t>
            </a:r>
            <a:r>
              <a:rPr lang="fr-FR" sz="1200" i="1" dirty="0">
                <a:ea typeface="Times New Roman" panose="02020603050405020304" pitchFamily="18" charset="0"/>
              </a:rPr>
              <a:t>(bâtiments et matériels)</a:t>
            </a:r>
            <a:r>
              <a:rPr lang="fr-FR" sz="1200" dirty="0">
                <a:ea typeface="Times New Roman" panose="02020603050405020304" pitchFamily="18" charset="0"/>
              </a:rPr>
              <a:t> ?</a:t>
            </a:r>
          </a:p>
          <a:p>
            <a:pPr marL="342900" lvl="0" indent="-342900" algn="just">
              <a:buFont typeface="Wingdings" panose="05000000000000000000" pitchFamily="2" charset="2"/>
              <a:buChar char=""/>
            </a:pPr>
            <a:endParaRPr lang="fr-FR" sz="400" dirty="0">
              <a:ea typeface="Calibri" panose="020F0502020204030204" pitchFamily="34" charset="0"/>
            </a:endParaRPr>
          </a:p>
          <a:p>
            <a:pPr marL="342900" lvl="0" indent="-342900" algn="just">
              <a:buFont typeface="Wingdings" panose="05000000000000000000" pitchFamily="2" charset="2"/>
              <a:buChar char=""/>
            </a:pPr>
            <a:r>
              <a:rPr lang="fr-FR" sz="1200" dirty="0">
                <a:ea typeface="Times New Roman" panose="02020603050405020304" pitchFamily="18" charset="0"/>
              </a:rPr>
              <a:t>Et de la même manière, comment protégez-vous les </a:t>
            </a:r>
            <a:r>
              <a:rPr lang="fr-FR" sz="1200" b="1" dirty="0">
                <a:ea typeface="Times New Roman" panose="02020603050405020304" pitchFamily="18" charset="0"/>
              </a:rPr>
              <a:t>dommages </a:t>
            </a:r>
            <a:r>
              <a:rPr lang="fr-FR" sz="1200" i="1" dirty="0">
                <a:ea typeface="Times New Roman" panose="02020603050405020304" pitchFamily="18" charset="0"/>
              </a:rPr>
              <a:t>(corporels, matériels ou immatériels)</a:t>
            </a:r>
            <a:r>
              <a:rPr lang="fr-FR" sz="1200" b="1" dirty="0">
                <a:ea typeface="Times New Roman" panose="02020603050405020304" pitchFamily="18" charset="0"/>
              </a:rPr>
              <a:t> subis par autrui</a:t>
            </a:r>
            <a:r>
              <a:rPr lang="fr-FR" sz="1200" dirty="0">
                <a:ea typeface="Times New Roman" panose="02020603050405020304" pitchFamily="18" charset="0"/>
              </a:rPr>
              <a:t> liés à l’exercice de l’activité professionnelle </a:t>
            </a:r>
            <a:r>
              <a:rPr lang="fr-FR" sz="1200" i="1" dirty="0">
                <a:ea typeface="Times New Roman" panose="02020603050405020304" pitchFamily="18" charset="0"/>
              </a:rPr>
              <a:t>(travaux d’entretien, emploi de produits dangereux, utilisation d’engins agricoles, etc…)</a:t>
            </a:r>
            <a:r>
              <a:rPr lang="fr-FR" sz="1200" dirty="0">
                <a:ea typeface="Times New Roman" panose="02020603050405020304" pitchFamily="18" charset="0"/>
              </a:rPr>
              <a:t> ?</a:t>
            </a:r>
            <a:endParaRPr lang="fr-FR" sz="1200" dirty="0">
              <a:ea typeface="Calibri" panose="020F0502020204030204" pitchFamily="34" charset="0"/>
            </a:endParaRPr>
          </a:p>
        </p:txBody>
      </p:sp>
      <p:sp>
        <p:nvSpPr>
          <p:cNvPr id="16" name="Espace réservé du contenu 1">
            <a:extLst>
              <a:ext uri="{FF2B5EF4-FFF2-40B4-BE49-F238E27FC236}">
                <a16:creationId xmlns:a16="http://schemas.microsoft.com/office/drawing/2014/main" id="{4DCB6A51-B2B7-4848-A954-BA040DC410AE}"/>
              </a:ext>
            </a:extLst>
          </p:cNvPr>
          <p:cNvSpPr>
            <a:spLocks noGrp="1"/>
          </p:cNvSpPr>
          <p:nvPr>
            <p:ph idx="17"/>
          </p:nvPr>
        </p:nvSpPr>
        <p:spPr>
          <a:xfrm>
            <a:off x="184727" y="2324820"/>
            <a:ext cx="5911273" cy="258897"/>
          </a:xfrm>
          <a:solidFill>
            <a:schemeClr val="accent4">
              <a:lumMod val="20000"/>
              <a:lumOff val="80000"/>
            </a:schemeClr>
          </a:solidFill>
        </p:spPr>
        <p:txBody>
          <a:bodyPr tIns="0" bIns="0"/>
          <a:lstStyle/>
          <a:p>
            <a:pPr marL="61595" marR="109855" algn="just"/>
            <a:r>
              <a:rPr lang="fr-FR" sz="1400" u="sng" dirty="0">
                <a:ea typeface="Times New Roman" panose="02020603050405020304" pitchFamily="18" charset="0"/>
              </a:rPr>
              <a:t>La couverture des </a:t>
            </a:r>
            <a:r>
              <a:rPr lang="fr-FR" sz="1400" b="1" u="sng" dirty="0">
                <a:solidFill>
                  <a:srgbClr val="C00000"/>
                </a:solidFill>
                <a:ea typeface="Times New Roman" panose="02020603050405020304" pitchFamily="18" charset="0"/>
              </a:rPr>
              <a:t>Dommages aux Biens &amp; Responsabilité Civile</a:t>
            </a:r>
          </a:p>
        </p:txBody>
      </p:sp>
      <p:sp>
        <p:nvSpPr>
          <p:cNvPr id="17" name="Espace réservé du contenu 1">
            <a:extLst>
              <a:ext uri="{FF2B5EF4-FFF2-40B4-BE49-F238E27FC236}">
                <a16:creationId xmlns:a16="http://schemas.microsoft.com/office/drawing/2014/main" id="{9C5C0157-511E-4B51-B5AF-330C3013CBC2}"/>
              </a:ext>
            </a:extLst>
          </p:cNvPr>
          <p:cNvSpPr txBox="1">
            <a:spLocks/>
          </p:cNvSpPr>
          <p:nvPr/>
        </p:nvSpPr>
        <p:spPr>
          <a:xfrm>
            <a:off x="6712167" y="1631254"/>
            <a:ext cx="5033818" cy="258897"/>
          </a:xfrm>
          <a:prstGeom prst="rect">
            <a:avLst/>
          </a:prstGeom>
          <a:solidFill>
            <a:schemeClr val="accent4">
              <a:lumMod val="20000"/>
              <a:lumOff val="80000"/>
            </a:schemeClr>
          </a:soli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1595" marR="109855" algn="just"/>
            <a:r>
              <a:rPr lang="fr-FR" sz="1400" u="sng">
                <a:ea typeface="Times New Roman" panose="02020603050405020304" pitchFamily="18" charset="0"/>
              </a:rPr>
              <a:t>La couverture </a:t>
            </a:r>
            <a:r>
              <a:rPr lang="fr-FR" sz="1400" b="1" u="sng">
                <a:solidFill>
                  <a:srgbClr val="C00000"/>
                </a:solidFill>
                <a:ea typeface="Times New Roman" panose="02020603050405020304" pitchFamily="18" charset="0"/>
              </a:rPr>
              <a:t>Multirisque Récolte</a:t>
            </a:r>
            <a:r>
              <a:rPr lang="fr-FR" sz="1400" u="sng">
                <a:ea typeface="Times New Roman" panose="02020603050405020304" pitchFamily="18" charset="0"/>
              </a:rPr>
              <a:t> &amp; la couverture </a:t>
            </a:r>
            <a:r>
              <a:rPr lang="fr-FR" sz="1400" b="1" u="sng">
                <a:solidFill>
                  <a:srgbClr val="C00000"/>
                </a:solidFill>
                <a:ea typeface="Times New Roman" panose="02020603050405020304" pitchFamily="18" charset="0"/>
              </a:rPr>
              <a:t>Grêle</a:t>
            </a:r>
            <a:endParaRPr lang="fr-FR" sz="1400" b="1" u="sng" dirty="0">
              <a:solidFill>
                <a:srgbClr val="C00000"/>
              </a:solidFill>
              <a:ea typeface="Times New Roman" panose="02020603050405020304" pitchFamily="18" charset="0"/>
            </a:endParaRPr>
          </a:p>
        </p:txBody>
      </p:sp>
      <p:sp>
        <p:nvSpPr>
          <p:cNvPr id="18" name="ZoneTexte 17">
            <a:extLst>
              <a:ext uri="{FF2B5EF4-FFF2-40B4-BE49-F238E27FC236}">
                <a16:creationId xmlns:a16="http://schemas.microsoft.com/office/drawing/2014/main" id="{64DB6B55-8868-4C07-9AE3-16B0BED55705}"/>
              </a:ext>
            </a:extLst>
          </p:cNvPr>
          <p:cNvSpPr txBox="1"/>
          <p:nvPr/>
        </p:nvSpPr>
        <p:spPr>
          <a:xfrm>
            <a:off x="6712167" y="1985452"/>
            <a:ext cx="5033818" cy="2800767"/>
          </a:xfrm>
          <a:prstGeom prst="rect">
            <a:avLst/>
          </a:prstGeom>
          <a:solidFill>
            <a:schemeClr val="bg1">
              <a:lumMod val="95000"/>
            </a:schemeClr>
          </a:solidFill>
        </p:spPr>
        <p:txBody>
          <a:bodyPr wrap="square" rtlCol="0">
            <a:spAutoFit/>
          </a:bodyPr>
          <a:lstStyle/>
          <a:p>
            <a:r>
              <a:rPr lang="fr-FR" sz="1200" u="sng" dirty="0"/>
              <a:t>Suggestions de questions aptes à détecter / faire naître les besoins de nos clients</a:t>
            </a:r>
            <a:r>
              <a:rPr lang="fr-FR" sz="1200" dirty="0"/>
              <a:t> :</a:t>
            </a:r>
          </a:p>
          <a:p>
            <a:endParaRPr lang="fr-FR" sz="1200" dirty="0"/>
          </a:p>
          <a:p>
            <a:pPr marL="342900" lvl="0" indent="-342900" algn="just">
              <a:buFont typeface="Wingdings" panose="05000000000000000000" pitchFamily="2" charset="2"/>
              <a:buChar char=""/>
            </a:pPr>
            <a:r>
              <a:rPr lang="fr-FR" sz="1200" dirty="0">
                <a:ea typeface="Times New Roman" panose="02020603050405020304" pitchFamily="18" charset="0"/>
              </a:rPr>
              <a:t>Quels types de garanties avez-vous mises en place pour protéger vos cultures contre les </a:t>
            </a:r>
            <a:r>
              <a:rPr lang="fr-FR" sz="1200" b="1" dirty="0">
                <a:ea typeface="Times New Roman" panose="02020603050405020304" pitchFamily="18" charset="0"/>
              </a:rPr>
              <a:t>risques climatiques</a:t>
            </a:r>
            <a:r>
              <a:rPr lang="fr-FR" sz="1200" dirty="0">
                <a:ea typeface="Times New Roman" panose="02020603050405020304" pitchFamily="18" charset="0"/>
              </a:rPr>
              <a:t> </a:t>
            </a:r>
            <a:r>
              <a:rPr lang="fr-FR" sz="1200" i="1" dirty="0">
                <a:ea typeface="Times New Roman" panose="02020603050405020304" pitchFamily="18" charset="0"/>
              </a:rPr>
              <a:t>(sécheresse, grêle, inondation, tempête…)</a:t>
            </a:r>
            <a:r>
              <a:rPr lang="fr-FR" sz="1200" dirty="0">
                <a:ea typeface="Times New Roman" panose="02020603050405020304" pitchFamily="18" charset="0"/>
              </a:rPr>
              <a:t> ?</a:t>
            </a:r>
          </a:p>
          <a:p>
            <a:pPr marL="342900" lvl="0" indent="-342900">
              <a:buFont typeface="Wingdings" panose="05000000000000000000" pitchFamily="2" charset="2"/>
              <a:buChar char=""/>
            </a:pPr>
            <a:endParaRPr lang="fr-FR" sz="400" dirty="0">
              <a:ea typeface="Calibri" panose="020F0502020204030204" pitchFamily="34" charset="0"/>
            </a:endParaRPr>
          </a:p>
          <a:p>
            <a:pPr marL="342900" lvl="0" indent="-342900" algn="just">
              <a:buFont typeface="Wingdings" panose="05000000000000000000" pitchFamily="2" charset="2"/>
              <a:buChar char=""/>
            </a:pPr>
            <a:r>
              <a:rPr lang="fr-FR" sz="1200" dirty="0">
                <a:ea typeface="Times New Roman" panose="02020603050405020304" pitchFamily="18" charset="0"/>
              </a:rPr>
              <a:t>Quel impact le </a:t>
            </a:r>
            <a:r>
              <a:rPr lang="fr-FR" sz="1200" b="1" dirty="0">
                <a:ea typeface="Times New Roman" panose="02020603050405020304" pitchFamily="18" charset="0"/>
              </a:rPr>
              <a:t>dérèglement climatique</a:t>
            </a:r>
            <a:r>
              <a:rPr lang="fr-FR" sz="1200" dirty="0">
                <a:ea typeface="Times New Roman" panose="02020603050405020304" pitchFamily="18" charset="0"/>
              </a:rPr>
              <a:t> a-t-il sur votre activité ? Plus concrètement, quelles ont été les conséquences pour vous… </a:t>
            </a:r>
          </a:p>
          <a:p>
            <a:pPr marL="800100" lvl="1" indent="-342900">
              <a:buFont typeface="Wingdings" panose="05000000000000000000" pitchFamily="2" charset="2"/>
              <a:buChar char=""/>
            </a:pPr>
            <a:r>
              <a:rPr lang="fr-FR" sz="1200" dirty="0">
                <a:ea typeface="Times New Roman" panose="02020603050405020304" pitchFamily="18" charset="0"/>
              </a:rPr>
              <a:t>des sécheresses en 2018 et 2019 ? </a:t>
            </a:r>
          </a:p>
          <a:p>
            <a:pPr marL="800100" lvl="1" indent="-342900">
              <a:buFont typeface="Wingdings" panose="05000000000000000000" pitchFamily="2" charset="2"/>
              <a:buChar char=""/>
            </a:pPr>
            <a:r>
              <a:rPr lang="fr-FR" sz="1200" dirty="0">
                <a:ea typeface="Times New Roman" panose="02020603050405020304" pitchFamily="18" charset="0"/>
              </a:rPr>
              <a:t>du gel et des intempéries de 2020 ? </a:t>
            </a:r>
          </a:p>
          <a:p>
            <a:pPr marL="800100" lvl="1" indent="-342900">
              <a:buFont typeface="Wingdings" panose="05000000000000000000" pitchFamily="2" charset="2"/>
              <a:buChar char=""/>
            </a:pPr>
            <a:r>
              <a:rPr lang="fr-FR" sz="1200" dirty="0">
                <a:ea typeface="Times New Roman" panose="02020603050405020304" pitchFamily="18" charset="0"/>
              </a:rPr>
              <a:t>des gelées tardives de 2021 ?</a:t>
            </a:r>
          </a:p>
          <a:p>
            <a:pPr marL="342900" lvl="0" indent="-342900">
              <a:buFont typeface="Wingdings" panose="05000000000000000000" pitchFamily="2" charset="2"/>
              <a:buChar char=""/>
            </a:pPr>
            <a:endParaRPr lang="fr-FR" sz="400" dirty="0">
              <a:ea typeface="Calibri" panose="020F0502020204030204" pitchFamily="34" charset="0"/>
            </a:endParaRPr>
          </a:p>
          <a:p>
            <a:pPr marL="342900" lvl="0" indent="-342900" algn="just">
              <a:buFont typeface="Wingdings" panose="05000000000000000000" pitchFamily="2" charset="2"/>
              <a:buChar char=""/>
            </a:pPr>
            <a:r>
              <a:rPr lang="fr-FR" sz="1200" dirty="0">
                <a:ea typeface="Times New Roman" panose="02020603050405020304" pitchFamily="18" charset="0"/>
              </a:rPr>
              <a:t>De quelles solutions disposez-vous pour </a:t>
            </a:r>
            <a:r>
              <a:rPr lang="fr-FR" sz="1200" b="1" dirty="0">
                <a:ea typeface="Times New Roman" panose="02020603050405020304" pitchFamily="18" charset="0"/>
              </a:rPr>
              <a:t>sécuriser financièrement</a:t>
            </a:r>
            <a:r>
              <a:rPr lang="fr-FR" sz="1200" dirty="0">
                <a:ea typeface="Times New Roman" panose="02020603050405020304" pitchFamily="18" charset="0"/>
              </a:rPr>
              <a:t> votre exploitation </a:t>
            </a:r>
            <a:r>
              <a:rPr lang="fr-FR" sz="1200" i="1" dirty="0">
                <a:ea typeface="Times New Roman" panose="02020603050405020304" pitchFamily="18" charset="0"/>
              </a:rPr>
              <a:t>(en assurant les pertes de rendement)</a:t>
            </a:r>
            <a:r>
              <a:rPr lang="fr-FR" sz="1200" dirty="0">
                <a:ea typeface="Times New Roman" panose="02020603050405020304" pitchFamily="18" charset="0"/>
              </a:rPr>
              <a:t> ?</a:t>
            </a:r>
            <a:endParaRPr lang="fr-FR" sz="1200" dirty="0">
              <a:ea typeface="Calibri" panose="020F0502020204030204" pitchFamily="34" charset="0"/>
            </a:endParaRPr>
          </a:p>
        </p:txBody>
      </p:sp>
      <p:sp>
        <p:nvSpPr>
          <p:cNvPr id="4" name="ZoneTexte 3">
            <a:extLst>
              <a:ext uri="{FF2B5EF4-FFF2-40B4-BE49-F238E27FC236}">
                <a16:creationId xmlns:a16="http://schemas.microsoft.com/office/drawing/2014/main" id="{A9BAA8B6-8A6D-48A9-ACCF-2C69DED21F87}"/>
              </a:ext>
            </a:extLst>
          </p:cNvPr>
          <p:cNvSpPr txBox="1"/>
          <p:nvPr/>
        </p:nvSpPr>
        <p:spPr>
          <a:xfrm>
            <a:off x="6712167" y="4881520"/>
            <a:ext cx="5033818" cy="1569660"/>
          </a:xfrm>
          <a:prstGeom prst="rect">
            <a:avLst/>
          </a:prstGeom>
          <a:solidFill>
            <a:schemeClr val="bg1">
              <a:lumMod val="95000"/>
            </a:schemeClr>
          </a:solidFill>
        </p:spPr>
        <p:txBody>
          <a:bodyPr wrap="square" rtlCol="0">
            <a:spAutoFit/>
          </a:bodyPr>
          <a:lstStyle/>
          <a:p>
            <a:pPr algn="just"/>
            <a:r>
              <a:rPr lang="fr-FR" sz="1200" u="sng" dirty="0"/>
              <a:t>Et pour étayer les échanges avec nos clients</a:t>
            </a:r>
            <a:r>
              <a:rPr lang="fr-FR" sz="1200" dirty="0"/>
              <a:t> :</a:t>
            </a:r>
          </a:p>
          <a:p>
            <a:pPr algn="just"/>
            <a:endParaRPr lang="fr-FR" sz="1200" dirty="0"/>
          </a:p>
          <a:p>
            <a:pPr marL="285750" indent="-285750" algn="just">
              <a:buFont typeface="Arial" panose="020B0604020202020204" pitchFamily="34" charset="0"/>
              <a:buChar char="•"/>
            </a:pPr>
            <a:r>
              <a:rPr lang="fr-FR" sz="1200" dirty="0"/>
              <a:t>À ce jour, seuls </a:t>
            </a:r>
            <a:r>
              <a:rPr lang="fr-FR" sz="1200" b="1" dirty="0"/>
              <a:t>37 % des agriculteurs ont souscrit une assurance en cas d’aléa climatique</a:t>
            </a:r>
            <a:r>
              <a:rPr lang="fr-FR" sz="1200" dirty="0"/>
              <a:t>. Pourtant… parmi les exploitants victimes de l’épisode de </a:t>
            </a:r>
            <a:r>
              <a:rPr lang="fr-FR" sz="1200" b="1" dirty="0"/>
              <a:t>gel tardif</a:t>
            </a:r>
            <a:r>
              <a:rPr lang="fr-FR" sz="1200" dirty="0"/>
              <a:t>, certains ont perdu </a:t>
            </a:r>
            <a:r>
              <a:rPr lang="fr-FR" sz="1200" b="1" dirty="0"/>
              <a:t>100 % de leur récolte</a:t>
            </a:r>
            <a:r>
              <a:rPr lang="fr-FR" sz="1200" dirty="0"/>
              <a:t> !</a:t>
            </a:r>
          </a:p>
          <a:p>
            <a:pPr marL="285750" indent="-285750" algn="just">
              <a:buFont typeface="Arial" panose="020B0604020202020204" pitchFamily="34" charset="0"/>
              <a:buChar char="•"/>
            </a:pPr>
            <a:r>
              <a:rPr lang="fr-FR" sz="1200" dirty="0"/>
              <a:t>Le </a:t>
            </a:r>
            <a:r>
              <a:rPr lang="fr-FR" sz="1200" b="1" dirty="0"/>
              <a:t>risque de grêle est présent 30 à 50 jours par an </a:t>
            </a:r>
            <a:r>
              <a:rPr lang="fr-FR" sz="1200" dirty="0"/>
              <a:t>en France, et peut détruire une récolte en quelques minutes !</a:t>
            </a:r>
          </a:p>
        </p:txBody>
      </p:sp>
      <p:sp>
        <p:nvSpPr>
          <p:cNvPr id="6" name="Ellipse 5">
            <a:extLst>
              <a:ext uri="{FF2B5EF4-FFF2-40B4-BE49-F238E27FC236}">
                <a16:creationId xmlns:a16="http://schemas.microsoft.com/office/drawing/2014/main" id="{F414B11D-2143-4C20-8207-22E3CF80792A}"/>
              </a:ext>
            </a:extLst>
          </p:cNvPr>
          <p:cNvSpPr/>
          <p:nvPr/>
        </p:nvSpPr>
        <p:spPr>
          <a:xfrm>
            <a:off x="10187709" y="554182"/>
            <a:ext cx="1173018" cy="4650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effectLst>
                  <a:outerShdw blurRad="38100" dist="38100" dir="2700000" algn="tl">
                    <a:srgbClr val="000000">
                      <a:alpha val="43137"/>
                    </a:srgbClr>
                  </a:outerShdw>
                </a:effectLst>
              </a:rPr>
              <a:t>1/2</a:t>
            </a:r>
          </a:p>
        </p:txBody>
      </p:sp>
    </p:spTree>
    <p:extLst>
      <p:ext uri="{BB962C8B-B14F-4D97-AF65-F5344CB8AC3E}">
        <p14:creationId xmlns:p14="http://schemas.microsoft.com/office/powerpoint/2010/main" val="21450211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Schémas de distribution / détection des besoins client</a:t>
            </a:r>
            <a:endParaRPr lang="fr-FR" sz="2400" dirty="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dirty="0"/>
              <a:t>4</a:t>
            </a:r>
          </a:p>
        </p:txBody>
      </p:sp>
      <p:grpSp>
        <p:nvGrpSpPr>
          <p:cNvPr id="142" name="Groupe 141">
            <a:extLst>
              <a:ext uri="{FF2B5EF4-FFF2-40B4-BE49-F238E27FC236}">
                <a16:creationId xmlns:a16="http://schemas.microsoft.com/office/drawing/2014/main" id="{0F9AE36F-4C95-4A41-AF61-7AA6975AADF1}"/>
              </a:ext>
            </a:extLst>
          </p:cNvPr>
          <p:cNvGrpSpPr/>
          <p:nvPr/>
        </p:nvGrpSpPr>
        <p:grpSpPr>
          <a:xfrm>
            <a:off x="800095" y="1288916"/>
            <a:ext cx="385993" cy="510935"/>
            <a:chOff x="7729783" y="3750361"/>
            <a:chExt cx="630445" cy="740323"/>
          </a:xfrm>
        </p:grpSpPr>
        <p:sp>
          <p:nvSpPr>
            <p:cNvPr id="143" name="Forme libre : forme 142">
              <a:extLst>
                <a:ext uri="{FF2B5EF4-FFF2-40B4-BE49-F238E27FC236}">
                  <a16:creationId xmlns:a16="http://schemas.microsoft.com/office/drawing/2014/main" id="{3934679A-7E95-41EB-8639-0F87C8AA7D96}"/>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orme libre : forme 143">
              <a:extLst>
                <a:ext uri="{FF2B5EF4-FFF2-40B4-BE49-F238E27FC236}">
                  <a16:creationId xmlns:a16="http://schemas.microsoft.com/office/drawing/2014/main" id="{B14C3AF5-C7B6-478C-9646-BB4BD272C3B1}"/>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Forme libre : forme 144">
              <a:extLst>
                <a:ext uri="{FF2B5EF4-FFF2-40B4-BE49-F238E27FC236}">
                  <a16:creationId xmlns:a16="http://schemas.microsoft.com/office/drawing/2014/main" id="{60A0B2E8-7330-44B9-B619-ACDBF038FB83}"/>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orme libre : forme 145">
              <a:extLst>
                <a:ext uri="{FF2B5EF4-FFF2-40B4-BE49-F238E27FC236}">
                  <a16:creationId xmlns:a16="http://schemas.microsoft.com/office/drawing/2014/main" id="{2236FF85-7F34-4C18-B4D4-92E12649D311}"/>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Forme libre : forme 146">
              <a:extLst>
                <a:ext uri="{FF2B5EF4-FFF2-40B4-BE49-F238E27FC236}">
                  <a16:creationId xmlns:a16="http://schemas.microsoft.com/office/drawing/2014/main" id="{B774D17E-1E18-4B34-B8A1-43FEBA2FE76A}"/>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48" name="Image 147">
            <a:extLst>
              <a:ext uri="{FF2B5EF4-FFF2-40B4-BE49-F238E27FC236}">
                <a16:creationId xmlns:a16="http://schemas.microsoft.com/office/drawing/2014/main" id="{AE7EA7EA-AF0E-46AF-8C2C-3EA864A2A4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sp>
        <p:nvSpPr>
          <p:cNvPr id="173" name="Rectangle 172">
            <a:extLst>
              <a:ext uri="{FF2B5EF4-FFF2-40B4-BE49-F238E27FC236}">
                <a16:creationId xmlns:a16="http://schemas.microsoft.com/office/drawing/2014/main" id="{A82C5FD4-49F4-4FC9-B910-8BDBCCD35400}"/>
              </a:ext>
            </a:extLst>
          </p:cNvPr>
          <p:cNvSpPr/>
          <p:nvPr/>
        </p:nvSpPr>
        <p:spPr>
          <a:xfrm>
            <a:off x="708086" y="1254320"/>
            <a:ext cx="5112525" cy="63583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177" name="ZoneTexte 176">
            <a:extLst>
              <a:ext uri="{FF2B5EF4-FFF2-40B4-BE49-F238E27FC236}">
                <a16:creationId xmlns:a16="http://schemas.microsoft.com/office/drawing/2014/main" id="{348182C1-A0A9-404E-A6A1-EF17C88127CE}"/>
              </a:ext>
            </a:extLst>
          </p:cNvPr>
          <p:cNvSpPr txBox="1"/>
          <p:nvPr/>
        </p:nvSpPr>
        <p:spPr>
          <a:xfrm>
            <a:off x="2844365" y="1238870"/>
            <a:ext cx="208201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prstClr val="black"/>
                </a:solidFill>
                <a:effectLst/>
                <a:uLnTx/>
                <a:uFillTx/>
                <a:latin typeface="Calibri Light" panose="020F0302020204030204"/>
                <a:ea typeface="+mn-ea"/>
                <a:cs typeface="+mn-cs"/>
              </a:rPr>
              <a:t>Identification de l’appétence client</a:t>
            </a:r>
          </a:p>
        </p:txBody>
      </p:sp>
      <p:sp>
        <p:nvSpPr>
          <p:cNvPr id="178" name="Ellipse 177">
            <a:extLst>
              <a:ext uri="{FF2B5EF4-FFF2-40B4-BE49-F238E27FC236}">
                <a16:creationId xmlns:a16="http://schemas.microsoft.com/office/drawing/2014/main" id="{7E3D7001-F90F-45BB-A529-E12B9D77ED8F}"/>
              </a:ext>
            </a:extLst>
          </p:cNvPr>
          <p:cNvSpPr/>
          <p:nvPr/>
        </p:nvSpPr>
        <p:spPr>
          <a:xfrm>
            <a:off x="2778507" y="1397786"/>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1</a:t>
            </a:r>
          </a:p>
        </p:txBody>
      </p:sp>
      <p:sp>
        <p:nvSpPr>
          <p:cNvPr id="15" name="ZoneTexte 14">
            <a:extLst>
              <a:ext uri="{FF2B5EF4-FFF2-40B4-BE49-F238E27FC236}">
                <a16:creationId xmlns:a16="http://schemas.microsoft.com/office/drawing/2014/main" id="{4BDF1C19-29CB-4AE0-9D31-A2049A800705}"/>
              </a:ext>
            </a:extLst>
          </p:cNvPr>
          <p:cNvSpPr txBox="1"/>
          <p:nvPr/>
        </p:nvSpPr>
        <p:spPr>
          <a:xfrm>
            <a:off x="184726" y="2662561"/>
            <a:ext cx="6194040" cy="1138773"/>
          </a:xfrm>
          <a:prstGeom prst="rect">
            <a:avLst/>
          </a:prstGeom>
          <a:solidFill>
            <a:schemeClr val="bg1">
              <a:lumMod val="9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sng" strike="noStrike" kern="1200" cap="none" spc="0" normalizeH="0" baseline="0" noProof="0" dirty="0">
                <a:ln>
                  <a:noFill/>
                </a:ln>
                <a:solidFill>
                  <a:prstClr val="black"/>
                </a:solidFill>
                <a:effectLst/>
                <a:uLnTx/>
                <a:uFillTx/>
                <a:ea typeface="+mn-ea"/>
                <a:cs typeface="+mn-cs"/>
              </a:rPr>
              <a:t>Suggestions de questions aptes à détecter / faire naître les besoins de nos clients</a:t>
            </a:r>
            <a:r>
              <a:rPr kumimoji="0" lang="fr-FR" sz="1200" b="0" i="0" u="none" strike="noStrike" kern="1200" cap="none" spc="0" normalizeH="0" baseline="0" noProof="0" dirty="0">
                <a:ln>
                  <a:noFill/>
                </a:ln>
                <a:solidFill>
                  <a:prstClr val="black"/>
                </a:solidFill>
                <a:effectLst/>
                <a:uLnTx/>
                <a:uFillTx/>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ea typeface="+mn-ea"/>
              <a:cs typeface="+mn-cs"/>
            </a:endParaRPr>
          </a:p>
          <a:p>
            <a:pPr marL="342900" lvl="0" indent="-342900" algn="just">
              <a:buFont typeface="Wingdings" panose="05000000000000000000" pitchFamily="2" charset="2"/>
              <a:buChar char=""/>
            </a:pPr>
            <a:r>
              <a:rPr lang="fr-FR" sz="1200" dirty="0">
                <a:ea typeface="Times New Roman" panose="02020603050405020304" pitchFamily="18" charset="0"/>
              </a:rPr>
              <a:t>Quelle est l’</a:t>
            </a:r>
            <a:r>
              <a:rPr lang="fr-FR" sz="1200" b="1" dirty="0">
                <a:ea typeface="Times New Roman" panose="02020603050405020304" pitchFamily="18" charset="0"/>
              </a:rPr>
              <a:t>ancienneté de vos salariés</a:t>
            </a:r>
            <a:r>
              <a:rPr lang="fr-FR" sz="1200" dirty="0">
                <a:ea typeface="Times New Roman" panose="02020603050405020304" pitchFamily="18" charset="0"/>
              </a:rPr>
              <a:t> ?... Savez-vous que 40 % des accidents avec un engin agricole concernent ceux qui ont </a:t>
            </a:r>
            <a:r>
              <a:rPr lang="fr-FR" sz="1200" b="1" dirty="0">
                <a:ea typeface="Times New Roman" panose="02020603050405020304" pitchFamily="18" charset="0"/>
              </a:rPr>
              <a:t>moins d’un an d’ancienneté</a:t>
            </a:r>
            <a:r>
              <a:rPr lang="fr-FR" sz="1200" dirty="0">
                <a:ea typeface="Times New Roman" panose="02020603050405020304" pitchFamily="18" charset="0"/>
              </a:rPr>
              <a:t> ?!</a:t>
            </a:r>
          </a:p>
          <a:p>
            <a:pPr marL="342900" lvl="0" indent="-342900" algn="just">
              <a:buFont typeface="Wingdings" panose="05000000000000000000" pitchFamily="2" charset="2"/>
              <a:buChar char=""/>
            </a:pPr>
            <a:endParaRPr lang="fr-FR" sz="800" dirty="0">
              <a:ea typeface="Times New Roman" panose="02020603050405020304" pitchFamily="18" charset="0"/>
            </a:endParaRPr>
          </a:p>
          <a:p>
            <a:pPr marL="342900" lvl="0" indent="-342900" algn="just">
              <a:buFont typeface="Wingdings" panose="05000000000000000000" pitchFamily="2" charset="2"/>
              <a:buChar char=""/>
            </a:pPr>
            <a:r>
              <a:rPr lang="fr-FR" sz="1200" dirty="0">
                <a:ea typeface="Calibri" panose="020F0502020204030204" pitchFamily="34" charset="0"/>
              </a:rPr>
              <a:t>Par quelles garanties sont protégées vos machines agricoles ? </a:t>
            </a:r>
            <a:r>
              <a:rPr lang="fr-FR" sz="1100" i="1" dirty="0">
                <a:ea typeface="Calibri" panose="020F0502020204030204" pitchFamily="34" charset="0"/>
              </a:rPr>
              <a:t>(dommage ? Vol ?…)</a:t>
            </a:r>
            <a:endParaRPr lang="fr-FR" sz="1200" i="1" dirty="0">
              <a:ea typeface="Calibri" panose="020F0502020204030204" pitchFamily="34" charset="0"/>
            </a:endParaRPr>
          </a:p>
        </p:txBody>
      </p:sp>
      <p:sp>
        <p:nvSpPr>
          <p:cNvPr id="16" name="Espace réservé du contenu 1">
            <a:extLst>
              <a:ext uri="{FF2B5EF4-FFF2-40B4-BE49-F238E27FC236}">
                <a16:creationId xmlns:a16="http://schemas.microsoft.com/office/drawing/2014/main" id="{4DCB6A51-B2B7-4848-A954-BA040DC410AE}"/>
              </a:ext>
            </a:extLst>
          </p:cNvPr>
          <p:cNvSpPr>
            <a:spLocks noGrp="1"/>
          </p:cNvSpPr>
          <p:nvPr>
            <p:ph idx="17"/>
          </p:nvPr>
        </p:nvSpPr>
        <p:spPr>
          <a:xfrm>
            <a:off x="184727" y="2324820"/>
            <a:ext cx="5708071" cy="258897"/>
          </a:xfrm>
          <a:solidFill>
            <a:schemeClr val="accent4">
              <a:lumMod val="20000"/>
              <a:lumOff val="80000"/>
            </a:schemeClr>
          </a:solidFill>
        </p:spPr>
        <p:txBody>
          <a:bodyPr tIns="0" bIns="0"/>
          <a:lstStyle/>
          <a:p>
            <a:pPr marL="61595" marR="109855" algn="just"/>
            <a:r>
              <a:rPr lang="fr-FR" sz="1400" u="sng" dirty="0">
                <a:ea typeface="Times New Roman" panose="02020603050405020304" pitchFamily="18" charset="0"/>
              </a:rPr>
              <a:t>La couverture des </a:t>
            </a:r>
            <a:r>
              <a:rPr lang="fr-FR" sz="1400" b="1" u="sng" dirty="0">
                <a:solidFill>
                  <a:srgbClr val="C00000"/>
                </a:solidFill>
                <a:ea typeface="Times New Roman" panose="02020603050405020304" pitchFamily="18" charset="0"/>
              </a:rPr>
              <a:t>Engins agricoles</a:t>
            </a:r>
          </a:p>
        </p:txBody>
      </p:sp>
      <p:sp>
        <p:nvSpPr>
          <p:cNvPr id="17" name="Espace réservé du contenu 1">
            <a:extLst>
              <a:ext uri="{FF2B5EF4-FFF2-40B4-BE49-F238E27FC236}">
                <a16:creationId xmlns:a16="http://schemas.microsoft.com/office/drawing/2014/main" id="{9C5C0157-511E-4B51-B5AF-330C3013CBC2}"/>
              </a:ext>
            </a:extLst>
          </p:cNvPr>
          <p:cNvSpPr txBox="1">
            <a:spLocks/>
          </p:cNvSpPr>
          <p:nvPr/>
        </p:nvSpPr>
        <p:spPr>
          <a:xfrm>
            <a:off x="6642245" y="3506236"/>
            <a:ext cx="5033818" cy="258897"/>
          </a:xfrm>
          <a:prstGeom prst="rect">
            <a:avLst/>
          </a:prstGeom>
          <a:solidFill>
            <a:schemeClr val="accent4">
              <a:lumMod val="20000"/>
              <a:lumOff val="80000"/>
            </a:schemeClr>
          </a:soli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1595" marR="109855" lvl="0" indent="-21600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400" b="0" i="0" u="sng"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Les </a:t>
            </a:r>
            <a:r>
              <a:rPr kumimoji="0" lang="fr-FR" sz="1400" b="1" i="0" u="sng" strike="noStrike" kern="1200" cap="none" spc="0" normalizeH="0" baseline="0" noProof="0" dirty="0">
                <a:ln>
                  <a:noFill/>
                </a:ln>
                <a:solidFill>
                  <a:srgbClr val="C00000"/>
                </a:solidFill>
                <a:effectLst/>
                <a:uLnTx/>
                <a:uFillTx/>
                <a:latin typeface="Arial"/>
                <a:ea typeface="Times New Roman" panose="02020603050405020304" pitchFamily="18" charset="0"/>
                <a:cs typeface="+mn-cs"/>
              </a:rPr>
              <a:t>offres complémentaires</a:t>
            </a:r>
            <a:r>
              <a:rPr kumimoji="0" lang="fr-FR" sz="1400" b="0" i="0" u="sng"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 de WTW</a:t>
            </a:r>
            <a:endParaRPr kumimoji="0" lang="fr-FR" sz="1400" b="1" i="0" u="sng" strike="noStrike" kern="1200" cap="none" spc="0" normalizeH="0" baseline="0" noProof="0" dirty="0">
              <a:ln>
                <a:noFill/>
              </a:ln>
              <a:solidFill>
                <a:srgbClr val="C00000"/>
              </a:solidFill>
              <a:effectLst/>
              <a:uLnTx/>
              <a:uFillTx/>
              <a:latin typeface="Arial"/>
              <a:ea typeface="Times New Roman" panose="02020603050405020304" pitchFamily="18" charset="0"/>
              <a:cs typeface="+mn-cs"/>
            </a:endParaRPr>
          </a:p>
        </p:txBody>
      </p:sp>
      <p:sp>
        <p:nvSpPr>
          <p:cNvPr id="18" name="ZoneTexte 17">
            <a:extLst>
              <a:ext uri="{FF2B5EF4-FFF2-40B4-BE49-F238E27FC236}">
                <a16:creationId xmlns:a16="http://schemas.microsoft.com/office/drawing/2014/main" id="{64DB6B55-8868-4C07-9AE3-16B0BED55705}"/>
              </a:ext>
            </a:extLst>
          </p:cNvPr>
          <p:cNvSpPr txBox="1"/>
          <p:nvPr/>
        </p:nvSpPr>
        <p:spPr>
          <a:xfrm>
            <a:off x="6642245" y="3959693"/>
            <a:ext cx="5033818" cy="1938992"/>
          </a:xfrm>
          <a:prstGeom prst="rect">
            <a:avLst/>
          </a:prstGeom>
          <a:solidFill>
            <a:schemeClr val="bg1">
              <a:lumMod val="9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sng" strike="noStrike" kern="1200" cap="none" spc="0" normalizeH="0" baseline="0" noProof="0" dirty="0">
                <a:ln>
                  <a:noFill/>
                </a:ln>
                <a:solidFill>
                  <a:prstClr val="black"/>
                </a:solidFill>
                <a:effectLst/>
                <a:uLnTx/>
                <a:uFillTx/>
                <a:latin typeface="Arial"/>
                <a:ea typeface="+mn-ea"/>
                <a:cs typeface="+mn-cs"/>
              </a:rPr>
              <a:t>Suggestions de questions aptes à détecter / faire naître les besoins de nos clients</a:t>
            </a:r>
            <a:r>
              <a:rPr kumimoji="0" lang="fr-FR" sz="1200" b="0" i="0" u="none" strike="noStrike" kern="1200" cap="none" spc="0" normalizeH="0" baseline="0" noProof="0" dirty="0">
                <a:ln>
                  <a:noFill/>
                </a:ln>
                <a:solidFill>
                  <a:prstClr val="black"/>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latin typeface="Arial"/>
              <a:ea typeface="+mn-ea"/>
              <a:cs typeface="+mn-cs"/>
            </a:endParaRPr>
          </a:p>
          <a:p>
            <a:pPr marL="342900" lvl="0" indent="-342900">
              <a:buFont typeface="Wingdings" panose="05000000000000000000" pitchFamily="2" charset="2"/>
              <a:buChar char=""/>
            </a:pPr>
            <a:r>
              <a:rPr lang="fr-FR" sz="1200" dirty="0">
                <a:latin typeface="Calibri" panose="020F0502020204030204" pitchFamily="34" charset="0"/>
                <a:ea typeface="Times New Roman" panose="02020603050405020304" pitchFamily="18" charset="0"/>
              </a:rPr>
              <a:t>De quelle assurance disposez-vous pour faire face aux </a:t>
            </a:r>
            <a:r>
              <a:rPr lang="fr-FR" sz="1200" b="1" dirty="0">
                <a:latin typeface="Calibri" panose="020F0502020204030204" pitchFamily="34" charset="0"/>
                <a:ea typeface="Times New Roman" panose="02020603050405020304" pitchFamily="18" charset="0"/>
              </a:rPr>
              <a:t>dommages sur votre cheptel</a:t>
            </a:r>
            <a:r>
              <a:rPr lang="fr-FR" sz="1200" dirty="0">
                <a:latin typeface="Calibri" panose="020F0502020204030204" pitchFamily="34" charset="0"/>
                <a:ea typeface="Times New Roman" panose="02020603050405020304" pitchFamily="18" charset="0"/>
              </a:rPr>
              <a:t> </a:t>
            </a:r>
            <a:r>
              <a:rPr lang="fr-FR" sz="1200" i="1" dirty="0">
                <a:latin typeface="Calibri" panose="020F0502020204030204" pitchFamily="34" charset="0"/>
                <a:ea typeface="Times New Roman" panose="02020603050405020304" pitchFamily="18" charset="0"/>
              </a:rPr>
              <a:t>(tels que maladie, accident, impotence fonctionnelle)</a:t>
            </a:r>
            <a:r>
              <a:rPr lang="fr-FR" sz="1200" dirty="0">
                <a:latin typeface="Calibri" panose="020F0502020204030204" pitchFamily="34" charset="0"/>
                <a:ea typeface="Times New Roman" panose="02020603050405020304" pitchFamily="18" charset="0"/>
              </a:rPr>
              <a:t> ?</a:t>
            </a:r>
          </a:p>
          <a:p>
            <a:pPr marL="342900" lvl="0" indent="-342900">
              <a:buFont typeface="Wingdings" panose="05000000000000000000" pitchFamily="2" charset="2"/>
              <a:buChar char=""/>
            </a:pPr>
            <a:endParaRPr lang="fr-FR" sz="800" dirty="0">
              <a:latin typeface="Calibri" panose="020F0502020204030204" pitchFamily="34" charset="0"/>
              <a:ea typeface="Calibri" panose="020F0502020204030204" pitchFamily="34" charset="0"/>
            </a:endParaRPr>
          </a:p>
          <a:p>
            <a:pPr marL="342900" lvl="0" indent="-342900" algn="just">
              <a:buFont typeface="Wingdings" panose="05000000000000000000" pitchFamily="2" charset="2"/>
              <a:buChar char=""/>
            </a:pPr>
            <a:r>
              <a:rPr lang="fr-FR" sz="1200" dirty="0">
                <a:latin typeface="Calibri" panose="020F0502020204030204" pitchFamily="34" charset="0"/>
                <a:ea typeface="Times New Roman" panose="02020603050405020304" pitchFamily="18" charset="0"/>
              </a:rPr>
              <a:t>Quel est votre niveau d’équipement en </a:t>
            </a:r>
            <a:r>
              <a:rPr lang="fr-FR" sz="1200" b="1" dirty="0">
                <a:latin typeface="Calibri" panose="020F0502020204030204" pitchFamily="34" charset="0"/>
                <a:ea typeface="Times New Roman" panose="02020603050405020304" pitchFamily="18" charset="0"/>
              </a:rPr>
              <a:t>énergies vertes</a:t>
            </a:r>
            <a:r>
              <a:rPr lang="fr-FR" sz="1200" dirty="0">
                <a:latin typeface="Calibri" panose="020F0502020204030204" pitchFamily="34" charset="0"/>
                <a:ea typeface="Times New Roman" panose="02020603050405020304" pitchFamily="18" charset="0"/>
              </a:rPr>
              <a:t> </a:t>
            </a:r>
            <a:r>
              <a:rPr lang="fr-FR" sz="1200" i="1" dirty="0">
                <a:latin typeface="Calibri" panose="020F0502020204030204" pitchFamily="34" charset="0"/>
                <a:ea typeface="Times New Roman" panose="02020603050405020304" pitchFamily="18" charset="0"/>
              </a:rPr>
              <a:t>(panneaux photovoltaïques, éoliennes, méthanisation) </a:t>
            </a:r>
            <a:r>
              <a:rPr lang="fr-FR" sz="1200" dirty="0">
                <a:latin typeface="Calibri" panose="020F0502020204030204" pitchFamily="34" charset="0"/>
                <a:ea typeface="Times New Roman" panose="02020603050405020304" pitchFamily="18" charset="0"/>
              </a:rPr>
              <a:t>? Quel investissement cela a-t-il représenté ? Comment </a:t>
            </a:r>
            <a:r>
              <a:rPr lang="fr-FR" sz="1200" b="1" dirty="0">
                <a:latin typeface="Calibri" panose="020F0502020204030204" pitchFamily="34" charset="0"/>
                <a:ea typeface="Times New Roman" panose="02020603050405020304" pitchFamily="18" charset="0"/>
              </a:rPr>
              <a:t>couvrez-vous cet investissement face aux risques d’incendie, tempête ou grêle</a:t>
            </a:r>
            <a:r>
              <a:rPr lang="fr-FR" sz="1200" dirty="0">
                <a:latin typeface="Calibri" panose="020F0502020204030204" pitchFamily="34" charset="0"/>
                <a:ea typeface="Times New Roman" panose="02020603050405020304" pitchFamily="18" charset="0"/>
              </a:rPr>
              <a:t> ?</a:t>
            </a:r>
            <a:endParaRPr lang="fr-FR" sz="1200" dirty="0">
              <a:latin typeface="Calibri" panose="020F0502020204030204" pitchFamily="34" charset="0"/>
              <a:ea typeface="Calibri" panose="020F0502020204030204" pitchFamily="34" charset="0"/>
            </a:endParaRPr>
          </a:p>
        </p:txBody>
      </p:sp>
      <p:sp>
        <p:nvSpPr>
          <p:cNvPr id="6" name="Ellipse 5">
            <a:extLst>
              <a:ext uri="{FF2B5EF4-FFF2-40B4-BE49-F238E27FC236}">
                <a16:creationId xmlns:a16="http://schemas.microsoft.com/office/drawing/2014/main" id="{F414B11D-2143-4C20-8207-22E3CF80792A}"/>
              </a:ext>
            </a:extLst>
          </p:cNvPr>
          <p:cNvSpPr/>
          <p:nvPr/>
        </p:nvSpPr>
        <p:spPr>
          <a:xfrm>
            <a:off x="10187709" y="554182"/>
            <a:ext cx="1173018" cy="4650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mn-cs"/>
              </a:rPr>
              <a:t>2/2</a:t>
            </a:r>
          </a:p>
        </p:txBody>
      </p:sp>
    </p:spTree>
    <p:extLst>
      <p:ext uri="{BB962C8B-B14F-4D97-AF65-F5344CB8AC3E}">
        <p14:creationId xmlns:p14="http://schemas.microsoft.com/office/powerpoint/2010/main" val="2477576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Schémas de distribution / détection des besoins client</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4</a:t>
            </a:r>
          </a:p>
        </p:txBody>
      </p:sp>
      <p:grpSp>
        <p:nvGrpSpPr>
          <p:cNvPr id="142" name="Groupe 141">
            <a:extLst>
              <a:ext uri="{FF2B5EF4-FFF2-40B4-BE49-F238E27FC236}">
                <a16:creationId xmlns:a16="http://schemas.microsoft.com/office/drawing/2014/main" id="{0F9AE36F-4C95-4A41-AF61-7AA6975AADF1}"/>
              </a:ext>
            </a:extLst>
          </p:cNvPr>
          <p:cNvGrpSpPr/>
          <p:nvPr/>
        </p:nvGrpSpPr>
        <p:grpSpPr>
          <a:xfrm>
            <a:off x="800095" y="1288916"/>
            <a:ext cx="385993" cy="510935"/>
            <a:chOff x="7729783" y="3750361"/>
            <a:chExt cx="630445" cy="740323"/>
          </a:xfrm>
        </p:grpSpPr>
        <p:sp>
          <p:nvSpPr>
            <p:cNvPr id="143" name="Forme libre : forme 142">
              <a:extLst>
                <a:ext uri="{FF2B5EF4-FFF2-40B4-BE49-F238E27FC236}">
                  <a16:creationId xmlns:a16="http://schemas.microsoft.com/office/drawing/2014/main" id="{3934679A-7E95-41EB-8639-0F87C8AA7D96}"/>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orme libre : forme 143">
              <a:extLst>
                <a:ext uri="{FF2B5EF4-FFF2-40B4-BE49-F238E27FC236}">
                  <a16:creationId xmlns:a16="http://schemas.microsoft.com/office/drawing/2014/main" id="{B14C3AF5-C7B6-478C-9646-BB4BD272C3B1}"/>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Forme libre : forme 144">
              <a:extLst>
                <a:ext uri="{FF2B5EF4-FFF2-40B4-BE49-F238E27FC236}">
                  <a16:creationId xmlns:a16="http://schemas.microsoft.com/office/drawing/2014/main" id="{60A0B2E8-7330-44B9-B619-ACDBF038FB83}"/>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orme libre : forme 145">
              <a:extLst>
                <a:ext uri="{FF2B5EF4-FFF2-40B4-BE49-F238E27FC236}">
                  <a16:creationId xmlns:a16="http://schemas.microsoft.com/office/drawing/2014/main" id="{2236FF85-7F34-4C18-B4D4-92E12649D311}"/>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Forme libre : forme 146">
              <a:extLst>
                <a:ext uri="{FF2B5EF4-FFF2-40B4-BE49-F238E27FC236}">
                  <a16:creationId xmlns:a16="http://schemas.microsoft.com/office/drawing/2014/main" id="{B774D17E-1E18-4B34-B8A1-43FEBA2FE76A}"/>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48" name="Image 147">
            <a:extLst>
              <a:ext uri="{FF2B5EF4-FFF2-40B4-BE49-F238E27FC236}">
                <a16:creationId xmlns:a16="http://schemas.microsoft.com/office/drawing/2014/main" id="{AE7EA7EA-AF0E-46AF-8C2C-3EA864A2A4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sp>
        <p:nvSpPr>
          <p:cNvPr id="173" name="Rectangle 172">
            <a:extLst>
              <a:ext uri="{FF2B5EF4-FFF2-40B4-BE49-F238E27FC236}">
                <a16:creationId xmlns:a16="http://schemas.microsoft.com/office/drawing/2014/main" id="{A82C5FD4-49F4-4FC9-B910-8BDBCCD35400}"/>
              </a:ext>
            </a:extLst>
          </p:cNvPr>
          <p:cNvSpPr/>
          <p:nvPr/>
        </p:nvSpPr>
        <p:spPr>
          <a:xfrm>
            <a:off x="708087" y="1254320"/>
            <a:ext cx="4183912" cy="63583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16" name="ZoneTexte 15">
            <a:extLst>
              <a:ext uri="{FF2B5EF4-FFF2-40B4-BE49-F238E27FC236}">
                <a16:creationId xmlns:a16="http://schemas.microsoft.com/office/drawing/2014/main" id="{644AC46C-DC5C-49B2-A78E-007F2DDDD82A}"/>
              </a:ext>
            </a:extLst>
          </p:cNvPr>
          <p:cNvSpPr txBox="1"/>
          <p:nvPr/>
        </p:nvSpPr>
        <p:spPr>
          <a:xfrm>
            <a:off x="2988337" y="1255389"/>
            <a:ext cx="177590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prstClr val="black"/>
                </a:solidFill>
                <a:effectLst/>
                <a:uLnTx/>
                <a:uFillTx/>
                <a:latin typeface="Calibri Light" panose="020F0302020204030204"/>
                <a:ea typeface="+mn-ea"/>
                <a:cs typeface="+mn-cs"/>
              </a:rPr>
              <a:t>Création du lead</a:t>
            </a:r>
          </a:p>
        </p:txBody>
      </p:sp>
      <p:sp>
        <p:nvSpPr>
          <p:cNvPr id="17" name="Ellipse 16">
            <a:extLst>
              <a:ext uri="{FF2B5EF4-FFF2-40B4-BE49-F238E27FC236}">
                <a16:creationId xmlns:a16="http://schemas.microsoft.com/office/drawing/2014/main" id="{C56C6A9A-7407-4677-92E6-0E165C099A87}"/>
              </a:ext>
            </a:extLst>
          </p:cNvPr>
          <p:cNvSpPr/>
          <p:nvPr/>
        </p:nvSpPr>
        <p:spPr>
          <a:xfrm>
            <a:off x="2866047" y="1307715"/>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2</a:t>
            </a:r>
          </a:p>
        </p:txBody>
      </p:sp>
      <p:pic>
        <p:nvPicPr>
          <p:cNvPr id="18" name="Image 17">
            <a:extLst>
              <a:ext uri="{FF2B5EF4-FFF2-40B4-BE49-F238E27FC236}">
                <a16:creationId xmlns:a16="http://schemas.microsoft.com/office/drawing/2014/main" id="{F09DDF62-CDD3-469F-B9EA-EA6D8D5F3561}"/>
              </a:ext>
            </a:extLst>
          </p:cNvPr>
          <p:cNvPicPr>
            <a:picLocks noChangeAspect="1"/>
          </p:cNvPicPr>
          <p:nvPr/>
        </p:nvPicPr>
        <p:blipFill>
          <a:blip r:embed="rId3"/>
          <a:stretch>
            <a:fillRect/>
          </a:stretch>
        </p:blipFill>
        <p:spPr>
          <a:xfrm>
            <a:off x="3105279" y="1572235"/>
            <a:ext cx="1307039" cy="208225"/>
          </a:xfrm>
          <a:prstGeom prst="rect">
            <a:avLst/>
          </a:prstGeom>
        </p:spPr>
      </p:pic>
      <p:sp>
        <p:nvSpPr>
          <p:cNvPr id="21" name="Espace réservé du texte 5">
            <a:extLst>
              <a:ext uri="{FF2B5EF4-FFF2-40B4-BE49-F238E27FC236}">
                <a16:creationId xmlns:a16="http://schemas.microsoft.com/office/drawing/2014/main" id="{4FC27DAE-5858-475D-9B1D-9CEADD333D02}"/>
              </a:ext>
            </a:extLst>
          </p:cNvPr>
          <p:cNvSpPr txBox="1">
            <a:spLocks/>
          </p:cNvSpPr>
          <p:nvPr/>
        </p:nvSpPr>
        <p:spPr>
          <a:xfrm>
            <a:off x="5107833" y="1532548"/>
            <a:ext cx="6545433"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800" b="1" i="0" u="none" strike="noStrike" kern="1200" cap="none" spc="0" normalizeH="0" baseline="0" noProof="0">
                <a:ln>
                  <a:noFill/>
                </a:ln>
                <a:solidFill>
                  <a:srgbClr val="3E454A"/>
                </a:solidFill>
                <a:effectLst/>
                <a:uLnTx/>
                <a:uFillTx/>
                <a:latin typeface="Arial" panose="020B0604020202020204"/>
                <a:ea typeface="+mn-ea"/>
                <a:cs typeface="+mn-cs"/>
              </a:rPr>
              <a:t>Même parcours que pour les autres expertises métiers</a:t>
            </a:r>
          </a:p>
        </p:txBody>
      </p:sp>
      <p:sp>
        <p:nvSpPr>
          <p:cNvPr id="22" name="Titre 6">
            <a:extLst>
              <a:ext uri="{FF2B5EF4-FFF2-40B4-BE49-F238E27FC236}">
                <a16:creationId xmlns:a16="http://schemas.microsoft.com/office/drawing/2014/main" id="{C1BB81BC-034A-423D-8C01-DC0BD822C2A6}"/>
              </a:ext>
            </a:extLst>
          </p:cNvPr>
          <p:cNvSpPr txBox="1">
            <a:spLocks/>
          </p:cNvSpPr>
          <p:nvPr/>
        </p:nvSpPr>
        <p:spPr>
          <a:xfrm>
            <a:off x="5107833" y="891131"/>
            <a:ext cx="7084167" cy="71922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all" spc="0" normalizeH="0" baseline="0" noProof="0">
                <a:ln>
                  <a:noFill/>
                </a:ln>
                <a:solidFill>
                  <a:srgbClr val="D7000F"/>
                </a:solidFill>
                <a:effectLst/>
                <a:uLnTx/>
                <a:uFillTx/>
                <a:latin typeface="Arial" panose="020B0604020202020204"/>
                <a:ea typeface="+mj-ea"/>
                <a:cs typeface="+mj-cs"/>
              </a:rPr>
              <a:t>Saisie dans </a:t>
            </a:r>
            <a:r>
              <a:rPr kumimoji="0" lang="fr-FR" sz="1800" b="1" i="0" u="none" strike="noStrike" kern="1200" cap="all" spc="0" normalizeH="0" baseline="0" noProof="0" err="1">
                <a:ln>
                  <a:noFill/>
                </a:ln>
                <a:solidFill>
                  <a:srgbClr val="D7000F"/>
                </a:solidFill>
                <a:effectLst/>
                <a:uLnTx/>
                <a:uFillTx/>
                <a:latin typeface="Arial" panose="020B0604020202020204"/>
                <a:ea typeface="+mj-ea"/>
                <a:cs typeface="+mj-cs"/>
              </a:rPr>
              <a:t>monexpert</a:t>
            </a:r>
            <a:r>
              <a:rPr kumimoji="0" lang="fr-FR" sz="1800" b="1" i="0" u="none" strike="noStrike" kern="1200" cap="all" spc="0" normalizeH="0" baseline="0" noProof="0">
                <a:ln>
                  <a:noFill/>
                </a:ln>
                <a:solidFill>
                  <a:srgbClr val="D7000F"/>
                </a:solidFill>
                <a:effectLst/>
                <a:uLnTx/>
                <a:uFillTx/>
                <a:latin typeface="Arial" panose="020B0604020202020204"/>
                <a:ea typeface="+mj-ea"/>
                <a:cs typeface="+mj-cs"/>
              </a:rPr>
              <a:t> des informations clients</a:t>
            </a:r>
          </a:p>
        </p:txBody>
      </p:sp>
      <p:sp>
        <p:nvSpPr>
          <p:cNvPr id="4" name="Triangle isocèle 3">
            <a:extLst>
              <a:ext uri="{FF2B5EF4-FFF2-40B4-BE49-F238E27FC236}">
                <a16:creationId xmlns:a16="http://schemas.microsoft.com/office/drawing/2014/main" id="{DD6ABE49-9A6F-4C33-8204-0CC3BC783FC3}"/>
              </a:ext>
            </a:extLst>
          </p:cNvPr>
          <p:cNvSpPr/>
          <p:nvPr/>
        </p:nvSpPr>
        <p:spPr>
          <a:xfrm rot="5400000">
            <a:off x="4582290" y="1325694"/>
            <a:ext cx="431998" cy="432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30" name="ZoneTexte 29">
            <a:extLst>
              <a:ext uri="{FF2B5EF4-FFF2-40B4-BE49-F238E27FC236}">
                <a16:creationId xmlns:a16="http://schemas.microsoft.com/office/drawing/2014/main" id="{54D2DC7C-A682-426F-B988-6A005373CFE7}"/>
              </a:ext>
            </a:extLst>
          </p:cNvPr>
          <p:cNvSpPr txBox="1"/>
          <p:nvPr/>
        </p:nvSpPr>
        <p:spPr>
          <a:xfrm>
            <a:off x="8298523" y="5654563"/>
            <a:ext cx="3893477"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3E454A"/>
                </a:solidFill>
                <a:effectLst/>
                <a:uLnTx/>
                <a:uFillTx/>
              </a:rPr>
              <a:t>Cliquer sur l’expertise Assurances </a:t>
            </a:r>
            <a:r>
              <a:rPr kumimoji="0" lang="fr-FR" sz="1200" b="1" i="0" u="none" strike="noStrike" kern="0" cap="none" spc="0" normalizeH="0" baseline="0" noProof="0" dirty="0" err="1">
                <a:ln>
                  <a:noFill/>
                </a:ln>
                <a:solidFill>
                  <a:srgbClr val="3E454A"/>
                </a:solidFill>
                <a:effectLst/>
                <a:uLnTx/>
                <a:uFillTx/>
              </a:rPr>
              <a:t>Ent</a:t>
            </a:r>
            <a:r>
              <a:rPr kumimoji="0" lang="fr-FR" sz="1200" b="1" i="0" u="none" strike="noStrike" kern="0" cap="none" spc="0" normalizeH="0" baseline="0" noProof="0" dirty="0">
                <a:ln>
                  <a:noFill/>
                </a:ln>
                <a:solidFill>
                  <a:srgbClr val="3E454A"/>
                </a:solidFill>
                <a:effectLst/>
                <a:uLnTx/>
                <a:uFillTx/>
              </a:rPr>
              <a:t> et Agri/Viti WTW</a:t>
            </a:r>
          </a:p>
        </p:txBody>
      </p:sp>
      <p:cxnSp>
        <p:nvCxnSpPr>
          <p:cNvPr id="31" name="Connecteur droit avec flèche 30">
            <a:extLst>
              <a:ext uri="{FF2B5EF4-FFF2-40B4-BE49-F238E27FC236}">
                <a16:creationId xmlns:a16="http://schemas.microsoft.com/office/drawing/2014/main" id="{436688F6-1143-4543-BA8D-D44AF1FB4D28}"/>
              </a:ext>
            </a:extLst>
          </p:cNvPr>
          <p:cNvCxnSpPr>
            <a:endCxn id="37" idx="3"/>
          </p:cNvCxnSpPr>
          <p:nvPr/>
        </p:nvCxnSpPr>
        <p:spPr>
          <a:xfrm flipH="1">
            <a:off x="2940499" y="5397012"/>
            <a:ext cx="480053" cy="0"/>
          </a:xfrm>
          <a:prstGeom prst="straightConnector1">
            <a:avLst/>
          </a:prstGeom>
          <a:noFill/>
          <a:ln w="6350" cap="flat" cmpd="sng" algn="ctr">
            <a:solidFill>
              <a:srgbClr val="C00000"/>
            </a:solidFill>
            <a:prstDash val="solid"/>
            <a:miter lim="800000"/>
            <a:tailEnd type="triangle"/>
          </a:ln>
          <a:effectLst/>
        </p:spPr>
      </p:cxnSp>
      <p:sp>
        <p:nvSpPr>
          <p:cNvPr id="32" name="ZoneTexte 31">
            <a:extLst>
              <a:ext uri="{FF2B5EF4-FFF2-40B4-BE49-F238E27FC236}">
                <a16:creationId xmlns:a16="http://schemas.microsoft.com/office/drawing/2014/main" id="{E07E0BDC-9A6F-4E58-AD24-6461FD0AE4AF}"/>
              </a:ext>
            </a:extLst>
          </p:cNvPr>
          <p:cNvSpPr txBox="1"/>
          <p:nvPr/>
        </p:nvSpPr>
        <p:spPr>
          <a:xfrm>
            <a:off x="8495854" y="3288955"/>
            <a:ext cx="3022268" cy="1077218"/>
          </a:xfrm>
          <a:prstGeom prst="rect">
            <a:avLst/>
          </a:prstGeom>
          <a:solidFill>
            <a:srgbClr val="FCBE04"/>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rgbClr val="FFFFFF"/>
                </a:solidFill>
                <a:effectLst/>
                <a:uLnTx/>
                <a:uFillTx/>
              </a:rPr>
              <a:t>Les données de contact des clients sont adressés à WTW via un formulaire de lead sur l’outil </a:t>
            </a:r>
            <a:r>
              <a:rPr kumimoji="0" lang="fr-FR" sz="1600" b="1" i="0" u="none" strike="noStrike" kern="0" cap="none" spc="0" normalizeH="0" baseline="0" noProof="0" dirty="0" err="1">
                <a:ln>
                  <a:noFill/>
                </a:ln>
                <a:solidFill>
                  <a:srgbClr val="FFFFFF"/>
                </a:solidFill>
                <a:effectLst/>
                <a:uLnTx/>
                <a:uFillTx/>
              </a:rPr>
              <a:t>MonExpert</a:t>
            </a:r>
            <a:r>
              <a:rPr kumimoji="0" lang="fr-FR" sz="1600" b="1" i="0" u="none" strike="noStrike" kern="0" cap="none" spc="0" normalizeH="0" baseline="0" noProof="0" dirty="0">
                <a:ln>
                  <a:noFill/>
                </a:ln>
                <a:solidFill>
                  <a:srgbClr val="FFFFFF"/>
                </a:solidFill>
                <a:effectLst/>
                <a:uLnTx/>
                <a:uFillTx/>
              </a:rPr>
              <a:t>.</a:t>
            </a:r>
          </a:p>
        </p:txBody>
      </p:sp>
      <p:sp>
        <p:nvSpPr>
          <p:cNvPr id="33" name="Flèche : bas 32">
            <a:extLst>
              <a:ext uri="{FF2B5EF4-FFF2-40B4-BE49-F238E27FC236}">
                <a16:creationId xmlns:a16="http://schemas.microsoft.com/office/drawing/2014/main" id="{5364DC8D-A8C2-4660-AF2A-5833CAFD1AA5}"/>
              </a:ext>
            </a:extLst>
          </p:cNvPr>
          <p:cNvSpPr/>
          <p:nvPr/>
        </p:nvSpPr>
        <p:spPr>
          <a:xfrm>
            <a:off x="9862972" y="4439451"/>
            <a:ext cx="288032" cy="1140785"/>
          </a:xfrm>
          <a:prstGeom prst="downArrow">
            <a:avLst/>
          </a:prstGeom>
          <a:solidFill>
            <a:srgbClr val="FCBE0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34" name="Groupe 33">
            <a:extLst>
              <a:ext uri="{FF2B5EF4-FFF2-40B4-BE49-F238E27FC236}">
                <a16:creationId xmlns:a16="http://schemas.microsoft.com/office/drawing/2014/main" id="{E1E28FB6-C07E-489D-8239-185780EEF869}"/>
              </a:ext>
            </a:extLst>
          </p:cNvPr>
          <p:cNvGrpSpPr/>
          <p:nvPr/>
        </p:nvGrpSpPr>
        <p:grpSpPr>
          <a:xfrm>
            <a:off x="1065614" y="2335171"/>
            <a:ext cx="6693408" cy="3781057"/>
            <a:chOff x="650767" y="1210102"/>
            <a:chExt cx="6693408" cy="3781057"/>
          </a:xfrm>
        </p:grpSpPr>
        <p:pic>
          <p:nvPicPr>
            <p:cNvPr id="35" name="Image 34">
              <a:extLst>
                <a:ext uri="{FF2B5EF4-FFF2-40B4-BE49-F238E27FC236}">
                  <a16:creationId xmlns:a16="http://schemas.microsoft.com/office/drawing/2014/main" id="{10BFBD2C-08BE-4FB7-8D19-B594B65D2641}"/>
                </a:ext>
              </a:extLst>
            </p:cNvPr>
            <p:cNvPicPr>
              <a:picLocks noChangeAspect="1"/>
            </p:cNvPicPr>
            <p:nvPr/>
          </p:nvPicPr>
          <p:blipFill rotWithShape="1">
            <a:blip r:embed="rId4"/>
            <a:srcRect b="44867"/>
            <a:stretch/>
          </p:blipFill>
          <p:spPr>
            <a:xfrm>
              <a:off x="650767" y="1210102"/>
              <a:ext cx="6693408" cy="3781057"/>
            </a:xfrm>
            <a:prstGeom prst="rect">
              <a:avLst/>
            </a:prstGeom>
          </p:spPr>
        </p:pic>
        <p:pic>
          <p:nvPicPr>
            <p:cNvPr id="36" name="Image 35">
              <a:extLst>
                <a:ext uri="{FF2B5EF4-FFF2-40B4-BE49-F238E27FC236}">
                  <a16:creationId xmlns:a16="http://schemas.microsoft.com/office/drawing/2014/main" id="{204766C4-565C-41C2-ACDD-76FCC44AB85A}"/>
                </a:ext>
              </a:extLst>
            </p:cNvPr>
            <p:cNvPicPr>
              <a:picLocks noChangeAspect="1"/>
            </p:cNvPicPr>
            <p:nvPr/>
          </p:nvPicPr>
          <p:blipFill>
            <a:blip r:embed="rId5"/>
            <a:stretch>
              <a:fillRect/>
            </a:stretch>
          </p:blipFill>
          <p:spPr>
            <a:xfrm>
              <a:off x="5601149" y="3314382"/>
              <a:ext cx="1467055" cy="1590897"/>
            </a:xfrm>
            <a:prstGeom prst="rect">
              <a:avLst/>
            </a:prstGeom>
          </p:spPr>
        </p:pic>
      </p:grpSp>
      <p:sp>
        <p:nvSpPr>
          <p:cNvPr id="37" name="Rectangle : coins arrondis 36">
            <a:extLst>
              <a:ext uri="{FF2B5EF4-FFF2-40B4-BE49-F238E27FC236}">
                <a16:creationId xmlns:a16="http://schemas.microsoft.com/office/drawing/2014/main" id="{AD0205A3-FF65-4B80-A870-11FB83947BB7}"/>
              </a:ext>
            </a:extLst>
          </p:cNvPr>
          <p:cNvSpPr/>
          <p:nvPr/>
        </p:nvSpPr>
        <p:spPr>
          <a:xfrm>
            <a:off x="1404328" y="4676932"/>
            <a:ext cx="1536171" cy="1440160"/>
          </a:xfrm>
          <a:prstGeom prst="roundRect">
            <a:avLst/>
          </a:prstGeom>
          <a:noFill/>
          <a:ln w="28575"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FFFFFF"/>
              </a:solidFill>
              <a:effectLst/>
              <a:uLnTx/>
              <a:uFillTx/>
              <a:latin typeface="Arial" panose="020B0604020202020204"/>
              <a:ea typeface="+mn-ea"/>
              <a:cs typeface="+mn-cs"/>
            </a:endParaRPr>
          </a:p>
        </p:txBody>
      </p:sp>
      <p:cxnSp>
        <p:nvCxnSpPr>
          <p:cNvPr id="38" name="Connecteur droit avec flèche 37">
            <a:extLst>
              <a:ext uri="{FF2B5EF4-FFF2-40B4-BE49-F238E27FC236}">
                <a16:creationId xmlns:a16="http://schemas.microsoft.com/office/drawing/2014/main" id="{A6C84108-68BB-4488-A09F-AD010F8356DB}"/>
              </a:ext>
            </a:extLst>
          </p:cNvPr>
          <p:cNvCxnSpPr>
            <a:cxnSpLocks/>
            <a:stCxn id="30" idx="1"/>
          </p:cNvCxnSpPr>
          <p:nvPr/>
        </p:nvCxnSpPr>
        <p:spPr>
          <a:xfrm flipH="1">
            <a:off x="2940499" y="5885396"/>
            <a:ext cx="5358024" cy="0"/>
          </a:xfrm>
          <a:prstGeom prst="straightConnector1">
            <a:avLst/>
          </a:prstGeom>
          <a:noFill/>
          <a:ln w="28575" cap="flat" cmpd="sng" algn="ctr">
            <a:solidFill>
              <a:srgbClr val="D7000F"/>
            </a:solidFill>
            <a:prstDash val="solid"/>
            <a:miter lim="800000"/>
            <a:tailEnd type="triangle"/>
          </a:ln>
          <a:effectLst/>
        </p:spPr>
      </p:cxnSp>
    </p:spTree>
    <p:extLst>
      <p:ext uri="{BB962C8B-B14F-4D97-AF65-F5344CB8AC3E}">
        <p14:creationId xmlns:p14="http://schemas.microsoft.com/office/powerpoint/2010/main" val="31970744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Schémas de distribution / </a:t>
            </a:r>
            <a:r>
              <a:rPr lang="fr-FR" cap="all">
                <a:solidFill>
                  <a:srgbClr val="D7000F"/>
                </a:solidFill>
                <a:latin typeface="Arial" panose="020B0604020202020204"/>
              </a:rPr>
              <a:t>Saisie dans </a:t>
            </a:r>
            <a:r>
              <a:rPr lang="fr-FR" cap="all" err="1">
                <a:solidFill>
                  <a:srgbClr val="D7000F"/>
                </a:solidFill>
                <a:latin typeface="Arial" panose="020B0604020202020204"/>
              </a:rPr>
              <a:t>monexpert</a:t>
            </a:r>
            <a:r>
              <a:rPr lang="fr-FR" cap="all">
                <a:solidFill>
                  <a:srgbClr val="D7000F"/>
                </a:solidFill>
                <a:latin typeface="Arial" panose="020B0604020202020204"/>
              </a:rPr>
              <a:t> des informations clients</a:t>
            </a:r>
            <a:endParaRPr lang="fr-FR" sz="2400" cap="all">
              <a:solidFill>
                <a:srgbClr val="D7000F"/>
              </a:solidFill>
              <a:latin typeface="Arial" panose="020B0604020202020204"/>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4</a:t>
            </a:r>
          </a:p>
        </p:txBody>
      </p:sp>
      <p:sp>
        <p:nvSpPr>
          <p:cNvPr id="21" name="Espace réservé du texte 5">
            <a:extLst>
              <a:ext uri="{FF2B5EF4-FFF2-40B4-BE49-F238E27FC236}">
                <a16:creationId xmlns:a16="http://schemas.microsoft.com/office/drawing/2014/main" id="{4FC27DAE-5858-475D-9B1D-9CEADD333D02}"/>
              </a:ext>
            </a:extLst>
          </p:cNvPr>
          <p:cNvSpPr txBox="1">
            <a:spLocks/>
          </p:cNvSpPr>
          <p:nvPr/>
        </p:nvSpPr>
        <p:spPr>
          <a:xfrm>
            <a:off x="6096000" y="919491"/>
            <a:ext cx="6545433"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400" b="0" i="1" u="none" strike="noStrike" kern="1200" cap="none" spc="0" normalizeH="0" baseline="0" noProof="0">
                <a:ln>
                  <a:noFill/>
                </a:ln>
                <a:solidFill>
                  <a:srgbClr val="3E454A"/>
                </a:solidFill>
                <a:effectLst/>
                <a:uLnTx/>
                <a:uFillTx/>
                <a:latin typeface="Arial" panose="020B0604020202020204"/>
                <a:ea typeface="+mn-ea"/>
                <a:cs typeface="+mn-cs"/>
              </a:rPr>
              <a:t>Même parcours que pour les autres expertises métiers</a:t>
            </a:r>
          </a:p>
        </p:txBody>
      </p:sp>
      <p:sp>
        <p:nvSpPr>
          <p:cNvPr id="20" name="Espace réservé du pied de page 4">
            <a:extLst>
              <a:ext uri="{FF2B5EF4-FFF2-40B4-BE49-F238E27FC236}">
                <a16:creationId xmlns:a16="http://schemas.microsoft.com/office/drawing/2014/main" id="{B4BB84F4-A62A-4BA1-8AFA-ED449BBCF120}"/>
              </a:ext>
            </a:extLst>
          </p:cNvPr>
          <p:cNvSpPr txBox="1">
            <a:spLocks/>
          </p:cNvSpPr>
          <p:nvPr/>
        </p:nvSpPr>
        <p:spPr>
          <a:xfrm>
            <a:off x="179512" y="5124354"/>
            <a:ext cx="5891022" cy="68580"/>
          </a:xfrm>
          <a:prstGeom prst="rect">
            <a:avLst/>
          </a:prstGeom>
        </p:spPr>
        <p:txBody>
          <a:bodyPr vert="horz" wrap="square" lIns="0" tIns="0" rIns="0" bIns="0" rtlCol="0" anchor="t" anchorCtr="0">
            <a:spAutoFit/>
          </a:bodyPr>
          <a:lstStyle>
            <a:defPPr>
              <a:defRPr lang="en-US"/>
            </a:defPPr>
            <a:lvl1pPr marL="0" algn="l" defTabSz="914400" rtl="0" eaLnBrk="1" fontAlgn="base" latinLnBrk="0" hangingPunct="1">
              <a:spcBef>
                <a:spcPct val="0"/>
              </a:spcBef>
              <a:spcAft>
                <a:spcPct val="0"/>
              </a:spcAft>
              <a:defRPr sz="450"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r>
              <a:rPr lang="en-US"/>
              <a:t>© 2022 Willis Towers Watson. All rights reserved. Proprietary and Confidential. For Willis Towers Watson and Willis Towers Watson client use only. Not suitable for unintended purpose or use by unauthorized recipient.</a:t>
            </a:r>
          </a:p>
        </p:txBody>
      </p:sp>
      <p:sp>
        <p:nvSpPr>
          <p:cNvPr id="23" name="Espace réservé du numéro de diapositive 1">
            <a:extLst>
              <a:ext uri="{FF2B5EF4-FFF2-40B4-BE49-F238E27FC236}">
                <a16:creationId xmlns:a16="http://schemas.microsoft.com/office/drawing/2014/main" id="{9565784F-9AEF-4B49-93AA-FD1C808A65CD}"/>
              </a:ext>
            </a:extLst>
          </p:cNvPr>
          <p:cNvSpPr txBox="1">
            <a:spLocks/>
          </p:cNvSpPr>
          <p:nvPr/>
        </p:nvSpPr>
        <p:spPr>
          <a:xfrm>
            <a:off x="8401050" y="5106706"/>
            <a:ext cx="396000" cy="144000"/>
          </a:xfrm>
          <a:prstGeom prst="rect">
            <a:avLst/>
          </a:prstGeom>
        </p:spPr>
        <p:txBody>
          <a:bodyPr vert="horz" wrap="square" lIns="0" tIns="0" rIns="0" bIns="0" rtlCol="0" anchor="ctr" anchorCtr="0">
            <a:noAutofit/>
          </a:bodyPr>
          <a:lstStyle>
            <a:defPPr>
              <a:defRPr lang="en-US"/>
            </a:defPPr>
            <a:lvl1pPr marL="0" algn="ctr" defTabSz="914400" rtl="0" eaLnBrk="1" fontAlgn="base" latinLnBrk="0" hangingPunct="1">
              <a:spcBef>
                <a:spcPct val="0"/>
              </a:spcBef>
              <a:spcAft>
                <a:spcPct val="0"/>
              </a:spcAft>
              <a:defRPr sz="675"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fld id="{2083E393-C0BF-4ED8-8545-7E4C90AFF831}" type="slidenum">
              <a:rPr lang="en-US" smtClean="0"/>
              <a:pPr/>
              <a:t>49</a:t>
            </a:fld>
            <a:endParaRPr lang="en-US"/>
          </a:p>
        </p:txBody>
      </p:sp>
      <p:pic>
        <p:nvPicPr>
          <p:cNvPr id="25" name="Image 24">
            <a:extLst>
              <a:ext uri="{FF2B5EF4-FFF2-40B4-BE49-F238E27FC236}">
                <a16:creationId xmlns:a16="http://schemas.microsoft.com/office/drawing/2014/main" id="{EE9DBF5A-6455-4F30-BAE0-3D10956C8543}"/>
              </a:ext>
            </a:extLst>
          </p:cNvPr>
          <p:cNvPicPr>
            <a:picLocks noChangeAspect="1"/>
          </p:cNvPicPr>
          <p:nvPr/>
        </p:nvPicPr>
        <p:blipFill>
          <a:blip r:embed="rId2"/>
          <a:stretch>
            <a:fillRect/>
          </a:stretch>
        </p:blipFill>
        <p:spPr>
          <a:xfrm>
            <a:off x="3410529" y="1265530"/>
            <a:ext cx="5511954" cy="2489539"/>
          </a:xfrm>
          <a:prstGeom prst="rect">
            <a:avLst/>
          </a:prstGeom>
        </p:spPr>
      </p:pic>
      <p:pic>
        <p:nvPicPr>
          <p:cNvPr id="26" name="Image 25">
            <a:extLst>
              <a:ext uri="{FF2B5EF4-FFF2-40B4-BE49-F238E27FC236}">
                <a16:creationId xmlns:a16="http://schemas.microsoft.com/office/drawing/2014/main" id="{329B7829-D6C3-4885-82B3-48BB69961B83}"/>
              </a:ext>
            </a:extLst>
          </p:cNvPr>
          <p:cNvPicPr>
            <a:picLocks noChangeAspect="1"/>
          </p:cNvPicPr>
          <p:nvPr/>
        </p:nvPicPr>
        <p:blipFill>
          <a:blip r:embed="rId3"/>
          <a:stretch>
            <a:fillRect/>
          </a:stretch>
        </p:blipFill>
        <p:spPr>
          <a:xfrm>
            <a:off x="650827" y="3776213"/>
            <a:ext cx="5330224" cy="2791039"/>
          </a:xfrm>
          <a:prstGeom prst="rect">
            <a:avLst/>
          </a:prstGeom>
        </p:spPr>
      </p:pic>
      <p:pic>
        <p:nvPicPr>
          <p:cNvPr id="27" name="Image 26">
            <a:extLst>
              <a:ext uri="{FF2B5EF4-FFF2-40B4-BE49-F238E27FC236}">
                <a16:creationId xmlns:a16="http://schemas.microsoft.com/office/drawing/2014/main" id="{72578807-E923-4EB4-A6AE-2D3F832AC25C}"/>
              </a:ext>
            </a:extLst>
          </p:cNvPr>
          <p:cNvPicPr>
            <a:picLocks noChangeAspect="1"/>
          </p:cNvPicPr>
          <p:nvPr/>
        </p:nvPicPr>
        <p:blipFill>
          <a:blip r:embed="rId4"/>
          <a:stretch>
            <a:fillRect/>
          </a:stretch>
        </p:blipFill>
        <p:spPr>
          <a:xfrm>
            <a:off x="6080760" y="3989751"/>
            <a:ext cx="5618256" cy="1828804"/>
          </a:xfrm>
          <a:prstGeom prst="rect">
            <a:avLst/>
          </a:prstGeom>
        </p:spPr>
      </p:pic>
      <p:sp>
        <p:nvSpPr>
          <p:cNvPr id="28" name="Dodécagone 27">
            <a:extLst>
              <a:ext uri="{FF2B5EF4-FFF2-40B4-BE49-F238E27FC236}">
                <a16:creationId xmlns:a16="http://schemas.microsoft.com/office/drawing/2014/main" id="{19333BAF-7059-4455-B80B-0D5FEA61AA0C}"/>
              </a:ext>
            </a:extLst>
          </p:cNvPr>
          <p:cNvSpPr/>
          <p:nvPr/>
        </p:nvSpPr>
        <p:spPr>
          <a:xfrm>
            <a:off x="3089501" y="1173941"/>
            <a:ext cx="480053" cy="451912"/>
          </a:xfrm>
          <a:prstGeom prst="dodecagon">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a:t>2</a:t>
            </a:r>
          </a:p>
        </p:txBody>
      </p:sp>
      <p:sp>
        <p:nvSpPr>
          <p:cNvPr id="29" name="Dodécagone 28">
            <a:extLst>
              <a:ext uri="{FF2B5EF4-FFF2-40B4-BE49-F238E27FC236}">
                <a16:creationId xmlns:a16="http://schemas.microsoft.com/office/drawing/2014/main" id="{F624BBBF-3E2D-49CE-9CFA-DF01B086FC86}"/>
              </a:ext>
            </a:extLst>
          </p:cNvPr>
          <p:cNvSpPr/>
          <p:nvPr/>
        </p:nvSpPr>
        <p:spPr>
          <a:xfrm>
            <a:off x="281284" y="3564390"/>
            <a:ext cx="480053" cy="451912"/>
          </a:xfrm>
          <a:prstGeom prst="dodecagon">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a:t>3</a:t>
            </a:r>
          </a:p>
        </p:txBody>
      </p:sp>
      <p:sp>
        <p:nvSpPr>
          <p:cNvPr id="30" name="Dodécagone 29">
            <a:extLst>
              <a:ext uri="{FF2B5EF4-FFF2-40B4-BE49-F238E27FC236}">
                <a16:creationId xmlns:a16="http://schemas.microsoft.com/office/drawing/2014/main" id="{43718993-CF8E-4815-9B6A-9FEDC4F57040}"/>
              </a:ext>
            </a:extLst>
          </p:cNvPr>
          <p:cNvSpPr/>
          <p:nvPr/>
        </p:nvSpPr>
        <p:spPr>
          <a:xfrm>
            <a:off x="6005457" y="3892460"/>
            <a:ext cx="480053" cy="451912"/>
          </a:xfrm>
          <a:prstGeom prst="dodecagon">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a:t>4</a:t>
            </a:r>
          </a:p>
        </p:txBody>
      </p:sp>
      <p:sp>
        <p:nvSpPr>
          <p:cNvPr id="31" name="ZoneTexte 30">
            <a:extLst>
              <a:ext uri="{FF2B5EF4-FFF2-40B4-BE49-F238E27FC236}">
                <a16:creationId xmlns:a16="http://schemas.microsoft.com/office/drawing/2014/main" id="{1807D483-3DB6-4194-BB89-5CDC59C53227}"/>
              </a:ext>
            </a:extLst>
          </p:cNvPr>
          <p:cNvSpPr txBox="1"/>
          <p:nvPr/>
        </p:nvSpPr>
        <p:spPr>
          <a:xfrm>
            <a:off x="9647157" y="1570189"/>
            <a:ext cx="2028843" cy="1323439"/>
          </a:xfrm>
          <a:prstGeom prst="rect">
            <a:avLst/>
          </a:prstGeom>
          <a:solidFill>
            <a:srgbClr val="FCBE04"/>
          </a:solidFill>
        </p:spPr>
        <p:txBody>
          <a:bodyPr wrap="square" rtlCol="0">
            <a:spAutoFit/>
          </a:bodyPr>
          <a:lstStyle/>
          <a:p>
            <a:pPr algn="ctr"/>
            <a:r>
              <a:rPr lang="fr-FR" sz="1600" b="1">
                <a:solidFill>
                  <a:schemeClr val="bg1"/>
                </a:solidFill>
              </a:rPr>
              <a:t>Rapatriement automatique des données de contact depuis le SI </a:t>
            </a:r>
          </a:p>
        </p:txBody>
      </p:sp>
      <p:pic>
        <p:nvPicPr>
          <p:cNvPr id="32" name="Image 31">
            <a:extLst>
              <a:ext uri="{FF2B5EF4-FFF2-40B4-BE49-F238E27FC236}">
                <a16:creationId xmlns:a16="http://schemas.microsoft.com/office/drawing/2014/main" id="{0AA59F03-6F05-46FB-AEBD-0EF447E66D78}"/>
              </a:ext>
            </a:extLst>
          </p:cNvPr>
          <p:cNvPicPr>
            <a:picLocks noChangeAspect="1"/>
          </p:cNvPicPr>
          <p:nvPr/>
        </p:nvPicPr>
        <p:blipFill>
          <a:blip r:embed="rId5"/>
          <a:stretch>
            <a:fillRect/>
          </a:stretch>
        </p:blipFill>
        <p:spPr>
          <a:xfrm>
            <a:off x="478799" y="1260445"/>
            <a:ext cx="2362013" cy="388728"/>
          </a:xfrm>
          <a:prstGeom prst="rect">
            <a:avLst/>
          </a:prstGeom>
        </p:spPr>
      </p:pic>
      <p:sp>
        <p:nvSpPr>
          <p:cNvPr id="33" name="Dodécagone 32">
            <a:extLst>
              <a:ext uri="{FF2B5EF4-FFF2-40B4-BE49-F238E27FC236}">
                <a16:creationId xmlns:a16="http://schemas.microsoft.com/office/drawing/2014/main" id="{0B1C564C-8E90-4015-AFA2-631188C3548D}"/>
              </a:ext>
            </a:extLst>
          </p:cNvPr>
          <p:cNvSpPr/>
          <p:nvPr/>
        </p:nvSpPr>
        <p:spPr>
          <a:xfrm>
            <a:off x="126343" y="1125535"/>
            <a:ext cx="480053" cy="451912"/>
          </a:xfrm>
          <a:prstGeom prst="dodecagon">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a:t>1</a:t>
            </a:r>
          </a:p>
        </p:txBody>
      </p:sp>
      <p:sp>
        <p:nvSpPr>
          <p:cNvPr id="34" name="Flèche : virage 33">
            <a:extLst>
              <a:ext uri="{FF2B5EF4-FFF2-40B4-BE49-F238E27FC236}">
                <a16:creationId xmlns:a16="http://schemas.microsoft.com/office/drawing/2014/main" id="{3B290A04-A2B1-40BE-9FBA-8E1E60FB61B2}"/>
              </a:ext>
            </a:extLst>
          </p:cNvPr>
          <p:cNvSpPr/>
          <p:nvPr/>
        </p:nvSpPr>
        <p:spPr>
          <a:xfrm rot="10800000">
            <a:off x="9933738" y="2924405"/>
            <a:ext cx="768085" cy="513915"/>
          </a:xfrm>
          <a:prstGeom prst="bentArrow">
            <a:avLst/>
          </a:prstGeom>
          <a:solidFill>
            <a:srgbClr val="FCBE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solidFill>
                <a:schemeClr val="tx1"/>
              </a:solidFill>
            </a:endParaRPr>
          </a:p>
        </p:txBody>
      </p:sp>
      <p:sp>
        <p:nvSpPr>
          <p:cNvPr id="35" name="Graphique 9">
            <a:extLst>
              <a:ext uri="{FF2B5EF4-FFF2-40B4-BE49-F238E27FC236}">
                <a16:creationId xmlns:a16="http://schemas.microsoft.com/office/drawing/2014/main" id="{BD5E7009-7B11-4206-891E-8495B0D5383E}"/>
              </a:ext>
            </a:extLst>
          </p:cNvPr>
          <p:cNvSpPr>
            <a:spLocks noChangeAspect="1"/>
          </p:cNvSpPr>
          <p:nvPr/>
        </p:nvSpPr>
        <p:spPr>
          <a:xfrm>
            <a:off x="516000" y="6421496"/>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pic>
        <p:nvPicPr>
          <p:cNvPr id="36" name="Image 35">
            <a:extLst>
              <a:ext uri="{FF2B5EF4-FFF2-40B4-BE49-F238E27FC236}">
                <a16:creationId xmlns:a16="http://schemas.microsoft.com/office/drawing/2014/main" id="{F99F8A45-1FD1-4A50-889E-ADF9E0C585FD}"/>
              </a:ext>
            </a:extLst>
          </p:cNvPr>
          <p:cNvPicPr>
            <a:picLocks noChangeAspect="1"/>
          </p:cNvPicPr>
          <p:nvPr/>
        </p:nvPicPr>
        <p:blipFill>
          <a:blip r:embed="rId6"/>
          <a:stretch>
            <a:fillRect/>
          </a:stretch>
        </p:blipFill>
        <p:spPr>
          <a:xfrm>
            <a:off x="649170" y="1734006"/>
            <a:ext cx="1677572" cy="1211580"/>
          </a:xfrm>
          <a:prstGeom prst="rect">
            <a:avLst/>
          </a:prstGeom>
        </p:spPr>
      </p:pic>
    </p:spTree>
    <p:extLst>
      <p:ext uri="{BB962C8B-B14F-4D97-AF65-F5344CB8AC3E}">
        <p14:creationId xmlns:p14="http://schemas.microsoft.com/office/powerpoint/2010/main" val="40163167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Tx/>
              <a:buFont typeface="+mj-lt"/>
              <a:buAutoNum type="arabicPeriod"/>
            </a:pPr>
            <a:r>
              <a:rPr lang="fr-FR" sz="2400">
                <a:solidFill>
                  <a:schemeClr val="tx1"/>
                </a:solidFill>
              </a:rPr>
              <a:t>Contexte</a:t>
            </a:r>
          </a:p>
          <a:p>
            <a:pPr>
              <a:buClrTx/>
            </a:pPr>
            <a:r>
              <a:rPr lang="fr-FR" sz="2400">
                <a:solidFill>
                  <a:schemeClr val="tx1"/>
                </a:solidFill>
              </a:rPr>
              <a:t>Partenariat                   /</a:t>
            </a:r>
          </a:p>
          <a:p>
            <a:pPr>
              <a:buClrTx/>
            </a:pPr>
            <a:r>
              <a:rPr lang="fr-FR" sz="2400">
                <a:solidFill>
                  <a:schemeClr val="tx1"/>
                </a:solidFill>
              </a:rPr>
              <a:t>Les offres Assurances Agri/Viti by </a:t>
            </a:r>
          </a:p>
          <a:p>
            <a:pPr>
              <a:buClrTx/>
            </a:pPr>
            <a:r>
              <a:rPr lang="fr-FR" sz="2400">
                <a:solidFill>
                  <a:schemeClr val="tx1"/>
                </a:solidFill>
              </a:rPr>
              <a:t>Schémas de distribution / Argumentaire</a:t>
            </a:r>
          </a:p>
          <a:p>
            <a:pPr>
              <a:buClrTx/>
            </a:pPr>
            <a:r>
              <a:rPr lang="fr-FR" sz="2400" b="1">
                <a:solidFill>
                  <a:srgbClr val="C00000"/>
                </a:solidFill>
              </a:rPr>
              <a:t>Schéma contractuel</a:t>
            </a:r>
          </a:p>
          <a:p>
            <a:pPr>
              <a:buClrTx/>
            </a:pPr>
            <a:endParaRPr lang="fr-FR" sz="2400" b="1">
              <a:solidFill>
                <a:srgbClr val="C00000"/>
              </a:solidFill>
            </a:endParaRPr>
          </a:p>
          <a:p>
            <a:pPr>
              <a:buClrTx/>
            </a:pPr>
            <a:r>
              <a:rPr lang="fr-FR" sz="2400"/>
              <a:t>Annexe : le marché des assurances Agri/Viti</a:t>
            </a:r>
          </a:p>
          <a:p>
            <a:endParaRPr lang="fr-FR" sz="2400" b="1"/>
          </a:p>
        </p:txBody>
      </p:sp>
      <p:sp>
        <p:nvSpPr>
          <p:cNvPr id="3" name="Rectangle 2">
            <a:extLst>
              <a:ext uri="{FF2B5EF4-FFF2-40B4-BE49-F238E27FC236}">
                <a16:creationId xmlns:a16="http://schemas.microsoft.com/office/drawing/2014/main" id="{9ADF4C20-1357-438A-BEE4-082974747E7E}"/>
              </a:ext>
            </a:extLst>
          </p:cNvPr>
          <p:cNvSpPr/>
          <p:nvPr/>
        </p:nvSpPr>
        <p:spPr>
          <a:xfrm>
            <a:off x="3483429" y="3819731"/>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8F4A06BC-B829-4B8C-ABD6-E9D579E6C33D}"/>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615409" y="2420673"/>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ctualités du Groupe BPCE : Banque Populaire Caisse d'Epargne Natixis - 22">
            <a:extLst>
              <a:ext uri="{FF2B5EF4-FFF2-40B4-BE49-F238E27FC236}">
                <a16:creationId xmlns:a16="http://schemas.microsoft.com/office/drawing/2014/main" id="{BA93EC2C-4BFA-4CB8-9FF2-7816BCA2BA6C}"/>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5903872" y="2309883"/>
            <a:ext cx="1407900" cy="4017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FAB4BBC6-EEB1-4E1B-A24D-33AB901DA2D2}"/>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8916650" y="2904155"/>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24357241-A25C-476D-A741-B13B3BAB8EDD}"/>
              </a:ext>
            </a:extLst>
          </p:cNvPr>
          <p:cNvPicPr>
            <a:picLocks noChangeAspect="1"/>
          </p:cNvPicPr>
          <p:nvPr/>
        </p:nvPicPr>
        <p:blipFill>
          <a:blip r:embed="rId6"/>
          <a:stretch>
            <a:fillRect/>
          </a:stretch>
        </p:blipFill>
        <p:spPr>
          <a:xfrm>
            <a:off x="8303491" y="5769465"/>
            <a:ext cx="3616902" cy="683923"/>
          </a:xfrm>
          <a:prstGeom prst="rect">
            <a:avLst/>
          </a:prstGeom>
        </p:spPr>
      </p:pic>
      <p:pic>
        <p:nvPicPr>
          <p:cNvPr id="12" name="Image 11">
            <a:extLst>
              <a:ext uri="{FF2B5EF4-FFF2-40B4-BE49-F238E27FC236}">
                <a16:creationId xmlns:a16="http://schemas.microsoft.com/office/drawing/2014/main" id="{735ABF7A-CF49-4E79-B3A6-8D4F0505F695}"/>
              </a:ext>
            </a:extLst>
          </p:cNvPr>
          <p:cNvPicPr>
            <a:picLocks noChangeAspect="1"/>
          </p:cNvPicPr>
          <p:nvPr/>
        </p:nvPicPr>
        <p:blipFill>
          <a:blip r:embed="rId7"/>
          <a:stretch>
            <a:fillRect/>
          </a:stretch>
        </p:blipFill>
        <p:spPr>
          <a:xfrm>
            <a:off x="7659115" y="143074"/>
            <a:ext cx="4330453" cy="10099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559101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Schéma contractuel</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5</a:t>
            </a:r>
          </a:p>
        </p:txBody>
      </p:sp>
      <p:cxnSp>
        <p:nvCxnSpPr>
          <p:cNvPr id="32" name="Connecteur droit avec flèche 31">
            <a:extLst>
              <a:ext uri="{FF2B5EF4-FFF2-40B4-BE49-F238E27FC236}">
                <a16:creationId xmlns:a16="http://schemas.microsoft.com/office/drawing/2014/main" id="{83602C06-5F8F-46E6-A0CF-BF04077BBEC1}"/>
              </a:ext>
            </a:extLst>
          </p:cNvPr>
          <p:cNvCxnSpPr>
            <a:cxnSpLocks/>
            <a:stCxn id="45" idx="3"/>
            <a:endCxn id="34" idx="1"/>
          </p:cNvCxnSpPr>
          <p:nvPr/>
        </p:nvCxnSpPr>
        <p:spPr>
          <a:xfrm flipV="1">
            <a:off x="3264477" y="1813388"/>
            <a:ext cx="3675364" cy="14759"/>
          </a:xfrm>
          <a:prstGeom prst="straightConnector1">
            <a:avLst/>
          </a:prstGeom>
          <a:noFill/>
          <a:ln w="19050" cap="flat" cmpd="sng" algn="ctr">
            <a:solidFill>
              <a:srgbClr val="3E454A"/>
            </a:solidFill>
            <a:prstDash val="solid"/>
            <a:miter lim="800000"/>
            <a:headEnd type="triangle"/>
            <a:tailEnd type="triangle"/>
          </a:ln>
          <a:effectLst/>
        </p:spPr>
      </p:cxnSp>
      <p:sp>
        <p:nvSpPr>
          <p:cNvPr id="33" name="ZoneTexte 32">
            <a:extLst>
              <a:ext uri="{FF2B5EF4-FFF2-40B4-BE49-F238E27FC236}">
                <a16:creationId xmlns:a16="http://schemas.microsoft.com/office/drawing/2014/main" id="{237EE904-C721-4CDD-98FB-B7446B5DA0F8}"/>
              </a:ext>
            </a:extLst>
          </p:cNvPr>
          <p:cNvSpPr txBox="1"/>
          <p:nvPr/>
        </p:nvSpPr>
        <p:spPr>
          <a:xfrm>
            <a:off x="3861005" y="1548186"/>
            <a:ext cx="2461508"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srgbClr val="3E454A"/>
                </a:solidFill>
                <a:effectLst/>
                <a:uLnTx/>
                <a:uFillTx/>
              </a:rPr>
              <a:t>Contrat de partenariat national</a:t>
            </a:r>
          </a:p>
        </p:txBody>
      </p:sp>
      <p:pic>
        <p:nvPicPr>
          <p:cNvPr id="34" name="Picture 5" descr="Image result for logo bpce">
            <a:extLst>
              <a:ext uri="{FF2B5EF4-FFF2-40B4-BE49-F238E27FC236}">
                <a16:creationId xmlns:a16="http://schemas.microsoft.com/office/drawing/2014/main" id="{D83468CA-0D4C-4611-94C5-C8F28ACA42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9841" y="1511115"/>
            <a:ext cx="1610427" cy="604545"/>
          </a:xfrm>
          <a:prstGeom prst="rect">
            <a:avLst/>
          </a:prstGeom>
          <a:noFill/>
          <a:extLst>
            <a:ext uri="{909E8E84-426E-40DD-AFC4-6F175D3DCCD1}">
              <a14:hiddenFill xmlns:a14="http://schemas.microsoft.com/office/drawing/2010/main">
                <a:solidFill>
                  <a:srgbClr val="FFFFFF"/>
                </a:solidFill>
              </a14:hiddenFill>
            </a:ext>
          </a:extLst>
        </p:spPr>
      </p:pic>
      <p:pic>
        <p:nvPicPr>
          <p:cNvPr id="35" name="Image 34">
            <a:extLst>
              <a:ext uri="{FF2B5EF4-FFF2-40B4-BE49-F238E27FC236}">
                <a16:creationId xmlns:a16="http://schemas.microsoft.com/office/drawing/2014/main" id="{F5DE6D69-D1AF-4CA1-8EE0-7D6AED81EF3D}"/>
              </a:ext>
            </a:extLst>
          </p:cNvPr>
          <p:cNvPicPr>
            <a:picLocks noChangeAspect="1"/>
          </p:cNvPicPr>
          <p:nvPr/>
        </p:nvPicPr>
        <p:blipFill rotWithShape="1">
          <a:blip r:embed="rId3"/>
          <a:srcRect l="3140" t="6509" r="70098" b="9800"/>
          <a:stretch/>
        </p:blipFill>
        <p:spPr>
          <a:xfrm>
            <a:off x="7389668" y="3315176"/>
            <a:ext cx="710773" cy="727113"/>
          </a:xfrm>
          <a:prstGeom prst="rect">
            <a:avLst/>
          </a:prstGeom>
        </p:spPr>
      </p:pic>
      <p:cxnSp>
        <p:nvCxnSpPr>
          <p:cNvPr id="36" name="Connecteur droit avec flèche 35">
            <a:extLst>
              <a:ext uri="{FF2B5EF4-FFF2-40B4-BE49-F238E27FC236}">
                <a16:creationId xmlns:a16="http://schemas.microsoft.com/office/drawing/2014/main" id="{2BCF925D-7DA3-4E68-9709-5CD33697D2E2}"/>
              </a:ext>
            </a:extLst>
          </p:cNvPr>
          <p:cNvCxnSpPr>
            <a:cxnSpLocks/>
            <a:stCxn id="35" idx="0"/>
            <a:endCxn id="34" idx="2"/>
          </p:cNvCxnSpPr>
          <p:nvPr/>
        </p:nvCxnSpPr>
        <p:spPr>
          <a:xfrm flipV="1">
            <a:off x="7745055" y="2115660"/>
            <a:ext cx="0" cy="1199516"/>
          </a:xfrm>
          <a:prstGeom prst="straightConnector1">
            <a:avLst/>
          </a:prstGeom>
          <a:noFill/>
          <a:ln w="19050" cap="flat" cmpd="sng" algn="ctr">
            <a:solidFill>
              <a:srgbClr val="3E454A"/>
            </a:solidFill>
            <a:prstDash val="solid"/>
            <a:miter lim="800000"/>
            <a:headEnd type="none"/>
            <a:tailEnd type="triangle"/>
          </a:ln>
          <a:effectLst/>
        </p:spPr>
      </p:cxnSp>
      <p:sp>
        <p:nvSpPr>
          <p:cNvPr id="37" name="ZoneTexte 36">
            <a:extLst>
              <a:ext uri="{FF2B5EF4-FFF2-40B4-BE49-F238E27FC236}">
                <a16:creationId xmlns:a16="http://schemas.microsoft.com/office/drawing/2014/main" id="{02F07E86-24B9-4E65-A293-039EF392BD69}"/>
              </a:ext>
            </a:extLst>
          </p:cNvPr>
          <p:cNvSpPr txBox="1"/>
          <p:nvPr/>
        </p:nvSpPr>
        <p:spPr>
          <a:xfrm>
            <a:off x="7745055" y="2451588"/>
            <a:ext cx="2576443"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srgbClr val="3E454A"/>
                </a:solidFill>
                <a:effectLst/>
                <a:uLnTx/>
                <a:uFillTx/>
              </a:rPr>
              <a:t>Adhésion au contrat de partenariat national</a:t>
            </a:r>
          </a:p>
        </p:txBody>
      </p:sp>
      <p:cxnSp>
        <p:nvCxnSpPr>
          <p:cNvPr id="38" name="Connecteur : en angle 37">
            <a:extLst>
              <a:ext uri="{FF2B5EF4-FFF2-40B4-BE49-F238E27FC236}">
                <a16:creationId xmlns:a16="http://schemas.microsoft.com/office/drawing/2014/main" id="{F53A755F-B98F-4720-942E-44790D4AB39A}"/>
              </a:ext>
            </a:extLst>
          </p:cNvPr>
          <p:cNvCxnSpPr>
            <a:cxnSpLocks/>
            <a:stCxn id="35" idx="1"/>
          </p:cNvCxnSpPr>
          <p:nvPr/>
        </p:nvCxnSpPr>
        <p:spPr>
          <a:xfrm rot="10800000">
            <a:off x="3025802" y="2062289"/>
            <a:ext cx="4363866" cy="1616444"/>
          </a:xfrm>
          <a:prstGeom prst="bentConnector2">
            <a:avLst/>
          </a:prstGeom>
          <a:noFill/>
          <a:ln w="19050" cap="flat" cmpd="sng" algn="ctr">
            <a:solidFill>
              <a:srgbClr val="3E454A"/>
            </a:solidFill>
            <a:prstDash val="solid"/>
            <a:miter lim="800000"/>
            <a:headEnd type="triangle"/>
            <a:tailEnd type="none"/>
          </a:ln>
          <a:effectLst/>
        </p:spPr>
      </p:cxnSp>
      <p:pic>
        <p:nvPicPr>
          <p:cNvPr id="39" name="Graphique 38" descr="Femme médecin avec un remplissage uni">
            <a:extLst>
              <a:ext uri="{FF2B5EF4-FFF2-40B4-BE49-F238E27FC236}">
                <a16:creationId xmlns:a16="http://schemas.microsoft.com/office/drawing/2014/main" id="{2FC41629-3D03-4A89-AA9C-83589982B5D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66045" y="5125211"/>
            <a:ext cx="758020" cy="758021"/>
          </a:xfrm>
          <a:prstGeom prst="rect">
            <a:avLst/>
          </a:prstGeom>
        </p:spPr>
      </p:pic>
      <p:cxnSp>
        <p:nvCxnSpPr>
          <p:cNvPr id="40" name="Connecteur : en angle 39">
            <a:extLst>
              <a:ext uri="{FF2B5EF4-FFF2-40B4-BE49-F238E27FC236}">
                <a16:creationId xmlns:a16="http://schemas.microsoft.com/office/drawing/2014/main" id="{235412D4-B6C8-45C2-AA75-E123A2DF24D1}"/>
              </a:ext>
            </a:extLst>
          </p:cNvPr>
          <p:cNvCxnSpPr>
            <a:cxnSpLocks/>
            <a:stCxn id="39" idx="1"/>
            <a:endCxn id="45" idx="2"/>
          </p:cNvCxnSpPr>
          <p:nvPr/>
        </p:nvCxnSpPr>
        <p:spPr>
          <a:xfrm rot="10800000">
            <a:off x="2649169" y="2027098"/>
            <a:ext cx="4716877" cy="3477125"/>
          </a:xfrm>
          <a:prstGeom prst="bentConnector2">
            <a:avLst/>
          </a:prstGeom>
          <a:noFill/>
          <a:ln w="19050" cap="flat" cmpd="sng" algn="ctr">
            <a:solidFill>
              <a:srgbClr val="3E454A"/>
            </a:solidFill>
            <a:prstDash val="solid"/>
            <a:miter lim="800000"/>
            <a:tailEnd type="triangle"/>
          </a:ln>
          <a:effectLst/>
        </p:spPr>
      </p:cxnSp>
      <p:sp>
        <p:nvSpPr>
          <p:cNvPr id="41" name="ZoneTexte 40">
            <a:extLst>
              <a:ext uri="{FF2B5EF4-FFF2-40B4-BE49-F238E27FC236}">
                <a16:creationId xmlns:a16="http://schemas.microsoft.com/office/drawing/2014/main" id="{4E90102D-C1D8-4DCE-AC27-0891B2FDD758}"/>
              </a:ext>
            </a:extLst>
          </p:cNvPr>
          <p:cNvSpPr txBox="1"/>
          <p:nvPr/>
        </p:nvSpPr>
        <p:spPr>
          <a:xfrm>
            <a:off x="2661762" y="5216628"/>
            <a:ext cx="4774739"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srgbClr val="3E454A"/>
                </a:solidFill>
                <a:effectLst/>
                <a:uLnTx/>
                <a:uFillTx/>
              </a:rPr>
              <a:t>Souscription à une des propositions présentées par WTW</a:t>
            </a:r>
          </a:p>
        </p:txBody>
      </p:sp>
      <p:cxnSp>
        <p:nvCxnSpPr>
          <p:cNvPr id="42" name="Connecteur droit avec flèche 41">
            <a:extLst>
              <a:ext uri="{FF2B5EF4-FFF2-40B4-BE49-F238E27FC236}">
                <a16:creationId xmlns:a16="http://schemas.microsoft.com/office/drawing/2014/main" id="{6A8ACD65-8732-445C-9C41-FBF546047802}"/>
              </a:ext>
            </a:extLst>
          </p:cNvPr>
          <p:cNvCxnSpPr>
            <a:cxnSpLocks/>
            <a:stCxn id="39" idx="0"/>
            <a:endCxn id="35" idx="2"/>
          </p:cNvCxnSpPr>
          <p:nvPr/>
        </p:nvCxnSpPr>
        <p:spPr>
          <a:xfrm flipV="1">
            <a:off x="7745055" y="4042289"/>
            <a:ext cx="0" cy="1082922"/>
          </a:xfrm>
          <a:prstGeom prst="straightConnector1">
            <a:avLst/>
          </a:prstGeom>
          <a:noFill/>
          <a:ln w="19050" cap="flat" cmpd="sng" algn="ctr">
            <a:solidFill>
              <a:srgbClr val="3E454A"/>
            </a:solidFill>
            <a:prstDash val="solid"/>
            <a:miter lim="800000"/>
            <a:headEnd type="triangle"/>
            <a:tailEnd type="none"/>
          </a:ln>
          <a:effectLst/>
        </p:spPr>
      </p:cxnSp>
      <p:sp>
        <p:nvSpPr>
          <p:cNvPr id="43" name="ZoneTexte 42">
            <a:extLst>
              <a:ext uri="{FF2B5EF4-FFF2-40B4-BE49-F238E27FC236}">
                <a16:creationId xmlns:a16="http://schemas.microsoft.com/office/drawing/2014/main" id="{97964ACD-8212-4AF6-ADFA-659C963B0F45}"/>
              </a:ext>
            </a:extLst>
          </p:cNvPr>
          <p:cNvSpPr txBox="1"/>
          <p:nvPr/>
        </p:nvSpPr>
        <p:spPr>
          <a:xfrm>
            <a:off x="7745055" y="4266063"/>
            <a:ext cx="3601772" cy="738664"/>
          </a:xfrm>
          <a:prstGeom prst="rect">
            <a:avLst/>
          </a:prstGeom>
          <a:noFill/>
        </p:spPr>
        <p:txBody>
          <a:bodyPr wrap="square" rtlCol="0">
            <a:spAutoFit/>
          </a:bodyPr>
          <a:lstStyle>
            <a:defPPr>
              <a:defRPr lang="fr-FR"/>
            </a:defPPr>
            <a:lvl1pPr algn="ctr">
              <a:defRPr sz="1400"/>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srgbClr val="3E454A"/>
                </a:solidFill>
                <a:effectLst/>
                <a:uLnTx/>
                <a:uFillTx/>
              </a:rPr>
              <a:t>Mise en relation avec WTW pour bénéficier de propositions d’assurances dommages spécifiques pour nos clients Viticulteurs</a:t>
            </a:r>
            <a:endParaRPr kumimoji="0" lang="fr-FR" sz="1400" b="0" i="0" u="none" strike="sngStrike" kern="0" cap="none" spc="0" normalizeH="0" baseline="0" noProof="0">
              <a:ln>
                <a:noFill/>
              </a:ln>
              <a:solidFill>
                <a:srgbClr val="C00000"/>
              </a:solidFill>
              <a:effectLst/>
              <a:uLnTx/>
              <a:uFillTx/>
            </a:endParaRPr>
          </a:p>
        </p:txBody>
      </p:sp>
      <p:sp>
        <p:nvSpPr>
          <p:cNvPr id="44" name="ZoneTexte 43">
            <a:extLst>
              <a:ext uri="{FF2B5EF4-FFF2-40B4-BE49-F238E27FC236}">
                <a16:creationId xmlns:a16="http://schemas.microsoft.com/office/drawing/2014/main" id="{8E5943BB-CDC5-4C6B-AC4C-31B057AFD452}"/>
              </a:ext>
            </a:extLst>
          </p:cNvPr>
          <p:cNvSpPr txBox="1"/>
          <p:nvPr/>
        </p:nvSpPr>
        <p:spPr>
          <a:xfrm>
            <a:off x="3043290" y="3411800"/>
            <a:ext cx="4096677"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srgbClr val="3E454A"/>
                </a:solidFill>
                <a:effectLst/>
                <a:uLnTx/>
                <a:uFillTx/>
              </a:rPr>
              <a:t>Versement d’une commission d’apport d’affaires</a:t>
            </a:r>
          </a:p>
        </p:txBody>
      </p:sp>
      <p:pic>
        <p:nvPicPr>
          <p:cNvPr id="45" name="Image 44">
            <a:extLst>
              <a:ext uri="{FF2B5EF4-FFF2-40B4-BE49-F238E27FC236}">
                <a16:creationId xmlns:a16="http://schemas.microsoft.com/office/drawing/2014/main" id="{3C92D02F-19CE-4C44-8135-C8CE0932FC7B}"/>
              </a:ext>
            </a:extLst>
          </p:cNvPr>
          <p:cNvPicPr>
            <a:picLocks noChangeAspect="1"/>
          </p:cNvPicPr>
          <p:nvPr/>
        </p:nvPicPr>
        <p:blipFill>
          <a:blip r:embed="rId6"/>
          <a:stretch>
            <a:fillRect/>
          </a:stretch>
        </p:blipFill>
        <p:spPr>
          <a:xfrm>
            <a:off x="2033859" y="1629197"/>
            <a:ext cx="1230618" cy="397900"/>
          </a:xfrm>
          <a:prstGeom prst="rect">
            <a:avLst/>
          </a:prstGeom>
        </p:spPr>
      </p:pic>
    </p:spTree>
    <p:extLst>
      <p:ext uri="{BB962C8B-B14F-4D97-AF65-F5344CB8AC3E}">
        <p14:creationId xmlns:p14="http://schemas.microsoft.com/office/powerpoint/2010/main" val="42678268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Tx/>
              <a:buFont typeface="+mj-lt"/>
              <a:buAutoNum type="arabicPeriod"/>
            </a:pPr>
            <a:r>
              <a:rPr lang="fr-FR" sz="2400">
                <a:solidFill>
                  <a:schemeClr val="tx1"/>
                </a:solidFill>
              </a:rPr>
              <a:t>Contexte</a:t>
            </a:r>
          </a:p>
          <a:p>
            <a:pPr>
              <a:buClrTx/>
            </a:pPr>
            <a:r>
              <a:rPr lang="fr-FR" sz="2400">
                <a:solidFill>
                  <a:schemeClr val="tx1"/>
                </a:solidFill>
              </a:rPr>
              <a:t>Partenariat                   /</a:t>
            </a:r>
          </a:p>
          <a:p>
            <a:pPr>
              <a:buClrTx/>
            </a:pPr>
            <a:r>
              <a:rPr lang="fr-FR" sz="2400">
                <a:solidFill>
                  <a:schemeClr val="tx1"/>
                </a:solidFill>
              </a:rPr>
              <a:t>Les offres Assurances Agri/Viti by </a:t>
            </a:r>
          </a:p>
          <a:p>
            <a:pPr>
              <a:buClrTx/>
            </a:pPr>
            <a:r>
              <a:rPr lang="fr-FR" sz="2400">
                <a:solidFill>
                  <a:schemeClr val="tx1"/>
                </a:solidFill>
              </a:rPr>
              <a:t>Schémas de distribution / Argumentaire</a:t>
            </a:r>
          </a:p>
          <a:p>
            <a:pPr>
              <a:buClrTx/>
            </a:pPr>
            <a:r>
              <a:rPr lang="fr-FR" sz="2400">
                <a:solidFill>
                  <a:schemeClr val="tx1"/>
                </a:solidFill>
              </a:rPr>
              <a:t>Schéma contractuel</a:t>
            </a:r>
          </a:p>
          <a:p>
            <a:pPr>
              <a:buClrTx/>
            </a:pPr>
            <a:endParaRPr lang="fr-FR" sz="2400" b="1">
              <a:solidFill>
                <a:srgbClr val="C00000"/>
              </a:solidFill>
            </a:endParaRPr>
          </a:p>
          <a:p>
            <a:pPr>
              <a:buClrTx/>
            </a:pPr>
            <a:r>
              <a:rPr lang="fr-FR" sz="2400" b="1">
                <a:solidFill>
                  <a:srgbClr val="C00000"/>
                </a:solidFill>
              </a:rPr>
              <a:t>Annexe : le marché des Assurances Agri/Viti</a:t>
            </a:r>
          </a:p>
          <a:p>
            <a:endParaRPr lang="fr-FR" sz="2400" b="1"/>
          </a:p>
        </p:txBody>
      </p:sp>
      <p:sp>
        <p:nvSpPr>
          <p:cNvPr id="3" name="Rectangle 2">
            <a:extLst>
              <a:ext uri="{FF2B5EF4-FFF2-40B4-BE49-F238E27FC236}">
                <a16:creationId xmlns:a16="http://schemas.microsoft.com/office/drawing/2014/main" id="{9ADF4C20-1357-438A-BEE4-082974747E7E}"/>
              </a:ext>
            </a:extLst>
          </p:cNvPr>
          <p:cNvSpPr/>
          <p:nvPr/>
        </p:nvSpPr>
        <p:spPr>
          <a:xfrm>
            <a:off x="3483429" y="4854201"/>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8F4A06BC-B829-4B8C-ABD6-E9D579E6C33D}"/>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615409" y="2420673"/>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ctualités du Groupe BPCE : Banque Populaire Caisse d'Epargne Natixis - 22">
            <a:extLst>
              <a:ext uri="{FF2B5EF4-FFF2-40B4-BE49-F238E27FC236}">
                <a16:creationId xmlns:a16="http://schemas.microsoft.com/office/drawing/2014/main" id="{BA93EC2C-4BFA-4CB8-9FF2-7816BCA2BA6C}"/>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5903872" y="2309883"/>
            <a:ext cx="1407900" cy="4017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FAB4BBC6-EEB1-4E1B-A24D-33AB901DA2D2}"/>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8916650" y="2904155"/>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24357241-A25C-476D-A741-B13B3BAB8EDD}"/>
              </a:ext>
            </a:extLst>
          </p:cNvPr>
          <p:cNvPicPr>
            <a:picLocks noChangeAspect="1"/>
          </p:cNvPicPr>
          <p:nvPr/>
        </p:nvPicPr>
        <p:blipFill>
          <a:blip r:embed="rId6"/>
          <a:stretch>
            <a:fillRect/>
          </a:stretch>
        </p:blipFill>
        <p:spPr>
          <a:xfrm>
            <a:off x="8303491" y="5769465"/>
            <a:ext cx="3616902" cy="683923"/>
          </a:xfrm>
          <a:prstGeom prst="rect">
            <a:avLst/>
          </a:prstGeom>
        </p:spPr>
      </p:pic>
      <p:pic>
        <p:nvPicPr>
          <p:cNvPr id="12" name="Image 11">
            <a:extLst>
              <a:ext uri="{FF2B5EF4-FFF2-40B4-BE49-F238E27FC236}">
                <a16:creationId xmlns:a16="http://schemas.microsoft.com/office/drawing/2014/main" id="{735ABF7A-CF49-4E79-B3A6-8D4F0505F695}"/>
              </a:ext>
            </a:extLst>
          </p:cNvPr>
          <p:cNvPicPr>
            <a:picLocks noChangeAspect="1"/>
          </p:cNvPicPr>
          <p:nvPr/>
        </p:nvPicPr>
        <p:blipFill>
          <a:blip r:embed="rId7"/>
          <a:stretch>
            <a:fillRect/>
          </a:stretch>
        </p:blipFill>
        <p:spPr>
          <a:xfrm>
            <a:off x="7659115" y="143074"/>
            <a:ext cx="4330453" cy="10099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994729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Annexe / le marché des assurances Agri/Viti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6</a:t>
            </a:r>
          </a:p>
        </p:txBody>
      </p:sp>
      <p:sp>
        <p:nvSpPr>
          <p:cNvPr id="70" name="Rectangle 69">
            <a:extLst>
              <a:ext uri="{FF2B5EF4-FFF2-40B4-BE49-F238E27FC236}">
                <a16:creationId xmlns:a16="http://schemas.microsoft.com/office/drawing/2014/main" id="{D3B7BB74-6CCB-49E2-B48C-068F2CE69AAC}"/>
              </a:ext>
            </a:extLst>
          </p:cNvPr>
          <p:cNvSpPr/>
          <p:nvPr/>
        </p:nvSpPr>
        <p:spPr>
          <a:xfrm>
            <a:off x="549128" y="3660900"/>
            <a:ext cx="5199189" cy="1002064"/>
          </a:xfrm>
          <a:prstGeom prst="rect">
            <a:avLst/>
          </a:prstGeom>
          <a:solidFill>
            <a:srgbClr val="FEF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1" name="Rectangle 70">
            <a:extLst>
              <a:ext uri="{FF2B5EF4-FFF2-40B4-BE49-F238E27FC236}">
                <a16:creationId xmlns:a16="http://schemas.microsoft.com/office/drawing/2014/main" id="{42CC0501-6732-4972-B469-3D51E4BCC56A}"/>
              </a:ext>
            </a:extLst>
          </p:cNvPr>
          <p:cNvSpPr/>
          <p:nvPr/>
        </p:nvSpPr>
        <p:spPr>
          <a:xfrm>
            <a:off x="549129" y="1234226"/>
            <a:ext cx="5199191" cy="338554"/>
          </a:xfrm>
          <a:prstGeom prst="rect">
            <a:avLst/>
          </a:prstGeom>
        </p:spPr>
        <p:txBody>
          <a:bodyPr wrap="square" lIns="0" rIns="0">
            <a:spAutoFit/>
          </a:bodyPr>
          <a:lstStyle/>
          <a:p>
            <a:pPr marL="0" marR="0" lvl="0" indent="0" algn="ctr" defTabSz="1217776" eaLnBrk="1" fontAlgn="auto" latinLnBrk="0" hangingPunct="1">
              <a:lnSpc>
                <a:spcPct val="100000"/>
              </a:lnSpc>
              <a:spcBef>
                <a:spcPts val="1600"/>
              </a:spcBef>
              <a:spcAft>
                <a:spcPts val="0"/>
              </a:spcAft>
              <a:buClrTx/>
              <a:buSzTx/>
              <a:buFontTx/>
              <a:buNone/>
              <a:tabLst/>
              <a:defRPr/>
            </a:pPr>
            <a:r>
              <a:rPr kumimoji="0" lang="en-US" sz="1600" b="1" i="0" u="none" strike="noStrike" kern="0" cap="all" spc="0" normalizeH="0" baseline="0" noProof="1">
                <a:ln>
                  <a:noFill/>
                </a:ln>
                <a:solidFill>
                  <a:srgbClr val="C00000"/>
                </a:solidFill>
                <a:effectLst/>
                <a:uLnTx/>
                <a:uFillTx/>
              </a:rPr>
              <a:t>Quel est l’état du marché ?</a:t>
            </a:r>
            <a:endParaRPr kumimoji="0" lang="en-US" sz="1200" b="1" i="0" u="none" strike="noStrike" kern="0" cap="all" spc="0" normalizeH="0" baseline="0" noProof="1">
              <a:ln>
                <a:noFill/>
              </a:ln>
              <a:solidFill>
                <a:srgbClr val="C00000"/>
              </a:solidFill>
              <a:effectLst/>
              <a:uLnTx/>
              <a:uFillTx/>
            </a:endParaRPr>
          </a:p>
        </p:txBody>
      </p:sp>
      <p:sp>
        <p:nvSpPr>
          <p:cNvPr id="72" name="Rectangle 71">
            <a:extLst>
              <a:ext uri="{FF2B5EF4-FFF2-40B4-BE49-F238E27FC236}">
                <a16:creationId xmlns:a16="http://schemas.microsoft.com/office/drawing/2014/main" id="{3413D05B-4170-4D4A-B7F4-54D77EBDB90E}"/>
              </a:ext>
            </a:extLst>
          </p:cNvPr>
          <p:cNvSpPr/>
          <p:nvPr/>
        </p:nvSpPr>
        <p:spPr>
          <a:xfrm>
            <a:off x="6424338" y="1234226"/>
            <a:ext cx="5347839" cy="338554"/>
          </a:xfrm>
          <a:prstGeom prst="rect">
            <a:avLst/>
          </a:prstGeom>
        </p:spPr>
        <p:txBody>
          <a:bodyPr wrap="square" lIns="0" rIns="0">
            <a:spAutoFit/>
          </a:bodyPr>
          <a:lstStyle/>
          <a:p>
            <a:pPr marL="0" marR="0" lvl="0" indent="0" algn="ctr" defTabSz="1217776" eaLnBrk="1" fontAlgn="auto" latinLnBrk="0" hangingPunct="1">
              <a:lnSpc>
                <a:spcPct val="100000"/>
              </a:lnSpc>
              <a:spcBef>
                <a:spcPts val="1600"/>
              </a:spcBef>
              <a:spcAft>
                <a:spcPts val="0"/>
              </a:spcAft>
              <a:buClrTx/>
              <a:buSzTx/>
              <a:buFontTx/>
              <a:buNone/>
              <a:tabLst/>
              <a:defRPr/>
            </a:pPr>
            <a:r>
              <a:rPr kumimoji="0" lang="en-US" sz="1600" b="1" i="0" u="none" strike="noStrike" kern="0" cap="all" spc="0" normalizeH="0" baseline="0" noProof="1">
                <a:ln>
                  <a:noFill/>
                </a:ln>
                <a:solidFill>
                  <a:srgbClr val="D7000F"/>
                </a:solidFill>
                <a:effectLst/>
                <a:uLnTx/>
                <a:uFillTx/>
              </a:rPr>
              <a:t>Qui sont les exploitants ?</a:t>
            </a:r>
            <a:endParaRPr kumimoji="0" lang="en-US" sz="1200" b="1" i="0" u="none" strike="noStrike" kern="0" cap="all" spc="0" normalizeH="0" baseline="0" noProof="1">
              <a:ln>
                <a:noFill/>
              </a:ln>
              <a:solidFill>
                <a:srgbClr val="D7000F"/>
              </a:solidFill>
              <a:effectLst/>
              <a:uLnTx/>
              <a:uFillTx/>
            </a:endParaRPr>
          </a:p>
        </p:txBody>
      </p:sp>
      <p:sp>
        <p:nvSpPr>
          <p:cNvPr id="73" name="Rectangle 72">
            <a:extLst>
              <a:ext uri="{FF2B5EF4-FFF2-40B4-BE49-F238E27FC236}">
                <a16:creationId xmlns:a16="http://schemas.microsoft.com/office/drawing/2014/main" id="{C20BD4B3-2FFB-4845-8302-09D845B42A2D}"/>
              </a:ext>
            </a:extLst>
          </p:cNvPr>
          <p:cNvSpPr/>
          <p:nvPr/>
        </p:nvSpPr>
        <p:spPr>
          <a:xfrm>
            <a:off x="901109" y="3707962"/>
            <a:ext cx="4495227" cy="907941"/>
          </a:xfrm>
          <a:prstGeom prst="rect">
            <a:avLst/>
          </a:prstGeom>
        </p:spPr>
        <p:txBody>
          <a:bodyPr wrap="square" lIns="0" rIns="0" anchor="ctr">
            <a:spAutoFit/>
          </a:bodyPr>
          <a:lstStyle/>
          <a:p>
            <a:pPr marL="0" marR="0" lvl="4" indent="0" defTabSz="914377"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1">
                <a:ln>
                  <a:noFill/>
                </a:ln>
                <a:solidFill>
                  <a:prstClr val="black"/>
                </a:solidFill>
                <a:effectLst/>
                <a:uLnTx/>
                <a:uFillTx/>
              </a:rPr>
              <a:t>Sinistres marché  	2018	2019</a:t>
            </a:r>
          </a:p>
          <a:p>
            <a:pPr marL="228589" marR="0" lvl="0" indent="-228589"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Assurance récolte :	308 M€	290 M€	</a:t>
            </a:r>
          </a:p>
          <a:p>
            <a:pPr marL="228589" marR="0" lvl="0" indent="-228589"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Assurance grêle   :	103 M€	145 M€	</a:t>
            </a:r>
          </a:p>
          <a:p>
            <a:pPr marL="0" marR="0" lvl="0" indent="0" defTabSz="914377" eaLnBrk="1" fontAlgn="auto" latinLnBrk="0" hangingPunct="1">
              <a:lnSpc>
                <a:spcPct val="100000"/>
              </a:lnSpc>
              <a:spcBef>
                <a:spcPts val="600"/>
              </a:spcBef>
              <a:spcAft>
                <a:spcPts val="0"/>
              </a:spcAft>
              <a:buClrTx/>
              <a:buSzTx/>
              <a:buFontTx/>
              <a:buNone/>
              <a:tabLst/>
              <a:defRPr/>
            </a:pPr>
            <a:r>
              <a:rPr kumimoji="0" lang="en-US" sz="1200" b="0" i="1" u="none" strike="noStrike" kern="0" cap="none" spc="0" normalizeH="0" baseline="0" noProof="1">
                <a:ln>
                  <a:noFill/>
                </a:ln>
                <a:solidFill>
                  <a:prstClr val="black"/>
                </a:solidFill>
                <a:effectLst/>
                <a:uLnTx/>
                <a:uFillTx/>
              </a:rPr>
              <a:t>Une tendance 2020 particulièrement lourde.</a:t>
            </a:r>
          </a:p>
        </p:txBody>
      </p:sp>
      <p:sp>
        <p:nvSpPr>
          <p:cNvPr id="74" name="Rectangle 73">
            <a:extLst>
              <a:ext uri="{FF2B5EF4-FFF2-40B4-BE49-F238E27FC236}">
                <a16:creationId xmlns:a16="http://schemas.microsoft.com/office/drawing/2014/main" id="{ABF86474-0C64-47E5-8823-0F1C8EDB62ED}"/>
              </a:ext>
            </a:extLst>
          </p:cNvPr>
          <p:cNvSpPr/>
          <p:nvPr/>
        </p:nvSpPr>
        <p:spPr>
          <a:xfrm>
            <a:off x="549128" y="2140347"/>
            <a:ext cx="5199189" cy="1002064"/>
          </a:xfrm>
          <a:prstGeom prst="rect">
            <a:avLst/>
          </a:prstGeom>
          <a:solidFill>
            <a:srgbClr val="FEF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5" name="Rectangle 74">
            <a:extLst>
              <a:ext uri="{FF2B5EF4-FFF2-40B4-BE49-F238E27FC236}">
                <a16:creationId xmlns:a16="http://schemas.microsoft.com/office/drawing/2014/main" id="{AF0D6148-E860-486F-A1E3-12371AD28ED6}"/>
              </a:ext>
            </a:extLst>
          </p:cNvPr>
          <p:cNvSpPr/>
          <p:nvPr/>
        </p:nvSpPr>
        <p:spPr>
          <a:xfrm>
            <a:off x="549128" y="1708993"/>
            <a:ext cx="5199189" cy="370545"/>
          </a:xfrm>
          <a:prstGeom prst="rect">
            <a:avLst/>
          </a:prstGeom>
          <a:solidFill>
            <a:srgbClr val="C30F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6" name="Rectangle 75">
            <a:extLst>
              <a:ext uri="{FF2B5EF4-FFF2-40B4-BE49-F238E27FC236}">
                <a16:creationId xmlns:a16="http://schemas.microsoft.com/office/drawing/2014/main" id="{88812F4E-4617-40F0-BA9A-55F9666F5EDB}"/>
              </a:ext>
            </a:extLst>
          </p:cNvPr>
          <p:cNvSpPr/>
          <p:nvPr/>
        </p:nvSpPr>
        <p:spPr>
          <a:xfrm>
            <a:off x="672292" y="2225882"/>
            <a:ext cx="4952861" cy="830997"/>
          </a:xfrm>
          <a:prstGeom prst="rect">
            <a:avLst/>
          </a:prstGeom>
        </p:spPr>
        <p:txBody>
          <a:bodyPr wrap="square" lIns="0" rIns="0" anchor="ctr">
            <a:spAutoFit/>
          </a:bodyPr>
          <a:lstStyle/>
          <a:p>
            <a:pPr marL="1828754" marR="0" lvl="4" indent="0" defTabSz="914377"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1">
                <a:ln>
                  <a:noFill/>
                </a:ln>
                <a:solidFill>
                  <a:prstClr val="black"/>
                </a:solidFill>
                <a:effectLst/>
                <a:uLnTx/>
                <a:uFillTx/>
              </a:rPr>
              <a:t>Montant des primes		</a:t>
            </a:r>
          </a:p>
          <a:p>
            <a:pPr marL="228589" marR="0" lvl="0" indent="-228589"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Incendie, Multi-risques : </a:t>
            </a:r>
            <a:r>
              <a:rPr kumimoji="0" lang="en-US" sz="1200" b="1" i="0" u="none" strike="noStrike" kern="0" cap="none" spc="0" normalizeH="0" baseline="0" noProof="1">
                <a:ln>
                  <a:noFill/>
                </a:ln>
                <a:solidFill>
                  <a:prstClr val="black"/>
                </a:solidFill>
                <a:effectLst/>
                <a:uLnTx/>
                <a:uFillTx/>
              </a:rPr>
              <a:t>812 M€ </a:t>
            </a:r>
            <a:r>
              <a:rPr kumimoji="0" lang="en-US" sz="1200" b="0" i="0" u="none" strike="noStrike" kern="0" cap="none" spc="0" normalizeH="0" baseline="0" noProof="1">
                <a:ln>
                  <a:noFill/>
                </a:ln>
                <a:solidFill>
                  <a:prstClr val="black"/>
                </a:solidFill>
                <a:effectLst/>
                <a:uLnTx/>
                <a:uFillTx/>
              </a:rPr>
              <a:t>(+ 1,0%)	</a:t>
            </a:r>
          </a:p>
          <a:p>
            <a:pPr marL="228589" marR="0" lvl="0" indent="-228589"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Assurance récolte        : </a:t>
            </a:r>
            <a:r>
              <a:rPr kumimoji="0" lang="en-US" sz="1200" b="1" i="0" u="none" strike="noStrike" kern="0" cap="none" spc="0" normalizeH="0" baseline="0" noProof="1">
                <a:ln>
                  <a:noFill/>
                </a:ln>
                <a:solidFill>
                  <a:prstClr val="black"/>
                </a:solidFill>
                <a:effectLst/>
                <a:uLnTx/>
                <a:uFillTx/>
              </a:rPr>
              <a:t>315 M€ </a:t>
            </a:r>
            <a:r>
              <a:rPr kumimoji="0" lang="en-US" sz="1200" b="0" i="0" u="none" strike="noStrike" kern="0" cap="none" spc="0" normalizeH="0" baseline="0" noProof="1">
                <a:ln>
                  <a:noFill/>
                </a:ln>
                <a:solidFill>
                  <a:prstClr val="black"/>
                </a:solidFill>
                <a:effectLst/>
                <a:uLnTx/>
                <a:uFillTx/>
              </a:rPr>
              <a:t>(+10,1%)	</a:t>
            </a:r>
          </a:p>
          <a:p>
            <a:pPr marL="228589" marR="0" lvl="0" indent="-228589"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Assurance grêle           : </a:t>
            </a:r>
            <a:r>
              <a:rPr kumimoji="0" lang="en-US" sz="1200" b="1" i="0" u="none" strike="noStrike" kern="0" cap="none" spc="0" normalizeH="0" baseline="0" noProof="1">
                <a:ln>
                  <a:noFill/>
                </a:ln>
                <a:solidFill>
                  <a:prstClr val="black"/>
                </a:solidFill>
                <a:effectLst/>
                <a:uLnTx/>
                <a:uFillTx/>
              </a:rPr>
              <a:t>182 M€ </a:t>
            </a:r>
            <a:r>
              <a:rPr kumimoji="0" lang="en-US" sz="1200" b="0" i="0" u="none" strike="noStrike" kern="0" cap="none" spc="0" normalizeH="0" baseline="0" noProof="1">
                <a:ln>
                  <a:noFill/>
                </a:ln>
                <a:solidFill>
                  <a:prstClr val="black"/>
                </a:solidFill>
                <a:effectLst/>
                <a:uLnTx/>
                <a:uFillTx/>
              </a:rPr>
              <a:t>( + 2,2 %)	</a:t>
            </a:r>
          </a:p>
        </p:txBody>
      </p:sp>
      <p:sp>
        <p:nvSpPr>
          <p:cNvPr id="77" name="Rectangle 76">
            <a:extLst>
              <a:ext uri="{FF2B5EF4-FFF2-40B4-BE49-F238E27FC236}">
                <a16:creationId xmlns:a16="http://schemas.microsoft.com/office/drawing/2014/main" id="{AE23C0DD-925E-403E-A589-02FB2DBE650F}"/>
              </a:ext>
            </a:extLst>
          </p:cNvPr>
          <p:cNvSpPr/>
          <p:nvPr/>
        </p:nvSpPr>
        <p:spPr>
          <a:xfrm>
            <a:off x="549128" y="3229547"/>
            <a:ext cx="5199189" cy="370545"/>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8" name="Rectangle 77">
            <a:extLst>
              <a:ext uri="{FF2B5EF4-FFF2-40B4-BE49-F238E27FC236}">
                <a16:creationId xmlns:a16="http://schemas.microsoft.com/office/drawing/2014/main" id="{201904BA-7D99-4067-A80A-CB0F4420F7BF}"/>
              </a:ext>
            </a:extLst>
          </p:cNvPr>
          <p:cNvSpPr/>
          <p:nvPr/>
        </p:nvSpPr>
        <p:spPr>
          <a:xfrm>
            <a:off x="549128" y="5209128"/>
            <a:ext cx="5199189" cy="1002064"/>
          </a:xfrm>
          <a:prstGeom prst="rect">
            <a:avLst/>
          </a:prstGeom>
          <a:solidFill>
            <a:srgbClr val="FEF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9" name="Rectangle 78">
            <a:extLst>
              <a:ext uri="{FF2B5EF4-FFF2-40B4-BE49-F238E27FC236}">
                <a16:creationId xmlns:a16="http://schemas.microsoft.com/office/drawing/2014/main" id="{2EF64AE6-0A62-4B65-8CBC-B43AC094F3AB}"/>
              </a:ext>
            </a:extLst>
          </p:cNvPr>
          <p:cNvSpPr/>
          <p:nvPr/>
        </p:nvSpPr>
        <p:spPr>
          <a:xfrm>
            <a:off x="901109" y="5202330"/>
            <a:ext cx="4495227" cy="1015663"/>
          </a:xfrm>
          <a:prstGeom prst="rect">
            <a:avLst/>
          </a:prstGeom>
        </p:spPr>
        <p:txBody>
          <a:bodyPr wrap="square" lIns="0" rIns="0" anchor="ctr">
            <a:spAutoFit/>
          </a:bodyPr>
          <a:lstStyle/>
          <a:p>
            <a:pPr marL="0" marR="0" lvl="0" indent="-228589"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Groupama-GAN ~ 60% du marché</a:t>
            </a:r>
          </a:p>
          <a:p>
            <a:pPr marL="0" marR="0" lvl="0" indent="-228589"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Pacifica en forte croissance</a:t>
            </a:r>
          </a:p>
          <a:p>
            <a:pPr marL="0" marR="0" lvl="0" indent="-228589"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AXA, Generali, Aviva… via leurs reseaux d’agents généraux</a:t>
            </a:r>
          </a:p>
          <a:p>
            <a:pPr marL="0" marR="0" lvl="0" indent="-228589"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Quelques specialistes français (Etoile) </a:t>
            </a:r>
          </a:p>
          <a:p>
            <a:pPr marL="0" marR="0" lvl="0" indent="-228589"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….ou internationaux  : Chubb, Sompo, Swiss RE, Scor, XL, … </a:t>
            </a:r>
          </a:p>
        </p:txBody>
      </p:sp>
      <p:sp>
        <p:nvSpPr>
          <p:cNvPr id="80" name="Rectangle 79">
            <a:extLst>
              <a:ext uri="{FF2B5EF4-FFF2-40B4-BE49-F238E27FC236}">
                <a16:creationId xmlns:a16="http://schemas.microsoft.com/office/drawing/2014/main" id="{05B540B6-C5D4-4677-BB3F-9C836F3A3218}"/>
              </a:ext>
            </a:extLst>
          </p:cNvPr>
          <p:cNvSpPr/>
          <p:nvPr/>
        </p:nvSpPr>
        <p:spPr>
          <a:xfrm>
            <a:off x="549128" y="4777775"/>
            <a:ext cx="5199189" cy="370545"/>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1" name="Rectangle 80">
            <a:extLst>
              <a:ext uri="{FF2B5EF4-FFF2-40B4-BE49-F238E27FC236}">
                <a16:creationId xmlns:a16="http://schemas.microsoft.com/office/drawing/2014/main" id="{7751BE2E-97AD-4A77-9E1C-9E694096EE7C}"/>
              </a:ext>
            </a:extLst>
          </p:cNvPr>
          <p:cNvSpPr/>
          <p:nvPr/>
        </p:nvSpPr>
        <p:spPr>
          <a:xfrm>
            <a:off x="6498662" y="2149722"/>
            <a:ext cx="5199189" cy="2114223"/>
          </a:xfrm>
          <a:prstGeom prst="rect">
            <a:avLst/>
          </a:prstGeom>
          <a:solidFill>
            <a:srgbClr val="D7000F">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2" name="Rectangle 81">
            <a:extLst>
              <a:ext uri="{FF2B5EF4-FFF2-40B4-BE49-F238E27FC236}">
                <a16:creationId xmlns:a16="http://schemas.microsoft.com/office/drawing/2014/main" id="{A541B8FC-FA48-46AD-B582-5093B8BBD7D0}"/>
              </a:ext>
            </a:extLst>
          </p:cNvPr>
          <p:cNvSpPr/>
          <p:nvPr/>
        </p:nvSpPr>
        <p:spPr>
          <a:xfrm>
            <a:off x="6498662" y="1708993"/>
            <a:ext cx="5199189" cy="370545"/>
          </a:xfrm>
          <a:prstGeom prst="rect">
            <a:avLst/>
          </a:prstGeom>
          <a:solidFill>
            <a:srgbClr val="D7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3" name="Rectangle 82">
            <a:extLst>
              <a:ext uri="{FF2B5EF4-FFF2-40B4-BE49-F238E27FC236}">
                <a16:creationId xmlns:a16="http://schemas.microsoft.com/office/drawing/2014/main" id="{A39B67F6-8F83-4CB1-9E25-B322C0E1D1D2}"/>
              </a:ext>
            </a:extLst>
          </p:cNvPr>
          <p:cNvSpPr/>
          <p:nvPr/>
        </p:nvSpPr>
        <p:spPr>
          <a:xfrm>
            <a:off x="6621826" y="2106532"/>
            <a:ext cx="4952861" cy="2200602"/>
          </a:xfrm>
          <a:prstGeom prst="rect">
            <a:avLst/>
          </a:prstGeom>
        </p:spPr>
        <p:txBody>
          <a:bodyPr wrap="square" lIns="0" rIns="0" anchor="ctr">
            <a:spAutoFit/>
          </a:bodyPr>
          <a:lstStyle/>
          <a:p>
            <a:pPr marL="171446" marR="0" lvl="0" indent="-171446"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Taux d’équipement </a:t>
            </a:r>
          </a:p>
          <a:p>
            <a:pPr marL="0" marR="0" lvl="0" indent="0" defTabSz="914377"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1">
                <a:ln>
                  <a:noFill/>
                </a:ln>
                <a:solidFill>
                  <a:prstClr val="black"/>
                </a:solidFill>
                <a:effectLst/>
                <a:uLnTx/>
                <a:uFillTx/>
              </a:rPr>
              <a:t>	- en pertes d’exploitation	: &lt; 20%</a:t>
            </a:r>
          </a:p>
          <a:p>
            <a:pPr marL="0" marR="0" lvl="0" indent="0" defTabSz="914377"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1">
                <a:ln>
                  <a:noFill/>
                </a:ln>
                <a:solidFill>
                  <a:prstClr val="black"/>
                </a:solidFill>
                <a:effectLst/>
                <a:uLnTx/>
                <a:uFillTx/>
              </a:rPr>
              <a:t>	- en assurance récolte 	: 37%</a:t>
            </a:r>
          </a:p>
          <a:p>
            <a:pPr marL="171446" marR="0" lvl="0" indent="-171446" defTabSz="914377"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1">
              <a:ln>
                <a:noFill/>
              </a:ln>
              <a:solidFill>
                <a:prstClr val="black"/>
              </a:solidFill>
              <a:effectLst/>
              <a:uLnTx/>
              <a:uFillTx/>
            </a:endParaRPr>
          </a:p>
          <a:p>
            <a:pPr marL="171446" marR="0" lvl="0" indent="-171446"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Le budget total d’assurance représente en moyenne 10 k€ hors assurance récolte. </a:t>
            </a:r>
          </a:p>
          <a:p>
            <a:pPr marL="171446" marR="0" lvl="0" indent="-171446" defTabSz="914377"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1">
              <a:ln>
                <a:noFill/>
              </a:ln>
              <a:solidFill>
                <a:prstClr val="black"/>
              </a:solidFill>
              <a:effectLst/>
              <a:uLnTx/>
              <a:uFillTx/>
            </a:endParaRPr>
          </a:p>
          <a:p>
            <a:pPr marL="171446" marR="0" lvl="0" indent="-171446"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Prime moyenne assurance récolte = 15 000€ dont 7 400€ restant à charge après subventions (soit moins de 4 000€ après impôts)</a:t>
            </a:r>
          </a:p>
          <a:p>
            <a:pPr marL="0" marR="0" lvl="0" indent="0" defTabSz="914377" eaLnBrk="1" fontAlgn="auto" latinLnBrk="0" hangingPunct="1">
              <a:lnSpc>
                <a:spcPct val="100000"/>
              </a:lnSpc>
              <a:spcBef>
                <a:spcPts val="600"/>
              </a:spcBef>
              <a:spcAft>
                <a:spcPts val="0"/>
              </a:spcAft>
              <a:buClrTx/>
              <a:buSzTx/>
              <a:buFontTx/>
              <a:buNone/>
              <a:tabLst/>
              <a:defRPr/>
            </a:pPr>
            <a:r>
              <a:rPr kumimoji="0" lang="en-US" sz="1200" b="0" i="1" u="none" strike="noStrike" kern="0" cap="none" spc="0" normalizeH="0" baseline="0" noProof="1">
                <a:ln>
                  <a:noFill/>
                </a:ln>
                <a:solidFill>
                  <a:prstClr val="black"/>
                </a:solidFill>
                <a:effectLst/>
                <a:uLnTx/>
                <a:uFillTx/>
              </a:rPr>
              <a:t>Cas d’une exploitation viticole de 35 ha, avec une production moyenne de 50 hectos soit 320 000€ de capitaux assures,</a:t>
            </a:r>
          </a:p>
        </p:txBody>
      </p:sp>
      <p:grpSp>
        <p:nvGrpSpPr>
          <p:cNvPr id="84" name="Group 10">
            <a:extLst>
              <a:ext uri="{FF2B5EF4-FFF2-40B4-BE49-F238E27FC236}">
                <a16:creationId xmlns:a16="http://schemas.microsoft.com/office/drawing/2014/main" id="{28425817-F2B5-4F62-8548-8898EDCD863D}"/>
              </a:ext>
            </a:extLst>
          </p:cNvPr>
          <p:cNvGrpSpPr/>
          <p:nvPr/>
        </p:nvGrpSpPr>
        <p:grpSpPr>
          <a:xfrm>
            <a:off x="1460741" y="3224667"/>
            <a:ext cx="3375963" cy="338554"/>
            <a:chOff x="881317" y="2602598"/>
            <a:chExt cx="2531972" cy="253916"/>
          </a:xfrm>
        </p:grpSpPr>
        <p:sp>
          <p:nvSpPr>
            <p:cNvPr id="85" name="Rectangle 84">
              <a:extLst>
                <a:ext uri="{FF2B5EF4-FFF2-40B4-BE49-F238E27FC236}">
                  <a16:creationId xmlns:a16="http://schemas.microsoft.com/office/drawing/2014/main" id="{2CB5D99A-7992-4D61-B8FF-13CCF9E72E5E}"/>
                </a:ext>
              </a:extLst>
            </p:cNvPr>
            <p:cNvSpPr/>
            <p:nvPr/>
          </p:nvSpPr>
          <p:spPr>
            <a:xfrm>
              <a:off x="1170118" y="2602598"/>
              <a:ext cx="2243171" cy="253916"/>
            </a:xfrm>
            <a:prstGeom prst="rect">
              <a:avLst/>
            </a:prstGeom>
          </p:spPr>
          <p:txBody>
            <a:bodyPr wrap="square" lIns="0" rIns="0">
              <a:spAutoFit/>
            </a:bodyPr>
            <a:lstStyle/>
            <a:p>
              <a:pPr marL="0" marR="0" lvl="0" indent="0" defTabSz="1217776" eaLnBrk="1" fontAlgn="auto" latinLnBrk="0" hangingPunct="1">
                <a:lnSpc>
                  <a:spcPct val="100000"/>
                </a:lnSpc>
                <a:spcBef>
                  <a:spcPts val="1600"/>
                </a:spcBef>
                <a:spcAft>
                  <a:spcPts val="0"/>
                </a:spcAft>
                <a:buClrTx/>
                <a:buSzTx/>
                <a:buFontTx/>
                <a:buNone/>
                <a:tabLst/>
                <a:defRPr/>
              </a:pPr>
              <a:r>
                <a:rPr kumimoji="0" lang="en-US" sz="1600" b="1" i="0" u="none" strike="noStrike" kern="0" cap="none" spc="0" normalizeH="0" baseline="0" noProof="1">
                  <a:ln>
                    <a:noFill/>
                  </a:ln>
                  <a:solidFill>
                    <a:srgbClr val="FFFFFF"/>
                  </a:solidFill>
                  <a:effectLst/>
                  <a:uLnTx/>
                  <a:uFillTx/>
                </a:rPr>
                <a:t>Une sinistralité volatile </a:t>
              </a:r>
            </a:p>
          </p:txBody>
        </p:sp>
        <p:grpSp>
          <p:nvGrpSpPr>
            <p:cNvPr id="86" name="Group 45">
              <a:extLst>
                <a:ext uri="{FF2B5EF4-FFF2-40B4-BE49-F238E27FC236}">
                  <a16:creationId xmlns:a16="http://schemas.microsoft.com/office/drawing/2014/main" id="{4123255E-1885-4104-9D45-807F36609FFD}"/>
                </a:ext>
              </a:extLst>
            </p:cNvPr>
            <p:cNvGrpSpPr>
              <a:grpSpLocks noChangeAspect="1"/>
            </p:cNvGrpSpPr>
            <p:nvPr/>
          </p:nvGrpSpPr>
          <p:grpSpPr bwMode="auto">
            <a:xfrm>
              <a:off x="881317" y="2636272"/>
              <a:ext cx="217745" cy="218242"/>
              <a:chOff x="5692" y="1891"/>
              <a:chExt cx="438" cy="439"/>
            </a:xfrm>
            <a:solidFill>
              <a:srgbClr val="A5CC74">
                <a:lumMod val="20000"/>
                <a:lumOff val="80000"/>
              </a:srgbClr>
            </a:solidFill>
          </p:grpSpPr>
          <p:sp>
            <p:nvSpPr>
              <p:cNvPr id="87" name="Freeform 46">
                <a:extLst>
                  <a:ext uri="{FF2B5EF4-FFF2-40B4-BE49-F238E27FC236}">
                    <a16:creationId xmlns:a16="http://schemas.microsoft.com/office/drawing/2014/main" id="{2FA50B04-280A-4836-9405-FB19C9D28508}"/>
                  </a:ext>
                </a:extLst>
              </p:cNvPr>
              <p:cNvSpPr>
                <a:spLocks noEditPoints="1"/>
              </p:cNvSpPr>
              <p:nvPr/>
            </p:nvSpPr>
            <p:spPr bwMode="auto">
              <a:xfrm>
                <a:off x="5692" y="1891"/>
                <a:ext cx="438" cy="439"/>
              </a:xfrm>
              <a:custGeom>
                <a:avLst/>
                <a:gdLst>
                  <a:gd name="T0" fmla="*/ 144 w 288"/>
                  <a:gd name="T1" fmla="*/ 288 h 288"/>
                  <a:gd name="T2" fmla="*/ 115 w 288"/>
                  <a:gd name="T3" fmla="*/ 285 h 288"/>
                  <a:gd name="T4" fmla="*/ 110 w 288"/>
                  <a:gd name="T5" fmla="*/ 278 h 288"/>
                  <a:gd name="T6" fmla="*/ 117 w 288"/>
                  <a:gd name="T7" fmla="*/ 274 h 288"/>
                  <a:gd name="T8" fmla="*/ 144 w 288"/>
                  <a:gd name="T9" fmla="*/ 276 h 288"/>
                  <a:gd name="T10" fmla="*/ 201 w 288"/>
                  <a:gd name="T11" fmla="*/ 263 h 288"/>
                  <a:gd name="T12" fmla="*/ 209 w 288"/>
                  <a:gd name="T13" fmla="*/ 266 h 288"/>
                  <a:gd name="T14" fmla="*/ 206 w 288"/>
                  <a:gd name="T15" fmla="*/ 274 h 288"/>
                  <a:gd name="T16" fmla="*/ 144 w 288"/>
                  <a:gd name="T17" fmla="*/ 288 h 288"/>
                  <a:gd name="T18" fmla="*/ 84 w 288"/>
                  <a:gd name="T19" fmla="*/ 275 h 288"/>
                  <a:gd name="T20" fmla="*/ 81 w 288"/>
                  <a:gd name="T21" fmla="*/ 274 h 288"/>
                  <a:gd name="T22" fmla="*/ 15 w 288"/>
                  <a:gd name="T23" fmla="*/ 210 h 288"/>
                  <a:gd name="T24" fmla="*/ 18 w 288"/>
                  <a:gd name="T25" fmla="*/ 202 h 288"/>
                  <a:gd name="T26" fmla="*/ 26 w 288"/>
                  <a:gd name="T27" fmla="*/ 204 h 288"/>
                  <a:gd name="T28" fmla="*/ 87 w 288"/>
                  <a:gd name="T29" fmla="*/ 263 h 288"/>
                  <a:gd name="T30" fmla="*/ 89 w 288"/>
                  <a:gd name="T31" fmla="*/ 271 h 288"/>
                  <a:gd name="T32" fmla="*/ 84 w 288"/>
                  <a:gd name="T33" fmla="*/ 275 h 288"/>
                  <a:gd name="T34" fmla="*/ 232 w 288"/>
                  <a:gd name="T35" fmla="*/ 256 h 288"/>
                  <a:gd name="T36" fmla="*/ 227 w 288"/>
                  <a:gd name="T37" fmla="*/ 254 h 288"/>
                  <a:gd name="T38" fmla="*/ 228 w 288"/>
                  <a:gd name="T39" fmla="*/ 246 h 288"/>
                  <a:gd name="T40" fmla="*/ 272 w 288"/>
                  <a:gd name="T41" fmla="*/ 173 h 288"/>
                  <a:gd name="T42" fmla="*/ 280 w 288"/>
                  <a:gd name="T43" fmla="*/ 169 h 288"/>
                  <a:gd name="T44" fmla="*/ 284 w 288"/>
                  <a:gd name="T45" fmla="*/ 176 h 288"/>
                  <a:gd name="T46" fmla="*/ 236 w 288"/>
                  <a:gd name="T47" fmla="*/ 255 h 288"/>
                  <a:gd name="T48" fmla="*/ 232 w 288"/>
                  <a:gd name="T49" fmla="*/ 256 h 288"/>
                  <a:gd name="T50" fmla="*/ 9 w 288"/>
                  <a:gd name="T51" fmla="*/ 181 h 288"/>
                  <a:gd name="T52" fmla="*/ 3 w 288"/>
                  <a:gd name="T53" fmla="*/ 177 h 288"/>
                  <a:gd name="T54" fmla="*/ 0 w 288"/>
                  <a:gd name="T55" fmla="*/ 144 h 288"/>
                  <a:gd name="T56" fmla="*/ 12 w 288"/>
                  <a:gd name="T57" fmla="*/ 85 h 288"/>
                  <a:gd name="T58" fmla="*/ 20 w 288"/>
                  <a:gd name="T59" fmla="*/ 82 h 288"/>
                  <a:gd name="T60" fmla="*/ 23 w 288"/>
                  <a:gd name="T61" fmla="*/ 90 h 288"/>
                  <a:gd name="T62" fmla="*/ 12 w 288"/>
                  <a:gd name="T63" fmla="*/ 144 h 288"/>
                  <a:gd name="T64" fmla="*/ 15 w 288"/>
                  <a:gd name="T65" fmla="*/ 174 h 288"/>
                  <a:gd name="T66" fmla="*/ 11 w 288"/>
                  <a:gd name="T67" fmla="*/ 181 h 288"/>
                  <a:gd name="T68" fmla="*/ 9 w 288"/>
                  <a:gd name="T69" fmla="*/ 181 h 288"/>
                  <a:gd name="T70" fmla="*/ 282 w 288"/>
                  <a:gd name="T71" fmla="*/ 147 h 288"/>
                  <a:gd name="T72" fmla="*/ 276 w 288"/>
                  <a:gd name="T73" fmla="*/ 141 h 288"/>
                  <a:gd name="T74" fmla="*/ 247 w 288"/>
                  <a:gd name="T75" fmla="*/ 62 h 288"/>
                  <a:gd name="T76" fmla="*/ 248 w 288"/>
                  <a:gd name="T77" fmla="*/ 53 h 288"/>
                  <a:gd name="T78" fmla="*/ 256 w 288"/>
                  <a:gd name="T79" fmla="*/ 54 h 288"/>
                  <a:gd name="T80" fmla="*/ 288 w 288"/>
                  <a:gd name="T81" fmla="*/ 141 h 288"/>
                  <a:gd name="T82" fmla="*/ 282 w 288"/>
                  <a:gd name="T83" fmla="*/ 147 h 288"/>
                  <a:gd name="T84" fmla="*/ 282 w 288"/>
                  <a:gd name="T85" fmla="*/ 147 h 288"/>
                  <a:gd name="T86" fmla="*/ 35 w 288"/>
                  <a:gd name="T87" fmla="*/ 65 h 288"/>
                  <a:gd name="T88" fmla="*/ 32 w 288"/>
                  <a:gd name="T89" fmla="*/ 63 h 288"/>
                  <a:gd name="T90" fmla="*/ 31 w 288"/>
                  <a:gd name="T91" fmla="*/ 55 h 288"/>
                  <a:gd name="T92" fmla="*/ 108 w 288"/>
                  <a:gd name="T93" fmla="*/ 5 h 288"/>
                  <a:gd name="T94" fmla="*/ 115 w 288"/>
                  <a:gd name="T95" fmla="*/ 9 h 288"/>
                  <a:gd name="T96" fmla="*/ 111 w 288"/>
                  <a:gd name="T97" fmla="*/ 16 h 288"/>
                  <a:gd name="T98" fmla="*/ 40 w 288"/>
                  <a:gd name="T99" fmla="*/ 62 h 288"/>
                  <a:gd name="T100" fmla="*/ 35 w 288"/>
                  <a:gd name="T101" fmla="*/ 65 h 288"/>
                  <a:gd name="T102" fmla="*/ 227 w 288"/>
                  <a:gd name="T103" fmla="*/ 41 h 288"/>
                  <a:gd name="T104" fmla="*/ 224 w 288"/>
                  <a:gd name="T105" fmla="*/ 39 h 288"/>
                  <a:gd name="T106" fmla="*/ 144 w 288"/>
                  <a:gd name="T107" fmla="*/ 12 h 288"/>
                  <a:gd name="T108" fmla="*/ 143 w 288"/>
                  <a:gd name="T109" fmla="*/ 12 h 288"/>
                  <a:gd name="T110" fmla="*/ 137 w 288"/>
                  <a:gd name="T111" fmla="*/ 6 h 288"/>
                  <a:gd name="T112" fmla="*/ 143 w 288"/>
                  <a:gd name="T113" fmla="*/ 0 h 288"/>
                  <a:gd name="T114" fmla="*/ 144 w 288"/>
                  <a:gd name="T115" fmla="*/ 0 h 288"/>
                  <a:gd name="T116" fmla="*/ 231 w 288"/>
                  <a:gd name="T117" fmla="*/ 30 h 288"/>
                  <a:gd name="T118" fmla="*/ 232 w 288"/>
                  <a:gd name="T119" fmla="*/ 38 h 288"/>
                  <a:gd name="T120" fmla="*/ 227 w 288"/>
                  <a:gd name="T121" fmla="*/ 4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8" h="288">
                    <a:moveTo>
                      <a:pt x="144" y="288"/>
                    </a:moveTo>
                    <a:cubicBezTo>
                      <a:pt x="134" y="288"/>
                      <a:pt x="124" y="287"/>
                      <a:pt x="115" y="285"/>
                    </a:cubicBezTo>
                    <a:cubicBezTo>
                      <a:pt x="112" y="285"/>
                      <a:pt x="109" y="282"/>
                      <a:pt x="110" y="278"/>
                    </a:cubicBezTo>
                    <a:cubicBezTo>
                      <a:pt x="111" y="275"/>
                      <a:pt x="114" y="273"/>
                      <a:pt x="117" y="274"/>
                    </a:cubicBezTo>
                    <a:cubicBezTo>
                      <a:pt x="126" y="275"/>
                      <a:pt x="135" y="276"/>
                      <a:pt x="144" y="276"/>
                    </a:cubicBezTo>
                    <a:cubicBezTo>
                      <a:pt x="164" y="276"/>
                      <a:pt x="183" y="272"/>
                      <a:pt x="201" y="263"/>
                    </a:cubicBezTo>
                    <a:cubicBezTo>
                      <a:pt x="204" y="262"/>
                      <a:pt x="208" y="263"/>
                      <a:pt x="209" y="266"/>
                    </a:cubicBezTo>
                    <a:cubicBezTo>
                      <a:pt x="211" y="269"/>
                      <a:pt x="209" y="272"/>
                      <a:pt x="206" y="274"/>
                    </a:cubicBezTo>
                    <a:cubicBezTo>
                      <a:pt x="187" y="283"/>
                      <a:pt x="166" y="288"/>
                      <a:pt x="144" y="288"/>
                    </a:cubicBezTo>
                    <a:close/>
                    <a:moveTo>
                      <a:pt x="84" y="275"/>
                    </a:moveTo>
                    <a:cubicBezTo>
                      <a:pt x="83" y="275"/>
                      <a:pt x="82" y="275"/>
                      <a:pt x="81" y="274"/>
                    </a:cubicBezTo>
                    <a:cubicBezTo>
                      <a:pt x="53" y="261"/>
                      <a:pt x="30" y="238"/>
                      <a:pt x="15" y="210"/>
                    </a:cubicBezTo>
                    <a:cubicBezTo>
                      <a:pt x="14" y="207"/>
                      <a:pt x="15" y="203"/>
                      <a:pt x="18" y="202"/>
                    </a:cubicBezTo>
                    <a:cubicBezTo>
                      <a:pt x="21" y="200"/>
                      <a:pt x="25" y="201"/>
                      <a:pt x="26" y="204"/>
                    </a:cubicBezTo>
                    <a:cubicBezTo>
                      <a:pt x="39" y="230"/>
                      <a:pt x="61" y="251"/>
                      <a:pt x="87" y="263"/>
                    </a:cubicBezTo>
                    <a:cubicBezTo>
                      <a:pt x="90" y="265"/>
                      <a:pt x="91" y="268"/>
                      <a:pt x="89" y="271"/>
                    </a:cubicBezTo>
                    <a:cubicBezTo>
                      <a:pt x="88" y="273"/>
                      <a:pt x="86" y="275"/>
                      <a:pt x="84" y="275"/>
                    </a:cubicBezTo>
                    <a:close/>
                    <a:moveTo>
                      <a:pt x="232" y="256"/>
                    </a:moveTo>
                    <a:cubicBezTo>
                      <a:pt x="230" y="256"/>
                      <a:pt x="229" y="255"/>
                      <a:pt x="227" y="254"/>
                    </a:cubicBezTo>
                    <a:cubicBezTo>
                      <a:pt x="225" y="252"/>
                      <a:pt x="226" y="248"/>
                      <a:pt x="228" y="246"/>
                    </a:cubicBezTo>
                    <a:cubicBezTo>
                      <a:pt x="250" y="227"/>
                      <a:pt x="266" y="201"/>
                      <a:pt x="272" y="173"/>
                    </a:cubicBezTo>
                    <a:cubicBezTo>
                      <a:pt x="273" y="170"/>
                      <a:pt x="276" y="168"/>
                      <a:pt x="280" y="169"/>
                    </a:cubicBezTo>
                    <a:cubicBezTo>
                      <a:pt x="283" y="170"/>
                      <a:pt x="285" y="173"/>
                      <a:pt x="284" y="176"/>
                    </a:cubicBezTo>
                    <a:cubicBezTo>
                      <a:pt x="277" y="207"/>
                      <a:pt x="260" y="235"/>
                      <a:pt x="236" y="255"/>
                    </a:cubicBezTo>
                    <a:cubicBezTo>
                      <a:pt x="235" y="256"/>
                      <a:pt x="233" y="256"/>
                      <a:pt x="232" y="256"/>
                    </a:cubicBezTo>
                    <a:close/>
                    <a:moveTo>
                      <a:pt x="9" y="181"/>
                    </a:moveTo>
                    <a:cubicBezTo>
                      <a:pt x="6" y="181"/>
                      <a:pt x="4" y="179"/>
                      <a:pt x="3" y="177"/>
                    </a:cubicBezTo>
                    <a:cubicBezTo>
                      <a:pt x="1" y="166"/>
                      <a:pt x="0" y="155"/>
                      <a:pt x="0" y="144"/>
                    </a:cubicBezTo>
                    <a:cubicBezTo>
                      <a:pt x="0" y="124"/>
                      <a:pt x="4" y="104"/>
                      <a:pt x="12" y="85"/>
                    </a:cubicBezTo>
                    <a:cubicBezTo>
                      <a:pt x="14" y="82"/>
                      <a:pt x="17" y="80"/>
                      <a:pt x="20" y="82"/>
                    </a:cubicBezTo>
                    <a:cubicBezTo>
                      <a:pt x="23" y="83"/>
                      <a:pt x="25" y="87"/>
                      <a:pt x="23" y="90"/>
                    </a:cubicBezTo>
                    <a:cubicBezTo>
                      <a:pt x="16" y="107"/>
                      <a:pt x="12" y="125"/>
                      <a:pt x="12" y="144"/>
                    </a:cubicBezTo>
                    <a:cubicBezTo>
                      <a:pt x="12" y="154"/>
                      <a:pt x="13" y="164"/>
                      <a:pt x="15" y="174"/>
                    </a:cubicBezTo>
                    <a:cubicBezTo>
                      <a:pt x="16" y="177"/>
                      <a:pt x="14" y="180"/>
                      <a:pt x="11" y="181"/>
                    </a:cubicBezTo>
                    <a:cubicBezTo>
                      <a:pt x="10" y="181"/>
                      <a:pt x="10" y="181"/>
                      <a:pt x="9" y="181"/>
                    </a:cubicBezTo>
                    <a:close/>
                    <a:moveTo>
                      <a:pt x="282" y="147"/>
                    </a:moveTo>
                    <a:cubicBezTo>
                      <a:pt x="278" y="147"/>
                      <a:pt x="276" y="145"/>
                      <a:pt x="276" y="141"/>
                    </a:cubicBezTo>
                    <a:cubicBezTo>
                      <a:pt x="275" y="112"/>
                      <a:pt x="265" y="85"/>
                      <a:pt x="247" y="62"/>
                    </a:cubicBezTo>
                    <a:cubicBezTo>
                      <a:pt x="245" y="59"/>
                      <a:pt x="245" y="56"/>
                      <a:pt x="248" y="53"/>
                    </a:cubicBezTo>
                    <a:cubicBezTo>
                      <a:pt x="250" y="51"/>
                      <a:pt x="254" y="52"/>
                      <a:pt x="256" y="54"/>
                    </a:cubicBezTo>
                    <a:cubicBezTo>
                      <a:pt x="276" y="79"/>
                      <a:pt x="287" y="109"/>
                      <a:pt x="288" y="141"/>
                    </a:cubicBezTo>
                    <a:cubicBezTo>
                      <a:pt x="288" y="144"/>
                      <a:pt x="285" y="147"/>
                      <a:pt x="282" y="147"/>
                    </a:cubicBezTo>
                    <a:cubicBezTo>
                      <a:pt x="282" y="147"/>
                      <a:pt x="282" y="147"/>
                      <a:pt x="282" y="147"/>
                    </a:cubicBezTo>
                    <a:close/>
                    <a:moveTo>
                      <a:pt x="35" y="65"/>
                    </a:moveTo>
                    <a:cubicBezTo>
                      <a:pt x="34" y="65"/>
                      <a:pt x="33" y="64"/>
                      <a:pt x="32" y="63"/>
                    </a:cubicBezTo>
                    <a:cubicBezTo>
                      <a:pt x="29" y="61"/>
                      <a:pt x="29" y="57"/>
                      <a:pt x="31" y="55"/>
                    </a:cubicBezTo>
                    <a:cubicBezTo>
                      <a:pt x="50" y="30"/>
                      <a:pt x="78" y="12"/>
                      <a:pt x="108" y="5"/>
                    </a:cubicBezTo>
                    <a:cubicBezTo>
                      <a:pt x="111" y="4"/>
                      <a:pt x="115" y="6"/>
                      <a:pt x="115" y="9"/>
                    </a:cubicBezTo>
                    <a:cubicBezTo>
                      <a:pt x="116" y="12"/>
                      <a:pt x="114" y="15"/>
                      <a:pt x="111" y="16"/>
                    </a:cubicBezTo>
                    <a:cubicBezTo>
                      <a:pt x="83" y="23"/>
                      <a:pt x="58" y="40"/>
                      <a:pt x="40" y="62"/>
                    </a:cubicBezTo>
                    <a:cubicBezTo>
                      <a:pt x="39" y="64"/>
                      <a:pt x="37" y="65"/>
                      <a:pt x="35" y="65"/>
                    </a:cubicBezTo>
                    <a:close/>
                    <a:moveTo>
                      <a:pt x="227" y="41"/>
                    </a:moveTo>
                    <a:cubicBezTo>
                      <a:pt x="226" y="41"/>
                      <a:pt x="225" y="40"/>
                      <a:pt x="224" y="39"/>
                    </a:cubicBezTo>
                    <a:cubicBezTo>
                      <a:pt x="201" y="22"/>
                      <a:pt x="173" y="12"/>
                      <a:pt x="144" y="12"/>
                    </a:cubicBezTo>
                    <a:cubicBezTo>
                      <a:pt x="143" y="12"/>
                      <a:pt x="143" y="12"/>
                      <a:pt x="143" y="12"/>
                    </a:cubicBezTo>
                    <a:cubicBezTo>
                      <a:pt x="140" y="12"/>
                      <a:pt x="137" y="10"/>
                      <a:pt x="137" y="6"/>
                    </a:cubicBezTo>
                    <a:cubicBezTo>
                      <a:pt x="137" y="3"/>
                      <a:pt x="140" y="0"/>
                      <a:pt x="143" y="0"/>
                    </a:cubicBezTo>
                    <a:cubicBezTo>
                      <a:pt x="144" y="0"/>
                      <a:pt x="144" y="0"/>
                      <a:pt x="144" y="0"/>
                    </a:cubicBezTo>
                    <a:cubicBezTo>
                      <a:pt x="176" y="0"/>
                      <a:pt x="206" y="10"/>
                      <a:pt x="231" y="30"/>
                    </a:cubicBezTo>
                    <a:cubicBezTo>
                      <a:pt x="234" y="32"/>
                      <a:pt x="234" y="36"/>
                      <a:pt x="232" y="38"/>
                    </a:cubicBezTo>
                    <a:cubicBezTo>
                      <a:pt x="231" y="40"/>
                      <a:pt x="229" y="41"/>
                      <a:pt x="227"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33" b="0" i="0" u="none" strike="noStrike" kern="0" cap="none" spc="0" normalizeH="0" baseline="0" noProof="0">
                  <a:ln>
                    <a:noFill/>
                  </a:ln>
                  <a:solidFill>
                    <a:srgbClr val="FFFFFF"/>
                  </a:solidFill>
                  <a:effectLst/>
                  <a:uLnTx/>
                  <a:uFillTx/>
                </a:endParaRPr>
              </a:p>
            </p:txBody>
          </p:sp>
          <p:sp>
            <p:nvSpPr>
              <p:cNvPr id="88" name="Freeform 47">
                <a:extLst>
                  <a:ext uri="{FF2B5EF4-FFF2-40B4-BE49-F238E27FC236}">
                    <a16:creationId xmlns:a16="http://schemas.microsoft.com/office/drawing/2014/main" id="{833F2D0C-AE14-4BFF-B1DF-D3D57222B2D3}"/>
                  </a:ext>
                </a:extLst>
              </p:cNvPr>
              <p:cNvSpPr>
                <a:spLocks/>
              </p:cNvSpPr>
              <p:nvPr/>
            </p:nvSpPr>
            <p:spPr bwMode="auto">
              <a:xfrm>
                <a:off x="5783" y="2019"/>
                <a:ext cx="256" cy="201"/>
              </a:xfrm>
              <a:custGeom>
                <a:avLst/>
                <a:gdLst>
                  <a:gd name="T0" fmla="*/ 162 w 168"/>
                  <a:gd name="T1" fmla="*/ 132 h 132"/>
                  <a:gd name="T2" fmla="*/ 6 w 168"/>
                  <a:gd name="T3" fmla="*/ 132 h 132"/>
                  <a:gd name="T4" fmla="*/ 0 w 168"/>
                  <a:gd name="T5" fmla="*/ 126 h 132"/>
                  <a:gd name="T6" fmla="*/ 0 w 168"/>
                  <a:gd name="T7" fmla="*/ 6 h 132"/>
                  <a:gd name="T8" fmla="*/ 6 w 168"/>
                  <a:gd name="T9" fmla="*/ 0 h 132"/>
                  <a:gd name="T10" fmla="*/ 12 w 168"/>
                  <a:gd name="T11" fmla="*/ 6 h 132"/>
                  <a:gd name="T12" fmla="*/ 12 w 168"/>
                  <a:gd name="T13" fmla="*/ 120 h 132"/>
                  <a:gd name="T14" fmla="*/ 162 w 168"/>
                  <a:gd name="T15" fmla="*/ 120 h 132"/>
                  <a:gd name="T16" fmla="*/ 168 w 168"/>
                  <a:gd name="T17" fmla="*/ 126 h 132"/>
                  <a:gd name="T18" fmla="*/ 162 w 168"/>
                  <a:gd name="T19"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32">
                    <a:moveTo>
                      <a:pt x="162" y="132"/>
                    </a:moveTo>
                    <a:cubicBezTo>
                      <a:pt x="6" y="132"/>
                      <a:pt x="6" y="132"/>
                      <a:pt x="6" y="132"/>
                    </a:cubicBezTo>
                    <a:cubicBezTo>
                      <a:pt x="2" y="132"/>
                      <a:pt x="0" y="130"/>
                      <a:pt x="0" y="126"/>
                    </a:cubicBezTo>
                    <a:cubicBezTo>
                      <a:pt x="0" y="6"/>
                      <a:pt x="0" y="6"/>
                      <a:pt x="0" y="6"/>
                    </a:cubicBezTo>
                    <a:cubicBezTo>
                      <a:pt x="0" y="3"/>
                      <a:pt x="2" y="0"/>
                      <a:pt x="6" y="0"/>
                    </a:cubicBezTo>
                    <a:cubicBezTo>
                      <a:pt x="9" y="0"/>
                      <a:pt x="12" y="3"/>
                      <a:pt x="12" y="6"/>
                    </a:cubicBezTo>
                    <a:cubicBezTo>
                      <a:pt x="12" y="120"/>
                      <a:pt x="12" y="120"/>
                      <a:pt x="12" y="120"/>
                    </a:cubicBezTo>
                    <a:cubicBezTo>
                      <a:pt x="162" y="120"/>
                      <a:pt x="162" y="120"/>
                      <a:pt x="162" y="120"/>
                    </a:cubicBezTo>
                    <a:cubicBezTo>
                      <a:pt x="165" y="120"/>
                      <a:pt x="168" y="123"/>
                      <a:pt x="168" y="126"/>
                    </a:cubicBezTo>
                    <a:cubicBezTo>
                      <a:pt x="168" y="130"/>
                      <a:pt x="165" y="132"/>
                      <a:pt x="162"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33" b="0" i="0" u="none" strike="noStrike" kern="0" cap="none" spc="0" normalizeH="0" baseline="0" noProof="0">
                  <a:ln>
                    <a:noFill/>
                  </a:ln>
                  <a:solidFill>
                    <a:srgbClr val="FFFFFF"/>
                  </a:solidFill>
                  <a:effectLst/>
                  <a:uLnTx/>
                  <a:uFillTx/>
                </a:endParaRPr>
              </a:p>
            </p:txBody>
          </p:sp>
          <p:sp>
            <p:nvSpPr>
              <p:cNvPr id="89" name="Freeform 48">
                <a:extLst>
                  <a:ext uri="{FF2B5EF4-FFF2-40B4-BE49-F238E27FC236}">
                    <a16:creationId xmlns:a16="http://schemas.microsoft.com/office/drawing/2014/main" id="{F61F3A6D-29A4-457C-99B0-BB863A2F1F5E}"/>
                  </a:ext>
                </a:extLst>
              </p:cNvPr>
              <p:cNvSpPr>
                <a:spLocks/>
              </p:cNvSpPr>
              <p:nvPr/>
            </p:nvSpPr>
            <p:spPr bwMode="auto">
              <a:xfrm>
                <a:off x="5782" y="2047"/>
                <a:ext cx="251" cy="124"/>
              </a:xfrm>
              <a:custGeom>
                <a:avLst/>
                <a:gdLst>
                  <a:gd name="T0" fmla="*/ 82 w 165"/>
                  <a:gd name="T1" fmla="*/ 82 h 82"/>
                  <a:gd name="T2" fmla="*/ 78 w 165"/>
                  <a:gd name="T3" fmla="*/ 80 h 82"/>
                  <a:gd name="T4" fmla="*/ 44 w 165"/>
                  <a:gd name="T5" fmla="*/ 33 h 82"/>
                  <a:gd name="T6" fmla="*/ 9 w 165"/>
                  <a:gd name="T7" fmla="*/ 51 h 82"/>
                  <a:gd name="T8" fmla="*/ 1 w 165"/>
                  <a:gd name="T9" fmla="*/ 49 h 82"/>
                  <a:gd name="T10" fmla="*/ 4 w 165"/>
                  <a:gd name="T11" fmla="*/ 41 h 82"/>
                  <a:gd name="T12" fmla="*/ 43 w 165"/>
                  <a:gd name="T13" fmla="*/ 20 h 82"/>
                  <a:gd name="T14" fmla="*/ 51 w 165"/>
                  <a:gd name="T15" fmla="*/ 22 h 82"/>
                  <a:gd name="T16" fmla="*/ 82 w 165"/>
                  <a:gd name="T17" fmla="*/ 66 h 82"/>
                  <a:gd name="T18" fmla="*/ 117 w 165"/>
                  <a:gd name="T19" fmla="*/ 10 h 82"/>
                  <a:gd name="T20" fmla="*/ 121 w 165"/>
                  <a:gd name="T21" fmla="*/ 7 h 82"/>
                  <a:gd name="T22" fmla="*/ 158 w 165"/>
                  <a:gd name="T23" fmla="*/ 0 h 82"/>
                  <a:gd name="T24" fmla="*/ 165 w 165"/>
                  <a:gd name="T25" fmla="*/ 5 h 82"/>
                  <a:gd name="T26" fmla="*/ 160 w 165"/>
                  <a:gd name="T27" fmla="*/ 12 h 82"/>
                  <a:gd name="T28" fmla="*/ 126 w 165"/>
                  <a:gd name="T29" fmla="*/ 19 h 82"/>
                  <a:gd name="T30" fmla="*/ 87 w 165"/>
                  <a:gd name="T31" fmla="*/ 80 h 82"/>
                  <a:gd name="T32" fmla="*/ 83 w 165"/>
                  <a:gd name="T33" fmla="*/ 82 h 82"/>
                  <a:gd name="T34" fmla="*/ 82 w 165"/>
                  <a:gd name="T35"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5" h="82">
                    <a:moveTo>
                      <a:pt x="82" y="82"/>
                    </a:moveTo>
                    <a:cubicBezTo>
                      <a:pt x="80" y="82"/>
                      <a:pt x="79" y="81"/>
                      <a:pt x="78" y="80"/>
                    </a:cubicBezTo>
                    <a:cubicBezTo>
                      <a:pt x="44" y="33"/>
                      <a:pt x="44" y="33"/>
                      <a:pt x="44" y="33"/>
                    </a:cubicBezTo>
                    <a:cubicBezTo>
                      <a:pt x="9" y="51"/>
                      <a:pt x="9" y="51"/>
                      <a:pt x="9" y="51"/>
                    </a:cubicBezTo>
                    <a:cubicBezTo>
                      <a:pt x="7" y="53"/>
                      <a:pt x="3" y="52"/>
                      <a:pt x="1" y="49"/>
                    </a:cubicBezTo>
                    <a:cubicBezTo>
                      <a:pt x="0" y="46"/>
                      <a:pt x="1" y="42"/>
                      <a:pt x="4" y="41"/>
                    </a:cubicBezTo>
                    <a:cubicBezTo>
                      <a:pt x="43" y="20"/>
                      <a:pt x="43" y="20"/>
                      <a:pt x="43" y="20"/>
                    </a:cubicBezTo>
                    <a:cubicBezTo>
                      <a:pt x="45" y="19"/>
                      <a:pt x="49" y="19"/>
                      <a:pt x="51" y="22"/>
                    </a:cubicBezTo>
                    <a:cubicBezTo>
                      <a:pt x="82" y="66"/>
                      <a:pt x="82" y="66"/>
                      <a:pt x="82" y="66"/>
                    </a:cubicBezTo>
                    <a:cubicBezTo>
                      <a:pt x="117" y="10"/>
                      <a:pt x="117" y="10"/>
                      <a:pt x="117" y="10"/>
                    </a:cubicBezTo>
                    <a:cubicBezTo>
                      <a:pt x="118" y="9"/>
                      <a:pt x="120" y="8"/>
                      <a:pt x="121" y="7"/>
                    </a:cubicBezTo>
                    <a:cubicBezTo>
                      <a:pt x="158" y="0"/>
                      <a:pt x="158" y="0"/>
                      <a:pt x="158" y="0"/>
                    </a:cubicBezTo>
                    <a:cubicBezTo>
                      <a:pt x="161" y="0"/>
                      <a:pt x="164" y="2"/>
                      <a:pt x="165" y="5"/>
                    </a:cubicBezTo>
                    <a:cubicBezTo>
                      <a:pt x="165" y="8"/>
                      <a:pt x="163" y="11"/>
                      <a:pt x="160" y="12"/>
                    </a:cubicBezTo>
                    <a:cubicBezTo>
                      <a:pt x="126" y="19"/>
                      <a:pt x="126" y="19"/>
                      <a:pt x="126" y="19"/>
                    </a:cubicBezTo>
                    <a:cubicBezTo>
                      <a:pt x="87" y="80"/>
                      <a:pt x="87" y="80"/>
                      <a:pt x="87" y="80"/>
                    </a:cubicBezTo>
                    <a:cubicBezTo>
                      <a:pt x="86" y="81"/>
                      <a:pt x="85" y="82"/>
                      <a:pt x="83" y="82"/>
                    </a:cubicBezTo>
                    <a:cubicBezTo>
                      <a:pt x="83" y="82"/>
                      <a:pt x="82" y="82"/>
                      <a:pt x="82"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33" b="0" i="0" u="none" strike="noStrike" kern="0" cap="none" spc="0" normalizeH="0" baseline="0" noProof="0">
                  <a:ln>
                    <a:noFill/>
                  </a:ln>
                  <a:solidFill>
                    <a:srgbClr val="FFFFFF"/>
                  </a:solidFill>
                  <a:effectLst/>
                  <a:uLnTx/>
                  <a:uFillTx/>
                </a:endParaRPr>
              </a:p>
            </p:txBody>
          </p:sp>
        </p:grpSp>
      </p:grpSp>
      <p:grpSp>
        <p:nvGrpSpPr>
          <p:cNvPr id="90" name="Group 11">
            <a:extLst>
              <a:ext uri="{FF2B5EF4-FFF2-40B4-BE49-F238E27FC236}">
                <a16:creationId xmlns:a16="http://schemas.microsoft.com/office/drawing/2014/main" id="{6026C1C1-BB96-4824-9F94-21E5389A8FCA}"/>
              </a:ext>
            </a:extLst>
          </p:cNvPr>
          <p:cNvGrpSpPr/>
          <p:nvPr/>
        </p:nvGrpSpPr>
        <p:grpSpPr>
          <a:xfrm>
            <a:off x="714237" y="4772905"/>
            <a:ext cx="4868975" cy="338555"/>
            <a:chOff x="581717" y="3763769"/>
            <a:chExt cx="3651731" cy="253916"/>
          </a:xfrm>
        </p:grpSpPr>
        <p:sp>
          <p:nvSpPr>
            <p:cNvPr id="91" name="Rectangle 90">
              <a:extLst>
                <a:ext uri="{FF2B5EF4-FFF2-40B4-BE49-F238E27FC236}">
                  <a16:creationId xmlns:a16="http://schemas.microsoft.com/office/drawing/2014/main" id="{7FB2D687-C4B5-4658-8C73-C5E7A39BD98C}"/>
                </a:ext>
              </a:extLst>
            </p:cNvPr>
            <p:cNvSpPr/>
            <p:nvPr/>
          </p:nvSpPr>
          <p:spPr>
            <a:xfrm>
              <a:off x="862758" y="3763769"/>
              <a:ext cx="3370690" cy="253916"/>
            </a:xfrm>
            <a:prstGeom prst="rect">
              <a:avLst/>
            </a:prstGeom>
          </p:spPr>
          <p:txBody>
            <a:bodyPr wrap="square" lIns="0" rIns="0">
              <a:spAutoFit/>
            </a:bodyPr>
            <a:lstStyle/>
            <a:p>
              <a:pPr marL="0" marR="0" lvl="0" indent="0" defTabSz="1217776" eaLnBrk="1" fontAlgn="auto" latinLnBrk="0" hangingPunct="1">
                <a:lnSpc>
                  <a:spcPct val="100000"/>
                </a:lnSpc>
                <a:spcBef>
                  <a:spcPts val="1600"/>
                </a:spcBef>
                <a:spcAft>
                  <a:spcPts val="0"/>
                </a:spcAft>
                <a:buClrTx/>
                <a:buSzTx/>
                <a:buFontTx/>
                <a:buNone/>
                <a:tabLst/>
                <a:defRPr/>
              </a:pPr>
              <a:r>
                <a:rPr kumimoji="0" lang="fr-FR" sz="1600" b="1" i="0" u="none" strike="noStrike" kern="0" cap="none" spc="0" normalizeH="0" baseline="0" noProof="1">
                  <a:ln>
                    <a:noFill/>
                  </a:ln>
                  <a:solidFill>
                    <a:srgbClr val="FFFFFF"/>
                  </a:solidFill>
                  <a:effectLst/>
                  <a:uLnTx/>
                  <a:uFillTx/>
                </a:rPr>
                <a:t>Un marché dominé par Groupama…et Pacifica</a:t>
              </a:r>
            </a:p>
          </p:txBody>
        </p:sp>
        <p:grpSp>
          <p:nvGrpSpPr>
            <p:cNvPr id="92" name="Group 64">
              <a:extLst>
                <a:ext uri="{FF2B5EF4-FFF2-40B4-BE49-F238E27FC236}">
                  <a16:creationId xmlns:a16="http://schemas.microsoft.com/office/drawing/2014/main" id="{64F60C58-340D-4FFB-877B-E1F6F5DC5C9A}"/>
                </a:ext>
              </a:extLst>
            </p:cNvPr>
            <p:cNvGrpSpPr>
              <a:grpSpLocks noChangeAspect="1"/>
            </p:cNvGrpSpPr>
            <p:nvPr/>
          </p:nvGrpSpPr>
          <p:grpSpPr bwMode="auto">
            <a:xfrm>
              <a:off x="581717" y="3789532"/>
              <a:ext cx="219085" cy="219602"/>
              <a:chOff x="351" y="1721"/>
              <a:chExt cx="424" cy="425"/>
            </a:xfrm>
            <a:solidFill>
              <a:srgbClr val="A5CC74">
                <a:lumMod val="20000"/>
                <a:lumOff val="80000"/>
              </a:srgbClr>
            </a:solidFill>
          </p:grpSpPr>
          <p:sp>
            <p:nvSpPr>
              <p:cNvPr id="93" name="Freeform 65">
                <a:extLst>
                  <a:ext uri="{FF2B5EF4-FFF2-40B4-BE49-F238E27FC236}">
                    <a16:creationId xmlns:a16="http://schemas.microsoft.com/office/drawing/2014/main" id="{FDF39EBE-EFFD-463D-BB4E-4535C2AE9339}"/>
                  </a:ext>
                </a:extLst>
              </p:cNvPr>
              <p:cNvSpPr>
                <a:spLocks/>
              </p:cNvSpPr>
              <p:nvPr/>
            </p:nvSpPr>
            <p:spPr bwMode="auto">
              <a:xfrm>
                <a:off x="351" y="1965"/>
                <a:ext cx="167" cy="181"/>
              </a:xfrm>
              <a:custGeom>
                <a:avLst/>
                <a:gdLst>
                  <a:gd name="T0" fmla="*/ 69 w 113"/>
                  <a:gd name="T1" fmla="*/ 123 h 123"/>
                  <a:gd name="T2" fmla="*/ 68 w 113"/>
                  <a:gd name="T3" fmla="*/ 123 h 123"/>
                  <a:gd name="T4" fmla="*/ 63 w 113"/>
                  <a:gd name="T5" fmla="*/ 119 h 123"/>
                  <a:gd name="T6" fmla="*/ 49 w 113"/>
                  <a:gd name="T7" fmla="*/ 79 h 123"/>
                  <a:gd name="T8" fmla="*/ 7 w 113"/>
                  <a:gd name="T9" fmla="*/ 86 h 123"/>
                  <a:gd name="T10" fmla="*/ 1 w 113"/>
                  <a:gd name="T11" fmla="*/ 84 h 123"/>
                  <a:gd name="T12" fmla="*/ 1 w 113"/>
                  <a:gd name="T13" fmla="*/ 77 h 123"/>
                  <a:gd name="T14" fmla="*/ 46 w 113"/>
                  <a:gd name="T15" fmla="*/ 0 h 123"/>
                  <a:gd name="T16" fmla="*/ 56 w 113"/>
                  <a:gd name="T17" fmla="*/ 6 h 123"/>
                  <a:gd name="T18" fmla="*/ 18 w 113"/>
                  <a:gd name="T19" fmla="*/ 72 h 123"/>
                  <a:gd name="T20" fmla="*/ 52 w 113"/>
                  <a:gd name="T21" fmla="*/ 67 h 123"/>
                  <a:gd name="T22" fmla="*/ 58 w 113"/>
                  <a:gd name="T23" fmla="*/ 71 h 123"/>
                  <a:gd name="T24" fmla="*/ 70 w 113"/>
                  <a:gd name="T25" fmla="*/ 103 h 123"/>
                  <a:gd name="T26" fmla="*/ 103 w 113"/>
                  <a:gd name="T27" fmla="*/ 47 h 123"/>
                  <a:gd name="T28" fmla="*/ 113 w 113"/>
                  <a:gd name="T29" fmla="*/ 54 h 123"/>
                  <a:gd name="T30" fmla="*/ 74 w 113"/>
                  <a:gd name="T31" fmla="*/ 120 h 123"/>
                  <a:gd name="T32" fmla="*/ 69 w 113"/>
                  <a:gd name="T33"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123">
                    <a:moveTo>
                      <a:pt x="69" y="123"/>
                    </a:moveTo>
                    <a:cubicBezTo>
                      <a:pt x="68" y="123"/>
                      <a:pt x="68" y="123"/>
                      <a:pt x="68" y="123"/>
                    </a:cubicBezTo>
                    <a:cubicBezTo>
                      <a:pt x="66" y="122"/>
                      <a:pt x="64" y="121"/>
                      <a:pt x="63" y="119"/>
                    </a:cubicBezTo>
                    <a:cubicBezTo>
                      <a:pt x="49" y="79"/>
                      <a:pt x="49" y="79"/>
                      <a:pt x="49" y="79"/>
                    </a:cubicBezTo>
                    <a:cubicBezTo>
                      <a:pt x="7" y="86"/>
                      <a:pt x="7" y="86"/>
                      <a:pt x="7" y="86"/>
                    </a:cubicBezTo>
                    <a:cubicBezTo>
                      <a:pt x="5" y="87"/>
                      <a:pt x="3" y="86"/>
                      <a:pt x="1" y="84"/>
                    </a:cubicBezTo>
                    <a:cubicBezTo>
                      <a:pt x="0" y="82"/>
                      <a:pt x="0" y="79"/>
                      <a:pt x="1" y="77"/>
                    </a:cubicBezTo>
                    <a:cubicBezTo>
                      <a:pt x="46" y="0"/>
                      <a:pt x="46" y="0"/>
                      <a:pt x="46" y="0"/>
                    </a:cubicBezTo>
                    <a:cubicBezTo>
                      <a:pt x="56" y="6"/>
                      <a:pt x="56" y="6"/>
                      <a:pt x="56" y="6"/>
                    </a:cubicBezTo>
                    <a:cubicBezTo>
                      <a:pt x="18" y="72"/>
                      <a:pt x="18" y="72"/>
                      <a:pt x="18" y="72"/>
                    </a:cubicBezTo>
                    <a:cubicBezTo>
                      <a:pt x="52" y="67"/>
                      <a:pt x="52" y="67"/>
                      <a:pt x="52" y="67"/>
                    </a:cubicBezTo>
                    <a:cubicBezTo>
                      <a:pt x="54" y="66"/>
                      <a:pt x="57" y="68"/>
                      <a:pt x="58" y="71"/>
                    </a:cubicBezTo>
                    <a:cubicBezTo>
                      <a:pt x="70" y="103"/>
                      <a:pt x="70" y="103"/>
                      <a:pt x="70" y="103"/>
                    </a:cubicBezTo>
                    <a:cubicBezTo>
                      <a:pt x="103" y="47"/>
                      <a:pt x="103" y="47"/>
                      <a:pt x="103" y="47"/>
                    </a:cubicBezTo>
                    <a:cubicBezTo>
                      <a:pt x="113" y="54"/>
                      <a:pt x="113" y="54"/>
                      <a:pt x="113" y="54"/>
                    </a:cubicBezTo>
                    <a:cubicBezTo>
                      <a:pt x="74" y="120"/>
                      <a:pt x="74" y="120"/>
                      <a:pt x="74" y="120"/>
                    </a:cubicBezTo>
                    <a:cubicBezTo>
                      <a:pt x="73" y="122"/>
                      <a:pt x="71" y="123"/>
                      <a:pt x="69"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FFFFFF"/>
                  </a:solidFill>
                  <a:effectLst/>
                  <a:uLnTx/>
                  <a:uFillTx/>
                </a:endParaRPr>
              </a:p>
            </p:txBody>
          </p:sp>
          <p:sp>
            <p:nvSpPr>
              <p:cNvPr id="94" name="Freeform 66">
                <a:extLst>
                  <a:ext uri="{FF2B5EF4-FFF2-40B4-BE49-F238E27FC236}">
                    <a16:creationId xmlns:a16="http://schemas.microsoft.com/office/drawing/2014/main" id="{3D1A1749-A43C-4F2A-AC75-502B2CFC31AC}"/>
                  </a:ext>
                </a:extLst>
              </p:cNvPr>
              <p:cNvSpPr>
                <a:spLocks/>
              </p:cNvSpPr>
              <p:nvPr/>
            </p:nvSpPr>
            <p:spPr bwMode="auto">
              <a:xfrm>
                <a:off x="608" y="1968"/>
                <a:ext cx="167" cy="178"/>
              </a:xfrm>
              <a:custGeom>
                <a:avLst/>
                <a:gdLst>
                  <a:gd name="T0" fmla="*/ 44 w 113"/>
                  <a:gd name="T1" fmla="*/ 121 h 121"/>
                  <a:gd name="T2" fmla="*/ 39 w 113"/>
                  <a:gd name="T3" fmla="*/ 118 h 121"/>
                  <a:gd name="T4" fmla="*/ 0 w 113"/>
                  <a:gd name="T5" fmla="*/ 52 h 121"/>
                  <a:gd name="T6" fmla="*/ 10 w 113"/>
                  <a:gd name="T7" fmla="*/ 46 h 121"/>
                  <a:gd name="T8" fmla="*/ 43 w 113"/>
                  <a:gd name="T9" fmla="*/ 101 h 121"/>
                  <a:gd name="T10" fmla="*/ 55 w 113"/>
                  <a:gd name="T11" fmla="*/ 69 h 121"/>
                  <a:gd name="T12" fmla="*/ 61 w 113"/>
                  <a:gd name="T13" fmla="*/ 65 h 121"/>
                  <a:gd name="T14" fmla="*/ 95 w 113"/>
                  <a:gd name="T15" fmla="*/ 70 h 121"/>
                  <a:gd name="T16" fmla="*/ 57 w 113"/>
                  <a:gd name="T17" fmla="*/ 6 h 121"/>
                  <a:gd name="T18" fmla="*/ 68 w 113"/>
                  <a:gd name="T19" fmla="*/ 0 h 121"/>
                  <a:gd name="T20" fmla="*/ 112 w 113"/>
                  <a:gd name="T21" fmla="*/ 75 h 121"/>
                  <a:gd name="T22" fmla="*/ 111 w 113"/>
                  <a:gd name="T23" fmla="*/ 82 h 121"/>
                  <a:gd name="T24" fmla="*/ 105 w 113"/>
                  <a:gd name="T25" fmla="*/ 84 h 121"/>
                  <a:gd name="T26" fmla="*/ 64 w 113"/>
                  <a:gd name="T27" fmla="*/ 77 h 121"/>
                  <a:gd name="T28" fmla="*/ 50 w 113"/>
                  <a:gd name="T29" fmla="*/ 117 h 121"/>
                  <a:gd name="T30" fmla="*/ 45 w 113"/>
                  <a:gd name="T31" fmla="*/ 121 h 121"/>
                  <a:gd name="T32" fmla="*/ 44 w 113"/>
                  <a:gd name="T33"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121">
                    <a:moveTo>
                      <a:pt x="44" y="121"/>
                    </a:moveTo>
                    <a:cubicBezTo>
                      <a:pt x="42" y="121"/>
                      <a:pt x="40" y="120"/>
                      <a:pt x="39" y="118"/>
                    </a:cubicBezTo>
                    <a:cubicBezTo>
                      <a:pt x="0" y="52"/>
                      <a:pt x="0" y="52"/>
                      <a:pt x="0" y="52"/>
                    </a:cubicBezTo>
                    <a:cubicBezTo>
                      <a:pt x="10" y="46"/>
                      <a:pt x="10" y="46"/>
                      <a:pt x="10" y="46"/>
                    </a:cubicBezTo>
                    <a:cubicBezTo>
                      <a:pt x="43" y="101"/>
                      <a:pt x="43" y="101"/>
                      <a:pt x="43" y="101"/>
                    </a:cubicBezTo>
                    <a:cubicBezTo>
                      <a:pt x="55" y="69"/>
                      <a:pt x="55" y="69"/>
                      <a:pt x="55" y="69"/>
                    </a:cubicBezTo>
                    <a:cubicBezTo>
                      <a:pt x="56" y="66"/>
                      <a:pt x="58" y="64"/>
                      <a:pt x="61" y="65"/>
                    </a:cubicBezTo>
                    <a:cubicBezTo>
                      <a:pt x="95" y="70"/>
                      <a:pt x="95" y="70"/>
                      <a:pt x="95" y="70"/>
                    </a:cubicBezTo>
                    <a:cubicBezTo>
                      <a:pt x="57" y="6"/>
                      <a:pt x="57" y="6"/>
                      <a:pt x="57" y="6"/>
                    </a:cubicBezTo>
                    <a:cubicBezTo>
                      <a:pt x="68" y="0"/>
                      <a:pt x="68" y="0"/>
                      <a:pt x="68" y="0"/>
                    </a:cubicBezTo>
                    <a:cubicBezTo>
                      <a:pt x="112" y="75"/>
                      <a:pt x="112" y="75"/>
                      <a:pt x="112" y="75"/>
                    </a:cubicBezTo>
                    <a:cubicBezTo>
                      <a:pt x="113" y="77"/>
                      <a:pt x="113" y="80"/>
                      <a:pt x="111" y="82"/>
                    </a:cubicBezTo>
                    <a:cubicBezTo>
                      <a:pt x="110" y="84"/>
                      <a:pt x="108" y="85"/>
                      <a:pt x="105" y="84"/>
                    </a:cubicBezTo>
                    <a:cubicBezTo>
                      <a:pt x="64" y="77"/>
                      <a:pt x="64" y="77"/>
                      <a:pt x="64" y="77"/>
                    </a:cubicBezTo>
                    <a:cubicBezTo>
                      <a:pt x="50" y="117"/>
                      <a:pt x="50" y="117"/>
                      <a:pt x="50" y="117"/>
                    </a:cubicBezTo>
                    <a:cubicBezTo>
                      <a:pt x="49" y="119"/>
                      <a:pt x="47" y="120"/>
                      <a:pt x="45" y="121"/>
                    </a:cubicBezTo>
                    <a:cubicBezTo>
                      <a:pt x="45" y="121"/>
                      <a:pt x="44" y="121"/>
                      <a:pt x="44"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FFFFFF"/>
                  </a:solidFill>
                  <a:effectLst/>
                  <a:uLnTx/>
                  <a:uFillTx/>
                </a:endParaRPr>
              </a:p>
            </p:txBody>
          </p:sp>
          <p:sp>
            <p:nvSpPr>
              <p:cNvPr id="95" name="Freeform 67">
                <a:extLst>
                  <a:ext uri="{FF2B5EF4-FFF2-40B4-BE49-F238E27FC236}">
                    <a16:creationId xmlns:a16="http://schemas.microsoft.com/office/drawing/2014/main" id="{DFFB32A5-2849-4663-A447-4352D98CBA7A}"/>
                  </a:ext>
                </a:extLst>
              </p:cNvPr>
              <p:cNvSpPr>
                <a:spLocks noEditPoints="1"/>
              </p:cNvSpPr>
              <p:nvPr/>
            </p:nvSpPr>
            <p:spPr bwMode="auto">
              <a:xfrm>
                <a:off x="395" y="1721"/>
                <a:ext cx="337" cy="337"/>
              </a:xfrm>
              <a:custGeom>
                <a:avLst/>
                <a:gdLst>
                  <a:gd name="T0" fmla="*/ 114 w 228"/>
                  <a:gd name="T1" fmla="*/ 228 h 228"/>
                  <a:gd name="T2" fmla="*/ 0 w 228"/>
                  <a:gd name="T3" fmla="*/ 114 h 228"/>
                  <a:gd name="T4" fmla="*/ 114 w 228"/>
                  <a:gd name="T5" fmla="*/ 0 h 228"/>
                  <a:gd name="T6" fmla="*/ 228 w 228"/>
                  <a:gd name="T7" fmla="*/ 114 h 228"/>
                  <a:gd name="T8" fmla="*/ 114 w 228"/>
                  <a:gd name="T9" fmla="*/ 228 h 228"/>
                  <a:gd name="T10" fmla="*/ 114 w 228"/>
                  <a:gd name="T11" fmla="*/ 12 h 228"/>
                  <a:gd name="T12" fmla="*/ 12 w 228"/>
                  <a:gd name="T13" fmla="*/ 114 h 228"/>
                  <a:gd name="T14" fmla="*/ 114 w 228"/>
                  <a:gd name="T15" fmla="*/ 216 h 228"/>
                  <a:gd name="T16" fmla="*/ 216 w 228"/>
                  <a:gd name="T17" fmla="*/ 114 h 228"/>
                  <a:gd name="T18" fmla="*/ 114 w 228"/>
                  <a:gd name="T19" fmla="*/ 12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8" h="228">
                    <a:moveTo>
                      <a:pt x="114" y="228"/>
                    </a:moveTo>
                    <a:cubicBezTo>
                      <a:pt x="52" y="228"/>
                      <a:pt x="0" y="177"/>
                      <a:pt x="0" y="114"/>
                    </a:cubicBezTo>
                    <a:cubicBezTo>
                      <a:pt x="0" y="51"/>
                      <a:pt x="52" y="0"/>
                      <a:pt x="114" y="0"/>
                    </a:cubicBezTo>
                    <a:cubicBezTo>
                      <a:pt x="177" y="0"/>
                      <a:pt x="228" y="51"/>
                      <a:pt x="228" y="114"/>
                    </a:cubicBezTo>
                    <a:cubicBezTo>
                      <a:pt x="228" y="177"/>
                      <a:pt x="177" y="228"/>
                      <a:pt x="114" y="228"/>
                    </a:cubicBezTo>
                    <a:close/>
                    <a:moveTo>
                      <a:pt x="114" y="12"/>
                    </a:moveTo>
                    <a:cubicBezTo>
                      <a:pt x="58" y="12"/>
                      <a:pt x="12" y="57"/>
                      <a:pt x="12" y="114"/>
                    </a:cubicBezTo>
                    <a:cubicBezTo>
                      <a:pt x="12" y="170"/>
                      <a:pt x="58" y="216"/>
                      <a:pt x="114" y="216"/>
                    </a:cubicBezTo>
                    <a:cubicBezTo>
                      <a:pt x="171" y="216"/>
                      <a:pt x="216" y="170"/>
                      <a:pt x="216" y="114"/>
                    </a:cubicBezTo>
                    <a:cubicBezTo>
                      <a:pt x="216" y="57"/>
                      <a:pt x="171" y="12"/>
                      <a:pt x="11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FFFFFF"/>
                  </a:solidFill>
                  <a:effectLst/>
                  <a:uLnTx/>
                  <a:uFillTx/>
                </a:endParaRPr>
              </a:p>
            </p:txBody>
          </p:sp>
          <p:sp>
            <p:nvSpPr>
              <p:cNvPr id="96" name="Freeform 68">
                <a:extLst>
                  <a:ext uri="{FF2B5EF4-FFF2-40B4-BE49-F238E27FC236}">
                    <a16:creationId xmlns:a16="http://schemas.microsoft.com/office/drawing/2014/main" id="{E60B07FA-BBEF-4108-B29B-D217F23C912D}"/>
                  </a:ext>
                </a:extLst>
              </p:cNvPr>
              <p:cNvSpPr>
                <a:spLocks noEditPoints="1"/>
              </p:cNvSpPr>
              <p:nvPr/>
            </p:nvSpPr>
            <p:spPr bwMode="auto">
              <a:xfrm>
                <a:off x="475" y="1792"/>
                <a:ext cx="179" cy="177"/>
              </a:xfrm>
              <a:custGeom>
                <a:avLst/>
                <a:gdLst>
                  <a:gd name="T0" fmla="*/ 96 w 121"/>
                  <a:gd name="T1" fmla="*/ 120 h 120"/>
                  <a:gd name="T2" fmla="*/ 93 w 121"/>
                  <a:gd name="T3" fmla="*/ 119 h 120"/>
                  <a:gd name="T4" fmla="*/ 60 w 121"/>
                  <a:gd name="T5" fmla="*/ 98 h 120"/>
                  <a:gd name="T6" fmla="*/ 28 w 121"/>
                  <a:gd name="T7" fmla="*/ 119 h 120"/>
                  <a:gd name="T8" fmla="*/ 21 w 121"/>
                  <a:gd name="T9" fmla="*/ 118 h 120"/>
                  <a:gd name="T10" fmla="*/ 19 w 121"/>
                  <a:gd name="T11" fmla="*/ 112 h 120"/>
                  <a:gd name="T12" fmla="*/ 30 w 121"/>
                  <a:gd name="T13" fmla="*/ 73 h 120"/>
                  <a:gd name="T14" fmla="*/ 2 w 121"/>
                  <a:gd name="T15" fmla="*/ 46 h 120"/>
                  <a:gd name="T16" fmla="*/ 1 w 121"/>
                  <a:gd name="T17" fmla="*/ 39 h 120"/>
                  <a:gd name="T18" fmla="*/ 6 w 121"/>
                  <a:gd name="T19" fmla="*/ 36 h 120"/>
                  <a:gd name="T20" fmla="*/ 39 w 121"/>
                  <a:gd name="T21" fmla="*/ 36 h 120"/>
                  <a:gd name="T22" fmla="*/ 55 w 121"/>
                  <a:gd name="T23" fmla="*/ 3 h 120"/>
                  <a:gd name="T24" fmla="*/ 60 w 121"/>
                  <a:gd name="T25" fmla="*/ 0 h 120"/>
                  <a:gd name="T26" fmla="*/ 66 w 121"/>
                  <a:gd name="T27" fmla="*/ 3 h 120"/>
                  <a:gd name="T28" fmla="*/ 82 w 121"/>
                  <a:gd name="T29" fmla="*/ 36 h 120"/>
                  <a:gd name="T30" fmla="*/ 114 w 121"/>
                  <a:gd name="T31" fmla="*/ 36 h 120"/>
                  <a:gd name="T32" fmla="*/ 120 w 121"/>
                  <a:gd name="T33" fmla="*/ 39 h 120"/>
                  <a:gd name="T34" fmla="*/ 119 w 121"/>
                  <a:gd name="T35" fmla="*/ 46 h 120"/>
                  <a:gd name="T36" fmla="*/ 91 w 121"/>
                  <a:gd name="T37" fmla="*/ 73 h 120"/>
                  <a:gd name="T38" fmla="*/ 102 w 121"/>
                  <a:gd name="T39" fmla="*/ 112 h 120"/>
                  <a:gd name="T40" fmla="*/ 100 w 121"/>
                  <a:gd name="T41" fmla="*/ 118 h 120"/>
                  <a:gd name="T42" fmla="*/ 96 w 121"/>
                  <a:gd name="T43" fmla="*/ 120 h 120"/>
                  <a:gd name="T44" fmla="*/ 60 w 121"/>
                  <a:gd name="T45" fmla="*/ 85 h 120"/>
                  <a:gd name="T46" fmla="*/ 64 w 121"/>
                  <a:gd name="T47" fmla="*/ 86 h 120"/>
                  <a:gd name="T48" fmla="*/ 86 w 121"/>
                  <a:gd name="T49" fmla="*/ 100 h 120"/>
                  <a:gd name="T50" fmla="*/ 79 w 121"/>
                  <a:gd name="T51" fmla="*/ 73 h 120"/>
                  <a:gd name="T52" fmla="*/ 80 w 121"/>
                  <a:gd name="T53" fmla="*/ 67 h 120"/>
                  <a:gd name="T54" fmla="*/ 100 w 121"/>
                  <a:gd name="T55" fmla="*/ 48 h 120"/>
                  <a:gd name="T56" fmla="*/ 78 w 121"/>
                  <a:gd name="T57" fmla="*/ 48 h 120"/>
                  <a:gd name="T58" fmla="*/ 73 w 121"/>
                  <a:gd name="T59" fmla="*/ 44 h 120"/>
                  <a:gd name="T60" fmla="*/ 60 w 121"/>
                  <a:gd name="T61" fmla="*/ 19 h 120"/>
                  <a:gd name="T62" fmla="*/ 48 w 121"/>
                  <a:gd name="T63" fmla="*/ 44 h 120"/>
                  <a:gd name="T64" fmla="*/ 42 w 121"/>
                  <a:gd name="T65" fmla="*/ 48 h 120"/>
                  <a:gd name="T66" fmla="*/ 21 w 121"/>
                  <a:gd name="T67" fmla="*/ 48 h 120"/>
                  <a:gd name="T68" fmla="*/ 41 w 121"/>
                  <a:gd name="T69" fmla="*/ 67 h 120"/>
                  <a:gd name="T70" fmla="*/ 42 w 121"/>
                  <a:gd name="T71" fmla="*/ 73 h 120"/>
                  <a:gd name="T72" fmla="*/ 34 w 121"/>
                  <a:gd name="T73" fmla="*/ 100 h 120"/>
                  <a:gd name="T74" fmla="*/ 57 w 121"/>
                  <a:gd name="T75" fmla="*/ 86 h 120"/>
                  <a:gd name="T76" fmla="*/ 60 w 121"/>
                  <a:gd name="T77" fmla="*/ 85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1" h="120">
                    <a:moveTo>
                      <a:pt x="96" y="120"/>
                    </a:moveTo>
                    <a:cubicBezTo>
                      <a:pt x="95" y="120"/>
                      <a:pt x="94" y="119"/>
                      <a:pt x="93" y="119"/>
                    </a:cubicBezTo>
                    <a:cubicBezTo>
                      <a:pt x="60" y="98"/>
                      <a:pt x="60" y="98"/>
                      <a:pt x="60" y="98"/>
                    </a:cubicBezTo>
                    <a:cubicBezTo>
                      <a:pt x="28" y="119"/>
                      <a:pt x="28" y="119"/>
                      <a:pt x="28" y="119"/>
                    </a:cubicBezTo>
                    <a:cubicBezTo>
                      <a:pt x="25" y="120"/>
                      <a:pt x="23" y="120"/>
                      <a:pt x="21" y="118"/>
                    </a:cubicBezTo>
                    <a:cubicBezTo>
                      <a:pt x="19" y="117"/>
                      <a:pt x="18" y="114"/>
                      <a:pt x="19" y="112"/>
                    </a:cubicBezTo>
                    <a:cubicBezTo>
                      <a:pt x="30" y="73"/>
                      <a:pt x="30" y="73"/>
                      <a:pt x="30" y="73"/>
                    </a:cubicBezTo>
                    <a:cubicBezTo>
                      <a:pt x="2" y="46"/>
                      <a:pt x="2" y="46"/>
                      <a:pt x="2" y="46"/>
                    </a:cubicBezTo>
                    <a:cubicBezTo>
                      <a:pt x="0" y="44"/>
                      <a:pt x="0" y="42"/>
                      <a:pt x="1" y="39"/>
                    </a:cubicBezTo>
                    <a:cubicBezTo>
                      <a:pt x="2" y="37"/>
                      <a:pt x="4" y="36"/>
                      <a:pt x="6" y="36"/>
                    </a:cubicBezTo>
                    <a:cubicBezTo>
                      <a:pt x="39" y="36"/>
                      <a:pt x="39" y="36"/>
                      <a:pt x="39" y="36"/>
                    </a:cubicBezTo>
                    <a:cubicBezTo>
                      <a:pt x="55" y="3"/>
                      <a:pt x="55" y="3"/>
                      <a:pt x="55" y="3"/>
                    </a:cubicBezTo>
                    <a:cubicBezTo>
                      <a:pt x="56" y="1"/>
                      <a:pt x="58" y="0"/>
                      <a:pt x="60" y="0"/>
                    </a:cubicBezTo>
                    <a:cubicBezTo>
                      <a:pt x="63" y="0"/>
                      <a:pt x="65" y="1"/>
                      <a:pt x="66" y="3"/>
                    </a:cubicBezTo>
                    <a:cubicBezTo>
                      <a:pt x="82" y="36"/>
                      <a:pt x="82" y="36"/>
                      <a:pt x="82" y="36"/>
                    </a:cubicBezTo>
                    <a:cubicBezTo>
                      <a:pt x="114" y="36"/>
                      <a:pt x="114" y="36"/>
                      <a:pt x="114" y="36"/>
                    </a:cubicBezTo>
                    <a:cubicBezTo>
                      <a:pt x="117" y="36"/>
                      <a:pt x="119" y="37"/>
                      <a:pt x="120" y="39"/>
                    </a:cubicBezTo>
                    <a:cubicBezTo>
                      <a:pt x="121" y="42"/>
                      <a:pt x="120" y="44"/>
                      <a:pt x="119" y="46"/>
                    </a:cubicBezTo>
                    <a:cubicBezTo>
                      <a:pt x="91" y="73"/>
                      <a:pt x="91" y="73"/>
                      <a:pt x="91" y="73"/>
                    </a:cubicBezTo>
                    <a:cubicBezTo>
                      <a:pt x="102" y="112"/>
                      <a:pt x="102" y="112"/>
                      <a:pt x="102" y="112"/>
                    </a:cubicBezTo>
                    <a:cubicBezTo>
                      <a:pt x="103" y="114"/>
                      <a:pt x="102" y="117"/>
                      <a:pt x="100" y="118"/>
                    </a:cubicBezTo>
                    <a:cubicBezTo>
                      <a:pt x="99" y="119"/>
                      <a:pt x="98" y="120"/>
                      <a:pt x="96" y="120"/>
                    </a:cubicBezTo>
                    <a:close/>
                    <a:moveTo>
                      <a:pt x="60" y="85"/>
                    </a:moveTo>
                    <a:cubicBezTo>
                      <a:pt x="62" y="85"/>
                      <a:pt x="63" y="85"/>
                      <a:pt x="64" y="86"/>
                    </a:cubicBezTo>
                    <a:cubicBezTo>
                      <a:pt x="86" y="100"/>
                      <a:pt x="86" y="100"/>
                      <a:pt x="86" y="100"/>
                    </a:cubicBezTo>
                    <a:cubicBezTo>
                      <a:pt x="79" y="73"/>
                      <a:pt x="79" y="73"/>
                      <a:pt x="79" y="73"/>
                    </a:cubicBezTo>
                    <a:cubicBezTo>
                      <a:pt x="78" y="71"/>
                      <a:pt x="79" y="69"/>
                      <a:pt x="80" y="67"/>
                    </a:cubicBezTo>
                    <a:cubicBezTo>
                      <a:pt x="100" y="48"/>
                      <a:pt x="100" y="48"/>
                      <a:pt x="100" y="48"/>
                    </a:cubicBezTo>
                    <a:cubicBezTo>
                      <a:pt x="78" y="48"/>
                      <a:pt x="78" y="48"/>
                      <a:pt x="78" y="48"/>
                    </a:cubicBezTo>
                    <a:cubicBezTo>
                      <a:pt x="76" y="48"/>
                      <a:pt x="74" y="46"/>
                      <a:pt x="73" y="44"/>
                    </a:cubicBezTo>
                    <a:cubicBezTo>
                      <a:pt x="60" y="19"/>
                      <a:pt x="60" y="19"/>
                      <a:pt x="60" y="19"/>
                    </a:cubicBezTo>
                    <a:cubicBezTo>
                      <a:pt x="48" y="44"/>
                      <a:pt x="48" y="44"/>
                      <a:pt x="48" y="44"/>
                    </a:cubicBezTo>
                    <a:cubicBezTo>
                      <a:pt x="47" y="46"/>
                      <a:pt x="45" y="48"/>
                      <a:pt x="42" y="48"/>
                    </a:cubicBezTo>
                    <a:cubicBezTo>
                      <a:pt x="21" y="48"/>
                      <a:pt x="21" y="48"/>
                      <a:pt x="21" y="48"/>
                    </a:cubicBezTo>
                    <a:cubicBezTo>
                      <a:pt x="41" y="67"/>
                      <a:pt x="41" y="67"/>
                      <a:pt x="41" y="67"/>
                    </a:cubicBezTo>
                    <a:cubicBezTo>
                      <a:pt x="42" y="69"/>
                      <a:pt x="43" y="71"/>
                      <a:pt x="42" y="73"/>
                    </a:cubicBezTo>
                    <a:cubicBezTo>
                      <a:pt x="34" y="100"/>
                      <a:pt x="34" y="100"/>
                      <a:pt x="34" y="100"/>
                    </a:cubicBezTo>
                    <a:cubicBezTo>
                      <a:pt x="57" y="86"/>
                      <a:pt x="57" y="86"/>
                      <a:pt x="57" y="86"/>
                    </a:cubicBezTo>
                    <a:cubicBezTo>
                      <a:pt x="58" y="85"/>
                      <a:pt x="59" y="85"/>
                      <a:pt x="60"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FFFFFF"/>
                  </a:solidFill>
                  <a:effectLst/>
                  <a:uLnTx/>
                  <a:uFillTx/>
                </a:endParaRPr>
              </a:p>
            </p:txBody>
          </p:sp>
        </p:grpSp>
      </p:grpSp>
      <p:sp>
        <p:nvSpPr>
          <p:cNvPr id="97" name="Rectangle 96">
            <a:extLst>
              <a:ext uri="{FF2B5EF4-FFF2-40B4-BE49-F238E27FC236}">
                <a16:creationId xmlns:a16="http://schemas.microsoft.com/office/drawing/2014/main" id="{2DF2B87D-B346-448A-9B30-4FBBA09C4A89}"/>
              </a:ext>
            </a:extLst>
          </p:cNvPr>
          <p:cNvSpPr/>
          <p:nvPr/>
        </p:nvSpPr>
        <p:spPr>
          <a:xfrm>
            <a:off x="8108613" y="1704118"/>
            <a:ext cx="1979289" cy="338554"/>
          </a:xfrm>
          <a:prstGeom prst="rect">
            <a:avLst/>
          </a:prstGeom>
        </p:spPr>
        <p:txBody>
          <a:bodyPr wrap="square" lIns="0" rIns="0">
            <a:spAutoFit/>
          </a:bodyPr>
          <a:lstStyle/>
          <a:p>
            <a:pPr marL="0" marR="0" lvl="0" indent="0" defTabSz="1217776" eaLnBrk="1" fontAlgn="auto" latinLnBrk="0" hangingPunct="1">
              <a:lnSpc>
                <a:spcPct val="100000"/>
              </a:lnSpc>
              <a:spcBef>
                <a:spcPts val="1600"/>
              </a:spcBef>
              <a:spcAft>
                <a:spcPts val="0"/>
              </a:spcAft>
              <a:buClrTx/>
              <a:buSzTx/>
              <a:buFontTx/>
              <a:buNone/>
              <a:tabLst/>
              <a:defRPr/>
            </a:pPr>
            <a:r>
              <a:rPr kumimoji="0" lang="en-US" sz="1600" b="1" i="0" u="none" strike="noStrike" kern="0" cap="none" spc="0" normalizeH="0" baseline="0" noProof="1">
                <a:ln>
                  <a:noFill/>
                </a:ln>
                <a:solidFill>
                  <a:srgbClr val="FFFFFF"/>
                </a:solidFill>
                <a:effectLst/>
                <a:uLnTx/>
                <a:uFillTx/>
              </a:rPr>
              <a:t>Quelques chiffres</a:t>
            </a:r>
          </a:p>
        </p:txBody>
      </p:sp>
      <p:grpSp>
        <p:nvGrpSpPr>
          <p:cNvPr id="98" name="Group 124">
            <a:extLst>
              <a:ext uri="{FF2B5EF4-FFF2-40B4-BE49-F238E27FC236}">
                <a16:creationId xmlns:a16="http://schemas.microsoft.com/office/drawing/2014/main" id="{C721570E-9057-4374-B8F8-EF52CA6ABA37}"/>
              </a:ext>
            </a:extLst>
          </p:cNvPr>
          <p:cNvGrpSpPr>
            <a:grpSpLocks noChangeAspect="1"/>
          </p:cNvGrpSpPr>
          <p:nvPr/>
        </p:nvGrpSpPr>
        <p:grpSpPr bwMode="auto">
          <a:xfrm flipH="1">
            <a:off x="7721452" y="1745793"/>
            <a:ext cx="303801" cy="303801"/>
            <a:chOff x="2402" y="3006"/>
            <a:chExt cx="426" cy="426"/>
          </a:xfrm>
          <a:solidFill>
            <a:srgbClr val="D7000F">
              <a:lumMod val="20000"/>
              <a:lumOff val="80000"/>
            </a:srgbClr>
          </a:solidFill>
        </p:grpSpPr>
        <p:sp>
          <p:nvSpPr>
            <p:cNvPr id="99" name="Freeform 125">
              <a:extLst>
                <a:ext uri="{FF2B5EF4-FFF2-40B4-BE49-F238E27FC236}">
                  <a16:creationId xmlns:a16="http://schemas.microsoft.com/office/drawing/2014/main" id="{E0A6B1B0-3795-4CA7-98C1-5040C719C9BD}"/>
                </a:ext>
              </a:extLst>
            </p:cNvPr>
            <p:cNvSpPr>
              <a:spLocks noEditPoints="1"/>
            </p:cNvSpPr>
            <p:nvPr/>
          </p:nvSpPr>
          <p:spPr bwMode="auto">
            <a:xfrm>
              <a:off x="2402" y="3006"/>
              <a:ext cx="426" cy="426"/>
            </a:xfrm>
            <a:custGeom>
              <a:avLst/>
              <a:gdLst>
                <a:gd name="T0" fmla="*/ 285 w 288"/>
                <a:gd name="T1" fmla="*/ 278 h 288"/>
                <a:gd name="T2" fmla="*/ 177 w 288"/>
                <a:gd name="T3" fmla="*/ 170 h 288"/>
                <a:gd name="T4" fmla="*/ 203 w 288"/>
                <a:gd name="T5" fmla="*/ 102 h 288"/>
                <a:gd name="T6" fmla="*/ 101 w 288"/>
                <a:gd name="T7" fmla="*/ 0 h 288"/>
                <a:gd name="T8" fmla="*/ 0 w 288"/>
                <a:gd name="T9" fmla="*/ 102 h 288"/>
                <a:gd name="T10" fmla="*/ 101 w 288"/>
                <a:gd name="T11" fmla="*/ 204 h 288"/>
                <a:gd name="T12" fmla="*/ 169 w 288"/>
                <a:gd name="T13" fmla="*/ 178 h 288"/>
                <a:gd name="T14" fmla="*/ 277 w 288"/>
                <a:gd name="T15" fmla="*/ 286 h 288"/>
                <a:gd name="T16" fmla="*/ 285 w 288"/>
                <a:gd name="T17" fmla="*/ 286 h 288"/>
                <a:gd name="T18" fmla="*/ 285 w 288"/>
                <a:gd name="T19" fmla="*/ 278 h 288"/>
                <a:gd name="T20" fmla="*/ 165 w 288"/>
                <a:gd name="T21" fmla="*/ 166 h 288"/>
                <a:gd name="T22" fmla="*/ 101 w 288"/>
                <a:gd name="T23" fmla="*/ 192 h 288"/>
                <a:gd name="T24" fmla="*/ 38 w 288"/>
                <a:gd name="T25" fmla="*/ 166 h 288"/>
                <a:gd name="T26" fmla="*/ 12 w 288"/>
                <a:gd name="T27" fmla="*/ 102 h 288"/>
                <a:gd name="T28" fmla="*/ 38 w 288"/>
                <a:gd name="T29" fmla="*/ 39 h 288"/>
                <a:gd name="T30" fmla="*/ 101 w 288"/>
                <a:gd name="T31" fmla="*/ 12 h 288"/>
                <a:gd name="T32" fmla="*/ 165 w 288"/>
                <a:gd name="T33" fmla="*/ 39 h 288"/>
                <a:gd name="T34" fmla="*/ 191 w 288"/>
                <a:gd name="T35" fmla="*/ 102 h 288"/>
                <a:gd name="T36" fmla="*/ 165 w 288"/>
                <a:gd name="T37" fmla="*/ 16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8" h="288">
                  <a:moveTo>
                    <a:pt x="285" y="278"/>
                  </a:moveTo>
                  <a:cubicBezTo>
                    <a:pt x="177" y="170"/>
                    <a:pt x="177" y="170"/>
                    <a:pt x="177" y="170"/>
                  </a:cubicBezTo>
                  <a:cubicBezTo>
                    <a:pt x="193" y="152"/>
                    <a:pt x="203" y="128"/>
                    <a:pt x="203" y="102"/>
                  </a:cubicBezTo>
                  <a:cubicBezTo>
                    <a:pt x="203" y="46"/>
                    <a:pt x="158" y="0"/>
                    <a:pt x="101" y="0"/>
                  </a:cubicBezTo>
                  <a:cubicBezTo>
                    <a:pt x="45" y="0"/>
                    <a:pt x="0" y="46"/>
                    <a:pt x="0" y="102"/>
                  </a:cubicBezTo>
                  <a:cubicBezTo>
                    <a:pt x="0" y="158"/>
                    <a:pt x="45" y="204"/>
                    <a:pt x="101" y="204"/>
                  </a:cubicBezTo>
                  <a:cubicBezTo>
                    <a:pt x="127" y="204"/>
                    <a:pt x="151" y="194"/>
                    <a:pt x="169" y="178"/>
                  </a:cubicBezTo>
                  <a:cubicBezTo>
                    <a:pt x="277" y="286"/>
                    <a:pt x="277" y="286"/>
                    <a:pt x="277" y="286"/>
                  </a:cubicBezTo>
                  <a:cubicBezTo>
                    <a:pt x="279" y="288"/>
                    <a:pt x="283" y="288"/>
                    <a:pt x="285" y="286"/>
                  </a:cubicBezTo>
                  <a:cubicBezTo>
                    <a:pt x="288" y="284"/>
                    <a:pt x="288" y="280"/>
                    <a:pt x="285" y="278"/>
                  </a:cubicBezTo>
                  <a:close/>
                  <a:moveTo>
                    <a:pt x="165" y="166"/>
                  </a:moveTo>
                  <a:cubicBezTo>
                    <a:pt x="149" y="182"/>
                    <a:pt x="126" y="192"/>
                    <a:pt x="101" y="192"/>
                  </a:cubicBezTo>
                  <a:cubicBezTo>
                    <a:pt x="77" y="192"/>
                    <a:pt x="54" y="182"/>
                    <a:pt x="38" y="166"/>
                  </a:cubicBezTo>
                  <a:cubicBezTo>
                    <a:pt x="22" y="149"/>
                    <a:pt x="12" y="127"/>
                    <a:pt x="12" y="102"/>
                  </a:cubicBezTo>
                  <a:cubicBezTo>
                    <a:pt x="12" y="77"/>
                    <a:pt x="22" y="55"/>
                    <a:pt x="38" y="39"/>
                  </a:cubicBezTo>
                  <a:cubicBezTo>
                    <a:pt x="54" y="22"/>
                    <a:pt x="77" y="12"/>
                    <a:pt x="101" y="12"/>
                  </a:cubicBezTo>
                  <a:cubicBezTo>
                    <a:pt x="126" y="12"/>
                    <a:pt x="149" y="22"/>
                    <a:pt x="165" y="39"/>
                  </a:cubicBezTo>
                  <a:cubicBezTo>
                    <a:pt x="181" y="55"/>
                    <a:pt x="191" y="77"/>
                    <a:pt x="191" y="102"/>
                  </a:cubicBezTo>
                  <a:cubicBezTo>
                    <a:pt x="191" y="127"/>
                    <a:pt x="181" y="149"/>
                    <a:pt x="165"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FFFFFF"/>
                </a:solidFill>
                <a:effectLst/>
                <a:uLnTx/>
                <a:uFillTx/>
              </a:endParaRPr>
            </a:p>
          </p:txBody>
        </p:sp>
        <p:sp>
          <p:nvSpPr>
            <p:cNvPr id="100" name="Freeform 126">
              <a:extLst>
                <a:ext uri="{FF2B5EF4-FFF2-40B4-BE49-F238E27FC236}">
                  <a16:creationId xmlns:a16="http://schemas.microsoft.com/office/drawing/2014/main" id="{083F34F5-CC2B-4DA6-B14A-8CFCF1780CBF}"/>
                </a:ext>
              </a:extLst>
            </p:cNvPr>
            <p:cNvSpPr>
              <a:spLocks/>
            </p:cNvSpPr>
            <p:nvPr/>
          </p:nvSpPr>
          <p:spPr bwMode="auto">
            <a:xfrm>
              <a:off x="2460" y="3068"/>
              <a:ext cx="185" cy="146"/>
            </a:xfrm>
            <a:custGeom>
              <a:avLst/>
              <a:gdLst>
                <a:gd name="T0" fmla="*/ 119 w 125"/>
                <a:gd name="T1" fmla="*/ 87 h 99"/>
                <a:gd name="T2" fmla="*/ 105 w 125"/>
                <a:gd name="T3" fmla="*/ 87 h 99"/>
                <a:gd name="T4" fmla="*/ 105 w 125"/>
                <a:gd name="T5" fmla="*/ 6 h 99"/>
                <a:gd name="T6" fmla="*/ 99 w 125"/>
                <a:gd name="T7" fmla="*/ 0 h 99"/>
                <a:gd name="T8" fmla="*/ 93 w 125"/>
                <a:gd name="T9" fmla="*/ 6 h 99"/>
                <a:gd name="T10" fmla="*/ 93 w 125"/>
                <a:gd name="T11" fmla="*/ 87 h 99"/>
                <a:gd name="T12" fmla="*/ 81 w 125"/>
                <a:gd name="T13" fmla="*/ 87 h 99"/>
                <a:gd name="T14" fmla="*/ 81 w 125"/>
                <a:gd name="T15" fmla="*/ 53 h 99"/>
                <a:gd name="T16" fmla="*/ 75 w 125"/>
                <a:gd name="T17" fmla="*/ 48 h 99"/>
                <a:gd name="T18" fmla="*/ 69 w 125"/>
                <a:gd name="T19" fmla="*/ 53 h 99"/>
                <a:gd name="T20" fmla="*/ 69 w 125"/>
                <a:gd name="T21" fmla="*/ 87 h 99"/>
                <a:gd name="T22" fmla="*/ 57 w 125"/>
                <a:gd name="T23" fmla="*/ 87 h 99"/>
                <a:gd name="T24" fmla="*/ 57 w 125"/>
                <a:gd name="T25" fmla="*/ 34 h 99"/>
                <a:gd name="T26" fmla="*/ 51 w 125"/>
                <a:gd name="T27" fmla="*/ 28 h 99"/>
                <a:gd name="T28" fmla="*/ 45 w 125"/>
                <a:gd name="T29" fmla="*/ 34 h 99"/>
                <a:gd name="T30" fmla="*/ 45 w 125"/>
                <a:gd name="T31" fmla="*/ 87 h 99"/>
                <a:gd name="T32" fmla="*/ 33 w 125"/>
                <a:gd name="T33" fmla="*/ 87 h 99"/>
                <a:gd name="T34" fmla="*/ 33 w 125"/>
                <a:gd name="T35" fmla="*/ 53 h 99"/>
                <a:gd name="T36" fmla="*/ 27 w 125"/>
                <a:gd name="T37" fmla="*/ 48 h 99"/>
                <a:gd name="T38" fmla="*/ 21 w 125"/>
                <a:gd name="T39" fmla="*/ 53 h 99"/>
                <a:gd name="T40" fmla="*/ 21 w 125"/>
                <a:gd name="T41" fmla="*/ 87 h 99"/>
                <a:gd name="T42" fmla="*/ 6 w 125"/>
                <a:gd name="T43" fmla="*/ 87 h 99"/>
                <a:gd name="T44" fmla="*/ 0 w 125"/>
                <a:gd name="T45" fmla="*/ 93 h 99"/>
                <a:gd name="T46" fmla="*/ 6 w 125"/>
                <a:gd name="T47" fmla="*/ 99 h 99"/>
                <a:gd name="T48" fmla="*/ 119 w 125"/>
                <a:gd name="T49" fmla="*/ 99 h 99"/>
                <a:gd name="T50" fmla="*/ 125 w 125"/>
                <a:gd name="T51" fmla="*/ 93 h 99"/>
                <a:gd name="T52" fmla="*/ 119 w 125"/>
                <a:gd name="T53" fmla="*/ 8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5" h="99">
                  <a:moveTo>
                    <a:pt x="119" y="87"/>
                  </a:moveTo>
                  <a:cubicBezTo>
                    <a:pt x="105" y="87"/>
                    <a:pt x="105" y="87"/>
                    <a:pt x="105" y="87"/>
                  </a:cubicBezTo>
                  <a:cubicBezTo>
                    <a:pt x="105" y="6"/>
                    <a:pt x="105" y="6"/>
                    <a:pt x="105" y="6"/>
                  </a:cubicBezTo>
                  <a:cubicBezTo>
                    <a:pt x="105" y="3"/>
                    <a:pt x="102" y="0"/>
                    <a:pt x="99" y="0"/>
                  </a:cubicBezTo>
                  <a:cubicBezTo>
                    <a:pt x="95" y="0"/>
                    <a:pt x="93" y="3"/>
                    <a:pt x="93" y="6"/>
                  </a:cubicBezTo>
                  <a:cubicBezTo>
                    <a:pt x="93" y="87"/>
                    <a:pt x="93" y="87"/>
                    <a:pt x="93" y="87"/>
                  </a:cubicBezTo>
                  <a:cubicBezTo>
                    <a:pt x="81" y="87"/>
                    <a:pt x="81" y="87"/>
                    <a:pt x="81" y="87"/>
                  </a:cubicBezTo>
                  <a:cubicBezTo>
                    <a:pt x="81" y="53"/>
                    <a:pt x="81" y="53"/>
                    <a:pt x="81" y="53"/>
                  </a:cubicBezTo>
                  <a:cubicBezTo>
                    <a:pt x="81" y="50"/>
                    <a:pt x="78" y="48"/>
                    <a:pt x="75" y="48"/>
                  </a:cubicBezTo>
                  <a:cubicBezTo>
                    <a:pt x="71" y="48"/>
                    <a:pt x="69" y="50"/>
                    <a:pt x="69" y="53"/>
                  </a:cubicBezTo>
                  <a:cubicBezTo>
                    <a:pt x="69" y="87"/>
                    <a:pt x="69" y="87"/>
                    <a:pt x="69" y="87"/>
                  </a:cubicBezTo>
                  <a:cubicBezTo>
                    <a:pt x="57" y="87"/>
                    <a:pt x="57" y="87"/>
                    <a:pt x="57" y="87"/>
                  </a:cubicBezTo>
                  <a:cubicBezTo>
                    <a:pt x="57" y="34"/>
                    <a:pt x="57" y="34"/>
                    <a:pt x="57" y="34"/>
                  </a:cubicBezTo>
                  <a:cubicBezTo>
                    <a:pt x="57" y="30"/>
                    <a:pt x="54" y="28"/>
                    <a:pt x="51" y="28"/>
                  </a:cubicBezTo>
                  <a:cubicBezTo>
                    <a:pt x="47" y="28"/>
                    <a:pt x="45" y="30"/>
                    <a:pt x="45" y="34"/>
                  </a:cubicBezTo>
                  <a:cubicBezTo>
                    <a:pt x="45" y="87"/>
                    <a:pt x="45" y="87"/>
                    <a:pt x="45" y="87"/>
                  </a:cubicBezTo>
                  <a:cubicBezTo>
                    <a:pt x="33" y="87"/>
                    <a:pt x="33" y="87"/>
                    <a:pt x="33" y="87"/>
                  </a:cubicBezTo>
                  <a:cubicBezTo>
                    <a:pt x="33" y="53"/>
                    <a:pt x="33" y="53"/>
                    <a:pt x="33" y="53"/>
                  </a:cubicBezTo>
                  <a:cubicBezTo>
                    <a:pt x="33" y="50"/>
                    <a:pt x="30" y="48"/>
                    <a:pt x="27" y="48"/>
                  </a:cubicBezTo>
                  <a:cubicBezTo>
                    <a:pt x="23" y="48"/>
                    <a:pt x="21" y="50"/>
                    <a:pt x="21" y="53"/>
                  </a:cubicBezTo>
                  <a:cubicBezTo>
                    <a:pt x="21" y="87"/>
                    <a:pt x="21" y="87"/>
                    <a:pt x="21" y="87"/>
                  </a:cubicBezTo>
                  <a:cubicBezTo>
                    <a:pt x="6" y="87"/>
                    <a:pt x="6" y="87"/>
                    <a:pt x="6" y="87"/>
                  </a:cubicBezTo>
                  <a:cubicBezTo>
                    <a:pt x="3" y="87"/>
                    <a:pt x="0" y="90"/>
                    <a:pt x="0" y="93"/>
                  </a:cubicBezTo>
                  <a:cubicBezTo>
                    <a:pt x="0" y="96"/>
                    <a:pt x="3" y="99"/>
                    <a:pt x="6" y="99"/>
                  </a:cubicBezTo>
                  <a:cubicBezTo>
                    <a:pt x="119" y="99"/>
                    <a:pt x="119" y="99"/>
                    <a:pt x="119" y="99"/>
                  </a:cubicBezTo>
                  <a:cubicBezTo>
                    <a:pt x="123" y="99"/>
                    <a:pt x="125" y="96"/>
                    <a:pt x="125" y="93"/>
                  </a:cubicBezTo>
                  <a:cubicBezTo>
                    <a:pt x="125" y="90"/>
                    <a:pt x="123" y="87"/>
                    <a:pt x="119"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FFFFFF"/>
                </a:solidFill>
                <a:effectLst/>
                <a:uLnTx/>
                <a:uFillTx/>
              </a:endParaRPr>
            </a:p>
          </p:txBody>
        </p:sp>
      </p:grpSp>
      <p:grpSp>
        <p:nvGrpSpPr>
          <p:cNvPr id="101" name="Group 9">
            <a:extLst>
              <a:ext uri="{FF2B5EF4-FFF2-40B4-BE49-F238E27FC236}">
                <a16:creationId xmlns:a16="http://schemas.microsoft.com/office/drawing/2014/main" id="{F8CDB81A-56B1-43AD-977B-3C0AB246C92E}"/>
              </a:ext>
            </a:extLst>
          </p:cNvPr>
          <p:cNvGrpSpPr/>
          <p:nvPr/>
        </p:nvGrpSpPr>
        <p:grpSpPr>
          <a:xfrm>
            <a:off x="1938417" y="1704118"/>
            <a:ext cx="2420611" cy="345476"/>
            <a:chOff x="1218479" y="1462183"/>
            <a:chExt cx="1815458" cy="259107"/>
          </a:xfrm>
        </p:grpSpPr>
        <p:sp>
          <p:nvSpPr>
            <p:cNvPr id="102" name="Rectangle 101">
              <a:extLst>
                <a:ext uri="{FF2B5EF4-FFF2-40B4-BE49-F238E27FC236}">
                  <a16:creationId xmlns:a16="http://schemas.microsoft.com/office/drawing/2014/main" id="{9B5BF4FD-95AD-40B7-A330-F51AF6DC2234}"/>
                </a:ext>
              </a:extLst>
            </p:cNvPr>
            <p:cNvSpPr/>
            <p:nvPr/>
          </p:nvSpPr>
          <p:spPr>
            <a:xfrm>
              <a:off x="1549470" y="1462183"/>
              <a:ext cx="1484467" cy="253916"/>
            </a:xfrm>
            <a:prstGeom prst="rect">
              <a:avLst/>
            </a:prstGeom>
          </p:spPr>
          <p:txBody>
            <a:bodyPr wrap="square" lIns="0" rIns="0">
              <a:spAutoFit/>
            </a:bodyPr>
            <a:lstStyle/>
            <a:p>
              <a:pPr marL="0" marR="0" lvl="0" indent="0" defTabSz="1217776" eaLnBrk="1" fontAlgn="auto" latinLnBrk="0" hangingPunct="1">
                <a:lnSpc>
                  <a:spcPct val="100000"/>
                </a:lnSpc>
                <a:spcBef>
                  <a:spcPts val="1600"/>
                </a:spcBef>
                <a:spcAft>
                  <a:spcPts val="0"/>
                </a:spcAft>
                <a:buClrTx/>
                <a:buSzTx/>
                <a:buFontTx/>
                <a:buNone/>
                <a:tabLst/>
                <a:defRPr/>
              </a:pPr>
              <a:r>
                <a:rPr kumimoji="0" lang="en-US" sz="1600" b="1" i="0" u="none" strike="noStrike" kern="0" cap="none" spc="0" normalizeH="0" baseline="0" noProof="1">
                  <a:ln>
                    <a:noFill/>
                  </a:ln>
                  <a:solidFill>
                    <a:srgbClr val="FFFFFF"/>
                  </a:solidFill>
                  <a:effectLst/>
                  <a:uLnTx/>
                  <a:uFillTx/>
                </a:rPr>
                <a:t>Chiffres clés 2019</a:t>
              </a:r>
            </a:p>
          </p:txBody>
        </p:sp>
        <p:grpSp>
          <p:nvGrpSpPr>
            <p:cNvPr id="103" name="Group 124">
              <a:extLst>
                <a:ext uri="{FF2B5EF4-FFF2-40B4-BE49-F238E27FC236}">
                  <a16:creationId xmlns:a16="http://schemas.microsoft.com/office/drawing/2014/main" id="{7D77F347-7C40-44E4-9DCD-6D2BD03E1805}"/>
                </a:ext>
              </a:extLst>
            </p:cNvPr>
            <p:cNvGrpSpPr>
              <a:grpSpLocks noChangeAspect="1"/>
            </p:cNvGrpSpPr>
            <p:nvPr/>
          </p:nvGrpSpPr>
          <p:grpSpPr bwMode="auto">
            <a:xfrm flipH="1">
              <a:off x="1218479" y="1493439"/>
              <a:ext cx="227851" cy="227851"/>
              <a:chOff x="2402" y="3006"/>
              <a:chExt cx="426" cy="426"/>
            </a:xfrm>
            <a:solidFill>
              <a:srgbClr val="A5CC74">
                <a:lumMod val="20000"/>
                <a:lumOff val="80000"/>
              </a:srgbClr>
            </a:solidFill>
          </p:grpSpPr>
          <p:sp>
            <p:nvSpPr>
              <p:cNvPr id="104" name="Freeform 125">
                <a:extLst>
                  <a:ext uri="{FF2B5EF4-FFF2-40B4-BE49-F238E27FC236}">
                    <a16:creationId xmlns:a16="http://schemas.microsoft.com/office/drawing/2014/main" id="{5B1B8C7F-DF19-4217-84A6-F4553987D990}"/>
                  </a:ext>
                </a:extLst>
              </p:cNvPr>
              <p:cNvSpPr>
                <a:spLocks noEditPoints="1"/>
              </p:cNvSpPr>
              <p:nvPr/>
            </p:nvSpPr>
            <p:spPr bwMode="auto">
              <a:xfrm>
                <a:off x="2402" y="3006"/>
                <a:ext cx="426" cy="426"/>
              </a:xfrm>
              <a:custGeom>
                <a:avLst/>
                <a:gdLst>
                  <a:gd name="T0" fmla="*/ 285 w 288"/>
                  <a:gd name="T1" fmla="*/ 278 h 288"/>
                  <a:gd name="T2" fmla="*/ 177 w 288"/>
                  <a:gd name="T3" fmla="*/ 170 h 288"/>
                  <a:gd name="T4" fmla="*/ 203 w 288"/>
                  <a:gd name="T5" fmla="*/ 102 h 288"/>
                  <a:gd name="T6" fmla="*/ 101 w 288"/>
                  <a:gd name="T7" fmla="*/ 0 h 288"/>
                  <a:gd name="T8" fmla="*/ 0 w 288"/>
                  <a:gd name="T9" fmla="*/ 102 h 288"/>
                  <a:gd name="T10" fmla="*/ 101 w 288"/>
                  <a:gd name="T11" fmla="*/ 204 h 288"/>
                  <a:gd name="T12" fmla="*/ 169 w 288"/>
                  <a:gd name="T13" fmla="*/ 178 h 288"/>
                  <a:gd name="T14" fmla="*/ 277 w 288"/>
                  <a:gd name="T15" fmla="*/ 286 h 288"/>
                  <a:gd name="T16" fmla="*/ 285 w 288"/>
                  <a:gd name="T17" fmla="*/ 286 h 288"/>
                  <a:gd name="T18" fmla="*/ 285 w 288"/>
                  <a:gd name="T19" fmla="*/ 278 h 288"/>
                  <a:gd name="T20" fmla="*/ 165 w 288"/>
                  <a:gd name="T21" fmla="*/ 166 h 288"/>
                  <a:gd name="T22" fmla="*/ 101 w 288"/>
                  <a:gd name="T23" fmla="*/ 192 h 288"/>
                  <a:gd name="T24" fmla="*/ 38 w 288"/>
                  <a:gd name="T25" fmla="*/ 166 h 288"/>
                  <a:gd name="T26" fmla="*/ 12 w 288"/>
                  <a:gd name="T27" fmla="*/ 102 h 288"/>
                  <a:gd name="T28" fmla="*/ 38 w 288"/>
                  <a:gd name="T29" fmla="*/ 39 h 288"/>
                  <a:gd name="T30" fmla="*/ 101 w 288"/>
                  <a:gd name="T31" fmla="*/ 12 h 288"/>
                  <a:gd name="T32" fmla="*/ 165 w 288"/>
                  <a:gd name="T33" fmla="*/ 39 h 288"/>
                  <a:gd name="T34" fmla="*/ 191 w 288"/>
                  <a:gd name="T35" fmla="*/ 102 h 288"/>
                  <a:gd name="T36" fmla="*/ 165 w 288"/>
                  <a:gd name="T37" fmla="*/ 16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8" h="288">
                    <a:moveTo>
                      <a:pt x="285" y="278"/>
                    </a:moveTo>
                    <a:cubicBezTo>
                      <a:pt x="177" y="170"/>
                      <a:pt x="177" y="170"/>
                      <a:pt x="177" y="170"/>
                    </a:cubicBezTo>
                    <a:cubicBezTo>
                      <a:pt x="193" y="152"/>
                      <a:pt x="203" y="128"/>
                      <a:pt x="203" y="102"/>
                    </a:cubicBezTo>
                    <a:cubicBezTo>
                      <a:pt x="203" y="46"/>
                      <a:pt x="158" y="0"/>
                      <a:pt x="101" y="0"/>
                    </a:cubicBezTo>
                    <a:cubicBezTo>
                      <a:pt x="45" y="0"/>
                      <a:pt x="0" y="46"/>
                      <a:pt x="0" y="102"/>
                    </a:cubicBezTo>
                    <a:cubicBezTo>
                      <a:pt x="0" y="158"/>
                      <a:pt x="45" y="204"/>
                      <a:pt x="101" y="204"/>
                    </a:cubicBezTo>
                    <a:cubicBezTo>
                      <a:pt x="127" y="204"/>
                      <a:pt x="151" y="194"/>
                      <a:pt x="169" y="178"/>
                    </a:cubicBezTo>
                    <a:cubicBezTo>
                      <a:pt x="277" y="286"/>
                      <a:pt x="277" y="286"/>
                      <a:pt x="277" y="286"/>
                    </a:cubicBezTo>
                    <a:cubicBezTo>
                      <a:pt x="279" y="288"/>
                      <a:pt x="283" y="288"/>
                      <a:pt x="285" y="286"/>
                    </a:cubicBezTo>
                    <a:cubicBezTo>
                      <a:pt x="288" y="284"/>
                      <a:pt x="288" y="280"/>
                      <a:pt x="285" y="278"/>
                    </a:cubicBezTo>
                    <a:close/>
                    <a:moveTo>
                      <a:pt x="165" y="166"/>
                    </a:moveTo>
                    <a:cubicBezTo>
                      <a:pt x="149" y="182"/>
                      <a:pt x="126" y="192"/>
                      <a:pt x="101" y="192"/>
                    </a:cubicBezTo>
                    <a:cubicBezTo>
                      <a:pt x="77" y="192"/>
                      <a:pt x="54" y="182"/>
                      <a:pt x="38" y="166"/>
                    </a:cubicBezTo>
                    <a:cubicBezTo>
                      <a:pt x="22" y="149"/>
                      <a:pt x="12" y="127"/>
                      <a:pt x="12" y="102"/>
                    </a:cubicBezTo>
                    <a:cubicBezTo>
                      <a:pt x="12" y="77"/>
                      <a:pt x="22" y="55"/>
                      <a:pt x="38" y="39"/>
                    </a:cubicBezTo>
                    <a:cubicBezTo>
                      <a:pt x="54" y="22"/>
                      <a:pt x="77" y="12"/>
                      <a:pt x="101" y="12"/>
                    </a:cubicBezTo>
                    <a:cubicBezTo>
                      <a:pt x="126" y="12"/>
                      <a:pt x="149" y="22"/>
                      <a:pt x="165" y="39"/>
                    </a:cubicBezTo>
                    <a:cubicBezTo>
                      <a:pt x="181" y="55"/>
                      <a:pt x="191" y="77"/>
                      <a:pt x="191" y="102"/>
                    </a:cubicBezTo>
                    <a:cubicBezTo>
                      <a:pt x="191" y="127"/>
                      <a:pt x="181" y="149"/>
                      <a:pt x="165"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FFFFFF"/>
                  </a:solidFill>
                  <a:effectLst/>
                  <a:uLnTx/>
                  <a:uFillTx/>
                </a:endParaRPr>
              </a:p>
            </p:txBody>
          </p:sp>
          <p:sp>
            <p:nvSpPr>
              <p:cNvPr id="105" name="Freeform 126">
                <a:extLst>
                  <a:ext uri="{FF2B5EF4-FFF2-40B4-BE49-F238E27FC236}">
                    <a16:creationId xmlns:a16="http://schemas.microsoft.com/office/drawing/2014/main" id="{98E7A5F4-6CF0-4873-87B7-154791F6F65E}"/>
                  </a:ext>
                </a:extLst>
              </p:cNvPr>
              <p:cNvSpPr>
                <a:spLocks/>
              </p:cNvSpPr>
              <p:nvPr/>
            </p:nvSpPr>
            <p:spPr bwMode="auto">
              <a:xfrm>
                <a:off x="2460" y="3068"/>
                <a:ext cx="185" cy="146"/>
              </a:xfrm>
              <a:custGeom>
                <a:avLst/>
                <a:gdLst>
                  <a:gd name="T0" fmla="*/ 119 w 125"/>
                  <a:gd name="T1" fmla="*/ 87 h 99"/>
                  <a:gd name="T2" fmla="*/ 105 w 125"/>
                  <a:gd name="T3" fmla="*/ 87 h 99"/>
                  <a:gd name="T4" fmla="*/ 105 w 125"/>
                  <a:gd name="T5" fmla="*/ 6 h 99"/>
                  <a:gd name="T6" fmla="*/ 99 w 125"/>
                  <a:gd name="T7" fmla="*/ 0 h 99"/>
                  <a:gd name="T8" fmla="*/ 93 w 125"/>
                  <a:gd name="T9" fmla="*/ 6 h 99"/>
                  <a:gd name="T10" fmla="*/ 93 w 125"/>
                  <a:gd name="T11" fmla="*/ 87 h 99"/>
                  <a:gd name="T12" fmla="*/ 81 w 125"/>
                  <a:gd name="T13" fmla="*/ 87 h 99"/>
                  <a:gd name="T14" fmla="*/ 81 w 125"/>
                  <a:gd name="T15" fmla="*/ 53 h 99"/>
                  <a:gd name="T16" fmla="*/ 75 w 125"/>
                  <a:gd name="T17" fmla="*/ 48 h 99"/>
                  <a:gd name="T18" fmla="*/ 69 w 125"/>
                  <a:gd name="T19" fmla="*/ 53 h 99"/>
                  <a:gd name="T20" fmla="*/ 69 w 125"/>
                  <a:gd name="T21" fmla="*/ 87 h 99"/>
                  <a:gd name="T22" fmla="*/ 57 w 125"/>
                  <a:gd name="T23" fmla="*/ 87 h 99"/>
                  <a:gd name="T24" fmla="*/ 57 w 125"/>
                  <a:gd name="T25" fmla="*/ 34 h 99"/>
                  <a:gd name="T26" fmla="*/ 51 w 125"/>
                  <a:gd name="T27" fmla="*/ 28 h 99"/>
                  <a:gd name="T28" fmla="*/ 45 w 125"/>
                  <a:gd name="T29" fmla="*/ 34 h 99"/>
                  <a:gd name="T30" fmla="*/ 45 w 125"/>
                  <a:gd name="T31" fmla="*/ 87 h 99"/>
                  <a:gd name="T32" fmla="*/ 33 w 125"/>
                  <a:gd name="T33" fmla="*/ 87 h 99"/>
                  <a:gd name="T34" fmla="*/ 33 w 125"/>
                  <a:gd name="T35" fmla="*/ 53 h 99"/>
                  <a:gd name="T36" fmla="*/ 27 w 125"/>
                  <a:gd name="T37" fmla="*/ 48 h 99"/>
                  <a:gd name="T38" fmla="*/ 21 w 125"/>
                  <a:gd name="T39" fmla="*/ 53 h 99"/>
                  <a:gd name="T40" fmla="*/ 21 w 125"/>
                  <a:gd name="T41" fmla="*/ 87 h 99"/>
                  <a:gd name="T42" fmla="*/ 6 w 125"/>
                  <a:gd name="T43" fmla="*/ 87 h 99"/>
                  <a:gd name="T44" fmla="*/ 0 w 125"/>
                  <a:gd name="T45" fmla="*/ 93 h 99"/>
                  <a:gd name="T46" fmla="*/ 6 w 125"/>
                  <a:gd name="T47" fmla="*/ 99 h 99"/>
                  <a:gd name="T48" fmla="*/ 119 w 125"/>
                  <a:gd name="T49" fmla="*/ 99 h 99"/>
                  <a:gd name="T50" fmla="*/ 125 w 125"/>
                  <a:gd name="T51" fmla="*/ 93 h 99"/>
                  <a:gd name="T52" fmla="*/ 119 w 125"/>
                  <a:gd name="T53" fmla="*/ 8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5" h="99">
                    <a:moveTo>
                      <a:pt x="119" y="87"/>
                    </a:moveTo>
                    <a:cubicBezTo>
                      <a:pt x="105" y="87"/>
                      <a:pt x="105" y="87"/>
                      <a:pt x="105" y="87"/>
                    </a:cubicBezTo>
                    <a:cubicBezTo>
                      <a:pt x="105" y="6"/>
                      <a:pt x="105" y="6"/>
                      <a:pt x="105" y="6"/>
                    </a:cubicBezTo>
                    <a:cubicBezTo>
                      <a:pt x="105" y="3"/>
                      <a:pt x="102" y="0"/>
                      <a:pt x="99" y="0"/>
                    </a:cubicBezTo>
                    <a:cubicBezTo>
                      <a:pt x="95" y="0"/>
                      <a:pt x="93" y="3"/>
                      <a:pt x="93" y="6"/>
                    </a:cubicBezTo>
                    <a:cubicBezTo>
                      <a:pt x="93" y="87"/>
                      <a:pt x="93" y="87"/>
                      <a:pt x="93" y="87"/>
                    </a:cubicBezTo>
                    <a:cubicBezTo>
                      <a:pt x="81" y="87"/>
                      <a:pt x="81" y="87"/>
                      <a:pt x="81" y="87"/>
                    </a:cubicBezTo>
                    <a:cubicBezTo>
                      <a:pt x="81" y="53"/>
                      <a:pt x="81" y="53"/>
                      <a:pt x="81" y="53"/>
                    </a:cubicBezTo>
                    <a:cubicBezTo>
                      <a:pt x="81" y="50"/>
                      <a:pt x="78" y="48"/>
                      <a:pt x="75" y="48"/>
                    </a:cubicBezTo>
                    <a:cubicBezTo>
                      <a:pt x="71" y="48"/>
                      <a:pt x="69" y="50"/>
                      <a:pt x="69" y="53"/>
                    </a:cubicBezTo>
                    <a:cubicBezTo>
                      <a:pt x="69" y="87"/>
                      <a:pt x="69" y="87"/>
                      <a:pt x="69" y="87"/>
                    </a:cubicBezTo>
                    <a:cubicBezTo>
                      <a:pt x="57" y="87"/>
                      <a:pt x="57" y="87"/>
                      <a:pt x="57" y="87"/>
                    </a:cubicBezTo>
                    <a:cubicBezTo>
                      <a:pt x="57" y="34"/>
                      <a:pt x="57" y="34"/>
                      <a:pt x="57" y="34"/>
                    </a:cubicBezTo>
                    <a:cubicBezTo>
                      <a:pt x="57" y="30"/>
                      <a:pt x="54" y="28"/>
                      <a:pt x="51" y="28"/>
                    </a:cubicBezTo>
                    <a:cubicBezTo>
                      <a:pt x="47" y="28"/>
                      <a:pt x="45" y="30"/>
                      <a:pt x="45" y="34"/>
                    </a:cubicBezTo>
                    <a:cubicBezTo>
                      <a:pt x="45" y="87"/>
                      <a:pt x="45" y="87"/>
                      <a:pt x="45" y="87"/>
                    </a:cubicBezTo>
                    <a:cubicBezTo>
                      <a:pt x="33" y="87"/>
                      <a:pt x="33" y="87"/>
                      <a:pt x="33" y="87"/>
                    </a:cubicBezTo>
                    <a:cubicBezTo>
                      <a:pt x="33" y="53"/>
                      <a:pt x="33" y="53"/>
                      <a:pt x="33" y="53"/>
                    </a:cubicBezTo>
                    <a:cubicBezTo>
                      <a:pt x="33" y="50"/>
                      <a:pt x="30" y="48"/>
                      <a:pt x="27" y="48"/>
                    </a:cubicBezTo>
                    <a:cubicBezTo>
                      <a:pt x="23" y="48"/>
                      <a:pt x="21" y="50"/>
                      <a:pt x="21" y="53"/>
                    </a:cubicBezTo>
                    <a:cubicBezTo>
                      <a:pt x="21" y="87"/>
                      <a:pt x="21" y="87"/>
                      <a:pt x="21" y="87"/>
                    </a:cubicBezTo>
                    <a:cubicBezTo>
                      <a:pt x="6" y="87"/>
                      <a:pt x="6" y="87"/>
                      <a:pt x="6" y="87"/>
                    </a:cubicBezTo>
                    <a:cubicBezTo>
                      <a:pt x="3" y="87"/>
                      <a:pt x="0" y="90"/>
                      <a:pt x="0" y="93"/>
                    </a:cubicBezTo>
                    <a:cubicBezTo>
                      <a:pt x="0" y="96"/>
                      <a:pt x="3" y="99"/>
                      <a:pt x="6" y="99"/>
                    </a:cubicBezTo>
                    <a:cubicBezTo>
                      <a:pt x="119" y="99"/>
                      <a:pt x="119" y="99"/>
                      <a:pt x="119" y="99"/>
                    </a:cubicBezTo>
                    <a:cubicBezTo>
                      <a:pt x="123" y="99"/>
                      <a:pt x="125" y="96"/>
                      <a:pt x="125" y="93"/>
                    </a:cubicBezTo>
                    <a:cubicBezTo>
                      <a:pt x="125" y="90"/>
                      <a:pt x="123" y="87"/>
                      <a:pt x="119"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FFFFFF"/>
                  </a:solidFill>
                  <a:effectLst/>
                  <a:uLnTx/>
                  <a:uFillTx/>
                </a:endParaRPr>
              </a:p>
            </p:txBody>
          </p:sp>
        </p:grpSp>
      </p:grpSp>
      <p:sp>
        <p:nvSpPr>
          <p:cNvPr id="106" name="ZoneTexte 44">
            <a:extLst>
              <a:ext uri="{FF2B5EF4-FFF2-40B4-BE49-F238E27FC236}">
                <a16:creationId xmlns:a16="http://schemas.microsoft.com/office/drawing/2014/main" id="{F32B182B-E102-49E1-ADD6-02F4CF495BCD}"/>
              </a:ext>
            </a:extLst>
          </p:cNvPr>
          <p:cNvSpPr txBox="1"/>
          <p:nvPr/>
        </p:nvSpPr>
        <p:spPr>
          <a:xfrm>
            <a:off x="4120247" y="6182894"/>
            <a:ext cx="1871531" cy="215444"/>
          </a:xfrm>
          <a:prstGeom prst="rect">
            <a:avLst/>
          </a:prstGeom>
          <a:noFill/>
        </p:spPr>
        <p:txBody>
          <a:bodyPr wrap="square">
            <a:sp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800" b="0" i="1" u="none" strike="noStrike" kern="1200" cap="none" spc="0" normalizeH="0" baseline="0" noProof="0">
                <a:ln>
                  <a:noFill/>
                </a:ln>
                <a:solidFill>
                  <a:srgbClr val="000000"/>
                </a:solidFill>
                <a:effectLst/>
                <a:uLnTx/>
                <a:uFillTx/>
                <a:latin typeface="Arial"/>
                <a:ea typeface="+mn-ea"/>
                <a:cs typeface="Arial" pitchFamily="34" charset="0"/>
              </a:rPr>
              <a:t> Source France Assureurs 2021</a:t>
            </a:r>
            <a:endParaRPr kumimoji="0" lang="fr-FR" sz="800" b="0" i="1"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4940132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2" descr="Arrière-plan du code 3D">
            <a:extLst>
              <a:ext uri="{FF2B5EF4-FFF2-40B4-BE49-F238E27FC236}">
                <a16:creationId xmlns:a16="http://schemas.microsoft.com/office/drawing/2014/main" id="{53675784-5955-4968-A3DD-A87337CDFE7A}"/>
              </a:ext>
            </a:extLst>
          </p:cNvPr>
          <p:cNvPicPr>
            <a:picLocks noChangeAspect="1"/>
          </p:cNvPicPr>
          <p:nvPr/>
        </p:nvPicPr>
        <p:blipFill>
          <a:blip r:embed="rId2" cstate="print">
            <a:extLst>
              <a:ext uri="{28A0092B-C50C-407E-A947-70E740481C1C}">
                <a14:useLocalDpi xmlns:a14="http://schemas.microsoft.com/office/drawing/2010/main" val="0"/>
              </a:ext>
            </a:extLst>
          </a:blip>
          <a:srcRect t="10619" b="10619"/>
          <a:stretch/>
        </p:blipFill>
        <p:spPr>
          <a:xfrm>
            <a:off x="4733942" y="1065094"/>
            <a:ext cx="7458058" cy="3628056"/>
          </a:xfrm>
          <a:prstGeom prst="rect">
            <a:avLst/>
          </a:prstGeom>
          <a:ln>
            <a:noFill/>
          </a:ln>
          <a:effectLst>
            <a:outerShdw blurRad="292100" dist="139700" dir="2700000" algn="tl" rotWithShape="0">
              <a:srgbClr val="333333">
                <a:alpha val="65000"/>
              </a:srgbClr>
            </a:outerShdw>
          </a:effectLst>
        </p:spPr>
      </p:pic>
      <p:pic>
        <p:nvPicPr>
          <p:cNvPr id="10" name="Picture 2" descr="123 Images – Parcourir 13,422 le catalogue de photos, vecteurs et vidéos |  Adobe Stock">
            <a:extLst>
              <a:ext uri="{FF2B5EF4-FFF2-40B4-BE49-F238E27FC236}">
                <a16:creationId xmlns:a16="http://schemas.microsoft.com/office/drawing/2014/main" id="{EC347F30-8796-4763-B3DD-5EB6875CBB7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7959" t="10788" r="3592" b="12405"/>
          <a:stretch/>
        </p:blipFill>
        <p:spPr bwMode="auto">
          <a:xfrm>
            <a:off x="1165195" y="2142499"/>
            <a:ext cx="903090" cy="931729"/>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a:xfrm>
            <a:off x="2230015" y="5225970"/>
            <a:ext cx="7893700" cy="282887"/>
          </a:xfrm>
        </p:spPr>
        <p:txBody>
          <a:bodyPr/>
          <a:lstStyle/>
          <a:p>
            <a:r>
              <a:rPr lang="fr-FR"/>
              <a:t>Support de mise en marché</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a:xfrm>
            <a:off x="2230015" y="5656570"/>
            <a:ext cx="7893700" cy="304887"/>
          </a:xfrm>
        </p:spPr>
        <p:txBody>
          <a:bodyPr>
            <a:normAutofit fontScale="92500" lnSpcReduction="10000"/>
          </a:bodyPr>
          <a:lstStyle/>
          <a:p>
            <a:r>
              <a:rPr lang="fr-FR"/>
              <a:t>Avril 2023</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p:txBody>
          <a:bodyPr>
            <a:normAutofit fontScale="90000"/>
          </a:bodyPr>
          <a:lstStyle/>
          <a:p>
            <a:pPr>
              <a:lnSpc>
                <a:spcPct val="150000"/>
              </a:lnSpc>
            </a:pPr>
            <a:r>
              <a:rPr lang="fr-FR" cap="all" dirty="0">
                <a:solidFill>
                  <a:srgbClr val="C31632"/>
                </a:solidFill>
              </a:rPr>
              <a:t>Assurance cyber pro</a:t>
            </a:r>
            <a:br>
              <a:rPr lang="fr-FR" sz="3200" cap="all" dirty="0">
                <a:solidFill>
                  <a:schemeClr val="tx1"/>
                </a:solidFill>
              </a:rPr>
            </a:br>
            <a:r>
              <a:rPr lang="fr-FR" sz="3200" cap="all" dirty="0"/>
              <a:t>en partenariat avec </a:t>
            </a:r>
            <a:endParaRPr lang="fr-FR" cap="all" dirty="0"/>
          </a:p>
        </p:txBody>
      </p:sp>
      <p:pic>
        <p:nvPicPr>
          <p:cNvPr id="6" name="Picture 6">
            <a:extLst>
              <a:ext uri="{FF2B5EF4-FFF2-40B4-BE49-F238E27FC236}">
                <a16:creationId xmlns:a16="http://schemas.microsoft.com/office/drawing/2014/main" id="{635C1D33-3862-4BFC-8220-414D3C71F57C}"/>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181059" y="2843039"/>
            <a:ext cx="2076009" cy="691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99664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46BFCDE-3874-49D0-8F9C-3F7420B6951B}"/>
              </a:ext>
            </a:extLst>
          </p:cNvPr>
          <p:cNvPicPr>
            <a:picLocks noChangeAspect="1"/>
          </p:cNvPicPr>
          <p:nvPr/>
        </p:nvPicPr>
        <p:blipFill>
          <a:blip r:embed="rId2"/>
          <a:stretch>
            <a:fillRect/>
          </a:stretch>
        </p:blipFill>
        <p:spPr>
          <a:xfrm>
            <a:off x="7454598" y="141675"/>
            <a:ext cx="4537021" cy="986730"/>
          </a:xfrm>
          <a:prstGeom prst="rect">
            <a:avLst/>
          </a:prstGeom>
          <a:ln>
            <a:noFill/>
          </a:ln>
          <a:effectLst>
            <a:outerShdw blurRad="292100" dist="139700" dir="2700000" algn="tl" rotWithShape="0">
              <a:srgbClr val="333333">
                <a:alpha val="65000"/>
              </a:srgbClr>
            </a:outerShdw>
          </a:effectLst>
        </p:spPr>
      </p:pic>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Tx/>
              <a:buFont typeface="+mj-lt"/>
              <a:buAutoNum type="arabicPeriod"/>
            </a:pPr>
            <a:r>
              <a:rPr lang="fr-FR" sz="2400" b="1">
                <a:solidFill>
                  <a:srgbClr val="C80F2A"/>
                </a:solidFill>
              </a:rPr>
              <a:t>Contexte</a:t>
            </a:r>
          </a:p>
          <a:p>
            <a:pPr>
              <a:buClrTx/>
            </a:pPr>
            <a:r>
              <a:rPr lang="fr-FR" sz="2400"/>
              <a:t>Partenariat                   /</a:t>
            </a:r>
            <a:endParaRPr lang="fr-FR" sz="2400">
              <a:solidFill>
                <a:srgbClr val="006600"/>
              </a:solidFill>
            </a:endParaRPr>
          </a:p>
          <a:p>
            <a:pPr>
              <a:buClrTx/>
            </a:pPr>
            <a:r>
              <a:rPr lang="fr-FR" sz="2400"/>
              <a:t>L’offre Cyber Pro by </a:t>
            </a:r>
          </a:p>
          <a:p>
            <a:pPr>
              <a:buClrTx/>
            </a:pPr>
            <a:r>
              <a:rPr lang="fr-FR" sz="2400"/>
              <a:t>Schémas de distribution / Argumentaire</a:t>
            </a:r>
          </a:p>
          <a:p>
            <a:pPr>
              <a:buClrTx/>
            </a:pPr>
            <a:r>
              <a:rPr lang="fr-FR" sz="2400"/>
              <a:t>Schéma contractuel</a:t>
            </a:r>
          </a:p>
          <a:p>
            <a:pPr>
              <a:buClrTx/>
            </a:pPr>
            <a:endParaRPr lang="fr-FR" sz="2400"/>
          </a:p>
          <a:p>
            <a:pPr>
              <a:buClrTx/>
            </a:pPr>
            <a:r>
              <a:rPr lang="fr-FR" sz="2400"/>
              <a:t>Annexe : le marché de la Cyber assurance</a:t>
            </a:r>
          </a:p>
          <a:p>
            <a:endParaRPr lang="fr-FR" sz="2400" b="1"/>
          </a:p>
        </p:txBody>
      </p:sp>
      <p:sp>
        <p:nvSpPr>
          <p:cNvPr id="3" name="Rectangle 2">
            <a:extLst>
              <a:ext uri="{FF2B5EF4-FFF2-40B4-BE49-F238E27FC236}">
                <a16:creationId xmlns:a16="http://schemas.microsoft.com/office/drawing/2014/main" id="{9ADF4C20-1357-438A-BEE4-082974747E7E}"/>
              </a:ext>
            </a:extLst>
          </p:cNvPr>
          <p:cNvSpPr/>
          <p:nvPr/>
        </p:nvSpPr>
        <p:spPr>
          <a:xfrm>
            <a:off x="3483429" y="1752925"/>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Picture 6">
            <a:extLst>
              <a:ext uri="{FF2B5EF4-FFF2-40B4-BE49-F238E27FC236}">
                <a16:creationId xmlns:a16="http://schemas.microsoft.com/office/drawing/2014/main" id="{E3C1DDEF-9F22-4005-8D4C-3A16FD92FAC5}"/>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600419" y="2420673"/>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Actualités du Groupe BPCE : Banque Populaire Caisse d'Epargne Natixis - 22">
            <a:extLst>
              <a:ext uri="{FF2B5EF4-FFF2-40B4-BE49-F238E27FC236}">
                <a16:creationId xmlns:a16="http://schemas.microsoft.com/office/drawing/2014/main" id="{09A8CD9F-B790-48A1-A98C-2F49E1F4B7B1}"/>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5888882" y="2309883"/>
            <a:ext cx="1407900" cy="4017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a:extLst>
              <a:ext uri="{FF2B5EF4-FFF2-40B4-BE49-F238E27FC236}">
                <a16:creationId xmlns:a16="http://schemas.microsoft.com/office/drawing/2014/main" id="{3D0CA91D-5539-4478-A0CF-C4D3958E6A39}"/>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113942" y="2904155"/>
            <a:ext cx="841037" cy="280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41284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Contexte</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1</a:t>
            </a:r>
          </a:p>
        </p:txBody>
      </p:sp>
      <p:sp>
        <p:nvSpPr>
          <p:cNvPr id="16" name="Espace réservé du contenu 5">
            <a:extLst>
              <a:ext uri="{FF2B5EF4-FFF2-40B4-BE49-F238E27FC236}">
                <a16:creationId xmlns:a16="http://schemas.microsoft.com/office/drawing/2014/main" id="{F0E6F0E2-60E8-4B9F-A92B-7053201AA1A4}"/>
              </a:ext>
            </a:extLst>
          </p:cNvPr>
          <p:cNvSpPr txBox="1">
            <a:spLocks/>
          </p:cNvSpPr>
          <p:nvPr/>
        </p:nvSpPr>
        <p:spPr>
          <a:xfrm>
            <a:off x="695324" y="1598282"/>
            <a:ext cx="10888547" cy="805553"/>
          </a:xfrm>
          <a:prstGeom prst="rect">
            <a:avLst/>
          </a:prstGeom>
          <a:solidFill>
            <a:schemeClr val="bg1">
              <a:lumMod val="95000"/>
            </a:schemeClr>
          </a:solidFill>
        </p:spPr>
        <p:txBody>
          <a:bodyPr vert="horz" lIns="91440" tIns="45720" rIns="91440" bIns="45720" rtlCol="0">
            <a:normAutofit/>
          </a:bodyPr>
          <a:lstStyle>
            <a:lvl1pPr marL="0" indent="0" algn="l" defTabSz="914400" rtl="0" eaLnBrk="1" latinLnBrk="0" hangingPunct="1">
              <a:lnSpc>
                <a:spcPct val="100000"/>
              </a:lnSpc>
              <a:spcBef>
                <a:spcPts val="1500"/>
              </a:spcBef>
              <a:buFont typeface="Arial" panose="020B0604020202020204" pitchFamily="34" charset="0"/>
              <a:buNone/>
              <a:defRPr sz="1867"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6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67"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4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800">
                <a:solidFill>
                  <a:schemeClr val="tx1">
                    <a:lumMod val="75000"/>
                    <a:lumOff val="25000"/>
                  </a:schemeClr>
                </a:solidFill>
                <a:ea typeface="Times New Roman" panose="02020603050405020304" pitchFamily="18" charset="0"/>
              </a:rPr>
              <a:t>Les solutions d’assurances permettant de protéger contre les risques Cyber nécessitent un niveau d’expertise élevé que BPCE IARD n’a pas spécifiquement développé. </a:t>
            </a:r>
          </a:p>
        </p:txBody>
      </p:sp>
      <p:sp>
        <p:nvSpPr>
          <p:cNvPr id="10" name="Espace réservé du contenu 5">
            <a:extLst>
              <a:ext uri="{FF2B5EF4-FFF2-40B4-BE49-F238E27FC236}">
                <a16:creationId xmlns:a16="http://schemas.microsoft.com/office/drawing/2014/main" id="{6385F011-A996-4C41-A886-81D4A4F9F94F}"/>
              </a:ext>
            </a:extLst>
          </p:cNvPr>
          <p:cNvSpPr txBox="1">
            <a:spLocks/>
          </p:cNvSpPr>
          <p:nvPr/>
        </p:nvSpPr>
        <p:spPr>
          <a:xfrm>
            <a:off x="782517" y="4304228"/>
            <a:ext cx="10714157" cy="1043627"/>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500"/>
              </a:spcBef>
              <a:buFont typeface="Arial" panose="020B0604020202020204" pitchFamily="34" charset="0"/>
              <a:buNone/>
              <a:defRPr sz="1867"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6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67"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4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345" marR="109855" indent="-285750" algn="just">
              <a:spcAft>
                <a:spcPts val="0"/>
              </a:spcAft>
              <a:buClr>
                <a:srgbClr val="C31632"/>
              </a:buClr>
              <a:buFont typeface="Wingdings" panose="05000000000000000000" pitchFamily="2" charset="2"/>
              <a:buChar char="Ø"/>
            </a:pPr>
            <a:r>
              <a:rPr lang="fr-FR" sz="1800" b="0">
                <a:solidFill>
                  <a:schemeClr val="tx1">
                    <a:lumMod val="75000"/>
                    <a:lumOff val="25000"/>
                  </a:schemeClr>
                </a:solidFill>
                <a:ea typeface="Times New Roman" panose="02020603050405020304" pitchFamily="18" charset="0"/>
              </a:rPr>
              <a:t>Voilà pourquoi le Groupe BPCE a noué ce partenariat en apport d’affaires avec WTW pour être en mesure d’apporter des solutions à nos clients désireux de se couvrir sur ce périmètre.</a:t>
            </a:r>
            <a:endParaRPr kumimoji="0" lang="fr-FR" sz="1200" i="0" u="none" strike="noStrike" kern="1200" cap="none" spc="0" normalizeH="0" baseline="0" noProof="0">
              <a:ln>
                <a:noFill/>
              </a:ln>
              <a:solidFill>
                <a:schemeClr val="tx1">
                  <a:lumMod val="75000"/>
                  <a:lumOff val="25000"/>
                </a:schemeClr>
              </a:solidFill>
              <a:effectLst/>
              <a:uLnTx/>
              <a:uFillTx/>
              <a:cs typeface="Calibri Light" panose="020F0302020204030204" pitchFamily="34" charset="0"/>
            </a:endParaRPr>
          </a:p>
        </p:txBody>
      </p:sp>
      <p:sp>
        <p:nvSpPr>
          <p:cNvPr id="13" name="Triangle isocèle 12">
            <a:extLst>
              <a:ext uri="{FF2B5EF4-FFF2-40B4-BE49-F238E27FC236}">
                <a16:creationId xmlns:a16="http://schemas.microsoft.com/office/drawing/2014/main" id="{4C26FE49-DCF3-49A7-9AD7-3971F1E56CCA}"/>
              </a:ext>
            </a:extLst>
          </p:cNvPr>
          <p:cNvSpPr/>
          <p:nvPr/>
        </p:nvSpPr>
        <p:spPr>
          <a:xfrm flipV="1">
            <a:off x="4581993" y="3269668"/>
            <a:ext cx="3028014" cy="68961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619473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Tx/>
              <a:buFont typeface="+mj-lt"/>
              <a:buAutoNum type="arabicPeriod"/>
            </a:pPr>
            <a:r>
              <a:rPr lang="fr-FR" sz="2400">
                <a:solidFill>
                  <a:schemeClr val="tx1"/>
                </a:solidFill>
              </a:rPr>
              <a:t>Contexte</a:t>
            </a:r>
          </a:p>
          <a:p>
            <a:pPr>
              <a:buClrTx/>
            </a:pPr>
            <a:r>
              <a:rPr lang="fr-FR" sz="2400" b="1">
                <a:solidFill>
                  <a:srgbClr val="C80F2A"/>
                </a:solidFill>
              </a:rPr>
              <a:t>Partenariat                   /</a:t>
            </a:r>
          </a:p>
          <a:p>
            <a:pPr>
              <a:buClrTx/>
            </a:pPr>
            <a:r>
              <a:rPr lang="fr-FR" sz="2400"/>
              <a:t>L’offre Cyber Pro by </a:t>
            </a:r>
          </a:p>
          <a:p>
            <a:pPr>
              <a:buClrTx/>
            </a:pPr>
            <a:r>
              <a:rPr lang="fr-FR" sz="2400"/>
              <a:t>Schémas de distribution / Argumentaire</a:t>
            </a:r>
          </a:p>
          <a:p>
            <a:pPr>
              <a:buClrTx/>
            </a:pPr>
            <a:r>
              <a:rPr lang="fr-FR" sz="2400"/>
              <a:t>Schéma contractuel</a:t>
            </a:r>
          </a:p>
          <a:p>
            <a:pPr>
              <a:buClrTx/>
            </a:pPr>
            <a:endParaRPr lang="fr-FR" sz="2400">
              <a:solidFill>
                <a:srgbClr val="006600"/>
              </a:solidFill>
            </a:endParaRPr>
          </a:p>
          <a:p>
            <a:pPr>
              <a:buClrTx/>
            </a:pPr>
            <a:r>
              <a:rPr lang="fr-FR" sz="2400"/>
              <a:t>Annexe : le marché de la Cyber assurance</a:t>
            </a:r>
          </a:p>
          <a:p>
            <a:endParaRPr lang="fr-FR" sz="2400" b="1"/>
          </a:p>
        </p:txBody>
      </p:sp>
      <p:sp>
        <p:nvSpPr>
          <p:cNvPr id="3" name="Rectangle 2">
            <a:extLst>
              <a:ext uri="{FF2B5EF4-FFF2-40B4-BE49-F238E27FC236}">
                <a16:creationId xmlns:a16="http://schemas.microsoft.com/office/drawing/2014/main" id="{9ADF4C20-1357-438A-BEE4-082974747E7E}"/>
              </a:ext>
            </a:extLst>
          </p:cNvPr>
          <p:cNvSpPr/>
          <p:nvPr/>
        </p:nvSpPr>
        <p:spPr>
          <a:xfrm>
            <a:off x="3483429" y="2262585"/>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7ADB18CF-42F3-40CE-A885-985EB8942859}"/>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750319" y="2420673"/>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ctualités du Groupe BPCE : Banque Populaire Caisse d'Epargne Natixis - 22">
            <a:extLst>
              <a:ext uri="{FF2B5EF4-FFF2-40B4-BE49-F238E27FC236}">
                <a16:creationId xmlns:a16="http://schemas.microsoft.com/office/drawing/2014/main" id="{CFC83269-F598-4DFA-941C-6C3B8D0BB71F}"/>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6038782" y="2309883"/>
            <a:ext cx="1407900" cy="4017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30881458-552F-4B20-B750-CC25DDDB083C}"/>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087844" y="2904155"/>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6833551C-1A4D-4B86-BE42-EAFE4D3CEBAB}"/>
              </a:ext>
            </a:extLst>
          </p:cNvPr>
          <p:cNvPicPr>
            <a:picLocks noChangeAspect="1"/>
          </p:cNvPicPr>
          <p:nvPr/>
        </p:nvPicPr>
        <p:blipFill>
          <a:blip r:embed="rId6"/>
          <a:stretch>
            <a:fillRect/>
          </a:stretch>
        </p:blipFill>
        <p:spPr>
          <a:xfrm>
            <a:off x="7454598" y="141675"/>
            <a:ext cx="4537021" cy="98673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081188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Partenariat                    /              [1/4]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2</a:t>
            </a:r>
          </a:p>
        </p:txBody>
      </p:sp>
      <p:sp>
        <p:nvSpPr>
          <p:cNvPr id="10" name="Espace réservé du contenu 1">
            <a:extLst>
              <a:ext uri="{FF2B5EF4-FFF2-40B4-BE49-F238E27FC236}">
                <a16:creationId xmlns:a16="http://schemas.microsoft.com/office/drawing/2014/main" id="{F4F2B3F3-B893-4FF0-B818-BFAFC7B69556}"/>
              </a:ext>
            </a:extLst>
          </p:cNvPr>
          <p:cNvSpPr>
            <a:spLocks noGrp="1"/>
          </p:cNvSpPr>
          <p:nvPr>
            <p:ph idx="17"/>
          </p:nvPr>
        </p:nvSpPr>
        <p:spPr>
          <a:xfrm>
            <a:off x="592568" y="1440336"/>
            <a:ext cx="11186251" cy="1677620"/>
          </a:xfrm>
        </p:spPr>
        <p:txBody>
          <a:bodyPr/>
          <a:lstStyle/>
          <a:p>
            <a:pPr algn="just"/>
            <a:r>
              <a:rPr lang="fr-FR" sz="1800" u="sng"/>
              <a:t>Objectif visé</a:t>
            </a:r>
            <a:r>
              <a:rPr lang="fr-FR" sz="1800"/>
              <a:t> :</a:t>
            </a:r>
          </a:p>
          <a:p>
            <a:pPr marL="0" indent="0" algn="just">
              <a:buNone/>
            </a:pPr>
            <a:r>
              <a:rPr lang="fr-FR" sz="1800"/>
              <a:t>Permettre de donner accès, pour l’ensemble de nos clients du marché des Professionnels (</a:t>
            </a:r>
            <a:r>
              <a:rPr lang="fr-FR" i="1"/>
              <a:t>y compris pour les entrepreneurs individuels</a:t>
            </a:r>
            <a:r>
              <a:rPr lang="fr-FR" sz="1800"/>
              <a:t>), à des solutions de Cyber assurance, négociées avec des assureurs reconnus dans le domaine (</a:t>
            </a:r>
            <a:r>
              <a:rPr lang="fr-FR" err="1"/>
              <a:t>Stoik</a:t>
            </a:r>
            <a:r>
              <a:rPr lang="fr-FR"/>
              <a:t>, </a:t>
            </a:r>
            <a:r>
              <a:rPr lang="fr-FR" err="1"/>
              <a:t>Dattak</a:t>
            </a:r>
            <a:r>
              <a:rPr lang="fr-FR"/>
              <a:t>, AIG, Hiscox, AXA, </a:t>
            </a:r>
            <a:r>
              <a:rPr lang="fr-FR" sz="1800"/>
              <a:t>, …), via un partenariat en indication d’affaires.</a:t>
            </a:r>
          </a:p>
          <a:p>
            <a:pPr marL="0" indent="0" algn="just">
              <a:buNone/>
            </a:pPr>
            <a:endParaRPr lang="fr-FR" sz="1800"/>
          </a:p>
          <a:p>
            <a:pPr marL="0" indent="0" algn="just">
              <a:buNone/>
            </a:pPr>
            <a:endParaRPr lang="fr-FR" sz="1800"/>
          </a:p>
        </p:txBody>
      </p:sp>
      <p:sp>
        <p:nvSpPr>
          <p:cNvPr id="11" name="Espace réservé du contenu 1">
            <a:extLst>
              <a:ext uri="{FF2B5EF4-FFF2-40B4-BE49-F238E27FC236}">
                <a16:creationId xmlns:a16="http://schemas.microsoft.com/office/drawing/2014/main" id="{37C8998F-6FB3-419F-A766-9F7454863E68}"/>
              </a:ext>
            </a:extLst>
          </p:cNvPr>
          <p:cNvSpPr txBox="1">
            <a:spLocks/>
          </p:cNvSpPr>
          <p:nvPr/>
        </p:nvSpPr>
        <p:spPr>
          <a:xfrm>
            <a:off x="570320" y="3075486"/>
            <a:ext cx="11186251" cy="315549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800" u="sng"/>
              <a:t>Pourquoi un partenariat en indication d’affaires</a:t>
            </a:r>
            <a:r>
              <a:rPr lang="fr-FR" sz="1800"/>
              <a:t> :</a:t>
            </a:r>
          </a:p>
          <a:p>
            <a:pPr algn="just"/>
            <a:endParaRPr lang="fr-FR" sz="800"/>
          </a:p>
          <a:p>
            <a:pPr lvl="1">
              <a:buFont typeface="Arial" panose="020B0604020202020204" pitchFamily="34" charset="0"/>
              <a:buChar char="•"/>
            </a:pPr>
            <a:r>
              <a:rPr lang="fr-FR" sz="1800"/>
              <a:t>Parce que proposer des solutions Cyber Assurance requiert des compétences techniques élevées non-disponibles auprès de nos assureurs du Groupe</a:t>
            </a:r>
          </a:p>
          <a:p>
            <a:pPr marR="109855" lvl="1" algn="just">
              <a:buFont typeface="Arial" panose="020B0604020202020204" pitchFamily="34" charset="0"/>
              <a:buChar char="•"/>
            </a:pPr>
            <a:endParaRPr lang="fr-FR" sz="800">
              <a:ea typeface="Times New Roman" panose="02020603050405020304" pitchFamily="18" charset="0"/>
            </a:endParaRPr>
          </a:p>
          <a:p>
            <a:pPr marR="109855" lvl="1" algn="just">
              <a:buFont typeface="Arial" panose="020B0604020202020204" pitchFamily="34" charset="0"/>
              <a:buChar char="•"/>
            </a:pPr>
            <a:r>
              <a:rPr lang="fr-FR" sz="1800">
                <a:ea typeface="Times New Roman" panose="02020603050405020304" pitchFamily="18" charset="0"/>
              </a:rPr>
              <a:t>Afin de bénéficier d’une expertise dans le domaine de la Cyber assurance avec l’un des principaux leaders du courtage en France</a:t>
            </a:r>
          </a:p>
          <a:p>
            <a:pPr marR="109855" lvl="1" algn="just">
              <a:buFont typeface="Arial" panose="020B0604020202020204" pitchFamily="34" charset="0"/>
              <a:buChar char="•"/>
            </a:pPr>
            <a:endParaRPr lang="fr-FR" sz="800">
              <a:ea typeface="Times New Roman" panose="02020603050405020304" pitchFamily="18" charset="0"/>
            </a:endParaRPr>
          </a:p>
          <a:p>
            <a:pPr marR="109855" lvl="1" algn="just">
              <a:buFont typeface="Arial" panose="020B0604020202020204" pitchFamily="34" charset="0"/>
              <a:buChar char="•"/>
            </a:pPr>
            <a:r>
              <a:rPr lang="fr-FR" sz="1800">
                <a:ea typeface="Times New Roman" panose="02020603050405020304" pitchFamily="18" charset="0"/>
              </a:rPr>
              <a:t>Afin de déployer rapidement au moyen d’un dispositif opérationnel simple tout en maîtrisant les investissements</a:t>
            </a:r>
          </a:p>
          <a:p>
            <a:pPr marL="0" indent="0" algn="just">
              <a:buFont typeface="Arial" panose="020B0604020202020204" pitchFamily="34" charset="0"/>
              <a:buNone/>
            </a:pPr>
            <a:endParaRPr lang="fr-FR" sz="1800"/>
          </a:p>
        </p:txBody>
      </p:sp>
      <p:pic>
        <p:nvPicPr>
          <p:cNvPr id="12" name="Picture 6">
            <a:extLst>
              <a:ext uri="{FF2B5EF4-FFF2-40B4-BE49-F238E27FC236}">
                <a16:creationId xmlns:a16="http://schemas.microsoft.com/office/drawing/2014/main" id="{B465C08D-9BC9-4DFB-9B5C-F2130AEF5780}"/>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4753634" y="670523"/>
            <a:ext cx="985014" cy="32824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Actualités du Groupe BPCE : Banque Populaire Caisse d'Epargne Natixis - 22">
            <a:extLst>
              <a:ext uri="{FF2B5EF4-FFF2-40B4-BE49-F238E27FC236}">
                <a16:creationId xmlns:a16="http://schemas.microsoft.com/office/drawing/2014/main" id="{214323A3-DB3A-4EFD-82D5-997171E9F6AF}"/>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2803160" y="559734"/>
            <a:ext cx="1648919" cy="470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33809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0C79DB6-4400-44F9-BDA2-A126E65420D5}"/>
              </a:ext>
            </a:extLst>
          </p:cNvPr>
          <p:cNvSpPr/>
          <p:nvPr/>
        </p:nvSpPr>
        <p:spPr>
          <a:xfrm>
            <a:off x="8193901" y="2458388"/>
            <a:ext cx="3482162" cy="3257782"/>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81E3813F-0227-499D-8BCB-5D28FDD000BD}"/>
              </a:ext>
            </a:extLst>
          </p:cNvPr>
          <p:cNvSpPr/>
          <p:nvPr/>
        </p:nvSpPr>
        <p:spPr>
          <a:xfrm>
            <a:off x="3763183" y="2458388"/>
            <a:ext cx="4076672" cy="3257782"/>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A6A461EC-437C-48A7-ABC1-43BB5DB83651}"/>
              </a:ext>
            </a:extLst>
          </p:cNvPr>
          <p:cNvSpPr/>
          <p:nvPr/>
        </p:nvSpPr>
        <p:spPr>
          <a:xfrm>
            <a:off x="419725" y="2458388"/>
            <a:ext cx="2818150" cy="3257782"/>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Partenariat                    /              [2/4]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2</a:t>
            </a:r>
          </a:p>
        </p:txBody>
      </p:sp>
      <p:sp>
        <p:nvSpPr>
          <p:cNvPr id="10" name="Espace réservé du contenu 1">
            <a:extLst>
              <a:ext uri="{FF2B5EF4-FFF2-40B4-BE49-F238E27FC236}">
                <a16:creationId xmlns:a16="http://schemas.microsoft.com/office/drawing/2014/main" id="{F4F2B3F3-B893-4FF0-B818-BFAFC7B69556}"/>
              </a:ext>
            </a:extLst>
          </p:cNvPr>
          <p:cNvSpPr>
            <a:spLocks noGrp="1"/>
          </p:cNvSpPr>
          <p:nvPr>
            <p:ph idx="17"/>
          </p:nvPr>
        </p:nvSpPr>
        <p:spPr>
          <a:xfrm>
            <a:off x="592568" y="1440336"/>
            <a:ext cx="11186251" cy="493395"/>
          </a:xfrm>
        </p:spPr>
        <p:txBody>
          <a:bodyPr/>
          <a:lstStyle/>
          <a:p>
            <a:pPr algn="just"/>
            <a:r>
              <a:rPr lang="fr-FR" sz="1800" u="sng"/>
              <a:t>Bénéfices attendus de ce partenariat</a:t>
            </a:r>
            <a:r>
              <a:rPr lang="fr-FR" sz="1800"/>
              <a:t> :</a:t>
            </a:r>
          </a:p>
          <a:p>
            <a:pPr marL="0" indent="0" algn="just">
              <a:buNone/>
            </a:pPr>
            <a:endParaRPr lang="fr-FR" sz="1800"/>
          </a:p>
        </p:txBody>
      </p:sp>
      <p:sp>
        <p:nvSpPr>
          <p:cNvPr id="9" name="Espace réservé du contenu 1">
            <a:extLst>
              <a:ext uri="{FF2B5EF4-FFF2-40B4-BE49-F238E27FC236}">
                <a16:creationId xmlns:a16="http://schemas.microsoft.com/office/drawing/2014/main" id="{8E377BE6-9330-4C8D-8225-CFFC072C3690}"/>
              </a:ext>
            </a:extLst>
          </p:cNvPr>
          <p:cNvSpPr txBox="1">
            <a:spLocks/>
          </p:cNvSpPr>
          <p:nvPr/>
        </p:nvSpPr>
        <p:spPr>
          <a:xfrm>
            <a:off x="505059" y="2984395"/>
            <a:ext cx="2647482" cy="167762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800" b="1" dirty="0"/>
              <a:t>Bénéfices client </a:t>
            </a:r>
            <a:r>
              <a:rPr lang="fr-FR" sz="1800" dirty="0"/>
              <a:t>:</a:t>
            </a:r>
          </a:p>
          <a:p>
            <a:pPr lvl="0">
              <a:buFont typeface="Wingdings" panose="05000000000000000000" pitchFamily="2" charset="2"/>
              <a:buChar char="Ø"/>
            </a:pPr>
            <a:r>
              <a:rPr lang="fr-FR" dirty="0"/>
              <a:t>Accéder, via leur conseiller, aux solutions de Cyber assurance d’assureurs reconnus sur le marché </a:t>
            </a:r>
          </a:p>
          <a:p>
            <a:pPr marL="0" indent="0">
              <a:buFont typeface="Arial" panose="020B0604020202020204" pitchFamily="34" charset="0"/>
              <a:buNone/>
            </a:pPr>
            <a:endParaRPr lang="fr-FR" sz="1800" dirty="0"/>
          </a:p>
        </p:txBody>
      </p:sp>
      <p:sp>
        <p:nvSpPr>
          <p:cNvPr id="12" name="Espace réservé du contenu 1">
            <a:extLst>
              <a:ext uri="{FF2B5EF4-FFF2-40B4-BE49-F238E27FC236}">
                <a16:creationId xmlns:a16="http://schemas.microsoft.com/office/drawing/2014/main" id="{6E6A86F3-BD8A-4A8E-B1D1-F4A759AC3A0B}"/>
              </a:ext>
            </a:extLst>
          </p:cNvPr>
          <p:cNvSpPr txBox="1">
            <a:spLocks/>
          </p:cNvSpPr>
          <p:nvPr/>
        </p:nvSpPr>
        <p:spPr>
          <a:xfrm>
            <a:off x="3800785" y="2984395"/>
            <a:ext cx="4039070" cy="331387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800" b="1"/>
              <a:t>Bénéfices Conseiller </a:t>
            </a:r>
            <a:r>
              <a:rPr lang="fr-FR" sz="1800"/>
              <a:t>:</a:t>
            </a:r>
          </a:p>
          <a:p>
            <a:pPr lvl="0">
              <a:buFont typeface="Wingdings" panose="05000000000000000000" pitchFamily="2" charset="2"/>
              <a:buChar char="Ø"/>
            </a:pPr>
            <a:r>
              <a:rPr lang="fr-FR"/>
              <a:t>Equiper nos clients d’une solution d’assurance jusqu’alors non-proposable via les assureurs du Groupe</a:t>
            </a:r>
          </a:p>
          <a:p>
            <a:pPr marL="0" lvl="0" indent="0">
              <a:buNone/>
            </a:pPr>
            <a:endParaRPr lang="fr-FR"/>
          </a:p>
          <a:p>
            <a:pPr lvl="0">
              <a:buFont typeface="Wingdings" panose="05000000000000000000" pitchFamily="2" charset="2"/>
              <a:buChar char="Ø"/>
            </a:pPr>
            <a:r>
              <a:rPr lang="fr-FR"/>
              <a:t>Renforcer et fidéliser la relation avec nos clients</a:t>
            </a:r>
            <a:endParaRPr lang="fr-FR" sz="1800"/>
          </a:p>
        </p:txBody>
      </p:sp>
      <p:sp>
        <p:nvSpPr>
          <p:cNvPr id="13" name="Espace réservé du contenu 1">
            <a:extLst>
              <a:ext uri="{FF2B5EF4-FFF2-40B4-BE49-F238E27FC236}">
                <a16:creationId xmlns:a16="http://schemas.microsoft.com/office/drawing/2014/main" id="{13577394-C030-46CC-8D7D-7E25EFFB9F22}"/>
              </a:ext>
            </a:extLst>
          </p:cNvPr>
          <p:cNvSpPr txBox="1">
            <a:spLocks/>
          </p:cNvSpPr>
          <p:nvPr/>
        </p:nvSpPr>
        <p:spPr>
          <a:xfrm>
            <a:off x="8259452" y="2984395"/>
            <a:ext cx="3416611" cy="273177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800" b="1" dirty="0"/>
              <a:t>Bénéfices CEGEE </a:t>
            </a:r>
            <a:r>
              <a:rPr lang="fr-FR" sz="1800" dirty="0"/>
              <a:t>:</a:t>
            </a:r>
          </a:p>
          <a:p>
            <a:pPr lvl="0">
              <a:buFont typeface="Wingdings" panose="05000000000000000000" pitchFamily="2" charset="2"/>
              <a:buChar char="Ø"/>
            </a:pPr>
            <a:r>
              <a:rPr lang="fr-FR" dirty="0"/>
              <a:t>Prendre des parts de marché sur l’assurance</a:t>
            </a:r>
          </a:p>
          <a:p>
            <a:pPr marL="0" lvl="0" indent="0">
              <a:buNone/>
            </a:pPr>
            <a:endParaRPr lang="fr-FR" dirty="0"/>
          </a:p>
          <a:p>
            <a:pPr lvl="0">
              <a:buFont typeface="Wingdings" panose="05000000000000000000" pitchFamily="2" charset="2"/>
              <a:buChar char="Ø"/>
            </a:pPr>
            <a:r>
              <a:rPr lang="fr-FR" dirty="0"/>
              <a:t>Générer un PNB additionnel via les commissions d’apport d’affaires à percevoir (</a:t>
            </a:r>
            <a:r>
              <a:rPr lang="fr-FR" b="1" i="1" dirty="0">
                <a:effectLst>
                  <a:outerShdw blurRad="38100" dist="38100" dir="2700000" algn="tl">
                    <a:srgbClr val="000000">
                      <a:alpha val="43137"/>
                    </a:srgbClr>
                  </a:outerShdw>
                </a:effectLst>
              </a:rPr>
              <a:t>8% des primes sur les contrats Cyber assurance souscrits via WTW</a:t>
            </a:r>
            <a:r>
              <a:rPr lang="fr-FR" dirty="0"/>
              <a:t>).</a:t>
            </a:r>
          </a:p>
          <a:p>
            <a:pPr marL="0" indent="0">
              <a:buFont typeface="Arial" panose="020B0604020202020204" pitchFamily="34" charset="0"/>
              <a:buNone/>
            </a:pPr>
            <a:endParaRPr lang="fr-FR" sz="1800" dirty="0"/>
          </a:p>
        </p:txBody>
      </p:sp>
      <p:pic>
        <p:nvPicPr>
          <p:cNvPr id="19460" name="Picture 4" descr="A-t-on besoin d'un conseiller bancaire en 2020 ?">
            <a:extLst>
              <a:ext uri="{FF2B5EF4-FFF2-40B4-BE49-F238E27FC236}">
                <a16:creationId xmlns:a16="http://schemas.microsoft.com/office/drawing/2014/main" id="{10B7B94E-7551-4EB7-9B29-D7C023CA5D3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47957" y="1917446"/>
            <a:ext cx="1544727" cy="8830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6" name="Image 15">
            <a:extLst>
              <a:ext uri="{FF2B5EF4-FFF2-40B4-BE49-F238E27FC236}">
                <a16:creationId xmlns:a16="http://schemas.microsoft.com/office/drawing/2014/main" id="{88483546-744C-4A89-9FD0-FFBA813AA6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91457" y="1933731"/>
            <a:ext cx="2687049" cy="883092"/>
          </a:xfrm>
          <a:prstGeom prst="rect">
            <a:avLst/>
          </a:prstGeom>
          <a:solidFill>
            <a:schemeClr val="bg1"/>
          </a:solidFill>
          <a:ln>
            <a:noFill/>
          </a:ln>
          <a:effectLst>
            <a:outerShdw blurRad="292100" dist="139700" dir="2700000" algn="tl" rotWithShape="0">
              <a:srgbClr val="333333">
                <a:alpha val="65000"/>
              </a:srgbClr>
            </a:outerShdw>
          </a:effectLst>
        </p:spPr>
      </p:pic>
      <p:pic>
        <p:nvPicPr>
          <p:cNvPr id="19462" name="Picture 6">
            <a:extLst>
              <a:ext uri="{FF2B5EF4-FFF2-40B4-BE49-F238E27FC236}">
                <a16:creationId xmlns:a16="http://schemas.microsoft.com/office/drawing/2014/main" id="{96BC2D02-A633-4B9D-BBB6-DFACB7D8DB69}"/>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4753634" y="670523"/>
            <a:ext cx="985014" cy="328247"/>
          </a:xfrm>
          <a:prstGeom prst="rect">
            <a:avLst/>
          </a:prstGeom>
          <a:noFill/>
          <a:extLst>
            <a:ext uri="{909E8E84-426E-40DD-AFC4-6F175D3DCCD1}">
              <a14:hiddenFill xmlns:a14="http://schemas.microsoft.com/office/drawing/2010/main">
                <a:solidFill>
                  <a:srgbClr val="FFFFFF"/>
                </a:solidFill>
              </a14:hiddenFill>
            </a:ext>
          </a:extLst>
        </p:spPr>
      </p:pic>
      <p:pic>
        <p:nvPicPr>
          <p:cNvPr id="19464" name="Picture 8" descr="Actualités du Groupe BPCE : Banque Populaire Caisse d'Epargne Natixis - 22">
            <a:extLst>
              <a:ext uri="{FF2B5EF4-FFF2-40B4-BE49-F238E27FC236}">
                <a16:creationId xmlns:a16="http://schemas.microsoft.com/office/drawing/2014/main" id="{324819E3-902F-429C-8499-C0A91B80CC8D}"/>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2803160" y="559734"/>
            <a:ext cx="1648919" cy="470568"/>
          </a:xfrm>
          <a:prstGeom prst="rect">
            <a:avLst/>
          </a:prstGeom>
          <a:noFill/>
          <a:extLst>
            <a:ext uri="{909E8E84-426E-40DD-AFC4-6F175D3DCCD1}">
              <a14:hiddenFill xmlns:a14="http://schemas.microsoft.com/office/drawing/2010/main">
                <a:solidFill>
                  <a:srgbClr val="FFFFFF"/>
                </a:solidFill>
              </a14:hiddenFill>
            </a:ext>
          </a:extLst>
        </p:spPr>
      </p:pic>
      <p:pic>
        <p:nvPicPr>
          <p:cNvPr id="24578" name="Picture 2" descr="Cyber-assurance : le gouvernement entérine l'indemnisation des ransomwares  - Le Monde Informatique">
            <a:extLst>
              <a:ext uri="{FF2B5EF4-FFF2-40B4-BE49-F238E27FC236}">
                <a16:creationId xmlns:a16="http://schemas.microsoft.com/office/drawing/2014/main" id="{D5EE3983-65A9-4414-8A42-92BE8375D002}"/>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110106" y="1921173"/>
            <a:ext cx="1363359" cy="90820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86235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Partenariat                    /              [3/4]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2</a:t>
            </a:r>
          </a:p>
        </p:txBody>
      </p:sp>
      <p:sp>
        <p:nvSpPr>
          <p:cNvPr id="10" name="Espace réservé du contenu 1">
            <a:extLst>
              <a:ext uri="{FF2B5EF4-FFF2-40B4-BE49-F238E27FC236}">
                <a16:creationId xmlns:a16="http://schemas.microsoft.com/office/drawing/2014/main" id="{F4F2B3F3-B893-4FF0-B818-BFAFC7B69556}"/>
              </a:ext>
            </a:extLst>
          </p:cNvPr>
          <p:cNvSpPr>
            <a:spLocks noGrp="1"/>
          </p:cNvSpPr>
          <p:nvPr>
            <p:ph idx="17"/>
          </p:nvPr>
        </p:nvSpPr>
        <p:spPr>
          <a:xfrm>
            <a:off x="570320" y="1440336"/>
            <a:ext cx="11208499" cy="1677620"/>
          </a:xfrm>
        </p:spPr>
        <p:txBody>
          <a:bodyPr/>
          <a:lstStyle/>
          <a:p>
            <a:pPr algn="just"/>
            <a:r>
              <a:rPr lang="fr-FR" sz="1800" u="sng"/>
              <a:t>Qui est notre partenaire              </a:t>
            </a:r>
            <a:r>
              <a:rPr lang="fr-FR" sz="1800"/>
              <a:t> ?</a:t>
            </a:r>
          </a:p>
          <a:p>
            <a:pPr marL="0" indent="0" algn="just">
              <a:buNone/>
            </a:pPr>
            <a:endParaRPr lang="fr-FR" sz="800"/>
          </a:p>
          <a:p>
            <a:pPr marL="0" indent="0" algn="just">
              <a:buNone/>
            </a:pPr>
            <a:r>
              <a:rPr lang="fr-FR" sz="1800" b="1"/>
              <a:t>WTW</a:t>
            </a:r>
            <a:r>
              <a:rPr lang="fr-FR" sz="1800"/>
              <a:t>, qui signifie Willis &amp; Towers Watson, est la nouvelle dénomination de </a:t>
            </a:r>
            <a:r>
              <a:rPr lang="fr-FR" sz="1800" b="1"/>
              <a:t>Gras Savoye </a:t>
            </a:r>
            <a:r>
              <a:rPr lang="fr-FR" sz="1800"/>
              <a:t>depuis mars 2022.</a:t>
            </a:r>
          </a:p>
          <a:p>
            <a:pPr marL="0" indent="0" algn="just">
              <a:buNone/>
            </a:pPr>
            <a:endParaRPr lang="fr-FR" sz="800"/>
          </a:p>
          <a:p>
            <a:pPr marL="0" indent="0" algn="just">
              <a:buNone/>
            </a:pPr>
            <a:r>
              <a:rPr lang="fr-FR" sz="1800" b="1" u="sng"/>
              <a:t>WTW</a:t>
            </a:r>
            <a:r>
              <a:rPr lang="fr-FR" sz="1800" u="sng"/>
              <a:t> en quelques dates et quelques chiffres</a:t>
            </a:r>
            <a:r>
              <a:rPr lang="fr-FR" sz="1800"/>
              <a:t> : </a:t>
            </a:r>
          </a:p>
        </p:txBody>
      </p:sp>
      <p:pic>
        <p:nvPicPr>
          <p:cNvPr id="4" name="Image 3">
            <a:extLst>
              <a:ext uri="{FF2B5EF4-FFF2-40B4-BE49-F238E27FC236}">
                <a16:creationId xmlns:a16="http://schemas.microsoft.com/office/drawing/2014/main" id="{4722A4C4-51E2-40A8-8A6E-4279EFF48472}"/>
              </a:ext>
            </a:extLst>
          </p:cNvPr>
          <p:cNvPicPr>
            <a:picLocks noChangeAspect="1"/>
          </p:cNvPicPr>
          <p:nvPr/>
        </p:nvPicPr>
        <p:blipFill>
          <a:blip r:embed="rId2"/>
          <a:stretch>
            <a:fillRect/>
          </a:stretch>
        </p:blipFill>
        <p:spPr>
          <a:xfrm>
            <a:off x="1378849" y="2865181"/>
            <a:ext cx="9434299" cy="1347757"/>
          </a:xfrm>
          <a:prstGeom prst="rect">
            <a:avLst/>
          </a:prstGeom>
          <a:ln>
            <a:noFill/>
          </a:ln>
          <a:effectLst>
            <a:outerShdw blurRad="292100" dist="139700" dir="2700000" algn="tl" rotWithShape="0">
              <a:srgbClr val="333333">
                <a:alpha val="65000"/>
              </a:srgbClr>
            </a:outerShdw>
          </a:effectLst>
        </p:spPr>
      </p:pic>
      <p:pic>
        <p:nvPicPr>
          <p:cNvPr id="6" name="Image 5">
            <a:extLst>
              <a:ext uri="{FF2B5EF4-FFF2-40B4-BE49-F238E27FC236}">
                <a16:creationId xmlns:a16="http://schemas.microsoft.com/office/drawing/2014/main" id="{8E8C6ED2-C6EC-4621-A2DF-DC0EBA04B4EC}"/>
              </a:ext>
            </a:extLst>
          </p:cNvPr>
          <p:cNvPicPr>
            <a:picLocks noChangeAspect="1"/>
          </p:cNvPicPr>
          <p:nvPr/>
        </p:nvPicPr>
        <p:blipFill>
          <a:blip r:embed="rId3"/>
          <a:stretch>
            <a:fillRect/>
          </a:stretch>
        </p:blipFill>
        <p:spPr>
          <a:xfrm>
            <a:off x="1378849" y="4420238"/>
            <a:ext cx="3261443" cy="1868205"/>
          </a:xfrm>
          <a:prstGeom prst="rect">
            <a:avLst/>
          </a:prstGeom>
          <a:ln>
            <a:noFill/>
          </a:ln>
          <a:effectLst>
            <a:outerShdw blurRad="292100" dist="139700" dir="2700000" algn="tl" rotWithShape="0">
              <a:srgbClr val="333333">
                <a:alpha val="65000"/>
              </a:srgbClr>
            </a:outerShdw>
          </a:effectLst>
        </p:spPr>
      </p:pic>
      <p:pic>
        <p:nvPicPr>
          <p:cNvPr id="13" name="Picture 6">
            <a:extLst>
              <a:ext uri="{FF2B5EF4-FFF2-40B4-BE49-F238E27FC236}">
                <a16:creationId xmlns:a16="http://schemas.microsoft.com/office/drawing/2014/main" id="{FBA9A476-41F7-4642-B1D4-75BDB369673A}"/>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4753634" y="670523"/>
            <a:ext cx="985014" cy="32824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Actualités du Groupe BPCE : Banque Populaire Caisse d'Epargne Natixis - 22">
            <a:extLst>
              <a:ext uri="{FF2B5EF4-FFF2-40B4-BE49-F238E27FC236}">
                <a16:creationId xmlns:a16="http://schemas.microsoft.com/office/drawing/2014/main" id="{6D91F78F-477C-4736-9FF7-9D4355B9689C}"/>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2803160" y="559734"/>
            <a:ext cx="1648919" cy="47056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a:extLst>
              <a:ext uri="{FF2B5EF4-FFF2-40B4-BE49-F238E27FC236}">
                <a16:creationId xmlns:a16="http://schemas.microsoft.com/office/drawing/2014/main" id="{9308CC06-2343-4E56-9600-172A7966FEA7}"/>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3332062" y="1456936"/>
            <a:ext cx="865179" cy="288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6137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Partenariat                    /              [4/4]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2</a:t>
            </a:r>
          </a:p>
        </p:txBody>
      </p:sp>
      <p:sp>
        <p:nvSpPr>
          <p:cNvPr id="10" name="Espace réservé du contenu 1">
            <a:extLst>
              <a:ext uri="{FF2B5EF4-FFF2-40B4-BE49-F238E27FC236}">
                <a16:creationId xmlns:a16="http://schemas.microsoft.com/office/drawing/2014/main" id="{F4F2B3F3-B893-4FF0-B818-BFAFC7B69556}"/>
              </a:ext>
            </a:extLst>
          </p:cNvPr>
          <p:cNvSpPr>
            <a:spLocks noGrp="1"/>
          </p:cNvSpPr>
          <p:nvPr>
            <p:ph idx="17"/>
          </p:nvPr>
        </p:nvSpPr>
        <p:spPr>
          <a:xfrm>
            <a:off x="1718449" y="1032298"/>
            <a:ext cx="9778226" cy="491843"/>
          </a:xfrm>
        </p:spPr>
        <p:txBody>
          <a:bodyPr/>
          <a:lstStyle/>
          <a:p>
            <a:pPr algn="just"/>
            <a:r>
              <a:rPr lang="fr-FR" sz="1800">
                <a:sym typeface="Wingdings" panose="05000000000000000000" pitchFamily="2" charset="2"/>
              </a:rPr>
              <a:t></a:t>
            </a:r>
            <a:r>
              <a:rPr lang="fr-FR" sz="1800"/>
              <a:t> </a:t>
            </a:r>
            <a:r>
              <a:rPr lang="fr-FR" sz="1800" u="sng"/>
              <a:t>les atouts de la filière dédiée de WTW en matière de couverture des risques Cyber</a:t>
            </a:r>
            <a:r>
              <a:rPr lang="fr-FR" sz="1800"/>
              <a:t> :</a:t>
            </a:r>
          </a:p>
        </p:txBody>
      </p:sp>
      <p:pic>
        <p:nvPicPr>
          <p:cNvPr id="25" name="Picture 6">
            <a:extLst>
              <a:ext uri="{FF2B5EF4-FFF2-40B4-BE49-F238E27FC236}">
                <a16:creationId xmlns:a16="http://schemas.microsoft.com/office/drawing/2014/main" id="{47AC6152-B538-4B15-AB25-B5558D56AF78}"/>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4753634" y="670523"/>
            <a:ext cx="985014" cy="32824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8" descr="Actualités du Groupe BPCE : Banque Populaire Caisse d'Epargne Natixis - 22">
            <a:extLst>
              <a:ext uri="{FF2B5EF4-FFF2-40B4-BE49-F238E27FC236}">
                <a16:creationId xmlns:a16="http://schemas.microsoft.com/office/drawing/2014/main" id="{EEE49E9A-E3FE-400C-A05C-81905FB05343}"/>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2803160" y="559734"/>
            <a:ext cx="1648919" cy="470568"/>
          </a:xfrm>
          <a:prstGeom prst="rect">
            <a:avLst/>
          </a:prstGeom>
          <a:noFill/>
          <a:extLst>
            <a:ext uri="{909E8E84-426E-40DD-AFC4-6F175D3DCCD1}">
              <a14:hiddenFill xmlns:a14="http://schemas.microsoft.com/office/drawing/2010/main">
                <a:solidFill>
                  <a:srgbClr val="FFFFFF"/>
                </a:solidFill>
              </a14:hiddenFill>
            </a:ext>
          </a:extLst>
        </p:spPr>
      </p:pic>
      <p:sp>
        <p:nvSpPr>
          <p:cNvPr id="83" name="Espace réservé du numéro de diapositive 1">
            <a:extLst>
              <a:ext uri="{FF2B5EF4-FFF2-40B4-BE49-F238E27FC236}">
                <a16:creationId xmlns:a16="http://schemas.microsoft.com/office/drawing/2014/main" id="{BE39EE1A-4ED0-4073-AB4A-3C14F12AD154}"/>
              </a:ext>
            </a:extLst>
          </p:cNvPr>
          <p:cNvSpPr txBox="1">
            <a:spLocks/>
          </p:cNvSpPr>
          <p:nvPr/>
        </p:nvSpPr>
        <p:spPr>
          <a:xfrm>
            <a:off x="8401050" y="5200355"/>
            <a:ext cx="396000" cy="144000"/>
          </a:xfrm>
          <a:prstGeom prst="rect">
            <a:avLst/>
          </a:prstGeom>
        </p:spPr>
        <p:txBody>
          <a:bodyPr vert="horz" wrap="square" lIns="0" tIns="0" rIns="0" bIns="0" rtlCol="0" anchor="ctr" anchorCtr="0">
            <a:noAutofit/>
          </a:bodyPr>
          <a:lstStyle>
            <a:defPPr>
              <a:defRPr lang="en-US"/>
            </a:defPPr>
            <a:lvl1pPr marL="0" algn="ctr" defTabSz="914400" rtl="0" eaLnBrk="1" fontAlgn="base" latinLnBrk="0" hangingPunct="1">
              <a:spcBef>
                <a:spcPct val="0"/>
              </a:spcBef>
              <a:spcAft>
                <a:spcPct val="0"/>
              </a:spcAft>
              <a:defRPr sz="675"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2083E393-C0BF-4ED8-8545-7E4C90AFF831}" type="slidenum">
              <a:rPr kumimoji="0" lang="en-US" sz="675" b="0" i="0" u="none" strike="noStrike" kern="1200" cap="none" spc="0" normalizeH="0" baseline="0" noProof="0" smtClean="0">
                <a:ln>
                  <a:noFill/>
                </a:ln>
                <a:solidFill>
                  <a:srgbClr val="3E454A"/>
                </a:solidFill>
                <a:effectLst/>
                <a:uLnTx/>
                <a:uFillTx/>
                <a:latin typeface="Arial" pitchFamily="34" charset="0"/>
                <a:ea typeface="+mn-ea"/>
                <a:cs typeface="Arial"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61</a:t>
            </a:fld>
            <a:endParaRPr kumimoji="0" lang="en-US" sz="675" b="0" i="0"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sp>
        <p:nvSpPr>
          <p:cNvPr id="84" name="Espace réservé du contenu 3">
            <a:extLst>
              <a:ext uri="{FF2B5EF4-FFF2-40B4-BE49-F238E27FC236}">
                <a16:creationId xmlns:a16="http://schemas.microsoft.com/office/drawing/2014/main" id="{66200569-66CC-45DE-AF9B-CFDADD164C58}"/>
              </a:ext>
            </a:extLst>
          </p:cNvPr>
          <p:cNvSpPr txBox="1">
            <a:spLocks/>
          </p:cNvSpPr>
          <p:nvPr/>
        </p:nvSpPr>
        <p:spPr>
          <a:xfrm>
            <a:off x="487680" y="1660581"/>
            <a:ext cx="11247120" cy="3438581"/>
          </a:xfrm>
          <a:prstGeom prst="rect">
            <a:avLst/>
          </a:prstGeom>
          <a:noFill/>
        </p:spPr>
        <p:txBody>
          <a:bodyPr vert="horz" wrap="square" lIns="96000" tIns="96000" rIns="96000" bIns="9600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8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SzPct val="125000"/>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SzPct val="125000"/>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SzPct val="125000"/>
              <a:buFont typeface="Arial" panose="020B0604020202020204" pitchFamily="34" charset="0"/>
              <a:buChar char="-"/>
              <a:defRPr sz="1200" b="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6213" marR="0" lvl="0" indent="-176213" algn="l" defTabSz="914400" rtl="0" eaLnBrk="1" fontAlgn="base" latinLnBrk="0" hangingPunct="1">
              <a:lnSpc>
                <a:spcPct val="100000"/>
              </a:lnSpc>
              <a:spcBef>
                <a:spcPts val="600"/>
              </a:spcBef>
              <a:spcAft>
                <a:spcPct val="0"/>
              </a:spcAft>
              <a:buClr>
                <a:srgbClr val="C30F0F"/>
              </a:buClr>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Une organisation totalement dédiée aux risques Cyber avec </a:t>
            </a:r>
            <a:r>
              <a:rPr kumimoji="0" lang="fr-FR" sz="1400" b="1" i="0" u="none" strike="noStrike" kern="1200" cap="none" spc="0" normalizeH="0" baseline="0" noProof="0">
                <a:ln>
                  <a:noFill/>
                </a:ln>
                <a:solidFill>
                  <a:srgbClr val="3E454A"/>
                </a:solidFill>
                <a:effectLst/>
                <a:uLnTx/>
                <a:uFillTx/>
                <a:latin typeface="Arial" panose="020B0604020202020204"/>
                <a:ea typeface="+mn-ea"/>
                <a:cs typeface="+mn-cs"/>
              </a:rPr>
              <a:t>des experts reconnus par nos Clients et par le marché de l’assurance Cyber</a:t>
            </a: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 en France.</a:t>
            </a:r>
          </a:p>
          <a:p>
            <a:pPr marL="176213" marR="0" lvl="0" indent="-176213" algn="l" defTabSz="914400" rtl="0" eaLnBrk="1" fontAlgn="base" latinLnBrk="0" hangingPunct="1">
              <a:lnSpc>
                <a:spcPct val="100000"/>
              </a:lnSpc>
              <a:spcBef>
                <a:spcPts val="1200"/>
              </a:spcBef>
              <a:spcAft>
                <a:spcPct val="0"/>
              </a:spcAft>
              <a:buClr>
                <a:srgbClr val="C30F0F"/>
              </a:buClr>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Des </a:t>
            </a:r>
            <a:r>
              <a:rPr kumimoji="0" lang="fr-FR" sz="1400" b="1" i="0" u="none" strike="noStrike" kern="1200" cap="none" spc="0" normalizeH="0" baseline="0" noProof="0">
                <a:ln>
                  <a:noFill/>
                </a:ln>
                <a:solidFill>
                  <a:srgbClr val="3E454A"/>
                </a:solidFill>
                <a:effectLst/>
                <a:uLnTx/>
                <a:uFillTx/>
                <a:latin typeface="Arial" panose="020B0604020202020204"/>
                <a:ea typeface="+mn-ea"/>
                <a:cs typeface="+mn-cs"/>
              </a:rPr>
              <a:t>outils d’analyse et de quantification à l’exposition aux risques Cyber </a:t>
            </a: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pour une souscription facilitée.</a:t>
            </a:r>
          </a:p>
          <a:p>
            <a:pPr marL="176213" marR="0" lvl="0" indent="-176213" algn="l" defTabSz="914400" rtl="0" eaLnBrk="1" fontAlgn="base" latinLnBrk="0" hangingPunct="1">
              <a:lnSpc>
                <a:spcPct val="100000"/>
              </a:lnSpc>
              <a:spcBef>
                <a:spcPts val="1200"/>
              </a:spcBef>
              <a:spcAft>
                <a:spcPct val="0"/>
              </a:spcAft>
              <a:buClr>
                <a:srgbClr val="C30F0F"/>
              </a:buClr>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Une expérience reconnue dans : </a:t>
            </a:r>
          </a:p>
          <a:p>
            <a:pPr marL="1219170" marR="0" lvl="2" indent="-180000" algn="l" defTabSz="914400" rtl="0" eaLnBrk="1" fontAlgn="base" latinLnBrk="0" hangingPunct="1">
              <a:lnSpc>
                <a:spcPct val="100000"/>
              </a:lnSpc>
              <a:spcBef>
                <a:spcPct val="0"/>
              </a:spcBef>
              <a:spcAft>
                <a:spcPct val="0"/>
              </a:spcAft>
              <a:buClr>
                <a:srgbClr val="D7000F"/>
              </a:buClr>
              <a:buSzPct val="125000"/>
              <a:buFont typeface="Wingdings 2" panose="05020102010507070707" pitchFamily="18" charset="2"/>
              <a:buChar char=""/>
              <a:tabLst/>
              <a:defRPr/>
            </a:pPr>
            <a:r>
              <a:rPr kumimoji="0" lang="fr-FR" sz="1400" b="1" i="0" u="none" strike="noStrike" kern="1200" cap="none" spc="0" normalizeH="0" baseline="0" noProof="0">
                <a:ln>
                  <a:noFill/>
                </a:ln>
                <a:solidFill>
                  <a:srgbClr val="3E454A"/>
                </a:solidFill>
                <a:effectLst/>
                <a:uLnTx/>
                <a:uFillTx/>
                <a:latin typeface="Arial" pitchFamily="34" charset="0"/>
                <a:ea typeface="+mn-ea"/>
                <a:cs typeface="Arial" pitchFamily="34" charset="0"/>
              </a:rPr>
              <a:t>le placement d’assurances Cyber complexes</a:t>
            </a:r>
            <a:r>
              <a:rPr kumimoji="0" lang="fr-FR" sz="1400" b="0" i="0" u="none" strike="noStrike" kern="1200" cap="none" spc="0" normalizeH="0" baseline="0" noProof="0">
                <a:ln>
                  <a:noFill/>
                </a:ln>
                <a:solidFill>
                  <a:srgbClr val="3E454A"/>
                </a:solidFill>
                <a:effectLst/>
                <a:uLnTx/>
                <a:uFillTx/>
                <a:latin typeface="Arial" pitchFamily="34" charset="0"/>
                <a:ea typeface="+mn-ea"/>
                <a:cs typeface="Arial" pitchFamily="34" charset="0"/>
              </a:rPr>
              <a:t>;</a:t>
            </a:r>
          </a:p>
          <a:p>
            <a:pPr marL="1219170" marR="0" lvl="2" indent="-180000" algn="l" defTabSz="914400" rtl="0" eaLnBrk="1" fontAlgn="base" latinLnBrk="0" hangingPunct="1">
              <a:lnSpc>
                <a:spcPct val="100000"/>
              </a:lnSpc>
              <a:spcBef>
                <a:spcPct val="0"/>
              </a:spcBef>
              <a:spcAft>
                <a:spcPct val="0"/>
              </a:spcAft>
              <a:buClr>
                <a:srgbClr val="D7000F"/>
              </a:buClr>
              <a:buSzPct val="125000"/>
              <a:buFont typeface="Wingdings 2" panose="05020102010507070707" pitchFamily="18" charset="2"/>
              <a:buChar char=""/>
              <a:tabLst/>
              <a:defRPr/>
            </a:pPr>
            <a:r>
              <a:rPr kumimoji="0" lang="fr-FR" sz="1400" b="1" i="0" u="none" strike="noStrike" kern="1200" cap="none" spc="0" normalizeH="0" baseline="0" noProof="0">
                <a:ln>
                  <a:noFill/>
                </a:ln>
                <a:solidFill>
                  <a:srgbClr val="3E454A"/>
                </a:solidFill>
                <a:effectLst/>
                <a:uLnTx/>
                <a:uFillTx/>
                <a:latin typeface="Arial" pitchFamily="34" charset="0"/>
                <a:ea typeface="+mn-ea"/>
                <a:cs typeface="Arial" pitchFamily="34" charset="0"/>
              </a:rPr>
              <a:t>la gestion de crise issue d’attaque Cyber </a:t>
            </a:r>
            <a:r>
              <a:rPr kumimoji="0" lang="fr-FR" sz="1400" b="0" i="0" u="none" strike="noStrike" kern="1200" cap="none" spc="0" normalizeH="0" baseline="0" noProof="0">
                <a:ln>
                  <a:noFill/>
                </a:ln>
                <a:solidFill>
                  <a:srgbClr val="3E454A"/>
                </a:solidFill>
                <a:effectLst/>
                <a:uLnTx/>
                <a:uFillTx/>
                <a:latin typeface="Arial" pitchFamily="34" charset="0"/>
                <a:ea typeface="+mn-ea"/>
                <a:cs typeface="Arial" pitchFamily="34" charset="0"/>
              </a:rPr>
              <a:t>;</a:t>
            </a:r>
          </a:p>
          <a:p>
            <a:pPr marL="1219170" marR="0" lvl="2" indent="-180000" algn="l" defTabSz="914400" rtl="0" eaLnBrk="1" fontAlgn="base" latinLnBrk="0" hangingPunct="1">
              <a:lnSpc>
                <a:spcPct val="100000"/>
              </a:lnSpc>
              <a:spcBef>
                <a:spcPct val="0"/>
              </a:spcBef>
              <a:spcAft>
                <a:spcPct val="0"/>
              </a:spcAft>
              <a:buClr>
                <a:srgbClr val="D7000F"/>
              </a:buClr>
              <a:buSzPct val="125000"/>
              <a:buFont typeface="Wingdings 2" panose="05020102010507070707" pitchFamily="18" charset="2"/>
              <a:buChar char=""/>
              <a:tabLst/>
              <a:defRPr/>
            </a:pPr>
            <a:r>
              <a:rPr kumimoji="0" lang="fr-FR" sz="1400" b="1" i="0" u="none" strike="noStrike" kern="1200" cap="none" spc="0" normalizeH="0" baseline="0" noProof="0">
                <a:ln>
                  <a:noFill/>
                </a:ln>
                <a:solidFill>
                  <a:srgbClr val="3E454A"/>
                </a:solidFill>
                <a:effectLst/>
                <a:uLnTx/>
                <a:uFillTx/>
                <a:latin typeface="Arial" pitchFamily="34" charset="0"/>
                <a:ea typeface="+mn-ea"/>
                <a:cs typeface="Arial" pitchFamily="34" charset="0"/>
              </a:rPr>
              <a:t>la gestion de sinistres Cyber </a:t>
            </a:r>
            <a:r>
              <a:rPr kumimoji="0" lang="fr-FR" sz="1400" b="0" i="0" u="none" strike="noStrike" kern="1200" cap="none" spc="0" normalizeH="0" baseline="0" noProof="0">
                <a:ln>
                  <a:noFill/>
                </a:ln>
                <a:solidFill>
                  <a:srgbClr val="3E454A"/>
                </a:solidFill>
                <a:effectLst/>
                <a:uLnTx/>
                <a:uFillTx/>
                <a:latin typeface="Arial" pitchFamily="34" charset="0"/>
                <a:ea typeface="+mn-ea"/>
                <a:cs typeface="Arial" pitchFamily="34" charset="0"/>
              </a:rPr>
              <a:t>en faisant fonctionner la police conformément aux attentes de nos clients.</a:t>
            </a: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fr-FR" sz="1600" b="1" i="0" u="none" strike="noStrike" kern="1200" cap="none" spc="0" normalizeH="0" baseline="0" noProof="0">
              <a:ln>
                <a:noFill/>
              </a:ln>
              <a:solidFill>
                <a:srgbClr val="D7000F"/>
              </a:solidFill>
              <a:effectLst/>
              <a:uLnTx/>
              <a:uFillTx/>
              <a:latin typeface="Arial" pitchFamily="34" charset="0"/>
              <a:ea typeface="+mn-ea"/>
              <a:cs typeface="Arial" pitchFamily="34" charset="0"/>
            </a:endParaRPr>
          </a:p>
          <a:p>
            <a:pPr marL="176213" marR="0" lvl="0" indent="-176213" algn="l" defTabSz="914400" rtl="0" eaLnBrk="1" fontAlgn="base" latinLnBrk="0" hangingPunct="1">
              <a:lnSpc>
                <a:spcPct val="100000"/>
              </a:lnSpc>
              <a:spcBef>
                <a:spcPts val="600"/>
              </a:spcBef>
              <a:spcAft>
                <a:spcPct val="0"/>
              </a:spcAft>
              <a:buClr>
                <a:srgbClr val="C30F0F"/>
              </a:buClr>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Une </a:t>
            </a:r>
            <a:r>
              <a:rPr kumimoji="0" lang="fr-FR" sz="1400" b="1" i="0" u="none" strike="noStrike" kern="1200" cap="none" spc="0" normalizeH="0" baseline="0" noProof="0">
                <a:ln>
                  <a:noFill/>
                </a:ln>
                <a:solidFill>
                  <a:srgbClr val="3E454A"/>
                </a:solidFill>
                <a:effectLst/>
                <a:uLnTx/>
                <a:uFillTx/>
                <a:latin typeface="Arial" panose="020B0604020202020204"/>
                <a:ea typeface="+mn-ea"/>
                <a:cs typeface="+mn-cs"/>
              </a:rPr>
              <a:t>forte contribution aux discussions en cours en France</a:t>
            </a: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 (y compris avec les pouvoirs publics) pour faire évoluer positivement le marché de l’assurance Cyber.</a:t>
            </a:r>
          </a:p>
          <a:p>
            <a:pPr marL="176213" marR="0" lvl="0" indent="-176213" algn="l" defTabSz="914400" rtl="0" eaLnBrk="1" fontAlgn="base" latinLnBrk="0" hangingPunct="1">
              <a:lnSpc>
                <a:spcPct val="100000"/>
              </a:lnSpc>
              <a:spcBef>
                <a:spcPts val="1200"/>
              </a:spcBef>
              <a:spcAft>
                <a:spcPct val="0"/>
              </a:spcAft>
              <a:buClr>
                <a:srgbClr val="C30F0F"/>
              </a:buClr>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Une offre dédiée aux Cyber Risques, apportant une réponse unique et complète à cette menace croissante avec le support de consultants/experts associés à l’assureur.</a:t>
            </a:r>
          </a:p>
          <a:p>
            <a:pPr marL="176213" marR="0" lvl="0" indent="-176213" algn="l" defTabSz="914400" rtl="0" eaLnBrk="1" fontAlgn="base" latinLnBrk="0" hangingPunct="1">
              <a:lnSpc>
                <a:spcPct val="100000"/>
              </a:lnSpc>
              <a:spcBef>
                <a:spcPts val="1200"/>
              </a:spcBef>
              <a:spcAft>
                <a:spcPct val="0"/>
              </a:spcAft>
              <a:buClr>
                <a:srgbClr val="C30F0F"/>
              </a:buClr>
              <a:buSzTx/>
              <a:buFont typeface="Arial" panose="020B0604020202020204" pitchFamily="34" charset="0"/>
              <a:buChar char="•"/>
              <a:tabLst/>
              <a:defRPr/>
            </a:pPr>
            <a:r>
              <a:rPr kumimoji="0" lang="fr-FR" sz="1400" b="1" i="0" u="none" strike="noStrike" kern="1200" cap="none" spc="0" normalizeH="0" baseline="0" noProof="0">
                <a:ln>
                  <a:noFill/>
                </a:ln>
                <a:solidFill>
                  <a:srgbClr val="3E454A"/>
                </a:solidFill>
                <a:effectLst/>
                <a:uLnTx/>
                <a:uFillTx/>
                <a:latin typeface="Arial" panose="020B0604020202020204"/>
                <a:ea typeface="+mn-ea"/>
                <a:cs typeface="+mn-cs"/>
              </a:rPr>
              <a:t>Des partenaires assureurs reconnus sur ce marché </a:t>
            </a: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 </a:t>
            </a:r>
            <a:b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br>
            <a:endParaRPr kumimoji="0" lang="fr-FR" sz="1400" b="1" i="0" u="none" strike="noStrike" kern="1200" cap="none" spc="0" normalizeH="0" baseline="0" noProof="0">
              <a:ln>
                <a:noFill/>
              </a:ln>
              <a:solidFill>
                <a:srgbClr val="3E454A"/>
              </a:solidFill>
              <a:effectLst/>
              <a:uLnTx/>
              <a:uFillTx/>
              <a:latin typeface="Arial" panose="020B0604020202020204"/>
              <a:ea typeface="+mn-ea"/>
              <a:cs typeface="+mn-cs"/>
            </a:endParaRPr>
          </a:p>
          <a:p>
            <a:pPr marL="0" marR="0" lvl="0" indent="0" algn="l" defTabSz="914400" rtl="0" eaLnBrk="1" fontAlgn="base" latinLnBrk="0" hangingPunct="1">
              <a:lnSpc>
                <a:spcPct val="100000"/>
              </a:lnSpc>
              <a:spcBef>
                <a:spcPct val="0"/>
              </a:spcBef>
              <a:spcAft>
                <a:spcPct val="0"/>
              </a:spcAft>
              <a:buClr>
                <a:srgbClr val="A5CC74"/>
              </a:buClr>
              <a:buSzTx/>
              <a:buFont typeface="Arial" panose="020B0604020202020204" pitchFamily="34" charset="0"/>
              <a:buNone/>
              <a:tabLst/>
              <a:defRPr/>
            </a:pPr>
            <a:endParaRPr kumimoji="0" lang="fr-FR" sz="1600" b="0" i="0" u="none" strike="noStrike" kern="1200" cap="none" spc="0" normalizeH="0" baseline="0" noProof="0">
              <a:ln>
                <a:noFill/>
              </a:ln>
              <a:solidFill>
                <a:srgbClr val="D7000F"/>
              </a:solidFill>
              <a:effectLst/>
              <a:uLnTx/>
              <a:uFillTx/>
              <a:latin typeface="Arial" pitchFamily="34" charset="0"/>
              <a:ea typeface="+mn-ea"/>
              <a:cs typeface="Arial" pitchFamily="34" charset="0"/>
            </a:endParaRPr>
          </a:p>
        </p:txBody>
      </p:sp>
      <p:sp>
        <p:nvSpPr>
          <p:cNvPr id="85" name="ZoneTexte 84">
            <a:extLst>
              <a:ext uri="{FF2B5EF4-FFF2-40B4-BE49-F238E27FC236}">
                <a16:creationId xmlns:a16="http://schemas.microsoft.com/office/drawing/2014/main" id="{2AA97FCA-E29D-489D-9EB1-AE4BE41F25B9}"/>
              </a:ext>
            </a:extLst>
          </p:cNvPr>
          <p:cNvSpPr txBox="1"/>
          <p:nvPr/>
        </p:nvSpPr>
        <p:spPr>
          <a:xfrm>
            <a:off x="5924850" y="5079786"/>
            <a:ext cx="5128267" cy="1221168"/>
          </a:xfrm>
          <a:prstGeom prst="rect">
            <a:avLst/>
          </a:prstGeom>
          <a:solidFill>
            <a:srgbClr val="C00000"/>
          </a:solidFill>
          <a:ln w="12700" cap="flat" cmpd="sng" algn="ctr">
            <a:noFill/>
            <a:prstDash val="solid"/>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67" b="1" i="0" u="none" strike="noStrike" kern="0" cap="none" spc="0" normalizeH="0" baseline="0" noProof="0">
                <a:ln>
                  <a:noFill/>
                </a:ln>
                <a:solidFill>
                  <a:srgbClr val="FFFFFF"/>
                </a:solidFill>
                <a:effectLst/>
                <a:uLnTx/>
                <a:uFillTx/>
                <a:latin typeface="Arial" panose="020B0604020202020204"/>
                <a:ea typeface="+mn-ea"/>
                <a:cs typeface="+mn-cs"/>
              </a:rPr>
              <a:t>55 % des entreprises françaises ne savent pas qu’il existe des produits de cyber-assurance visant à fournir une couverture et des services aux entreprises qui subissent une atteinte à la sécurité des données</a:t>
            </a:r>
            <a:r>
              <a:rPr kumimoji="0" lang="fr-FR" sz="1467" b="0" i="0" u="none" strike="noStrike" kern="0" cap="none" spc="0" normalizeH="0" baseline="0" noProof="0">
                <a:ln>
                  <a:noFill/>
                </a:ln>
                <a:solidFill>
                  <a:srgbClr val="FFFFFF"/>
                </a:solidFill>
                <a:effectLst/>
                <a:uLnTx/>
                <a:uFillTx/>
                <a:latin typeface="Arial" panose="020B0604020202020204"/>
                <a:ea typeface="+mn-ea"/>
                <a:cs typeface="+mn-cs"/>
              </a:rPr>
              <a:t>. </a:t>
            </a:r>
            <a:br>
              <a:rPr kumimoji="0" lang="fr-FR" sz="1467" b="0" i="0" u="none" strike="noStrike" kern="0" cap="none" spc="0" normalizeH="0" baseline="0" noProof="0">
                <a:ln>
                  <a:noFill/>
                </a:ln>
                <a:solidFill>
                  <a:srgbClr val="FFFFFF"/>
                </a:solidFill>
                <a:effectLst/>
                <a:uLnTx/>
                <a:uFillTx/>
                <a:latin typeface="Arial" panose="020B0604020202020204"/>
                <a:ea typeface="+mn-ea"/>
                <a:cs typeface="+mn-cs"/>
              </a:rPr>
            </a:br>
            <a:r>
              <a:rPr kumimoji="0" lang="fr-FR" sz="1467" b="0" i="1" u="none" strike="noStrike" kern="0" cap="none" spc="0" normalizeH="0" baseline="0" noProof="0">
                <a:ln>
                  <a:noFill/>
                </a:ln>
                <a:solidFill>
                  <a:srgbClr val="FFFFFF"/>
                </a:solidFill>
                <a:effectLst/>
                <a:uLnTx/>
                <a:uFillTx/>
                <a:latin typeface="Arial" panose="020B0604020202020204"/>
                <a:ea typeface="+mn-ea"/>
                <a:cs typeface="+mn-cs"/>
              </a:rPr>
              <a:t>Source : Etude Lloyd’s « Facing the cyber risk Challenge », </a:t>
            </a:r>
          </a:p>
        </p:txBody>
      </p:sp>
      <p:pic>
        <p:nvPicPr>
          <p:cNvPr id="86" name="Image 85" descr="Une image contenant texte, clipart&#10;&#10;Description générée automatiquement">
            <a:extLst>
              <a:ext uri="{FF2B5EF4-FFF2-40B4-BE49-F238E27FC236}">
                <a16:creationId xmlns:a16="http://schemas.microsoft.com/office/drawing/2014/main" id="{C6F773AA-88E2-4D45-9A98-91837CC6ECD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56980" y="5904839"/>
            <a:ext cx="668582" cy="323909"/>
          </a:xfrm>
          <a:prstGeom prst="rect">
            <a:avLst/>
          </a:prstGeom>
        </p:spPr>
      </p:pic>
      <p:pic>
        <p:nvPicPr>
          <p:cNvPr id="87" name="Graphique 86">
            <a:extLst>
              <a:ext uri="{FF2B5EF4-FFF2-40B4-BE49-F238E27FC236}">
                <a16:creationId xmlns:a16="http://schemas.microsoft.com/office/drawing/2014/main" id="{04F911C5-DD99-4C74-B451-7ABAEA726CA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21149" y="5389406"/>
            <a:ext cx="865009" cy="265270"/>
          </a:xfrm>
          <a:prstGeom prst="rect">
            <a:avLst/>
          </a:prstGeom>
        </p:spPr>
      </p:pic>
      <p:pic>
        <p:nvPicPr>
          <p:cNvPr id="88" name="Image 87" descr="Une image contenant texte, signe, sombre&#10;&#10;Description générée automatiquement">
            <a:extLst>
              <a:ext uri="{FF2B5EF4-FFF2-40B4-BE49-F238E27FC236}">
                <a16:creationId xmlns:a16="http://schemas.microsoft.com/office/drawing/2014/main" id="{8AC28F81-A1DB-43F9-85DF-7E447095D99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01376" y="5379388"/>
            <a:ext cx="772334" cy="411912"/>
          </a:xfrm>
          <a:prstGeom prst="rect">
            <a:avLst/>
          </a:prstGeom>
        </p:spPr>
      </p:pic>
      <p:pic>
        <p:nvPicPr>
          <p:cNvPr id="89" name="Picture 2" descr="Dattak | L'assurance cyber pour les TPE et PME">
            <a:extLst>
              <a:ext uri="{FF2B5EF4-FFF2-40B4-BE49-F238E27FC236}">
                <a16:creationId xmlns:a16="http://schemas.microsoft.com/office/drawing/2014/main" id="{9BCC6D38-FF4B-4AA1-AD22-5CFD67229DA1}"/>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99837" y="5791300"/>
            <a:ext cx="1172642" cy="324055"/>
          </a:xfrm>
          <a:prstGeom prst="rect">
            <a:avLst/>
          </a:prstGeom>
          <a:noFill/>
          <a:extLst>
            <a:ext uri="{909E8E84-426E-40DD-AFC4-6F175D3DCCD1}">
              <a14:hiddenFill xmlns:a14="http://schemas.microsoft.com/office/drawing/2010/main">
                <a:solidFill>
                  <a:srgbClr val="FFFFFF"/>
                </a:solidFill>
              </a14:hiddenFill>
            </a:ext>
          </a:extLst>
        </p:spPr>
      </p:pic>
      <p:pic>
        <p:nvPicPr>
          <p:cNvPr id="90" name="Image 89">
            <a:extLst>
              <a:ext uri="{FF2B5EF4-FFF2-40B4-BE49-F238E27FC236}">
                <a16:creationId xmlns:a16="http://schemas.microsoft.com/office/drawing/2014/main" id="{2831F8CC-D0B5-4BCD-8F91-25CACAEFC96A}"/>
              </a:ext>
            </a:extLst>
          </p:cNvPr>
          <p:cNvPicPr>
            <a:picLocks noChangeAspect="1"/>
          </p:cNvPicPr>
          <p:nvPr/>
        </p:nvPicPr>
        <p:blipFill>
          <a:blip r:embed="rId11"/>
          <a:stretch>
            <a:fillRect/>
          </a:stretch>
        </p:blipFill>
        <p:spPr>
          <a:xfrm>
            <a:off x="4485570" y="5690370"/>
            <a:ext cx="428938" cy="428938"/>
          </a:xfrm>
          <a:prstGeom prst="rect">
            <a:avLst/>
          </a:prstGeom>
        </p:spPr>
      </p:pic>
      <p:pic>
        <p:nvPicPr>
          <p:cNvPr id="91" name="Image 90">
            <a:extLst>
              <a:ext uri="{FF2B5EF4-FFF2-40B4-BE49-F238E27FC236}">
                <a16:creationId xmlns:a16="http://schemas.microsoft.com/office/drawing/2014/main" id="{47434ED8-BC60-42D4-8378-673424CF66C3}"/>
              </a:ext>
            </a:extLst>
          </p:cNvPr>
          <p:cNvPicPr>
            <a:picLocks noChangeAspect="1"/>
          </p:cNvPicPr>
          <p:nvPr/>
        </p:nvPicPr>
        <p:blipFill>
          <a:blip r:embed="rId12"/>
          <a:stretch>
            <a:fillRect/>
          </a:stretch>
        </p:blipFill>
        <p:spPr>
          <a:xfrm>
            <a:off x="3439669" y="5409107"/>
            <a:ext cx="971686" cy="352474"/>
          </a:xfrm>
          <a:prstGeom prst="rect">
            <a:avLst/>
          </a:prstGeom>
        </p:spPr>
      </p:pic>
    </p:spTree>
    <p:extLst>
      <p:ext uri="{BB962C8B-B14F-4D97-AF65-F5344CB8AC3E}">
        <p14:creationId xmlns:p14="http://schemas.microsoft.com/office/powerpoint/2010/main" val="10262162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Tx/>
              <a:buFont typeface="+mj-lt"/>
              <a:buAutoNum type="arabicPeriod"/>
            </a:pPr>
            <a:r>
              <a:rPr lang="fr-FR" sz="2400">
                <a:solidFill>
                  <a:schemeClr val="tx1"/>
                </a:solidFill>
              </a:rPr>
              <a:t>Contexte</a:t>
            </a:r>
          </a:p>
          <a:p>
            <a:pPr>
              <a:buClrTx/>
            </a:pPr>
            <a:r>
              <a:rPr lang="fr-FR" sz="2400">
                <a:solidFill>
                  <a:schemeClr val="tx1"/>
                </a:solidFill>
              </a:rPr>
              <a:t>Partenariat                   /</a:t>
            </a:r>
          </a:p>
          <a:p>
            <a:pPr>
              <a:buClrTx/>
            </a:pPr>
            <a:r>
              <a:rPr lang="fr-FR" sz="2400" b="1">
                <a:solidFill>
                  <a:srgbClr val="C00000"/>
                </a:solidFill>
              </a:rPr>
              <a:t>L’offre Cyber Assurance by </a:t>
            </a:r>
          </a:p>
          <a:p>
            <a:pPr>
              <a:buClrTx/>
            </a:pPr>
            <a:r>
              <a:rPr lang="fr-FR" sz="2400"/>
              <a:t>Schémas de distribution / Argumentaire</a:t>
            </a:r>
          </a:p>
          <a:p>
            <a:pPr>
              <a:buClrTx/>
            </a:pPr>
            <a:r>
              <a:rPr lang="fr-FR" sz="2400"/>
              <a:t>Schéma contractuel</a:t>
            </a:r>
          </a:p>
          <a:p>
            <a:pPr>
              <a:buClrTx/>
            </a:pPr>
            <a:endParaRPr lang="fr-FR" sz="2400">
              <a:solidFill>
                <a:srgbClr val="006600"/>
              </a:solidFill>
            </a:endParaRPr>
          </a:p>
          <a:p>
            <a:pPr>
              <a:buClrTx/>
            </a:pPr>
            <a:r>
              <a:rPr lang="fr-FR" sz="2400"/>
              <a:t>Annexe : le marché de la Cyber assurance</a:t>
            </a:r>
          </a:p>
        </p:txBody>
      </p:sp>
      <p:sp>
        <p:nvSpPr>
          <p:cNvPr id="3" name="Rectangle 2">
            <a:extLst>
              <a:ext uri="{FF2B5EF4-FFF2-40B4-BE49-F238E27FC236}">
                <a16:creationId xmlns:a16="http://schemas.microsoft.com/office/drawing/2014/main" id="{9ADF4C20-1357-438A-BEE4-082974747E7E}"/>
              </a:ext>
            </a:extLst>
          </p:cNvPr>
          <p:cNvSpPr/>
          <p:nvPr/>
        </p:nvSpPr>
        <p:spPr>
          <a:xfrm>
            <a:off x="3483429" y="2802227"/>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6BCFD6BF-07C0-4CDD-9616-D337345BBEAD}"/>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615409" y="2420673"/>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ctualités du Groupe BPCE : Banque Populaire Caisse d'Epargne Natixis - 22">
            <a:extLst>
              <a:ext uri="{FF2B5EF4-FFF2-40B4-BE49-F238E27FC236}">
                <a16:creationId xmlns:a16="http://schemas.microsoft.com/office/drawing/2014/main" id="{704DE3DA-D6F9-499C-BEF3-02EDEACEAEE0}"/>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5903872" y="2309883"/>
            <a:ext cx="1407900" cy="4017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DFBB5E37-E187-41A4-8BD5-6C29F7F892CC}"/>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8425764" y="2909892"/>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AF359C9F-FFA8-467C-A511-D4B2706F29FB}"/>
              </a:ext>
            </a:extLst>
          </p:cNvPr>
          <p:cNvPicPr>
            <a:picLocks noChangeAspect="1"/>
          </p:cNvPicPr>
          <p:nvPr/>
        </p:nvPicPr>
        <p:blipFill>
          <a:blip r:embed="rId6"/>
          <a:stretch>
            <a:fillRect/>
          </a:stretch>
        </p:blipFill>
        <p:spPr>
          <a:xfrm>
            <a:off x="7454598" y="141675"/>
            <a:ext cx="4537021" cy="98673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013209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L’offre CYBER Assurance by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3</a:t>
            </a:r>
          </a:p>
        </p:txBody>
      </p:sp>
      <p:pic>
        <p:nvPicPr>
          <p:cNvPr id="13" name="Picture 6">
            <a:extLst>
              <a:ext uri="{FF2B5EF4-FFF2-40B4-BE49-F238E27FC236}">
                <a16:creationId xmlns:a16="http://schemas.microsoft.com/office/drawing/2014/main" id="{E741DA42-2146-444D-BEE5-337F8787D8C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5559767" y="682990"/>
            <a:ext cx="841037" cy="280268"/>
          </a:xfrm>
          <a:prstGeom prst="rect">
            <a:avLst/>
          </a:prstGeom>
          <a:noFill/>
          <a:extLst>
            <a:ext uri="{909E8E84-426E-40DD-AFC4-6F175D3DCCD1}">
              <a14:hiddenFill xmlns:a14="http://schemas.microsoft.com/office/drawing/2010/main">
                <a:solidFill>
                  <a:srgbClr val="FFFFFF"/>
                </a:solidFill>
              </a14:hiddenFill>
            </a:ext>
          </a:extLst>
        </p:spPr>
      </p:pic>
      <p:sp>
        <p:nvSpPr>
          <p:cNvPr id="100" name="Rectangle: Rounded Corners 39">
            <a:extLst>
              <a:ext uri="{FF2B5EF4-FFF2-40B4-BE49-F238E27FC236}">
                <a16:creationId xmlns:a16="http://schemas.microsoft.com/office/drawing/2014/main" id="{484A2DC4-44A6-4C62-B304-DABD05752BEC}"/>
              </a:ext>
            </a:extLst>
          </p:cNvPr>
          <p:cNvSpPr/>
          <p:nvPr/>
        </p:nvSpPr>
        <p:spPr>
          <a:xfrm>
            <a:off x="143341" y="1512507"/>
            <a:ext cx="7226556" cy="2097573"/>
          </a:xfrm>
          <a:prstGeom prst="roundRect">
            <a:avLst>
              <a:gd name="adj" fmla="val 0"/>
            </a:avLst>
          </a:prstGeom>
          <a:solidFill>
            <a:srgbClr val="FFFFFF"/>
          </a:solidFill>
          <a:ln w="3175" cap="flat" cmpd="sng" algn="ctr">
            <a:solidFill>
              <a:srgbClr val="FFFFFF">
                <a:lumMod val="75000"/>
              </a:srgbClr>
            </a:solidFill>
            <a:prstDash val="solid"/>
            <a:miter lim="800000"/>
          </a:ln>
          <a:effectLst/>
        </p:spPr>
        <p:txBody>
          <a:bodyPr lIns="48000" rtlCol="0" anchor="b"/>
          <a:lstStyle/>
          <a:p>
            <a:pPr marL="380972" marR="0" lvl="0" indent="-380972" defTabSz="1219110" eaLnBrk="1" fontAlgn="ctr" latinLnBrk="0" hangingPunct="1">
              <a:lnSpc>
                <a:spcPct val="100000"/>
              </a:lnSpc>
              <a:spcBef>
                <a:spcPct val="0"/>
              </a:spcBef>
              <a:spcAft>
                <a:spcPct val="0"/>
              </a:spcAft>
              <a:buClrTx/>
              <a:buSzTx/>
              <a:buFont typeface="Arial" panose="020B0604020202020204" pitchFamily="34" charset="0"/>
              <a:buChar char="•"/>
              <a:tabLst/>
              <a:defRPr/>
            </a:pPr>
            <a:endParaRPr kumimoji="0" lang="fr-FR" sz="933" b="0" i="0" u="none" strike="noStrike" kern="0" cap="none" spc="0" normalizeH="0" baseline="0" noProof="0">
              <a:ln>
                <a:noFill/>
              </a:ln>
              <a:solidFill>
                <a:srgbClr val="000000"/>
              </a:solidFill>
              <a:effectLst/>
              <a:uLnTx/>
              <a:uFillTx/>
              <a:latin typeface="Calibri"/>
              <a:ea typeface="+mn-ea"/>
              <a:cs typeface="+mn-cs"/>
            </a:endParaRPr>
          </a:p>
        </p:txBody>
      </p:sp>
      <p:sp>
        <p:nvSpPr>
          <p:cNvPr id="101" name="ZoneTexte 100">
            <a:extLst>
              <a:ext uri="{FF2B5EF4-FFF2-40B4-BE49-F238E27FC236}">
                <a16:creationId xmlns:a16="http://schemas.microsoft.com/office/drawing/2014/main" id="{1763D325-59C5-4B84-8E34-B5F422D8DA46}"/>
              </a:ext>
            </a:extLst>
          </p:cNvPr>
          <p:cNvSpPr txBox="1"/>
          <p:nvPr/>
        </p:nvSpPr>
        <p:spPr>
          <a:xfrm>
            <a:off x="466532" y="1286804"/>
            <a:ext cx="3325899" cy="225767"/>
          </a:xfrm>
          <a:prstGeom prst="rect">
            <a:avLst/>
          </a:prstGeom>
          <a:noFill/>
        </p:spPr>
        <p:txBody>
          <a:bodyPr wrap="square" lIns="0" tIns="0" rIns="0" bIns="0" rtlCol="0">
            <a:spAutoFit/>
          </a:bodyPr>
          <a:lstStyle/>
          <a:p>
            <a:pPr defTabSz="1219110" fontAlgn="base">
              <a:spcBef>
                <a:spcPct val="0"/>
              </a:spcBef>
              <a:spcAft>
                <a:spcPct val="0"/>
              </a:spcAft>
              <a:defRPr/>
            </a:pPr>
            <a:r>
              <a:rPr lang="fr-FR" sz="1467" b="1" cap="all">
                <a:solidFill>
                  <a:srgbClr val="3E454A"/>
                </a:solidFill>
                <a:latin typeface="Arial Black" panose="020B0A04020102020204" pitchFamily="34" charset="0"/>
                <a:cs typeface="Arial" pitchFamily="34" charset="0"/>
              </a:rPr>
              <a:t>RISQUES COUVERTS</a:t>
            </a:r>
          </a:p>
        </p:txBody>
      </p:sp>
      <p:sp>
        <p:nvSpPr>
          <p:cNvPr id="102" name="ZoneTexte 43">
            <a:extLst>
              <a:ext uri="{FF2B5EF4-FFF2-40B4-BE49-F238E27FC236}">
                <a16:creationId xmlns:a16="http://schemas.microsoft.com/office/drawing/2014/main" id="{4E29D9F6-2000-435F-98A1-F30AB5D1A34C}"/>
              </a:ext>
            </a:extLst>
          </p:cNvPr>
          <p:cNvSpPr txBox="1"/>
          <p:nvPr/>
        </p:nvSpPr>
        <p:spPr>
          <a:xfrm>
            <a:off x="8007413" y="1286804"/>
            <a:ext cx="3202117" cy="225767"/>
          </a:xfrm>
          <a:prstGeom prst="rect">
            <a:avLst/>
          </a:prstGeom>
          <a:noFill/>
        </p:spPr>
        <p:txBody>
          <a:bodyPr wrap="square" lIns="0" tIns="0" rIns="0" bIns="0" rtlCol="0">
            <a:spAutoFit/>
          </a:bodyPr>
          <a:lstStyle/>
          <a:p>
            <a:pPr defTabSz="1219110" fontAlgn="base">
              <a:spcBef>
                <a:spcPct val="0"/>
              </a:spcBef>
              <a:spcAft>
                <a:spcPct val="0"/>
              </a:spcAft>
              <a:defRPr/>
            </a:pPr>
            <a:r>
              <a:rPr lang="fr-FR" sz="1467" b="1" cap="all">
                <a:solidFill>
                  <a:srgbClr val="3E454A"/>
                </a:solidFill>
                <a:latin typeface="Arial Black" panose="020B0A04020102020204" pitchFamily="34" charset="0"/>
                <a:cs typeface="Arial" pitchFamily="34" charset="0"/>
              </a:rPr>
              <a:t>Contexte &amp; données clés</a:t>
            </a:r>
          </a:p>
        </p:txBody>
      </p:sp>
      <p:sp>
        <p:nvSpPr>
          <p:cNvPr id="103" name="ZoneTexte 43">
            <a:extLst>
              <a:ext uri="{FF2B5EF4-FFF2-40B4-BE49-F238E27FC236}">
                <a16:creationId xmlns:a16="http://schemas.microsoft.com/office/drawing/2014/main" id="{9C38E345-5CDC-4B1E-89AF-E886B07CF968}"/>
              </a:ext>
            </a:extLst>
          </p:cNvPr>
          <p:cNvSpPr txBox="1"/>
          <p:nvPr/>
        </p:nvSpPr>
        <p:spPr>
          <a:xfrm>
            <a:off x="548495" y="3736223"/>
            <a:ext cx="3325899" cy="225767"/>
          </a:xfrm>
          <a:prstGeom prst="rect">
            <a:avLst/>
          </a:prstGeom>
          <a:noFill/>
        </p:spPr>
        <p:txBody>
          <a:bodyPr wrap="square" lIns="0" tIns="0" rIns="0" bIns="0" rtlCol="0">
            <a:spAutoFit/>
          </a:bodyPr>
          <a:lstStyle/>
          <a:p>
            <a:pPr defTabSz="1219110" fontAlgn="base">
              <a:spcBef>
                <a:spcPct val="0"/>
              </a:spcBef>
              <a:spcAft>
                <a:spcPct val="0"/>
              </a:spcAft>
              <a:defRPr/>
            </a:pPr>
            <a:r>
              <a:rPr lang="fr-FR" sz="1467" b="1" cap="all">
                <a:solidFill>
                  <a:srgbClr val="3E454A"/>
                </a:solidFill>
                <a:latin typeface="Arial Black" panose="020B0A04020102020204" pitchFamily="34" charset="0"/>
                <a:cs typeface="Arial" pitchFamily="34" charset="0"/>
              </a:rPr>
              <a:t>Enjeux</a:t>
            </a:r>
          </a:p>
        </p:txBody>
      </p:sp>
      <p:sp>
        <p:nvSpPr>
          <p:cNvPr id="104" name="Rectangle 103">
            <a:extLst>
              <a:ext uri="{FF2B5EF4-FFF2-40B4-BE49-F238E27FC236}">
                <a16:creationId xmlns:a16="http://schemas.microsoft.com/office/drawing/2014/main" id="{0C97089F-D888-47A2-9571-C5149E69B850}"/>
              </a:ext>
            </a:extLst>
          </p:cNvPr>
          <p:cNvSpPr/>
          <p:nvPr/>
        </p:nvSpPr>
        <p:spPr>
          <a:xfrm>
            <a:off x="7554065" y="1515139"/>
            <a:ext cx="4392231" cy="2595945"/>
          </a:xfrm>
          <a:prstGeom prst="rect">
            <a:avLst/>
          </a:prstGeom>
          <a:solidFill>
            <a:srgbClr val="FEF0F0"/>
          </a:solidFill>
        </p:spPr>
        <p:txBody>
          <a:bodyPr wrap="square" lIns="192000" tIns="192000" rIns="192000" bIns="192000" anchor="ctr">
            <a:noAutofit/>
          </a:bodyPr>
          <a:lstStyle/>
          <a:p>
            <a:pPr marL="237061" indent="-237061" algn="just" defTabSz="2167304">
              <a:spcBef>
                <a:spcPts val="600"/>
              </a:spcBef>
              <a:spcAft>
                <a:spcPts val="600"/>
              </a:spcAft>
              <a:buFont typeface="Arial" panose="020B0604020202020204" pitchFamily="34" charset="0"/>
              <a:buChar char="•"/>
              <a:defRPr/>
            </a:pPr>
            <a:r>
              <a:rPr lang="fr-FR" sz="1200">
                <a:solidFill>
                  <a:srgbClr val="3E454A"/>
                </a:solidFill>
                <a:latin typeface="Calibri" panose="020F0502020204030204" pitchFamily="34" charset="0"/>
                <a:ea typeface="Calibri" panose="020F0502020204030204" pitchFamily="34" charset="0"/>
              </a:rPr>
              <a:t>Assurance Cyber : </a:t>
            </a:r>
            <a:r>
              <a:rPr lang="fr-FR" sz="1200" b="1">
                <a:solidFill>
                  <a:srgbClr val="3E454A"/>
                </a:solidFill>
                <a:cs typeface="Calibri" panose="020F0502020204030204" pitchFamily="34" charset="0"/>
              </a:rPr>
              <a:t>250M€ de prime env</a:t>
            </a:r>
            <a:r>
              <a:rPr lang="fr-FR" sz="1200">
                <a:solidFill>
                  <a:srgbClr val="3E454A"/>
                </a:solidFill>
                <a:latin typeface="Calibri" panose="020F0502020204030204" pitchFamily="34" charset="0"/>
                <a:ea typeface="Calibri" panose="020F0502020204030204" pitchFamily="34" charset="0"/>
              </a:rPr>
              <a:t>. </a:t>
            </a:r>
            <a:r>
              <a:rPr lang="fr-FR" sz="1200">
                <a:solidFill>
                  <a:srgbClr val="3E454A"/>
                </a:solidFill>
                <a:cs typeface="Calibri" panose="020F0502020204030204" pitchFamily="34" charset="0"/>
              </a:rPr>
              <a:t>.</a:t>
            </a:r>
          </a:p>
          <a:p>
            <a:pPr marL="237061" indent="-237061" algn="just" defTabSz="2167304">
              <a:spcBef>
                <a:spcPts val="600"/>
              </a:spcBef>
              <a:spcAft>
                <a:spcPts val="600"/>
              </a:spcAft>
              <a:buFont typeface="Arial" panose="020B0604020202020204" pitchFamily="34" charset="0"/>
              <a:buChar char="•"/>
              <a:defRPr/>
            </a:pPr>
            <a:r>
              <a:rPr lang="fr-FR" sz="1200" b="1">
                <a:solidFill>
                  <a:srgbClr val="3E454A"/>
                </a:solidFill>
                <a:cs typeface="Calibri" panose="020F0502020204030204" pitchFamily="34" charset="0"/>
              </a:rPr>
              <a:t>+255% d’attaques </a:t>
            </a:r>
            <a:r>
              <a:rPr lang="fr-FR" sz="1200">
                <a:solidFill>
                  <a:srgbClr val="3E454A"/>
                </a:solidFill>
                <a:cs typeface="Calibri" panose="020F0502020204030204" pitchFamily="34" charset="0"/>
              </a:rPr>
              <a:t>en 2020 vs 2019.</a:t>
            </a:r>
          </a:p>
          <a:p>
            <a:pPr marL="237061" indent="-237061" algn="just" defTabSz="2167304">
              <a:spcBef>
                <a:spcPts val="600"/>
              </a:spcBef>
              <a:spcAft>
                <a:spcPts val="600"/>
              </a:spcAft>
              <a:buFont typeface="Arial" panose="020B0604020202020204" pitchFamily="34" charset="0"/>
              <a:buChar char="•"/>
              <a:defRPr/>
            </a:pPr>
            <a:r>
              <a:rPr lang="fr-FR" sz="1200">
                <a:solidFill>
                  <a:srgbClr val="3E454A"/>
                </a:solidFill>
                <a:cs typeface="Calibri" panose="020F0502020204030204" pitchFamily="34" charset="0"/>
              </a:rPr>
              <a:t>66% des cyber-attaques sont le fait d’une </a:t>
            </a:r>
            <a:r>
              <a:rPr lang="fr-FR" sz="1200" b="1">
                <a:solidFill>
                  <a:srgbClr val="3E454A"/>
                </a:solidFill>
                <a:cs typeface="Calibri" panose="020F0502020204030204" pitchFamily="34" charset="0"/>
              </a:rPr>
              <a:t>négligence d’un collaborateur.</a:t>
            </a:r>
          </a:p>
          <a:p>
            <a:pPr marL="237061" indent="-237061" algn="just" defTabSz="2167304">
              <a:spcBef>
                <a:spcPts val="600"/>
              </a:spcBef>
              <a:spcAft>
                <a:spcPts val="600"/>
              </a:spcAft>
              <a:buFont typeface="Arial" panose="020B0604020202020204" pitchFamily="34" charset="0"/>
              <a:buChar char="•"/>
              <a:defRPr/>
            </a:pPr>
            <a:r>
              <a:rPr lang="fr-FR" sz="1200" b="1">
                <a:solidFill>
                  <a:srgbClr val="3E454A"/>
                </a:solidFill>
                <a:cs typeface="Calibri" panose="020F0502020204030204" pitchFamily="34" charset="0"/>
              </a:rPr>
              <a:t>85% des employeurs </a:t>
            </a:r>
            <a:r>
              <a:rPr lang="fr-FR" sz="1200">
                <a:solidFill>
                  <a:srgbClr val="3E454A"/>
                </a:solidFill>
                <a:cs typeface="Calibri" panose="020F0502020204030204" pitchFamily="34" charset="0"/>
              </a:rPr>
              <a:t>estiment que la cybersécurité est une priorité absolue pour l’entreprise.</a:t>
            </a:r>
          </a:p>
          <a:p>
            <a:pPr marL="237061" indent="-237061" algn="just" defTabSz="2167304">
              <a:spcBef>
                <a:spcPts val="600"/>
              </a:spcBef>
              <a:spcAft>
                <a:spcPts val="600"/>
              </a:spcAft>
              <a:buFont typeface="Arial" panose="020B0604020202020204" pitchFamily="34" charset="0"/>
              <a:buChar char="•"/>
              <a:defRPr/>
            </a:pPr>
            <a:r>
              <a:rPr lang="fr-FR" sz="1200" b="1">
                <a:solidFill>
                  <a:srgbClr val="3E454A"/>
                </a:solidFill>
                <a:cs typeface="Calibri" panose="020F0502020204030204" pitchFamily="34" charset="0"/>
              </a:rPr>
              <a:t>1 PME sur 2 </a:t>
            </a:r>
            <a:r>
              <a:rPr lang="fr-FR" sz="1200">
                <a:solidFill>
                  <a:srgbClr val="3E454A"/>
                </a:solidFill>
                <a:cs typeface="Calibri" panose="020F0502020204030204" pitchFamily="34" charset="0"/>
              </a:rPr>
              <a:t>est attaquée et met la clé sous la porte dans les 18 mois après attaque. </a:t>
            </a:r>
          </a:p>
          <a:p>
            <a:pPr marL="237061" indent="-237061" algn="just" defTabSz="2167304">
              <a:spcBef>
                <a:spcPts val="600"/>
              </a:spcBef>
              <a:spcAft>
                <a:spcPts val="600"/>
              </a:spcAft>
              <a:buFont typeface="Arial" panose="020B0604020202020204" pitchFamily="34" charset="0"/>
              <a:buChar char="•"/>
              <a:defRPr/>
            </a:pPr>
            <a:r>
              <a:rPr lang="fr-FR" sz="1200" b="1">
                <a:solidFill>
                  <a:srgbClr val="3E454A"/>
                </a:solidFill>
                <a:cs typeface="Calibri" panose="020F0502020204030204" pitchFamily="34" charset="0"/>
              </a:rPr>
              <a:t>80% des PME et ETI françaises </a:t>
            </a:r>
            <a:r>
              <a:rPr lang="fr-FR" sz="1200">
                <a:solidFill>
                  <a:srgbClr val="3E454A"/>
                </a:solidFill>
                <a:cs typeface="Calibri" panose="020F0502020204030204" pitchFamily="34" charset="0"/>
              </a:rPr>
              <a:t>n'ont </a:t>
            </a:r>
            <a:br>
              <a:rPr lang="fr-FR" sz="1200">
                <a:solidFill>
                  <a:srgbClr val="3E454A"/>
                </a:solidFill>
                <a:cs typeface="Calibri" panose="020F0502020204030204" pitchFamily="34" charset="0"/>
              </a:rPr>
            </a:br>
            <a:r>
              <a:rPr lang="fr-FR" sz="1200">
                <a:solidFill>
                  <a:srgbClr val="3E454A"/>
                </a:solidFill>
                <a:cs typeface="Calibri" panose="020F0502020204030204" pitchFamily="34" charset="0"/>
              </a:rPr>
              <a:t>pas de plan de réponse aux incidents robustes</a:t>
            </a:r>
          </a:p>
        </p:txBody>
      </p:sp>
      <p:grpSp>
        <p:nvGrpSpPr>
          <p:cNvPr id="105" name="Group 73">
            <a:extLst>
              <a:ext uri="{FF2B5EF4-FFF2-40B4-BE49-F238E27FC236}">
                <a16:creationId xmlns:a16="http://schemas.microsoft.com/office/drawing/2014/main" id="{CA0D9351-2A79-4FCB-8C93-DA9EAE4E12C9}"/>
              </a:ext>
            </a:extLst>
          </p:cNvPr>
          <p:cNvGrpSpPr>
            <a:grpSpLocks noChangeAspect="1"/>
          </p:cNvGrpSpPr>
          <p:nvPr/>
        </p:nvGrpSpPr>
        <p:grpSpPr bwMode="auto">
          <a:xfrm>
            <a:off x="145773" y="1220234"/>
            <a:ext cx="274387" cy="279036"/>
            <a:chOff x="6545" y="603"/>
            <a:chExt cx="413" cy="420"/>
          </a:xfrm>
          <a:solidFill>
            <a:srgbClr val="C00000"/>
          </a:solidFill>
        </p:grpSpPr>
        <p:sp>
          <p:nvSpPr>
            <p:cNvPr id="106" name="Freeform 74">
              <a:extLst>
                <a:ext uri="{FF2B5EF4-FFF2-40B4-BE49-F238E27FC236}">
                  <a16:creationId xmlns:a16="http://schemas.microsoft.com/office/drawing/2014/main" id="{BC050C04-ABAC-44F3-B1C7-D7B47E2FC1C5}"/>
                </a:ext>
              </a:extLst>
            </p:cNvPr>
            <p:cNvSpPr>
              <a:spLocks noEditPoints="1"/>
            </p:cNvSpPr>
            <p:nvPr/>
          </p:nvSpPr>
          <p:spPr bwMode="auto">
            <a:xfrm>
              <a:off x="6545" y="638"/>
              <a:ext cx="413" cy="233"/>
            </a:xfrm>
            <a:custGeom>
              <a:avLst/>
              <a:gdLst>
                <a:gd name="T0" fmla="*/ 272 w 279"/>
                <a:gd name="T1" fmla="*/ 156 h 157"/>
                <a:gd name="T2" fmla="*/ 266 w 279"/>
                <a:gd name="T3" fmla="*/ 152 h 157"/>
                <a:gd name="T4" fmla="*/ 266 w 279"/>
                <a:gd name="T5" fmla="*/ 152 h 157"/>
                <a:gd name="T6" fmla="*/ 242 w 279"/>
                <a:gd name="T7" fmla="*/ 132 h 157"/>
                <a:gd name="T8" fmla="*/ 217 w 279"/>
                <a:gd name="T9" fmla="*/ 152 h 157"/>
                <a:gd name="T10" fmla="*/ 212 w 279"/>
                <a:gd name="T11" fmla="*/ 156 h 157"/>
                <a:gd name="T12" fmla="*/ 206 w 279"/>
                <a:gd name="T13" fmla="*/ 153 h 157"/>
                <a:gd name="T14" fmla="*/ 176 w 279"/>
                <a:gd name="T15" fmla="*/ 132 h 157"/>
                <a:gd name="T16" fmla="*/ 145 w 279"/>
                <a:gd name="T17" fmla="*/ 153 h 157"/>
                <a:gd name="T18" fmla="*/ 139 w 279"/>
                <a:gd name="T19" fmla="*/ 156 h 157"/>
                <a:gd name="T20" fmla="*/ 134 w 279"/>
                <a:gd name="T21" fmla="*/ 152 h 157"/>
                <a:gd name="T22" fmla="*/ 104 w 279"/>
                <a:gd name="T23" fmla="*/ 132 h 157"/>
                <a:gd name="T24" fmla="*/ 73 w 279"/>
                <a:gd name="T25" fmla="*/ 152 h 157"/>
                <a:gd name="T26" fmla="*/ 67 w 279"/>
                <a:gd name="T27" fmla="*/ 156 h 157"/>
                <a:gd name="T28" fmla="*/ 62 w 279"/>
                <a:gd name="T29" fmla="*/ 151 h 157"/>
                <a:gd name="T30" fmla="*/ 37 w 279"/>
                <a:gd name="T31" fmla="*/ 132 h 157"/>
                <a:gd name="T32" fmla="*/ 19 w 279"/>
                <a:gd name="T33" fmla="*/ 139 h 157"/>
                <a:gd name="T34" fmla="*/ 14 w 279"/>
                <a:gd name="T35" fmla="*/ 150 h 157"/>
                <a:gd name="T36" fmla="*/ 8 w 279"/>
                <a:gd name="T37" fmla="*/ 156 h 157"/>
                <a:gd name="T38" fmla="*/ 2 w 279"/>
                <a:gd name="T39" fmla="*/ 151 h 157"/>
                <a:gd name="T40" fmla="*/ 41 w 279"/>
                <a:gd name="T41" fmla="*/ 42 h 157"/>
                <a:gd name="T42" fmla="*/ 140 w 279"/>
                <a:gd name="T43" fmla="*/ 0 h 157"/>
                <a:gd name="T44" fmla="*/ 238 w 279"/>
                <a:gd name="T45" fmla="*/ 42 h 157"/>
                <a:gd name="T46" fmla="*/ 278 w 279"/>
                <a:gd name="T47" fmla="*/ 151 h 157"/>
                <a:gd name="T48" fmla="*/ 272 w 279"/>
                <a:gd name="T49" fmla="*/ 156 h 157"/>
                <a:gd name="T50" fmla="*/ 272 w 279"/>
                <a:gd name="T51" fmla="*/ 156 h 157"/>
                <a:gd name="T52" fmla="*/ 104 w 279"/>
                <a:gd name="T53" fmla="*/ 120 h 157"/>
                <a:gd name="T54" fmla="*/ 141 w 279"/>
                <a:gd name="T55" fmla="*/ 139 h 157"/>
                <a:gd name="T56" fmla="*/ 176 w 279"/>
                <a:gd name="T57" fmla="*/ 120 h 157"/>
                <a:gd name="T58" fmla="*/ 211 w 279"/>
                <a:gd name="T59" fmla="*/ 138 h 157"/>
                <a:gd name="T60" fmla="*/ 242 w 279"/>
                <a:gd name="T61" fmla="*/ 120 h 157"/>
                <a:gd name="T62" fmla="*/ 265 w 279"/>
                <a:gd name="T63" fmla="*/ 129 h 157"/>
                <a:gd name="T64" fmla="*/ 229 w 279"/>
                <a:gd name="T65" fmla="*/ 50 h 157"/>
                <a:gd name="T66" fmla="*/ 140 w 279"/>
                <a:gd name="T67" fmla="*/ 12 h 157"/>
                <a:gd name="T68" fmla="*/ 50 w 279"/>
                <a:gd name="T69" fmla="*/ 50 h 157"/>
                <a:gd name="T70" fmla="*/ 14 w 279"/>
                <a:gd name="T71" fmla="*/ 127 h 157"/>
                <a:gd name="T72" fmla="*/ 37 w 279"/>
                <a:gd name="T73" fmla="*/ 120 h 157"/>
                <a:gd name="T74" fmla="*/ 69 w 279"/>
                <a:gd name="T75" fmla="*/ 135 h 157"/>
                <a:gd name="T76" fmla="*/ 104 w 279"/>
                <a:gd name="T77" fmla="*/ 12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9" h="157">
                  <a:moveTo>
                    <a:pt x="272" y="156"/>
                  </a:moveTo>
                  <a:cubicBezTo>
                    <a:pt x="269" y="156"/>
                    <a:pt x="266" y="155"/>
                    <a:pt x="266" y="152"/>
                  </a:cubicBezTo>
                  <a:cubicBezTo>
                    <a:pt x="266" y="152"/>
                    <a:pt x="266" y="152"/>
                    <a:pt x="266" y="152"/>
                  </a:cubicBezTo>
                  <a:cubicBezTo>
                    <a:pt x="266" y="151"/>
                    <a:pt x="261" y="132"/>
                    <a:pt x="242" y="132"/>
                  </a:cubicBezTo>
                  <a:cubicBezTo>
                    <a:pt x="223" y="132"/>
                    <a:pt x="218" y="151"/>
                    <a:pt x="217" y="152"/>
                  </a:cubicBezTo>
                  <a:cubicBezTo>
                    <a:pt x="217" y="154"/>
                    <a:pt x="215" y="156"/>
                    <a:pt x="212" y="156"/>
                  </a:cubicBezTo>
                  <a:cubicBezTo>
                    <a:pt x="210" y="157"/>
                    <a:pt x="207" y="155"/>
                    <a:pt x="206" y="153"/>
                  </a:cubicBezTo>
                  <a:cubicBezTo>
                    <a:pt x="206" y="153"/>
                    <a:pt x="196" y="132"/>
                    <a:pt x="176" y="132"/>
                  </a:cubicBezTo>
                  <a:cubicBezTo>
                    <a:pt x="156" y="132"/>
                    <a:pt x="145" y="153"/>
                    <a:pt x="145" y="153"/>
                  </a:cubicBezTo>
                  <a:cubicBezTo>
                    <a:pt x="144" y="155"/>
                    <a:pt x="141" y="157"/>
                    <a:pt x="139" y="156"/>
                  </a:cubicBezTo>
                  <a:cubicBezTo>
                    <a:pt x="137" y="156"/>
                    <a:pt x="134" y="154"/>
                    <a:pt x="134" y="152"/>
                  </a:cubicBezTo>
                  <a:cubicBezTo>
                    <a:pt x="134" y="151"/>
                    <a:pt x="128" y="132"/>
                    <a:pt x="104" y="132"/>
                  </a:cubicBezTo>
                  <a:cubicBezTo>
                    <a:pt x="79" y="132"/>
                    <a:pt x="74" y="151"/>
                    <a:pt x="73" y="152"/>
                  </a:cubicBezTo>
                  <a:cubicBezTo>
                    <a:pt x="73" y="155"/>
                    <a:pt x="70" y="157"/>
                    <a:pt x="67" y="156"/>
                  </a:cubicBezTo>
                  <a:cubicBezTo>
                    <a:pt x="64" y="156"/>
                    <a:pt x="62" y="154"/>
                    <a:pt x="62" y="151"/>
                  </a:cubicBezTo>
                  <a:cubicBezTo>
                    <a:pt x="62" y="149"/>
                    <a:pt x="61" y="132"/>
                    <a:pt x="37" y="132"/>
                  </a:cubicBezTo>
                  <a:cubicBezTo>
                    <a:pt x="29" y="132"/>
                    <a:pt x="23" y="135"/>
                    <a:pt x="19" y="139"/>
                  </a:cubicBezTo>
                  <a:cubicBezTo>
                    <a:pt x="14" y="144"/>
                    <a:pt x="14" y="150"/>
                    <a:pt x="14" y="150"/>
                  </a:cubicBezTo>
                  <a:cubicBezTo>
                    <a:pt x="14" y="154"/>
                    <a:pt x="11" y="156"/>
                    <a:pt x="8" y="156"/>
                  </a:cubicBezTo>
                  <a:cubicBezTo>
                    <a:pt x="5" y="157"/>
                    <a:pt x="2" y="154"/>
                    <a:pt x="2" y="151"/>
                  </a:cubicBezTo>
                  <a:cubicBezTo>
                    <a:pt x="0" y="110"/>
                    <a:pt x="14" y="70"/>
                    <a:pt x="41" y="42"/>
                  </a:cubicBezTo>
                  <a:cubicBezTo>
                    <a:pt x="67" y="15"/>
                    <a:pt x="102" y="0"/>
                    <a:pt x="140" y="0"/>
                  </a:cubicBezTo>
                  <a:cubicBezTo>
                    <a:pt x="177" y="0"/>
                    <a:pt x="212" y="15"/>
                    <a:pt x="238" y="42"/>
                  </a:cubicBezTo>
                  <a:cubicBezTo>
                    <a:pt x="265" y="70"/>
                    <a:pt x="279" y="110"/>
                    <a:pt x="278" y="151"/>
                  </a:cubicBezTo>
                  <a:cubicBezTo>
                    <a:pt x="278" y="154"/>
                    <a:pt x="275" y="156"/>
                    <a:pt x="272" y="156"/>
                  </a:cubicBezTo>
                  <a:cubicBezTo>
                    <a:pt x="272" y="156"/>
                    <a:pt x="272" y="156"/>
                    <a:pt x="272" y="156"/>
                  </a:cubicBezTo>
                  <a:close/>
                  <a:moveTo>
                    <a:pt x="104" y="120"/>
                  </a:moveTo>
                  <a:cubicBezTo>
                    <a:pt x="123" y="120"/>
                    <a:pt x="134" y="130"/>
                    <a:pt x="141" y="139"/>
                  </a:cubicBezTo>
                  <a:cubicBezTo>
                    <a:pt x="147" y="131"/>
                    <a:pt x="159" y="120"/>
                    <a:pt x="176" y="120"/>
                  </a:cubicBezTo>
                  <a:cubicBezTo>
                    <a:pt x="192" y="120"/>
                    <a:pt x="204" y="130"/>
                    <a:pt x="211" y="138"/>
                  </a:cubicBezTo>
                  <a:cubicBezTo>
                    <a:pt x="216" y="129"/>
                    <a:pt x="226" y="120"/>
                    <a:pt x="242" y="120"/>
                  </a:cubicBezTo>
                  <a:cubicBezTo>
                    <a:pt x="252" y="120"/>
                    <a:pt x="259" y="124"/>
                    <a:pt x="265" y="129"/>
                  </a:cubicBezTo>
                  <a:cubicBezTo>
                    <a:pt x="262" y="99"/>
                    <a:pt x="249" y="71"/>
                    <a:pt x="229" y="50"/>
                  </a:cubicBezTo>
                  <a:cubicBezTo>
                    <a:pt x="206" y="26"/>
                    <a:pt x="174" y="12"/>
                    <a:pt x="140" y="12"/>
                  </a:cubicBezTo>
                  <a:cubicBezTo>
                    <a:pt x="105" y="12"/>
                    <a:pt x="73" y="26"/>
                    <a:pt x="50" y="50"/>
                  </a:cubicBezTo>
                  <a:cubicBezTo>
                    <a:pt x="30" y="71"/>
                    <a:pt x="18" y="98"/>
                    <a:pt x="14" y="127"/>
                  </a:cubicBezTo>
                  <a:cubicBezTo>
                    <a:pt x="20" y="123"/>
                    <a:pt x="28" y="120"/>
                    <a:pt x="37" y="120"/>
                  </a:cubicBezTo>
                  <a:cubicBezTo>
                    <a:pt x="55" y="120"/>
                    <a:pt x="64" y="128"/>
                    <a:pt x="69" y="135"/>
                  </a:cubicBezTo>
                  <a:cubicBezTo>
                    <a:pt x="76" y="128"/>
                    <a:pt x="87" y="120"/>
                    <a:pt x="104"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defTabSz="1219140" fontAlgn="base">
                <a:spcBef>
                  <a:spcPct val="0"/>
                </a:spcBef>
                <a:spcAft>
                  <a:spcPct val="0"/>
                </a:spcAft>
                <a:defRPr/>
              </a:pPr>
              <a:endParaRPr lang="en-AU" sz="2400">
                <a:solidFill>
                  <a:prstClr val="black"/>
                </a:solidFill>
                <a:cs typeface="Arial" pitchFamily="34" charset="0"/>
              </a:endParaRPr>
            </a:p>
          </p:txBody>
        </p:sp>
        <p:sp>
          <p:nvSpPr>
            <p:cNvPr id="107" name="Freeform 75">
              <a:extLst>
                <a:ext uri="{FF2B5EF4-FFF2-40B4-BE49-F238E27FC236}">
                  <a16:creationId xmlns:a16="http://schemas.microsoft.com/office/drawing/2014/main" id="{7889B430-5C88-4714-9567-351B2C7FC885}"/>
                </a:ext>
              </a:extLst>
            </p:cNvPr>
            <p:cNvSpPr>
              <a:spLocks/>
            </p:cNvSpPr>
            <p:nvPr/>
          </p:nvSpPr>
          <p:spPr bwMode="auto">
            <a:xfrm>
              <a:off x="6743" y="603"/>
              <a:ext cx="18" cy="53"/>
            </a:xfrm>
            <a:custGeom>
              <a:avLst/>
              <a:gdLst>
                <a:gd name="T0" fmla="*/ 6 w 12"/>
                <a:gd name="T1" fmla="*/ 36 h 36"/>
                <a:gd name="T2" fmla="*/ 0 w 12"/>
                <a:gd name="T3" fmla="*/ 30 h 36"/>
                <a:gd name="T4" fmla="*/ 0 w 12"/>
                <a:gd name="T5" fmla="*/ 6 h 36"/>
                <a:gd name="T6" fmla="*/ 6 w 12"/>
                <a:gd name="T7" fmla="*/ 0 h 36"/>
                <a:gd name="T8" fmla="*/ 12 w 12"/>
                <a:gd name="T9" fmla="*/ 6 h 36"/>
                <a:gd name="T10" fmla="*/ 12 w 12"/>
                <a:gd name="T11" fmla="*/ 30 h 36"/>
                <a:gd name="T12" fmla="*/ 6 w 1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6" y="36"/>
                  </a:moveTo>
                  <a:cubicBezTo>
                    <a:pt x="2" y="36"/>
                    <a:pt x="0" y="34"/>
                    <a:pt x="0" y="30"/>
                  </a:cubicBezTo>
                  <a:cubicBezTo>
                    <a:pt x="0" y="6"/>
                    <a:pt x="0" y="6"/>
                    <a:pt x="0" y="6"/>
                  </a:cubicBezTo>
                  <a:cubicBezTo>
                    <a:pt x="0" y="3"/>
                    <a:pt x="2" y="0"/>
                    <a:pt x="6" y="0"/>
                  </a:cubicBezTo>
                  <a:cubicBezTo>
                    <a:pt x="9" y="0"/>
                    <a:pt x="12" y="3"/>
                    <a:pt x="12" y="6"/>
                  </a:cubicBezTo>
                  <a:cubicBezTo>
                    <a:pt x="12" y="30"/>
                    <a:pt x="12" y="30"/>
                    <a:pt x="12" y="30"/>
                  </a:cubicBezTo>
                  <a:cubicBezTo>
                    <a:pt x="12" y="34"/>
                    <a:pt x="9" y="36"/>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defTabSz="1219140" fontAlgn="base">
                <a:spcBef>
                  <a:spcPct val="0"/>
                </a:spcBef>
                <a:spcAft>
                  <a:spcPct val="0"/>
                </a:spcAft>
                <a:defRPr/>
              </a:pPr>
              <a:endParaRPr lang="en-AU" sz="2400">
                <a:solidFill>
                  <a:prstClr val="black"/>
                </a:solidFill>
                <a:cs typeface="Arial" pitchFamily="34" charset="0"/>
              </a:endParaRPr>
            </a:p>
          </p:txBody>
        </p:sp>
        <p:sp>
          <p:nvSpPr>
            <p:cNvPr id="108" name="Freeform 76">
              <a:extLst>
                <a:ext uri="{FF2B5EF4-FFF2-40B4-BE49-F238E27FC236}">
                  <a16:creationId xmlns:a16="http://schemas.microsoft.com/office/drawing/2014/main" id="{BCDDB18B-CC05-4D58-8335-2613AC86EC0A}"/>
                </a:ext>
              </a:extLst>
            </p:cNvPr>
            <p:cNvSpPr>
              <a:spLocks/>
            </p:cNvSpPr>
            <p:nvPr/>
          </p:nvSpPr>
          <p:spPr bwMode="auto">
            <a:xfrm>
              <a:off x="6743" y="851"/>
              <a:ext cx="62" cy="172"/>
            </a:xfrm>
            <a:custGeom>
              <a:avLst/>
              <a:gdLst>
                <a:gd name="T0" fmla="*/ 21 w 42"/>
                <a:gd name="T1" fmla="*/ 116 h 116"/>
                <a:gd name="T2" fmla="*/ 0 w 42"/>
                <a:gd name="T3" fmla="*/ 96 h 116"/>
                <a:gd name="T4" fmla="*/ 0 w 42"/>
                <a:gd name="T5" fmla="*/ 6 h 116"/>
                <a:gd name="T6" fmla="*/ 6 w 42"/>
                <a:gd name="T7" fmla="*/ 0 h 116"/>
                <a:gd name="T8" fmla="*/ 12 w 42"/>
                <a:gd name="T9" fmla="*/ 6 h 116"/>
                <a:gd name="T10" fmla="*/ 12 w 42"/>
                <a:gd name="T11" fmla="*/ 96 h 116"/>
                <a:gd name="T12" fmla="*/ 21 w 42"/>
                <a:gd name="T13" fmla="*/ 104 h 116"/>
                <a:gd name="T14" fmla="*/ 30 w 42"/>
                <a:gd name="T15" fmla="*/ 96 h 116"/>
                <a:gd name="T16" fmla="*/ 36 w 42"/>
                <a:gd name="T17" fmla="*/ 90 h 116"/>
                <a:gd name="T18" fmla="*/ 42 w 42"/>
                <a:gd name="T19" fmla="*/ 96 h 116"/>
                <a:gd name="T20" fmla="*/ 21 w 42"/>
                <a:gd name="T21"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116">
                  <a:moveTo>
                    <a:pt x="21" y="116"/>
                  </a:moveTo>
                  <a:cubicBezTo>
                    <a:pt x="10" y="116"/>
                    <a:pt x="0" y="109"/>
                    <a:pt x="0" y="96"/>
                  </a:cubicBezTo>
                  <a:cubicBezTo>
                    <a:pt x="0" y="6"/>
                    <a:pt x="0" y="6"/>
                    <a:pt x="0" y="6"/>
                  </a:cubicBezTo>
                  <a:cubicBezTo>
                    <a:pt x="0" y="3"/>
                    <a:pt x="2" y="0"/>
                    <a:pt x="6" y="0"/>
                  </a:cubicBezTo>
                  <a:cubicBezTo>
                    <a:pt x="9" y="0"/>
                    <a:pt x="12" y="3"/>
                    <a:pt x="12" y="6"/>
                  </a:cubicBezTo>
                  <a:cubicBezTo>
                    <a:pt x="12" y="96"/>
                    <a:pt x="12" y="96"/>
                    <a:pt x="12" y="96"/>
                  </a:cubicBezTo>
                  <a:cubicBezTo>
                    <a:pt x="12" y="104"/>
                    <a:pt x="20" y="104"/>
                    <a:pt x="21" y="104"/>
                  </a:cubicBezTo>
                  <a:cubicBezTo>
                    <a:pt x="22" y="104"/>
                    <a:pt x="30" y="104"/>
                    <a:pt x="30" y="96"/>
                  </a:cubicBezTo>
                  <a:cubicBezTo>
                    <a:pt x="30" y="93"/>
                    <a:pt x="32" y="90"/>
                    <a:pt x="36" y="90"/>
                  </a:cubicBezTo>
                  <a:cubicBezTo>
                    <a:pt x="39" y="90"/>
                    <a:pt x="42" y="93"/>
                    <a:pt x="42" y="96"/>
                  </a:cubicBezTo>
                  <a:cubicBezTo>
                    <a:pt x="42" y="109"/>
                    <a:pt x="31" y="116"/>
                    <a:pt x="21" y="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defTabSz="1219140" fontAlgn="base">
                <a:spcBef>
                  <a:spcPct val="0"/>
                </a:spcBef>
                <a:spcAft>
                  <a:spcPct val="0"/>
                </a:spcAft>
                <a:defRPr/>
              </a:pPr>
              <a:endParaRPr lang="en-AU" sz="2400">
                <a:solidFill>
                  <a:prstClr val="black"/>
                </a:solidFill>
                <a:cs typeface="Arial" pitchFamily="34" charset="0"/>
              </a:endParaRPr>
            </a:p>
          </p:txBody>
        </p:sp>
      </p:grpSp>
      <p:grpSp>
        <p:nvGrpSpPr>
          <p:cNvPr id="109" name="Group 144">
            <a:extLst>
              <a:ext uri="{FF2B5EF4-FFF2-40B4-BE49-F238E27FC236}">
                <a16:creationId xmlns:a16="http://schemas.microsoft.com/office/drawing/2014/main" id="{8A980680-7F9E-4D6C-9B77-6CF7D8FF81E1}"/>
              </a:ext>
            </a:extLst>
          </p:cNvPr>
          <p:cNvGrpSpPr>
            <a:grpSpLocks noChangeAspect="1"/>
          </p:cNvGrpSpPr>
          <p:nvPr/>
        </p:nvGrpSpPr>
        <p:grpSpPr bwMode="auto">
          <a:xfrm>
            <a:off x="7551867" y="1231488"/>
            <a:ext cx="389892" cy="228459"/>
            <a:chOff x="4660" y="3255"/>
            <a:chExt cx="441" cy="250"/>
          </a:xfrm>
          <a:solidFill>
            <a:srgbClr val="C00000"/>
          </a:solidFill>
        </p:grpSpPr>
        <p:sp>
          <p:nvSpPr>
            <p:cNvPr id="110" name="Freeform 145">
              <a:extLst>
                <a:ext uri="{FF2B5EF4-FFF2-40B4-BE49-F238E27FC236}">
                  <a16:creationId xmlns:a16="http://schemas.microsoft.com/office/drawing/2014/main" id="{2AF91194-6775-42C0-9B8E-7B5827F376B8}"/>
                </a:ext>
              </a:extLst>
            </p:cNvPr>
            <p:cNvSpPr>
              <a:spLocks noEditPoints="1"/>
            </p:cNvSpPr>
            <p:nvPr/>
          </p:nvSpPr>
          <p:spPr bwMode="auto">
            <a:xfrm>
              <a:off x="4660" y="3255"/>
              <a:ext cx="441" cy="250"/>
            </a:xfrm>
            <a:custGeom>
              <a:avLst/>
              <a:gdLst>
                <a:gd name="T0" fmla="*/ 286 w 288"/>
                <a:gd name="T1" fmla="*/ 81 h 168"/>
                <a:gd name="T2" fmla="*/ 245 w 288"/>
                <a:gd name="T3" fmla="*/ 41 h 168"/>
                <a:gd name="T4" fmla="*/ 149 w 288"/>
                <a:gd name="T5" fmla="*/ 1 h 168"/>
                <a:gd name="T6" fmla="*/ 144 w 288"/>
                <a:gd name="T7" fmla="*/ 0 h 168"/>
                <a:gd name="T8" fmla="*/ 139 w 288"/>
                <a:gd name="T9" fmla="*/ 1 h 168"/>
                <a:gd name="T10" fmla="*/ 43 w 288"/>
                <a:gd name="T11" fmla="*/ 41 h 168"/>
                <a:gd name="T12" fmla="*/ 1 w 288"/>
                <a:gd name="T13" fmla="*/ 81 h 168"/>
                <a:gd name="T14" fmla="*/ 1 w 288"/>
                <a:gd name="T15" fmla="*/ 88 h 168"/>
                <a:gd name="T16" fmla="*/ 43 w 288"/>
                <a:gd name="T17" fmla="*/ 128 h 168"/>
                <a:gd name="T18" fmla="*/ 139 w 288"/>
                <a:gd name="T19" fmla="*/ 168 h 168"/>
                <a:gd name="T20" fmla="*/ 144 w 288"/>
                <a:gd name="T21" fmla="*/ 168 h 168"/>
                <a:gd name="T22" fmla="*/ 149 w 288"/>
                <a:gd name="T23" fmla="*/ 168 h 168"/>
                <a:gd name="T24" fmla="*/ 245 w 288"/>
                <a:gd name="T25" fmla="*/ 128 h 168"/>
                <a:gd name="T26" fmla="*/ 286 w 288"/>
                <a:gd name="T27" fmla="*/ 88 h 168"/>
                <a:gd name="T28" fmla="*/ 286 w 288"/>
                <a:gd name="T29" fmla="*/ 81 h 168"/>
                <a:gd name="T30" fmla="*/ 195 w 288"/>
                <a:gd name="T31" fmla="*/ 33 h 168"/>
                <a:gd name="T32" fmla="*/ 216 w 288"/>
                <a:gd name="T33" fmla="*/ 84 h 168"/>
                <a:gd name="T34" fmla="*/ 195 w 288"/>
                <a:gd name="T35" fmla="*/ 135 h 168"/>
                <a:gd name="T36" fmla="*/ 144 w 288"/>
                <a:gd name="T37" fmla="*/ 156 h 168"/>
                <a:gd name="T38" fmla="*/ 93 w 288"/>
                <a:gd name="T39" fmla="*/ 135 h 168"/>
                <a:gd name="T40" fmla="*/ 72 w 288"/>
                <a:gd name="T41" fmla="*/ 84 h 168"/>
                <a:gd name="T42" fmla="*/ 93 w 288"/>
                <a:gd name="T43" fmla="*/ 33 h 168"/>
                <a:gd name="T44" fmla="*/ 144 w 288"/>
                <a:gd name="T45" fmla="*/ 12 h 168"/>
                <a:gd name="T46" fmla="*/ 195 w 288"/>
                <a:gd name="T47" fmla="*/ 33 h 168"/>
                <a:gd name="T48" fmla="*/ 21 w 288"/>
                <a:gd name="T49" fmla="*/ 92 h 168"/>
                <a:gd name="T50" fmla="*/ 14 w 288"/>
                <a:gd name="T51" fmla="*/ 84 h 168"/>
                <a:gd name="T52" fmla="*/ 55 w 288"/>
                <a:gd name="T53" fmla="*/ 46 h 168"/>
                <a:gd name="T54" fmla="*/ 79 w 288"/>
                <a:gd name="T55" fmla="*/ 31 h 168"/>
                <a:gd name="T56" fmla="*/ 60 w 288"/>
                <a:gd name="T57" fmla="*/ 84 h 168"/>
                <a:gd name="T58" fmla="*/ 79 w 288"/>
                <a:gd name="T59" fmla="*/ 138 h 168"/>
                <a:gd name="T60" fmla="*/ 50 w 288"/>
                <a:gd name="T61" fmla="*/ 118 h 168"/>
                <a:gd name="T62" fmla="*/ 21 w 288"/>
                <a:gd name="T63" fmla="*/ 92 h 168"/>
                <a:gd name="T64" fmla="*/ 233 w 288"/>
                <a:gd name="T65" fmla="*/ 122 h 168"/>
                <a:gd name="T66" fmla="*/ 208 w 288"/>
                <a:gd name="T67" fmla="*/ 138 h 168"/>
                <a:gd name="T68" fmla="*/ 228 w 288"/>
                <a:gd name="T69" fmla="*/ 84 h 168"/>
                <a:gd name="T70" fmla="*/ 208 w 288"/>
                <a:gd name="T71" fmla="*/ 31 h 168"/>
                <a:gd name="T72" fmla="*/ 238 w 288"/>
                <a:gd name="T73" fmla="*/ 50 h 168"/>
                <a:gd name="T74" fmla="*/ 266 w 288"/>
                <a:gd name="T75" fmla="*/ 76 h 168"/>
                <a:gd name="T76" fmla="*/ 274 w 288"/>
                <a:gd name="T77" fmla="*/ 84 h 168"/>
                <a:gd name="T78" fmla="*/ 233 w 288"/>
                <a:gd name="T79" fmla="*/ 12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8" h="168">
                  <a:moveTo>
                    <a:pt x="286" y="81"/>
                  </a:moveTo>
                  <a:cubicBezTo>
                    <a:pt x="286" y="80"/>
                    <a:pt x="270" y="61"/>
                    <a:pt x="245" y="41"/>
                  </a:cubicBezTo>
                  <a:cubicBezTo>
                    <a:pt x="221" y="22"/>
                    <a:pt x="187" y="2"/>
                    <a:pt x="149" y="1"/>
                  </a:cubicBezTo>
                  <a:cubicBezTo>
                    <a:pt x="147" y="0"/>
                    <a:pt x="146" y="0"/>
                    <a:pt x="144" y="0"/>
                  </a:cubicBezTo>
                  <a:cubicBezTo>
                    <a:pt x="142" y="0"/>
                    <a:pt x="140" y="0"/>
                    <a:pt x="139" y="1"/>
                  </a:cubicBezTo>
                  <a:cubicBezTo>
                    <a:pt x="101" y="2"/>
                    <a:pt x="67" y="22"/>
                    <a:pt x="43" y="41"/>
                  </a:cubicBezTo>
                  <a:cubicBezTo>
                    <a:pt x="17" y="61"/>
                    <a:pt x="2" y="80"/>
                    <a:pt x="1" y="81"/>
                  </a:cubicBezTo>
                  <a:cubicBezTo>
                    <a:pt x="0" y="83"/>
                    <a:pt x="0" y="86"/>
                    <a:pt x="1" y="88"/>
                  </a:cubicBezTo>
                  <a:cubicBezTo>
                    <a:pt x="2" y="88"/>
                    <a:pt x="17" y="108"/>
                    <a:pt x="43" y="128"/>
                  </a:cubicBezTo>
                  <a:cubicBezTo>
                    <a:pt x="67" y="147"/>
                    <a:pt x="101" y="166"/>
                    <a:pt x="139" y="168"/>
                  </a:cubicBezTo>
                  <a:cubicBezTo>
                    <a:pt x="140" y="168"/>
                    <a:pt x="142" y="168"/>
                    <a:pt x="144" y="168"/>
                  </a:cubicBezTo>
                  <a:cubicBezTo>
                    <a:pt x="146" y="168"/>
                    <a:pt x="147" y="168"/>
                    <a:pt x="149" y="168"/>
                  </a:cubicBezTo>
                  <a:cubicBezTo>
                    <a:pt x="187" y="166"/>
                    <a:pt x="221" y="147"/>
                    <a:pt x="245" y="128"/>
                  </a:cubicBezTo>
                  <a:cubicBezTo>
                    <a:pt x="270" y="108"/>
                    <a:pt x="286" y="88"/>
                    <a:pt x="286" y="88"/>
                  </a:cubicBezTo>
                  <a:cubicBezTo>
                    <a:pt x="288" y="86"/>
                    <a:pt x="288" y="83"/>
                    <a:pt x="286" y="81"/>
                  </a:cubicBezTo>
                  <a:close/>
                  <a:moveTo>
                    <a:pt x="195" y="33"/>
                  </a:moveTo>
                  <a:cubicBezTo>
                    <a:pt x="208" y="46"/>
                    <a:pt x="216" y="64"/>
                    <a:pt x="216" y="84"/>
                  </a:cubicBezTo>
                  <a:cubicBezTo>
                    <a:pt x="216" y="104"/>
                    <a:pt x="208" y="122"/>
                    <a:pt x="195" y="135"/>
                  </a:cubicBezTo>
                  <a:cubicBezTo>
                    <a:pt x="182" y="148"/>
                    <a:pt x="164" y="156"/>
                    <a:pt x="144" y="156"/>
                  </a:cubicBezTo>
                  <a:cubicBezTo>
                    <a:pt x="124" y="156"/>
                    <a:pt x="106" y="148"/>
                    <a:pt x="93" y="135"/>
                  </a:cubicBezTo>
                  <a:cubicBezTo>
                    <a:pt x="80" y="122"/>
                    <a:pt x="72" y="104"/>
                    <a:pt x="72" y="84"/>
                  </a:cubicBezTo>
                  <a:cubicBezTo>
                    <a:pt x="72" y="64"/>
                    <a:pt x="80" y="46"/>
                    <a:pt x="93" y="33"/>
                  </a:cubicBezTo>
                  <a:cubicBezTo>
                    <a:pt x="106" y="20"/>
                    <a:pt x="124" y="12"/>
                    <a:pt x="144" y="12"/>
                  </a:cubicBezTo>
                  <a:cubicBezTo>
                    <a:pt x="164" y="12"/>
                    <a:pt x="182" y="20"/>
                    <a:pt x="195" y="33"/>
                  </a:cubicBezTo>
                  <a:close/>
                  <a:moveTo>
                    <a:pt x="21" y="92"/>
                  </a:moveTo>
                  <a:cubicBezTo>
                    <a:pt x="18" y="89"/>
                    <a:pt x="16" y="86"/>
                    <a:pt x="14" y="84"/>
                  </a:cubicBezTo>
                  <a:cubicBezTo>
                    <a:pt x="20" y="77"/>
                    <a:pt x="35" y="61"/>
                    <a:pt x="55" y="46"/>
                  </a:cubicBezTo>
                  <a:cubicBezTo>
                    <a:pt x="62" y="41"/>
                    <a:pt x="71" y="35"/>
                    <a:pt x="79" y="31"/>
                  </a:cubicBezTo>
                  <a:cubicBezTo>
                    <a:pt x="67" y="45"/>
                    <a:pt x="60" y="64"/>
                    <a:pt x="60" y="84"/>
                  </a:cubicBezTo>
                  <a:cubicBezTo>
                    <a:pt x="60" y="105"/>
                    <a:pt x="67" y="123"/>
                    <a:pt x="79" y="138"/>
                  </a:cubicBezTo>
                  <a:cubicBezTo>
                    <a:pt x="69" y="132"/>
                    <a:pt x="59" y="125"/>
                    <a:pt x="50" y="118"/>
                  </a:cubicBezTo>
                  <a:cubicBezTo>
                    <a:pt x="38" y="109"/>
                    <a:pt x="28" y="99"/>
                    <a:pt x="21" y="92"/>
                  </a:cubicBezTo>
                  <a:close/>
                  <a:moveTo>
                    <a:pt x="233" y="122"/>
                  </a:moveTo>
                  <a:cubicBezTo>
                    <a:pt x="225" y="128"/>
                    <a:pt x="217" y="133"/>
                    <a:pt x="208" y="138"/>
                  </a:cubicBezTo>
                  <a:cubicBezTo>
                    <a:pt x="220" y="123"/>
                    <a:pt x="228" y="105"/>
                    <a:pt x="228" y="84"/>
                  </a:cubicBezTo>
                  <a:cubicBezTo>
                    <a:pt x="228" y="64"/>
                    <a:pt x="220" y="45"/>
                    <a:pt x="208" y="31"/>
                  </a:cubicBezTo>
                  <a:cubicBezTo>
                    <a:pt x="219" y="36"/>
                    <a:pt x="229" y="43"/>
                    <a:pt x="238" y="50"/>
                  </a:cubicBezTo>
                  <a:cubicBezTo>
                    <a:pt x="250" y="60"/>
                    <a:pt x="260" y="69"/>
                    <a:pt x="266" y="76"/>
                  </a:cubicBezTo>
                  <a:cubicBezTo>
                    <a:pt x="270" y="79"/>
                    <a:pt x="272" y="82"/>
                    <a:pt x="274" y="84"/>
                  </a:cubicBezTo>
                  <a:cubicBezTo>
                    <a:pt x="268" y="91"/>
                    <a:pt x="253" y="107"/>
                    <a:pt x="233"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defTabSz="1219140" fontAlgn="base">
                <a:spcBef>
                  <a:spcPct val="0"/>
                </a:spcBef>
                <a:spcAft>
                  <a:spcPct val="0"/>
                </a:spcAft>
                <a:defRPr/>
              </a:pPr>
              <a:endParaRPr lang="en-US" sz="2400">
                <a:solidFill>
                  <a:prstClr val="black"/>
                </a:solidFill>
                <a:cs typeface="Arial" pitchFamily="34" charset="0"/>
              </a:endParaRPr>
            </a:p>
          </p:txBody>
        </p:sp>
        <p:sp>
          <p:nvSpPr>
            <p:cNvPr id="111" name="Freeform 146">
              <a:extLst>
                <a:ext uri="{FF2B5EF4-FFF2-40B4-BE49-F238E27FC236}">
                  <a16:creationId xmlns:a16="http://schemas.microsoft.com/office/drawing/2014/main" id="{E7FBB503-5FF2-4896-B237-7778CE96FDA8}"/>
                </a:ext>
              </a:extLst>
            </p:cNvPr>
            <p:cNvSpPr>
              <a:spLocks noEditPoints="1"/>
            </p:cNvSpPr>
            <p:nvPr/>
          </p:nvSpPr>
          <p:spPr bwMode="auto">
            <a:xfrm>
              <a:off x="4799" y="3374"/>
              <a:ext cx="45" cy="64"/>
            </a:xfrm>
            <a:custGeom>
              <a:avLst/>
              <a:gdLst>
                <a:gd name="T0" fmla="*/ 24 w 29"/>
                <a:gd name="T1" fmla="*/ 0 h 43"/>
                <a:gd name="T2" fmla="*/ 6 w 29"/>
                <a:gd name="T3" fmla="*/ 0 h 43"/>
                <a:gd name="T4" fmla="*/ 2 w 29"/>
                <a:gd name="T5" fmla="*/ 1 h 43"/>
                <a:gd name="T6" fmla="*/ 0 w 29"/>
                <a:gd name="T7" fmla="*/ 5 h 43"/>
                <a:gd name="T8" fmla="*/ 0 w 29"/>
                <a:gd name="T9" fmla="*/ 37 h 43"/>
                <a:gd name="T10" fmla="*/ 2 w 29"/>
                <a:gd name="T11" fmla="*/ 41 h 43"/>
                <a:gd name="T12" fmla="*/ 6 w 29"/>
                <a:gd name="T13" fmla="*/ 43 h 43"/>
                <a:gd name="T14" fmla="*/ 24 w 29"/>
                <a:gd name="T15" fmla="*/ 43 h 43"/>
                <a:gd name="T16" fmla="*/ 28 w 29"/>
                <a:gd name="T17" fmla="*/ 41 h 43"/>
                <a:gd name="T18" fmla="*/ 29 w 29"/>
                <a:gd name="T19" fmla="*/ 37 h 43"/>
                <a:gd name="T20" fmla="*/ 29 w 29"/>
                <a:gd name="T21" fmla="*/ 5 h 43"/>
                <a:gd name="T22" fmla="*/ 28 w 29"/>
                <a:gd name="T23" fmla="*/ 1 h 43"/>
                <a:gd name="T24" fmla="*/ 24 w 29"/>
                <a:gd name="T25" fmla="*/ 0 h 43"/>
                <a:gd name="T26" fmla="*/ 19 w 29"/>
                <a:gd name="T27" fmla="*/ 10 h 43"/>
                <a:gd name="T28" fmla="*/ 19 w 29"/>
                <a:gd name="T29" fmla="*/ 32 h 43"/>
                <a:gd name="T30" fmla="*/ 11 w 29"/>
                <a:gd name="T31" fmla="*/ 32 h 43"/>
                <a:gd name="T32" fmla="*/ 11 w 29"/>
                <a:gd name="T33" fmla="*/ 10 h 43"/>
                <a:gd name="T34" fmla="*/ 19 w 29"/>
                <a:gd name="T35" fmla="*/ 1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43">
                  <a:moveTo>
                    <a:pt x="24" y="0"/>
                  </a:moveTo>
                  <a:cubicBezTo>
                    <a:pt x="6" y="0"/>
                    <a:pt x="6" y="0"/>
                    <a:pt x="6" y="0"/>
                  </a:cubicBezTo>
                  <a:cubicBezTo>
                    <a:pt x="4" y="0"/>
                    <a:pt x="3" y="0"/>
                    <a:pt x="2" y="1"/>
                  </a:cubicBezTo>
                  <a:cubicBezTo>
                    <a:pt x="1" y="2"/>
                    <a:pt x="0" y="4"/>
                    <a:pt x="0" y="5"/>
                  </a:cubicBezTo>
                  <a:cubicBezTo>
                    <a:pt x="0" y="37"/>
                    <a:pt x="0" y="37"/>
                    <a:pt x="0" y="37"/>
                  </a:cubicBezTo>
                  <a:cubicBezTo>
                    <a:pt x="0" y="39"/>
                    <a:pt x="1" y="40"/>
                    <a:pt x="2" y="41"/>
                  </a:cubicBezTo>
                  <a:cubicBezTo>
                    <a:pt x="3" y="42"/>
                    <a:pt x="4" y="43"/>
                    <a:pt x="6" y="43"/>
                  </a:cubicBezTo>
                  <a:cubicBezTo>
                    <a:pt x="24" y="43"/>
                    <a:pt x="24" y="43"/>
                    <a:pt x="24" y="43"/>
                  </a:cubicBezTo>
                  <a:cubicBezTo>
                    <a:pt x="25" y="43"/>
                    <a:pt x="27" y="42"/>
                    <a:pt x="28" y="41"/>
                  </a:cubicBezTo>
                  <a:cubicBezTo>
                    <a:pt x="29" y="40"/>
                    <a:pt x="29" y="39"/>
                    <a:pt x="29" y="37"/>
                  </a:cubicBezTo>
                  <a:cubicBezTo>
                    <a:pt x="29" y="5"/>
                    <a:pt x="29" y="5"/>
                    <a:pt x="29" y="5"/>
                  </a:cubicBezTo>
                  <a:cubicBezTo>
                    <a:pt x="29" y="4"/>
                    <a:pt x="29" y="2"/>
                    <a:pt x="28" y="1"/>
                  </a:cubicBezTo>
                  <a:cubicBezTo>
                    <a:pt x="27" y="0"/>
                    <a:pt x="25" y="0"/>
                    <a:pt x="24" y="0"/>
                  </a:cubicBezTo>
                  <a:close/>
                  <a:moveTo>
                    <a:pt x="19" y="10"/>
                  </a:moveTo>
                  <a:cubicBezTo>
                    <a:pt x="19" y="32"/>
                    <a:pt x="19" y="32"/>
                    <a:pt x="19" y="32"/>
                  </a:cubicBezTo>
                  <a:cubicBezTo>
                    <a:pt x="11" y="32"/>
                    <a:pt x="11" y="32"/>
                    <a:pt x="11" y="32"/>
                  </a:cubicBezTo>
                  <a:cubicBezTo>
                    <a:pt x="11" y="10"/>
                    <a:pt x="11" y="10"/>
                    <a:pt x="11" y="10"/>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defTabSz="1219140" fontAlgn="base">
                <a:spcBef>
                  <a:spcPct val="0"/>
                </a:spcBef>
                <a:spcAft>
                  <a:spcPct val="0"/>
                </a:spcAft>
                <a:defRPr/>
              </a:pPr>
              <a:endParaRPr lang="en-US" sz="2400">
                <a:solidFill>
                  <a:prstClr val="black"/>
                </a:solidFill>
                <a:cs typeface="Arial" pitchFamily="34" charset="0"/>
              </a:endParaRPr>
            </a:p>
          </p:txBody>
        </p:sp>
        <p:sp>
          <p:nvSpPr>
            <p:cNvPr id="112" name="Freeform 147">
              <a:extLst>
                <a:ext uri="{FF2B5EF4-FFF2-40B4-BE49-F238E27FC236}">
                  <a16:creationId xmlns:a16="http://schemas.microsoft.com/office/drawing/2014/main" id="{7183756D-B689-45E0-B7C6-E99ACEA13958}"/>
                </a:ext>
              </a:extLst>
            </p:cNvPr>
            <p:cNvSpPr>
              <a:spLocks noEditPoints="1"/>
            </p:cNvSpPr>
            <p:nvPr/>
          </p:nvSpPr>
          <p:spPr bwMode="auto">
            <a:xfrm>
              <a:off x="4913" y="3332"/>
              <a:ext cx="44" cy="106"/>
            </a:xfrm>
            <a:custGeom>
              <a:avLst/>
              <a:gdLst>
                <a:gd name="T0" fmla="*/ 28 w 29"/>
                <a:gd name="T1" fmla="*/ 2 h 71"/>
                <a:gd name="T2" fmla="*/ 24 w 29"/>
                <a:gd name="T3" fmla="*/ 0 h 71"/>
                <a:gd name="T4" fmla="*/ 6 w 29"/>
                <a:gd name="T5" fmla="*/ 0 h 71"/>
                <a:gd name="T6" fmla="*/ 2 w 29"/>
                <a:gd name="T7" fmla="*/ 2 h 71"/>
                <a:gd name="T8" fmla="*/ 0 w 29"/>
                <a:gd name="T9" fmla="*/ 5 h 71"/>
                <a:gd name="T10" fmla="*/ 0 w 29"/>
                <a:gd name="T11" fmla="*/ 65 h 71"/>
                <a:gd name="T12" fmla="*/ 2 w 29"/>
                <a:gd name="T13" fmla="*/ 69 h 71"/>
                <a:gd name="T14" fmla="*/ 6 w 29"/>
                <a:gd name="T15" fmla="*/ 71 h 71"/>
                <a:gd name="T16" fmla="*/ 24 w 29"/>
                <a:gd name="T17" fmla="*/ 71 h 71"/>
                <a:gd name="T18" fmla="*/ 28 w 29"/>
                <a:gd name="T19" fmla="*/ 69 h 71"/>
                <a:gd name="T20" fmla="*/ 29 w 29"/>
                <a:gd name="T21" fmla="*/ 65 h 71"/>
                <a:gd name="T22" fmla="*/ 29 w 29"/>
                <a:gd name="T23" fmla="*/ 5 h 71"/>
                <a:gd name="T24" fmla="*/ 28 w 29"/>
                <a:gd name="T25" fmla="*/ 2 h 71"/>
                <a:gd name="T26" fmla="*/ 11 w 29"/>
                <a:gd name="T27" fmla="*/ 60 h 71"/>
                <a:gd name="T28" fmla="*/ 11 w 29"/>
                <a:gd name="T29" fmla="*/ 11 h 71"/>
                <a:gd name="T30" fmla="*/ 19 w 29"/>
                <a:gd name="T31" fmla="*/ 11 h 71"/>
                <a:gd name="T32" fmla="*/ 19 w 29"/>
                <a:gd name="T33" fmla="*/ 60 h 71"/>
                <a:gd name="T34" fmla="*/ 11 w 29"/>
                <a:gd name="T35"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71">
                  <a:moveTo>
                    <a:pt x="28" y="2"/>
                  </a:moveTo>
                  <a:cubicBezTo>
                    <a:pt x="27" y="1"/>
                    <a:pt x="25" y="0"/>
                    <a:pt x="24" y="0"/>
                  </a:cubicBezTo>
                  <a:cubicBezTo>
                    <a:pt x="6" y="0"/>
                    <a:pt x="6" y="0"/>
                    <a:pt x="6" y="0"/>
                  </a:cubicBezTo>
                  <a:cubicBezTo>
                    <a:pt x="4" y="0"/>
                    <a:pt x="3" y="1"/>
                    <a:pt x="2" y="2"/>
                  </a:cubicBezTo>
                  <a:cubicBezTo>
                    <a:pt x="1" y="3"/>
                    <a:pt x="0" y="4"/>
                    <a:pt x="0" y="5"/>
                  </a:cubicBezTo>
                  <a:cubicBezTo>
                    <a:pt x="0" y="65"/>
                    <a:pt x="0" y="65"/>
                    <a:pt x="0" y="65"/>
                  </a:cubicBezTo>
                  <a:cubicBezTo>
                    <a:pt x="0" y="67"/>
                    <a:pt x="1" y="68"/>
                    <a:pt x="2" y="69"/>
                  </a:cubicBezTo>
                  <a:cubicBezTo>
                    <a:pt x="3" y="70"/>
                    <a:pt x="4" y="71"/>
                    <a:pt x="6" y="71"/>
                  </a:cubicBezTo>
                  <a:cubicBezTo>
                    <a:pt x="24" y="71"/>
                    <a:pt x="24" y="71"/>
                    <a:pt x="24" y="71"/>
                  </a:cubicBezTo>
                  <a:cubicBezTo>
                    <a:pt x="25" y="71"/>
                    <a:pt x="27" y="70"/>
                    <a:pt x="28" y="69"/>
                  </a:cubicBezTo>
                  <a:cubicBezTo>
                    <a:pt x="29" y="68"/>
                    <a:pt x="29" y="67"/>
                    <a:pt x="29" y="65"/>
                  </a:cubicBezTo>
                  <a:cubicBezTo>
                    <a:pt x="29" y="5"/>
                    <a:pt x="29" y="5"/>
                    <a:pt x="29" y="5"/>
                  </a:cubicBezTo>
                  <a:cubicBezTo>
                    <a:pt x="29" y="4"/>
                    <a:pt x="29" y="3"/>
                    <a:pt x="28" y="2"/>
                  </a:cubicBezTo>
                  <a:close/>
                  <a:moveTo>
                    <a:pt x="11" y="60"/>
                  </a:moveTo>
                  <a:cubicBezTo>
                    <a:pt x="11" y="11"/>
                    <a:pt x="11" y="11"/>
                    <a:pt x="11" y="11"/>
                  </a:cubicBezTo>
                  <a:cubicBezTo>
                    <a:pt x="19" y="11"/>
                    <a:pt x="19" y="11"/>
                    <a:pt x="19" y="11"/>
                  </a:cubicBezTo>
                  <a:cubicBezTo>
                    <a:pt x="19" y="60"/>
                    <a:pt x="19" y="60"/>
                    <a:pt x="19" y="60"/>
                  </a:cubicBezTo>
                  <a:lnTo>
                    <a:pt x="11"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defTabSz="1219140" fontAlgn="base">
                <a:spcBef>
                  <a:spcPct val="0"/>
                </a:spcBef>
                <a:spcAft>
                  <a:spcPct val="0"/>
                </a:spcAft>
                <a:defRPr/>
              </a:pPr>
              <a:endParaRPr lang="en-US" sz="2400">
                <a:solidFill>
                  <a:prstClr val="black"/>
                </a:solidFill>
                <a:cs typeface="Arial" pitchFamily="34" charset="0"/>
              </a:endParaRPr>
            </a:p>
          </p:txBody>
        </p:sp>
        <p:sp>
          <p:nvSpPr>
            <p:cNvPr id="113" name="Freeform 148">
              <a:extLst>
                <a:ext uri="{FF2B5EF4-FFF2-40B4-BE49-F238E27FC236}">
                  <a16:creationId xmlns:a16="http://schemas.microsoft.com/office/drawing/2014/main" id="{1F8634B8-DAC8-414F-86FF-D5C531445525}"/>
                </a:ext>
              </a:extLst>
            </p:cNvPr>
            <p:cNvSpPr>
              <a:spLocks noEditPoints="1"/>
            </p:cNvSpPr>
            <p:nvPr/>
          </p:nvSpPr>
          <p:spPr bwMode="auto">
            <a:xfrm>
              <a:off x="4856" y="3313"/>
              <a:ext cx="44" cy="125"/>
            </a:xfrm>
            <a:custGeom>
              <a:avLst/>
              <a:gdLst>
                <a:gd name="T0" fmla="*/ 24 w 29"/>
                <a:gd name="T1" fmla="*/ 0 h 84"/>
                <a:gd name="T2" fmla="*/ 6 w 29"/>
                <a:gd name="T3" fmla="*/ 0 h 84"/>
                <a:gd name="T4" fmla="*/ 2 w 29"/>
                <a:gd name="T5" fmla="*/ 2 h 84"/>
                <a:gd name="T6" fmla="*/ 0 w 29"/>
                <a:gd name="T7" fmla="*/ 5 h 84"/>
                <a:gd name="T8" fmla="*/ 0 w 29"/>
                <a:gd name="T9" fmla="*/ 78 h 84"/>
                <a:gd name="T10" fmla="*/ 2 w 29"/>
                <a:gd name="T11" fmla="*/ 82 h 84"/>
                <a:gd name="T12" fmla="*/ 6 w 29"/>
                <a:gd name="T13" fmla="*/ 84 h 84"/>
                <a:gd name="T14" fmla="*/ 24 w 29"/>
                <a:gd name="T15" fmla="*/ 84 h 84"/>
                <a:gd name="T16" fmla="*/ 28 w 29"/>
                <a:gd name="T17" fmla="*/ 82 h 84"/>
                <a:gd name="T18" fmla="*/ 29 w 29"/>
                <a:gd name="T19" fmla="*/ 78 h 84"/>
                <a:gd name="T20" fmla="*/ 29 w 29"/>
                <a:gd name="T21" fmla="*/ 5 h 84"/>
                <a:gd name="T22" fmla="*/ 28 w 29"/>
                <a:gd name="T23" fmla="*/ 2 h 84"/>
                <a:gd name="T24" fmla="*/ 24 w 29"/>
                <a:gd name="T25" fmla="*/ 0 h 84"/>
                <a:gd name="T26" fmla="*/ 19 w 29"/>
                <a:gd name="T27" fmla="*/ 11 h 84"/>
                <a:gd name="T28" fmla="*/ 19 w 29"/>
                <a:gd name="T29" fmla="*/ 73 h 84"/>
                <a:gd name="T30" fmla="*/ 11 w 29"/>
                <a:gd name="T31" fmla="*/ 73 h 84"/>
                <a:gd name="T32" fmla="*/ 11 w 29"/>
                <a:gd name="T33" fmla="*/ 11 h 84"/>
                <a:gd name="T34" fmla="*/ 19 w 29"/>
                <a:gd name="T35" fmla="*/ 1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84">
                  <a:moveTo>
                    <a:pt x="24" y="0"/>
                  </a:moveTo>
                  <a:cubicBezTo>
                    <a:pt x="6" y="0"/>
                    <a:pt x="6" y="0"/>
                    <a:pt x="6" y="0"/>
                  </a:cubicBezTo>
                  <a:cubicBezTo>
                    <a:pt x="4" y="0"/>
                    <a:pt x="3" y="1"/>
                    <a:pt x="2" y="2"/>
                  </a:cubicBezTo>
                  <a:cubicBezTo>
                    <a:pt x="1" y="3"/>
                    <a:pt x="0" y="4"/>
                    <a:pt x="0" y="5"/>
                  </a:cubicBezTo>
                  <a:cubicBezTo>
                    <a:pt x="0" y="78"/>
                    <a:pt x="0" y="78"/>
                    <a:pt x="0" y="78"/>
                  </a:cubicBezTo>
                  <a:cubicBezTo>
                    <a:pt x="0" y="80"/>
                    <a:pt x="1" y="81"/>
                    <a:pt x="2" y="82"/>
                  </a:cubicBezTo>
                  <a:cubicBezTo>
                    <a:pt x="3" y="83"/>
                    <a:pt x="4" y="84"/>
                    <a:pt x="6" y="84"/>
                  </a:cubicBezTo>
                  <a:cubicBezTo>
                    <a:pt x="24" y="84"/>
                    <a:pt x="24" y="84"/>
                    <a:pt x="24" y="84"/>
                  </a:cubicBezTo>
                  <a:cubicBezTo>
                    <a:pt x="25" y="84"/>
                    <a:pt x="27" y="83"/>
                    <a:pt x="28" y="82"/>
                  </a:cubicBezTo>
                  <a:cubicBezTo>
                    <a:pt x="29" y="81"/>
                    <a:pt x="29" y="80"/>
                    <a:pt x="29" y="78"/>
                  </a:cubicBezTo>
                  <a:cubicBezTo>
                    <a:pt x="29" y="5"/>
                    <a:pt x="29" y="5"/>
                    <a:pt x="29" y="5"/>
                  </a:cubicBezTo>
                  <a:cubicBezTo>
                    <a:pt x="29" y="4"/>
                    <a:pt x="29" y="3"/>
                    <a:pt x="28" y="2"/>
                  </a:cubicBezTo>
                  <a:cubicBezTo>
                    <a:pt x="27" y="1"/>
                    <a:pt x="25" y="0"/>
                    <a:pt x="24" y="0"/>
                  </a:cubicBezTo>
                  <a:close/>
                  <a:moveTo>
                    <a:pt x="19" y="11"/>
                  </a:moveTo>
                  <a:cubicBezTo>
                    <a:pt x="19" y="73"/>
                    <a:pt x="19" y="73"/>
                    <a:pt x="19" y="73"/>
                  </a:cubicBezTo>
                  <a:cubicBezTo>
                    <a:pt x="11" y="73"/>
                    <a:pt x="11" y="73"/>
                    <a:pt x="11" y="73"/>
                  </a:cubicBezTo>
                  <a:cubicBezTo>
                    <a:pt x="11" y="11"/>
                    <a:pt x="11" y="11"/>
                    <a:pt x="11" y="11"/>
                  </a:cubicBezTo>
                  <a:lnTo>
                    <a:pt x="19"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defTabSz="1219140" fontAlgn="base">
                <a:spcBef>
                  <a:spcPct val="0"/>
                </a:spcBef>
                <a:spcAft>
                  <a:spcPct val="0"/>
                </a:spcAft>
                <a:defRPr/>
              </a:pPr>
              <a:endParaRPr lang="en-US" sz="2400">
                <a:solidFill>
                  <a:prstClr val="black"/>
                </a:solidFill>
                <a:cs typeface="Arial" pitchFamily="34" charset="0"/>
              </a:endParaRPr>
            </a:p>
          </p:txBody>
        </p:sp>
      </p:grpSp>
      <p:sp>
        <p:nvSpPr>
          <p:cNvPr id="114" name="Rectangle 113">
            <a:extLst>
              <a:ext uri="{FF2B5EF4-FFF2-40B4-BE49-F238E27FC236}">
                <a16:creationId xmlns:a16="http://schemas.microsoft.com/office/drawing/2014/main" id="{19A7113D-A3C2-41B4-99C9-E6DEA39F0580}"/>
              </a:ext>
            </a:extLst>
          </p:cNvPr>
          <p:cNvSpPr/>
          <p:nvPr/>
        </p:nvSpPr>
        <p:spPr>
          <a:xfrm>
            <a:off x="104655" y="4056219"/>
            <a:ext cx="7241039" cy="2323907"/>
          </a:xfrm>
          <a:prstGeom prst="rect">
            <a:avLst/>
          </a:prstGeom>
          <a:ln>
            <a:solidFill>
              <a:srgbClr val="FFFFFF">
                <a:lumMod val="75000"/>
              </a:srgbClr>
            </a:solidFill>
          </a:ln>
        </p:spPr>
        <p:txBody>
          <a:bodyPr wrap="square" anchor="ctr">
            <a:noAutofit/>
          </a:bodyPr>
          <a:lstStyle/>
          <a:p>
            <a:pPr marL="228594" marR="0" lvl="0" indent="-228594" defTabSz="1623701"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rPr>
              <a:t>Depuis le début du confinement, les entreprises, et particulièrement les PME, ont été la cible des hackers. L'agence nationale de la sécurité des systèmes d'information (</a:t>
            </a:r>
            <a:r>
              <a:rPr kumimoji="0" lang="fr-FR" sz="1200" b="0" i="0" u="none" strike="noStrike" kern="0" cap="none" spc="0" normalizeH="0" baseline="0" noProof="0" err="1">
                <a:ln>
                  <a:noFill/>
                </a:ln>
                <a:solidFill>
                  <a:srgbClr val="000000"/>
                </a:solidFill>
                <a:effectLst/>
                <a:uLnTx/>
                <a:uFillTx/>
              </a:rPr>
              <a:t>Anssi</a:t>
            </a:r>
            <a:r>
              <a:rPr kumimoji="0" lang="fr-FR" sz="1200" b="0" i="0" u="none" strike="noStrike" kern="0" cap="none" spc="0" normalizeH="0" baseline="0" noProof="0">
                <a:ln>
                  <a:noFill/>
                </a:ln>
                <a:solidFill>
                  <a:srgbClr val="000000"/>
                </a:solidFill>
                <a:effectLst/>
                <a:uLnTx/>
                <a:uFillTx/>
              </a:rPr>
              <a:t>) a enregistré depuis mars 2020 </a:t>
            </a:r>
            <a:r>
              <a:rPr kumimoji="0" lang="fr-FR" sz="1200" b="1" i="0" u="none" strike="noStrike" kern="0" cap="none" spc="0" normalizeH="0" baseline="0" noProof="0">
                <a:ln>
                  <a:noFill/>
                </a:ln>
                <a:solidFill>
                  <a:srgbClr val="000000"/>
                </a:solidFill>
                <a:effectLst/>
                <a:uLnTx/>
                <a:uFillTx/>
              </a:rPr>
              <a:t>une hausse de 400% de tentatives de phishing</a:t>
            </a:r>
            <a:r>
              <a:rPr kumimoji="0" lang="fr-FR" sz="1200" b="0" i="0" u="none" strike="noStrike" kern="0" cap="none" spc="0" normalizeH="0" baseline="0" noProof="0">
                <a:ln>
                  <a:noFill/>
                </a:ln>
                <a:solidFill>
                  <a:srgbClr val="000000"/>
                </a:solidFill>
                <a:effectLst/>
                <a:uLnTx/>
                <a:uFillTx/>
              </a:rPr>
              <a:t>.</a:t>
            </a:r>
          </a:p>
          <a:p>
            <a:pPr marL="228594" marR="0" lvl="0" indent="-228594" defTabSz="1625519"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fr-FR" sz="1200" b="1" i="0" u="none" strike="noStrike" kern="0" cap="none" spc="0" normalizeH="0" baseline="0" noProof="0">
                <a:ln>
                  <a:noFill/>
                </a:ln>
                <a:solidFill>
                  <a:srgbClr val="000000"/>
                </a:solidFill>
                <a:effectLst/>
                <a:uLnTx/>
                <a:uFillTx/>
              </a:rPr>
              <a:t>Ces dernières attaques sont de plus en plus évoluées, fréquentes et leurs dégâts se chiffrent en millions </a:t>
            </a:r>
            <a:r>
              <a:rPr kumimoji="0" lang="fr-FR" sz="1200" b="1" i="0" u="none" strike="noStrike" kern="0" cap="none" spc="0" normalizeH="0" baseline="0" noProof="0">
                <a:ln>
                  <a:noFill/>
                </a:ln>
                <a:solidFill>
                  <a:srgbClr val="3E454A"/>
                </a:solidFill>
                <a:effectLst/>
                <a:uLnTx/>
                <a:uFillTx/>
              </a:rPr>
              <a:t>d’euros</a:t>
            </a:r>
            <a:r>
              <a:rPr kumimoji="0" lang="fr-FR" sz="1200" b="0" i="0" u="none" strike="noStrike" kern="0" cap="none" spc="0" normalizeH="0" baseline="0" noProof="0">
                <a:ln>
                  <a:noFill/>
                </a:ln>
                <a:solidFill>
                  <a:srgbClr val="000000"/>
                </a:solidFill>
                <a:effectLst/>
                <a:uLnTx/>
                <a:uFillTx/>
              </a:rPr>
              <a:t>. Elles peuvent aussi avoir des </a:t>
            </a:r>
            <a:r>
              <a:rPr kumimoji="0" lang="fr-FR" sz="1200" b="1" i="0" u="none" strike="noStrike" kern="0" cap="none" spc="0" normalizeH="0" baseline="0" noProof="0">
                <a:ln>
                  <a:noFill/>
                </a:ln>
                <a:solidFill>
                  <a:srgbClr val="000000"/>
                </a:solidFill>
                <a:effectLst/>
                <a:uLnTx/>
                <a:uFillTx/>
              </a:rPr>
              <a:t>conséquences sur votre réputation et </a:t>
            </a:r>
            <a:r>
              <a:rPr kumimoji="0" lang="fr-FR" sz="1200" b="1" i="0" u="none" strike="noStrike" kern="0" cap="none" spc="0" normalizeH="0" baseline="0" noProof="0">
                <a:ln>
                  <a:noFill/>
                </a:ln>
                <a:solidFill>
                  <a:srgbClr val="3E454A"/>
                </a:solidFill>
                <a:effectLst/>
                <a:uLnTx/>
                <a:uFillTx/>
              </a:rPr>
              <a:t>sur</a:t>
            </a:r>
            <a:r>
              <a:rPr kumimoji="0" lang="fr-FR" sz="1200" b="1" i="0" u="none" strike="noStrike" kern="0" cap="none" spc="0" normalizeH="0" baseline="0" noProof="0">
                <a:ln>
                  <a:noFill/>
                </a:ln>
                <a:solidFill>
                  <a:srgbClr val="000000"/>
                </a:solidFill>
                <a:effectLst/>
                <a:uLnTx/>
                <a:uFillTx/>
              </a:rPr>
              <a:t> votre </a:t>
            </a:r>
            <a:r>
              <a:rPr kumimoji="0" lang="fr-FR" sz="1200" b="1" i="0" u="none" strike="noStrike" kern="0" cap="none" spc="0" normalizeH="0" baseline="0" noProof="0">
                <a:ln>
                  <a:noFill/>
                </a:ln>
                <a:solidFill>
                  <a:srgbClr val="3E454A"/>
                </a:solidFill>
                <a:effectLst/>
                <a:uLnTx/>
                <a:uFillTx/>
              </a:rPr>
              <a:t>image de </a:t>
            </a:r>
            <a:r>
              <a:rPr kumimoji="0" lang="fr-FR" sz="1200" b="1" i="0" u="none" strike="noStrike" kern="0" cap="none" spc="0" normalizeH="0" baseline="0" noProof="0">
                <a:ln>
                  <a:noFill/>
                </a:ln>
                <a:solidFill>
                  <a:srgbClr val="000000"/>
                </a:solidFill>
                <a:effectLst/>
                <a:uLnTx/>
                <a:uFillTx/>
              </a:rPr>
              <a:t>marque</a:t>
            </a:r>
            <a:r>
              <a:rPr kumimoji="0" lang="fr-FR" sz="1200" b="0" i="0" u="none" strike="noStrike" kern="0" cap="none" spc="0" normalizeH="0" baseline="0" noProof="0">
                <a:ln>
                  <a:noFill/>
                </a:ln>
                <a:solidFill>
                  <a:srgbClr val="000000"/>
                </a:solidFill>
                <a:effectLst/>
                <a:uLnTx/>
                <a:uFillTx/>
              </a:rPr>
              <a:t> longtemps après la résolution de la violation.</a:t>
            </a:r>
          </a:p>
          <a:p>
            <a:pPr marL="228594" marR="0" lvl="0" indent="-228594" defTabSz="1625519"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rPr>
              <a:t>Pour une entreprise, le transfert du risque cyber à un assureur permet </a:t>
            </a:r>
            <a:r>
              <a:rPr kumimoji="0" lang="fr-FR" sz="1200" b="1" i="0" u="none" strike="noStrike" kern="0" cap="none" spc="0" normalizeH="0" baseline="0" noProof="0">
                <a:ln>
                  <a:noFill/>
                </a:ln>
                <a:solidFill>
                  <a:srgbClr val="000000"/>
                </a:solidFill>
                <a:effectLst/>
                <a:uLnTx/>
                <a:uFillTx/>
              </a:rPr>
              <a:t>de protéger son activité et avoir accès à des ressources techniques</a:t>
            </a:r>
            <a:r>
              <a:rPr kumimoji="0" lang="fr-FR" sz="1200" b="0" i="0" u="none" strike="noStrike" kern="0" cap="none" spc="0" normalizeH="0" baseline="0" noProof="0">
                <a:ln>
                  <a:noFill/>
                </a:ln>
                <a:solidFill>
                  <a:srgbClr val="000000"/>
                </a:solidFill>
                <a:effectLst/>
                <a:uLnTx/>
                <a:uFillTx/>
              </a:rPr>
              <a:t> pour accompagner l’entreprise dans la gestion de la crise.</a:t>
            </a:r>
          </a:p>
        </p:txBody>
      </p:sp>
      <p:sp>
        <p:nvSpPr>
          <p:cNvPr id="115" name="Rectangle 114">
            <a:extLst>
              <a:ext uri="{FF2B5EF4-FFF2-40B4-BE49-F238E27FC236}">
                <a16:creationId xmlns:a16="http://schemas.microsoft.com/office/drawing/2014/main" id="{E53FF287-5A3C-4642-9084-20516538C93A}"/>
              </a:ext>
            </a:extLst>
          </p:cNvPr>
          <p:cNvSpPr/>
          <p:nvPr/>
        </p:nvSpPr>
        <p:spPr>
          <a:xfrm>
            <a:off x="629451" y="1849200"/>
            <a:ext cx="2946856" cy="625451"/>
          </a:xfrm>
          <a:prstGeom prst="rect">
            <a:avLst/>
          </a:prstGeom>
          <a:solidFill>
            <a:srgbClr val="A5CC74"/>
          </a:solidFill>
          <a:ln w="6350" cap="flat" cmpd="sng" algn="ctr">
            <a:solidFill>
              <a:srgbClr val="A5CC74"/>
            </a:solidFill>
            <a:prstDash val="solid"/>
            <a:miter lim="800000"/>
          </a:ln>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467" b="1" i="0" u="none" strike="noStrike" kern="0" cap="none" spc="0" normalizeH="0" baseline="0" noProof="0">
                <a:ln>
                  <a:noFill/>
                </a:ln>
                <a:solidFill>
                  <a:prstClr val="white"/>
                </a:solidFill>
                <a:effectLst/>
                <a:uLnTx/>
                <a:uFillTx/>
                <a:latin typeface="Arial" panose="020B0604020202020204"/>
                <a:ea typeface="+mn-ea"/>
                <a:cs typeface="+mn-cs"/>
              </a:rPr>
              <a:t>La gestion d’un incident</a:t>
            </a:r>
          </a:p>
        </p:txBody>
      </p:sp>
      <p:sp>
        <p:nvSpPr>
          <p:cNvPr id="116" name="Rectangle 115">
            <a:extLst>
              <a:ext uri="{FF2B5EF4-FFF2-40B4-BE49-F238E27FC236}">
                <a16:creationId xmlns:a16="http://schemas.microsoft.com/office/drawing/2014/main" id="{56C34C21-0DAC-4360-A3FB-FA6864673E88}"/>
              </a:ext>
            </a:extLst>
          </p:cNvPr>
          <p:cNvSpPr/>
          <p:nvPr/>
        </p:nvSpPr>
        <p:spPr>
          <a:xfrm>
            <a:off x="627225" y="2609108"/>
            <a:ext cx="2946856" cy="625451"/>
          </a:xfrm>
          <a:prstGeom prst="rect">
            <a:avLst/>
          </a:prstGeom>
          <a:solidFill>
            <a:srgbClr val="C30F0F">
              <a:lumMod val="60000"/>
              <a:lumOff val="40000"/>
            </a:srgbClr>
          </a:solidFill>
          <a:ln w="6350" cap="flat" cmpd="sng" algn="ctr">
            <a:solidFill>
              <a:srgbClr val="F49D63"/>
            </a:solidFill>
            <a:prstDash val="solid"/>
            <a:miter lim="800000"/>
          </a:ln>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467" b="1" i="0" u="none" strike="noStrike" kern="0" cap="none" spc="0" normalizeH="0" baseline="0" noProof="0">
                <a:ln>
                  <a:noFill/>
                </a:ln>
                <a:solidFill>
                  <a:prstClr val="white"/>
                </a:solidFill>
                <a:effectLst/>
                <a:uLnTx/>
                <a:uFillTx/>
                <a:latin typeface="Arial" panose="020B0604020202020204"/>
                <a:ea typeface="+mn-ea"/>
                <a:cs typeface="+mn-cs"/>
              </a:rPr>
              <a:t>La Responsabilité Civile</a:t>
            </a:r>
          </a:p>
        </p:txBody>
      </p:sp>
      <p:sp>
        <p:nvSpPr>
          <p:cNvPr id="117" name="Rectangle 116">
            <a:extLst>
              <a:ext uri="{FF2B5EF4-FFF2-40B4-BE49-F238E27FC236}">
                <a16:creationId xmlns:a16="http://schemas.microsoft.com/office/drawing/2014/main" id="{208BA816-C533-4D39-BC92-9D33B67BD1F0}"/>
              </a:ext>
            </a:extLst>
          </p:cNvPr>
          <p:cNvSpPr/>
          <p:nvPr/>
        </p:nvSpPr>
        <p:spPr>
          <a:xfrm>
            <a:off x="3686656" y="1842520"/>
            <a:ext cx="2946856" cy="625451"/>
          </a:xfrm>
          <a:prstGeom prst="rect">
            <a:avLst/>
          </a:prstGeom>
          <a:solidFill>
            <a:srgbClr val="C30F0F">
              <a:lumMod val="60000"/>
              <a:lumOff val="40000"/>
            </a:srgbClr>
          </a:solidFill>
          <a:ln w="6350" cap="flat" cmpd="sng" algn="ctr">
            <a:solidFill>
              <a:srgbClr val="F49D63"/>
            </a:solidFill>
            <a:prstDash val="solid"/>
            <a:miter lim="800000"/>
          </a:ln>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467" b="1" i="0" u="none" strike="noStrike" kern="0" cap="none" spc="0" normalizeH="0" baseline="0" noProof="0">
                <a:ln>
                  <a:noFill/>
                </a:ln>
                <a:solidFill>
                  <a:prstClr val="white"/>
                </a:solidFill>
                <a:effectLst/>
                <a:uLnTx/>
                <a:uFillTx/>
                <a:latin typeface="Arial" panose="020B0604020202020204"/>
                <a:ea typeface="+mn-ea"/>
                <a:cs typeface="+mn-cs"/>
              </a:rPr>
              <a:t>Les dommages subis</a:t>
            </a:r>
          </a:p>
        </p:txBody>
      </p:sp>
      <p:sp>
        <p:nvSpPr>
          <p:cNvPr id="118" name="Rectangle 117">
            <a:extLst>
              <a:ext uri="{FF2B5EF4-FFF2-40B4-BE49-F238E27FC236}">
                <a16:creationId xmlns:a16="http://schemas.microsoft.com/office/drawing/2014/main" id="{F2A49AA4-F417-4F2A-8D0A-88F40AFDF544}"/>
              </a:ext>
            </a:extLst>
          </p:cNvPr>
          <p:cNvSpPr/>
          <p:nvPr/>
        </p:nvSpPr>
        <p:spPr>
          <a:xfrm>
            <a:off x="3684431" y="2602430"/>
            <a:ext cx="2946856" cy="625451"/>
          </a:xfrm>
          <a:prstGeom prst="rect">
            <a:avLst/>
          </a:prstGeom>
          <a:solidFill>
            <a:srgbClr val="A5CC74"/>
          </a:solidFill>
          <a:ln w="6350" cap="flat" cmpd="sng" algn="ctr">
            <a:solidFill>
              <a:srgbClr val="A5CC74"/>
            </a:solidFill>
            <a:prstDash val="solid"/>
            <a:miter lim="800000"/>
          </a:ln>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467" b="1" i="0" u="none" strike="noStrike" kern="0" cap="none" spc="0" normalizeH="0" baseline="0" noProof="0">
                <a:ln>
                  <a:noFill/>
                </a:ln>
                <a:solidFill>
                  <a:prstClr val="white"/>
                </a:solidFill>
                <a:effectLst/>
                <a:uLnTx/>
                <a:uFillTx/>
                <a:latin typeface="Arial" panose="020B0604020202020204"/>
                <a:ea typeface="+mn-ea"/>
                <a:cs typeface="+mn-cs"/>
              </a:rPr>
              <a:t>Perte d’exploitation / Interruption d’activité</a:t>
            </a:r>
          </a:p>
        </p:txBody>
      </p:sp>
      <p:grpSp>
        <p:nvGrpSpPr>
          <p:cNvPr id="119" name="Group 124">
            <a:extLst>
              <a:ext uri="{FF2B5EF4-FFF2-40B4-BE49-F238E27FC236}">
                <a16:creationId xmlns:a16="http://schemas.microsoft.com/office/drawing/2014/main" id="{52613BDA-940A-49C3-BD49-B5642749F873}"/>
              </a:ext>
            </a:extLst>
          </p:cNvPr>
          <p:cNvGrpSpPr>
            <a:grpSpLocks noChangeAspect="1"/>
          </p:cNvGrpSpPr>
          <p:nvPr/>
        </p:nvGrpSpPr>
        <p:grpSpPr bwMode="auto">
          <a:xfrm>
            <a:off x="140420" y="3694004"/>
            <a:ext cx="274387" cy="273744"/>
            <a:chOff x="346" y="2997"/>
            <a:chExt cx="428" cy="427"/>
          </a:xfrm>
          <a:solidFill>
            <a:srgbClr val="C00000"/>
          </a:solidFill>
        </p:grpSpPr>
        <p:sp>
          <p:nvSpPr>
            <p:cNvPr id="120" name="Freeform 125">
              <a:extLst>
                <a:ext uri="{FF2B5EF4-FFF2-40B4-BE49-F238E27FC236}">
                  <a16:creationId xmlns:a16="http://schemas.microsoft.com/office/drawing/2014/main" id="{E79D7D02-84B2-4521-8A52-CFE5E731EB49}"/>
                </a:ext>
              </a:extLst>
            </p:cNvPr>
            <p:cNvSpPr>
              <a:spLocks noEditPoints="1"/>
            </p:cNvSpPr>
            <p:nvPr/>
          </p:nvSpPr>
          <p:spPr bwMode="auto">
            <a:xfrm>
              <a:off x="346" y="3282"/>
              <a:ext cx="89" cy="142"/>
            </a:xfrm>
            <a:custGeom>
              <a:avLst/>
              <a:gdLst>
                <a:gd name="T0" fmla="*/ 54 w 60"/>
                <a:gd name="T1" fmla="*/ 96 h 96"/>
                <a:gd name="T2" fmla="*/ 6 w 60"/>
                <a:gd name="T3" fmla="*/ 96 h 96"/>
                <a:gd name="T4" fmla="*/ 0 w 60"/>
                <a:gd name="T5" fmla="*/ 90 h 96"/>
                <a:gd name="T6" fmla="*/ 0 w 60"/>
                <a:gd name="T7" fmla="*/ 6 h 96"/>
                <a:gd name="T8" fmla="*/ 6 w 60"/>
                <a:gd name="T9" fmla="*/ 0 h 96"/>
                <a:gd name="T10" fmla="*/ 54 w 60"/>
                <a:gd name="T11" fmla="*/ 0 h 96"/>
                <a:gd name="T12" fmla="*/ 60 w 60"/>
                <a:gd name="T13" fmla="*/ 6 h 96"/>
                <a:gd name="T14" fmla="*/ 60 w 60"/>
                <a:gd name="T15" fmla="*/ 90 h 96"/>
                <a:gd name="T16" fmla="*/ 54 w 60"/>
                <a:gd name="T17" fmla="*/ 96 h 96"/>
                <a:gd name="T18" fmla="*/ 12 w 60"/>
                <a:gd name="T19" fmla="*/ 84 h 96"/>
                <a:gd name="T20" fmla="*/ 48 w 60"/>
                <a:gd name="T21" fmla="*/ 84 h 96"/>
                <a:gd name="T22" fmla="*/ 48 w 60"/>
                <a:gd name="T23" fmla="*/ 12 h 96"/>
                <a:gd name="T24" fmla="*/ 12 w 60"/>
                <a:gd name="T25" fmla="*/ 12 h 96"/>
                <a:gd name="T26" fmla="*/ 12 w 60"/>
                <a:gd name="T27" fmla="*/ 8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96">
                  <a:moveTo>
                    <a:pt x="54" y="96"/>
                  </a:moveTo>
                  <a:cubicBezTo>
                    <a:pt x="6" y="96"/>
                    <a:pt x="6" y="96"/>
                    <a:pt x="6" y="96"/>
                  </a:cubicBezTo>
                  <a:cubicBezTo>
                    <a:pt x="3" y="96"/>
                    <a:pt x="0" y="94"/>
                    <a:pt x="0" y="90"/>
                  </a:cubicBezTo>
                  <a:cubicBezTo>
                    <a:pt x="0" y="6"/>
                    <a:pt x="0" y="6"/>
                    <a:pt x="0" y="6"/>
                  </a:cubicBezTo>
                  <a:cubicBezTo>
                    <a:pt x="0" y="3"/>
                    <a:pt x="3" y="0"/>
                    <a:pt x="6" y="0"/>
                  </a:cubicBezTo>
                  <a:cubicBezTo>
                    <a:pt x="54" y="0"/>
                    <a:pt x="54" y="0"/>
                    <a:pt x="54" y="0"/>
                  </a:cubicBezTo>
                  <a:cubicBezTo>
                    <a:pt x="58" y="0"/>
                    <a:pt x="60" y="3"/>
                    <a:pt x="60" y="6"/>
                  </a:cubicBezTo>
                  <a:cubicBezTo>
                    <a:pt x="60" y="90"/>
                    <a:pt x="60" y="90"/>
                    <a:pt x="60" y="90"/>
                  </a:cubicBezTo>
                  <a:cubicBezTo>
                    <a:pt x="60" y="94"/>
                    <a:pt x="58" y="96"/>
                    <a:pt x="54" y="96"/>
                  </a:cubicBezTo>
                  <a:close/>
                  <a:moveTo>
                    <a:pt x="12" y="84"/>
                  </a:moveTo>
                  <a:cubicBezTo>
                    <a:pt x="48" y="84"/>
                    <a:pt x="48" y="84"/>
                    <a:pt x="48" y="84"/>
                  </a:cubicBezTo>
                  <a:cubicBezTo>
                    <a:pt x="48" y="12"/>
                    <a:pt x="48" y="12"/>
                    <a:pt x="48" y="12"/>
                  </a:cubicBezTo>
                  <a:cubicBezTo>
                    <a:pt x="12" y="12"/>
                    <a:pt x="12" y="12"/>
                    <a:pt x="12" y="12"/>
                  </a:cubicBezTo>
                  <a:lnTo>
                    <a:pt x="12"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121" name="Freeform 126">
              <a:extLst>
                <a:ext uri="{FF2B5EF4-FFF2-40B4-BE49-F238E27FC236}">
                  <a16:creationId xmlns:a16="http://schemas.microsoft.com/office/drawing/2014/main" id="{B215301D-856A-42A5-A963-D2ECA1F376B9}"/>
                </a:ext>
              </a:extLst>
            </p:cNvPr>
            <p:cNvSpPr>
              <a:spLocks/>
            </p:cNvSpPr>
            <p:nvPr/>
          </p:nvSpPr>
          <p:spPr bwMode="auto">
            <a:xfrm>
              <a:off x="417" y="3335"/>
              <a:ext cx="320" cy="71"/>
            </a:xfrm>
            <a:custGeom>
              <a:avLst/>
              <a:gdLst>
                <a:gd name="T0" fmla="*/ 210 w 216"/>
                <a:gd name="T1" fmla="*/ 48 h 48"/>
                <a:gd name="T2" fmla="*/ 6 w 216"/>
                <a:gd name="T3" fmla="*/ 48 h 48"/>
                <a:gd name="T4" fmla="*/ 0 w 216"/>
                <a:gd name="T5" fmla="*/ 42 h 48"/>
                <a:gd name="T6" fmla="*/ 6 w 216"/>
                <a:gd name="T7" fmla="*/ 36 h 48"/>
                <a:gd name="T8" fmla="*/ 202 w 216"/>
                <a:gd name="T9" fmla="*/ 36 h 48"/>
                <a:gd name="T10" fmla="*/ 120 w 216"/>
                <a:gd name="T11" fmla="*/ 12 h 48"/>
                <a:gd name="T12" fmla="*/ 36 w 216"/>
                <a:gd name="T13" fmla="*/ 12 h 48"/>
                <a:gd name="T14" fmla="*/ 30 w 216"/>
                <a:gd name="T15" fmla="*/ 6 h 48"/>
                <a:gd name="T16" fmla="*/ 36 w 216"/>
                <a:gd name="T17" fmla="*/ 0 h 48"/>
                <a:gd name="T18" fmla="*/ 120 w 216"/>
                <a:gd name="T19" fmla="*/ 0 h 48"/>
                <a:gd name="T20" fmla="*/ 216 w 216"/>
                <a:gd name="T21" fmla="*/ 42 h 48"/>
                <a:gd name="T22" fmla="*/ 210 w 216"/>
                <a:gd name="T2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 h="48">
                  <a:moveTo>
                    <a:pt x="210" y="48"/>
                  </a:moveTo>
                  <a:cubicBezTo>
                    <a:pt x="6" y="48"/>
                    <a:pt x="6" y="48"/>
                    <a:pt x="6" y="48"/>
                  </a:cubicBezTo>
                  <a:cubicBezTo>
                    <a:pt x="3" y="48"/>
                    <a:pt x="0" y="46"/>
                    <a:pt x="0" y="42"/>
                  </a:cubicBezTo>
                  <a:cubicBezTo>
                    <a:pt x="0" y="39"/>
                    <a:pt x="3" y="36"/>
                    <a:pt x="6" y="36"/>
                  </a:cubicBezTo>
                  <a:cubicBezTo>
                    <a:pt x="202" y="36"/>
                    <a:pt x="202" y="36"/>
                    <a:pt x="202" y="36"/>
                  </a:cubicBezTo>
                  <a:cubicBezTo>
                    <a:pt x="193" y="25"/>
                    <a:pt x="161" y="12"/>
                    <a:pt x="120" y="12"/>
                  </a:cubicBezTo>
                  <a:cubicBezTo>
                    <a:pt x="36" y="12"/>
                    <a:pt x="36" y="12"/>
                    <a:pt x="36" y="12"/>
                  </a:cubicBezTo>
                  <a:cubicBezTo>
                    <a:pt x="33" y="12"/>
                    <a:pt x="30" y="10"/>
                    <a:pt x="30" y="6"/>
                  </a:cubicBezTo>
                  <a:cubicBezTo>
                    <a:pt x="30" y="3"/>
                    <a:pt x="33" y="0"/>
                    <a:pt x="36" y="0"/>
                  </a:cubicBezTo>
                  <a:cubicBezTo>
                    <a:pt x="120" y="0"/>
                    <a:pt x="120" y="0"/>
                    <a:pt x="120" y="0"/>
                  </a:cubicBezTo>
                  <a:cubicBezTo>
                    <a:pt x="166" y="0"/>
                    <a:pt x="216" y="18"/>
                    <a:pt x="216" y="42"/>
                  </a:cubicBezTo>
                  <a:cubicBezTo>
                    <a:pt x="216" y="46"/>
                    <a:pt x="214" y="48"/>
                    <a:pt x="21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122" name="Freeform 127">
              <a:extLst>
                <a:ext uri="{FF2B5EF4-FFF2-40B4-BE49-F238E27FC236}">
                  <a16:creationId xmlns:a16="http://schemas.microsoft.com/office/drawing/2014/main" id="{A88B1C8F-3610-405C-9069-1E3B21966996}"/>
                </a:ext>
              </a:extLst>
            </p:cNvPr>
            <p:cNvSpPr>
              <a:spLocks/>
            </p:cNvSpPr>
            <p:nvPr/>
          </p:nvSpPr>
          <p:spPr bwMode="auto">
            <a:xfrm>
              <a:off x="426" y="3300"/>
              <a:ext cx="141" cy="51"/>
            </a:xfrm>
            <a:custGeom>
              <a:avLst/>
              <a:gdLst>
                <a:gd name="T0" fmla="*/ 86 w 95"/>
                <a:gd name="T1" fmla="*/ 35 h 35"/>
                <a:gd name="T2" fmla="*/ 84 w 95"/>
                <a:gd name="T3" fmla="*/ 32 h 35"/>
                <a:gd name="T4" fmla="*/ 42 w 95"/>
                <a:gd name="T5" fmla="*/ 12 h 35"/>
                <a:gd name="T6" fmla="*/ 0 w 95"/>
                <a:gd name="T7" fmla="*/ 12 h 35"/>
                <a:gd name="T8" fmla="*/ 0 w 95"/>
                <a:gd name="T9" fmla="*/ 0 h 35"/>
                <a:gd name="T10" fmla="*/ 42 w 95"/>
                <a:gd name="T11" fmla="*/ 0 h 35"/>
                <a:gd name="T12" fmla="*/ 93 w 95"/>
                <a:gd name="T13" fmla="*/ 24 h 35"/>
                <a:gd name="T14" fmla="*/ 95 w 95"/>
                <a:gd name="T15" fmla="*/ 26 h 35"/>
                <a:gd name="T16" fmla="*/ 86 w 95"/>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35">
                  <a:moveTo>
                    <a:pt x="86" y="35"/>
                  </a:moveTo>
                  <a:cubicBezTo>
                    <a:pt x="85" y="34"/>
                    <a:pt x="85" y="33"/>
                    <a:pt x="84" y="32"/>
                  </a:cubicBezTo>
                  <a:cubicBezTo>
                    <a:pt x="77" y="25"/>
                    <a:pt x="65" y="12"/>
                    <a:pt x="42" y="12"/>
                  </a:cubicBezTo>
                  <a:cubicBezTo>
                    <a:pt x="0" y="12"/>
                    <a:pt x="0" y="12"/>
                    <a:pt x="0" y="12"/>
                  </a:cubicBezTo>
                  <a:cubicBezTo>
                    <a:pt x="0" y="0"/>
                    <a:pt x="0" y="0"/>
                    <a:pt x="0" y="0"/>
                  </a:cubicBezTo>
                  <a:cubicBezTo>
                    <a:pt x="42" y="0"/>
                    <a:pt x="42" y="0"/>
                    <a:pt x="42" y="0"/>
                  </a:cubicBezTo>
                  <a:cubicBezTo>
                    <a:pt x="70" y="0"/>
                    <a:pt x="85" y="16"/>
                    <a:pt x="93" y="24"/>
                  </a:cubicBezTo>
                  <a:cubicBezTo>
                    <a:pt x="93" y="25"/>
                    <a:pt x="94" y="26"/>
                    <a:pt x="95" y="26"/>
                  </a:cubicBezTo>
                  <a:lnTo>
                    <a:pt x="86"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123" name="Freeform 128">
              <a:extLst>
                <a:ext uri="{FF2B5EF4-FFF2-40B4-BE49-F238E27FC236}">
                  <a16:creationId xmlns:a16="http://schemas.microsoft.com/office/drawing/2014/main" id="{F16EB8D0-B6D2-4E67-BF87-D72C88DEBBF1}"/>
                </a:ext>
              </a:extLst>
            </p:cNvPr>
            <p:cNvSpPr>
              <a:spLocks noEditPoints="1"/>
            </p:cNvSpPr>
            <p:nvPr/>
          </p:nvSpPr>
          <p:spPr bwMode="auto">
            <a:xfrm>
              <a:off x="559" y="3086"/>
              <a:ext cx="125" cy="125"/>
            </a:xfrm>
            <a:custGeom>
              <a:avLst/>
              <a:gdLst>
                <a:gd name="T0" fmla="*/ 42 w 84"/>
                <a:gd name="T1" fmla="*/ 84 h 84"/>
                <a:gd name="T2" fmla="*/ 0 w 84"/>
                <a:gd name="T3" fmla="*/ 42 h 84"/>
                <a:gd name="T4" fmla="*/ 42 w 84"/>
                <a:gd name="T5" fmla="*/ 0 h 84"/>
                <a:gd name="T6" fmla="*/ 84 w 84"/>
                <a:gd name="T7" fmla="*/ 42 h 84"/>
                <a:gd name="T8" fmla="*/ 42 w 84"/>
                <a:gd name="T9" fmla="*/ 84 h 84"/>
                <a:gd name="T10" fmla="*/ 42 w 84"/>
                <a:gd name="T11" fmla="*/ 12 h 84"/>
                <a:gd name="T12" fmla="*/ 12 w 84"/>
                <a:gd name="T13" fmla="*/ 42 h 84"/>
                <a:gd name="T14" fmla="*/ 42 w 84"/>
                <a:gd name="T15" fmla="*/ 72 h 84"/>
                <a:gd name="T16" fmla="*/ 72 w 84"/>
                <a:gd name="T17" fmla="*/ 42 h 84"/>
                <a:gd name="T18" fmla="*/ 42 w 84"/>
                <a:gd name="T19"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42" y="84"/>
                  </a:moveTo>
                  <a:cubicBezTo>
                    <a:pt x="19" y="84"/>
                    <a:pt x="0" y="66"/>
                    <a:pt x="0" y="42"/>
                  </a:cubicBezTo>
                  <a:cubicBezTo>
                    <a:pt x="0" y="19"/>
                    <a:pt x="19" y="0"/>
                    <a:pt x="42" y="0"/>
                  </a:cubicBezTo>
                  <a:cubicBezTo>
                    <a:pt x="66" y="0"/>
                    <a:pt x="84" y="19"/>
                    <a:pt x="84" y="42"/>
                  </a:cubicBezTo>
                  <a:cubicBezTo>
                    <a:pt x="84" y="66"/>
                    <a:pt x="66" y="84"/>
                    <a:pt x="42" y="84"/>
                  </a:cubicBezTo>
                  <a:close/>
                  <a:moveTo>
                    <a:pt x="42" y="12"/>
                  </a:moveTo>
                  <a:cubicBezTo>
                    <a:pt x="26" y="12"/>
                    <a:pt x="12" y="26"/>
                    <a:pt x="12" y="42"/>
                  </a:cubicBezTo>
                  <a:cubicBezTo>
                    <a:pt x="12" y="59"/>
                    <a:pt x="26" y="72"/>
                    <a:pt x="42" y="72"/>
                  </a:cubicBezTo>
                  <a:cubicBezTo>
                    <a:pt x="59" y="72"/>
                    <a:pt x="72" y="59"/>
                    <a:pt x="72" y="42"/>
                  </a:cubicBezTo>
                  <a:cubicBezTo>
                    <a:pt x="72" y="26"/>
                    <a:pt x="59"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124" name="Freeform 129">
              <a:extLst>
                <a:ext uri="{FF2B5EF4-FFF2-40B4-BE49-F238E27FC236}">
                  <a16:creationId xmlns:a16="http://schemas.microsoft.com/office/drawing/2014/main" id="{846C8D10-2603-48CA-A1C6-964272E7823D}"/>
                </a:ext>
              </a:extLst>
            </p:cNvPr>
            <p:cNvSpPr>
              <a:spLocks noEditPoints="1"/>
            </p:cNvSpPr>
            <p:nvPr/>
          </p:nvSpPr>
          <p:spPr bwMode="auto">
            <a:xfrm>
              <a:off x="472" y="2997"/>
              <a:ext cx="302" cy="303"/>
            </a:xfrm>
            <a:custGeom>
              <a:avLst/>
              <a:gdLst>
                <a:gd name="T0" fmla="*/ 78 w 204"/>
                <a:gd name="T1" fmla="*/ 204 h 204"/>
                <a:gd name="T2" fmla="*/ 72 w 204"/>
                <a:gd name="T3" fmla="*/ 181 h 204"/>
                <a:gd name="T4" fmla="*/ 33 w 204"/>
                <a:gd name="T5" fmla="*/ 176 h 204"/>
                <a:gd name="T6" fmla="*/ 1 w 204"/>
                <a:gd name="T7" fmla="*/ 133 h 204"/>
                <a:gd name="T8" fmla="*/ 19 w 204"/>
                <a:gd name="T9" fmla="*/ 116 h 204"/>
                <a:gd name="T10" fmla="*/ 19 w 204"/>
                <a:gd name="T11" fmla="*/ 89 h 204"/>
                <a:gd name="T12" fmla="*/ 1 w 204"/>
                <a:gd name="T13" fmla="*/ 77 h 204"/>
                <a:gd name="T14" fmla="*/ 25 w 204"/>
                <a:gd name="T15" fmla="*/ 31 h 204"/>
                <a:gd name="T16" fmla="*/ 49 w 204"/>
                <a:gd name="T17" fmla="*/ 37 h 204"/>
                <a:gd name="T18" fmla="*/ 72 w 204"/>
                <a:gd name="T19" fmla="*/ 6 h 204"/>
                <a:gd name="T20" fmla="*/ 126 w 204"/>
                <a:gd name="T21" fmla="*/ 0 h 204"/>
                <a:gd name="T22" fmla="*/ 132 w 204"/>
                <a:gd name="T23" fmla="*/ 24 h 204"/>
                <a:gd name="T24" fmla="*/ 170 w 204"/>
                <a:gd name="T25" fmla="*/ 29 h 204"/>
                <a:gd name="T26" fmla="*/ 178 w 204"/>
                <a:gd name="T27" fmla="*/ 31 h 204"/>
                <a:gd name="T28" fmla="*/ 200 w 204"/>
                <a:gd name="T29" fmla="*/ 80 h 204"/>
                <a:gd name="T30" fmla="*/ 185 w 204"/>
                <a:gd name="T31" fmla="*/ 102 h 204"/>
                <a:gd name="T32" fmla="*/ 200 w 204"/>
                <a:gd name="T33" fmla="*/ 124 h 204"/>
                <a:gd name="T34" fmla="*/ 178 w 204"/>
                <a:gd name="T35" fmla="*/ 174 h 204"/>
                <a:gd name="T36" fmla="*/ 170 w 204"/>
                <a:gd name="T37" fmla="*/ 176 h 204"/>
                <a:gd name="T38" fmla="*/ 132 w 204"/>
                <a:gd name="T39" fmla="*/ 181 h 204"/>
                <a:gd name="T40" fmla="*/ 126 w 204"/>
                <a:gd name="T41" fmla="*/ 204 h 204"/>
                <a:gd name="T42" fmla="*/ 120 w 204"/>
                <a:gd name="T43" fmla="*/ 192 h 204"/>
                <a:gd name="T44" fmla="*/ 125 w 204"/>
                <a:gd name="T45" fmla="*/ 171 h 204"/>
                <a:gd name="T46" fmla="*/ 157 w 204"/>
                <a:gd name="T47" fmla="*/ 155 h 204"/>
                <a:gd name="T48" fmla="*/ 189 w 204"/>
                <a:gd name="T49" fmla="*/ 132 h 204"/>
                <a:gd name="T50" fmla="*/ 172 w 204"/>
                <a:gd name="T51" fmla="*/ 118 h 204"/>
                <a:gd name="T52" fmla="*/ 172 w 204"/>
                <a:gd name="T53" fmla="*/ 87 h 204"/>
                <a:gd name="T54" fmla="*/ 188 w 204"/>
                <a:gd name="T55" fmla="*/ 73 h 204"/>
                <a:gd name="T56" fmla="*/ 157 w 204"/>
                <a:gd name="T57" fmla="*/ 50 h 204"/>
                <a:gd name="T58" fmla="*/ 125 w 204"/>
                <a:gd name="T59" fmla="*/ 34 h 204"/>
                <a:gd name="T60" fmla="*/ 120 w 204"/>
                <a:gd name="T61" fmla="*/ 12 h 204"/>
                <a:gd name="T62" fmla="*/ 84 w 204"/>
                <a:gd name="T63" fmla="*/ 28 h 204"/>
                <a:gd name="T64" fmla="*/ 54 w 204"/>
                <a:gd name="T65" fmla="*/ 49 h 204"/>
                <a:gd name="T66" fmla="*/ 33 w 204"/>
                <a:gd name="T67" fmla="*/ 42 h 204"/>
                <a:gd name="T68" fmla="*/ 28 w 204"/>
                <a:gd name="T69" fmla="*/ 81 h 204"/>
                <a:gd name="T70" fmla="*/ 30 w 204"/>
                <a:gd name="T71" fmla="*/ 102 h 204"/>
                <a:gd name="T72" fmla="*/ 28 w 204"/>
                <a:gd name="T73" fmla="*/ 124 h 204"/>
                <a:gd name="T74" fmla="*/ 33 w 204"/>
                <a:gd name="T75" fmla="*/ 163 h 204"/>
                <a:gd name="T76" fmla="*/ 54 w 204"/>
                <a:gd name="T77" fmla="*/ 156 h 204"/>
                <a:gd name="T78" fmla="*/ 84 w 204"/>
                <a:gd name="T79" fmla="*/ 1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4" h="204">
                  <a:moveTo>
                    <a:pt x="126" y="204"/>
                  </a:moveTo>
                  <a:cubicBezTo>
                    <a:pt x="78" y="204"/>
                    <a:pt x="78" y="204"/>
                    <a:pt x="78" y="204"/>
                  </a:cubicBezTo>
                  <a:cubicBezTo>
                    <a:pt x="75" y="204"/>
                    <a:pt x="72" y="202"/>
                    <a:pt x="72" y="198"/>
                  </a:cubicBezTo>
                  <a:cubicBezTo>
                    <a:pt x="72" y="181"/>
                    <a:pt x="72" y="181"/>
                    <a:pt x="72" y="181"/>
                  </a:cubicBezTo>
                  <a:cubicBezTo>
                    <a:pt x="64" y="178"/>
                    <a:pt x="56" y="174"/>
                    <a:pt x="49" y="168"/>
                  </a:cubicBezTo>
                  <a:cubicBezTo>
                    <a:pt x="33" y="176"/>
                    <a:pt x="33" y="176"/>
                    <a:pt x="33" y="176"/>
                  </a:cubicBezTo>
                  <a:cubicBezTo>
                    <a:pt x="30" y="178"/>
                    <a:pt x="27" y="177"/>
                    <a:pt x="25" y="174"/>
                  </a:cubicBezTo>
                  <a:cubicBezTo>
                    <a:pt x="1" y="133"/>
                    <a:pt x="1" y="133"/>
                    <a:pt x="1" y="133"/>
                  </a:cubicBezTo>
                  <a:cubicBezTo>
                    <a:pt x="0" y="130"/>
                    <a:pt x="0" y="126"/>
                    <a:pt x="3" y="124"/>
                  </a:cubicBezTo>
                  <a:cubicBezTo>
                    <a:pt x="19" y="116"/>
                    <a:pt x="19" y="116"/>
                    <a:pt x="19" y="116"/>
                  </a:cubicBezTo>
                  <a:cubicBezTo>
                    <a:pt x="18" y="111"/>
                    <a:pt x="18" y="107"/>
                    <a:pt x="18" y="102"/>
                  </a:cubicBezTo>
                  <a:cubicBezTo>
                    <a:pt x="18" y="98"/>
                    <a:pt x="18" y="94"/>
                    <a:pt x="19" y="89"/>
                  </a:cubicBezTo>
                  <a:cubicBezTo>
                    <a:pt x="3" y="80"/>
                    <a:pt x="3" y="80"/>
                    <a:pt x="3" y="80"/>
                  </a:cubicBezTo>
                  <a:cubicBezTo>
                    <a:pt x="2" y="80"/>
                    <a:pt x="1" y="78"/>
                    <a:pt x="1" y="77"/>
                  </a:cubicBezTo>
                  <a:cubicBezTo>
                    <a:pt x="0" y="75"/>
                    <a:pt x="0" y="74"/>
                    <a:pt x="1" y="72"/>
                  </a:cubicBezTo>
                  <a:cubicBezTo>
                    <a:pt x="25" y="31"/>
                    <a:pt x="25" y="31"/>
                    <a:pt x="25" y="31"/>
                  </a:cubicBezTo>
                  <a:cubicBezTo>
                    <a:pt x="27" y="28"/>
                    <a:pt x="31" y="27"/>
                    <a:pt x="34" y="28"/>
                  </a:cubicBezTo>
                  <a:cubicBezTo>
                    <a:pt x="49" y="37"/>
                    <a:pt x="49" y="37"/>
                    <a:pt x="49" y="37"/>
                  </a:cubicBezTo>
                  <a:cubicBezTo>
                    <a:pt x="56" y="31"/>
                    <a:pt x="64" y="27"/>
                    <a:pt x="72" y="24"/>
                  </a:cubicBezTo>
                  <a:cubicBezTo>
                    <a:pt x="72" y="6"/>
                    <a:pt x="72" y="6"/>
                    <a:pt x="72" y="6"/>
                  </a:cubicBezTo>
                  <a:cubicBezTo>
                    <a:pt x="72" y="3"/>
                    <a:pt x="75" y="0"/>
                    <a:pt x="78" y="0"/>
                  </a:cubicBezTo>
                  <a:cubicBezTo>
                    <a:pt x="126" y="0"/>
                    <a:pt x="126" y="0"/>
                    <a:pt x="126" y="0"/>
                  </a:cubicBezTo>
                  <a:cubicBezTo>
                    <a:pt x="130" y="0"/>
                    <a:pt x="132" y="3"/>
                    <a:pt x="132" y="6"/>
                  </a:cubicBezTo>
                  <a:cubicBezTo>
                    <a:pt x="132" y="24"/>
                    <a:pt x="132" y="24"/>
                    <a:pt x="132" y="24"/>
                  </a:cubicBezTo>
                  <a:cubicBezTo>
                    <a:pt x="141" y="27"/>
                    <a:pt x="148" y="32"/>
                    <a:pt x="155" y="37"/>
                  </a:cubicBezTo>
                  <a:cubicBezTo>
                    <a:pt x="170" y="29"/>
                    <a:pt x="170" y="29"/>
                    <a:pt x="170" y="29"/>
                  </a:cubicBezTo>
                  <a:cubicBezTo>
                    <a:pt x="171" y="28"/>
                    <a:pt x="173" y="27"/>
                    <a:pt x="174" y="28"/>
                  </a:cubicBezTo>
                  <a:cubicBezTo>
                    <a:pt x="176" y="28"/>
                    <a:pt x="177" y="29"/>
                    <a:pt x="178" y="31"/>
                  </a:cubicBezTo>
                  <a:cubicBezTo>
                    <a:pt x="202" y="72"/>
                    <a:pt x="202" y="72"/>
                    <a:pt x="202" y="72"/>
                  </a:cubicBezTo>
                  <a:cubicBezTo>
                    <a:pt x="203" y="75"/>
                    <a:pt x="202" y="79"/>
                    <a:pt x="200" y="80"/>
                  </a:cubicBezTo>
                  <a:cubicBezTo>
                    <a:pt x="184" y="89"/>
                    <a:pt x="184" y="89"/>
                    <a:pt x="184" y="89"/>
                  </a:cubicBezTo>
                  <a:cubicBezTo>
                    <a:pt x="185" y="94"/>
                    <a:pt x="185" y="98"/>
                    <a:pt x="185" y="102"/>
                  </a:cubicBezTo>
                  <a:cubicBezTo>
                    <a:pt x="185" y="107"/>
                    <a:pt x="185" y="111"/>
                    <a:pt x="184" y="116"/>
                  </a:cubicBezTo>
                  <a:cubicBezTo>
                    <a:pt x="200" y="124"/>
                    <a:pt x="200" y="124"/>
                    <a:pt x="200" y="124"/>
                  </a:cubicBezTo>
                  <a:cubicBezTo>
                    <a:pt x="203" y="126"/>
                    <a:pt x="204" y="130"/>
                    <a:pt x="202" y="133"/>
                  </a:cubicBezTo>
                  <a:cubicBezTo>
                    <a:pt x="178" y="174"/>
                    <a:pt x="178" y="174"/>
                    <a:pt x="178" y="174"/>
                  </a:cubicBezTo>
                  <a:cubicBezTo>
                    <a:pt x="177" y="176"/>
                    <a:pt x="176" y="177"/>
                    <a:pt x="174" y="177"/>
                  </a:cubicBezTo>
                  <a:cubicBezTo>
                    <a:pt x="173" y="177"/>
                    <a:pt x="171" y="177"/>
                    <a:pt x="170" y="176"/>
                  </a:cubicBezTo>
                  <a:cubicBezTo>
                    <a:pt x="155" y="168"/>
                    <a:pt x="155" y="168"/>
                    <a:pt x="155" y="168"/>
                  </a:cubicBezTo>
                  <a:cubicBezTo>
                    <a:pt x="148" y="173"/>
                    <a:pt x="141" y="178"/>
                    <a:pt x="132" y="181"/>
                  </a:cubicBezTo>
                  <a:cubicBezTo>
                    <a:pt x="132" y="198"/>
                    <a:pt x="132" y="198"/>
                    <a:pt x="132" y="198"/>
                  </a:cubicBezTo>
                  <a:cubicBezTo>
                    <a:pt x="132" y="202"/>
                    <a:pt x="130" y="204"/>
                    <a:pt x="126" y="204"/>
                  </a:cubicBezTo>
                  <a:close/>
                  <a:moveTo>
                    <a:pt x="84" y="192"/>
                  </a:moveTo>
                  <a:cubicBezTo>
                    <a:pt x="120" y="192"/>
                    <a:pt x="120" y="192"/>
                    <a:pt x="120" y="192"/>
                  </a:cubicBezTo>
                  <a:cubicBezTo>
                    <a:pt x="120" y="177"/>
                    <a:pt x="120" y="177"/>
                    <a:pt x="120" y="177"/>
                  </a:cubicBezTo>
                  <a:cubicBezTo>
                    <a:pt x="120" y="174"/>
                    <a:pt x="122" y="172"/>
                    <a:pt x="125" y="171"/>
                  </a:cubicBezTo>
                  <a:cubicBezTo>
                    <a:pt x="135" y="168"/>
                    <a:pt x="142" y="163"/>
                    <a:pt x="150" y="156"/>
                  </a:cubicBezTo>
                  <a:cubicBezTo>
                    <a:pt x="152" y="154"/>
                    <a:pt x="155" y="154"/>
                    <a:pt x="157" y="155"/>
                  </a:cubicBezTo>
                  <a:cubicBezTo>
                    <a:pt x="171" y="163"/>
                    <a:pt x="171" y="163"/>
                    <a:pt x="171" y="163"/>
                  </a:cubicBezTo>
                  <a:cubicBezTo>
                    <a:pt x="189" y="132"/>
                    <a:pt x="189" y="132"/>
                    <a:pt x="189" y="132"/>
                  </a:cubicBezTo>
                  <a:cubicBezTo>
                    <a:pt x="175" y="124"/>
                    <a:pt x="175" y="124"/>
                    <a:pt x="175" y="124"/>
                  </a:cubicBezTo>
                  <a:cubicBezTo>
                    <a:pt x="173" y="123"/>
                    <a:pt x="171" y="120"/>
                    <a:pt x="172" y="118"/>
                  </a:cubicBezTo>
                  <a:cubicBezTo>
                    <a:pt x="173" y="113"/>
                    <a:pt x="173" y="108"/>
                    <a:pt x="173" y="102"/>
                  </a:cubicBezTo>
                  <a:cubicBezTo>
                    <a:pt x="173" y="98"/>
                    <a:pt x="173" y="92"/>
                    <a:pt x="172" y="87"/>
                  </a:cubicBezTo>
                  <a:cubicBezTo>
                    <a:pt x="171" y="85"/>
                    <a:pt x="173" y="82"/>
                    <a:pt x="175" y="81"/>
                  </a:cubicBezTo>
                  <a:cubicBezTo>
                    <a:pt x="188" y="73"/>
                    <a:pt x="188" y="73"/>
                    <a:pt x="188" y="73"/>
                  </a:cubicBezTo>
                  <a:cubicBezTo>
                    <a:pt x="170" y="42"/>
                    <a:pt x="170" y="42"/>
                    <a:pt x="170" y="42"/>
                  </a:cubicBezTo>
                  <a:cubicBezTo>
                    <a:pt x="157" y="50"/>
                    <a:pt x="157" y="50"/>
                    <a:pt x="157" y="50"/>
                  </a:cubicBezTo>
                  <a:cubicBezTo>
                    <a:pt x="155" y="51"/>
                    <a:pt x="152" y="51"/>
                    <a:pt x="150" y="49"/>
                  </a:cubicBezTo>
                  <a:cubicBezTo>
                    <a:pt x="142" y="42"/>
                    <a:pt x="135" y="37"/>
                    <a:pt x="125" y="34"/>
                  </a:cubicBezTo>
                  <a:cubicBezTo>
                    <a:pt x="122" y="33"/>
                    <a:pt x="120" y="31"/>
                    <a:pt x="120" y="28"/>
                  </a:cubicBezTo>
                  <a:cubicBezTo>
                    <a:pt x="120" y="12"/>
                    <a:pt x="120" y="12"/>
                    <a:pt x="120" y="12"/>
                  </a:cubicBezTo>
                  <a:cubicBezTo>
                    <a:pt x="84" y="12"/>
                    <a:pt x="84" y="12"/>
                    <a:pt x="84" y="12"/>
                  </a:cubicBezTo>
                  <a:cubicBezTo>
                    <a:pt x="84" y="28"/>
                    <a:pt x="84" y="28"/>
                    <a:pt x="84" y="28"/>
                  </a:cubicBezTo>
                  <a:cubicBezTo>
                    <a:pt x="84" y="31"/>
                    <a:pt x="83" y="33"/>
                    <a:pt x="80" y="34"/>
                  </a:cubicBezTo>
                  <a:cubicBezTo>
                    <a:pt x="70" y="37"/>
                    <a:pt x="62" y="41"/>
                    <a:pt x="54" y="49"/>
                  </a:cubicBezTo>
                  <a:cubicBezTo>
                    <a:pt x="52" y="51"/>
                    <a:pt x="49" y="51"/>
                    <a:pt x="47" y="50"/>
                  </a:cubicBezTo>
                  <a:cubicBezTo>
                    <a:pt x="33" y="42"/>
                    <a:pt x="33" y="42"/>
                    <a:pt x="33" y="42"/>
                  </a:cubicBezTo>
                  <a:cubicBezTo>
                    <a:pt x="15" y="73"/>
                    <a:pt x="15" y="73"/>
                    <a:pt x="15" y="73"/>
                  </a:cubicBezTo>
                  <a:cubicBezTo>
                    <a:pt x="28" y="81"/>
                    <a:pt x="28" y="81"/>
                    <a:pt x="28" y="81"/>
                  </a:cubicBezTo>
                  <a:cubicBezTo>
                    <a:pt x="31" y="82"/>
                    <a:pt x="32" y="85"/>
                    <a:pt x="31" y="87"/>
                  </a:cubicBezTo>
                  <a:cubicBezTo>
                    <a:pt x="30" y="92"/>
                    <a:pt x="30" y="97"/>
                    <a:pt x="30" y="102"/>
                  </a:cubicBezTo>
                  <a:cubicBezTo>
                    <a:pt x="30" y="108"/>
                    <a:pt x="30" y="113"/>
                    <a:pt x="31" y="117"/>
                  </a:cubicBezTo>
                  <a:cubicBezTo>
                    <a:pt x="32" y="120"/>
                    <a:pt x="30" y="123"/>
                    <a:pt x="28" y="124"/>
                  </a:cubicBezTo>
                  <a:cubicBezTo>
                    <a:pt x="15" y="132"/>
                    <a:pt x="15" y="132"/>
                    <a:pt x="15" y="132"/>
                  </a:cubicBezTo>
                  <a:cubicBezTo>
                    <a:pt x="33" y="163"/>
                    <a:pt x="33" y="163"/>
                    <a:pt x="33" y="163"/>
                  </a:cubicBezTo>
                  <a:cubicBezTo>
                    <a:pt x="47" y="155"/>
                    <a:pt x="47" y="155"/>
                    <a:pt x="47" y="155"/>
                  </a:cubicBezTo>
                  <a:cubicBezTo>
                    <a:pt x="49" y="154"/>
                    <a:pt x="52" y="154"/>
                    <a:pt x="54" y="156"/>
                  </a:cubicBezTo>
                  <a:cubicBezTo>
                    <a:pt x="62" y="164"/>
                    <a:pt x="70" y="168"/>
                    <a:pt x="80" y="171"/>
                  </a:cubicBezTo>
                  <a:cubicBezTo>
                    <a:pt x="83" y="172"/>
                    <a:pt x="84" y="174"/>
                    <a:pt x="84" y="177"/>
                  </a:cubicBezTo>
                  <a:lnTo>
                    <a:pt x="84" y="1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grpSp>
      <p:sp>
        <p:nvSpPr>
          <p:cNvPr id="125" name="Rectangle 124">
            <a:extLst>
              <a:ext uri="{FF2B5EF4-FFF2-40B4-BE49-F238E27FC236}">
                <a16:creationId xmlns:a16="http://schemas.microsoft.com/office/drawing/2014/main" id="{0DEBF445-80A0-424A-8C04-8C087D30251D}"/>
              </a:ext>
            </a:extLst>
          </p:cNvPr>
          <p:cNvSpPr/>
          <p:nvPr/>
        </p:nvSpPr>
        <p:spPr>
          <a:xfrm>
            <a:off x="7591631" y="4672370"/>
            <a:ext cx="4392231" cy="1700548"/>
          </a:xfrm>
          <a:prstGeom prst="rect">
            <a:avLst/>
          </a:prstGeom>
          <a:solidFill>
            <a:srgbClr val="FCD0D0"/>
          </a:solidFill>
          <a:ln w="3175" cap="flat" cmpd="sng" algn="ctr">
            <a:noFill/>
            <a:prstDash val="solid"/>
            <a:miter lim="800000"/>
          </a:ln>
          <a:effectLst/>
        </p:spPr>
        <p:txBody>
          <a:bodyPr lIns="192000" tIns="192000" rIns="192000" bIns="192000" rtlCol="0" anchor="ctr"/>
          <a:lstStyle/>
          <a:p>
            <a:pPr marL="228594" marR="0" lvl="0" indent="-228594" defTabSz="1625438"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Les </a:t>
            </a:r>
            <a:r>
              <a:rPr kumimoji="0" lang="fr-FR" sz="1200" b="1"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salariés</a:t>
            </a:r>
            <a:r>
              <a:rPr kumimoji="0" lang="fr-FR" sz="1200" b="0"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 des entreprises sont </a:t>
            </a:r>
            <a:r>
              <a:rPr kumimoji="0" lang="fr-FR" sz="1200" b="1"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en premières lignes </a:t>
            </a:r>
            <a:r>
              <a:rPr kumimoji="0" lang="fr-FR" sz="1200" b="0"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contre le risque cyber, d’où l’importance de la </a:t>
            </a:r>
            <a:r>
              <a:rPr kumimoji="0" lang="fr-FR" sz="1200" b="1"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prévention</a:t>
            </a:r>
            <a:r>
              <a:rPr kumimoji="0" lang="fr-FR" sz="1200" b="0"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 et de la </a:t>
            </a:r>
            <a:r>
              <a:rPr kumimoji="0" lang="fr-FR" sz="1200" b="1"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formation.</a:t>
            </a:r>
          </a:p>
          <a:p>
            <a:pPr marL="228594" marR="0" lvl="0" indent="-228594" defTabSz="1625438"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latin typeface="Arial" panose="020B0604020202020204"/>
                <a:ea typeface="+mn-ea"/>
                <a:cs typeface="Calibri" panose="020F0502020204030204" pitchFamily="34" charset="0"/>
              </a:rPr>
              <a:t>Les </a:t>
            </a:r>
            <a:r>
              <a:rPr kumimoji="0" lang="fr-FR" sz="1200" b="1" i="0" u="none" strike="noStrike" kern="0" cap="none" spc="0" normalizeH="0" baseline="0" noProof="0">
                <a:ln>
                  <a:noFill/>
                </a:ln>
                <a:solidFill>
                  <a:srgbClr val="3E454A"/>
                </a:solidFill>
                <a:effectLst/>
                <a:uLnTx/>
                <a:uFillTx/>
                <a:latin typeface="Arial" panose="020B0604020202020204"/>
                <a:ea typeface="+mn-ea"/>
                <a:cs typeface="Calibri" panose="020F0502020204030204" pitchFamily="34" charset="0"/>
              </a:rPr>
              <a:t>garanties proposées sont identiques qu’il s’agisse d’une Entreprise ou d’un Professionnel</a:t>
            </a:r>
            <a:r>
              <a:rPr kumimoji="0" lang="fr-FR" sz="1200" b="0" i="0" u="none" strike="noStrike" kern="0" cap="none" spc="0" normalizeH="0" baseline="0" noProof="0">
                <a:ln>
                  <a:noFill/>
                </a:ln>
                <a:solidFill>
                  <a:srgbClr val="3E454A"/>
                </a:solidFill>
                <a:effectLst/>
                <a:uLnTx/>
                <a:uFillTx/>
                <a:latin typeface="Arial" panose="020B0604020202020204"/>
                <a:ea typeface="+mn-ea"/>
                <a:cs typeface="Calibri" panose="020F0502020204030204" pitchFamily="34" charset="0"/>
              </a:rPr>
              <a:t>. Le calcul de la prime se fera en fonction du CA, de l’activité et de l’effectif. </a:t>
            </a:r>
          </a:p>
        </p:txBody>
      </p:sp>
      <p:sp>
        <p:nvSpPr>
          <p:cNvPr id="126" name="Freeform 17">
            <a:extLst>
              <a:ext uri="{FF2B5EF4-FFF2-40B4-BE49-F238E27FC236}">
                <a16:creationId xmlns:a16="http://schemas.microsoft.com/office/drawing/2014/main" id="{98775684-0EB1-4DB4-A027-158E161860CC}"/>
              </a:ext>
            </a:extLst>
          </p:cNvPr>
          <p:cNvSpPr>
            <a:spLocks noChangeAspect="1" noEditPoints="1"/>
          </p:cNvSpPr>
          <p:nvPr/>
        </p:nvSpPr>
        <p:spPr bwMode="auto">
          <a:xfrm>
            <a:off x="7642475" y="4371456"/>
            <a:ext cx="208676" cy="238635"/>
          </a:xfrm>
          <a:custGeom>
            <a:avLst/>
            <a:gdLst>
              <a:gd name="T0" fmla="*/ 134 w 211"/>
              <a:gd name="T1" fmla="*/ 184 h 242"/>
              <a:gd name="T2" fmla="*/ 78 w 211"/>
              <a:gd name="T3" fmla="*/ 186 h 242"/>
              <a:gd name="T4" fmla="*/ 58 w 211"/>
              <a:gd name="T5" fmla="*/ 141 h 242"/>
              <a:gd name="T6" fmla="*/ 164 w 211"/>
              <a:gd name="T7" fmla="*/ 107 h 242"/>
              <a:gd name="T8" fmla="*/ 77 w 211"/>
              <a:gd name="T9" fmla="*/ 218 h 242"/>
              <a:gd name="T10" fmla="*/ 134 w 211"/>
              <a:gd name="T11" fmla="*/ 218 h 242"/>
              <a:gd name="T12" fmla="*/ 82 w 211"/>
              <a:gd name="T13" fmla="*/ 194 h 242"/>
              <a:gd name="T14" fmla="*/ 129 w 211"/>
              <a:gd name="T15" fmla="*/ 205 h 242"/>
              <a:gd name="T16" fmla="*/ 88 w 211"/>
              <a:gd name="T17" fmla="*/ 231 h 242"/>
              <a:gd name="T18" fmla="*/ 100 w 211"/>
              <a:gd name="T19" fmla="*/ 242 h 242"/>
              <a:gd name="T20" fmla="*/ 123 w 211"/>
              <a:gd name="T21" fmla="*/ 232 h 242"/>
              <a:gd name="T22" fmla="*/ 170 w 211"/>
              <a:gd name="T23" fmla="*/ 150 h 242"/>
              <a:gd name="T24" fmla="*/ 162 w 211"/>
              <a:gd name="T25" fmla="*/ 160 h 242"/>
              <a:gd name="T26" fmla="*/ 193 w 211"/>
              <a:gd name="T27" fmla="*/ 167 h 242"/>
              <a:gd name="T28" fmla="*/ 210 w 211"/>
              <a:gd name="T29" fmla="*/ 121 h 242"/>
              <a:gd name="T30" fmla="*/ 179 w 211"/>
              <a:gd name="T31" fmla="*/ 129 h 242"/>
              <a:gd name="T32" fmla="*/ 207 w 211"/>
              <a:gd name="T33" fmla="*/ 138 h 242"/>
              <a:gd name="T34" fmla="*/ 210 w 211"/>
              <a:gd name="T35" fmla="*/ 121 h 242"/>
              <a:gd name="T36" fmla="*/ 183 w 211"/>
              <a:gd name="T37" fmla="*/ 96 h 242"/>
              <a:gd name="T38" fmla="*/ 207 w 211"/>
              <a:gd name="T39" fmla="*/ 75 h 242"/>
              <a:gd name="T40" fmla="*/ 179 w 211"/>
              <a:gd name="T41" fmla="*/ 84 h 242"/>
              <a:gd name="T42" fmla="*/ 193 w 211"/>
              <a:gd name="T43" fmla="*/ 48 h 242"/>
              <a:gd name="T44" fmla="*/ 182 w 211"/>
              <a:gd name="T45" fmla="*/ 34 h 242"/>
              <a:gd name="T46" fmla="*/ 169 w 211"/>
              <a:gd name="T47" fmla="*/ 63 h 242"/>
              <a:gd name="T48" fmla="*/ 145 w 211"/>
              <a:gd name="T49" fmla="*/ 39 h 242"/>
              <a:gd name="T50" fmla="*/ 144 w 211"/>
              <a:gd name="T51" fmla="*/ 8 h 242"/>
              <a:gd name="T52" fmla="*/ 134 w 211"/>
              <a:gd name="T53" fmla="*/ 35 h 242"/>
              <a:gd name="T54" fmla="*/ 111 w 211"/>
              <a:gd name="T55" fmla="*/ 30 h 242"/>
              <a:gd name="T56" fmla="*/ 113 w 211"/>
              <a:gd name="T57" fmla="*/ 1 h 242"/>
              <a:gd name="T58" fmla="*/ 97 w 211"/>
              <a:gd name="T59" fmla="*/ 2 h 242"/>
              <a:gd name="T60" fmla="*/ 66 w 211"/>
              <a:gd name="T61" fmla="*/ 39 h 242"/>
              <a:gd name="T62" fmla="*/ 78 w 211"/>
              <a:gd name="T63" fmla="*/ 34 h 242"/>
              <a:gd name="T64" fmla="*/ 52 w 211"/>
              <a:gd name="T65" fmla="*/ 15 h 242"/>
              <a:gd name="T66" fmla="*/ 40 w 211"/>
              <a:gd name="T67" fmla="*/ 63 h 242"/>
              <a:gd name="T68" fmla="*/ 49 w 211"/>
              <a:gd name="T69" fmla="*/ 53 h 242"/>
              <a:gd name="T70" fmla="*/ 18 w 211"/>
              <a:gd name="T71" fmla="*/ 47 h 242"/>
              <a:gd name="T72" fmla="*/ 25 w 211"/>
              <a:gd name="T73" fmla="*/ 95 h 242"/>
              <a:gd name="T74" fmla="*/ 29 w 211"/>
              <a:gd name="T75" fmla="*/ 95 h 242"/>
              <a:gd name="T76" fmla="*/ 5 w 211"/>
              <a:gd name="T77" fmla="*/ 75 h 242"/>
              <a:gd name="T78" fmla="*/ 0 w 211"/>
              <a:gd name="T79" fmla="*/ 92 h 242"/>
              <a:gd name="T80" fmla="*/ 25 w 211"/>
              <a:gd name="T81" fmla="*/ 95 h 242"/>
              <a:gd name="T82" fmla="*/ 28 w 211"/>
              <a:gd name="T83" fmla="*/ 118 h 242"/>
              <a:gd name="T84" fmla="*/ 4 w 211"/>
              <a:gd name="T85" fmla="*/ 138 h 242"/>
              <a:gd name="T86" fmla="*/ 32 w 211"/>
              <a:gd name="T87" fmla="*/ 129 h 242"/>
              <a:gd name="T88" fmla="*/ 18 w 211"/>
              <a:gd name="T89" fmla="*/ 165 h 242"/>
              <a:gd name="T90" fmla="*/ 29 w 211"/>
              <a:gd name="T91" fmla="*/ 179 h 242"/>
              <a:gd name="T92" fmla="*/ 42 w 211"/>
              <a:gd name="T93" fmla="*/ 15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1" h="242">
                <a:moveTo>
                  <a:pt x="164" y="107"/>
                </a:moveTo>
                <a:cubicBezTo>
                  <a:pt x="164" y="120"/>
                  <a:pt x="160" y="131"/>
                  <a:pt x="154" y="140"/>
                </a:cubicBezTo>
                <a:cubicBezTo>
                  <a:pt x="145" y="154"/>
                  <a:pt x="134" y="168"/>
                  <a:pt x="134" y="184"/>
                </a:cubicBezTo>
                <a:cubicBezTo>
                  <a:pt x="134" y="185"/>
                  <a:pt x="134" y="185"/>
                  <a:pt x="134" y="185"/>
                </a:cubicBezTo>
                <a:cubicBezTo>
                  <a:pt x="134" y="186"/>
                  <a:pt x="134" y="186"/>
                  <a:pt x="133" y="186"/>
                </a:cubicBezTo>
                <a:cubicBezTo>
                  <a:pt x="78" y="186"/>
                  <a:pt x="78" y="186"/>
                  <a:pt x="78" y="186"/>
                </a:cubicBezTo>
                <a:cubicBezTo>
                  <a:pt x="77" y="186"/>
                  <a:pt x="77" y="186"/>
                  <a:pt x="77" y="185"/>
                </a:cubicBezTo>
                <a:cubicBezTo>
                  <a:pt x="77" y="184"/>
                  <a:pt x="77" y="184"/>
                  <a:pt x="77" y="184"/>
                </a:cubicBezTo>
                <a:cubicBezTo>
                  <a:pt x="77" y="169"/>
                  <a:pt x="66" y="155"/>
                  <a:pt x="58" y="141"/>
                </a:cubicBezTo>
                <a:cubicBezTo>
                  <a:pt x="51" y="132"/>
                  <a:pt x="47" y="120"/>
                  <a:pt x="47" y="107"/>
                </a:cubicBezTo>
                <a:cubicBezTo>
                  <a:pt x="47" y="75"/>
                  <a:pt x="73" y="49"/>
                  <a:pt x="106" y="49"/>
                </a:cubicBezTo>
                <a:cubicBezTo>
                  <a:pt x="138" y="49"/>
                  <a:pt x="164" y="75"/>
                  <a:pt x="164" y="107"/>
                </a:cubicBezTo>
                <a:close/>
                <a:moveTo>
                  <a:pt x="129" y="212"/>
                </a:moveTo>
                <a:cubicBezTo>
                  <a:pt x="82" y="212"/>
                  <a:pt x="82" y="212"/>
                  <a:pt x="82" y="212"/>
                </a:cubicBezTo>
                <a:cubicBezTo>
                  <a:pt x="79" y="212"/>
                  <a:pt x="77" y="215"/>
                  <a:pt x="77" y="218"/>
                </a:cubicBezTo>
                <a:cubicBezTo>
                  <a:pt x="77" y="221"/>
                  <a:pt x="79" y="224"/>
                  <a:pt x="82" y="224"/>
                </a:cubicBezTo>
                <a:cubicBezTo>
                  <a:pt x="129" y="224"/>
                  <a:pt x="129" y="224"/>
                  <a:pt x="129" y="224"/>
                </a:cubicBezTo>
                <a:cubicBezTo>
                  <a:pt x="132" y="224"/>
                  <a:pt x="134" y="221"/>
                  <a:pt x="134" y="218"/>
                </a:cubicBezTo>
                <a:cubicBezTo>
                  <a:pt x="134" y="215"/>
                  <a:pt x="132" y="212"/>
                  <a:pt x="129" y="212"/>
                </a:cubicBezTo>
                <a:close/>
                <a:moveTo>
                  <a:pt x="129" y="194"/>
                </a:moveTo>
                <a:cubicBezTo>
                  <a:pt x="82" y="194"/>
                  <a:pt x="82" y="194"/>
                  <a:pt x="82" y="194"/>
                </a:cubicBezTo>
                <a:cubicBezTo>
                  <a:pt x="79" y="194"/>
                  <a:pt x="77" y="196"/>
                  <a:pt x="77" y="199"/>
                </a:cubicBezTo>
                <a:cubicBezTo>
                  <a:pt x="77" y="203"/>
                  <a:pt x="79" y="205"/>
                  <a:pt x="82" y="205"/>
                </a:cubicBezTo>
                <a:cubicBezTo>
                  <a:pt x="129" y="205"/>
                  <a:pt x="129" y="205"/>
                  <a:pt x="129" y="205"/>
                </a:cubicBezTo>
                <a:cubicBezTo>
                  <a:pt x="132" y="205"/>
                  <a:pt x="134" y="203"/>
                  <a:pt x="134" y="199"/>
                </a:cubicBezTo>
                <a:cubicBezTo>
                  <a:pt x="134" y="196"/>
                  <a:pt x="132" y="194"/>
                  <a:pt x="129" y="194"/>
                </a:cubicBezTo>
                <a:close/>
                <a:moveTo>
                  <a:pt x="88" y="231"/>
                </a:moveTo>
                <a:cubicBezTo>
                  <a:pt x="87" y="231"/>
                  <a:pt x="87" y="231"/>
                  <a:pt x="88" y="232"/>
                </a:cubicBezTo>
                <a:cubicBezTo>
                  <a:pt x="96" y="241"/>
                  <a:pt x="96" y="241"/>
                  <a:pt x="96" y="241"/>
                </a:cubicBezTo>
                <a:cubicBezTo>
                  <a:pt x="97" y="242"/>
                  <a:pt x="99" y="242"/>
                  <a:pt x="100" y="242"/>
                </a:cubicBezTo>
                <a:cubicBezTo>
                  <a:pt x="111" y="242"/>
                  <a:pt x="111" y="242"/>
                  <a:pt x="111" y="242"/>
                </a:cubicBezTo>
                <a:cubicBezTo>
                  <a:pt x="112" y="242"/>
                  <a:pt x="114" y="242"/>
                  <a:pt x="115" y="241"/>
                </a:cubicBezTo>
                <a:cubicBezTo>
                  <a:pt x="123" y="232"/>
                  <a:pt x="123" y="232"/>
                  <a:pt x="123" y="232"/>
                </a:cubicBezTo>
                <a:cubicBezTo>
                  <a:pt x="124" y="231"/>
                  <a:pt x="124" y="231"/>
                  <a:pt x="123" y="231"/>
                </a:cubicBezTo>
                <a:lnTo>
                  <a:pt x="88" y="231"/>
                </a:lnTo>
                <a:close/>
                <a:moveTo>
                  <a:pt x="170" y="150"/>
                </a:moveTo>
                <a:cubicBezTo>
                  <a:pt x="170" y="150"/>
                  <a:pt x="169" y="150"/>
                  <a:pt x="169" y="150"/>
                </a:cubicBezTo>
                <a:cubicBezTo>
                  <a:pt x="162" y="159"/>
                  <a:pt x="162" y="159"/>
                  <a:pt x="162" y="159"/>
                </a:cubicBezTo>
                <a:cubicBezTo>
                  <a:pt x="162" y="159"/>
                  <a:pt x="162" y="160"/>
                  <a:pt x="162" y="160"/>
                </a:cubicBezTo>
                <a:cubicBezTo>
                  <a:pt x="182" y="179"/>
                  <a:pt x="182" y="179"/>
                  <a:pt x="182" y="179"/>
                </a:cubicBezTo>
                <a:cubicBezTo>
                  <a:pt x="182" y="180"/>
                  <a:pt x="183" y="180"/>
                  <a:pt x="183" y="179"/>
                </a:cubicBezTo>
                <a:cubicBezTo>
                  <a:pt x="193" y="167"/>
                  <a:pt x="193" y="167"/>
                  <a:pt x="193" y="167"/>
                </a:cubicBezTo>
                <a:cubicBezTo>
                  <a:pt x="194" y="166"/>
                  <a:pt x="193" y="166"/>
                  <a:pt x="193" y="165"/>
                </a:cubicBezTo>
                <a:lnTo>
                  <a:pt x="170" y="150"/>
                </a:lnTo>
                <a:close/>
                <a:moveTo>
                  <a:pt x="210" y="121"/>
                </a:moveTo>
                <a:cubicBezTo>
                  <a:pt x="183" y="117"/>
                  <a:pt x="183" y="117"/>
                  <a:pt x="183" y="117"/>
                </a:cubicBezTo>
                <a:cubicBezTo>
                  <a:pt x="182" y="117"/>
                  <a:pt x="182" y="118"/>
                  <a:pt x="182" y="118"/>
                </a:cubicBezTo>
                <a:cubicBezTo>
                  <a:pt x="179" y="129"/>
                  <a:pt x="179" y="129"/>
                  <a:pt x="179" y="129"/>
                </a:cubicBezTo>
                <a:cubicBezTo>
                  <a:pt x="179" y="130"/>
                  <a:pt x="179" y="130"/>
                  <a:pt x="180" y="131"/>
                </a:cubicBezTo>
                <a:cubicBezTo>
                  <a:pt x="206" y="139"/>
                  <a:pt x="206" y="139"/>
                  <a:pt x="206" y="139"/>
                </a:cubicBezTo>
                <a:cubicBezTo>
                  <a:pt x="206" y="139"/>
                  <a:pt x="207" y="139"/>
                  <a:pt x="207" y="138"/>
                </a:cubicBezTo>
                <a:cubicBezTo>
                  <a:pt x="211" y="123"/>
                  <a:pt x="211" y="123"/>
                  <a:pt x="211" y="123"/>
                </a:cubicBezTo>
                <a:cubicBezTo>
                  <a:pt x="211" y="122"/>
                  <a:pt x="211" y="122"/>
                  <a:pt x="211" y="122"/>
                </a:cubicBezTo>
                <a:cubicBezTo>
                  <a:pt x="211" y="121"/>
                  <a:pt x="210" y="121"/>
                  <a:pt x="210" y="121"/>
                </a:cubicBezTo>
                <a:close/>
                <a:moveTo>
                  <a:pt x="179" y="84"/>
                </a:moveTo>
                <a:cubicBezTo>
                  <a:pt x="182" y="95"/>
                  <a:pt x="182" y="95"/>
                  <a:pt x="182" y="95"/>
                </a:cubicBezTo>
                <a:cubicBezTo>
                  <a:pt x="182" y="95"/>
                  <a:pt x="182" y="96"/>
                  <a:pt x="183" y="96"/>
                </a:cubicBezTo>
                <a:cubicBezTo>
                  <a:pt x="210" y="92"/>
                  <a:pt x="210" y="92"/>
                  <a:pt x="210" y="92"/>
                </a:cubicBezTo>
                <a:cubicBezTo>
                  <a:pt x="210" y="92"/>
                  <a:pt x="211" y="91"/>
                  <a:pt x="211" y="91"/>
                </a:cubicBezTo>
                <a:cubicBezTo>
                  <a:pt x="207" y="75"/>
                  <a:pt x="207" y="75"/>
                  <a:pt x="207" y="75"/>
                </a:cubicBezTo>
                <a:cubicBezTo>
                  <a:pt x="207" y="75"/>
                  <a:pt x="206" y="74"/>
                  <a:pt x="206" y="75"/>
                </a:cubicBezTo>
                <a:cubicBezTo>
                  <a:pt x="180" y="83"/>
                  <a:pt x="180" y="83"/>
                  <a:pt x="180" y="83"/>
                </a:cubicBezTo>
                <a:cubicBezTo>
                  <a:pt x="179" y="83"/>
                  <a:pt x="179" y="84"/>
                  <a:pt x="179" y="84"/>
                </a:cubicBezTo>
                <a:close/>
                <a:moveTo>
                  <a:pt x="169" y="63"/>
                </a:moveTo>
                <a:cubicBezTo>
                  <a:pt x="169" y="63"/>
                  <a:pt x="170" y="63"/>
                  <a:pt x="170" y="63"/>
                </a:cubicBezTo>
                <a:cubicBezTo>
                  <a:pt x="193" y="48"/>
                  <a:pt x="193" y="48"/>
                  <a:pt x="193" y="48"/>
                </a:cubicBezTo>
                <a:cubicBezTo>
                  <a:pt x="193" y="48"/>
                  <a:pt x="194" y="47"/>
                  <a:pt x="193" y="47"/>
                </a:cubicBezTo>
                <a:cubicBezTo>
                  <a:pt x="183" y="34"/>
                  <a:pt x="183" y="34"/>
                  <a:pt x="183" y="34"/>
                </a:cubicBezTo>
                <a:cubicBezTo>
                  <a:pt x="183" y="34"/>
                  <a:pt x="182" y="34"/>
                  <a:pt x="182" y="34"/>
                </a:cubicBezTo>
                <a:cubicBezTo>
                  <a:pt x="162" y="53"/>
                  <a:pt x="162" y="53"/>
                  <a:pt x="162" y="53"/>
                </a:cubicBezTo>
                <a:cubicBezTo>
                  <a:pt x="162" y="53"/>
                  <a:pt x="162" y="54"/>
                  <a:pt x="162" y="54"/>
                </a:cubicBezTo>
                <a:lnTo>
                  <a:pt x="169" y="63"/>
                </a:lnTo>
                <a:close/>
                <a:moveTo>
                  <a:pt x="134" y="35"/>
                </a:moveTo>
                <a:cubicBezTo>
                  <a:pt x="144" y="40"/>
                  <a:pt x="144" y="40"/>
                  <a:pt x="144" y="40"/>
                </a:cubicBezTo>
                <a:cubicBezTo>
                  <a:pt x="144" y="40"/>
                  <a:pt x="145" y="40"/>
                  <a:pt x="145" y="39"/>
                </a:cubicBezTo>
                <a:cubicBezTo>
                  <a:pt x="159" y="16"/>
                  <a:pt x="159" y="16"/>
                  <a:pt x="159" y="16"/>
                </a:cubicBezTo>
                <a:cubicBezTo>
                  <a:pt x="159" y="15"/>
                  <a:pt x="159" y="15"/>
                  <a:pt x="159" y="15"/>
                </a:cubicBezTo>
                <a:cubicBezTo>
                  <a:pt x="144" y="8"/>
                  <a:pt x="144" y="8"/>
                  <a:pt x="144" y="8"/>
                </a:cubicBezTo>
                <a:cubicBezTo>
                  <a:pt x="144" y="7"/>
                  <a:pt x="143" y="8"/>
                  <a:pt x="143" y="8"/>
                </a:cubicBezTo>
                <a:cubicBezTo>
                  <a:pt x="133" y="34"/>
                  <a:pt x="133" y="34"/>
                  <a:pt x="133" y="34"/>
                </a:cubicBezTo>
                <a:cubicBezTo>
                  <a:pt x="133" y="34"/>
                  <a:pt x="133" y="35"/>
                  <a:pt x="134" y="35"/>
                </a:cubicBezTo>
                <a:close/>
                <a:moveTo>
                  <a:pt x="100" y="30"/>
                </a:moveTo>
                <a:cubicBezTo>
                  <a:pt x="100" y="30"/>
                  <a:pt x="103" y="30"/>
                  <a:pt x="106" y="30"/>
                </a:cubicBezTo>
                <a:cubicBezTo>
                  <a:pt x="108" y="30"/>
                  <a:pt x="111" y="30"/>
                  <a:pt x="111" y="30"/>
                </a:cubicBezTo>
                <a:cubicBezTo>
                  <a:pt x="111" y="30"/>
                  <a:pt x="112" y="29"/>
                  <a:pt x="112" y="29"/>
                </a:cubicBezTo>
                <a:cubicBezTo>
                  <a:pt x="114" y="2"/>
                  <a:pt x="114" y="2"/>
                  <a:pt x="114" y="2"/>
                </a:cubicBezTo>
                <a:cubicBezTo>
                  <a:pt x="114" y="1"/>
                  <a:pt x="114" y="1"/>
                  <a:pt x="113" y="1"/>
                </a:cubicBezTo>
                <a:cubicBezTo>
                  <a:pt x="113" y="1"/>
                  <a:pt x="108" y="0"/>
                  <a:pt x="105" y="0"/>
                </a:cubicBezTo>
                <a:cubicBezTo>
                  <a:pt x="103" y="0"/>
                  <a:pt x="97" y="1"/>
                  <a:pt x="97" y="1"/>
                </a:cubicBezTo>
                <a:cubicBezTo>
                  <a:pt x="97" y="1"/>
                  <a:pt x="97" y="1"/>
                  <a:pt x="97" y="2"/>
                </a:cubicBezTo>
                <a:cubicBezTo>
                  <a:pt x="99" y="29"/>
                  <a:pt x="99" y="29"/>
                  <a:pt x="99" y="29"/>
                </a:cubicBezTo>
                <a:cubicBezTo>
                  <a:pt x="99" y="29"/>
                  <a:pt x="99" y="30"/>
                  <a:pt x="100" y="30"/>
                </a:cubicBezTo>
                <a:close/>
                <a:moveTo>
                  <a:pt x="66" y="39"/>
                </a:moveTo>
                <a:cubicBezTo>
                  <a:pt x="66" y="40"/>
                  <a:pt x="67" y="40"/>
                  <a:pt x="67" y="40"/>
                </a:cubicBezTo>
                <a:cubicBezTo>
                  <a:pt x="77" y="35"/>
                  <a:pt x="77" y="35"/>
                  <a:pt x="77" y="35"/>
                </a:cubicBezTo>
                <a:cubicBezTo>
                  <a:pt x="78" y="35"/>
                  <a:pt x="78" y="34"/>
                  <a:pt x="78" y="34"/>
                </a:cubicBezTo>
                <a:cubicBezTo>
                  <a:pt x="68" y="8"/>
                  <a:pt x="68" y="8"/>
                  <a:pt x="68" y="8"/>
                </a:cubicBezTo>
                <a:cubicBezTo>
                  <a:pt x="68" y="8"/>
                  <a:pt x="67" y="8"/>
                  <a:pt x="67" y="8"/>
                </a:cubicBezTo>
                <a:cubicBezTo>
                  <a:pt x="52" y="15"/>
                  <a:pt x="52" y="15"/>
                  <a:pt x="52" y="15"/>
                </a:cubicBezTo>
                <a:cubicBezTo>
                  <a:pt x="52" y="15"/>
                  <a:pt x="52" y="16"/>
                  <a:pt x="52" y="16"/>
                </a:cubicBezTo>
                <a:lnTo>
                  <a:pt x="66" y="39"/>
                </a:lnTo>
                <a:close/>
                <a:moveTo>
                  <a:pt x="40" y="63"/>
                </a:moveTo>
                <a:cubicBezTo>
                  <a:pt x="41" y="64"/>
                  <a:pt x="42" y="64"/>
                  <a:pt x="42" y="63"/>
                </a:cubicBezTo>
                <a:cubicBezTo>
                  <a:pt x="49" y="54"/>
                  <a:pt x="49" y="54"/>
                  <a:pt x="49" y="54"/>
                </a:cubicBezTo>
                <a:cubicBezTo>
                  <a:pt x="49" y="54"/>
                  <a:pt x="49" y="53"/>
                  <a:pt x="49" y="53"/>
                </a:cubicBezTo>
                <a:cubicBezTo>
                  <a:pt x="29" y="34"/>
                  <a:pt x="29" y="34"/>
                  <a:pt x="29" y="34"/>
                </a:cubicBezTo>
                <a:cubicBezTo>
                  <a:pt x="29" y="34"/>
                  <a:pt x="28" y="34"/>
                  <a:pt x="28" y="34"/>
                </a:cubicBezTo>
                <a:cubicBezTo>
                  <a:pt x="18" y="47"/>
                  <a:pt x="18" y="47"/>
                  <a:pt x="18" y="47"/>
                </a:cubicBezTo>
                <a:cubicBezTo>
                  <a:pt x="17" y="47"/>
                  <a:pt x="17" y="48"/>
                  <a:pt x="18" y="48"/>
                </a:cubicBezTo>
                <a:lnTo>
                  <a:pt x="40" y="63"/>
                </a:lnTo>
                <a:close/>
                <a:moveTo>
                  <a:pt x="25" y="95"/>
                </a:moveTo>
                <a:cubicBezTo>
                  <a:pt x="25" y="95"/>
                  <a:pt x="26" y="95"/>
                  <a:pt x="26" y="96"/>
                </a:cubicBezTo>
                <a:cubicBezTo>
                  <a:pt x="28" y="96"/>
                  <a:pt x="28" y="96"/>
                  <a:pt x="28" y="96"/>
                </a:cubicBezTo>
                <a:cubicBezTo>
                  <a:pt x="29" y="96"/>
                  <a:pt x="29" y="96"/>
                  <a:pt x="29" y="95"/>
                </a:cubicBezTo>
                <a:cubicBezTo>
                  <a:pt x="32" y="84"/>
                  <a:pt x="32" y="84"/>
                  <a:pt x="32" y="84"/>
                </a:cubicBezTo>
                <a:cubicBezTo>
                  <a:pt x="32" y="84"/>
                  <a:pt x="32" y="83"/>
                  <a:pt x="31" y="83"/>
                </a:cubicBezTo>
                <a:cubicBezTo>
                  <a:pt x="5" y="75"/>
                  <a:pt x="5" y="75"/>
                  <a:pt x="5" y="75"/>
                </a:cubicBezTo>
                <a:cubicBezTo>
                  <a:pt x="5" y="75"/>
                  <a:pt x="4" y="75"/>
                  <a:pt x="4" y="75"/>
                </a:cubicBezTo>
                <a:cubicBezTo>
                  <a:pt x="0" y="91"/>
                  <a:pt x="0" y="91"/>
                  <a:pt x="0" y="91"/>
                </a:cubicBezTo>
                <a:cubicBezTo>
                  <a:pt x="0" y="91"/>
                  <a:pt x="0" y="92"/>
                  <a:pt x="0" y="92"/>
                </a:cubicBezTo>
                <a:cubicBezTo>
                  <a:pt x="0" y="92"/>
                  <a:pt x="0" y="92"/>
                  <a:pt x="0" y="92"/>
                </a:cubicBezTo>
                <a:cubicBezTo>
                  <a:pt x="0" y="92"/>
                  <a:pt x="1" y="92"/>
                  <a:pt x="1" y="92"/>
                </a:cubicBezTo>
                <a:lnTo>
                  <a:pt x="25" y="95"/>
                </a:lnTo>
                <a:close/>
                <a:moveTo>
                  <a:pt x="32" y="129"/>
                </a:moveTo>
                <a:cubicBezTo>
                  <a:pt x="29" y="118"/>
                  <a:pt x="29" y="118"/>
                  <a:pt x="29" y="118"/>
                </a:cubicBezTo>
                <a:cubicBezTo>
                  <a:pt x="29" y="118"/>
                  <a:pt x="29" y="118"/>
                  <a:pt x="28" y="118"/>
                </a:cubicBezTo>
                <a:cubicBezTo>
                  <a:pt x="1" y="121"/>
                  <a:pt x="1" y="121"/>
                  <a:pt x="1" y="121"/>
                </a:cubicBezTo>
                <a:cubicBezTo>
                  <a:pt x="1" y="122"/>
                  <a:pt x="0" y="122"/>
                  <a:pt x="0" y="123"/>
                </a:cubicBezTo>
                <a:cubicBezTo>
                  <a:pt x="4" y="138"/>
                  <a:pt x="4" y="138"/>
                  <a:pt x="4" y="138"/>
                </a:cubicBezTo>
                <a:cubicBezTo>
                  <a:pt x="4" y="139"/>
                  <a:pt x="5" y="139"/>
                  <a:pt x="5" y="139"/>
                </a:cubicBezTo>
                <a:cubicBezTo>
                  <a:pt x="31" y="130"/>
                  <a:pt x="31" y="130"/>
                  <a:pt x="31" y="130"/>
                </a:cubicBezTo>
                <a:cubicBezTo>
                  <a:pt x="32" y="130"/>
                  <a:pt x="32" y="130"/>
                  <a:pt x="32" y="129"/>
                </a:cubicBezTo>
                <a:close/>
                <a:moveTo>
                  <a:pt x="42" y="150"/>
                </a:moveTo>
                <a:cubicBezTo>
                  <a:pt x="42" y="150"/>
                  <a:pt x="41" y="150"/>
                  <a:pt x="40" y="150"/>
                </a:cubicBezTo>
                <a:cubicBezTo>
                  <a:pt x="18" y="165"/>
                  <a:pt x="18" y="165"/>
                  <a:pt x="18" y="165"/>
                </a:cubicBezTo>
                <a:cubicBezTo>
                  <a:pt x="17" y="166"/>
                  <a:pt x="17" y="166"/>
                  <a:pt x="18" y="167"/>
                </a:cubicBezTo>
                <a:cubicBezTo>
                  <a:pt x="28" y="179"/>
                  <a:pt x="28" y="179"/>
                  <a:pt x="28" y="179"/>
                </a:cubicBezTo>
                <a:cubicBezTo>
                  <a:pt x="28" y="179"/>
                  <a:pt x="29" y="179"/>
                  <a:pt x="29" y="179"/>
                </a:cubicBezTo>
                <a:cubicBezTo>
                  <a:pt x="49" y="160"/>
                  <a:pt x="49" y="160"/>
                  <a:pt x="49" y="160"/>
                </a:cubicBezTo>
                <a:cubicBezTo>
                  <a:pt x="49" y="160"/>
                  <a:pt x="49" y="159"/>
                  <a:pt x="49" y="159"/>
                </a:cubicBezTo>
                <a:lnTo>
                  <a:pt x="42" y="150"/>
                </a:lnTo>
                <a:close/>
              </a:path>
            </a:pathLst>
          </a:custGeom>
          <a:solidFill>
            <a:srgbClr val="C00000"/>
          </a:solidFill>
          <a:ln>
            <a:noFill/>
          </a:ln>
        </p:spPr>
        <p:txBody>
          <a:bodyPr vert="horz" wrap="square" lIns="121920" tIns="60960" rIns="121920" bIns="60960" numCol="1" anchor="t" anchorCtr="0" compatLnSpc="1">
            <a:prstTxWarp prst="textNoShape">
              <a:avLst/>
            </a:prstTxWarp>
          </a:bodyPr>
          <a:lstStyle/>
          <a:p>
            <a:pPr defTabSz="1219140">
              <a:defRPr/>
            </a:pPr>
            <a:endParaRPr lang="en-GB" sz="2400">
              <a:solidFill>
                <a:srgbClr val="000000"/>
              </a:solidFill>
              <a:cs typeface="Arial" pitchFamily="34" charset="0"/>
            </a:endParaRPr>
          </a:p>
        </p:txBody>
      </p:sp>
      <p:sp>
        <p:nvSpPr>
          <p:cNvPr id="127" name="ZoneTexte 43">
            <a:extLst>
              <a:ext uri="{FF2B5EF4-FFF2-40B4-BE49-F238E27FC236}">
                <a16:creationId xmlns:a16="http://schemas.microsoft.com/office/drawing/2014/main" id="{5F3403FF-8CA4-43AF-AB81-886798ECE5F9}"/>
              </a:ext>
            </a:extLst>
          </p:cNvPr>
          <p:cNvSpPr txBox="1"/>
          <p:nvPr/>
        </p:nvSpPr>
        <p:spPr>
          <a:xfrm>
            <a:off x="8007413" y="4409062"/>
            <a:ext cx="2948200" cy="225767"/>
          </a:xfrm>
          <a:prstGeom prst="rect">
            <a:avLst/>
          </a:prstGeom>
          <a:noFill/>
        </p:spPr>
        <p:txBody>
          <a:bodyPr wrap="square" lIns="0" tIns="0" rIns="0" bIns="0" rtlCol="0">
            <a:spAutoFit/>
          </a:bodyPr>
          <a:lstStyle/>
          <a:p>
            <a:pPr defTabSz="1219140">
              <a:defRPr/>
            </a:pPr>
            <a:r>
              <a:rPr lang="fr-FR" sz="1467" b="1" cap="all">
                <a:solidFill>
                  <a:srgbClr val="3E454A"/>
                </a:solidFill>
                <a:latin typeface="Arial Black" panose="020B0A04020102020204" pitchFamily="34" charset="0"/>
              </a:rPr>
              <a:t>Bon à savoir</a:t>
            </a:r>
          </a:p>
        </p:txBody>
      </p:sp>
      <p:sp>
        <p:nvSpPr>
          <p:cNvPr id="128" name="ZoneTexte 127">
            <a:extLst>
              <a:ext uri="{FF2B5EF4-FFF2-40B4-BE49-F238E27FC236}">
                <a16:creationId xmlns:a16="http://schemas.microsoft.com/office/drawing/2014/main" id="{BB378BB5-9D5D-4A31-9EE5-08CE521CB124}"/>
              </a:ext>
            </a:extLst>
          </p:cNvPr>
          <p:cNvSpPr txBox="1"/>
          <p:nvPr/>
        </p:nvSpPr>
        <p:spPr>
          <a:xfrm>
            <a:off x="10724984" y="4113622"/>
            <a:ext cx="1221312" cy="21544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800" b="0" i="1" u="none" strike="noStrike" kern="0" cap="none" spc="0" normalizeH="0" baseline="0" noProof="0">
                <a:ln>
                  <a:noFill/>
                </a:ln>
                <a:solidFill>
                  <a:srgbClr val="000000"/>
                </a:solidFill>
                <a:effectLst/>
                <a:uLnTx/>
                <a:uFillTx/>
              </a:rPr>
              <a:t> Source WTW France</a:t>
            </a:r>
            <a:endParaRPr kumimoji="0" lang="fr-FR" sz="800" b="0" i="1" u="none" strike="noStrike" kern="0" cap="none" spc="0" normalizeH="0" baseline="0" noProof="0">
              <a:ln>
                <a:noFill/>
              </a:ln>
              <a:solidFill>
                <a:srgbClr val="3E454A"/>
              </a:solidFill>
              <a:effectLst/>
              <a:uLnTx/>
              <a:uFillTx/>
            </a:endParaRPr>
          </a:p>
        </p:txBody>
      </p:sp>
      <p:sp>
        <p:nvSpPr>
          <p:cNvPr id="129" name="Graphique 9">
            <a:extLst>
              <a:ext uri="{FF2B5EF4-FFF2-40B4-BE49-F238E27FC236}">
                <a16:creationId xmlns:a16="http://schemas.microsoft.com/office/drawing/2014/main" id="{3C00FCC3-5A55-4610-8F1D-687E5E8493B8}"/>
              </a:ext>
            </a:extLst>
          </p:cNvPr>
          <p:cNvSpPr>
            <a:spLocks noChangeAspect="1"/>
          </p:cNvSpPr>
          <p:nvPr/>
        </p:nvSpPr>
        <p:spPr>
          <a:xfrm>
            <a:off x="516000" y="6347610"/>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rgbClr val="FFFFFF">
              <a:lumMod val="9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Tree>
    <p:extLst>
      <p:ext uri="{BB962C8B-B14F-4D97-AF65-F5344CB8AC3E}">
        <p14:creationId xmlns:p14="http://schemas.microsoft.com/office/powerpoint/2010/main" val="40320447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L’offre CYBER Assurance by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3</a:t>
            </a:r>
          </a:p>
        </p:txBody>
      </p:sp>
      <p:pic>
        <p:nvPicPr>
          <p:cNvPr id="64" name="Picture 6">
            <a:extLst>
              <a:ext uri="{FF2B5EF4-FFF2-40B4-BE49-F238E27FC236}">
                <a16:creationId xmlns:a16="http://schemas.microsoft.com/office/drawing/2014/main" id="{89E8DE0D-1BAF-41B8-9B6F-3E297ABE85A4}"/>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5559767" y="682990"/>
            <a:ext cx="841037" cy="280268"/>
          </a:xfrm>
          <a:prstGeom prst="rect">
            <a:avLst/>
          </a:prstGeom>
          <a:noFill/>
          <a:extLst>
            <a:ext uri="{909E8E84-426E-40DD-AFC4-6F175D3DCCD1}">
              <a14:hiddenFill xmlns:a14="http://schemas.microsoft.com/office/drawing/2010/main">
                <a:solidFill>
                  <a:srgbClr val="FFFFFF"/>
                </a:solidFill>
              </a14:hiddenFill>
            </a:ext>
          </a:extLst>
        </p:spPr>
      </p:pic>
      <p:sp>
        <p:nvSpPr>
          <p:cNvPr id="92" name="Espace réservé du numéro de diapositive 2">
            <a:extLst>
              <a:ext uri="{FF2B5EF4-FFF2-40B4-BE49-F238E27FC236}">
                <a16:creationId xmlns:a16="http://schemas.microsoft.com/office/drawing/2014/main" id="{3427ECE6-D06B-4A91-83A7-0B9FF2632FDD}"/>
              </a:ext>
            </a:extLst>
          </p:cNvPr>
          <p:cNvSpPr txBox="1">
            <a:spLocks/>
          </p:cNvSpPr>
          <p:nvPr/>
        </p:nvSpPr>
        <p:spPr>
          <a:xfrm>
            <a:off x="7945455" y="5214069"/>
            <a:ext cx="396000" cy="144000"/>
          </a:xfrm>
          <a:prstGeom prst="rect">
            <a:avLst/>
          </a:prstGeom>
          <a:ln>
            <a:solidFill>
              <a:srgbClr val="C00000"/>
            </a:solidFill>
          </a:ln>
        </p:spPr>
        <p:txBody>
          <a:bodyPr vert="horz" wrap="square" lIns="0" tIns="0" rIns="0" bIns="0" rtlCol="0" anchor="ctr" anchorCtr="0">
            <a:noAutofit/>
          </a:bodyPr>
          <a:lstStyle>
            <a:defPPr>
              <a:defRPr lang="en-US"/>
            </a:defPPr>
            <a:lvl1pPr marL="0" algn="ctr" defTabSz="914400" rtl="0" eaLnBrk="1" fontAlgn="base" latinLnBrk="0" hangingPunct="1">
              <a:spcBef>
                <a:spcPct val="0"/>
              </a:spcBef>
              <a:spcAft>
                <a:spcPct val="0"/>
              </a:spcAft>
              <a:defRPr sz="675" b="1"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2083E393-C0BF-4ED8-8545-7E4C90AFF831}" type="slidenum">
              <a:rPr kumimoji="0" lang="en-US" sz="675" b="1" i="0" u="none" strike="noStrike" kern="1200" cap="none" spc="0" normalizeH="0" baseline="0" noProof="0" smtClean="0">
                <a:ln>
                  <a:noFill/>
                </a:ln>
                <a:solidFill>
                  <a:srgbClr val="3E454A"/>
                </a:solidFill>
                <a:effectLst/>
                <a:uLnTx/>
                <a:uFillTx/>
                <a:latin typeface="Arial" pitchFamily="34" charset="0"/>
                <a:ea typeface="+mn-ea"/>
                <a:cs typeface="Arial"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64</a:t>
            </a:fld>
            <a:endParaRPr kumimoji="0" lang="en-US" sz="675" b="1" i="0"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sp>
        <p:nvSpPr>
          <p:cNvPr id="93" name="Rectangle 92">
            <a:extLst>
              <a:ext uri="{FF2B5EF4-FFF2-40B4-BE49-F238E27FC236}">
                <a16:creationId xmlns:a16="http://schemas.microsoft.com/office/drawing/2014/main" id="{0E804F4C-B259-456B-AEEF-DDBE9A43615A}"/>
              </a:ext>
            </a:extLst>
          </p:cNvPr>
          <p:cNvSpPr/>
          <p:nvPr/>
        </p:nvSpPr>
        <p:spPr>
          <a:xfrm>
            <a:off x="327977" y="1690923"/>
            <a:ext cx="1286131" cy="4473847"/>
          </a:xfrm>
          <a:prstGeom prst="rect">
            <a:avLst/>
          </a:prstGeom>
          <a:solidFill>
            <a:srgbClr val="C00000"/>
          </a:solidFill>
          <a:ln w="12700" cap="flat" cmpd="sng" algn="ctr">
            <a:solidFill>
              <a:srgbClr val="7030A0"/>
            </a:solidFill>
            <a:prstDash val="solid"/>
            <a:miter lim="800000"/>
          </a:ln>
          <a:effectLst/>
        </p:spPr>
        <p:txBody>
          <a:bodyPr lIns="96000" tIns="96000" rIns="96000" bIns="96000" rtlCol="0" anchor="ctr"/>
          <a:lstStyle/>
          <a:p>
            <a:pPr marL="0" marR="0" lvl="0" indent="0" algn="ctr" defTabSz="1219080" eaLnBrk="1" fontAlgn="base" latinLnBrk="0" hangingPunct="1">
              <a:lnSpc>
                <a:spcPct val="100000"/>
              </a:lnSpc>
              <a:spcBef>
                <a:spcPct val="0"/>
              </a:spcBef>
              <a:spcAft>
                <a:spcPct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94" name="Rectangle 93">
            <a:extLst>
              <a:ext uri="{FF2B5EF4-FFF2-40B4-BE49-F238E27FC236}">
                <a16:creationId xmlns:a16="http://schemas.microsoft.com/office/drawing/2014/main" id="{AC3737B6-1133-46BE-BA02-02E3B0FB4950}"/>
              </a:ext>
            </a:extLst>
          </p:cNvPr>
          <p:cNvSpPr/>
          <p:nvPr/>
        </p:nvSpPr>
        <p:spPr>
          <a:xfrm rot="16200000" flipH="1">
            <a:off x="25143" y="3825286"/>
            <a:ext cx="1891801" cy="205121"/>
          </a:xfrm>
          <a:prstGeom prst="rect">
            <a:avLst/>
          </a:prstGeom>
        </p:spPr>
        <p:txBody>
          <a:bodyPr wrap="square" lIns="0" tIns="0" rIns="0" bIns="0">
            <a:spAutoFit/>
          </a:bodyPr>
          <a:lstStyle/>
          <a:p>
            <a:pPr algn="ctr" defTabSz="1219080" fontAlgn="base">
              <a:spcBef>
                <a:spcPct val="0"/>
              </a:spcBef>
              <a:spcAft>
                <a:spcPct val="0"/>
              </a:spcAft>
              <a:defRPr/>
            </a:pPr>
            <a:r>
              <a:rPr lang="fr-FR" sz="1333" cap="all">
                <a:solidFill>
                  <a:srgbClr val="FFFFFF"/>
                </a:solidFill>
                <a:latin typeface="Arial Black" panose="020B0A04020102020204" pitchFamily="34" charset="0"/>
                <a:cs typeface="Arial" pitchFamily="34" charset="0"/>
              </a:rPr>
              <a:t>Cœur de l’offre</a:t>
            </a:r>
            <a:endParaRPr lang="en-US" sz="1333" cap="all">
              <a:solidFill>
                <a:srgbClr val="FFFFFF"/>
              </a:solidFill>
              <a:latin typeface="Arial Black" panose="020B0A04020102020204" pitchFamily="34" charset="0"/>
              <a:cs typeface="Arial" pitchFamily="34" charset="0"/>
            </a:endParaRPr>
          </a:p>
        </p:txBody>
      </p:sp>
      <p:grpSp>
        <p:nvGrpSpPr>
          <p:cNvPr id="95" name="Group 4">
            <a:extLst>
              <a:ext uri="{FF2B5EF4-FFF2-40B4-BE49-F238E27FC236}">
                <a16:creationId xmlns:a16="http://schemas.microsoft.com/office/drawing/2014/main" id="{9CF00913-2BA3-4D31-830B-BDD7239B8094}"/>
              </a:ext>
            </a:extLst>
          </p:cNvPr>
          <p:cNvGrpSpPr>
            <a:grpSpLocks noChangeAspect="1"/>
          </p:cNvGrpSpPr>
          <p:nvPr/>
        </p:nvGrpSpPr>
        <p:grpSpPr bwMode="auto">
          <a:xfrm>
            <a:off x="758609" y="2046406"/>
            <a:ext cx="424867" cy="423693"/>
            <a:chOff x="380" y="473"/>
            <a:chExt cx="362" cy="361"/>
          </a:xfrm>
          <a:solidFill>
            <a:srgbClr val="FFFFFF"/>
          </a:solidFill>
        </p:grpSpPr>
        <p:sp>
          <p:nvSpPr>
            <p:cNvPr id="96" name="Freeform 5">
              <a:extLst>
                <a:ext uri="{FF2B5EF4-FFF2-40B4-BE49-F238E27FC236}">
                  <a16:creationId xmlns:a16="http://schemas.microsoft.com/office/drawing/2014/main" id="{1C3F62C9-1A50-4801-9D70-57158F7733CD}"/>
                </a:ext>
              </a:extLst>
            </p:cNvPr>
            <p:cNvSpPr>
              <a:spLocks noEditPoints="1"/>
            </p:cNvSpPr>
            <p:nvPr/>
          </p:nvSpPr>
          <p:spPr bwMode="auto">
            <a:xfrm>
              <a:off x="545" y="473"/>
              <a:ext cx="197" cy="197"/>
            </a:xfrm>
            <a:custGeom>
              <a:avLst/>
              <a:gdLst>
                <a:gd name="T0" fmla="*/ 11 w 133"/>
                <a:gd name="T1" fmla="*/ 111 h 133"/>
                <a:gd name="T2" fmla="*/ 0 w 133"/>
                <a:gd name="T3" fmla="*/ 122 h 133"/>
                <a:gd name="T4" fmla="*/ 11 w 133"/>
                <a:gd name="T5" fmla="*/ 133 h 133"/>
                <a:gd name="T6" fmla="*/ 22 w 133"/>
                <a:gd name="T7" fmla="*/ 122 h 133"/>
                <a:gd name="T8" fmla="*/ 21 w 133"/>
                <a:gd name="T9" fmla="*/ 120 h 133"/>
                <a:gd name="T10" fmla="*/ 73 w 133"/>
                <a:gd name="T11" fmla="*/ 68 h 133"/>
                <a:gd name="T12" fmla="*/ 99 w 133"/>
                <a:gd name="T13" fmla="*/ 68 h 133"/>
                <a:gd name="T14" fmla="*/ 103 w 133"/>
                <a:gd name="T15" fmla="*/ 67 h 133"/>
                <a:gd name="T16" fmla="*/ 131 w 133"/>
                <a:gd name="T17" fmla="*/ 39 h 133"/>
                <a:gd name="T18" fmla="*/ 132 w 133"/>
                <a:gd name="T19" fmla="*/ 32 h 133"/>
                <a:gd name="T20" fmla="*/ 126 w 133"/>
                <a:gd name="T21" fmla="*/ 28 h 133"/>
                <a:gd name="T22" fmla="*/ 105 w 133"/>
                <a:gd name="T23" fmla="*/ 28 h 133"/>
                <a:gd name="T24" fmla="*/ 105 w 133"/>
                <a:gd name="T25" fmla="*/ 7 h 133"/>
                <a:gd name="T26" fmla="*/ 101 w 133"/>
                <a:gd name="T27" fmla="*/ 1 h 133"/>
                <a:gd name="T28" fmla="*/ 94 w 133"/>
                <a:gd name="T29" fmla="*/ 2 h 133"/>
                <a:gd name="T30" fmla="*/ 66 w 133"/>
                <a:gd name="T31" fmla="*/ 30 h 133"/>
                <a:gd name="T32" fmla="*/ 64 w 133"/>
                <a:gd name="T33" fmla="*/ 34 h 133"/>
                <a:gd name="T34" fmla="*/ 64 w 133"/>
                <a:gd name="T35" fmla="*/ 59 h 133"/>
                <a:gd name="T36" fmla="*/ 12 w 133"/>
                <a:gd name="T37" fmla="*/ 111 h 133"/>
                <a:gd name="T38" fmla="*/ 11 w 133"/>
                <a:gd name="T39" fmla="*/ 111 h 133"/>
                <a:gd name="T40" fmla="*/ 94 w 133"/>
                <a:gd name="T41" fmla="*/ 39 h 133"/>
                <a:gd name="T42" fmla="*/ 99 w 133"/>
                <a:gd name="T43" fmla="*/ 41 h 133"/>
                <a:gd name="T44" fmla="*/ 111 w 133"/>
                <a:gd name="T45" fmla="*/ 41 h 133"/>
                <a:gd name="T46" fmla="*/ 96 w 133"/>
                <a:gd name="T47" fmla="*/ 56 h 133"/>
                <a:gd name="T48" fmla="*/ 77 w 133"/>
                <a:gd name="T49" fmla="*/ 56 h 133"/>
                <a:gd name="T50" fmla="*/ 77 w 133"/>
                <a:gd name="T51" fmla="*/ 37 h 133"/>
                <a:gd name="T52" fmla="*/ 92 w 133"/>
                <a:gd name="T53" fmla="*/ 22 h 133"/>
                <a:gd name="T54" fmla="*/ 92 w 133"/>
                <a:gd name="T55" fmla="*/ 34 h 133"/>
                <a:gd name="T56" fmla="*/ 94 w 133"/>
                <a:gd name="T57" fmla="*/ 3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3">
                  <a:moveTo>
                    <a:pt x="11" y="111"/>
                  </a:moveTo>
                  <a:cubicBezTo>
                    <a:pt x="5" y="111"/>
                    <a:pt x="0" y="116"/>
                    <a:pt x="0" y="122"/>
                  </a:cubicBezTo>
                  <a:cubicBezTo>
                    <a:pt x="0" y="128"/>
                    <a:pt x="5" y="133"/>
                    <a:pt x="11" y="133"/>
                  </a:cubicBezTo>
                  <a:cubicBezTo>
                    <a:pt x="17" y="133"/>
                    <a:pt x="22" y="128"/>
                    <a:pt x="22" y="122"/>
                  </a:cubicBezTo>
                  <a:cubicBezTo>
                    <a:pt x="22" y="122"/>
                    <a:pt x="22" y="121"/>
                    <a:pt x="21" y="120"/>
                  </a:cubicBezTo>
                  <a:cubicBezTo>
                    <a:pt x="73" y="68"/>
                    <a:pt x="73" y="68"/>
                    <a:pt x="73" y="68"/>
                  </a:cubicBezTo>
                  <a:cubicBezTo>
                    <a:pt x="99" y="68"/>
                    <a:pt x="99" y="68"/>
                    <a:pt x="99" y="68"/>
                  </a:cubicBezTo>
                  <a:cubicBezTo>
                    <a:pt x="100" y="68"/>
                    <a:pt x="102" y="68"/>
                    <a:pt x="103" y="67"/>
                  </a:cubicBezTo>
                  <a:cubicBezTo>
                    <a:pt x="131" y="39"/>
                    <a:pt x="131" y="39"/>
                    <a:pt x="131" y="39"/>
                  </a:cubicBezTo>
                  <a:cubicBezTo>
                    <a:pt x="133" y="37"/>
                    <a:pt x="133" y="34"/>
                    <a:pt x="132" y="32"/>
                  </a:cubicBezTo>
                  <a:cubicBezTo>
                    <a:pt x="131" y="30"/>
                    <a:pt x="129" y="28"/>
                    <a:pt x="126" y="28"/>
                  </a:cubicBezTo>
                  <a:cubicBezTo>
                    <a:pt x="105" y="28"/>
                    <a:pt x="105" y="28"/>
                    <a:pt x="105" y="28"/>
                  </a:cubicBezTo>
                  <a:cubicBezTo>
                    <a:pt x="105" y="7"/>
                    <a:pt x="105" y="7"/>
                    <a:pt x="105" y="7"/>
                  </a:cubicBezTo>
                  <a:cubicBezTo>
                    <a:pt x="105" y="4"/>
                    <a:pt x="103" y="2"/>
                    <a:pt x="101" y="1"/>
                  </a:cubicBezTo>
                  <a:cubicBezTo>
                    <a:pt x="99" y="0"/>
                    <a:pt x="96" y="0"/>
                    <a:pt x="94" y="2"/>
                  </a:cubicBezTo>
                  <a:cubicBezTo>
                    <a:pt x="66" y="30"/>
                    <a:pt x="66" y="30"/>
                    <a:pt x="66" y="30"/>
                  </a:cubicBezTo>
                  <a:cubicBezTo>
                    <a:pt x="65" y="31"/>
                    <a:pt x="64" y="33"/>
                    <a:pt x="64" y="34"/>
                  </a:cubicBezTo>
                  <a:cubicBezTo>
                    <a:pt x="64" y="59"/>
                    <a:pt x="64" y="59"/>
                    <a:pt x="64" y="59"/>
                  </a:cubicBezTo>
                  <a:cubicBezTo>
                    <a:pt x="12" y="111"/>
                    <a:pt x="12" y="111"/>
                    <a:pt x="12" y="111"/>
                  </a:cubicBezTo>
                  <a:cubicBezTo>
                    <a:pt x="12" y="111"/>
                    <a:pt x="11" y="111"/>
                    <a:pt x="11" y="111"/>
                  </a:cubicBezTo>
                  <a:close/>
                  <a:moveTo>
                    <a:pt x="94" y="39"/>
                  </a:moveTo>
                  <a:cubicBezTo>
                    <a:pt x="95" y="40"/>
                    <a:pt x="97" y="41"/>
                    <a:pt x="99" y="41"/>
                  </a:cubicBezTo>
                  <a:cubicBezTo>
                    <a:pt x="111" y="41"/>
                    <a:pt x="111" y="41"/>
                    <a:pt x="111" y="41"/>
                  </a:cubicBezTo>
                  <a:cubicBezTo>
                    <a:pt x="96" y="56"/>
                    <a:pt x="96" y="56"/>
                    <a:pt x="96" y="56"/>
                  </a:cubicBezTo>
                  <a:cubicBezTo>
                    <a:pt x="77" y="56"/>
                    <a:pt x="77" y="56"/>
                    <a:pt x="77" y="56"/>
                  </a:cubicBezTo>
                  <a:cubicBezTo>
                    <a:pt x="77" y="37"/>
                    <a:pt x="77" y="37"/>
                    <a:pt x="77" y="37"/>
                  </a:cubicBezTo>
                  <a:cubicBezTo>
                    <a:pt x="92" y="22"/>
                    <a:pt x="92" y="22"/>
                    <a:pt x="92" y="22"/>
                  </a:cubicBezTo>
                  <a:cubicBezTo>
                    <a:pt x="92" y="34"/>
                    <a:pt x="92" y="34"/>
                    <a:pt x="92" y="34"/>
                  </a:cubicBezTo>
                  <a:cubicBezTo>
                    <a:pt x="92" y="36"/>
                    <a:pt x="93" y="38"/>
                    <a:pt x="9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1219140" eaLnBrk="1" fontAlgn="base" latinLnBrk="0" hangingPunct="1">
                <a:lnSpc>
                  <a:spcPct val="100000"/>
                </a:lnSpc>
                <a:spcBef>
                  <a:spcPct val="0"/>
                </a:spcBef>
                <a:spcAft>
                  <a:spcPct val="0"/>
                </a:spcAft>
                <a:buClrTx/>
                <a:buSzTx/>
                <a:buFontTx/>
                <a:buNone/>
                <a:tabLst/>
                <a:defRPr/>
              </a:pPr>
              <a:endParaRPr kumimoji="0" lang="en-AU" sz="2400" b="0" i="0" u="none" strike="noStrike" kern="0" cap="none" spc="0" normalizeH="0" baseline="0" noProof="0">
                <a:ln>
                  <a:noFill/>
                </a:ln>
                <a:solidFill>
                  <a:srgbClr val="000000"/>
                </a:solidFill>
                <a:effectLst/>
                <a:uLnTx/>
                <a:uFillTx/>
                <a:cs typeface="Arial" pitchFamily="34" charset="0"/>
              </a:endParaRPr>
            </a:p>
          </p:txBody>
        </p:sp>
        <p:sp>
          <p:nvSpPr>
            <p:cNvPr id="97" name="Freeform 6">
              <a:extLst>
                <a:ext uri="{FF2B5EF4-FFF2-40B4-BE49-F238E27FC236}">
                  <a16:creationId xmlns:a16="http://schemas.microsoft.com/office/drawing/2014/main" id="{C34111BB-7005-40FE-A0A8-E2ABDF483150}"/>
                </a:ext>
              </a:extLst>
            </p:cNvPr>
            <p:cNvSpPr>
              <a:spLocks/>
            </p:cNvSpPr>
            <p:nvPr/>
          </p:nvSpPr>
          <p:spPr bwMode="auto">
            <a:xfrm>
              <a:off x="435" y="528"/>
              <a:ext cx="252" cy="251"/>
            </a:xfrm>
            <a:custGeom>
              <a:avLst/>
              <a:gdLst>
                <a:gd name="T0" fmla="*/ 123 w 170"/>
                <a:gd name="T1" fmla="*/ 16 h 170"/>
                <a:gd name="T2" fmla="*/ 120 w 170"/>
                <a:gd name="T3" fmla="*/ 8 h 170"/>
                <a:gd name="T4" fmla="*/ 119 w 170"/>
                <a:gd name="T5" fmla="*/ 8 h 170"/>
                <a:gd name="T6" fmla="*/ 85 w 170"/>
                <a:gd name="T7" fmla="*/ 0 h 170"/>
                <a:gd name="T8" fmla="*/ 0 w 170"/>
                <a:gd name="T9" fmla="*/ 85 h 170"/>
                <a:gd name="T10" fmla="*/ 85 w 170"/>
                <a:gd name="T11" fmla="*/ 170 h 170"/>
                <a:gd name="T12" fmla="*/ 170 w 170"/>
                <a:gd name="T13" fmla="*/ 85 h 170"/>
                <a:gd name="T14" fmla="*/ 162 w 170"/>
                <a:gd name="T15" fmla="*/ 50 h 170"/>
                <a:gd name="T16" fmla="*/ 158 w 170"/>
                <a:gd name="T17" fmla="*/ 47 h 170"/>
                <a:gd name="T18" fmla="*/ 154 w 170"/>
                <a:gd name="T19" fmla="*/ 47 h 170"/>
                <a:gd name="T20" fmla="*/ 150 w 170"/>
                <a:gd name="T21" fmla="*/ 51 h 170"/>
                <a:gd name="T22" fmla="*/ 151 w 170"/>
                <a:gd name="T23" fmla="*/ 55 h 170"/>
                <a:gd name="T24" fmla="*/ 157 w 170"/>
                <a:gd name="T25" fmla="*/ 85 h 170"/>
                <a:gd name="T26" fmla="*/ 85 w 170"/>
                <a:gd name="T27" fmla="*/ 158 h 170"/>
                <a:gd name="T28" fmla="*/ 12 w 170"/>
                <a:gd name="T29" fmla="*/ 85 h 170"/>
                <a:gd name="T30" fmla="*/ 85 w 170"/>
                <a:gd name="T31" fmla="*/ 13 h 170"/>
                <a:gd name="T32" fmla="*/ 114 w 170"/>
                <a:gd name="T33" fmla="*/ 19 h 170"/>
                <a:gd name="T34" fmla="*/ 123 w 170"/>
                <a:gd name="T35"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0" h="170">
                  <a:moveTo>
                    <a:pt x="123" y="16"/>
                  </a:moveTo>
                  <a:cubicBezTo>
                    <a:pt x="124" y="13"/>
                    <a:pt x="123" y="9"/>
                    <a:pt x="120" y="8"/>
                  </a:cubicBezTo>
                  <a:cubicBezTo>
                    <a:pt x="119" y="8"/>
                    <a:pt x="119" y="8"/>
                    <a:pt x="119" y="8"/>
                  </a:cubicBezTo>
                  <a:cubicBezTo>
                    <a:pt x="108" y="3"/>
                    <a:pt x="97" y="0"/>
                    <a:pt x="85" y="0"/>
                  </a:cubicBezTo>
                  <a:cubicBezTo>
                    <a:pt x="38" y="0"/>
                    <a:pt x="0" y="38"/>
                    <a:pt x="0" y="85"/>
                  </a:cubicBezTo>
                  <a:cubicBezTo>
                    <a:pt x="0" y="132"/>
                    <a:pt x="38" y="170"/>
                    <a:pt x="85" y="170"/>
                  </a:cubicBezTo>
                  <a:cubicBezTo>
                    <a:pt x="131" y="170"/>
                    <a:pt x="170" y="132"/>
                    <a:pt x="170" y="85"/>
                  </a:cubicBezTo>
                  <a:cubicBezTo>
                    <a:pt x="170" y="73"/>
                    <a:pt x="167" y="61"/>
                    <a:pt x="162" y="50"/>
                  </a:cubicBezTo>
                  <a:cubicBezTo>
                    <a:pt x="161" y="49"/>
                    <a:pt x="160" y="48"/>
                    <a:pt x="158" y="47"/>
                  </a:cubicBezTo>
                  <a:cubicBezTo>
                    <a:pt x="157" y="46"/>
                    <a:pt x="155" y="46"/>
                    <a:pt x="154" y="47"/>
                  </a:cubicBezTo>
                  <a:cubicBezTo>
                    <a:pt x="152" y="48"/>
                    <a:pt x="151" y="49"/>
                    <a:pt x="150" y="51"/>
                  </a:cubicBezTo>
                  <a:cubicBezTo>
                    <a:pt x="150" y="52"/>
                    <a:pt x="150" y="54"/>
                    <a:pt x="151" y="55"/>
                  </a:cubicBezTo>
                  <a:cubicBezTo>
                    <a:pt x="155" y="65"/>
                    <a:pt x="157" y="75"/>
                    <a:pt x="157" y="85"/>
                  </a:cubicBezTo>
                  <a:cubicBezTo>
                    <a:pt x="157" y="125"/>
                    <a:pt x="124" y="158"/>
                    <a:pt x="85" y="158"/>
                  </a:cubicBezTo>
                  <a:cubicBezTo>
                    <a:pt x="45" y="158"/>
                    <a:pt x="12" y="125"/>
                    <a:pt x="12" y="85"/>
                  </a:cubicBezTo>
                  <a:cubicBezTo>
                    <a:pt x="12" y="45"/>
                    <a:pt x="45" y="13"/>
                    <a:pt x="85" y="13"/>
                  </a:cubicBezTo>
                  <a:cubicBezTo>
                    <a:pt x="95" y="13"/>
                    <a:pt x="105" y="15"/>
                    <a:pt x="114" y="19"/>
                  </a:cubicBezTo>
                  <a:cubicBezTo>
                    <a:pt x="118" y="21"/>
                    <a:pt x="121" y="19"/>
                    <a:pt x="12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1219140" eaLnBrk="1" fontAlgn="base" latinLnBrk="0" hangingPunct="1">
                <a:lnSpc>
                  <a:spcPct val="100000"/>
                </a:lnSpc>
                <a:spcBef>
                  <a:spcPct val="0"/>
                </a:spcBef>
                <a:spcAft>
                  <a:spcPct val="0"/>
                </a:spcAft>
                <a:buClrTx/>
                <a:buSzTx/>
                <a:buFontTx/>
                <a:buNone/>
                <a:tabLst/>
                <a:defRPr/>
              </a:pPr>
              <a:endParaRPr kumimoji="0" lang="en-AU" sz="2400" b="0" i="0" u="none" strike="noStrike" kern="0" cap="none" spc="0" normalizeH="0" baseline="0" noProof="0">
                <a:ln>
                  <a:noFill/>
                </a:ln>
                <a:solidFill>
                  <a:srgbClr val="000000"/>
                </a:solidFill>
                <a:effectLst/>
                <a:uLnTx/>
                <a:uFillTx/>
                <a:cs typeface="Arial" pitchFamily="34" charset="0"/>
              </a:endParaRPr>
            </a:p>
          </p:txBody>
        </p:sp>
        <p:sp>
          <p:nvSpPr>
            <p:cNvPr id="98" name="Freeform 7">
              <a:extLst>
                <a:ext uri="{FF2B5EF4-FFF2-40B4-BE49-F238E27FC236}">
                  <a16:creationId xmlns:a16="http://schemas.microsoft.com/office/drawing/2014/main" id="{F866AB9C-0B4B-492E-A418-B4BB9DCEA8F8}"/>
                </a:ext>
              </a:extLst>
            </p:cNvPr>
            <p:cNvSpPr>
              <a:spLocks/>
            </p:cNvSpPr>
            <p:nvPr/>
          </p:nvSpPr>
          <p:spPr bwMode="auto">
            <a:xfrm>
              <a:off x="490" y="583"/>
              <a:ext cx="142" cy="141"/>
            </a:xfrm>
            <a:custGeom>
              <a:avLst/>
              <a:gdLst>
                <a:gd name="T0" fmla="*/ 48 w 96"/>
                <a:gd name="T1" fmla="*/ 13 h 96"/>
                <a:gd name="T2" fmla="*/ 55 w 96"/>
                <a:gd name="T3" fmla="*/ 14 h 96"/>
                <a:gd name="T4" fmla="*/ 63 w 96"/>
                <a:gd name="T5" fmla="*/ 9 h 96"/>
                <a:gd name="T6" fmla="*/ 58 w 96"/>
                <a:gd name="T7" fmla="*/ 2 h 96"/>
                <a:gd name="T8" fmla="*/ 48 w 96"/>
                <a:gd name="T9" fmla="*/ 0 h 96"/>
                <a:gd name="T10" fmla="*/ 0 w 96"/>
                <a:gd name="T11" fmla="*/ 48 h 96"/>
                <a:gd name="T12" fmla="*/ 48 w 96"/>
                <a:gd name="T13" fmla="*/ 96 h 96"/>
                <a:gd name="T14" fmla="*/ 96 w 96"/>
                <a:gd name="T15" fmla="*/ 48 h 96"/>
                <a:gd name="T16" fmla="*/ 94 w 96"/>
                <a:gd name="T17" fmla="*/ 38 h 96"/>
                <a:gd name="T18" fmla="*/ 92 w 96"/>
                <a:gd name="T19" fmla="*/ 34 h 96"/>
                <a:gd name="T20" fmla="*/ 87 w 96"/>
                <a:gd name="T21" fmla="*/ 33 h 96"/>
                <a:gd name="T22" fmla="*/ 83 w 96"/>
                <a:gd name="T23" fmla="*/ 36 h 96"/>
                <a:gd name="T24" fmla="*/ 82 w 96"/>
                <a:gd name="T25" fmla="*/ 40 h 96"/>
                <a:gd name="T26" fmla="*/ 83 w 96"/>
                <a:gd name="T27" fmla="*/ 48 h 96"/>
                <a:gd name="T28" fmla="*/ 48 w 96"/>
                <a:gd name="T29" fmla="*/ 84 h 96"/>
                <a:gd name="T30" fmla="*/ 12 w 96"/>
                <a:gd name="T31" fmla="*/ 48 h 96"/>
                <a:gd name="T32" fmla="*/ 48 w 96"/>
                <a:gd name="T33" fmla="*/ 1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96">
                  <a:moveTo>
                    <a:pt x="48" y="13"/>
                  </a:moveTo>
                  <a:cubicBezTo>
                    <a:pt x="50" y="13"/>
                    <a:pt x="53" y="13"/>
                    <a:pt x="55" y="14"/>
                  </a:cubicBezTo>
                  <a:cubicBezTo>
                    <a:pt x="59" y="15"/>
                    <a:pt x="62" y="12"/>
                    <a:pt x="63" y="9"/>
                  </a:cubicBezTo>
                  <a:cubicBezTo>
                    <a:pt x="64" y="6"/>
                    <a:pt x="62" y="2"/>
                    <a:pt x="58" y="2"/>
                  </a:cubicBezTo>
                  <a:cubicBezTo>
                    <a:pt x="55" y="1"/>
                    <a:pt x="51" y="0"/>
                    <a:pt x="48" y="0"/>
                  </a:cubicBezTo>
                  <a:cubicBezTo>
                    <a:pt x="21" y="0"/>
                    <a:pt x="0" y="22"/>
                    <a:pt x="0" y="48"/>
                  </a:cubicBezTo>
                  <a:cubicBezTo>
                    <a:pt x="0" y="75"/>
                    <a:pt x="21" y="96"/>
                    <a:pt x="48" y="96"/>
                  </a:cubicBezTo>
                  <a:cubicBezTo>
                    <a:pt x="74" y="96"/>
                    <a:pt x="96" y="75"/>
                    <a:pt x="96" y="48"/>
                  </a:cubicBezTo>
                  <a:cubicBezTo>
                    <a:pt x="96" y="45"/>
                    <a:pt x="95" y="41"/>
                    <a:pt x="94" y="38"/>
                  </a:cubicBezTo>
                  <a:cubicBezTo>
                    <a:pt x="94" y="36"/>
                    <a:pt x="93" y="35"/>
                    <a:pt x="92" y="34"/>
                  </a:cubicBezTo>
                  <a:cubicBezTo>
                    <a:pt x="90" y="33"/>
                    <a:pt x="88" y="32"/>
                    <a:pt x="87" y="33"/>
                  </a:cubicBezTo>
                  <a:cubicBezTo>
                    <a:pt x="85" y="33"/>
                    <a:pt x="84" y="34"/>
                    <a:pt x="83" y="36"/>
                  </a:cubicBezTo>
                  <a:cubicBezTo>
                    <a:pt x="82" y="37"/>
                    <a:pt x="82" y="39"/>
                    <a:pt x="82" y="40"/>
                  </a:cubicBezTo>
                  <a:cubicBezTo>
                    <a:pt x="83" y="43"/>
                    <a:pt x="83" y="46"/>
                    <a:pt x="83" y="48"/>
                  </a:cubicBezTo>
                  <a:cubicBezTo>
                    <a:pt x="83" y="68"/>
                    <a:pt x="67" y="84"/>
                    <a:pt x="48" y="84"/>
                  </a:cubicBezTo>
                  <a:cubicBezTo>
                    <a:pt x="28" y="84"/>
                    <a:pt x="12" y="68"/>
                    <a:pt x="12" y="48"/>
                  </a:cubicBezTo>
                  <a:cubicBezTo>
                    <a:pt x="12" y="29"/>
                    <a:pt x="28" y="13"/>
                    <a:pt x="48"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1219140" eaLnBrk="1" fontAlgn="base" latinLnBrk="0" hangingPunct="1">
                <a:lnSpc>
                  <a:spcPct val="100000"/>
                </a:lnSpc>
                <a:spcBef>
                  <a:spcPct val="0"/>
                </a:spcBef>
                <a:spcAft>
                  <a:spcPct val="0"/>
                </a:spcAft>
                <a:buClrTx/>
                <a:buSzTx/>
                <a:buFontTx/>
                <a:buNone/>
                <a:tabLst/>
                <a:defRPr/>
              </a:pPr>
              <a:endParaRPr kumimoji="0" lang="en-AU" sz="2400" b="0" i="0" u="none" strike="noStrike" kern="0" cap="none" spc="0" normalizeH="0" baseline="0" noProof="0">
                <a:ln>
                  <a:noFill/>
                </a:ln>
                <a:solidFill>
                  <a:srgbClr val="000000"/>
                </a:solidFill>
                <a:effectLst/>
                <a:uLnTx/>
                <a:uFillTx/>
                <a:cs typeface="Arial" pitchFamily="34" charset="0"/>
              </a:endParaRPr>
            </a:p>
          </p:txBody>
        </p:sp>
        <p:sp>
          <p:nvSpPr>
            <p:cNvPr id="99" name="Freeform 8">
              <a:extLst>
                <a:ext uri="{FF2B5EF4-FFF2-40B4-BE49-F238E27FC236}">
                  <a16:creationId xmlns:a16="http://schemas.microsoft.com/office/drawing/2014/main" id="{5BDE7366-C26D-4C81-8C2D-47E5F543CD03}"/>
                </a:ext>
              </a:extLst>
            </p:cNvPr>
            <p:cNvSpPr>
              <a:spLocks/>
            </p:cNvSpPr>
            <p:nvPr/>
          </p:nvSpPr>
          <p:spPr bwMode="auto">
            <a:xfrm>
              <a:off x="380" y="473"/>
              <a:ext cx="362" cy="361"/>
            </a:xfrm>
            <a:custGeom>
              <a:avLst/>
              <a:gdLst>
                <a:gd name="T0" fmla="*/ 234 w 244"/>
                <a:gd name="T1" fmla="*/ 74 h 244"/>
                <a:gd name="T2" fmla="*/ 230 w 244"/>
                <a:gd name="T3" fmla="*/ 70 h 244"/>
                <a:gd name="T4" fmla="*/ 225 w 244"/>
                <a:gd name="T5" fmla="*/ 70 h 244"/>
                <a:gd name="T6" fmla="*/ 222 w 244"/>
                <a:gd name="T7" fmla="*/ 79 h 244"/>
                <a:gd name="T8" fmla="*/ 231 w 244"/>
                <a:gd name="T9" fmla="*/ 122 h 244"/>
                <a:gd name="T10" fmla="*/ 122 w 244"/>
                <a:gd name="T11" fmla="*/ 232 h 244"/>
                <a:gd name="T12" fmla="*/ 12 w 244"/>
                <a:gd name="T13" fmla="*/ 122 h 244"/>
                <a:gd name="T14" fmla="*/ 122 w 244"/>
                <a:gd name="T15" fmla="*/ 13 h 244"/>
                <a:gd name="T16" fmla="*/ 165 w 244"/>
                <a:gd name="T17" fmla="*/ 22 h 244"/>
                <a:gd name="T18" fmla="*/ 170 w 244"/>
                <a:gd name="T19" fmla="*/ 22 h 244"/>
                <a:gd name="T20" fmla="*/ 173 w 244"/>
                <a:gd name="T21" fmla="*/ 19 h 244"/>
                <a:gd name="T22" fmla="*/ 174 w 244"/>
                <a:gd name="T23" fmla="*/ 14 h 244"/>
                <a:gd name="T24" fmla="*/ 170 w 244"/>
                <a:gd name="T25" fmla="*/ 10 h 244"/>
                <a:gd name="T26" fmla="*/ 122 w 244"/>
                <a:gd name="T27" fmla="*/ 0 h 244"/>
                <a:gd name="T28" fmla="*/ 0 w 244"/>
                <a:gd name="T29" fmla="*/ 122 h 244"/>
                <a:gd name="T30" fmla="*/ 122 w 244"/>
                <a:gd name="T31" fmla="*/ 244 h 244"/>
                <a:gd name="T32" fmla="*/ 244 w 244"/>
                <a:gd name="T33" fmla="*/ 122 h 244"/>
                <a:gd name="T34" fmla="*/ 234 w 244"/>
                <a:gd name="T35" fmla="*/ 7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4" h="244">
                  <a:moveTo>
                    <a:pt x="234" y="74"/>
                  </a:moveTo>
                  <a:cubicBezTo>
                    <a:pt x="233" y="72"/>
                    <a:pt x="232" y="71"/>
                    <a:pt x="230" y="70"/>
                  </a:cubicBezTo>
                  <a:cubicBezTo>
                    <a:pt x="229" y="70"/>
                    <a:pt x="227" y="70"/>
                    <a:pt x="225" y="70"/>
                  </a:cubicBezTo>
                  <a:cubicBezTo>
                    <a:pt x="222" y="72"/>
                    <a:pt x="221" y="76"/>
                    <a:pt x="222" y="79"/>
                  </a:cubicBezTo>
                  <a:cubicBezTo>
                    <a:pt x="228" y="93"/>
                    <a:pt x="231" y="107"/>
                    <a:pt x="231" y="122"/>
                  </a:cubicBezTo>
                  <a:cubicBezTo>
                    <a:pt x="231" y="182"/>
                    <a:pt x="182" y="232"/>
                    <a:pt x="122" y="232"/>
                  </a:cubicBezTo>
                  <a:cubicBezTo>
                    <a:pt x="61" y="232"/>
                    <a:pt x="12" y="182"/>
                    <a:pt x="12" y="122"/>
                  </a:cubicBezTo>
                  <a:cubicBezTo>
                    <a:pt x="12" y="62"/>
                    <a:pt x="61" y="13"/>
                    <a:pt x="122" y="13"/>
                  </a:cubicBezTo>
                  <a:cubicBezTo>
                    <a:pt x="137" y="13"/>
                    <a:pt x="151" y="16"/>
                    <a:pt x="165" y="22"/>
                  </a:cubicBezTo>
                  <a:cubicBezTo>
                    <a:pt x="167" y="23"/>
                    <a:pt x="168" y="23"/>
                    <a:pt x="170" y="22"/>
                  </a:cubicBezTo>
                  <a:cubicBezTo>
                    <a:pt x="172" y="21"/>
                    <a:pt x="173" y="20"/>
                    <a:pt x="173" y="19"/>
                  </a:cubicBezTo>
                  <a:cubicBezTo>
                    <a:pt x="174" y="17"/>
                    <a:pt x="174" y="15"/>
                    <a:pt x="174" y="14"/>
                  </a:cubicBezTo>
                  <a:cubicBezTo>
                    <a:pt x="173" y="12"/>
                    <a:pt x="172" y="11"/>
                    <a:pt x="170" y="10"/>
                  </a:cubicBezTo>
                  <a:cubicBezTo>
                    <a:pt x="155" y="4"/>
                    <a:pt x="138" y="0"/>
                    <a:pt x="122" y="0"/>
                  </a:cubicBezTo>
                  <a:cubicBezTo>
                    <a:pt x="54" y="0"/>
                    <a:pt x="0" y="55"/>
                    <a:pt x="0" y="122"/>
                  </a:cubicBezTo>
                  <a:cubicBezTo>
                    <a:pt x="0" y="189"/>
                    <a:pt x="54" y="244"/>
                    <a:pt x="122" y="244"/>
                  </a:cubicBezTo>
                  <a:cubicBezTo>
                    <a:pt x="189" y="244"/>
                    <a:pt x="244" y="189"/>
                    <a:pt x="244" y="122"/>
                  </a:cubicBezTo>
                  <a:cubicBezTo>
                    <a:pt x="244" y="105"/>
                    <a:pt x="240" y="89"/>
                    <a:pt x="234"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1219140" eaLnBrk="1" fontAlgn="base" latinLnBrk="0" hangingPunct="1">
                <a:lnSpc>
                  <a:spcPct val="100000"/>
                </a:lnSpc>
                <a:spcBef>
                  <a:spcPct val="0"/>
                </a:spcBef>
                <a:spcAft>
                  <a:spcPct val="0"/>
                </a:spcAft>
                <a:buClrTx/>
                <a:buSzTx/>
                <a:buFontTx/>
                <a:buNone/>
                <a:tabLst/>
                <a:defRPr/>
              </a:pPr>
              <a:endParaRPr kumimoji="0" lang="en-AU" sz="2400" b="0" i="0" u="none" strike="noStrike" kern="0" cap="none" spc="0" normalizeH="0" baseline="0" noProof="0">
                <a:ln>
                  <a:noFill/>
                </a:ln>
                <a:solidFill>
                  <a:srgbClr val="000000"/>
                </a:solidFill>
                <a:effectLst/>
                <a:uLnTx/>
                <a:uFillTx/>
                <a:cs typeface="Arial" pitchFamily="34" charset="0"/>
              </a:endParaRPr>
            </a:p>
          </p:txBody>
        </p:sp>
      </p:grpSp>
      <p:sp>
        <p:nvSpPr>
          <p:cNvPr id="100" name="Rectangle 99">
            <a:extLst>
              <a:ext uri="{FF2B5EF4-FFF2-40B4-BE49-F238E27FC236}">
                <a16:creationId xmlns:a16="http://schemas.microsoft.com/office/drawing/2014/main" id="{5B9FA1CB-07EA-4637-8D0D-3C2C1C838741}"/>
              </a:ext>
            </a:extLst>
          </p:cNvPr>
          <p:cNvSpPr/>
          <p:nvPr/>
        </p:nvSpPr>
        <p:spPr>
          <a:xfrm>
            <a:off x="1707582" y="1675472"/>
            <a:ext cx="2451219"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E-Réputation</a:t>
            </a:r>
          </a:p>
        </p:txBody>
      </p:sp>
      <p:sp>
        <p:nvSpPr>
          <p:cNvPr id="101" name="Rectangle 100">
            <a:extLst>
              <a:ext uri="{FF2B5EF4-FFF2-40B4-BE49-F238E27FC236}">
                <a16:creationId xmlns:a16="http://schemas.microsoft.com/office/drawing/2014/main" id="{CBD2A0C1-9E4B-422A-8741-661638E535EF}"/>
              </a:ext>
            </a:extLst>
          </p:cNvPr>
          <p:cNvSpPr/>
          <p:nvPr/>
        </p:nvSpPr>
        <p:spPr>
          <a:xfrm>
            <a:off x="1707582" y="5086968"/>
            <a:ext cx="2451219"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RC </a:t>
            </a:r>
          </a:p>
        </p:txBody>
      </p:sp>
      <p:sp>
        <p:nvSpPr>
          <p:cNvPr id="102" name="Rectangle 101">
            <a:extLst>
              <a:ext uri="{FF2B5EF4-FFF2-40B4-BE49-F238E27FC236}">
                <a16:creationId xmlns:a16="http://schemas.microsoft.com/office/drawing/2014/main" id="{91897780-3502-4BCF-B94C-EDD389885C27}"/>
              </a:ext>
            </a:extLst>
          </p:cNvPr>
          <p:cNvSpPr/>
          <p:nvPr/>
        </p:nvSpPr>
        <p:spPr>
          <a:xfrm>
            <a:off x="1707582" y="2805732"/>
            <a:ext cx="2451219"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Perte d’Exploitation</a:t>
            </a:r>
          </a:p>
        </p:txBody>
      </p:sp>
      <p:sp>
        <p:nvSpPr>
          <p:cNvPr id="103" name="Rectangle 102">
            <a:extLst>
              <a:ext uri="{FF2B5EF4-FFF2-40B4-BE49-F238E27FC236}">
                <a16:creationId xmlns:a16="http://schemas.microsoft.com/office/drawing/2014/main" id="{C0741337-F8A7-4D90-BDB4-22798E663071}"/>
              </a:ext>
            </a:extLst>
          </p:cNvPr>
          <p:cNvSpPr/>
          <p:nvPr/>
        </p:nvSpPr>
        <p:spPr>
          <a:xfrm>
            <a:off x="2323503" y="1405563"/>
            <a:ext cx="1286131" cy="205121"/>
          </a:xfrm>
          <a:prstGeom prst="rect">
            <a:avLst/>
          </a:prstGeom>
          <a:ln>
            <a:noFill/>
          </a:ln>
        </p:spPr>
        <p:txBody>
          <a:bodyPr wrap="square" lIns="0" tIns="0" rIns="0" bIns="0">
            <a:spAutoFit/>
          </a:bodyPr>
          <a:lstStyle/>
          <a:p>
            <a:pPr algn="ctr" defTabSz="1219080" fontAlgn="base">
              <a:spcBef>
                <a:spcPct val="0"/>
              </a:spcBef>
              <a:spcAft>
                <a:spcPct val="0"/>
              </a:spcAft>
              <a:defRPr/>
            </a:pPr>
            <a:r>
              <a:rPr lang="fr-FR" sz="1333" i="1">
                <a:solidFill>
                  <a:srgbClr val="C00000"/>
                </a:solidFill>
                <a:latin typeface="Arial Black" panose="020B0A04020102020204" pitchFamily="34" charset="0"/>
                <a:cs typeface="Arial" pitchFamily="34" charset="0"/>
              </a:rPr>
              <a:t>Produit</a:t>
            </a:r>
            <a:endParaRPr lang="en-US" sz="1333" i="1">
              <a:solidFill>
                <a:srgbClr val="C00000"/>
              </a:solidFill>
              <a:latin typeface="Arial Black" panose="020B0A04020102020204" pitchFamily="34" charset="0"/>
              <a:cs typeface="Arial" pitchFamily="34" charset="0"/>
            </a:endParaRPr>
          </a:p>
        </p:txBody>
      </p:sp>
      <p:sp>
        <p:nvSpPr>
          <p:cNvPr id="104" name="ZoneTexte 21">
            <a:extLst>
              <a:ext uri="{FF2B5EF4-FFF2-40B4-BE49-F238E27FC236}">
                <a16:creationId xmlns:a16="http://schemas.microsoft.com/office/drawing/2014/main" id="{A1C2A845-4A0E-41EE-99B7-BEA3172E1159}"/>
              </a:ext>
            </a:extLst>
          </p:cNvPr>
          <p:cNvSpPr txBox="1"/>
          <p:nvPr/>
        </p:nvSpPr>
        <p:spPr>
          <a:xfrm>
            <a:off x="4252276" y="1675472"/>
            <a:ext cx="2451219"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Diffamation</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Dénigrement</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Divulgation illégale de la vie privée</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Injure</a:t>
            </a:r>
          </a:p>
        </p:txBody>
      </p:sp>
      <p:sp>
        <p:nvSpPr>
          <p:cNvPr id="105" name="ZoneTexte 24">
            <a:extLst>
              <a:ext uri="{FF2B5EF4-FFF2-40B4-BE49-F238E27FC236}">
                <a16:creationId xmlns:a16="http://schemas.microsoft.com/office/drawing/2014/main" id="{3EFFD4D2-0BC4-420D-A758-C759417976AA}"/>
              </a:ext>
            </a:extLst>
          </p:cNvPr>
          <p:cNvSpPr txBox="1"/>
          <p:nvPr/>
        </p:nvSpPr>
        <p:spPr>
          <a:xfrm>
            <a:off x="4252276" y="2805732"/>
            <a:ext cx="2451219"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Protection des biens</a:t>
            </a:r>
          </a:p>
        </p:txBody>
      </p:sp>
      <p:sp>
        <p:nvSpPr>
          <p:cNvPr id="106" name="ZoneTexte 26">
            <a:extLst>
              <a:ext uri="{FF2B5EF4-FFF2-40B4-BE49-F238E27FC236}">
                <a16:creationId xmlns:a16="http://schemas.microsoft.com/office/drawing/2014/main" id="{42B91E81-FC30-46C2-BE80-925B2C798A79}"/>
              </a:ext>
            </a:extLst>
          </p:cNvPr>
          <p:cNvSpPr txBox="1"/>
          <p:nvPr/>
        </p:nvSpPr>
        <p:spPr>
          <a:xfrm>
            <a:off x="4252276" y="5086968"/>
            <a:ext cx="2451219"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Données personnelles</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Sécurités des réseaux</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Frais de défense</a:t>
            </a:r>
          </a:p>
        </p:txBody>
      </p:sp>
      <p:sp>
        <p:nvSpPr>
          <p:cNvPr id="107" name="Rectangle 106">
            <a:extLst>
              <a:ext uri="{FF2B5EF4-FFF2-40B4-BE49-F238E27FC236}">
                <a16:creationId xmlns:a16="http://schemas.microsoft.com/office/drawing/2014/main" id="{7D0B0362-5B9B-4224-87C7-8800FFA9F1FD}"/>
              </a:ext>
            </a:extLst>
          </p:cNvPr>
          <p:cNvSpPr/>
          <p:nvPr/>
        </p:nvSpPr>
        <p:spPr>
          <a:xfrm>
            <a:off x="4887595" y="1405563"/>
            <a:ext cx="1286131" cy="205121"/>
          </a:xfrm>
          <a:prstGeom prst="rect">
            <a:avLst/>
          </a:prstGeom>
          <a:ln>
            <a:noFill/>
          </a:ln>
        </p:spPr>
        <p:txBody>
          <a:bodyPr wrap="square" lIns="0" tIns="0" rIns="0" bIns="0">
            <a:spAutoFit/>
          </a:bodyPr>
          <a:lstStyle/>
          <a:p>
            <a:pPr algn="ctr" defTabSz="1219080" fontAlgn="base">
              <a:spcBef>
                <a:spcPct val="0"/>
              </a:spcBef>
              <a:spcAft>
                <a:spcPct val="0"/>
              </a:spcAft>
              <a:defRPr/>
            </a:pPr>
            <a:r>
              <a:rPr lang="fr-FR" sz="1333" i="1">
                <a:solidFill>
                  <a:srgbClr val="C00000"/>
                </a:solidFill>
                <a:latin typeface="Arial Black" panose="020B0A04020102020204" pitchFamily="34" charset="0"/>
                <a:cs typeface="Arial" pitchFamily="34" charset="0"/>
              </a:rPr>
              <a:t>Objet</a:t>
            </a:r>
            <a:endParaRPr lang="en-US" sz="1333" i="1">
              <a:solidFill>
                <a:srgbClr val="C00000"/>
              </a:solidFill>
              <a:latin typeface="Arial Black" panose="020B0A04020102020204" pitchFamily="34" charset="0"/>
              <a:cs typeface="Arial" pitchFamily="34" charset="0"/>
            </a:endParaRPr>
          </a:p>
        </p:txBody>
      </p:sp>
      <p:sp>
        <p:nvSpPr>
          <p:cNvPr id="108" name="ZoneTexte 21">
            <a:extLst>
              <a:ext uri="{FF2B5EF4-FFF2-40B4-BE49-F238E27FC236}">
                <a16:creationId xmlns:a16="http://schemas.microsoft.com/office/drawing/2014/main" id="{06B57E14-2BF4-4D06-B7F3-44CEC87C8565}"/>
              </a:ext>
            </a:extLst>
          </p:cNvPr>
          <p:cNvSpPr txBox="1"/>
          <p:nvPr/>
        </p:nvSpPr>
        <p:spPr>
          <a:xfrm>
            <a:off x="6812290" y="1675472"/>
            <a:ext cx="3916681"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0" marR="0" lvl="0" indent="0" algn="l" defTabSz="914333"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a:ea typeface="+mn-ea"/>
                <a:cs typeface="+mn-cs"/>
              </a:rPr>
              <a:t>Remboursement:</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Frais issus d’une atteinte à la e-réputation</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Frais et honoraires des prestations juridiques</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Frais au titre des prestations de nettoyage pour supprimer les données préjudiciables</a:t>
            </a:r>
          </a:p>
        </p:txBody>
      </p:sp>
      <p:sp>
        <p:nvSpPr>
          <p:cNvPr id="109" name="ZoneTexte 24">
            <a:extLst>
              <a:ext uri="{FF2B5EF4-FFF2-40B4-BE49-F238E27FC236}">
                <a16:creationId xmlns:a16="http://schemas.microsoft.com/office/drawing/2014/main" id="{3999C697-1734-4BAB-8D4A-9DE20B57DB29}"/>
              </a:ext>
            </a:extLst>
          </p:cNvPr>
          <p:cNvSpPr txBox="1"/>
          <p:nvPr/>
        </p:nvSpPr>
        <p:spPr>
          <a:xfrm>
            <a:off x="6812290" y="2805732"/>
            <a:ext cx="3916681"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Prise en charge de la perte de marge brute d’exploitation</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Prise en charge des frais supplémentaires d’exploitation</a:t>
            </a:r>
          </a:p>
        </p:txBody>
      </p:sp>
      <p:sp>
        <p:nvSpPr>
          <p:cNvPr id="110" name="ZoneTexte 26">
            <a:extLst>
              <a:ext uri="{FF2B5EF4-FFF2-40B4-BE49-F238E27FC236}">
                <a16:creationId xmlns:a16="http://schemas.microsoft.com/office/drawing/2014/main" id="{B0AA76C3-AFB8-4B80-9778-965060C15708}"/>
              </a:ext>
            </a:extLst>
          </p:cNvPr>
          <p:cNvSpPr txBox="1"/>
          <p:nvPr/>
        </p:nvSpPr>
        <p:spPr>
          <a:xfrm>
            <a:off x="6812290" y="5086968"/>
            <a:ext cx="3916681"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Indemnisation des montants juridiquement redevables du fait d’une réclamation de tiers</a:t>
            </a:r>
          </a:p>
        </p:txBody>
      </p:sp>
      <p:sp>
        <p:nvSpPr>
          <p:cNvPr id="111" name="Rectangle 110">
            <a:extLst>
              <a:ext uri="{FF2B5EF4-FFF2-40B4-BE49-F238E27FC236}">
                <a16:creationId xmlns:a16="http://schemas.microsoft.com/office/drawing/2014/main" id="{17195B2D-0C13-4F68-BC99-56D2B79059D4}"/>
              </a:ext>
            </a:extLst>
          </p:cNvPr>
          <p:cNvSpPr/>
          <p:nvPr/>
        </p:nvSpPr>
        <p:spPr>
          <a:xfrm>
            <a:off x="7420968" y="1405563"/>
            <a:ext cx="2699323" cy="205121"/>
          </a:xfrm>
          <a:prstGeom prst="rect">
            <a:avLst/>
          </a:prstGeom>
          <a:ln>
            <a:noFill/>
          </a:ln>
        </p:spPr>
        <p:txBody>
          <a:bodyPr wrap="square" lIns="0" tIns="0" rIns="0" bIns="0">
            <a:spAutoFit/>
          </a:bodyPr>
          <a:lstStyle/>
          <a:p>
            <a:pPr algn="ctr" defTabSz="1219080" fontAlgn="base">
              <a:spcBef>
                <a:spcPct val="0"/>
              </a:spcBef>
              <a:spcAft>
                <a:spcPct val="0"/>
              </a:spcAft>
              <a:defRPr/>
            </a:pPr>
            <a:r>
              <a:rPr lang="fr-FR" sz="1333" i="1">
                <a:solidFill>
                  <a:srgbClr val="C00000"/>
                </a:solidFill>
                <a:latin typeface="Arial Black" panose="020B0A04020102020204" pitchFamily="34" charset="0"/>
              </a:rPr>
              <a:t>Evénements &amp; c</a:t>
            </a:r>
            <a:r>
              <a:rPr lang="fr-FR" sz="1333" i="1">
                <a:solidFill>
                  <a:srgbClr val="C00000"/>
                </a:solidFill>
                <a:latin typeface="Arial Black" panose="020B0A04020102020204" pitchFamily="34" charset="0"/>
                <a:cs typeface="Arial" pitchFamily="34" charset="0"/>
              </a:rPr>
              <a:t>ouvertures</a:t>
            </a:r>
            <a:endParaRPr lang="en-US" sz="1333" i="1">
              <a:solidFill>
                <a:srgbClr val="C00000"/>
              </a:solidFill>
              <a:latin typeface="Arial Black" panose="020B0A04020102020204" pitchFamily="34" charset="0"/>
              <a:cs typeface="Arial" pitchFamily="34" charset="0"/>
            </a:endParaRPr>
          </a:p>
        </p:txBody>
      </p:sp>
      <p:sp>
        <p:nvSpPr>
          <p:cNvPr id="112" name="Rectangle 111">
            <a:extLst>
              <a:ext uri="{FF2B5EF4-FFF2-40B4-BE49-F238E27FC236}">
                <a16:creationId xmlns:a16="http://schemas.microsoft.com/office/drawing/2014/main" id="{0DA4C57B-1CD5-4751-8B8A-1AD99858E0DB}"/>
              </a:ext>
            </a:extLst>
          </p:cNvPr>
          <p:cNvSpPr/>
          <p:nvPr/>
        </p:nvSpPr>
        <p:spPr>
          <a:xfrm>
            <a:off x="1707582" y="3950721"/>
            <a:ext cx="2451219"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Détournement de Fonds</a:t>
            </a:r>
          </a:p>
        </p:txBody>
      </p:sp>
      <p:sp>
        <p:nvSpPr>
          <p:cNvPr id="113" name="ZoneTexte 21">
            <a:extLst>
              <a:ext uri="{FF2B5EF4-FFF2-40B4-BE49-F238E27FC236}">
                <a16:creationId xmlns:a16="http://schemas.microsoft.com/office/drawing/2014/main" id="{F1A4C43B-FD1A-4B0F-909A-81AA762EF0C4}"/>
              </a:ext>
            </a:extLst>
          </p:cNvPr>
          <p:cNvSpPr txBox="1"/>
          <p:nvPr/>
        </p:nvSpPr>
        <p:spPr>
          <a:xfrm>
            <a:off x="4252276" y="3950721"/>
            <a:ext cx="2451219"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Remboursement des fonds soustraits de manière illégale</a:t>
            </a:r>
          </a:p>
        </p:txBody>
      </p:sp>
      <p:sp>
        <p:nvSpPr>
          <p:cNvPr id="114" name="ZoneTexte 21">
            <a:extLst>
              <a:ext uri="{FF2B5EF4-FFF2-40B4-BE49-F238E27FC236}">
                <a16:creationId xmlns:a16="http://schemas.microsoft.com/office/drawing/2014/main" id="{E1E06C8A-ED0E-4D1E-9EC4-12E961071B7A}"/>
              </a:ext>
            </a:extLst>
          </p:cNvPr>
          <p:cNvSpPr txBox="1"/>
          <p:nvPr/>
        </p:nvSpPr>
        <p:spPr>
          <a:xfrm>
            <a:off x="6812290" y="3950721"/>
            <a:ext cx="3916681"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0" marR="0" lvl="0" indent="0" algn="l" defTabSz="914333"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a:ea typeface="+mn-ea"/>
                <a:cs typeface="+mn-cs"/>
              </a:rPr>
              <a:t>Remboursement:</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Amendes et pénalités</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Coûts de surconsommation téléphonique</a:t>
            </a:r>
          </a:p>
        </p:txBody>
      </p:sp>
      <p:sp>
        <p:nvSpPr>
          <p:cNvPr id="115" name="Accolade fermante 114">
            <a:extLst>
              <a:ext uri="{FF2B5EF4-FFF2-40B4-BE49-F238E27FC236}">
                <a16:creationId xmlns:a16="http://schemas.microsoft.com/office/drawing/2014/main" id="{D4A603AB-9970-484F-B803-74FE4457A73D}"/>
              </a:ext>
            </a:extLst>
          </p:cNvPr>
          <p:cNvSpPr/>
          <p:nvPr/>
        </p:nvSpPr>
        <p:spPr>
          <a:xfrm>
            <a:off x="10662150" y="1619737"/>
            <a:ext cx="277803" cy="4629332"/>
          </a:xfrm>
          <a:prstGeom prst="rightBrace">
            <a:avLst/>
          </a:prstGeom>
          <a:noFill/>
          <a:ln w="15875" cap="flat" cmpd="sng" algn="ctr">
            <a:solidFill>
              <a:srgbClr val="C00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3E454A"/>
              </a:solidFill>
              <a:effectLst/>
              <a:uLnTx/>
              <a:uFillTx/>
              <a:latin typeface="Arial" panose="020B0604020202020204"/>
              <a:ea typeface="+mn-ea"/>
              <a:cs typeface="+mn-cs"/>
            </a:endParaRPr>
          </a:p>
        </p:txBody>
      </p:sp>
      <p:sp>
        <p:nvSpPr>
          <p:cNvPr id="116" name="Rectangle 115">
            <a:extLst>
              <a:ext uri="{FF2B5EF4-FFF2-40B4-BE49-F238E27FC236}">
                <a16:creationId xmlns:a16="http://schemas.microsoft.com/office/drawing/2014/main" id="{8539DD6F-C688-4E0C-9CA8-AAFA79867DCD}"/>
              </a:ext>
            </a:extLst>
          </p:cNvPr>
          <p:cNvSpPr/>
          <p:nvPr/>
        </p:nvSpPr>
        <p:spPr>
          <a:xfrm>
            <a:off x="10825108" y="3650847"/>
            <a:ext cx="1280922" cy="553998"/>
          </a:xfrm>
          <a:prstGeom prst="rect">
            <a:avLst/>
          </a:prstGeom>
        </p:spPr>
        <p:txBody>
          <a:bodyPr wrap="square" lIns="0" tIns="0" rIns="0" bIns="0">
            <a:spAutoFit/>
          </a:bodyPr>
          <a:lstStyle/>
          <a:p>
            <a:pPr algn="ctr" defTabSz="914333" fontAlgn="base">
              <a:spcBef>
                <a:spcPct val="0"/>
              </a:spcBef>
              <a:spcAft>
                <a:spcPct val="0"/>
              </a:spcAft>
              <a:defRPr/>
            </a:pPr>
            <a:r>
              <a:rPr lang="fr-FR" b="1" i="1">
                <a:solidFill>
                  <a:srgbClr val="3E454A"/>
                </a:solidFill>
                <a:cs typeface="Arial" pitchFamily="34" charset="0"/>
              </a:rPr>
              <a:t>Offre packagée </a:t>
            </a:r>
            <a:endParaRPr lang="en-US" b="1" i="1">
              <a:solidFill>
                <a:srgbClr val="3E454A"/>
              </a:solidFill>
              <a:cs typeface="Arial" pitchFamily="34" charset="0"/>
            </a:endParaRPr>
          </a:p>
        </p:txBody>
      </p:sp>
    </p:spTree>
    <p:extLst>
      <p:ext uri="{BB962C8B-B14F-4D97-AF65-F5344CB8AC3E}">
        <p14:creationId xmlns:p14="http://schemas.microsoft.com/office/powerpoint/2010/main" val="36238804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Tx/>
              <a:buFont typeface="+mj-lt"/>
              <a:buAutoNum type="arabicPeriod"/>
            </a:pPr>
            <a:r>
              <a:rPr lang="fr-FR" sz="2400">
                <a:solidFill>
                  <a:schemeClr val="tx1"/>
                </a:solidFill>
              </a:rPr>
              <a:t>Contexte</a:t>
            </a:r>
          </a:p>
          <a:p>
            <a:pPr>
              <a:buClrTx/>
            </a:pPr>
            <a:r>
              <a:rPr lang="fr-FR" sz="2400">
                <a:solidFill>
                  <a:schemeClr val="tx1"/>
                </a:solidFill>
              </a:rPr>
              <a:t>Partenariat                   /</a:t>
            </a:r>
          </a:p>
          <a:p>
            <a:pPr>
              <a:buClrTx/>
            </a:pPr>
            <a:r>
              <a:rPr lang="fr-FR" sz="2400">
                <a:solidFill>
                  <a:schemeClr val="tx1"/>
                </a:solidFill>
              </a:rPr>
              <a:t>L’offre Cyber Pro by</a:t>
            </a:r>
          </a:p>
          <a:p>
            <a:pPr>
              <a:buClrTx/>
            </a:pPr>
            <a:r>
              <a:rPr lang="fr-FR" sz="2400" b="1">
                <a:solidFill>
                  <a:srgbClr val="C00000"/>
                </a:solidFill>
              </a:rPr>
              <a:t>Schémas de distribution / Argumentaire</a:t>
            </a:r>
          </a:p>
          <a:p>
            <a:pPr>
              <a:buClrTx/>
            </a:pPr>
            <a:r>
              <a:rPr lang="fr-FR" sz="2400"/>
              <a:t>Schéma contractuel</a:t>
            </a:r>
          </a:p>
          <a:p>
            <a:pPr>
              <a:buClrTx/>
            </a:pPr>
            <a:endParaRPr lang="fr-FR" sz="2400">
              <a:solidFill>
                <a:srgbClr val="006600"/>
              </a:solidFill>
            </a:endParaRPr>
          </a:p>
          <a:p>
            <a:pPr>
              <a:buClrTx/>
            </a:pPr>
            <a:r>
              <a:rPr lang="fr-FR" sz="2400"/>
              <a:t>Annexe : le marché de la Cyber assurance</a:t>
            </a:r>
          </a:p>
        </p:txBody>
      </p:sp>
      <p:sp>
        <p:nvSpPr>
          <p:cNvPr id="3" name="Rectangle 2">
            <a:extLst>
              <a:ext uri="{FF2B5EF4-FFF2-40B4-BE49-F238E27FC236}">
                <a16:creationId xmlns:a16="http://schemas.microsoft.com/office/drawing/2014/main" id="{9ADF4C20-1357-438A-BEE4-082974747E7E}"/>
              </a:ext>
            </a:extLst>
          </p:cNvPr>
          <p:cNvSpPr/>
          <p:nvPr/>
        </p:nvSpPr>
        <p:spPr>
          <a:xfrm>
            <a:off x="3483429" y="3311889"/>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FB361E7B-84A3-421B-AFC6-53D3628AB210}"/>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645389" y="2420673"/>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ctualités du Groupe BPCE : Banque Populaire Caisse d'Epargne Natixis - 22">
            <a:extLst>
              <a:ext uri="{FF2B5EF4-FFF2-40B4-BE49-F238E27FC236}">
                <a16:creationId xmlns:a16="http://schemas.microsoft.com/office/drawing/2014/main" id="{4A6A81C8-A63D-4AA3-9405-46D5EA28015D}"/>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5933852" y="2309883"/>
            <a:ext cx="1407900" cy="4017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851DCA17-6CCE-4741-A8D5-C820A0571D4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087850" y="2904155"/>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C0C6F43C-C644-48EF-A7C0-B1C2AB03C492}"/>
              </a:ext>
            </a:extLst>
          </p:cNvPr>
          <p:cNvPicPr>
            <a:picLocks noChangeAspect="1"/>
          </p:cNvPicPr>
          <p:nvPr/>
        </p:nvPicPr>
        <p:blipFill>
          <a:blip r:embed="rId6"/>
          <a:stretch>
            <a:fillRect/>
          </a:stretch>
        </p:blipFill>
        <p:spPr>
          <a:xfrm>
            <a:off x="7454598" y="141675"/>
            <a:ext cx="4537021" cy="98673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777978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Schémas de distribution</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4</a:t>
            </a:r>
          </a:p>
        </p:txBody>
      </p:sp>
      <p:sp>
        <p:nvSpPr>
          <p:cNvPr id="512" name="Graphique 9">
            <a:extLst>
              <a:ext uri="{FF2B5EF4-FFF2-40B4-BE49-F238E27FC236}">
                <a16:creationId xmlns:a16="http://schemas.microsoft.com/office/drawing/2014/main" id="{1CAC3E99-2C9E-40B7-9065-57A2A821B9A1}"/>
              </a:ext>
            </a:extLst>
          </p:cNvPr>
          <p:cNvSpPr>
            <a:spLocks noChangeAspect="1"/>
          </p:cNvSpPr>
          <p:nvPr/>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rgbClr val="FFFFFF">
              <a:lumMod val="9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514" name="ZoneTexte 513">
            <a:extLst>
              <a:ext uri="{FF2B5EF4-FFF2-40B4-BE49-F238E27FC236}">
                <a16:creationId xmlns:a16="http://schemas.microsoft.com/office/drawing/2014/main" id="{878B8DDB-86D9-4F08-9010-D6DBCDF60D32}"/>
              </a:ext>
            </a:extLst>
          </p:cNvPr>
          <p:cNvSpPr txBox="1"/>
          <p:nvPr/>
        </p:nvSpPr>
        <p:spPr>
          <a:xfrm>
            <a:off x="695325" y="5197605"/>
            <a:ext cx="10878539" cy="1221168"/>
          </a:xfrm>
          <a:prstGeom prst="rect">
            <a:avLst/>
          </a:prstGeom>
          <a:noFill/>
        </p:spPr>
        <p:txBody>
          <a:bodyPr wrap="square" rtlCol="0">
            <a:spAutoFit/>
          </a:bodyPr>
          <a:lstStyle/>
          <a:p>
            <a:pPr marL="285750" indent="-285750" defTabSz="1219170">
              <a:buFont typeface="Wingdings" panose="05000000000000000000" pitchFamily="2" charset="2"/>
              <a:buChar char="§"/>
              <a:tabLst>
                <a:tab pos="90488" algn="l"/>
              </a:tabLst>
              <a:defRPr/>
            </a:pPr>
            <a:r>
              <a:rPr lang="fr-FR" sz="1467" kern="0">
                <a:solidFill>
                  <a:srgbClr val="000000"/>
                </a:solidFill>
                <a:cs typeface="Arial"/>
                <a:sym typeface="Arial"/>
              </a:rPr>
              <a:t>NB1 : les conseillers sont informés par mail des rdv fixés avec leurs clients et de l’accord ou du refus de souscription du client</a:t>
            </a:r>
          </a:p>
          <a:p>
            <a:pPr marL="285750" indent="-285750" defTabSz="1219170">
              <a:buFont typeface="Wingdings" panose="05000000000000000000" pitchFamily="2" charset="2"/>
              <a:buChar char="§"/>
              <a:tabLst>
                <a:tab pos="90488" algn="l"/>
              </a:tabLst>
              <a:defRPr/>
            </a:pPr>
            <a:r>
              <a:rPr lang="fr-FR" sz="1467" kern="0">
                <a:solidFill>
                  <a:srgbClr val="000000"/>
                </a:solidFill>
                <a:cs typeface="Arial"/>
                <a:sym typeface="Arial"/>
              </a:rPr>
              <a:t>NB2 : un </a:t>
            </a:r>
            <a:r>
              <a:rPr lang="fr-FR" sz="1467" kern="0" err="1">
                <a:solidFill>
                  <a:srgbClr val="000000"/>
                </a:solidFill>
                <a:cs typeface="Arial"/>
                <a:sym typeface="Arial"/>
              </a:rPr>
              <a:t>reporting</a:t>
            </a:r>
            <a:r>
              <a:rPr lang="fr-FR" sz="1467" kern="0">
                <a:solidFill>
                  <a:srgbClr val="000000"/>
                </a:solidFill>
                <a:cs typeface="Arial"/>
                <a:sym typeface="Arial"/>
              </a:rPr>
              <a:t> des ventes est transmis hebdomadairement par WTW au Marché des Pros de la CEGEE, via la Promotion de l’Excellence Professionnelle (</a:t>
            </a:r>
            <a:r>
              <a:rPr lang="fr-FR" sz="1400" i="1" kern="0">
                <a:solidFill>
                  <a:srgbClr val="000000"/>
                </a:solidFill>
                <a:cs typeface="Arial"/>
                <a:sym typeface="Arial"/>
              </a:rPr>
              <a:t>suivi hebdo au lancement, mensuel ensuite</a:t>
            </a:r>
            <a:r>
              <a:rPr lang="fr-FR" sz="1467" kern="0">
                <a:solidFill>
                  <a:srgbClr val="000000"/>
                </a:solidFill>
                <a:cs typeface="Arial"/>
                <a:sym typeface="Arial"/>
              </a:rPr>
              <a:t>)</a:t>
            </a:r>
          </a:p>
          <a:p>
            <a:pPr marL="285750" indent="-285750" defTabSz="1219170">
              <a:buFont typeface="Wingdings" panose="05000000000000000000" pitchFamily="2" charset="2"/>
              <a:buChar char="§"/>
              <a:tabLst>
                <a:tab pos="90488" algn="l"/>
              </a:tabLst>
              <a:defRPr/>
            </a:pPr>
            <a:r>
              <a:rPr lang="fr-FR" sz="1467" kern="0">
                <a:solidFill>
                  <a:srgbClr val="000000"/>
                </a:solidFill>
                <a:cs typeface="Arial"/>
                <a:sym typeface="Arial"/>
              </a:rPr>
              <a:t>NB3 : à noter que les contrats Cyber assurance souscrits via WTW ne remontent pas sur la Synthèse Personne du Portail </a:t>
            </a:r>
            <a:r>
              <a:rPr lang="fr-FR" sz="1467" kern="0" err="1">
                <a:solidFill>
                  <a:srgbClr val="000000"/>
                </a:solidFill>
                <a:cs typeface="Arial"/>
                <a:sym typeface="Arial"/>
              </a:rPr>
              <a:t>MySys</a:t>
            </a:r>
            <a:r>
              <a:rPr lang="fr-FR" sz="1467" kern="0">
                <a:solidFill>
                  <a:srgbClr val="000000"/>
                </a:solidFill>
                <a:cs typeface="Arial"/>
                <a:sym typeface="Arial"/>
              </a:rPr>
              <a:t> (</a:t>
            </a:r>
            <a:r>
              <a:rPr lang="fr-FR" sz="1467" i="1" kern="0">
                <a:solidFill>
                  <a:srgbClr val="000000"/>
                </a:solidFill>
                <a:cs typeface="Arial"/>
                <a:sym typeface="Arial"/>
              </a:rPr>
              <a:t>développement informatique attendu courant 2024</a:t>
            </a:r>
            <a:r>
              <a:rPr lang="fr-FR" sz="1467" kern="0">
                <a:solidFill>
                  <a:srgbClr val="000000"/>
                </a:solidFill>
                <a:cs typeface="Arial"/>
                <a:sym typeface="Arial"/>
              </a:rPr>
              <a:t>)</a:t>
            </a:r>
          </a:p>
        </p:txBody>
      </p:sp>
      <p:grpSp>
        <p:nvGrpSpPr>
          <p:cNvPr id="261" name="Groupe 260">
            <a:extLst>
              <a:ext uri="{FF2B5EF4-FFF2-40B4-BE49-F238E27FC236}">
                <a16:creationId xmlns:a16="http://schemas.microsoft.com/office/drawing/2014/main" id="{3EF5FA7E-D248-4F41-B925-D366414CAEF0}"/>
              </a:ext>
            </a:extLst>
          </p:cNvPr>
          <p:cNvGrpSpPr/>
          <p:nvPr/>
        </p:nvGrpSpPr>
        <p:grpSpPr>
          <a:xfrm>
            <a:off x="800095" y="1228956"/>
            <a:ext cx="385993" cy="510935"/>
            <a:chOff x="7729783" y="3750361"/>
            <a:chExt cx="630445" cy="740323"/>
          </a:xfrm>
        </p:grpSpPr>
        <p:sp>
          <p:nvSpPr>
            <p:cNvPr id="262" name="Forme libre : forme 261">
              <a:extLst>
                <a:ext uri="{FF2B5EF4-FFF2-40B4-BE49-F238E27FC236}">
                  <a16:creationId xmlns:a16="http://schemas.microsoft.com/office/drawing/2014/main" id="{908036D7-3356-4896-BF6C-C26DB169B1DE}"/>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263" name="Forme libre : forme 262">
              <a:extLst>
                <a:ext uri="{FF2B5EF4-FFF2-40B4-BE49-F238E27FC236}">
                  <a16:creationId xmlns:a16="http://schemas.microsoft.com/office/drawing/2014/main" id="{248019C4-E688-453D-9091-41B441EBDA73}"/>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264" name="Forme libre : forme 263">
              <a:extLst>
                <a:ext uri="{FF2B5EF4-FFF2-40B4-BE49-F238E27FC236}">
                  <a16:creationId xmlns:a16="http://schemas.microsoft.com/office/drawing/2014/main" id="{52F6AC23-DB4C-4BE2-9FC1-E0300FEAE2DD}"/>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265" name="Forme libre : forme 264">
              <a:extLst>
                <a:ext uri="{FF2B5EF4-FFF2-40B4-BE49-F238E27FC236}">
                  <a16:creationId xmlns:a16="http://schemas.microsoft.com/office/drawing/2014/main" id="{4E6C1970-0EBC-49DA-BA20-CA1ED17133F1}"/>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266" name="Forme libre : forme 265">
              <a:extLst>
                <a:ext uri="{FF2B5EF4-FFF2-40B4-BE49-F238E27FC236}">
                  <a16:creationId xmlns:a16="http://schemas.microsoft.com/office/drawing/2014/main" id="{E3233E8D-DAE2-4263-A986-F110BB945FAD}"/>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grpSp>
      <p:pic>
        <p:nvPicPr>
          <p:cNvPr id="267" name="Image 266">
            <a:extLst>
              <a:ext uri="{FF2B5EF4-FFF2-40B4-BE49-F238E27FC236}">
                <a16:creationId xmlns:a16="http://schemas.microsoft.com/office/drawing/2014/main" id="{6C5A6CDF-39F9-4498-828D-E9224E641BD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291110"/>
            <a:ext cx="1213969" cy="443149"/>
          </a:xfrm>
          <a:prstGeom prst="rect">
            <a:avLst/>
          </a:prstGeom>
          <a:noFill/>
          <a:ln>
            <a:noFill/>
          </a:ln>
        </p:spPr>
      </p:pic>
      <p:grpSp>
        <p:nvGrpSpPr>
          <p:cNvPr id="268" name="Groupe 267">
            <a:extLst>
              <a:ext uri="{FF2B5EF4-FFF2-40B4-BE49-F238E27FC236}">
                <a16:creationId xmlns:a16="http://schemas.microsoft.com/office/drawing/2014/main" id="{14F72FAA-ED6E-41BB-8CFA-C53700D5929D}"/>
              </a:ext>
            </a:extLst>
          </p:cNvPr>
          <p:cNvGrpSpPr/>
          <p:nvPr/>
        </p:nvGrpSpPr>
        <p:grpSpPr>
          <a:xfrm>
            <a:off x="6857068" y="1349580"/>
            <a:ext cx="4716796" cy="3722721"/>
            <a:chOff x="6525598" y="1349580"/>
            <a:chExt cx="4716796" cy="3722721"/>
          </a:xfrm>
        </p:grpSpPr>
        <p:pic>
          <p:nvPicPr>
            <p:cNvPr id="269" name="Image 268">
              <a:extLst>
                <a:ext uri="{FF2B5EF4-FFF2-40B4-BE49-F238E27FC236}">
                  <a16:creationId xmlns:a16="http://schemas.microsoft.com/office/drawing/2014/main" id="{6A1ECEE5-E254-4651-A441-1872831E7866}"/>
                </a:ext>
              </a:extLst>
            </p:cNvPr>
            <p:cNvPicPr>
              <a:picLocks noChangeAspect="1"/>
            </p:cNvPicPr>
            <p:nvPr/>
          </p:nvPicPr>
          <p:blipFill>
            <a:blip r:embed="rId3"/>
            <a:stretch>
              <a:fillRect/>
            </a:stretch>
          </p:blipFill>
          <p:spPr>
            <a:xfrm>
              <a:off x="9822630" y="3120932"/>
              <a:ext cx="981998" cy="158105"/>
            </a:xfrm>
            <a:prstGeom prst="rect">
              <a:avLst/>
            </a:prstGeom>
          </p:spPr>
        </p:pic>
        <p:sp>
          <p:nvSpPr>
            <p:cNvPr id="270" name="Rectangle 269">
              <a:extLst>
                <a:ext uri="{FF2B5EF4-FFF2-40B4-BE49-F238E27FC236}">
                  <a16:creationId xmlns:a16="http://schemas.microsoft.com/office/drawing/2014/main" id="{09945BD5-5B81-40E0-87C7-9649EF379503}"/>
                </a:ext>
              </a:extLst>
            </p:cNvPr>
            <p:cNvSpPr/>
            <p:nvPr/>
          </p:nvSpPr>
          <p:spPr>
            <a:xfrm>
              <a:off x="6525598" y="1785699"/>
              <a:ext cx="4664372" cy="3286602"/>
            </a:xfrm>
            <a:prstGeom prst="rect">
              <a:avLst/>
            </a:prstGeom>
            <a:solidFill>
              <a:srgbClr val="7030A0">
                <a:alpha val="9000"/>
              </a:srgbClr>
            </a:solidFill>
            <a:ln w="28575" cap="flat" cmpd="sng" algn="ctr">
              <a:solidFill>
                <a:srgbClr val="7030A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5B9BD5"/>
                </a:solidFill>
                <a:effectLst/>
                <a:uLnTx/>
                <a:uFillTx/>
                <a:latin typeface="Calibri Light" panose="020F0302020204030204"/>
                <a:ea typeface="+mn-ea"/>
                <a:cs typeface="+mn-cs"/>
              </a:endParaRPr>
            </a:p>
          </p:txBody>
        </p:sp>
        <p:sp>
          <p:nvSpPr>
            <p:cNvPr id="271" name="ZoneTexte 270">
              <a:extLst>
                <a:ext uri="{FF2B5EF4-FFF2-40B4-BE49-F238E27FC236}">
                  <a16:creationId xmlns:a16="http://schemas.microsoft.com/office/drawing/2014/main" id="{A7EA6033-B9ED-4AA3-A8A7-505D59C331E0}"/>
                </a:ext>
              </a:extLst>
            </p:cNvPr>
            <p:cNvSpPr txBox="1"/>
            <p:nvPr/>
          </p:nvSpPr>
          <p:spPr>
            <a:xfrm>
              <a:off x="7158198" y="2008411"/>
              <a:ext cx="2484380"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prstClr val="black"/>
                  </a:solidFill>
                  <a:effectLst/>
                  <a:uLnTx/>
                  <a:uFillTx/>
                  <a:latin typeface="Calibri Light" panose="020F0302020204030204"/>
                </a:rPr>
                <a:t>Prise en charge du client</a:t>
              </a:r>
            </a:p>
          </p:txBody>
        </p:sp>
        <p:sp>
          <p:nvSpPr>
            <p:cNvPr id="272" name="ZoneTexte 271">
              <a:extLst>
                <a:ext uri="{FF2B5EF4-FFF2-40B4-BE49-F238E27FC236}">
                  <a16:creationId xmlns:a16="http://schemas.microsoft.com/office/drawing/2014/main" id="{B42C4BC5-014E-4D11-BF3E-79E228085F2C}"/>
                </a:ext>
              </a:extLst>
            </p:cNvPr>
            <p:cNvSpPr txBox="1"/>
            <p:nvPr/>
          </p:nvSpPr>
          <p:spPr>
            <a:xfrm>
              <a:off x="6590412" y="2517236"/>
              <a:ext cx="1513469" cy="90024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a:ln>
                    <a:noFill/>
                  </a:ln>
                  <a:solidFill>
                    <a:prstClr val="black"/>
                  </a:solidFill>
                  <a:effectLst/>
                  <a:uLnTx/>
                  <a:uFillTx/>
                  <a:latin typeface="Calibri Light" panose="020F0302020204030204"/>
                </a:rPr>
                <a:t>WTW contacte le client et lui propose les solutions Cyber Assurances en lien avec son activité</a:t>
              </a:r>
              <a:endParaRPr kumimoji="0" lang="fr-FR" sz="1100" b="0" i="0" u="none" strike="noStrike" kern="0" cap="none" spc="0" normalizeH="0" baseline="0" noProof="0">
                <a:ln>
                  <a:noFill/>
                </a:ln>
                <a:solidFill>
                  <a:prstClr val="black"/>
                </a:solidFill>
                <a:effectLst/>
                <a:uLnTx/>
                <a:uFillTx/>
                <a:latin typeface="Calibri Light" panose="020F0302020204030204"/>
              </a:endParaRPr>
            </a:p>
          </p:txBody>
        </p:sp>
        <p:sp>
          <p:nvSpPr>
            <p:cNvPr id="273" name="ZoneTexte 272">
              <a:extLst>
                <a:ext uri="{FF2B5EF4-FFF2-40B4-BE49-F238E27FC236}">
                  <a16:creationId xmlns:a16="http://schemas.microsoft.com/office/drawing/2014/main" id="{5FF9F1C0-B23C-4765-8C7E-8F481DD4EB48}"/>
                </a:ext>
              </a:extLst>
            </p:cNvPr>
            <p:cNvSpPr txBox="1"/>
            <p:nvPr/>
          </p:nvSpPr>
          <p:spPr>
            <a:xfrm>
              <a:off x="8050323" y="2517236"/>
              <a:ext cx="1369542" cy="90024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a:ln>
                    <a:noFill/>
                  </a:ln>
                  <a:solidFill>
                    <a:prstClr val="black"/>
                  </a:solidFill>
                  <a:effectLst/>
                  <a:uLnTx/>
                  <a:uFillTx/>
                  <a:latin typeface="Calibri Light" panose="020F0302020204030204"/>
                </a:rPr>
                <a:t>Le client souscrit à l’une des solutions proposées  par WTW</a:t>
              </a:r>
            </a:p>
          </p:txBody>
        </p:sp>
        <p:grpSp>
          <p:nvGrpSpPr>
            <p:cNvPr id="274" name="Groupe 273">
              <a:extLst>
                <a:ext uri="{FF2B5EF4-FFF2-40B4-BE49-F238E27FC236}">
                  <a16:creationId xmlns:a16="http://schemas.microsoft.com/office/drawing/2014/main" id="{3E5AAC47-D026-42F8-BBA6-ECF6E9134E89}"/>
                </a:ext>
              </a:extLst>
            </p:cNvPr>
            <p:cNvGrpSpPr/>
            <p:nvPr/>
          </p:nvGrpSpPr>
          <p:grpSpPr>
            <a:xfrm>
              <a:off x="8520228" y="3538135"/>
              <a:ext cx="489517" cy="620041"/>
              <a:chOff x="8894210" y="5206739"/>
              <a:chExt cx="250613" cy="303339"/>
            </a:xfrm>
          </p:grpSpPr>
          <p:pic>
            <p:nvPicPr>
              <p:cNvPr id="288" name="Image 287">
                <a:extLst>
                  <a:ext uri="{FF2B5EF4-FFF2-40B4-BE49-F238E27FC236}">
                    <a16:creationId xmlns:a16="http://schemas.microsoft.com/office/drawing/2014/main" id="{7A579E84-2057-4DCA-AC97-9CCCEDE7436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22280" y="5297223"/>
                <a:ext cx="222543" cy="212855"/>
              </a:xfrm>
              <a:prstGeom prst="rect">
                <a:avLst/>
              </a:prstGeom>
            </p:spPr>
          </p:pic>
          <p:pic>
            <p:nvPicPr>
              <p:cNvPr id="289" name="Image 288">
                <a:extLst>
                  <a:ext uri="{FF2B5EF4-FFF2-40B4-BE49-F238E27FC236}">
                    <a16:creationId xmlns:a16="http://schemas.microsoft.com/office/drawing/2014/main" id="{985FB255-A01B-48B3-9AEE-94C08AEF0B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8894210" y="5206739"/>
                <a:ext cx="174337" cy="234939"/>
              </a:xfrm>
              <a:prstGeom prst="rect">
                <a:avLst/>
              </a:prstGeom>
            </p:spPr>
          </p:pic>
        </p:grpSp>
        <p:sp>
          <p:nvSpPr>
            <p:cNvPr id="275" name="Signe Plus 274">
              <a:extLst>
                <a:ext uri="{FF2B5EF4-FFF2-40B4-BE49-F238E27FC236}">
                  <a16:creationId xmlns:a16="http://schemas.microsoft.com/office/drawing/2014/main" id="{A4046E17-E086-4C34-ACFA-ADDA6388C20E}"/>
                </a:ext>
              </a:extLst>
            </p:cNvPr>
            <p:cNvSpPr/>
            <p:nvPr/>
          </p:nvSpPr>
          <p:spPr>
            <a:xfrm>
              <a:off x="7948464" y="2670159"/>
              <a:ext cx="186521" cy="201985"/>
            </a:xfrm>
            <a:prstGeom prst="mathPlus">
              <a:avLst>
                <a:gd name="adj1" fmla="val 5098"/>
              </a:avLst>
            </a:prstGeom>
            <a:solidFill>
              <a:srgbClr val="7030A0"/>
            </a:solidFill>
            <a:ln w="12700" cap="flat" cmpd="sng" algn="ctr">
              <a:solidFill>
                <a:srgbClr val="7030A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0000"/>
                </a:solidFill>
                <a:effectLst/>
                <a:uLnTx/>
                <a:uFillTx/>
                <a:latin typeface="Calibri" panose="020F0502020204030204"/>
                <a:ea typeface="+mn-ea"/>
                <a:cs typeface="+mn-cs"/>
              </a:endParaRPr>
            </a:p>
          </p:txBody>
        </p:sp>
        <p:pic>
          <p:nvPicPr>
            <p:cNvPr id="276" name="Graphique 275" descr="Loupe avec un remplissage uni">
              <a:extLst>
                <a:ext uri="{FF2B5EF4-FFF2-40B4-BE49-F238E27FC236}">
                  <a16:creationId xmlns:a16="http://schemas.microsoft.com/office/drawing/2014/main" id="{2092FCBC-BA08-4F2A-9D26-BC5F81CDA0E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146842" y="3590445"/>
              <a:ext cx="492889" cy="549741"/>
            </a:xfrm>
            <a:prstGeom prst="rect">
              <a:avLst/>
            </a:prstGeom>
          </p:spPr>
        </p:pic>
        <p:sp>
          <p:nvSpPr>
            <p:cNvPr id="277" name="Signe Plus 276">
              <a:extLst>
                <a:ext uri="{FF2B5EF4-FFF2-40B4-BE49-F238E27FC236}">
                  <a16:creationId xmlns:a16="http://schemas.microsoft.com/office/drawing/2014/main" id="{F73A825A-87BF-49A6-A064-F2F0544108D1}"/>
                </a:ext>
              </a:extLst>
            </p:cNvPr>
            <p:cNvSpPr/>
            <p:nvPr/>
          </p:nvSpPr>
          <p:spPr>
            <a:xfrm>
              <a:off x="9361719" y="2684583"/>
              <a:ext cx="186522" cy="201985"/>
            </a:xfrm>
            <a:prstGeom prst="mathPlus">
              <a:avLst>
                <a:gd name="adj1" fmla="val 5098"/>
              </a:avLst>
            </a:prstGeom>
            <a:solidFill>
              <a:srgbClr val="7030A0"/>
            </a:solidFill>
            <a:ln w="12700" cap="flat" cmpd="sng" algn="ctr">
              <a:solidFill>
                <a:srgbClr val="7030A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0000"/>
                </a:solidFill>
                <a:effectLst/>
                <a:uLnTx/>
                <a:uFillTx/>
                <a:latin typeface="Calibri" panose="020F0502020204030204"/>
                <a:ea typeface="+mn-ea"/>
                <a:cs typeface="+mn-cs"/>
              </a:endParaRPr>
            </a:p>
          </p:txBody>
        </p:sp>
        <p:sp>
          <p:nvSpPr>
            <p:cNvPr id="278" name="ZoneTexte 277">
              <a:extLst>
                <a:ext uri="{FF2B5EF4-FFF2-40B4-BE49-F238E27FC236}">
                  <a16:creationId xmlns:a16="http://schemas.microsoft.com/office/drawing/2014/main" id="{F7F1B940-BEF8-4A12-80E8-73F410937AB6}"/>
                </a:ext>
              </a:extLst>
            </p:cNvPr>
            <p:cNvSpPr txBox="1"/>
            <p:nvPr/>
          </p:nvSpPr>
          <p:spPr>
            <a:xfrm>
              <a:off x="9454980" y="2524741"/>
              <a:ext cx="1787414" cy="57708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a:ln>
                    <a:noFill/>
                  </a:ln>
                  <a:solidFill>
                    <a:prstClr val="black"/>
                  </a:solidFill>
                  <a:effectLst/>
                  <a:uLnTx/>
                  <a:uFillTx/>
                  <a:latin typeface="Calibri Light" panose="020F0302020204030204"/>
                </a:rPr>
                <a:t>WTW met à jour Monexpert pour le suivi du lead par le conseiller</a:t>
              </a:r>
            </a:p>
          </p:txBody>
        </p:sp>
        <p:sp>
          <p:nvSpPr>
            <p:cNvPr id="279" name="Ellipse 278">
              <a:extLst>
                <a:ext uri="{FF2B5EF4-FFF2-40B4-BE49-F238E27FC236}">
                  <a16:creationId xmlns:a16="http://schemas.microsoft.com/office/drawing/2014/main" id="{B6E0A185-18DE-4481-8E67-EEBE8FB4E84F}"/>
                </a:ext>
              </a:extLst>
            </p:cNvPr>
            <p:cNvSpPr/>
            <p:nvPr/>
          </p:nvSpPr>
          <p:spPr>
            <a:xfrm>
              <a:off x="6922943" y="2061292"/>
              <a:ext cx="182642" cy="202014"/>
            </a:xfrm>
            <a:prstGeom prst="ellipse">
              <a:avLst/>
            </a:prstGeom>
            <a:solidFill>
              <a:srgbClr val="7030A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3</a:t>
              </a:r>
            </a:p>
          </p:txBody>
        </p:sp>
        <p:grpSp>
          <p:nvGrpSpPr>
            <p:cNvPr id="280" name="Groupe 279">
              <a:extLst>
                <a:ext uri="{FF2B5EF4-FFF2-40B4-BE49-F238E27FC236}">
                  <a16:creationId xmlns:a16="http://schemas.microsoft.com/office/drawing/2014/main" id="{EA266324-1C40-432D-B319-A7F83611B3BA}"/>
                </a:ext>
              </a:extLst>
            </p:cNvPr>
            <p:cNvGrpSpPr/>
            <p:nvPr/>
          </p:nvGrpSpPr>
          <p:grpSpPr>
            <a:xfrm>
              <a:off x="10039491" y="3546760"/>
              <a:ext cx="548769" cy="637090"/>
              <a:chOff x="7729784" y="3909744"/>
              <a:chExt cx="630445" cy="740324"/>
            </a:xfrm>
          </p:grpSpPr>
          <p:sp>
            <p:nvSpPr>
              <p:cNvPr id="283" name="Forme libre : forme 282">
                <a:extLst>
                  <a:ext uri="{FF2B5EF4-FFF2-40B4-BE49-F238E27FC236}">
                    <a16:creationId xmlns:a16="http://schemas.microsoft.com/office/drawing/2014/main" id="{CC9B9182-ACBD-46D2-B877-BD0933DC0721}"/>
                  </a:ext>
                </a:extLst>
              </p:cNvPr>
              <p:cNvSpPr/>
              <p:nvPr/>
            </p:nvSpPr>
            <p:spPr>
              <a:xfrm>
                <a:off x="7729784" y="3909744"/>
                <a:ext cx="630445" cy="679237"/>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84" name="Forme libre : forme 283">
                <a:extLst>
                  <a:ext uri="{FF2B5EF4-FFF2-40B4-BE49-F238E27FC236}">
                    <a16:creationId xmlns:a16="http://schemas.microsoft.com/office/drawing/2014/main" id="{8BDFCE43-EED4-49FB-9E18-14969C695486}"/>
                  </a:ext>
                </a:extLst>
              </p:cNvPr>
              <p:cNvSpPr/>
              <p:nvPr/>
            </p:nvSpPr>
            <p:spPr>
              <a:xfrm>
                <a:off x="7766132" y="4371357"/>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85" name="Forme libre : forme 284">
                <a:extLst>
                  <a:ext uri="{FF2B5EF4-FFF2-40B4-BE49-F238E27FC236}">
                    <a16:creationId xmlns:a16="http://schemas.microsoft.com/office/drawing/2014/main" id="{DC32FE79-7E94-4516-8479-9BE6DB45DD1D}"/>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86" name="Forme libre : forme 285">
                <a:extLst>
                  <a:ext uri="{FF2B5EF4-FFF2-40B4-BE49-F238E27FC236}">
                    <a16:creationId xmlns:a16="http://schemas.microsoft.com/office/drawing/2014/main" id="{7D5E294E-9757-4799-851C-E696F8D9F71D}"/>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87" name="Forme libre : forme 286">
                <a:extLst>
                  <a:ext uri="{FF2B5EF4-FFF2-40B4-BE49-F238E27FC236}">
                    <a16:creationId xmlns:a16="http://schemas.microsoft.com/office/drawing/2014/main" id="{84446A7C-5521-4CEB-A7F3-DEE3049477DB}"/>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grpSp>
        <p:pic>
          <p:nvPicPr>
            <p:cNvPr id="281" name="Image 280">
              <a:extLst>
                <a:ext uri="{FF2B5EF4-FFF2-40B4-BE49-F238E27FC236}">
                  <a16:creationId xmlns:a16="http://schemas.microsoft.com/office/drawing/2014/main" id="{1508B5B5-425D-4C19-823E-B51208CF480C}"/>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861796" y="4190925"/>
              <a:ext cx="903669" cy="329877"/>
            </a:xfrm>
            <a:prstGeom prst="rect">
              <a:avLst/>
            </a:prstGeom>
            <a:noFill/>
            <a:ln>
              <a:noFill/>
            </a:ln>
          </p:spPr>
        </p:pic>
        <p:pic>
          <p:nvPicPr>
            <p:cNvPr id="282" name="Image 281">
              <a:extLst>
                <a:ext uri="{FF2B5EF4-FFF2-40B4-BE49-F238E27FC236}">
                  <a16:creationId xmlns:a16="http://schemas.microsoft.com/office/drawing/2014/main" id="{2CC5F143-0DA0-4DF8-BC6B-17C74B9E992E}"/>
                </a:ext>
              </a:extLst>
            </p:cNvPr>
            <p:cNvPicPr>
              <a:picLocks noChangeAspect="1"/>
            </p:cNvPicPr>
            <p:nvPr/>
          </p:nvPicPr>
          <p:blipFill>
            <a:blip r:embed="rId9"/>
            <a:stretch>
              <a:fillRect/>
            </a:stretch>
          </p:blipFill>
          <p:spPr>
            <a:xfrm>
              <a:off x="6610777" y="1349580"/>
              <a:ext cx="1230618" cy="397900"/>
            </a:xfrm>
            <a:prstGeom prst="rect">
              <a:avLst/>
            </a:prstGeom>
          </p:spPr>
        </p:pic>
      </p:grpSp>
      <p:sp>
        <p:nvSpPr>
          <p:cNvPr id="290" name="Flèche : droite 289">
            <a:extLst>
              <a:ext uri="{FF2B5EF4-FFF2-40B4-BE49-F238E27FC236}">
                <a16:creationId xmlns:a16="http://schemas.microsoft.com/office/drawing/2014/main" id="{E1B0F6FD-3A1A-4719-ABAA-47E08EA06D72}"/>
              </a:ext>
            </a:extLst>
          </p:cNvPr>
          <p:cNvSpPr/>
          <p:nvPr/>
        </p:nvSpPr>
        <p:spPr>
          <a:xfrm>
            <a:off x="6033101" y="2025218"/>
            <a:ext cx="574510" cy="304671"/>
          </a:xfrm>
          <a:prstGeom prst="rightArrow">
            <a:avLst/>
          </a:prstGeom>
          <a:solidFill>
            <a:srgbClr val="FFFFFF">
              <a:lumMod val="50000"/>
            </a:srgbClr>
          </a:solidFill>
          <a:ln w="12700" cap="flat" cmpd="sng" algn="ctr">
            <a:solidFill>
              <a:srgbClr val="FFFFFF">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3" name="Rectangle 292">
            <a:extLst>
              <a:ext uri="{FF2B5EF4-FFF2-40B4-BE49-F238E27FC236}">
                <a16:creationId xmlns:a16="http://schemas.microsoft.com/office/drawing/2014/main" id="{3AED3E70-E22A-416D-99AA-7789FD302EFA}"/>
              </a:ext>
            </a:extLst>
          </p:cNvPr>
          <p:cNvSpPr/>
          <p:nvPr/>
        </p:nvSpPr>
        <p:spPr>
          <a:xfrm>
            <a:off x="671119" y="1809983"/>
            <a:ext cx="5112525" cy="3296957"/>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294" name="ZoneTexte 293">
            <a:extLst>
              <a:ext uri="{FF2B5EF4-FFF2-40B4-BE49-F238E27FC236}">
                <a16:creationId xmlns:a16="http://schemas.microsoft.com/office/drawing/2014/main" id="{C8537D7C-2192-46F5-B8AC-E830BFDC007D}"/>
              </a:ext>
            </a:extLst>
          </p:cNvPr>
          <p:cNvSpPr txBox="1"/>
          <p:nvPr/>
        </p:nvSpPr>
        <p:spPr>
          <a:xfrm>
            <a:off x="4007661" y="2022113"/>
            <a:ext cx="1368449" cy="307777"/>
          </a:xfrm>
          <a:prstGeom prst="rect">
            <a:avLst/>
          </a:prstGeom>
          <a:noFill/>
        </p:spPr>
        <p:txBody>
          <a:bodyPr wrap="square" rtlCol="0">
            <a:spAutoFit/>
          </a:bodyPr>
          <a:lstStyle/>
          <a:p>
            <a:pPr>
              <a:defRPr/>
            </a:pPr>
            <a:r>
              <a:rPr lang="fr-FR" sz="1400" b="1">
                <a:solidFill>
                  <a:prstClr val="black"/>
                </a:solidFill>
                <a:latin typeface="Calibri Light" panose="020F0302020204030204"/>
              </a:rPr>
              <a:t>Création du lead</a:t>
            </a:r>
          </a:p>
        </p:txBody>
      </p:sp>
      <p:pic>
        <p:nvPicPr>
          <p:cNvPr id="295" name="Image 294">
            <a:extLst>
              <a:ext uri="{FF2B5EF4-FFF2-40B4-BE49-F238E27FC236}">
                <a16:creationId xmlns:a16="http://schemas.microsoft.com/office/drawing/2014/main" id="{6B8DBE2A-E1E2-49E3-8313-ECACA903248D}"/>
              </a:ext>
            </a:extLst>
          </p:cNvPr>
          <p:cNvPicPr>
            <a:picLocks noChangeAspect="1"/>
          </p:cNvPicPr>
          <p:nvPr/>
        </p:nvPicPr>
        <p:blipFill>
          <a:blip r:embed="rId3"/>
          <a:stretch>
            <a:fillRect/>
          </a:stretch>
        </p:blipFill>
        <p:spPr>
          <a:xfrm>
            <a:off x="4106139" y="3101822"/>
            <a:ext cx="1307039" cy="210436"/>
          </a:xfrm>
          <a:prstGeom prst="rect">
            <a:avLst/>
          </a:prstGeom>
        </p:spPr>
      </p:pic>
      <p:pic>
        <p:nvPicPr>
          <p:cNvPr id="296" name="Graphique 295" descr="Flèche : courbe légère">
            <a:extLst>
              <a:ext uri="{FF2B5EF4-FFF2-40B4-BE49-F238E27FC236}">
                <a16:creationId xmlns:a16="http://schemas.microsoft.com/office/drawing/2014/main" id="{7DF85529-FB4F-4031-8819-AA450B2E1ED0}"/>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2778552" flipV="1">
            <a:off x="4587538" y="3686665"/>
            <a:ext cx="760287" cy="267522"/>
          </a:xfrm>
          <a:prstGeom prst="rect">
            <a:avLst/>
          </a:prstGeom>
        </p:spPr>
      </p:pic>
      <p:sp>
        <p:nvSpPr>
          <p:cNvPr id="297" name="ZoneTexte 296">
            <a:extLst>
              <a:ext uri="{FF2B5EF4-FFF2-40B4-BE49-F238E27FC236}">
                <a16:creationId xmlns:a16="http://schemas.microsoft.com/office/drawing/2014/main" id="{E001C5BB-031D-479A-8E13-56F5F0802944}"/>
              </a:ext>
            </a:extLst>
          </p:cNvPr>
          <p:cNvSpPr txBox="1"/>
          <p:nvPr/>
        </p:nvSpPr>
        <p:spPr>
          <a:xfrm>
            <a:off x="984968" y="1914391"/>
            <a:ext cx="1517795" cy="523220"/>
          </a:xfrm>
          <a:prstGeom prst="rect">
            <a:avLst/>
          </a:prstGeom>
          <a:noFill/>
        </p:spPr>
        <p:txBody>
          <a:bodyPr wrap="square" rtlCol="0">
            <a:spAutoFit/>
          </a:bodyPr>
          <a:lstStyle/>
          <a:p>
            <a:pPr algn="ctr">
              <a:defRPr/>
            </a:pPr>
            <a:r>
              <a:rPr lang="fr-FR" sz="1400" b="1">
                <a:solidFill>
                  <a:prstClr val="black"/>
                </a:solidFill>
                <a:latin typeface="Calibri Light" panose="020F0302020204030204"/>
              </a:rPr>
              <a:t>Identification de l’appétence client</a:t>
            </a:r>
          </a:p>
        </p:txBody>
      </p:sp>
      <p:sp>
        <p:nvSpPr>
          <p:cNvPr id="298" name="Ellipse 297">
            <a:extLst>
              <a:ext uri="{FF2B5EF4-FFF2-40B4-BE49-F238E27FC236}">
                <a16:creationId xmlns:a16="http://schemas.microsoft.com/office/drawing/2014/main" id="{94076D60-F1A5-4104-B880-BD8E5D9AC927}"/>
              </a:ext>
            </a:extLst>
          </p:cNvPr>
          <p:cNvSpPr/>
          <p:nvPr/>
        </p:nvSpPr>
        <p:spPr>
          <a:xfrm>
            <a:off x="919110" y="2074994"/>
            <a:ext cx="182642" cy="202014"/>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1</a:t>
            </a:r>
          </a:p>
        </p:txBody>
      </p:sp>
      <p:sp>
        <p:nvSpPr>
          <p:cNvPr id="299" name="Ellipse 298">
            <a:extLst>
              <a:ext uri="{FF2B5EF4-FFF2-40B4-BE49-F238E27FC236}">
                <a16:creationId xmlns:a16="http://schemas.microsoft.com/office/drawing/2014/main" id="{A111DC63-FA6F-420C-BD29-9F561352772F}"/>
              </a:ext>
            </a:extLst>
          </p:cNvPr>
          <p:cNvSpPr/>
          <p:nvPr/>
        </p:nvSpPr>
        <p:spPr>
          <a:xfrm>
            <a:off x="3885371" y="2074994"/>
            <a:ext cx="182642" cy="202014"/>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2</a:t>
            </a:r>
          </a:p>
        </p:txBody>
      </p:sp>
      <p:cxnSp>
        <p:nvCxnSpPr>
          <p:cNvPr id="300" name="Connecteur droit 299">
            <a:extLst>
              <a:ext uri="{FF2B5EF4-FFF2-40B4-BE49-F238E27FC236}">
                <a16:creationId xmlns:a16="http://schemas.microsoft.com/office/drawing/2014/main" id="{4F16325E-669F-467A-B36B-E9520712F017}"/>
              </a:ext>
            </a:extLst>
          </p:cNvPr>
          <p:cNvCxnSpPr>
            <a:cxnSpLocks/>
          </p:cNvCxnSpPr>
          <p:nvPr/>
        </p:nvCxnSpPr>
        <p:spPr>
          <a:xfrm>
            <a:off x="3742313" y="2548286"/>
            <a:ext cx="0" cy="1836658"/>
          </a:xfrm>
          <a:prstGeom prst="line">
            <a:avLst/>
          </a:prstGeom>
          <a:noFill/>
          <a:ln w="19050" cap="flat" cmpd="sng" algn="ctr">
            <a:solidFill>
              <a:srgbClr val="C00000"/>
            </a:solidFill>
            <a:prstDash val="solid"/>
            <a:miter lim="800000"/>
          </a:ln>
          <a:effectLst/>
        </p:spPr>
      </p:cxnSp>
      <p:sp>
        <p:nvSpPr>
          <p:cNvPr id="301" name="ZoneTexte 300">
            <a:extLst>
              <a:ext uri="{FF2B5EF4-FFF2-40B4-BE49-F238E27FC236}">
                <a16:creationId xmlns:a16="http://schemas.microsoft.com/office/drawing/2014/main" id="{85DC1A1E-9FFD-4B60-A69A-2835A5E4B3A0}"/>
              </a:ext>
            </a:extLst>
          </p:cNvPr>
          <p:cNvSpPr txBox="1"/>
          <p:nvPr/>
        </p:nvSpPr>
        <p:spPr>
          <a:xfrm>
            <a:off x="932866" y="2600187"/>
            <a:ext cx="639802" cy="577081"/>
          </a:xfrm>
          <a:prstGeom prst="rect">
            <a:avLst/>
          </a:prstGeom>
          <a:noFill/>
        </p:spPr>
        <p:txBody>
          <a:bodyPr wrap="square">
            <a:spAutoFit/>
          </a:bodyPr>
          <a:lstStyle/>
          <a:p>
            <a:pPr>
              <a:defRPr/>
            </a:pPr>
            <a:r>
              <a:rPr lang="fr-FR" sz="1050">
                <a:solidFill>
                  <a:prstClr val="black"/>
                </a:solidFill>
                <a:latin typeface="Calibri Light" panose="020F0302020204030204"/>
              </a:rPr>
              <a:t>Je cible le client</a:t>
            </a:r>
          </a:p>
        </p:txBody>
      </p:sp>
      <p:sp>
        <p:nvSpPr>
          <p:cNvPr id="302" name="ZoneTexte 301">
            <a:extLst>
              <a:ext uri="{FF2B5EF4-FFF2-40B4-BE49-F238E27FC236}">
                <a16:creationId xmlns:a16="http://schemas.microsoft.com/office/drawing/2014/main" id="{302560E3-0ACC-44C4-A937-90250DCEAA46}"/>
              </a:ext>
            </a:extLst>
          </p:cNvPr>
          <p:cNvSpPr txBox="1"/>
          <p:nvPr/>
        </p:nvSpPr>
        <p:spPr>
          <a:xfrm>
            <a:off x="2631937" y="2461688"/>
            <a:ext cx="1075824" cy="577081"/>
          </a:xfrm>
          <a:prstGeom prst="rect">
            <a:avLst/>
          </a:prstGeom>
          <a:noFill/>
        </p:spPr>
        <p:txBody>
          <a:bodyPr wrap="square">
            <a:spAutoFit/>
          </a:bodyPr>
          <a:lstStyle>
            <a:defPPr>
              <a:defRPr lang="fr-FR"/>
            </a:defPPr>
            <a:lvl1pPr>
              <a:defRPr sz="800">
                <a:latin typeface="+mj-lt"/>
              </a:defRPr>
            </a:lvl1pPr>
          </a:lstStyle>
          <a:p>
            <a:pPr algn="ctr">
              <a:defRPr/>
            </a:pPr>
            <a:r>
              <a:rPr lang="fr-FR" sz="1050">
                <a:solidFill>
                  <a:prstClr val="black"/>
                </a:solidFill>
                <a:latin typeface="Calibri Light" panose="020F0302020204030204"/>
              </a:rPr>
              <a:t>Je propose la mise en relation avec WTW</a:t>
            </a:r>
          </a:p>
        </p:txBody>
      </p:sp>
      <p:sp>
        <p:nvSpPr>
          <p:cNvPr id="303" name="Signe Plus 302">
            <a:extLst>
              <a:ext uri="{FF2B5EF4-FFF2-40B4-BE49-F238E27FC236}">
                <a16:creationId xmlns:a16="http://schemas.microsoft.com/office/drawing/2014/main" id="{94C1918D-2A4A-4143-A7E9-92007D5EB447}"/>
              </a:ext>
            </a:extLst>
          </p:cNvPr>
          <p:cNvSpPr/>
          <p:nvPr/>
        </p:nvSpPr>
        <p:spPr>
          <a:xfrm>
            <a:off x="1528091" y="2683861"/>
            <a:ext cx="186521" cy="201985"/>
          </a:xfrm>
          <a:prstGeom prst="mathPlus">
            <a:avLst>
              <a:gd name="adj1" fmla="val 5098"/>
            </a:avLst>
          </a:prstGeom>
          <a:solidFill>
            <a:srgbClr val="7030A0"/>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0000"/>
              </a:solidFill>
              <a:effectLst/>
              <a:uLnTx/>
              <a:uFillTx/>
              <a:latin typeface="Calibri" panose="020F0502020204030204"/>
              <a:ea typeface="+mn-ea"/>
              <a:cs typeface="+mn-cs"/>
            </a:endParaRPr>
          </a:p>
        </p:txBody>
      </p:sp>
      <p:grpSp>
        <p:nvGrpSpPr>
          <p:cNvPr id="304" name="Groupe 303">
            <a:extLst>
              <a:ext uri="{FF2B5EF4-FFF2-40B4-BE49-F238E27FC236}">
                <a16:creationId xmlns:a16="http://schemas.microsoft.com/office/drawing/2014/main" id="{3C619B03-306E-48F9-876A-D3E9D6268A1C}"/>
              </a:ext>
            </a:extLst>
          </p:cNvPr>
          <p:cNvGrpSpPr/>
          <p:nvPr/>
        </p:nvGrpSpPr>
        <p:grpSpPr>
          <a:xfrm flipH="1">
            <a:off x="2807933" y="3382110"/>
            <a:ext cx="729855" cy="735265"/>
            <a:chOff x="1467204" y="4881934"/>
            <a:chExt cx="563563" cy="523875"/>
          </a:xfrm>
        </p:grpSpPr>
        <p:sp>
          <p:nvSpPr>
            <p:cNvPr id="305" name="Freeform 389">
              <a:extLst>
                <a:ext uri="{FF2B5EF4-FFF2-40B4-BE49-F238E27FC236}">
                  <a16:creationId xmlns:a16="http://schemas.microsoft.com/office/drawing/2014/main" id="{BDA2813A-246C-4BC3-BAEB-6FD159E51DE9}"/>
                </a:ext>
              </a:extLst>
            </p:cNvPr>
            <p:cNvSpPr>
              <a:spLocks/>
            </p:cNvSpPr>
            <p:nvPr/>
          </p:nvSpPr>
          <p:spPr bwMode="auto">
            <a:xfrm>
              <a:off x="1659292" y="5024809"/>
              <a:ext cx="98425" cy="103187"/>
            </a:xfrm>
            <a:custGeom>
              <a:avLst/>
              <a:gdLst>
                <a:gd name="T0" fmla="*/ 2 w 31"/>
                <a:gd name="T1" fmla="*/ 8 h 32"/>
                <a:gd name="T2" fmla="*/ 0 w 31"/>
                <a:gd name="T3" fmla="*/ 15 h 32"/>
                <a:gd name="T4" fmla="*/ 16 w 31"/>
                <a:gd name="T5" fmla="*/ 32 h 32"/>
                <a:gd name="T6" fmla="*/ 31 w 31"/>
                <a:gd name="T7" fmla="*/ 15 h 32"/>
                <a:gd name="T8" fmla="*/ 31 w 31"/>
                <a:gd name="T9" fmla="*/ 12 h 32"/>
                <a:gd name="T10" fmla="*/ 10 w 31"/>
                <a:gd name="T11" fmla="*/ 0 h 32"/>
              </a:gdLst>
              <a:ahLst/>
              <a:cxnLst>
                <a:cxn ang="0">
                  <a:pos x="T0" y="T1"/>
                </a:cxn>
                <a:cxn ang="0">
                  <a:pos x="T2" y="T3"/>
                </a:cxn>
                <a:cxn ang="0">
                  <a:pos x="T4" y="T5"/>
                </a:cxn>
                <a:cxn ang="0">
                  <a:pos x="T6" y="T7"/>
                </a:cxn>
                <a:cxn ang="0">
                  <a:pos x="T8" y="T9"/>
                </a:cxn>
                <a:cxn ang="0">
                  <a:pos x="T10" y="T11"/>
                </a:cxn>
              </a:cxnLst>
              <a:rect l="0" t="0" r="r" b="b"/>
              <a:pathLst>
                <a:path w="31" h="32">
                  <a:moveTo>
                    <a:pt x="2" y="8"/>
                  </a:moveTo>
                  <a:cubicBezTo>
                    <a:pt x="1" y="10"/>
                    <a:pt x="0" y="12"/>
                    <a:pt x="0" y="15"/>
                  </a:cubicBezTo>
                  <a:cubicBezTo>
                    <a:pt x="0" y="24"/>
                    <a:pt x="7" y="32"/>
                    <a:pt x="16" y="32"/>
                  </a:cubicBezTo>
                  <a:cubicBezTo>
                    <a:pt x="24" y="32"/>
                    <a:pt x="31" y="24"/>
                    <a:pt x="31" y="15"/>
                  </a:cubicBezTo>
                  <a:cubicBezTo>
                    <a:pt x="31" y="14"/>
                    <a:pt x="31" y="13"/>
                    <a:pt x="31" y="12"/>
                  </a:cubicBezTo>
                  <a:cubicBezTo>
                    <a:pt x="31" y="12"/>
                    <a:pt x="21" y="13"/>
                    <a:pt x="1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06" name="Line 390">
              <a:extLst>
                <a:ext uri="{FF2B5EF4-FFF2-40B4-BE49-F238E27FC236}">
                  <a16:creationId xmlns:a16="http://schemas.microsoft.com/office/drawing/2014/main" id="{4FA1A47D-FB2E-49D6-9ED8-B4A503120573}"/>
                </a:ext>
              </a:extLst>
            </p:cNvPr>
            <p:cNvSpPr>
              <a:spLocks noChangeShapeType="1"/>
            </p:cNvSpPr>
            <p:nvPr/>
          </p:nvSpPr>
          <p:spPr bwMode="auto">
            <a:xfrm>
              <a:off x="1684692" y="5061322"/>
              <a:ext cx="0"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07" name="Line 391">
              <a:extLst>
                <a:ext uri="{FF2B5EF4-FFF2-40B4-BE49-F238E27FC236}">
                  <a16:creationId xmlns:a16="http://schemas.microsoft.com/office/drawing/2014/main" id="{9398B359-BD1D-4939-B416-5684D6B645CE}"/>
                </a:ext>
              </a:extLst>
            </p:cNvPr>
            <p:cNvSpPr>
              <a:spLocks noChangeShapeType="1"/>
            </p:cNvSpPr>
            <p:nvPr/>
          </p:nvSpPr>
          <p:spPr bwMode="auto">
            <a:xfrm>
              <a:off x="1732317" y="5064497"/>
              <a:ext cx="0" cy="635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08" name="Freeform 392">
              <a:extLst>
                <a:ext uri="{FF2B5EF4-FFF2-40B4-BE49-F238E27FC236}">
                  <a16:creationId xmlns:a16="http://schemas.microsoft.com/office/drawing/2014/main" id="{1B924EF5-A628-4BB0-A970-5B39FE610015}"/>
                </a:ext>
              </a:extLst>
            </p:cNvPr>
            <p:cNvSpPr>
              <a:spLocks/>
            </p:cNvSpPr>
            <p:nvPr/>
          </p:nvSpPr>
          <p:spPr bwMode="auto">
            <a:xfrm>
              <a:off x="1700567" y="5102597"/>
              <a:ext cx="19050" cy="6350"/>
            </a:xfrm>
            <a:custGeom>
              <a:avLst/>
              <a:gdLst>
                <a:gd name="T0" fmla="*/ 6 w 6"/>
                <a:gd name="T1" fmla="*/ 0 h 2"/>
                <a:gd name="T2" fmla="*/ 0 w 6"/>
                <a:gd name="T3" fmla="*/ 0 h 2"/>
              </a:gdLst>
              <a:ahLst/>
              <a:cxnLst>
                <a:cxn ang="0">
                  <a:pos x="T0" y="T1"/>
                </a:cxn>
                <a:cxn ang="0">
                  <a:pos x="T2" y="T3"/>
                </a:cxn>
              </a:cxnLst>
              <a:rect l="0" t="0" r="r" b="b"/>
              <a:pathLst>
                <a:path w="6" h="2">
                  <a:moveTo>
                    <a:pt x="6" y="0"/>
                  </a:moveTo>
                  <a:cubicBezTo>
                    <a:pt x="5" y="2"/>
                    <a:pt x="2" y="2"/>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09" name="Line 393">
              <a:extLst>
                <a:ext uri="{FF2B5EF4-FFF2-40B4-BE49-F238E27FC236}">
                  <a16:creationId xmlns:a16="http://schemas.microsoft.com/office/drawing/2014/main" id="{A962086E-1CE0-43B3-A651-E3B0F3DDC210}"/>
                </a:ext>
              </a:extLst>
            </p:cNvPr>
            <p:cNvSpPr>
              <a:spLocks noChangeShapeType="1"/>
            </p:cNvSpPr>
            <p:nvPr/>
          </p:nvSpPr>
          <p:spPr bwMode="auto">
            <a:xfrm flipH="1">
              <a:off x="1540229" y="5315322"/>
              <a:ext cx="29686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10" name="Line 394">
              <a:extLst>
                <a:ext uri="{FF2B5EF4-FFF2-40B4-BE49-F238E27FC236}">
                  <a16:creationId xmlns:a16="http://schemas.microsoft.com/office/drawing/2014/main" id="{580403F6-2E38-4C34-9E3F-9B970E1ED4E5}"/>
                </a:ext>
              </a:extLst>
            </p:cNvPr>
            <p:cNvSpPr>
              <a:spLocks noChangeShapeType="1"/>
            </p:cNvSpPr>
            <p:nvPr/>
          </p:nvSpPr>
          <p:spPr bwMode="auto">
            <a:xfrm flipH="1">
              <a:off x="1489429" y="5315322"/>
              <a:ext cx="190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11" name="Freeform 395">
              <a:extLst>
                <a:ext uri="{FF2B5EF4-FFF2-40B4-BE49-F238E27FC236}">
                  <a16:creationId xmlns:a16="http://schemas.microsoft.com/office/drawing/2014/main" id="{9E5D4F19-EC38-4C8D-9386-6D225A40D524}"/>
                </a:ext>
              </a:extLst>
            </p:cNvPr>
            <p:cNvSpPr>
              <a:spLocks/>
            </p:cNvSpPr>
            <p:nvPr/>
          </p:nvSpPr>
          <p:spPr bwMode="auto">
            <a:xfrm>
              <a:off x="1624367" y="4974009"/>
              <a:ext cx="168275" cy="169862"/>
            </a:xfrm>
            <a:custGeom>
              <a:avLst/>
              <a:gdLst>
                <a:gd name="T0" fmla="*/ 13 w 53"/>
                <a:gd name="T1" fmla="*/ 50 h 53"/>
                <a:gd name="T2" fmla="*/ 9 w 53"/>
                <a:gd name="T3" fmla="*/ 44 h 53"/>
                <a:gd name="T4" fmla="*/ 1 w 53"/>
                <a:gd name="T5" fmla="*/ 32 h 53"/>
                <a:gd name="T6" fmla="*/ 9 w 53"/>
                <a:gd name="T7" fmla="*/ 17 h 53"/>
                <a:gd name="T8" fmla="*/ 19 w 53"/>
                <a:gd name="T9" fmla="*/ 7 h 53"/>
                <a:gd name="T10" fmla="*/ 36 w 53"/>
                <a:gd name="T11" fmla="*/ 4 h 53"/>
                <a:gd name="T12" fmla="*/ 45 w 53"/>
                <a:gd name="T13" fmla="*/ 19 h 53"/>
                <a:gd name="T14" fmla="*/ 53 w 53"/>
                <a:gd name="T15" fmla="*/ 32 h 53"/>
                <a:gd name="T16" fmla="*/ 44 w 53"/>
                <a:gd name="T17" fmla="*/ 44 h 53"/>
                <a:gd name="T18" fmla="*/ 36 w 53"/>
                <a:gd name="T19"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3">
                  <a:moveTo>
                    <a:pt x="13" y="50"/>
                  </a:moveTo>
                  <a:cubicBezTo>
                    <a:pt x="10" y="47"/>
                    <a:pt x="9" y="44"/>
                    <a:pt x="9" y="44"/>
                  </a:cubicBezTo>
                  <a:cubicBezTo>
                    <a:pt x="9" y="44"/>
                    <a:pt x="0" y="40"/>
                    <a:pt x="1" y="32"/>
                  </a:cubicBezTo>
                  <a:cubicBezTo>
                    <a:pt x="2" y="23"/>
                    <a:pt x="8" y="23"/>
                    <a:pt x="9" y="17"/>
                  </a:cubicBezTo>
                  <a:cubicBezTo>
                    <a:pt x="9" y="10"/>
                    <a:pt x="14" y="7"/>
                    <a:pt x="19" y="7"/>
                  </a:cubicBezTo>
                  <a:cubicBezTo>
                    <a:pt x="19" y="7"/>
                    <a:pt x="25" y="0"/>
                    <a:pt x="36" y="4"/>
                  </a:cubicBezTo>
                  <a:cubicBezTo>
                    <a:pt x="47" y="9"/>
                    <a:pt x="45" y="19"/>
                    <a:pt x="45" y="19"/>
                  </a:cubicBezTo>
                  <a:cubicBezTo>
                    <a:pt x="45" y="19"/>
                    <a:pt x="53" y="23"/>
                    <a:pt x="53" y="32"/>
                  </a:cubicBezTo>
                  <a:cubicBezTo>
                    <a:pt x="53" y="42"/>
                    <a:pt x="44" y="44"/>
                    <a:pt x="44" y="44"/>
                  </a:cubicBezTo>
                  <a:cubicBezTo>
                    <a:pt x="44" y="44"/>
                    <a:pt x="43" y="52"/>
                    <a:pt x="36" y="5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12" name="Freeform 396">
              <a:extLst>
                <a:ext uri="{FF2B5EF4-FFF2-40B4-BE49-F238E27FC236}">
                  <a16:creationId xmlns:a16="http://schemas.microsoft.com/office/drawing/2014/main" id="{65403792-0965-4C16-BEE2-1EB8FE15449C}"/>
                </a:ext>
              </a:extLst>
            </p:cNvPr>
            <p:cNvSpPr>
              <a:spLocks/>
            </p:cNvSpPr>
            <p:nvPr/>
          </p:nvSpPr>
          <p:spPr bwMode="auto">
            <a:xfrm>
              <a:off x="1929167" y="5172447"/>
              <a:ext cx="101600" cy="98425"/>
            </a:xfrm>
            <a:custGeom>
              <a:avLst/>
              <a:gdLst>
                <a:gd name="T0" fmla="*/ 32 w 32"/>
                <a:gd name="T1" fmla="*/ 31 h 31"/>
                <a:gd name="T2" fmla="*/ 32 w 32"/>
                <a:gd name="T3" fmla="*/ 15 h 31"/>
                <a:gd name="T4" fmla="*/ 11 w 32"/>
                <a:gd name="T5" fmla="*/ 1 h 31"/>
                <a:gd name="T6" fmla="*/ 0 w 32"/>
                <a:gd name="T7" fmla="*/ 1 h 31"/>
              </a:gdLst>
              <a:ahLst/>
              <a:cxnLst>
                <a:cxn ang="0">
                  <a:pos x="T0" y="T1"/>
                </a:cxn>
                <a:cxn ang="0">
                  <a:pos x="T2" y="T3"/>
                </a:cxn>
                <a:cxn ang="0">
                  <a:pos x="T4" y="T5"/>
                </a:cxn>
                <a:cxn ang="0">
                  <a:pos x="T6" y="T7"/>
                </a:cxn>
              </a:cxnLst>
              <a:rect l="0" t="0" r="r" b="b"/>
              <a:pathLst>
                <a:path w="32" h="31">
                  <a:moveTo>
                    <a:pt x="32" y="31"/>
                  </a:moveTo>
                  <a:cubicBezTo>
                    <a:pt x="32" y="25"/>
                    <a:pt x="32" y="20"/>
                    <a:pt x="32" y="15"/>
                  </a:cubicBezTo>
                  <a:cubicBezTo>
                    <a:pt x="32" y="0"/>
                    <a:pt x="11" y="1"/>
                    <a:pt x="11" y="1"/>
                  </a:cubicBezTo>
                  <a:cubicBezTo>
                    <a:pt x="0" y="1"/>
                    <a:pt x="0" y="1"/>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13" name="Freeform 400">
              <a:extLst>
                <a:ext uri="{FF2B5EF4-FFF2-40B4-BE49-F238E27FC236}">
                  <a16:creationId xmlns:a16="http://schemas.microsoft.com/office/drawing/2014/main" id="{AA73CE07-BE95-4F78-B922-83B0E7206129}"/>
                </a:ext>
              </a:extLst>
            </p:cNvPr>
            <p:cNvSpPr>
              <a:spLocks/>
            </p:cNvSpPr>
            <p:nvPr/>
          </p:nvSpPr>
          <p:spPr bwMode="auto">
            <a:xfrm>
              <a:off x="1830742" y="5150222"/>
              <a:ext cx="88900" cy="220662"/>
            </a:xfrm>
            <a:custGeom>
              <a:avLst/>
              <a:gdLst>
                <a:gd name="T0" fmla="*/ 28 w 28"/>
                <a:gd name="T1" fmla="*/ 0 h 69"/>
                <a:gd name="T2" fmla="*/ 22 w 28"/>
                <a:gd name="T3" fmla="*/ 7 h 69"/>
                <a:gd name="T4" fmla="*/ 3 w 28"/>
                <a:gd name="T5" fmla="*/ 23 h 69"/>
                <a:gd name="T6" fmla="*/ 9 w 28"/>
                <a:gd name="T7" fmla="*/ 69 h 69"/>
              </a:gdLst>
              <a:ahLst/>
              <a:cxnLst>
                <a:cxn ang="0">
                  <a:pos x="T0" y="T1"/>
                </a:cxn>
                <a:cxn ang="0">
                  <a:pos x="T2" y="T3"/>
                </a:cxn>
                <a:cxn ang="0">
                  <a:pos x="T4" y="T5"/>
                </a:cxn>
                <a:cxn ang="0">
                  <a:pos x="T6" y="T7"/>
                </a:cxn>
              </a:cxnLst>
              <a:rect l="0" t="0" r="r" b="b"/>
              <a:pathLst>
                <a:path w="28" h="69">
                  <a:moveTo>
                    <a:pt x="28" y="0"/>
                  </a:moveTo>
                  <a:cubicBezTo>
                    <a:pt x="28" y="4"/>
                    <a:pt x="27" y="7"/>
                    <a:pt x="22" y="7"/>
                  </a:cubicBezTo>
                  <a:cubicBezTo>
                    <a:pt x="13" y="8"/>
                    <a:pt x="3" y="9"/>
                    <a:pt x="3" y="23"/>
                  </a:cubicBezTo>
                  <a:cubicBezTo>
                    <a:pt x="3" y="37"/>
                    <a:pt x="0" y="66"/>
                    <a:pt x="9" y="6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14" name="Freeform 401">
              <a:extLst>
                <a:ext uri="{FF2B5EF4-FFF2-40B4-BE49-F238E27FC236}">
                  <a16:creationId xmlns:a16="http://schemas.microsoft.com/office/drawing/2014/main" id="{A6C360D0-B89A-4198-AC70-E4B692E11B8C}"/>
                </a:ext>
              </a:extLst>
            </p:cNvPr>
            <p:cNvSpPr>
              <a:spLocks/>
            </p:cNvSpPr>
            <p:nvPr/>
          </p:nvSpPr>
          <p:spPr bwMode="auto">
            <a:xfrm>
              <a:off x="1649767" y="5229597"/>
              <a:ext cx="92075" cy="66675"/>
            </a:xfrm>
            <a:custGeom>
              <a:avLst/>
              <a:gdLst>
                <a:gd name="T0" fmla="*/ 58 w 58"/>
                <a:gd name="T1" fmla="*/ 42 h 42"/>
                <a:gd name="T2" fmla="*/ 58 w 58"/>
                <a:gd name="T3" fmla="*/ 0 h 42"/>
                <a:gd name="T4" fmla="*/ 0 w 58"/>
                <a:gd name="T5" fmla="*/ 0 h 42"/>
                <a:gd name="T6" fmla="*/ 0 w 58"/>
                <a:gd name="T7" fmla="*/ 36 h 42"/>
              </a:gdLst>
              <a:ahLst/>
              <a:cxnLst>
                <a:cxn ang="0">
                  <a:pos x="T0" y="T1"/>
                </a:cxn>
                <a:cxn ang="0">
                  <a:pos x="T2" y="T3"/>
                </a:cxn>
                <a:cxn ang="0">
                  <a:pos x="T4" y="T5"/>
                </a:cxn>
                <a:cxn ang="0">
                  <a:pos x="T6" y="T7"/>
                </a:cxn>
              </a:cxnLst>
              <a:rect l="0" t="0" r="r" b="b"/>
              <a:pathLst>
                <a:path w="58" h="42">
                  <a:moveTo>
                    <a:pt x="58" y="42"/>
                  </a:moveTo>
                  <a:lnTo>
                    <a:pt x="58" y="0"/>
                  </a:lnTo>
                  <a:lnTo>
                    <a:pt x="0" y="0"/>
                  </a:lnTo>
                  <a:lnTo>
                    <a:pt x="0" y="36"/>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15" name="Freeform 405">
              <a:extLst>
                <a:ext uri="{FF2B5EF4-FFF2-40B4-BE49-F238E27FC236}">
                  <a16:creationId xmlns:a16="http://schemas.microsoft.com/office/drawing/2014/main" id="{3018C3FA-FC06-4BF1-B912-238500DE9A27}"/>
                </a:ext>
              </a:extLst>
            </p:cNvPr>
            <p:cNvSpPr>
              <a:spLocks/>
            </p:cNvSpPr>
            <p:nvPr/>
          </p:nvSpPr>
          <p:spPr bwMode="auto">
            <a:xfrm>
              <a:off x="1767242" y="5274047"/>
              <a:ext cx="0" cy="41275"/>
            </a:xfrm>
            <a:custGeom>
              <a:avLst/>
              <a:gdLst>
                <a:gd name="T0" fmla="*/ 13 h 13"/>
                <a:gd name="T1" fmla="*/ 0 h 13"/>
              </a:gdLst>
              <a:ahLst/>
              <a:cxnLst>
                <a:cxn ang="0">
                  <a:pos x="0" y="T0"/>
                </a:cxn>
                <a:cxn ang="0">
                  <a:pos x="0" y="T1"/>
                </a:cxn>
              </a:cxnLst>
              <a:rect l="0" t="0" r="r" b="b"/>
              <a:pathLst>
                <a:path h="13">
                  <a:moveTo>
                    <a:pt x="0" y="13"/>
                  </a:moveTo>
                  <a:cubicBezTo>
                    <a:pt x="0" y="2"/>
                    <a:pt x="0" y="9"/>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16" name="Line 408">
              <a:extLst>
                <a:ext uri="{FF2B5EF4-FFF2-40B4-BE49-F238E27FC236}">
                  <a16:creationId xmlns:a16="http://schemas.microsoft.com/office/drawing/2014/main" id="{6303CD46-7B71-4217-B4C3-AA60288A8FD7}"/>
                </a:ext>
              </a:extLst>
            </p:cNvPr>
            <p:cNvSpPr>
              <a:spLocks noChangeShapeType="1"/>
            </p:cNvSpPr>
            <p:nvPr/>
          </p:nvSpPr>
          <p:spPr bwMode="auto">
            <a:xfrm>
              <a:off x="1751367" y="5156572"/>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17" name="Line 411">
              <a:extLst>
                <a:ext uri="{FF2B5EF4-FFF2-40B4-BE49-F238E27FC236}">
                  <a16:creationId xmlns:a16="http://schemas.microsoft.com/office/drawing/2014/main" id="{438D5FA9-CDDA-4C43-8C3D-20D93C9D1C91}"/>
                </a:ext>
              </a:extLst>
            </p:cNvPr>
            <p:cNvSpPr>
              <a:spLocks noChangeShapeType="1"/>
            </p:cNvSpPr>
            <p:nvPr/>
          </p:nvSpPr>
          <p:spPr bwMode="auto">
            <a:xfrm flipV="1">
              <a:off x="1738667" y="5118472"/>
              <a:ext cx="0" cy="381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18" name="Freeform 412">
              <a:extLst>
                <a:ext uri="{FF2B5EF4-FFF2-40B4-BE49-F238E27FC236}">
                  <a16:creationId xmlns:a16="http://schemas.microsoft.com/office/drawing/2014/main" id="{B19F0AE3-3F87-45D1-BCEB-521D122EEF7D}"/>
                </a:ext>
              </a:extLst>
            </p:cNvPr>
            <p:cNvSpPr>
              <a:spLocks/>
            </p:cNvSpPr>
            <p:nvPr/>
          </p:nvSpPr>
          <p:spPr bwMode="auto">
            <a:xfrm>
              <a:off x="1719617" y="5143872"/>
              <a:ext cx="85725" cy="85725"/>
            </a:xfrm>
            <a:custGeom>
              <a:avLst/>
              <a:gdLst>
                <a:gd name="T0" fmla="*/ 0 w 27"/>
                <a:gd name="T1" fmla="*/ 27 h 27"/>
                <a:gd name="T2" fmla="*/ 6 w 27"/>
                <a:gd name="T3" fmla="*/ 4 h 27"/>
                <a:gd name="T4" fmla="*/ 27 w 27"/>
                <a:gd name="T5" fmla="*/ 23 h 27"/>
              </a:gdLst>
              <a:ahLst/>
              <a:cxnLst>
                <a:cxn ang="0">
                  <a:pos x="T0" y="T1"/>
                </a:cxn>
                <a:cxn ang="0">
                  <a:pos x="T2" y="T3"/>
                </a:cxn>
                <a:cxn ang="0">
                  <a:pos x="T4" y="T5"/>
                </a:cxn>
              </a:cxnLst>
              <a:rect l="0" t="0" r="r" b="b"/>
              <a:pathLst>
                <a:path w="27" h="27">
                  <a:moveTo>
                    <a:pt x="0" y="27"/>
                  </a:moveTo>
                  <a:cubicBezTo>
                    <a:pt x="6" y="4"/>
                    <a:pt x="6" y="4"/>
                    <a:pt x="6" y="4"/>
                  </a:cubicBezTo>
                  <a:cubicBezTo>
                    <a:pt x="6" y="4"/>
                    <a:pt x="27" y="0"/>
                    <a:pt x="27" y="2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19" name="Freeform 413">
              <a:extLst>
                <a:ext uri="{FF2B5EF4-FFF2-40B4-BE49-F238E27FC236}">
                  <a16:creationId xmlns:a16="http://schemas.microsoft.com/office/drawing/2014/main" id="{5AD51ABB-27C4-4B02-9C60-DD011E6E09EF}"/>
                </a:ext>
              </a:extLst>
            </p:cNvPr>
            <p:cNvSpPr>
              <a:spLocks/>
            </p:cNvSpPr>
            <p:nvPr/>
          </p:nvSpPr>
          <p:spPr bwMode="auto">
            <a:xfrm>
              <a:off x="1808517" y="5220072"/>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20" name="Freeform 414">
              <a:extLst>
                <a:ext uri="{FF2B5EF4-FFF2-40B4-BE49-F238E27FC236}">
                  <a16:creationId xmlns:a16="http://schemas.microsoft.com/office/drawing/2014/main" id="{5F07BB62-535D-42F4-B42D-6392411442E5}"/>
                </a:ext>
              </a:extLst>
            </p:cNvPr>
            <p:cNvSpPr>
              <a:spLocks/>
            </p:cNvSpPr>
            <p:nvPr/>
          </p:nvSpPr>
          <p:spPr bwMode="auto">
            <a:xfrm>
              <a:off x="1611667" y="5140697"/>
              <a:ext cx="88900" cy="88900"/>
            </a:xfrm>
            <a:custGeom>
              <a:avLst/>
              <a:gdLst>
                <a:gd name="T0" fmla="*/ 28 w 28"/>
                <a:gd name="T1" fmla="*/ 28 h 28"/>
                <a:gd name="T2" fmla="*/ 22 w 28"/>
                <a:gd name="T3" fmla="*/ 4 h 28"/>
                <a:gd name="T4" fmla="*/ 0 w 28"/>
                <a:gd name="T5" fmla="*/ 24 h 28"/>
              </a:gdLst>
              <a:ahLst/>
              <a:cxnLst>
                <a:cxn ang="0">
                  <a:pos x="T0" y="T1"/>
                </a:cxn>
                <a:cxn ang="0">
                  <a:pos x="T2" y="T3"/>
                </a:cxn>
                <a:cxn ang="0">
                  <a:pos x="T4" y="T5"/>
                </a:cxn>
              </a:cxnLst>
              <a:rect l="0" t="0" r="r" b="b"/>
              <a:pathLst>
                <a:path w="28" h="28">
                  <a:moveTo>
                    <a:pt x="28" y="28"/>
                  </a:moveTo>
                  <a:cubicBezTo>
                    <a:pt x="22" y="4"/>
                    <a:pt x="22" y="4"/>
                    <a:pt x="22" y="4"/>
                  </a:cubicBezTo>
                  <a:cubicBezTo>
                    <a:pt x="22" y="4"/>
                    <a:pt x="0" y="0"/>
                    <a:pt x="0" y="2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21" name="Freeform 415">
              <a:extLst>
                <a:ext uri="{FF2B5EF4-FFF2-40B4-BE49-F238E27FC236}">
                  <a16:creationId xmlns:a16="http://schemas.microsoft.com/office/drawing/2014/main" id="{C6B43AE4-0E7A-4044-8195-764F9B0BCB0F}"/>
                </a:ext>
              </a:extLst>
            </p:cNvPr>
            <p:cNvSpPr>
              <a:spLocks/>
            </p:cNvSpPr>
            <p:nvPr/>
          </p:nvSpPr>
          <p:spPr bwMode="auto">
            <a:xfrm>
              <a:off x="1611667" y="5216897"/>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22" name="Freeform 416">
              <a:extLst>
                <a:ext uri="{FF2B5EF4-FFF2-40B4-BE49-F238E27FC236}">
                  <a16:creationId xmlns:a16="http://schemas.microsoft.com/office/drawing/2014/main" id="{ED0F72F2-CDAF-473B-B07D-52689068E1C1}"/>
                </a:ext>
              </a:extLst>
            </p:cNvPr>
            <p:cNvSpPr>
              <a:spLocks/>
            </p:cNvSpPr>
            <p:nvPr/>
          </p:nvSpPr>
          <p:spPr bwMode="auto">
            <a:xfrm>
              <a:off x="1495779" y="4881934"/>
              <a:ext cx="150813" cy="111125"/>
            </a:xfrm>
            <a:custGeom>
              <a:avLst/>
              <a:gdLst>
                <a:gd name="T0" fmla="*/ 0 w 47"/>
                <a:gd name="T1" fmla="*/ 5 h 35"/>
                <a:gd name="T2" fmla="*/ 19 w 47"/>
                <a:gd name="T3" fmla="*/ 0 h 35"/>
                <a:gd name="T4" fmla="*/ 47 w 47"/>
                <a:gd name="T5" fmla="*/ 20 h 35"/>
                <a:gd name="T6" fmla="*/ 37 w 47"/>
                <a:gd name="T7" fmla="*/ 35 h 35"/>
              </a:gdLst>
              <a:ahLst/>
              <a:cxnLst>
                <a:cxn ang="0">
                  <a:pos x="T0" y="T1"/>
                </a:cxn>
                <a:cxn ang="0">
                  <a:pos x="T2" y="T3"/>
                </a:cxn>
                <a:cxn ang="0">
                  <a:pos x="T4" y="T5"/>
                </a:cxn>
                <a:cxn ang="0">
                  <a:pos x="T6" y="T7"/>
                </a:cxn>
              </a:cxnLst>
              <a:rect l="0" t="0" r="r" b="b"/>
              <a:pathLst>
                <a:path w="47" h="35">
                  <a:moveTo>
                    <a:pt x="0" y="5"/>
                  </a:moveTo>
                  <a:cubicBezTo>
                    <a:pt x="5" y="2"/>
                    <a:pt x="12" y="0"/>
                    <a:pt x="19" y="0"/>
                  </a:cubicBezTo>
                  <a:cubicBezTo>
                    <a:pt x="35" y="0"/>
                    <a:pt x="47" y="9"/>
                    <a:pt x="47" y="20"/>
                  </a:cubicBezTo>
                  <a:cubicBezTo>
                    <a:pt x="47" y="26"/>
                    <a:pt x="43" y="31"/>
                    <a:pt x="37" y="35"/>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23" name="Freeform 417">
              <a:extLst>
                <a:ext uri="{FF2B5EF4-FFF2-40B4-BE49-F238E27FC236}">
                  <a16:creationId xmlns:a16="http://schemas.microsoft.com/office/drawing/2014/main" id="{49FDC968-BC48-4B28-9732-635CE1FE9526}"/>
                </a:ext>
              </a:extLst>
            </p:cNvPr>
            <p:cNvSpPr>
              <a:spLocks/>
            </p:cNvSpPr>
            <p:nvPr/>
          </p:nvSpPr>
          <p:spPr bwMode="auto">
            <a:xfrm>
              <a:off x="1467204" y="4920034"/>
              <a:ext cx="111125" cy="85725"/>
            </a:xfrm>
            <a:custGeom>
              <a:avLst/>
              <a:gdLst>
                <a:gd name="T0" fmla="*/ 35 w 35"/>
                <a:gd name="T1" fmla="*/ 26 h 27"/>
                <a:gd name="T2" fmla="*/ 28 w 35"/>
                <a:gd name="T3" fmla="*/ 27 h 27"/>
                <a:gd name="T4" fmla="*/ 0 w 35"/>
                <a:gd name="T5" fmla="*/ 10 h 27"/>
                <a:gd name="T6" fmla="*/ 4 w 35"/>
                <a:gd name="T7" fmla="*/ 0 h 27"/>
              </a:gdLst>
              <a:ahLst/>
              <a:cxnLst>
                <a:cxn ang="0">
                  <a:pos x="T0" y="T1"/>
                </a:cxn>
                <a:cxn ang="0">
                  <a:pos x="T2" y="T3"/>
                </a:cxn>
                <a:cxn ang="0">
                  <a:pos x="T4" y="T5"/>
                </a:cxn>
                <a:cxn ang="0">
                  <a:pos x="T6" y="T7"/>
                </a:cxn>
              </a:cxnLst>
              <a:rect l="0" t="0" r="r" b="b"/>
              <a:pathLst>
                <a:path w="35" h="27">
                  <a:moveTo>
                    <a:pt x="35" y="26"/>
                  </a:moveTo>
                  <a:cubicBezTo>
                    <a:pt x="33" y="27"/>
                    <a:pt x="31" y="27"/>
                    <a:pt x="28" y="27"/>
                  </a:cubicBezTo>
                  <a:cubicBezTo>
                    <a:pt x="13" y="27"/>
                    <a:pt x="0" y="20"/>
                    <a:pt x="0" y="10"/>
                  </a:cubicBezTo>
                  <a:cubicBezTo>
                    <a:pt x="0" y="6"/>
                    <a:pt x="1" y="3"/>
                    <a:pt x="4" y="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24" name="Freeform 418">
              <a:extLst>
                <a:ext uri="{FF2B5EF4-FFF2-40B4-BE49-F238E27FC236}">
                  <a16:creationId xmlns:a16="http://schemas.microsoft.com/office/drawing/2014/main" id="{16F8FC8D-F1FE-40A0-8A1F-4F2BFC23BB0D}"/>
                </a:ext>
              </a:extLst>
            </p:cNvPr>
            <p:cNvSpPr>
              <a:spLocks/>
            </p:cNvSpPr>
            <p:nvPr/>
          </p:nvSpPr>
          <p:spPr bwMode="auto">
            <a:xfrm>
              <a:off x="1578329" y="4993059"/>
              <a:ext cx="46038" cy="28575"/>
            </a:xfrm>
            <a:custGeom>
              <a:avLst/>
              <a:gdLst>
                <a:gd name="T0" fmla="*/ 23 w 29"/>
                <a:gd name="T1" fmla="*/ 0 h 18"/>
                <a:gd name="T2" fmla="*/ 29 w 29"/>
                <a:gd name="T3" fmla="*/ 18 h 18"/>
                <a:gd name="T4" fmla="*/ 0 w 29"/>
                <a:gd name="T5" fmla="*/ 6 h 18"/>
              </a:gdLst>
              <a:ahLst/>
              <a:cxnLst>
                <a:cxn ang="0">
                  <a:pos x="T0" y="T1"/>
                </a:cxn>
                <a:cxn ang="0">
                  <a:pos x="T2" y="T3"/>
                </a:cxn>
                <a:cxn ang="0">
                  <a:pos x="T4" y="T5"/>
                </a:cxn>
              </a:cxnLst>
              <a:rect l="0" t="0" r="r" b="b"/>
              <a:pathLst>
                <a:path w="29" h="18">
                  <a:moveTo>
                    <a:pt x="23" y="0"/>
                  </a:moveTo>
                  <a:lnTo>
                    <a:pt x="29" y="18"/>
                  </a:lnTo>
                  <a:lnTo>
                    <a:pt x="0" y="6"/>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25" name="Freeform 420">
              <a:extLst>
                <a:ext uri="{FF2B5EF4-FFF2-40B4-BE49-F238E27FC236}">
                  <a16:creationId xmlns:a16="http://schemas.microsoft.com/office/drawing/2014/main" id="{8A07C686-1DF7-45CA-84EF-5DD14511C5DC}"/>
                </a:ext>
              </a:extLst>
            </p:cNvPr>
            <p:cNvSpPr>
              <a:spLocks/>
            </p:cNvSpPr>
            <p:nvPr/>
          </p:nvSpPr>
          <p:spPr bwMode="auto">
            <a:xfrm>
              <a:off x="1514829" y="4920034"/>
              <a:ext cx="90488" cy="53975"/>
            </a:xfrm>
            <a:custGeom>
              <a:avLst/>
              <a:gdLst>
                <a:gd name="T0" fmla="*/ 0 w 57"/>
                <a:gd name="T1" fmla="*/ 14 h 34"/>
                <a:gd name="T2" fmla="*/ 20 w 57"/>
                <a:gd name="T3" fmla="*/ 34 h 34"/>
                <a:gd name="T4" fmla="*/ 57 w 57"/>
                <a:gd name="T5" fmla="*/ 0 h 34"/>
              </a:gdLst>
              <a:ahLst/>
              <a:cxnLst>
                <a:cxn ang="0">
                  <a:pos x="T0" y="T1"/>
                </a:cxn>
                <a:cxn ang="0">
                  <a:pos x="T2" y="T3"/>
                </a:cxn>
                <a:cxn ang="0">
                  <a:pos x="T4" y="T5"/>
                </a:cxn>
              </a:cxnLst>
              <a:rect l="0" t="0" r="r" b="b"/>
              <a:pathLst>
                <a:path w="57" h="34">
                  <a:moveTo>
                    <a:pt x="0" y="14"/>
                  </a:moveTo>
                  <a:lnTo>
                    <a:pt x="20" y="34"/>
                  </a:lnTo>
                  <a:lnTo>
                    <a:pt x="57" y="0"/>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26" name="Freeform 421">
              <a:extLst>
                <a:ext uri="{FF2B5EF4-FFF2-40B4-BE49-F238E27FC236}">
                  <a16:creationId xmlns:a16="http://schemas.microsoft.com/office/drawing/2014/main" id="{0C606E4E-29B8-4264-B385-BEE9231C2641}"/>
                </a:ext>
              </a:extLst>
            </p:cNvPr>
            <p:cNvSpPr>
              <a:spLocks/>
            </p:cNvSpPr>
            <p:nvPr/>
          </p:nvSpPr>
          <p:spPr bwMode="auto">
            <a:xfrm>
              <a:off x="1627542" y="5286747"/>
              <a:ext cx="50800" cy="25400"/>
            </a:xfrm>
            <a:custGeom>
              <a:avLst/>
              <a:gdLst>
                <a:gd name="T0" fmla="*/ 0 w 16"/>
                <a:gd name="T1" fmla="*/ 8 h 8"/>
                <a:gd name="T2" fmla="*/ 8 w 16"/>
                <a:gd name="T3" fmla="*/ 0 h 8"/>
                <a:gd name="T4" fmla="*/ 16 w 16"/>
                <a:gd name="T5" fmla="*/ 8 h 8"/>
              </a:gdLst>
              <a:ahLst/>
              <a:cxnLst>
                <a:cxn ang="0">
                  <a:pos x="T0" y="T1"/>
                </a:cxn>
                <a:cxn ang="0">
                  <a:pos x="T2" y="T3"/>
                </a:cxn>
                <a:cxn ang="0">
                  <a:pos x="T4" y="T5"/>
                </a:cxn>
              </a:cxnLst>
              <a:rect l="0" t="0" r="r" b="b"/>
              <a:pathLst>
                <a:path w="16" h="8">
                  <a:moveTo>
                    <a:pt x="0" y="8"/>
                  </a:moveTo>
                  <a:cubicBezTo>
                    <a:pt x="0" y="3"/>
                    <a:pt x="3" y="0"/>
                    <a:pt x="8" y="0"/>
                  </a:cubicBezTo>
                  <a:cubicBezTo>
                    <a:pt x="12" y="0"/>
                    <a:pt x="16" y="3"/>
                    <a:pt x="16" y="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27" name="Freeform 422">
              <a:extLst>
                <a:ext uri="{FF2B5EF4-FFF2-40B4-BE49-F238E27FC236}">
                  <a16:creationId xmlns:a16="http://schemas.microsoft.com/office/drawing/2014/main" id="{F0EAC7D4-E39C-499A-A130-524123A892EE}"/>
                </a:ext>
              </a:extLst>
            </p:cNvPr>
            <p:cNvSpPr>
              <a:spLocks/>
            </p:cNvSpPr>
            <p:nvPr/>
          </p:nvSpPr>
          <p:spPr bwMode="auto">
            <a:xfrm>
              <a:off x="1862492" y="5223247"/>
              <a:ext cx="152400" cy="182562"/>
            </a:xfrm>
            <a:custGeom>
              <a:avLst/>
              <a:gdLst>
                <a:gd name="T0" fmla="*/ 0 w 48"/>
                <a:gd name="T1" fmla="*/ 52 h 57"/>
                <a:gd name="T2" fmla="*/ 0 w 48"/>
                <a:gd name="T3" fmla="*/ 3 h 57"/>
                <a:gd name="T4" fmla="*/ 4 w 48"/>
                <a:gd name="T5" fmla="*/ 0 h 57"/>
                <a:gd name="T6" fmla="*/ 44 w 48"/>
                <a:gd name="T7" fmla="*/ 0 h 57"/>
                <a:gd name="T8" fmla="*/ 48 w 48"/>
                <a:gd name="T9" fmla="*/ 3 h 57"/>
                <a:gd name="T10" fmla="*/ 48 w 48"/>
                <a:gd name="T11" fmla="*/ 53 h 57"/>
                <a:gd name="T12" fmla="*/ 44 w 48"/>
                <a:gd name="T13" fmla="*/ 57 h 57"/>
                <a:gd name="T14" fmla="*/ 28 w 48"/>
                <a:gd name="T15" fmla="*/ 5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57">
                  <a:moveTo>
                    <a:pt x="0" y="52"/>
                  </a:moveTo>
                  <a:cubicBezTo>
                    <a:pt x="0" y="3"/>
                    <a:pt x="0" y="3"/>
                    <a:pt x="0" y="3"/>
                  </a:cubicBezTo>
                  <a:cubicBezTo>
                    <a:pt x="0" y="1"/>
                    <a:pt x="2" y="0"/>
                    <a:pt x="4" y="0"/>
                  </a:cubicBezTo>
                  <a:cubicBezTo>
                    <a:pt x="44" y="0"/>
                    <a:pt x="44" y="0"/>
                    <a:pt x="44" y="0"/>
                  </a:cubicBezTo>
                  <a:cubicBezTo>
                    <a:pt x="46" y="0"/>
                    <a:pt x="48" y="1"/>
                    <a:pt x="48" y="3"/>
                  </a:cubicBezTo>
                  <a:cubicBezTo>
                    <a:pt x="48" y="53"/>
                    <a:pt x="48" y="53"/>
                    <a:pt x="48" y="53"/>
                  </a:cubicBezTo>
                  <a:cubicBezTo>
                    <a:pt x="48" y="55"/>
                    <a:pt x="46" y="57"/>
                    <a:pt x="44" y="57"/>
                  </a:cubicBezTo>
                  <a:cubicBezTo>
                    <a:pt x="28" y="57"/>
                    <a:pt x="28" y="57"/>
                    <a:pt x="28" y="5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28" name="Freeform 423">
              <a:extLst>
                <a:ext uri="{FF2B5EF4-FFF2-40B4-BE49-F238E27FC236}">
                  <a16:creationId xmlns:a16="http://schemas.microsoft.com/office/drawing/2014/main" id="{49C44AFC-9289-42C3-B9B3-AC32EA436707}"/>
                </a:ext>
              </a:extLst>
            </p:cNvPr>
            <p:cNvSpPr>
              <a:spLocks/>
            </p:cNvSpPr>
            <p:nvPr/>
          </p:nvSpPr>
          <p:spPr bwMode="auto">
            <a:xfrm>
              <a:off x="1887892" y="5093072"/>
              <a:ext cx="31750" cy="57150"/>
            </a:xfrm>
            <a:custGeom>
              <a:avLst/>
              <a:gdLst>
                <a:gd name="T0" fmla="*/ 10 w 10"/>
                <a:gd name="T1" fmla="*/ 18 h 18"/>
                <a:gd name="T2" fmla="*/ 0 w 10"/>
                <a:gd name="T3" fmla="*/ 0 h 18"/>
              </a:gdLst>
              <a:ahLst/>
              <a:cxnLst>
                <a:cxn ang="0">
                  <a:pos x="T0" y="T1"/>
                </a:cxn>
                <a:cxn ang="0">
                  <a:pos x="T2" y="T3"/>
                </a:cxn>
              </a:cxnLst>
              <a:rect l="0" t="0" r="r" b="b"/>
              <a:pathLst>
                <a:path w="10" h="18">
                  <a:moveTo>
                    <a:pt x="10" y="18"/>
                  </a:moveTo>
                  <a:cubicBezTo>
                    <a:pt x="4" y="14"/>
                    <a:pt x="0" y="8"/>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29" name="Freeform 424">
              <a:extLst>
                <a:ext uri="{FF2B5EF4-FFF2-40B4-BE49-F238E27FC236}">
                  <a16:creationId xmlns:a16="http://schemas.microsoft.com/office/drawing/2014/main" id="{0998BA42-25D9-4853-9CE1-DBF2F7A9B841}"/>
                </a:ext>
              </a:extLst>
            </p:cNvPr>
            <p:cNvSpPr>
              <a:spLocks/>
            </p:cNvSpPr>
            <p:nvPr/>
          </p:nvSpPr>
          <p:spPr bwMode="auto">
            <a:xfrm>
              <a:off x="1964092" y="5093072"/>
              <a:ext cx="31750" cy="57150"/>
            </a:xfrm>
            <a:custGeom>
              <a:avLst/>
              <a:gdLst>
                <a:gd name="T0" fmla="*/ 10 w 10"/>
                <a:gd name="T1" fmla="*/ 0 h 18"/>
                <a:gd name="T2" fmla="*/ 0 w 10"/>
                <a:gd name="T3" fmla="*/ 18 h 18"/>
              </a:gdLst>
              <a:ahLst/>
              <a:cxnLst>
                <a:cxn ang="0">
                  <a:pos x="T0" y="T1"/>
                </a:cxn>
                <a:cxn ang="0">
                  <a:pos x="T2" y="T3"/>
                </a:cxn>
              </a:cxnLst>
              <a:rect l="0" t="0" r="r" b="b"/>
              <a:pathLst>
                <a:path w="10" h="18">
                  <a:moveTo>
                    <a:pt x="10" y="0"/>
                  </a:moveTo>
                  <a:cubicBezTo>
                    <a:pt x="10" y="9"/>
                    <a:pt x="6" y="15"/>
                    <a:pt x="0" y="1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30" name="Freeform 425">
              <a:extLst>
                <a:ext uri="{FF2B5EF4-FFF2-40B4-BE49-F238E27FC236}">
                  <a16:creationId xmlns:a16="http://schemas.microsoft.com/office/drawing/2014/main" id="{21E21EB1-CDEB-4FDE-AC69-F58F3E48673B}"/>
                </a:ext>
              </a:extLst>
            </p:cNvPr>
            <p:cNvSpPr>
              <a:spLocks/>
            </p:cNvSpPr>
            <p:nvPr/>
          </p:nvSpPr>
          <p:spPr bwMode="auto">
            <a:xfrm>
              <a:off x="1875192" y="4977184"/>
              <a:ext cx="136525" cy="106362"/>
            </a:xfrm>
            <a:custGeom>
              <a:avLst/>
              <a:gdLst>
                <a:gd name="T0" fmla="*/ 3 w 43"/>
                <a:gd name="T1" fmla="*/ 33 h 33"/>
                <a:gd name="T2" fmla="*/ 5 w 43"/>
                <a:gd name="T3" fmla="*/ 16 h 33"/>
                <a:gd name="T4" fmla="*/ 12 w 43"/>
                <a:gd name="T5" fmla="*/ 9 h 33"/>
                <a:gd name="T6" fmla="*/ 12 w 43"/>
                <a:gd name="T7" fmla="*/ 5 h 33"/>
                <a:gd name="T8" fmla="*/ 28 w 43"/>
                <a:gd name="T9" fmla="*/ 6 h 33"/>
                <a:gd name="T10" fmla="*/ 33 w 43"/>
                <a:gd name="T11" fmla="*/ 10 h 33"/>
                <a:gd name="T12" fmla="*/ 41 w 43"/>
                <a:gd name="T13" fmla="*/ 14 h 33"/>
                <a:gd name="T14" fmla="*/ 39 w 43"/>
                <a:gd name="T15" fmla="*/ 16 h 33"/>
                <a:gd name="T16" fmla="*/ 39 w 43"/>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33">
                  <a:moveTo>
                    <a:pt x="3" y="33"/>
                  </a:moveTo>
                  <a:cubicBezTo>
                    <a:pt x="3" y="33"/>
                    <a:pt x="0" y="20"/>
                    <a:pt x="5" y="16"/>
                  </a:cubicBezTo>
                  <a:cubicBezTo>
                    <a:pt x="5" y="16"/>
                    <a:pt x="4" y="10"/>
                    <a:pt x="12" y="9"/>
                  </a:cubicBezTo>
                  <a:cubicBezTo>
                    <a:pt x="12" y="9"/>
                    <a:pt x="13" y="7"/>
                    <a:pt x="12" y="5"/>
                  </a:cubicBezTo>
                  <a:cubicBezTo>
                    <a:pt x="12" y="5"/>
                    <a:pt x="22" y="0"/>
                    <a:pt x="28" y="6"/>
                  </a:cubicBezTo>
                  <a:cubicBezTo>
                    <a:pt x="28" y="6"/>
                    <a:pt x="32" y="5"/>
                    <a:pt x="33" y="10"/>
                  </a:cubicBezTo>
                  <a:cubicBezTo>
                    <a:pt x="33" y="10"/>
                    <a:pt x="39" y="10"/>
                    <a:pt x="41" y="14"/>
                  </a:cubicBezTo>
                  <a:cubicBezTo>
                    <a:pt x="41" y="14"/>
                    <a:pt x="39" y="15"/>
                    <a:pt x="39" y="16"/>
                  </a:cubicBezTo>
                  <a:cubicBezTo>
                    <a:pt x="39" y="16"/>
                    <a:pt x="43" y="25"/>
                    <a:pt x="39" y="3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31" name="Line 426">
              <a:extLst>
                <a:ext uri="{FF2B5EF4-FFF2-40B4-BE49-F238E27FC236}">
                  <a16:creationId xmlns:a16="http://schemas.microsoft.com/office/drawing/2014/main" id="{BCBF5A63-4C04-43DD-9F28-E580E1116592}"/>
                </a:ext>
              </a:extLst>
            </p:cNvPr>
            <p:cNvSpPr>
              <a:spLocks noChangeShapeType="1"/>
            </p:cNvSpPr>
            <p:nvPr/>
          </p:nvSpPr>
          <p:spPr bwMode="auto">
            <a:xfrm flipH="1">
              <a:off x="1887892" y="5280397"/>
              <a:ext cx="34925" cy="412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32" name="Line 427">
              <a:extLst>
                <a:ext uri="{FF2B5EF4-FFF2-40B4-BE49-F238E27FC236}">
                  <a16:creationId xmlns:a16="http://schemas.microsoft.com/office/drawing/2014/main" id="{466AEF7D-F578-444A-BA2D-AE2F2344152E}"/>
                </a:ext>
              </a:extLst>
            </p:cNvPr>
            <p:cNvSpPr>
              <a:spLocks noChangeShapeType="1"/>
            </p:cNvSpPr>
            <p:nvPr/>
          </p:nvSpPr>
          <p:spPr bwMode="auto">
            <a:xfrm flipH="1">
              <a:off x="1935517" y="5248647"/>
              <a:ext cx="9525"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33" name="Freeform 428">
              <a:extLst>
                <a:ext uri="{FF2B5EF4-FFF2-40B4-BE49-F238E27FC236}">
                  <a16:creationId xmlns:a16="http://schemas.microsoft.com/office/drawing/2014/main" id="{9E20FACF-9915-42E0-B3E8-6F9F1140D030}"/>
                </a:ext>
              </a:extLst>
            </p:cNvPr>
            <p:cNvSpPr>
              <a:spLocks/>
            </p:cNvSpPr>
            <p:nvPr/>
          </p:nvSpPr>
          <p:spPr bwMode="auto">
            <a:xfrm>
              <a:off x="1751367" y="5248647"/>
              <a:ext cx="28575" cy="25400"/>
            </a:xfrm>
            <a:custGeom>
              <a:avLst/>
              <a:gdLst>
                <a:gd name="T0" fmla="*/ 9 w 9"/>
                <a:gd name="T1" fmla="*/ 0 h 8"/>
                <a:gd name="T2" fmla="*/ 0 w 9"/>
                <a:gd name="T3" fmla="*/ 8 h 8"/>
              </a:gdLst>
              <a:ahLst/>
              <a:cxnLst>
                <a:cxn ang="0">
                  <a:pos x="T0" y="T1"/>
                </a:cxn>
                <a:cxn ang="0">
                  <a:pos x="T2" y="T3"/>
                </a:cxn>
              </a:cxnLst>
              <a:rect l="0" t="0" r="r" b="b"/>
              <a:pathLst>
                <a:path w="9" h="8">
                  <a:moveTo>
                    <a:pt x="9" y="0"/>
                  </a:moveTo>
                  <a:cubicBezTo>
                    <a:pt x="9" y="4"/>
                    <a:pt x="5" y="8"/>
                    <a:pt x="0" y="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34" name="Line 429">
              <a:extLst>
                <a:ext uri="{FF2B5EF4-FFF2-40B4-BE49-F238E27FC236}">
                  <a16:creationId xmlns:a16="http://schemas.microsoft.com/office/drawing/2014/main" id="{D7E24D98-D280-4065-86CD-DB07247572B6}"/>
                </a:ext>
              </a:extLst>
            </p:cNvPr>
            <p:cNvSpPr>
              <a:spLocks noChangeShapeType="1"/>
            </p:cNvSpPr>
            <p:nvPr/>
          </p:nvSpPr>
          <p:spPr bwMode="auto">
            <a:xfrm>
              <a:off x="1919642" y="5156572"/>
              <a:ext cx="444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35" name="Freeform 430">
              <a:extLst>
                <a:ext uri="{FF2B5EF4-FFF2-40B4-BE49-F238E27FC236}">
                  <a16:creationId xmlns:a16="http://schemas.microsoft.com/office/drawing/2014/main" id="{F5602DE3-F574-4006-8D52-C5198022E289}"/>
                </a:ext>
              </a:extLst>
            </p:cNvPr>
            <p:cNvSpPr>
              <a:spLocks/>
            </p:cNvSpPr>
            <p:nvPr/>
          </p:nvSpPr>
          <p:spPr bwMode="auto">
            <a:xfrm>
              <a:off x="1872017" y="5074022"/>
              <a:ext cx="15875" cy="31750"/>
            </a:xfrm>
            <a:custGeom>
              <a:avLst/>
              <a:gdLst>
                <a:gd name="T0" fmla="*/ 5 w 5"/>
                <a:gd name="T1" fmla="*/ 10 h 10"/>
                <a:gd name="T2" fmla="*/ 0 w 5"/>
                <a:gd name="T3" fmla="*/ 5 h 10"/>
                <a:gd name="T4" fmla="*/ 3 w 5"/>
                <a:gd name="T5" fmla="*/ 0 h 10"/>
              </a:gdLst>
              <a:ahLst/>
              <a:cxnLst>
                <a:cxn ang="0">
                  <a:pos x="T0" y="T1"/>
                </a:cxn>
                <a:cxn ang="0">
                  <a:pos x="T2" y="T3"/>
                </a:cxn>
                <a:cxn ang="0">
                  <a:pos x="T4" y="T5"/>
                </a:cxn>
              </a:cxnLst>
              <a:rect l="0" t="0" r="r" b="b"/>
              <a:pathLst>
                <a:path w="5" h="10">
                  <a:moveTo>
                    <a:pt x="5" y="10"/>
                  </a:moveTo>
                  <a:cubicBezTo>
                    <a:pt x="2" y="10"/>
                    <a:pt x="0" y="8"/>
                    <a:pt x="0" y="5"/>
                  </a:cubicBezTo>
                  <a:cubicBezTo>
                    <a:pt x="0" y="3"/>
                    <a:pt x="1" y="1"/>
                    <a:pt x="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36" name="Freeform 431">
              <a:extLst>
                <a:ext uri="{FF2B5EF4-FFF2-40B4-BE49-F238E27FC236}">
                  <a16:creationId xmlns:a16="http://schemas.microsoft.com/office/drawing/2014/main" id="{E9EE6BB7-A2C4-4B13-8671-4C8FE3C84018}"/>
                </a:ext>
              </a:extLst>
            </p:cNvPr>
            <p:cNvSpPr>
              <a:spLocks/>
            </p:cNvSpPr>
            <p:nvPr/>
          </p:nvSpPr>
          <p:spPr bwMode="auto">
            <a:xfrm>
              <a:off x="1999017" y="5077197"/>
              <a:ext cx="12700" cy="31750"/>
            </a:xfrm>
            <a:custGeom>
              <a:avLst/>
              <a:gdLst>
                <a:gd name="T0" fmla="*/ 0 w 4"/>
                <a:gd name="T1" fmla="*/ 10 h 10"/>
                <a:gd name="T2" fmla="*/ 4 w 4"/>
                <a:gd name="T3" fmla="*/ 5 h 10"/>
                <a:gd name="T4" fmla="*/ 1 w 4"/>
                <a:gd name="T5" fmla="*/ 0 h 10"/>
              </a:gdLst>
              <a:ahLst/>
              <a:cxnLst>
                <a:cxn ang="0">
                  <a:pos x="T0" y="T1"/>
                </a:cxn>
                <a:cxn ang="0">
                  <a:pos x="T2" y="T3"/>
                </a:cxn>
                <a:cxn ang="0">
                  <a:pos x="T4" y="T5"/>
                </a:cxn>
              </a:cxnLst>
              <a:rect l="0" t="0" r="r" b="b"/>
              <a:pathLst>
                <a:path w="4" h="10">
                  <a:moveTo>
                    <a:pt x="0" y="10"/>
                  </a:moveTo>
                  <a:cubicBezTo>
                    <a:pt x="2" y="10"/>
                    <a:pt x="4" y="8"/>
                    <a:pt x="4" y="5"/>
                  </a:cubicBezTo>
                  <a:cubicBezTo>
                    <a:pt x="4" y="2"/>
                    <a:pt x="3" y="0"/>
                    <a:pt x="1"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37" name="Freeform 432">
              <a:extLst>
                <a:ext uri="{FF2B5EF4-FFF2-40B4-BE49-F238E27FC236}">
                  <a16:creationId xmlns:a16="http://schemas.microsoft.com/office/drawing/2014/main" id="{6352D1B6-426F-465F-9F81-760F38B1D5DC}"/>
                </a:ext>
              </a:extLst>
            </p:cNvPr>
            <p:cNvSpPr>
              <a:spLocks/>
            </p:cNvSpPr>
            <p:nvPr/>
          </p:nvSpPr>
          <p:spPr bwMode="auto">
            <a:xfrm>
              <a:off x="1919642" y="5134347"/>
              <a:ext cx="41275" cy="12700"/>
            </a:xfrm>
            <a:custGeom>
              <a:avLst/>
              <a:gdLst>
                <a:gd name="T0" fmla="*/ 0 w 13"/>
                <a:gd name="T1" fmla="*/ 0 h 4"/>
                <a:gd name="T2" fmla="*/ 13 w 13"/>
                <a:gd name="T3" fmla="*/ 1 h 4"/>
              </a:gdLst>
              <a:ahLst/>
              <a:cxnLst>
                <a:cxn ang="0">
                  <a:pos x="T0" y="T1"/>
                </a:cxn>
                <a:cxn ang="0">
                  <a:pos x="T2" y="T3"/>
                </a:cxn>
              </a:cxnLst>
              <a:rect l="0" t="0" r="r" b="b"/>
              <a:pathLst>
                <a:path w="13" h="4">
                  <a:moveTo>
                    <a:pt x="0" y="0"/>
                  </a:moveTo>
                  <a:cubicBezTo>
                    <a:pt x="0" y="0"/>
                    <a:pt x="6" y="4"/>
                    <a:pt x="13"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38" name="Freeform 433">
              <a:extLst>
                <a:ext uri="{FF2B5EF4-FFF2-40B4-BE49-F238E27FC236}">
                  <a16:creationId xmlns:a16="http://schemas.microsoft.com/office/drawing/2014/main" id="{27620CDB-4769-4E3F-AFAD-E685D8198CE0}"/>
                </a:ext>
              </a:extLst>
            </p:cNvPr>
            <p:cNvSpPr>
              <a:spLocks/>
            </p:cNvSpPr>
            <p:nvPr/>
          </p:nvSpPr>
          <p:spPr bwMode="auto">
            <a:xfrm>
              <a:off x="1932342" y="5018459"/>
              <a:ext cx="15875" cy="9525"/>
            </a:xfrm>
            <a:custGeom>
              <a:avLst/>
              <a:gdLst>
                <a:gd name="T0" fmla="*/ 5 w 5"/>
                <a:gd name="T1" fmla="*/ 0 h 3"/>
                <a:gd name="T2" fmla="*/ 0 w 5"/>
                <a:gd name="T3" fmla="*/ 3 h 3"/>
              </a:gdLst>
              <a:ahLst/>
              <a:cxnLst>
                <a:cxn ang="0">
                  <a:pos x="T0" y="T1"/>
                </a:cxn>
                <a:cxn ang="0">
                  <a:pos x="T2" y="T3"/>
                </a:cxn>
              </a:cxnLst>
              <a:rect l="0" t="0" r="r" b="b"/>
              <a:pathLst>
                <a:path w="5" h="3">
                  <a:moveTo>
                    <a:pt x="5" y="0"/>
                  </a:moveTo>
                  <a:cubicBezTo>
                    <a:pt x="5" y="0"/>
                    <a:pt x="1" y="0"/>
                    <a:pt x="0" y="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39" name="Freeform 434">
              <a:extLst>
                <a:ext uri="{FF2B5EF4-FFF2-40B4-BE49-F238E27FC236}">
                  <a16:creationId xmlns:a16="http://schemas.microsoft.com/office/drawing/2014/main" id="{220A44A2-59ED-4107-842B-0AB8D841FF5E}"/>
                </a:ext>
              </a:extLst>
            </p:cNvPr>
            <p:cNvSpPr>
              <a:spLocks/>
            </p:cNvSpPr>
            <p:nvPr/>
          </p:nvSpPr>
          <p:spPr bwMode="auto">
            <a:xfrm>
              <a:off x="1938692" y="5021634"/>
              <a:ext cx="9525" cy="9525"/>
            </a:xfrm>
            <a:custGeom>
              <a:avLst/>
              <a:gdLst>
                <a:gd name="T0" fmla="*/ 0 w 3"/>
                <a:gd name="T1" fmla="*/ 0 h 3"/>
                <a:gd name="T2" fmla="*/ 3 w 3"/>
                <a:gd name="T3" fmla="*/ 3 h 3"/>
              </a:gdLst>
              <a:ahLst/>
              <a:cxnLst>
                <a:cxn ang="0">
                  <a:pos x="T0" y="T1"/>
                </a:cxn>
                <a:cxn ang="0">
                  <a:pos x="T2" y="T3"/>
                </a:cxn>
              </a:cxnLst>
              <a:rect l="0" t="0" r="r" b="b"/>
              <a:pathLst>
                <a:path w="3" h="3">
                  <a:moveTo>
                    <a:pt x="0" y="0"/>
                  </a:moveTo>
                  <a:cubicBezTo>
                    <a:pt x="0" y="0"/>
                    <a:pt x="2" y="1"/>
                    <a:pt x="3" y="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grpSp>
      <p:grpSp>
        <p:nvGrpSpPr>
          <p:cNvPr id="340" name="Groupe 339">
            <a:extLst>
              <a:ext uri="{FF2B5EF4-FFF2-40B4-BE49-F238E27FC236}">
                <a16:creationId xmlns:a16="http://schemas.microsoft.com/office/drawing/2014/main" id="{4333EB05-3677-44D6-8B6E-426A6A41067E}"/>
              </a:ext>
            </a:extLst>
          </p:cNvPr>
          <p:cNvGrpSpPr/>
          <p:nvPr/>
        </p:nvGrpSpPr>
        <p:grpSpPr>
          <a:xfrm>
            <a:off x="4109271" y="3417401"/>
            <a:ext cx="817323" cy="602341"/>
            <a:chOff x="2198025" y="3830071"/>
            <a:chExt cx="574851" cy="419926"/>
          </a:xfrm>
        </p:grpSpPr>
        <p:sp>
          <p:nvSpPr>
            <p:cNvPr id="341" name="Freeform 5">
              <a:extLst>
                <a:ext uri="{FF2B5EF4-FFF2-40B4-BE49-F238E27FC236}">
                  <a16:creationId xmlns:a16="http://schemas.microsoft.com/office/drawing/2014/main" id="{8512A10E-9983-4C38-9176-95C89C459E40}"/>
                </a:ext>
              </a:extLst>
            </p:cNvPr>
            <p:cNvSpPr>
              <a:spLocks/>
            </p:cNvSpPr>
            <p:nvPr/>
          </p:nvSpPr>
          <p:spPr bwMode="auto">
            <a:xfrm>
              <a:off x="2289077" y="3830071"/>
              <a:ext cx="390029" cy="278592"/>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42" name="Freeform 6">
              <a:extLst>
                <a:ext uri="{FF2B5EF4-FFF2-40B4-BE49-F238E27FC236}">
                  <a16:creationId xmlns:a16="http://schemas.microsoft.com/office/drawing/2014/main" id="{55AE6F43-6F11-4988-A113-20E2125E34C0}"/>
                </a:ext>
              </a:extLst>
            </p:cNvPr>
            <p:cNvSpPr>
              <a:spLocks/>
            </p:cNvSpPr>
            <p:nvPr/>
          </p:nvSpPr>
          <p:spPr bwMode="auto">
            <a:xfrm>
              <a:off x="2198025" y="4108663"/>
              <a:ext cx="574851" cy="125027"/>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43" name="Freeform 7">
              <a:extLst>
                <a:ext uri="{FF2B5EF4-FFF2-40B4-BE49-F238E27FC236}">
                  <a16:creationId xmlns:a16="http://schemas.microsoft.com/office/drawing/2014/main" id="{231314A8-77C2-4048-880F-2797FCC4894D}"/>
                </a:ext>
              </a:extLst>
            </p:cNvPr>
            <p:cNvSpPr>
              <a:spLocks/>
            </p:cNvSpPr>
            <p:nvPr/>
          </p:nvSpPr>
          <p:spPr bwMode="auto">
            <a:xfrm>
              <a:off x="2203461" y="4239125"/>
              <a:ext cx="566697" cy="10872"/>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44" name="Line 8">
              <a:extLst>
                <a:ext uri="{FF2B5EF4-FFF2-40B4-BE49-F238E27FC236}">
                  <a16:creationId xmlns:a16="http://schemas.microsoft.com/office/drawing/2014/main" id="{3812F9BD-5F5C-44C5-A531-62ED155C0F91}"/>
                </a:ext>
              </a:extLst>
            </p:cNvPr>
            <p:cNvSpPr>
              <a:spLocks noChangeShapeType="1"/>
            </p:cNvSpPr>
            <p:nvPr/>
          </p:nvSpPr>
          <p:spPr bwMode="auto">
            <a:xfrm>
              <a:off x="2289077" y="4088278"/>
              <a:ext cx="365567"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45" name="Line 9">
              <a:extLst>
                <a:ext uri="{FF2B5EF4-FFF2-40B4-BE49-F238E27FC236}">
                  <a16:creationId xmlns:a16="http://schemas.microsoft.com/office/drawing/2014/main" id="{3D65C317-A2AB-4C43-B4DF-2EC029905B6E}"/>
                </a:ext>
              </a:extLst>
            </p:cNvPr>
            <p:cNvSpPr>
              <a:spLocks noChangeShapeType="1"/>
            </p:cNvSpPr>
            <p:nvPr/>
          </p:nvSpPr>
          <p:spPr bwMode="auto">
            <a:xfrm>
              <a:off x="2289077" y="3854533"/>
              <a:ext cx="387311"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46" name="Line 10">
              <a:extLst>
                <a:ext uri="{FF2B5EF4-FFF2-40B4-BE49-F238E27FC236}">
                  <a16:creationId xmlns:a16="http://schemas.microsoft.com/office/drawing/2014/main" id="{F527B7DA-12DA-4AB9-BAD3-6B9415DE7A6B}"/>
                </a:ext>
              </a:extLst>
            </p:cNvPr>
            <p:cNvSpPr>
              <a:spLocks noChangeShapeType="1"/>
            </p:cNvSpPr>
            <p:nvPr/>
          </p:nvSpPr>
          <p:spPr bwMode="auto">
            <a:xfrm>
              <a:off x="2473899" y="3840943"/>
              <a:ext cx="5436"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47" name="Freeform 11">
              <a:extLst>
                <a:ext uri="{FF2B5EF4-FFF2-40B4-BE49-F238E27FC236}">
                  <a16:creationId xmlns:a16="http://schemas.microsoft.com/office/drawing/2014/main" id="{F4CD1EEF-8248-4EED-9424-8D5833CE4EFB}"/>
                </a:ext>
              </a:extLst>
            </p:cNvPr>
            <p:cNvSpPr>
              <a:spLocks/>
            </p:cNvSpPr>
            <p:nvPr/>
          </p:nvSpPr>
          <p:spPr bwMode="auto">
            <a:xfrm>
              <a:off x="2272770" y="4124970"/>
              <a:ext cx="422645" cy="55718"/>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48" name="Line 12">
              <a:extLst>
                <a:ext uri="{FF2B5EF4-FFF2-40B4-BE49-F238E27FC236}">
                  <a16:creationId xmlns:a16="http://schemas.microsoft.com/office/drawing/2014/main" id="{4BBEA465-8915-468C-935F-5537F0B3973A}"/>
                </a:ext>
              </a:extLst>
            </p:cNvPr>
            <p:cNvSpPr>
              <a:spLocks noChangeShapeType="1"/>
            </p:cNvSpPr>
            <p:nvPr/>
          </p:nvSpPr>
          <p:spPr bwMode="auto">
            <a:xfrm flipH="1">
              <a:off x="2404591" y="4180689"/>
              <a:ext cx="14949" cy="5028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49" name="Line 13">
              <a:extLst>
                <a:ext uri="{FF2B5EF4-FFF2-40B4-BE49-F238E27FC236}">
                  <a16:creationId xmlns:a16="http://schemas.microsoft.com/office/drawing/2014/main" id="{92B3BB58-19BE-4F8B-86AC-7C7EF2B60B51}"/>
                </a:ext>
              </a:extLst>
            </p:cNvPr>
            <p:cNvSpPr>
              <a:spLocks noChangeShapeType="1"/>
            </p:cNvSpPr>
            <p:nvPr/>
          </p:nvSpPr>
          <p:spPr bwMode="auto">
            <a:xfrm>
              <a:off x="2548643" y="4180689"/>
              <a:ext cx="16308" cy="5028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50" name="Line 14">
              <a:extLst>
                <a:ext uri="{FF2B5EF4-FFF2-40B4-BE49-F238E27FC236}">
                  <a16:creationId xmlns:a16="http://schemas.microsoft.com/office/drawing/2014/main" id="{64D9CA29-8131-4B62-A532-E4BAD2F6F6B1}"/>
                </a:ext>
              </a:extLst>
            </p:cNvPr>
            <p:cNvSpPr>
              <a:spLocks noChangeShapeType="1"/>
            </p:cNvSpPr>
            <p:nvPr/>
          </p:nvSpPr>
          <p:spPr bwMode="auto">
            <a:xfrm flipH="1">
              <a:off x="2465745" y="3883071"/>
              <a:ext cx="135898" cy="178027"/>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51" name="Line 15">
              <a:extLst>
                <a:ext uri="{FF2B5EF4-FFF2-40B4-BE49-F238E27FC236}">
                  <a16:creationId xmlns:a16="http://schemas.microsoft.com/office/drawing/2014/main" id="{6B9C44DC-2366-48D6-AC0A-12145438FE2A}"/>
                </a:ext>
              </a:extLst>
            </p:cNvPr>
            <p:cNvSpPr>
              <a:spLocks noChangeShapeType="1"/>
            </p:cNvSpPr>
            <p:nvPr/>
          </p:nvSpPr>
          <p:spPr bwMode="auto">
            <a:xfrm flipH="1">
              <a:off x="2507874" y="3991790"/>
              <a:ext cx="46205" cy="61154"/>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52" name="Line 16">
              <a:extLst>
                <a:ext uri="{FF2B5EF4-FFF2-40B4-BE49-F238E27FC236}">
                  <a16:creationId xmlns:a16="http://schemas.microsoft.com/office/drawing/2014/main" id="{1FE27A31-2FFE-4F77-8883-3A187072E55C}"/>
                </a:ext>
              </a:extLst>
            </p:cNvPr>
            <p:cNvSpPr>
              <a:spLocks noChangeShapeType="1"/>
            </p:cNvSpPr>
            <p:nvPr/>
          </p:nvSpPr>
          <p:spPr bwMode="auto">
            <a:xfrm flipH="1">
              <a:off x="2574464" y="3946944"/>
              <a:ext cx="13590" cy="19026"/>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53" name="Line 17">
              <a:extLst>
                <a:ext uri="{FF2B5EF4-FFF2-40B4-BE49-F238E27FC236}">
                  <a16:creationId xmlns:a16="http://schemas.microsoft.com/office/drawing/2014/main" id="{1C934969-EB77-48EA-AF4B-9856E425F352}"/>
                </a:ext>
              </a:extLst>
            </p:cNvPr>
            <p:cNvSpPr>
              <a:spLocks noChangeShapeType="1"/>
            </p:cNvSpPr>
            <p:nvPr/>
          </p:nvSpPr>
          <p:spPr bwMode="auto">
            <a:xfrm>
              <a:off x="2770158" y="4221459"/>
              <a:ext cx="0" cy="20384"/>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54" name="Line 18">
              <a:extLst>
                <a:ext uri="{FF2B5EF4-FFF2-40B4-BE49-F238E27FC236}">
                  <a16:creationId xmlns:a16="http://schemas.microsoft.com/office/drawing/2014/main" id="{F29FB8D3-2AC9-4109-9723-0910B70BD28E}"/>
                </a:ext>
              </a:extLst>
            </p:cNvPr>
            <p:cNvSpPr>
              <a:spLocks noChangeShapeType="1"/>
            </p:cNvSpPr>
            <p:nvPr/>
          </p:nvSpPr>
          <p:spPr bwMode="auto">
            <a:xfrm>
              <a:off x="2203461" y="4221459"/>
              <a:ext cx="0" cy="17666"/>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55" name="Line 19">
              <a:extLst>
                <a:ext uri="{FF2B5EF4-FFF2-40B4-BE49-F238E27FC236}">
                  <a16:creationId xmlns:a16="http://schemas.microsoft.com/office/drawing/2014/main" id="{46A4B3EE-8F4A-446D-8FFE-73934ADB959B}"/>
                </a:ext>
              </a:extLst>
            </p:cNvPr>
            <p:cNvSpPr>
              <a:spLocks noChangeShapeType="1"/>
            </p:cNvSpPr>
            <p:nvPr/>
          </p:nvSpPr>
          <p:spPr bwMode="auto">
            <a:xfrm flipH="1">
              <a:off x="2380129" y="4160304"/>
              <a:ext cx="301695"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56" name="Line 20">
              <a:extLst>
                <a:ext uri="{FF2B5EF4-FFF2-40B4-BE49-F238E27FC236}">
                  <a16:creationId xmlns:a16="http://schemas.microsoft.com/office/drawing/2014/main" id="{C2FB26FC-7F1F-4198-B7ED-0105BC27113D}"/>
                </a:ext>
              </a:extLst>
            </p:cNvPr>
            <p:cNvSpPr>
              <a:spLocks noChangeShapeType="1"/>
            </p:cNvSpPr>
            <p:nvPr/>
          </p:nvSpPr>
          <p:spPr bwMode="auto">
            <a:xfrm>
              <a:off x="2328488" y="4143996"/>
              <a:ext cx="165796"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grpSp>
      <p:sp>
        <p:nvSpPr>
          <p:cNvPr id="357" name="ZoneTexte 356">
            <a:extLst>
              <a:ext uri="{FF2B5EF4-FFF2-40B4-BE49-F238E27FC236}">
                <a16:creationId xmlns:a16="http://schemas.microsoft.com/office/drawing/2014/main" id="{72D374FE-E50B-47A8-BB4A-3F88FDDA2178}"/>
              </a:ext>
            </a:extLst>
          </p:cNvPr>
          <p:cNvSpPr txBox="1"/>
          <p:nvPr/>
        </p:nvSpPr>
        <p:spPr>
          <a:xfrm>
            <a:off x="3787178" y="2530938"/>
            <a:ext cx="1894531" cy="738664"/>
          </a:xfrm>
          <a:prstGeom prst="rect">
            <a:avLst/>
          </a:prstGeom>
          <a:noFill/>
        </p:spPr>
        <p:txBody>
          <a:bodyPr wrap="square">
            <a:spAutoFit/>
          </a:bodyPr>
          <a:lstStyle>
            <a:defPPr>
              <a:defRPr lang="fr-FR"/>
            </a:defPPr>
            <a:lvl1pPr>
              <a:defRPr sz="800">
                <a:latin typeface="+mj-lt"/>
              </a:defRPr>
            </a:lvl1pPr>
          </a:lstStyle>
          <a:p>
            <a:pPr algn="ctr">
              <a:defRPr/>
            </a:pPr>
            <a:r>
              <a:rPr lang="fr-FR" sz="1050">
                <a:solidFill>
                  <a:prstClr val="black"/>
                </a:solidFill>
                <a:latin typeface="Calibri Light" panose="020F0302020204030204"/>
              </a:rPr>
              <a:t>Je renseigne les informations client nécessaires </a:t>
            </a:r>
            <a:br>
              <a:rPr lang="fr-FR" sz="1050">
                <a:solidFill>
                  <a:prstClr val="black"/>
                </a:solidFill>
                <a:latin typeface="Calibri Light" panose="020F0302020204030204"/>
              </a:rPr>
            </a:br>
            <a:r>
              <a:rPr lang="fr-FR" sz="1050">
                <a:solidFill>
                  <a:prstClr val="black"/>
                </a:solidFill>
                <a:latin typeface="Calibri Light" panose="020F0302020204030204"/>
              </a:rPr>
              <a:t>à la prise de contact</a:t>
            </a:r>
          </a:p>
        </p:txBody>
      </p:sp>
      <p:grpSp>
        <p:nvGrpSpPr>
          <p:cNvPr id="358" name="Groupe 357">
            <a:extLst>
              <a:ext uri="{FF2B5EF4-FFF2-40B4-BE49-F238E27FC236}">
                <a16:creationId xmlns:a16="http://schemas.microsoft.com/office/drawing/2014/main" id="{F9498A5C-FC44-4105-A925-8D3FAD4B4CC9}"/>
              </a:ext>
            </a:extLst>
          </p:cNvPr>
          <p:cNvGrpSpPr/>
          <p:nvPr/>
        </p:nvGrpSpPr>
        <p:grpSpPr>
          <a:xfrm>
            <a:off x="941378" y="3488156"/>
            <a:ext cx="599444" cy="489374"/>
            <a:chOff x="969240" y="4389210"/>
            <a:chExt cx="452596" cy="334461"/>
          </a:xfrm>
        </p:grpSpPr>
        <p:sp>
          <p:nvSpPr>
            <p:cNvPr id="359" name="Forme libre : forme 358">
              <a:extLst>
                <a:ext uri="{FF2B5EF4-FFF2-40B4-BE49-F238E27FC236}">
                  <a16:creationId xmlns:a16="http://schemas.microsoft.com/office/drawing/2014/main" id="{3E5C48AC-B269-4D9C-9CFE-954C4C6E1BDA}"/>
                </a:ext>
              </a:extLst>
            </p:cNvPr>
            <p:cNvSpPr/>
            <p:nvPr/>
          </p:nvSpPr>
          <p:spPr>
            <a:xfrm>
              <a:off x="1071209" y="4389210"/>
              <a:ext cx="334479" cy="334461"/>
            </a:xfrm>
            <a:custGeom>
              <a:avLst/>
              <a:gdLst>
                <a:gd name="connsiteX0" fmla="*/ 267953 w 334479"/>
                <a:gd name="connsiteY0" fmla="*/ 224466 h 334461"/>
                <a:gd name="connsiteX1" fmla="*/ 231422 w 334479"/>
                <a:gd name="connsiteY1" fmla="*/ 223798 h 334461"/>
                <a:gd name="connsiteX2" fmla="*/ 215226 w 334479"/>
                <a:gd name="connsiteY2" fmla="*/ 207607 h 334461"/>
                <a:gd name="connsiteX3" fmla="*/ 207607 w 334479"/>
                <a:gd name="connsiteY3" fmla="*/ 32562 h 334461"/>
                <a:gd name="connsiteX4" fmla="*/ 32562 w 334479"/>
                <a:gd name="connsiteY4" fmla="*/ 40180 h 334461"/>
                <a:gd name="connsiteX5" fmla="*/ 40180 w 334479"/>
                <a:gd name="connsiteY5" fmla="*/ 215226 h 334461"/>
                <a:gd name="connsiteX6" fmla="*/ 207607 w 334479"/>
                <a:gd name="connsiteY6" fmla="*/ 215226 h 334461"/>
                <a:gd name="connsiteX7" fmla="*/ 223771 w 334479"/>
                <a:gd name="connsiteY7" fmla="*/ 231390 h 334461"/>
                <a:gd name="connsiteX8" fmla="*/ 217483 w 334479"/>
                <a:gd name="connsiteY8" fmla="*/ 247640 h 334461"/>
                <a:gd name="connsiteX9" fmla="*/ 224450 w 334479"/>
                <a:gd name="connsiteY9" fmla="*/ 267829 h 334461"/>
                <a:gd name="connsiteX10" fmla="*/ 283869 w 334479"/>
                <a:gd name="connsiteY10" fmla="*/ 327346 h 334461"/>
                <a:gd name="connsiteX11" fmla="*/ 301634 w 334479"/>
                <a:gd name="connsiteY11" fmla="*/ 334458 h 334461"/>
                <a:gd name="connsiteX12" fmla="*/ 334329 w 334479"/>
                <a:gd name="connsiteY12" fmla="*/ 304193 h 334461"/>
                <a:gd name="connsiteX13" fmla="*/ 327362 w 334479"/>
                <a:gd name="connsiteY13" fmla="*/ 283999 h 334461"/>
                <a:gd name="connsiteX14" fmla="*/ 44263 w 334479"/>
                <a:gd name="connsiteY14" fmla="*/ 203992 h 334461"/>
                <a:gd name="connsiteX15" fmla="*/ 44264 w 334479"/>
                <a:gd name="connsiteY15" fmla="*/ 44264 h 334461"/>
                <a:gd name="connsiteX16" fmla="*/ 203992 w 334479"/>
                <a:gd name="connsiteY16" fmla="*/ 44265 h 334461"/>
                <a:gd name="connsiteX17" fmla="*/ 203992 w 334479"/>
                <a:gd name="connsiteY17" fmla="*/ 203992 h 334461"/>
                <a:gd name="connsiteX18" fmla="*/ 45342 w 334479"/>
                <a:gd name="connsiteY18" fmla="*/ 205065 h 334461"/>
                <a:gd name="connsiteX19" fmla="*/ 44263 w 334479"/>
                <a:gd name="connsiteY19" fmla="*/ 203986 h 334461"/>
                <a:gd name="connsiteX20" fmla="*/ 316898 w 334479"/>
                <a:gd name="connsiteY20" fmla="*/ 316957 h 334461"/>
                <a:gd name="connsiteX21" fmla="*/ 291499 w 334479"/>
                <a:gd name="connsiteY21" fmla="*/ 319738 h 334461"/>
                <a:gd name="connsiteX22" fmla="*/ 232090 w 334479"/>
                <a:gd name="connsiteY22" fmla="*/ 260221 h 334461"/>
                <a:gd name="connsiteX23" fmla="*/ 228232 w 334479"/>
                <a:gd name="connsiteY23" fmla="*/ 248572 h 334461"/>
                <a:gd name="connsiteX24" fmla="*/ 234930 w 334479"/>
                <a:gd name="connsiteY24" fmla="*/ 234854 h 334461"/>
                <a:gd name="connsiteX25" fmla="*/ 250173 w 334479"/>
                <a:gd name="connsiteY25" fmla="*/ 228114 h 334461"/>
                <a:gd name="connsiteX26" fmla="*/ 260324 w 334479"/>
                <a:gd name="connsiteY26" fmla="*/ 232085 h 334461"/>
                <a:gd name="connsiteX27" fmla="*/ 319732 w 334479"/>
                <a:gd name="connsiteY27" fmla="*/ 291585 h 334461"/>
                <a:gd name="connsiteX28" fmla="*/ 323590 w 334479"/>
                <a:gd name="connsiteY28" fmla="*/ 303239 h 334461"/>
                <a:gd name="connsiteX29" fmla="*/ 316893 w 334479"/>
                <a:gd name="connsiteY29" fmla="*/ 316952 h 334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34479" h="334461">
                  <a:moveTo>
                    <a:pt x="267953" y="224466"/>
                  </a:moveTo>
                  <a:cubicBezTo>
                    <a:pt x="257598" y="215288"/>
                    <a:pt x="242106" y="215004"/>
                    <a:pt x="231422" y="223798"/>
                  </a:cubicBezTo>
                  <a:lnTo>
                    <a:pt x="215226" y="207607"/>
                  </a:lnTo>
                  <a:cubicBezTo>
                    <a:pt x="261459" y="157166"/>
                    <a:pt x="258048" y="78795"/>
                    <a:pt x="207607" y="32562"/>
                  </a:cubicBezTo>
                  <a:cubicBezTo>
                    <a:pt x="157166" y="-13672"/>
                    <a:pt x="78795" y="-10261"/>
                    <a:pt x="32562" y="40180"/>
                  </a:cubicBezTo>
                  <a:cubicBezTo>
                    <a:pt x="-13672" y="90622"/>
                    <a:pt x="-10261" y="168992"/>
                    <a:pt x="40180" y="215226"/>
                  </a:cubicBezTo>
                  <a:cubicBezTo>
                    <a:pt x="87546" y="258640"/>
                    <a:pt x="160241" y="258640"/>
                    <a:pt x="207607" y="215226"/>
                  </a:cubicBezTo>
                  <a:lnTo>
                    <a:pt x="223771" y="231390"/>
                  </a:lnTo>
                  <a:cubicBezTo>
                    <a:pt x="220223" y="236126"/>
                    <a:pt x="218047" y="241749"/>
                    <a:pt x="217483" y="247640"/>
                  </a:cubicBezTo>
                  <a:cubicBezTo>
                    <a:pt x="216662" y="255074"/>
                    <a:pt x="219219" y="262484"/>
                    <a:pt x="224450" y="267829"/>
                  </a:cubicBezTo>
                  <a:lnTo>
                    <a:pt x="283869" y="327346"/>
                  </a:lnTo>
                  <a:cubicBezTo>
                    <a:pt x="288598" y="332002"/>
                    <a:pt x="294998" y="334565"/>
                    <a:pt x="301634" y="334458"/>
                  </a:cubicBezTo>
                  <a:cubicBezTo>
                    <a:pt x="318554" y="333934"/>
                    <a:pt x="332501" y="321023"/>
                    <a:pt x="334329" y="304193"/>
                  </a:cubicBezTo>
                  <a:cubicBezTo>
                    <a:pt x="335149" y="296758"/>
                    <a:pt x="332592" y="289347"/>
                    <a:pt x="327362" y="283999"/>
                  </a:cubicBezTo>
                  <a:close/>
                  <a:moveTo>
                    <a:pt x="44263" y="203992"/>
                  </a:moveTo>
                  <a:cubicBezTo>
                    <a:pt x="156" y="159884"/>
                    <a:pt x="156" y="88372"/>
                    <a:pt x="44264" y="44264"/>
                  </a:cubicBezTo>
                  <a:cubicBezTo>
                    <a:pt x="88372" y="157"/>
                    <a:pt x="159884" y="158"/>
                    <a:pt x="203992" y="44265"/>
                  </a:cubicBezTo>
                  <a:cubicBezTo>
                    <a:pt x="248098" y="88373"/>
                    <a:pt x="248098" y="159884"/>
                    <a:pt x="203992" y="203992"/>
                  </a:cubicBezTo>
                  <a:cubicBezTo>
                    <a:pt x="160478" y="248098"/>
                    <a:pt x="89449" y="248579"/>
                    <a:pt x="45342" y="205065"/>
                  </a:cubicBezTo>
                  <a:cubicBezTo>
                    <a:pt x="44980" y="204708"/>
                    <a:pt x="44620" y="204348"/>
                    <a:pt x="44263" y="203986"/>
                  </a:cubicBezTo>
                  <a:close/>
                  <a:moveTo>
                    <a:pt x="316898" y="316957"/>
                  </a:moveTo>
                  <a:cubicBezTo>
                    <a:pt x="309112" y="324722"/>
                    <a:pt x="297717" y="325972"/>
                    <a:pt x="291499" y="319738"/>
                  </a:cubicBezTo>
                  <a:lnTo>
                    <a:pt x="232090" y="260221"/>
                  </a:lnTo>
                  <a:cubicBezTo>
                    <a:pt x="229128" y="257110"/>
                    <a:pt x="227712" y="252837"/>
                    <a:pt x="228232" y="248572"/>
                  </a:cubicBezTo>
                  <a:cubicBezTo>
                    <a:pt x="228784" y="243355"/>
                    <a:pt x="231155" y="238498"/>
                    <a:pt x="234930" y="234854"/>
                  </a:cubicBezTo>
                  <a:cubicBezTo>
                    <a:pt x="238936" y="230703"/>
                    <a:pt x="244406" y="228284"/>
                    <a:pt x="250173" y="228114"/>
                  </a:cubicBezTo>
                  <a:cubicBezTo>
                    <a:pt x="253952" y="228019"/>
                    <a:pt x="257611" y="229450"/>
                    <a:pt x="260324" y="232085"/>
                  </a:cubicBezTo>
                  <a:lnTo>
                    <a:pt x="319732" y="291585"/>
                  </a:lnTo>
                  <a:cubicBezTo>
                    <a:pt x="322697" y="294697"/>
                    <a:pt x="324113" y="298973"/>
                    <a:pt x="323590" y="303239"/>
                  </a:cubicBezTo>
                  <a:cubicBezTo>
                    <a:pt x="323041" y="308456"/>
                    <a:pt x="320669" y="313311"/>
                    <a:pt x="316893" y="316952"/>
                  </a:cubicBezTo>
                  <a:close/>
                </a:path>
              </a:pathLst>
            </a:custGeom>
            <a:solidFill>
              <a:srgbClr val="3E454A">
                <a:lumMod val="50000"/>
                <a:lumOff val="50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360" name="Forme libre : forme 359">
              <a:extLst>
                <a:ext uri="{FF2B5EF4-FFF2-40B4-BE49-F238E27FC236}">
                  <a16:creationId xmlns:a16="http://schemas.microsoft.com/office/drawing/2014/main" id="{BF31CB1A-82C5-408E-98E1-0D36DF28E46A}"/>
                </a:ext>
              </a:extLst>
            </p:cNvPr>
            <p:cNvSpPr/>
            <p:nvPr/>
          </p:nvSpPr>
          <p:spPr>
            <a:xfrm>
              <a:off x="1141657" y="4438101"/>
              <a:ext cx="107761" cy="107761"/>
            </a:xfrm>
            <a:custGeom>
              <a:avLst/>
              <a:gdLst>
                <a:gd name="connsiteX0" fmla="*/ 53881 w 107761"/>
                <a:gd name="connsiteY0" fmla="*/ 107761 h 107761"/>
                <a:gd name="connsiteX1" fmla="*/ 107761 w 107761"/>
                <a:gd name="connsiteY1" fmla="*/ 53881 h 107761"/>
                <a:gd name="connsiteX2" fmla="*/ 53881 w 107761"/>
                <a:gd name="connsiteY2" fmla="*/ 0 h 107761"/>
                <a:gd name="connsiteX3" fmla="*/ 0 w 107761"/>
                <a:gd name="connsiteY3" fmla="*/ 53881 h 107761"/>
                <a:gd name="connsiteX4" fmla="*/ 53881 w 107761"/>
                <a:gd name="connsiteY4" fmla="*/ 107761 h 107761"/>
                <a:gd name="connsiteX5" fmla="*/ 53881 w 107761"/>
                <a:gd name="connsiteY5" fmla="*/ 10776 h 107761"/>
                <a:gd name="connsiteX6" fmla="*/ 96985 w 107761"/>
                <a:gd name="connsiteY6" fmla="*/ 53881 h 107761"/>
                <a:gd name="connsiteX7" fmla="*/ 53881 w 107761"/>
                <a:gd name="connsiteY7" fmla="*/ 96985 h 107761"/>
                <a:gd name="connsiteX8" fmla="*/ 10776 w 107761"/>
                <a:gd name="connsiteY8" fmla="*/ 53881 h 107761"/>
                <a:gd name="connsiteX9" fmla="*/ 53881 w 107761"/>
                <a:gd name="connsiteY9" fmla="*/ 10776 h 107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761" h="107761">
                  <a:moveTo>
                    <a:pt x="53881" y="107761"/>
                  </a:moveTo>
                  <a:cubicBezTo>
                    <a:pt x="83638" y="107761"/>
                    <a:pt x="107761" y="83638"/>
                    <a:pt x="107761" y="53881"/>
                  </a:cubicBezTo>
                  <a:cubicBezTo>
                    <a:pt x="107761" y="24123"/>
                    <a:pt x="83638" y="0"/>
                    <a:pt x="53881" y="0"/>
                  </a:cubicBezTo>
                  <a:cubicBezTo>
                    <a:pt x="24123" y="0"/>
                    <a:pt x="0" y="24123"/>
                    <a:pt x="0" y="53881"/>
                  </a:cubicBezTo>
                  <a:cubicBezTo>
                    <a:pt x="0" y="83638"/>
                    <a:pt x="24123" y="107761"/>
                    <a:pt x="53881" y="107761"/>
                  </a:cubicBezTo>
                  <a:close/>
                  <a:moveTo>
                    <a:pt x="53881" y="10776"/>
                  </a:moveTo>
                  <a:cubicBezTo>
                    <a:pt x="77687" y="10776"/>
                    <a:pt x="96985" y="30074"/>
                    <a:pt x="96985" y="53881"/>
                  </a:cubicBezTo>
                  <a:cubicBezTo>
                    <a:pt x="96985" y="77687"/>
                    <a:pt x="77687" y="96985"/>
                    <a:pt x="53881" y="96985"/>
                  </a:cubicBezTo>
                  <a:cubicBezTo>
                    <a:pt x="30074" y="96985"/>
                    <a:pt x="10776" y="77687"/>
                    <a:pt x="10776" y="53881"/>
                  </a:cubicBezTo>
                  <a:cubicBezTo>
                    <a:pt x="10797" y="30083"/>
                    <a:pt x="30083" y="10797"/>
                    <a:pt x="53881" y="10776"/>
                  </a:cubicBezTo>
                  <a:close/>
                </a:path>
              </a:pathLst>
            </a:custGeom>
            <a:solidFill>
              <a:srgbClr val="C00000"/>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361" name="Forme libre : forme 360">
              <a:extLst>
                <a:ext uri="{FF2B5EF4-FFF2-40B4-BE49-F238E27FC236}">
                  <a16:creationId xmlns:a16="http://schemas.microsoft.com/office/drawing/2014/main" id="{21678451-548B-4DAE-8A34-FB440A701FE1}"/>
                </a:ext>
              </a:extLst>
            </p:cNvPr>
            <p:cNvSpPr/>
            <p:nvPr/>
          </p:nvSpPr>
          <p:spPr>
            <a:xfrm>
              <a:off x="1115256" y="4556638"/>
              <a:ext cx="160563" cy="28438"/>
            </a:xfrm>
            <a:custGeom>
              <a:avLst/>
              <a:gdLst>
                <a:gd name="connsiteX0" fmla="*/ 128505 w 160563"/>
                <a:gd name="connsiteY0" fmla="*/ 7301 h 28438"/>
                <a:gd name="connsiteX1" fmla="*/ 80282 w 160563"/>
                <a:gd name="connsiteY1" fmla="*/ 0 h 28438"/>
                <a:gd name="connsiteX2" fmla="*/ 0 w 160563"/>
                <a:gd name="connsiteY2" fmla="*/ 20054 h 28438"/>
                <a:gd name="connsiteX3" fmla="*/ 7376 w 160563"/>
                <a:gd name="connsiteY3" fmla="*/ 28438 h 28438"/>
                <a:gd name="connsiteX4" fmla="*/ 80282 w 160563"/>
                <a:gd name="connsiteY4" fmla="*/ 10776 h 28438"/>
                <a:gd name="connsiteX5" fmla="*/ 125477 w 160563"/>
                <a:gd name="connsiteY5" fmla="*/ 17640 h 28438"/>
                <a:gd name="connsiteX6" fmla="*/ 153215 w 160563"/>
                <a:gd name="connsiteY6" fmla="*/ 27953 h 28438"/>
                <a:gd name="connsiteX7" fmla="*/ 160564 w 160563"/>
                <a:gd name="connsiteY7" fmla="*/ 19526 h 28438"/>
                <a:gd name="connsiteX8" fmla="*/ 128505 w 160563"/>
                <a:gd name="connsiteY8" fmla="*/ 7301 h 2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563" h="28438">
                  <a:moveTo>
                    <a:pt x="128505" y="7301"/>
                  </a:moveTo>
                  <a:cubicBezTo>
                    <a:pt x="112880" y="2499"/>
                    <a:pt x="96629" y="39"/>
                    <a:pt x="80282" y="0"/>
                  </a:cubicBezTo>
                  <a:cubicBezTo>
                    <a:pt x="52341" y="464"/>
                    <a:pt x="24878" y="7325"/>
                    <a:pt x="0" y="20054"/>
                  </a:cubicBezTo>
                  <a:cubicBezTo>
                    <a:pt x="2307" y="22979"/>
                    <a:pt x="4769" y="25778"/>
                    <a:pt x="7376" y="28438"/>
                  </a:cubicBezTo>
                  <a:cubicBezTo>
                    <a:pt x="30076" y="17240"/>
                    <a:pt x="54974" y="11208"/>
                    <a:pt x="80282" y="10776"/>
                  </a:cubicBezTo>
                  <a:cubicBezTo>
                    <a:pt x="95603" y="10820"/>
                    <a:pt x="110833" y="13134"/>
                    <a:pt x="125477" y="17640"/>
                  </a:cubicBezTo>
                  <a:cubicBezTo>
                    <a:pt x="134982" y="20336"/>
                    <a:pt x="144258" y="23784"/>
                    <a:pt x="153215" y="27953"/>
                  </a:cubicBezTo>
                  <a:cubicBezTo>
                    <a:pt x="155815" y="25280"/>
                    <a:pt x="158269" y="22467"/>
                    <a:pt x="160564" y="19526"/>
                  </a:cubicBezTo>
                  <a:cubicBezTo>
                    <a:pt x="150263" y="14506"/>
                    <a:pt x="139534" y="10415"/>
                    <a:pt x="128505" y="7301"/>
                  </a:cubicBezTo>
                  <a:close/>
                </a:path>
              </a:pathLst>
            </a:custGeom>
            <a:solidFill>
              <a:srgbClr val="C00000"/>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362" name="Forme libre : forme 361">
              <a:extLst>
                <a:ext uri="{FF2B5EF4-FFF2-40B4-BE49-F238E27FC236}">
                  <a16:creationId xmlns:a16="http://schemas.microsoft.com/office/drawing/2014/main" id="{CF9F7684-57BD-45F7-B990-01D305DD1189}"/>
                </a:ext>
              </a:extLst>
            </p:cNvPr>
            <p:cNvSpPr/>
            <p:nvPr/>
          </p:nvSpPr>
          <p:spPr>
            <a:xfrm>
              <a:off x="1296295" y="4407044"/>
              <a:ext cx="77324" cy="96014"/>
            </a:xfrm>
            <a:custGeom>
              <a:avLst/>
              <a:gdLst>
                <a:gd name="connsiteX0" fmla="*/ 28557 w 77324"/>
                <a:gd name="connsiteY0" fmla="*/ 10835 h 96014"/>
                <a:gd name="connsiteX1" fmla="*/ 66121 w 77324"/>
                <a:gd name="connsiteY1" fmla="*/ 48702 h 96014"/>
                <a:gd name="connsiteX2" fmla="*/ 37355 w 77324"/>
                <a:gd name="connsiteY2" fmla="*/ 85190 h 96014"/>
                <a:gd name="connsiteX3" fmla="*/ 38519 w 77324"/>
                <a:gd name="connsiteY3" fmla="*/ 96015 h 96014"/>
                <a:gd name="connsiteX4" fmla="*/ 76335 w 77324"/>
                <a:gd name="connsiteY4" fmla="*/ 38805 h 96014"/>
                <a:gd name="connsiteX5" fmla="*/ 19125 w 77324"/>
                <a:gd name="connsiteY5" fmla="*/ 989 h 96014"/>
                <a:gd name="connsiteX6" fmla="*/ 0 w 77324"/>
                <a:gd name="connsiteY6" fmla="*/ 9504 h 96014"/>
                <a:gd name="connsiteX7" fmla="*/ 7188 w 77324"/>
                <a:gd name="connsiteY7" fmla="*/ 17533 h 96014"/>
                <a:gd name="connsiteX8" fmla="*/ 28557 w 77324"/>
                <a:gd name="connsiteY8" fmla="*/ 10835 h 96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324" h="96014">
                  <a:moveTo>
                    <a:pt x="28557" y="10835"/>
                  </a:moveTo>
                  <a:cubicBezTo>
                    <a:pt x="49387" y="10919"/>
                    <a:pt x="66205" y="27873"/>
                    <a:pt x="66121" y="48702"/>
                  </a:cubicBezTo>
                  <a:cubicBezTo>
                    <a:pt x="66052" y="66029"/>
                    <a:pt x="54187" y="81079"/>
                    <a:pt x="37355" y="85190"/>
                  </a:cubicBezTo>
                  <a:cubicBezTo>
                    <a:pt x="37894" y="88763"/>
                    <a:pt x="38255" y="92378"/>
                    <a:pt x="38519" y="96015"/>
                  </a:cubicBezTo>
                  <a:cubicBezTo>
                    <a:pt x="64760" y="90659"/>
                    <a:pt x="81690" y="65045"/>
                    <a:pt x="76335" y="38805"/>
                  </a:cubicBezTo>
                  <a:cubicBezTo>
                    <a:pt x="70980" y="12564"/>
                    <a:pt x="45366" y="-4367"/>
                    <a:pt x="19125" y="989"/>
                  </a:cubicBezTo>
                  <a:cubicBezTo>
                    <a:pt x="12206" y="2401"/>
                    <a:pt x="5679" y="5307"/>
                    <a:pt x="0" y="9504"/>
                  </a:cubicBezTo>
                  <a:cubicBezTo>
                    <a:pt x="2500" y="12107"/>
                    <a:pt x="4914" y="14774"/>
                    <a:pt x="7188" y="17533"/>
                  </a:cubicBezTo>
                  <a:cubicBezTo>
                    <a:pt x="13458" y="13168"/>
                    <a:pt x="20916" y="10830"/>
                    <a:pt x="28557" y="10835"/>
                  </a:cubicBezTo>
                  <a:close/>
                </a:path>
              </a:pathLst>
            </a:custGeom>
            <a:solidFill>
              <a:srgbClr val="FFFFFF">
                <a:lumMod val="65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363" name="Forme libre : forme 362">
              <a:extLst>
                <a:ext uri="{FF2B5EF4-FFF2-40B4-BE49-F238E27FC236}">
                  <a16:creationId xmlns:a16="http://schemas.microsoft.com/office/drawing/2014/main" id="{0DE360E7-458F-4602-8743-FBCA1950D4F1}"/>
                </a:ext>
              </a:extLst>
            </p:cNvPr>
            <p:cNvSpPr/>
            <p:nvPr/>
          </p:nvSpPr>
          <p:spPr>
            <a:xfrm>
              <a:off x="1334205" y="4519337"/>
              <a:ext cx="87631" cy="96570"/>
            </a:xfrm>
            <a:custGeom>
              <a:avLst/>
              <a:gdLst>
                <a:gd name="connsiteX0" fmla="*/ 76494 w 87631"/>
                <a:gd name="connsiteY0" fmla="*/ 28287 h 96570"/>
                <a:gd name="connsiteX1" fmla="*/ 29979 w 87631"/>
                <a:gd name="connsiteY1" fmla="*/ 5539 h 96570"/>
                <a:gd name="connsiteX2" fmla="*/ 884 w 87631"/>
                <a:gd name="connsiteY2" fmla="*/ 0 h 96570"/>
                <a:gd name="connsiteX3" fmla="*/ 0 w 87631"/>
                <a:gd name="connsiteY3" fmla="*/ 10738 h 96570"/>
                <a:gd name="connsiteX4" fmla="*/ 26940 w 87631"/>
                <a:gd name="connsiteY4" fmla="*/ 15879 h 96570"/>
                <a:gd name="connsiteX5" fmla="*/ 69705 w 87631"/>
                <a:gd name="connsiteY5" fmla="*/ 36666 h 96570"/>
                <a:gd name="connsiteX6" fmla="*/ 76855 w 87631"/>
                <a:gd name="connsiteY6" fmla="*/ 50772 h 96570"/>
                <a:gd name="connsiteX7" fmla="*/ 76855 w 87631"/>
                <a:gd name="connsiteY7" fmla="*/ 96570 h 96570"/>
                <a:gd name="connsiteX8" fmla="*/ 87631 w 87631"/>
                <a:gd name="connsiteY8" fmla="*/ 96570 h 96570"/>
                <a:gd name="connsiteX9" fmla="*/ 87631 w 87631"/>
                <a:gd name="connsiteY9" fmla="*/ 50772 h 96570"/>
                <a:gd name="connsiteX10" fmla="*/ 76494 w 87631"/>
                <a:gd name="connsiteY10" fmla="*/ 28287 h 96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7631" h="96570">
                  <a:moveTo>
                    <a:pt x="76494" y="28287"/>
                  </a:moveTo>
                  <a:cubicBezTo>
                    <a:pt x="62685" y="17641"/>
                    <a:pt x="46861" y="9903"/>
                    <a:pt x="29979" y="5539"/>
                  </a:cubicBezTo>
                  <a:cubicBezTo>
                    <a:pt x="20507" y="2654"/>
                    <a:pt x="10753" y="797"/>
                    <a:pt x="884" y="0"/>
                  </a:cubicBezTo>
                  <a:cubicBezTo>
                    <a:pt x="733" y="3610"/>
                    <a:pt x="426" y="7188"/>
                    <a:pt x="0" y="10738"/>
                  </a:cubicBezTo>
                  <a:cubicBezTo>
                    <a:pt x="9138" y="11482"/>
                    <a:pt x="18170" y="13206"/>
                    <a:pt x="26940" y="15879"/>
                  </a:cubicBezTo>
                  <a:cubicBezTo>
                    <a:pt x="42451" y="19852"/>
                    <a:pt x="56998" y="26923"/>
                    <a:pt x="69705" y="36666"/>
                  </a:cubicBezTo>
                  <a:cubicBezTo>
                    <a:pt x="74086" y="40055"/>
                    <a:pt x="76712" y="45234"/>
                    <a:pt x="76855" y="50772"/>
                  </a:cubicBezTo>
                  <a:lnTo>
                    <a:pt x="76855" y="96570"/>
                  </a:lnTo>
                  <a:lnTo>
                    <a:pt x="87631" y="96570"/>
                  </a:lnTo>
                  <a:lnTo>
                    <a:pt x="87631" y="50772"/>
                  </a:lnTo>
                  <a:cubicBezTo>
                    <a:pt x="87483" y="41985"/>
                    <a:pt x="83394" y="33730"/>
                    <a:pt x="76494" y="28287"/>
                  </a:cubicBezTo>
                  <a:close/>
                </a:path>
              </a:pathLst>
            </a:custGeom>
            <a:solidFill>
              <a:srgbClr val="FFFFFF">
                <a:lumMod val="65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364" name="Forme libre : forme 363">
              <a:extLst>
                <a:ext uri="{FF2B5EF4-FFF2-40B4-BE49-F238E27FC236}">
                  <a16:creationId xmlns:a16="http://schemas.microsoft.com/office/drawing/2014/main" id="{6F69082A-0347-436E-A885-9953A68327E6}"/>
                </a:ext>
              </a:extLst>
            </p:cNvPr>
            <p:cNvSpPr/>
            <p:nvPr/>
          </p:nvSpPr>
          <p:spPr>
            <a:xfrm>
              <a:off x="1017740" y="4407194"/>
              <a:ext cx="76820" cy="95778"/>
            </a:xfrm>
            <a:custGeom>
              <a:avLst/>
              <a:gdLst>
                <a:gd name="connsiteX0" fmla="*/ 48485 w 76820"/>
                <a:gd name="connsiteY0" fmla="*/ 10685 h 95778"/>
                <a:gd name="connsiteX1" fmla="*/ 69606 w 76820"/>
                <a:gd name="connsiteY1" fmla="*/ 17216 h 95778"/>
                <a:gd name="connsiteX2" fmla="*/ 76820 w 76820"/>
                <a:gd name="connsiteY2" fmla="*/ 9182 h 95778"/>
                <a:gd name="connsiteX3" fmla="*/ 9182 w 76820"/>
                <a:gd name="connsiteY3" fmla="*/ 20074 h 95778"/>
                <a:gd name="connsiteX4" fmla="*/ 20075 w 76820"/>
                <a:gd name="connsiteY4" fmla="*/ 87713 h 95778"/>
                <a:gd name="connsiteX5" fmla="*/ 38123 w 76820"/>
                <a:gd name="connsiteY5" fmla="*/ 95779 h 95778"/>
                <a:gd name="connsiteX6" fmla="*/ 39298 w 76820"/>
                <a:gd name="connsiteY6" fmla="*/ 84960 h 95778"/>
                <a:gd name="connsiteX7" fmla="*/ 12016 w 76820"/>
                <a:gd name="connsiteY7" fmla="*/ 39126 h 95778"/>
                <a:gd name="connsiteX8" fmla="*/ 48485 w 76820"/>
                <a:gd name="connsiteY8" fmla="*/ 10685 h 95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820" h="95778">
                  <a:moveTo>
                    <a:pt x="48485" y="10685"/>
                  </a:moveTo>
                  <a:cubicBezTo>
                    <a:pt x="56022" y="10684"/>
                    <a:pt x="63384" y="12961"/>
                    <a:pt x="69606" y="17216"/>
                  </a:cubicBezTo>
                  <a:cubicBezTo>
                    <a:pt x="71885" y="14451"/>
                    <a:pt x="74310" y="11784"/>
                    <a:pt x="76820" y="9182"/>
                  </a:cubicBezTo>
                  <a:cubicBezTo>
                    <a:pt x="55135" y="-6488"/>
                    <a:pt x="24852" y="-1611"/>
                    <a:pt x="9182" y="20074"/>
                  </a:cubicBezTo>
                  <a:cubicBezTo>
                    <a:pt x="-6488" y="41760"/>
                    <a:pt x="-1611" y="72043"/>
                    <a:pt x="20075" y="87713"/>
                  </a:cubicBezTo>
                  <a:cubicBezTo>
                    <a:pt x="25472" y="91614"/>
                    <a:pt x="31617" y="94360"/>
                    <a:pt x="38123" y="95779"/>
                  </a:cubicBezTo>
                  <a:cubicBezTo>
                    <a:pt x="38387" y="92147"/>
                    <a:pt x="38759" y="88537"/>
                    <a:pt x="39298" y="84960"/>
                  </a:cubicBezTo>
                  <a:cubicBezTo>
                    <a:pt x="19107" y="79837"/>
                    <a:pt x="6893" y="59317"/>
                    <a:pt x="12016" y="39126"/>
                  </a:cubicBezTo>
                  <a:cubicBezTo>
                    <a:pt x="16251" y="22431"/>
                    <a:pt x="31260" y="10726"/>
                    <a:pt x="48485" y="10685"/>
                  </a:cubicBezTo>
                  <a:close/>
                </a:path>
              </a:pathLst>
            </a:custGeom>
            <a:solidFill>
              <a:srgbClr val="FFFFFF">
                <a:lumMod val="65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365" name="Forme libre : forme 364">
              <a:extLst>
                <a:ext uri="{FF2B5EF4-FFF2-40B4-BE49-F238E27FC236}">
                  <a16:creationId xmlns:a16="http://schemas.microsoft.com/office/drawing/2014/main" id="{36B2AC66-37CD-4773-B7F5-2712C331A8C2}"/>
                </a:ext>
              </a:extLst>
            </p:cNvPr>
            <p:cNvSpPr/>
            <p:nvPr/>
          </p:nvSpPr>
          <p:spPr>
            <a:xfrm>
              <a:off x="969240" y="4519471"/>
              <a:ext cx="87248" cy="96435"/>
            </a:xfrm>
            <a:custGeom>
              <a:avLst/>
              <a:gdLst>
                <a:gd name="connsiteX0" fmla="*/ 57717 w 87248"/>
                <a:gd name="connsiteY0" fmla="*/ 5377 h 96435"/>
                <a:gd name="connsiteX1" fmla="*/ 11186 w 87248"/>
                <a:gd name="connsiteY1" fmla="*/ 28115 h 96435"/>
                <a:gd name="connsiteX2" fmla="*/ 0 w 87248"/>
                <a:gd name="connsiteY2" fmla="*/ 50637 h 96435"/>
                <a:gd name="connsiteX3" fmla="*/ 0 w 87248"/>
                <a:gd name="connsiteY3" fmla="*/ 96435 h 96435"/>
                <a:gd name="connsiteX4" fmla="*/ 10776 w 87248"/>
                <a:gd name="connsiteY4" fmla="*/ 96435 h 96435"/>
                <a:gd name="connsiteX5" fmla="*/ 10776 w 87248"/>
                <a:gd name="connsiteY5" fmla="*/ 50637 h 96435"/>
                <a:gd name="connsiteX6" fmla="*/ 17721 w 87248"/>
                <a:gd name="connsiteY6" fmla="*/ 36682 h 96435"/>
                <a:gd name="connsiteX7" fmla="*/ 60616 w 87248"/>
                <a:gd name="connsiteY7" fmla="*/ 15765 h 96435"/>
                <a:gd name="connsiteX8" fmla="*/ 87249 w 87248"/>
                <a:gd name="connsiteY8" fmla="*/ 10733 h 96435"/>
                <a:gd name="connsiteX9" fmla="*/ 86354 w 87248"/>
                <a:gd name="connsiteY9" fmla="*/ 0 h 96435"/>
                <a:gd name="connsiteX10" fmla="*/ 57717 w 87248"/>
                <a:gd name="connsiteY10" fmla="*/ 5377 h 96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7248" h="96435">
                  <a:moveTo>
                    <a:pt x="57717" y="5377"/>
                  </a:moveTo>
                  <a:cubicBezTo>
                    <a:pt x="41034" y="10276"/>
                    <a:pt x="25301" y="17963"/>
                    <a:pt x="11186" y="28115"/>
                  </a:cubicBezTo>
                  <a:cubicBezTo>
                    <a:pt x="4261" y="33559"/>
                    <a:pt x="153" y="41830"/>
                    <a:pt x="0" y="50637"/>
                  </a:cubicBezTo>
                  <a:lnTo>
                    <a:pt x="0" y="96435"/>
                  </a:lnTo>
                  <a:lnTo>
                    <a:pt x="10776" y="96435"/>
                  </a:lnTo>
                  <a:lnTo>
                    <a:pt x="10776" y="50637"/>
                  </a:lnTo>
                  <a:cubicBezTo>
                    <a:pt x="10898" y="45183"/>
                    <a:pt x="13444" y="40068"/>
                    <a:pt x="17721" y="36682"/>
                  </a:cubicBezTo>
                  <a:cubicBezTo>
                    <a:pt x="30742" y="27348"/>
                    <a:pt x="45243" y="20276"/>
                    <a:pt x="60616" y="15765"/>
                  </a:cubicBezTo>
                  <a:cubicBezTo>
                    <a:pt x="69330" y="13316"/>
                    <a:pt x="78242" y="11632"/>
                    <a:pt x="87249" y="10733"/>
                  </a:cubicBezTo>
                  <a:cubicBezTo>
                    <a:pt x="86823" y="7182"/>
                    <a:pt x="86511" y="3605"/>
                    <a:pt x="86354" y="0"/>
                  </a:cubicBezTo>
                  <a:cubicBezTo>
                    <a:pt x="76669" y="951"/>
                    <a:pt x="67087" y="2751"/>
                    <a:pt x="57717" y="5377"/>
                  </a:cubicBezTo>
                  <a:close/>
                </a:path>
              </a:pathLst>
            </a:custGeom>
            <a:solidFill>
              <a:srgbClr val="FFFFFF">
                <a:lumMod val="65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366" name="Forme libre : forme 365">
              <a:extLst>
                <a:ext uri="{FF2B5EF4-FFF2-40B4-BE49-F238E27FC236}">
                  <a16:creationId xmlns:a16="http://schemas.microsoft.com/office/drawing/2014/main" id="{385848B8-B0C4-4446-9A64-157C974F3171}"/>
                </a:ext>
              </a:extLst>
            </p:cNvPr>
            <p:cNvSpPr/>
            <p:nvPr/>
          </p:nvSpPr>
          <p:spPr>
            <a:xfrm>
              <a:off x="1098553" y="4622895"/>
              <a:ext cx="18798" cy="56348"/>
            </a:xfrm>
            <a:custGeom>
              <a:avLst/>
              <a:gdLst>
                <a:gd name="connsiteX0" fmla="*/ 0 w 18798"/>
                <a:gd name="connsiteY0" fmla="*/ 21326 h 56348"/>
                <a:gd name="connsiteX1" fmla="*/ 0 w 18798"/>
                <a:gd name="connsiteY1" fmla="*/ 56348 h 56348"/>
                <a:gd name="connsiteX2" fmla="*/ 10776 w 18798"/>
                <a:gd name="connsiteY2" fmla="*/ 56348 h 56348"/>
                <a:gd name="connsiteX3" fmla="*/ 10776 w 18798"/>
                <a:gd name="connsiteY3" fmla="*/ 21326 h 56348"/>
                <a:gd name="connsiteX4" fmla="*/ 17721 w 18798"/>
                <a:gd name="connsiteY4" fmla="*/ 7360 h 56348"/>
                <a:gd name="connsiteX5" fmla="*/ 18799 w 18798"/>
                <a:gd name="connsiteY5" fmla="*/ 6622 h 56348"/>
                <a:gd name="connsiteX6" fmla="*/ 9812 w 18798"/>
                <a:gd name="connsiteY6" fmla="*/ 0 h 56348"/>
                <a:gd name="connsiteX7" fmla="*/ 0 w 18798"/>
                <a:gd name="connsiteY7" fmla="*/ 21326 h 56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98" h="56348">
                  <a:moveTo>
                    <a:pt x="0" y="21326"/>
                  </a:moveTo>
                  <a:lnTo>
                    <a:pt x="0" y="56348"/>
                  </a:lnTo>
                  <a:lnTo>
                    <a:pt x="10776" y="56348"/>
                  </a:lnTo>
                  <a:lnTo>
                    <a:pt x="10776" y="21326"/>
                  </a:lnTo>
                  <a:cubicBezTo>
                    <a:pt x="10895" y="15868"/>
                    <a:pt x="13441" y="10748"/>
                    <a:pt x="17721" y="7360"/>
                  </a:cubicBezTo>
                  <a:cubicBezTo>
                    <a:pt x="18072" y="7101"/>
                    <a:pt x="18470" y="6875"/>
                    <a:pt x="18799" y="6622"/>
                  </a:cubicBezTo>
                  <a:cubicBezTo>
                    <a:pt x="15722" y="4548"/>
                    <a:pt x="12732" y="2311"/>
                    <a:pt x="9812" y="0"/>
                  </a:cubicBezTo>
                  <a:cubicBezTo>
                    <a:pt x="3691" y="5416"/>
                    <a:pt x="130" y="13155"/>
                    <a:pt x="0" y="21326"/>
                  </a:cubicBezTo>
                  <a:close/>
                </a:path>
              </a:pathLst>
            </a:custGeom>
            <a:solidFill>
              <a:srgbClr val="FFFFFF">
                <a:lumMod val="65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grpSp>
      <p:sp>
        <p:nvSpPr>
          <p:cNvPr id="367" name="Signe Plus 366">
            <a:extLst>
              <a:ext uri="{FF2B5EF4-FFF2-40B4-BE49-F238E27FC236}">
                <a16:creationId xmlns:a16="http://schemas.microsoft.com/office/drawing/2014/main" id="{CEA5120A-FA83-44BA-AD32-10A174747AF8}"/>
              </a:ext>
            </a:extLst>
          </p:cNvPr>
          <p:cNvSpPr/>
          <p:nvPr/>
        </p:nvSpPr>
        <p:spPr>
          <a:xfrm>
            <a:off x="2453991" y="2691832"/>
            <a:ext cx="186521" cy="201985"/>
          </a:xfrm>
          <a:prstGeom prst="mathPlus">
            <a:avLst>
              <a:gd name="adj1" fmla="val 5098"/>
            </a:avLst>
          </a:prstGeom>
          <a:solidFill>
            <a:srgbClr val="7030A0"/>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0000"/>
              </a:solidFill>
              <a:effectLst/>
              <a:uLnTx/>
              <a:uFillTx/>
              <a:latin typeface="Calibri" panose="020F0502020204030204"/>
              <a:ea typeface="+mn-ea"/>
              <a:cs typeface="+mn-cs"/>
            </a:endParaRPr>
          </a:p>
        </p:txBody>
      </p:sp>
      <p:sp>
        <p:nvSpPr>
          <p:cNvPr id="368" name="ZoneTexte 367">
            <a:extLst>
              <a:ext uri="{FF2B5EF4-FFF2-40B4-BE49-F238E27FC236}">
                <a16:creationId xmlns:a16="http://schemas.microsoft.com/office/drawing/2014/main" id="{278BDAA5-DD12-4FC9-892D-512CF215443C}"/>
              </a:ext>
            </a:extLst>
          </p:cNvPr>
          <p:cNvSpPr txBox="1"/>
          <p:nvPr/>
        </p:nvSpPr>
        <p:spPr>
          <a:xfrm>
            <a:off x="1566618" y="2600187"/>
            <a:ext cx="1075824" cy="415498"/>
          </a:xfrm>
          <a:prstGeom prst="rect">
            <a:avLst/>
          </a:prstGeom>
          <a:noFill/>
        </p:spPr>
        <p:txBody>
          <a:bodyPr wrap="square">
            <a:spAutoFit/>
          </a:bodyPr>
          <a:lstStyle>
            <a:defPPr>
              <a:defRPr lang="fr-FR"/>
            </a:defPPr>
            <a:lvl1pPr>
              <a:defRPr sz="800">
                <a:latin typeface="+mj-lt"/>
              </a:defRPr>
            </a:lvl1pPr>
          </a:lstStyle>
          <a:p>
            <a:pPr algn="ctr">
              <a:defRPr/>
            </a:pPr>
            <a:r>
              <a:rPr lang="fr-FR" sz="1050">
                <a:solidFill>
                  <a:prstClr val="black"/>
                </a:solidFill>
                <a:latin typeface="Calibri Light" panose="020F0302020204030204"/>
              </a:rPr>
              <a:t>Je consulte OORA</a:t>
            </a:r>
          </a:p>
        </p:txBody>
      </p:sp>
      <p:grpSp>
        <p:nvGrpSpPr>
          <p:cNvPr id="369" name="Groupe 368">
            <a:extLst>
              <a:ext uri="{FF2B5EF4-FFF2-40B4-BE49-F238E27FC236}">
                <a16:creationId xmlns:a16="http://schemas.microsoft.com/office/drawing/2014/main" id="{CCF34FE8-1546-4637-B164-4D733FC90431}"/>
              </a:ext>
            </a:extLst>
          </p:cNvPr>
          <p:cNvGrpSpPr/>
          <p:nvPr/>
        </p:nvGrpSpPr>
        <p:grpSpPr>
          <a:xfrm>
            <a:off x="1676835" y="3210167"/>
            <a:ext cx="865030" cy="604239"/>
            <a:chOff x="1676835" y="3210167"/>
            <a:chExt cx="865030" cy="604239"/>
          </a:xfrm>
        </p:grpSpPr>
        <p:grpSp>
          <p:nvGrpSpPr>
            <p:cNvPr id="370" name="Groupe 369">
              <a:extLst>
                <a:ext uri="{FF2B5EF4-FFF2-40B4-BE49-F238E27FC236}">
                  <a16:creationId xmlns:a16="http://schemas.microsoft.com/office/drawing/2014/main" id="{7BD5B436-7329-433A-A514-B274795BCA17}"/>
                </a:ext>
              </a:extLst>
            </p:cNvPr>
            <p:cNvGrpSpPr/>
            <p:nvPr/>
          </p:nvGrpSpPr>
          <p:grpSpPr>
            <a:xfrm>
              <a:off x="1676835" y="3210167"/>
              <a:ext cx="865030" cy="604239"/>
              <a:chOff x="2198025" y="3830071"/>
              <a:chExt cx="574851" cy="419926"/>
            </a:xfrm>
          </p:grpSpPr>
          <p:sp>
            <p:nvSpPr>
              <p:cNvPr id="372" name="Freeform 5">
                <a:extLst>
                  <a:ext uri="{FF2B5EF4-FFF2-40B4-BE49-F238E27FC236}">
                    <a16:creationId xmlns:a16="http://schemas.microsoft.com/office/drawing/2014/main" id="{6F40E55C-C728-409F-8387-D48C60268DA2}"/>
                  </a:ext>
                </a:extLst>
              </p:cNvPr>
              <p:cNvSpPr>
                <a:spLocks/>
              </p:cNvSpPr>
              <p:nvPr/>
            </p:nvSpPr>
            <p:spPr bwMode="auto">
              <a:xfrm>
                <a:off x="2289077" y="3830071"/>
                <a:ext cx="390029" cy="278592"/>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73" name="Freeform 6">
                <a:extLst>
                  <a:ext uri="{FF2B5EF4-FFF2-40B4-BE49-F238E27FC236}">
                    <a16:creationId xmlns:a16="http://schemas.microsoft.com/office/drawing/2014/main" id="{735E0F21-90A0-4B5E-B38B-A79BA2E7328C}"/>
                  </a:ext>
                </a:extLst>
              </p:cNvPr>
              <p:cNvSpPr>
                <a:spLocks/>
              </p:cNvSpPr>
              <p:nvPr/>
            </p:nvSpPr>
            <p:spPr bwMode="auto">
              <a:xfrm>
                <a:off x="2198025" y="4108663"/>
                <a:ext cx="574851" cy="125027"/>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74" name="Freeform 7">
                <a:extLst>
                  <a:ext uri="{FF2B5EF4-FFF2-40B4-BE49-F238E27FC236}">
                    <a16:creationId xmlns:a16="http://schemas.microsoft.com/office/drawing/2014/main" id="{AB9C23A9-19C0-4A5C-977A-9C7D6D58F4E2}"/>
                  </a:ext>
                </a:extLst>
              </p:cNvPr>
              <p:cNvSpPr>
                <a:spLocks/>
              </p:cNvSpPr>
              <p:nvPr/>
            </p:nvSpPr>
            <p:spPr bwMode="auto">
              <a:xfrm>
                <a:off x="2203461" y="4239125"/>
                <a:ext cx="566697" cy="10872"/>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75" name="Line 8">
                <a:extLst>
                  <a:ext uri="{FF2B5EF4-FFF2-40B4-BE49-F238E27FC236}">
                    <a16:creationId xmlns:a16="http://schemas.microsoft.com/office/drawing/2014/main" id="{DFAA388F-AB63-4686-BD1E-AE4CFAE1607A}"/>
                  </a:ext>
                </a:extLst>
              </p:cNvPr>
              <p:cNvSpPr>
                <a:spLocks noChangeShapeType="1"/>
              </p:cNvSpPr>
              <p:nvPr/>
            </p:nvSpPr>
            <p:spPr bwMode="auto">
              <a:xfrm>
                <a:off x="2289077" y="4088278"/>
                <a:ext cx="365567"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76" name="Line 9">
                <a:extLst>
                  <a:ext uri="{FF2B5EF4-FFF2-40B4-BE49-F238E27FC236}">
                    <a16:creationId xmlns:a16="http://schemas.microsoft.com/office/drawing/2014/main" id="{6C4EFE33-9170-4C57-A5B9-24C366F0EC0F}"/>
                  </a:ext>
                </a:extLst>
              </p:cNvPr>
              <p:cNvSpPr>
                <a:spLocks noChangeShapeType="1"/>
              </p:cNvSpPr>
              <p:nvPr/>
            </p:nvSpPr>
            <p:spPr bwMode="auto">
              <a:xfrm>
                <a:off x="2289077" y="3854533"/>
                <a:ext cx="387311"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77" name="Line 10">
                <a:extLst>
                  <a:ext uri="{FF2B5EF4-FFF2-40B4-BE49-F238E27FC236}">
                    <a16:creationId xmlns:a16="http://schemas.microsoft.com/office/drawing/2014/main" id="{B50A5C6D-A0F4-4EA7-BFC0-78D5C899AEA2}"/>
                  </a:ext>
                </a:extLst>
              </p:cNvPr>
              <p:cNvSpPr>
                <a:spLocks noChangeShapeType="1"/>
              </p:cNvSpPr>
              <p:nvPr/>
            </p:nvSpPr>
            <p:spPr bwMode="auto">
              <a:xfrm>
                <a:off x="2473899" y="3840943"/>
                <a:ext cx="5436"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78" name="Freeform 11">
                <a:extLst>
                  <a:ext uri="{FF2B5EF4-FFF2-40B4-BE49-F238E27FC236}">
                    <a16:creationId xmlns:a16="http://schemas.microsoft.com/office/drawing/2014/main" id="{7CBD7157-B507-47C8-BCCF-97C8CC6CC371}"/>
                  </a:ext>
                </a:extLst>
              </p:cNvPr>
              <p:cNvSpPr>
                <a:spLocks/>
              </p:cNvSpPr>
              <p:nvPr/>
            </p:nvSpPr>
            <p:spPr bwMode="auto">
              <a:xfrm>
                <a:off x="2272770" y="4124970"/>
                <a:ext cx="422645" cy="55718"/>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79" name="Line 12">
                <a:extLst>
                  <a:ext uri="{FF2B5EF4-FFF2-40B4-BE49-F238E27FC236}">
                    <a16:creationId xmlns:a16="http://schemas.microsoft.com/office/drawing/2014/main" id="{EFB01992-8B71-46E4-BB25-AC22BA7AC66D}"/>
                  </a:ext>
                </a:extLst>
              </p:cNvPr>
              <p:cNvSpPr>
                <a:spLocks noChangeShapeType="1"/>
              </p:cNvSpPr>
              <p:nvPr/>
            </p:nvSpPr>
            <p:spPr bwMode="auto">
              <a:xfrm flipH="1">
                <a:off x="2404591" y="4180689"/>
                <a:ext cx="14949" cy="5028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80" name="Line 13">
                <a:extLst>
                  <a:ext uri="{FF2B5EF4-FFF2-40B4-BE49-F238E27FC236}">
                    <a16:creationId xmlns:a16="http://schemas.microsoft.com/office/drawing/2014/main" id="{4E17E549-0B3B-42FF-BB76-E82BDF650885}"/>
                  </a:ext>
                </a:extLst>
              </p:cNvPr>
              <p:cNvSpPr>
                <a:spLocks noChangeShapeType="1"/>
              </p:cNvSpPr>
              <p:nvPr/>
            </p:nvSpPr>
            <p:spPr bwMode="auto">
              <a:xfrm>
                <a:off x="2548643" y="4180689"/>
                <a:ext cx="16308" cy="5028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81" name="Line 14">
                <a:extLst>
                  <a:ext uri="{FF2B5EF4-FFF2-40B4-BE49-F238E27FC236}">
                    <a16:creationId xmlns:a16="http://schemas.microsoft.com/office/drawing/2014/main" id="{007A4BCD-1B98-49DE-8334-705E1404C516}"/>
                  </a:ext>
                </a:extLst>
              </p:cNvPr>
              <p:cNvSpPr>
                <a:spLocks noChangeShapeType="1"/>
              </p:cNvSpPr>
              <p:nvPr/>
            </p:nvSpPr>
            <p:spPr bwMode="auto">
              <a:xfrm flipH="1">
                <a:off x="2465745" y="3883071"/>
                <a:ext cx="135898" cy="178027"/>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82" name="Line 15">
                <a:extLst>
                  <a:ext uri="{FF2B5EF4-FFF2-40B4-BE49-F238E27FC236}">
                    <a16:creationId xmlns:a16="http://schemas.microsoft.com/office/drawing/2014/main" id="{07A5D8D9-A7FE-46F6-B4CB-B6F04FB28E06}"/>
                  </a:ext>
                </a:extLst>
              </p:cNvPr>
              <p:cNvSpPr>
                <a:spLocks noChangeShapeType="1"/>
              </p:cNvSpPr>
              <p:nvPr/>
            </p:nvSpPr>
            <p:spPr bwMode="auto">
              <a:xfrm flipH="1">
                <a:off x="2507874" y="3991790"/>
                <a:ext cx="46205" cy="61154"/>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83" name="Line 16">
                <a:extLst>
                  <a:ext uri="{FF2B5EF4-FFF2-40B4-BE49-F238E27FC236}">
                    <a16:creationId xmlns:a16="http://schemas.microsoft.com/office/drawing/2014/main" id="{9FA771B7-6823-4D31-BBA4-E082517C3EB0}"/>
                  </a:ext>
                </a:extLst>
              </p:cNvPr>
              <p:cNvSpPr>
                <a:spLocks noChangeShapeType="1"/>
              </p:cNvSpPr>
              <p:nvPr/>
            </p:nvSpPr>
            <p:spPr bwMode="auto">
              <a:xfrm flipH="1">
                <a:off x="2574464" y="3946944"/>
                <a:ext cx="13590" cy="19026"/>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384" name="Line 17">
                <a:extLst>
                  <a:ext uri="{FF2B5EF4-FFF2-40B4-BE49-F238E27FC236}">
                    <a16:creationId xmlns:a16="http://schemas.microsoft.com/office/drawing/2014/main" id="{804499E0-7AC3-47F1-B8FD-24B4F64523E2}"/>
                  </a:ext>
                </a:extLst>
              </p:cNvPr>
              <p:cNvSpPr>
                <a:spLocks noChangeShapeType="1"/>
              </p:cNvSpPr>
              <p:nvPr/>
            </p:nvSpPr>
            <p:spPr bwMode="auto">
              <a:xfrm>
                <a:off x="2770158" y="4221459"/>
                <a:ext cx="0" cy="20384"/>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15" name="Line 18">
                <a:extLst>
                  <a:ext uri="{FF2B5EF4-FFF2-40B4-BE49-F238E27FC236}">
                    <a16:creationId xmlns:a16="http://schemas.microsoft.com/office/drawing/2014/main" id="{75BFD2AB-362A-477F-8C49-CA08011D649C}"/>
                  </a:ext>
                </a:extLst>
              </p:cNvPr>
              <p:cNvSpPr>
                <a:spLocks noChangeShapeType="1"/>
              </p:cNvSpPr>
              <p:nvPr/>
            </p:nvSpPr>
            <p:spPr bwMode="auto">
              <a:xfrm>
                <a:off x="2203461" y="4221459"/>
                <a:ext cx="0" cy="17666"/>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16" name="Line 19">
                <a:extLst>
                  <a:ext uri="{FF2B5EF4-FFF2-40B4-BE49-F238E27FC236}">
                    <a16:creationId xmlns:a16="http://schemas.microsoft.com/office/drawing/2014/main" id="{2656042E-28BD-4802-837E-BE13C068D6FE}"/>
                  </a:ext>
                </a:extLst>
              </p:cNvPr>
              <p:cNvSpPr>
                <a:spLocks noChangeShapeType="1"/>
              </p:cNvSpPr>
              <p:nvPr/>
            </p:nvSpPr>
            <p:spPr bwMode="auto">
              <a:xfrm flipH="1">
                <a:off x="2380129" y="4160304"/>
                <a:ext cx="301695"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515" name="Line 20">
                <a:extLst>
                  <a:ext uri="{FF2B5EF4-FFF2-40B4-BE49-F238E27FC236}">
                    <a16:creationId xmlns:a16="http://schemas.microsoft.com/office/drawing/2014/main" id="{755A5582-1269-4B56-8530-34E190C5F932}"/>
                  </a:ext>
                </a:extLst>
              </p:cNvPr>
              <p:cNvSpPr>
                <a:spLocks noChangeShapeType="1"/>
              </p:cNvSpPr>
              <p:nvPr/>
            </p:nvSpPr>
            <p:spPr bwMode="auto">
              <a:xfrm>
                <a:off x="2328488" y="4143996"/>
                <a:ext cx="165796"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grpSp>
        <p:pic>
          <p:nvPicPr>
            <p:cNvPr id="371" name="Image 370">
              <a:hlinkClick r:id="rId12"/>
              <a:extLst>
                <a:ext uri="{FF2B5EF4-FFF2-40B4-BE49-F238E27FC236}">
                  <a16:creationId xmlns:a16="http://schemas.microsoft.com/office/drawing/2014/main" id="{097F8078-57A2-4272-BBF4-10F1FB5BDCE5}"/>
                </a:ext>
              </a:extLst>
            </p:cNvPr>
            <p:cNvPicPr>
              <a:picLocks noChangeAspect="1"/>
            </p:cNvPicPr>
            <p:nvPr/>
          </p:nvPicPr>
          <p:blipFill rotWithShape="1">
            <a:blip r:embed="rId13"/>
            <a:srcRect t="1569" r="96078" b="91254"/>
            <a:stretch/>
          </p:blipFill>
          <p:spPr>
            <a:xfrm>
              <a:off x="1925654" y="3283087"/>
              <a:ext cx="369829" cy="294978"/>
            </a:xfrm>
            <a:prstGeom prst="rect">
              <a:avLst/>
            </a:prstGeom>
          </p:spPr>
        </p:pic>
      </p:grpSp>
      <p:sp>
        <p:nvSpPr>
          <p:cNvPr id="516" name="Graphique 9">
            <a:extLst>
              <a:ext uri="{FF2B5EF4-FFF2-40B4-BE49-F238E27FC236}">
                <a16:creationId xmlns:a16="http://schemas.microsoft.com/office/drawing/2014/main" id="{0B3F9A90-64BD-4258-9348-0F475FA0436A}"/>
              </a:ext>
            </a:extLst>
          </p:cNvPr>
          <p:cNvSpPr>
            <a:spLocks noChangeAspect="1"/>
          </p:cNvSpPr>
          <p:nvPr/>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rgbClr val="FFFFFF">
              <a:lumMod val="9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pic>
        <p:nvPicPr>
          <p:cNvPr id="517" name="Image 516">
            <a:extLst>
              <a:ext uri="{FF2B5EF4-FFF2-40B4-BE49-F238E27FC236}">
                <a16:creationId xmlns:a16="http://schemas.microsoft.com/office/drawing/2014/main" id="{A3F22E49-01A0-458E-9114-C46633F2E63A}"/>
              </a:ext>
            </a:extLst>
          </p:cNvPr>
          <p:cNvPicPr>
            <a:picLocks noChangeAspect="1"/>
          </p:cNvPicPr>
          <p:nvPr/>
        </p:nvPicPr>
        <p:blipFill>
          <a:blip r:embed="rId14"/>
          <a:stretch>
            <a:fillRect/>
          </a:stretch>
        </p:blipFill>
        <p:spPr>
          <a:xfrm>
            <a:off x="4857185" y="4117375"/>
            <a:ext cx="862779" cy="887607"/>
          </a:xfrm>
          <a:prstGeom prst="rect">
            <a:avLst/>
          </a:prstGeom>
        </p:spPr>
      </p:pic>
    </p:spTree>
    <p:extLst>
      <p:ext uri="{BB962C8B-B14F-4D97-AF65-F5344CB8AC3E}">
        <p14:creationId xmlns:p14="http://schemas.microsoft.com/office/powerpoint/2010/main" val="24323258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Schémas de distribution / détection des besoins client</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4</a:t>
            </a:r>
          </a:p>
        </p:txBody>
      </p:sp>
      <p:grpSp>
        <p:nvGrpSpPr>
          <p:cNvPr id="142" name="Groupe 141">
            <a:extLst>
              <a:ext uri="{FF2B5EF4-FFF2-40B4-BE49-F238E27FC236}">
                <a16:creationId xmlns:a16="http://schemas.microsoft.com/office/drawing/2014/main" id="{0F9AE36F-4C95-4A41-AF61-7AA6975AADF1}"/>
              </a:ext>
            </a:extLst>
          </p:cNvPr>
          <p:cNvGrpSpPr/>
          <p:nvPr/>
        </p:nvGrpSpPr>
        <p:grpSpPr>
          <a:xfrm>
            <a:off x="800095" y="1288916"/>
            <a:ext cx="385993" cy="510935"/>
            <a:chOff x="7729783" y="3750361"/>
            <a:chExt cx="630445" cy="740323"/>
          </a:xfrm>
        </p:grpSpPr>
        <p:sp>
          <p:nvSpPr>
            <p:cNvPr id="143" name="Forme libre : forme 142">
              <a:extLst>
                <a:ext uri="{FF2B5EF4-FFF2-40B4-BE49-F238E27FC236}">
                  <a16:creationId xmlns:a16="http://schemas.microsoft.com/office/drawing/2014/main" id="{3934679A-7E95-41EB-8639-0F87C8AA7D96}"/>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orme libre : forme 143">
              <a:extLst>
                <a:ext uri="{FF2B5EF4-FFF2-40B4-BE49-F238E27FC236}">
                  <a16:creationId xmlns:a16="http://schemas.microsoft.com/office/drawing/2014/main" id="{B14C3AF5-C7B6-478C-9646-BB4BD272C3B1}"/>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Forme libre : forme 144">
              <a:extLst>
                <a:ext uri="{FF2B5EF4-FFF2-40B4-BE49-F238E27FC236}">
                  <a16:creationId xmlns:a16="http://schemas.microsoft.com/office/drawing/2014/main" id="{60A0B2E8-7330-44B9-B619-ACDBF038FB83}"/>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orme libre : forme 145">
              <a:extLst>
                <a:ext uri="{FF2B5EF4-FFF2-40B4-BE49-F238E27FC236}">
                  <a16:creationId xmlns:a16="http://schemas.microsoft.com/office/drawing/2014/main" id="{2236FF85-7F34-4C18-B4D4-92E12649D311}"/>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Forme libre : forme 146">
              <a:extLst>
                <a:ext uri="{FF2B5EF4-FFF2-40B4-BE49-F238E27FC236}">
                  <a16:creationId xmlns:a16="http://schemas.microsoft.com/office/drawing/2014/main" id="{B774D17E-1E18-4B34-B8A1-43FEBA2FE76A}"/>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48" name="Image 147">
            <a:extLst>
              <a:ext uri="{FF2B5EF4-FFF2-40B4-BE49-F238E27FC236}">
                <a16:creationId xmlns:a16="http://schemas.microsoft.com/office/drawing/2014/main" id="{AE7EA7EA-AF0E-46AF-8C2C-3EA864A2A4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sp>
        <p:nvSpPr>
          <p:cNvPr id="173" name="Rectangle 172">
            <a:extLst>
              <a:ext uri="{FF2B5EF4-FFF2-40B4-BE49-F238E27FC236}">
                <a16:creationId xmlns:a16="http://schemas.microsoft.com/office/drawing/2014/main" id="{A82C5FD4-49F4-4FC9-B910-8BDBCCD35400}"/>
              </a:ext>
            </a:extLst>
          </p:cNvPr>
          <p:cNvSpPr/>
          <p:nvPr/>
        </p:nvSpPr>
        <p:spPr>
          <a:xfrm>
            <a:off x="708086" y="1254320"/>
            <a:ext cx="5112525" cy="63583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177" name="ZoneTexte 176">
            <a:extLst>
              <a:ext uri="{FF2B5EF4-FFF2-40B4-BE49-F238E27FC236}">
                <a16:creationId xmlns:a16="http://schemas.microsoft.com/office/drawing/2014/main" id="{348182C1-A0A9-404E-A6A1-EF17C88127CE}"/>
              </a:ext>
            </a:extLst>
          </p:cNvPr>
          <p:cNvSpPr txBox="1"/>
          <p:nvPr/>
        </p:nvSpPr>
        <p:spPr>
          <a:xfrm>
            <a:off x="2844365" y="1238870"/>
            <a:ext cx="208201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prstClr val="black"/>
                </a:solidFill>
                <a:effectLst/>
                <a:uLnTx/>
                <a:uFillTx/>
                <a:latin typeface="Calibri Light" panose="020F0302020204030204"/>
                <a:ea typeface="+mn-ea"/>
                <a:cs typeface="+mn-cs"/>
              </a:rPr>
              <a:t>Identification de l’appétence client</a:t>
            </a:r>
          </a:p>
        </p:txBody>
      </p:sp>
      <p:sp>
        <p:nvSpPr>
          <p:cNvPr id="178" name="Ellipse 177">
            <a:extLst>
              <a:ext uri="{FF2B5EF4-FFF2-40B4-BE49-F238E27FC236}">
                <a16:creationId xmlns:a16="http://schemas.microsoft.com/office/drawing/2014/main" id="{7E3D7001-F90F-45BB-A529-E12B9D77ED8F}"/>
              </a:ext>
            </a:extLst>
          </p:cNvPr>
          <p:cNvSpPr/>
          <p:nvPr/>
        </p:nvSpPr>
        <p:spPr>
          <a:xfrm>
            <a:off x="2778507" y="1397786"/>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1</a:t>
            </a:r>
          </a:p>
        </p:txBody>
      </p:sp>
      <p:sp>
        <p:nvSpPr>
          <p:cNvPr id="25" name="Espace réservé du texte 1">
            <a:extLst>
              <a:ext uri="{FF2B5EF4-FFF2-40B4-BE49-F238E27FC236}">
                <a16:creationId xmlns:a16="http://schemas.microsoft.com/office/drawing/2014/main" id="{F1E6105E-9FFC-4FB4-9C18-C3E34860170D}"/>
              </a:ext>
            </a:extLst>
          </p:cNvPr>
          <p:cNvSpPr txBox="1">
            <a:spLocks/>
          </p:cNvSpPr>
          <p:nvPr/>
        </p:nvSpPr>
        <p:spPr>
          <a:xfrm>
            <a:off x="6213985" y="1138444"/>
            <a:ext cx="5372495" cy="52832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2400" b="1" i="0" u="none" strike="noStrike" kern="1200" cap="none" spc="0" normalizeH="0" baseline="0" noProof="0">
                <a:ln>
                  <a:noFill/>
                </a:ln>
                <a:solidFill>
                  <a:srgbClr val="D7000F"/>
                </a:solidFill>
                <a:effectLst/>
                <a:uLnTx/>
                <a:uFillTx/>
                <a:latin typeface="Arial" panose="020B0604020202020204"/>
                <a:ea typeface="+mn-ea"/>
                <a:cs typeface="+mn-cs"/>
              </a:rPr>
              <a:t>Les critères d’éligibilité à l’offre Cyber Assurance sont intégrés dans OORA</a:t>
            </a:r>
          </a:p>
        </p:txBody>
      </p:sp>
      <p:pic>
        <p:nvPicPr>
          <p:cNvPr id="36" name="Image 35">
            <a:hlinkClick r:id="rId3"/>
            <a:extLst>
              <a:ext uri="{FF2B5EF4-FFF2-40B4-BE49-F238E27FC236}">
                <a16:creationId xmlns:a16="http://schemas.microsoft.com/office/drawing/2014/main" id="{285FAC7C-B1A1-44FA-8F1A-C996FEB36E4C}"/>
              </a:ext>
            </a:extLst>
          </p:cNvPr>
          <p:cNvPicPr>
            <a:picLocks noChangeAspect="1"/>
          </p:cNvPicPr>
          <p:nvPr/>
        </p:nvPicPr>
        <p:blipFill>
          <a:blip r:embed="rId4"/>
          <a:stretch>
            <a:fillRect/>
          </a:stretch>
        </p:blipFill>
        <p:spPr>
          <a:xfrm>
            <a:off x="1808943" y="2317128"/>
            <a:ext cx="8574114" cy="39430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911075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Schémas de distribution / détection des besoins client</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4</a:t>
            </a:r>
          </a:p>
        </p:txBody>
      </p:sp>
      <p:grpSp>
        <p:nvGrpSpPr>
          <p:cNvPr id="142" name="Groupe 141">
            <a:extLst>
              <a:ext uri="{FF2B5EF4-FFF2-40B4-BE49-F238E27FC236}">
                <a16:creationId xmlns:a16="http://schemas.microsoft.com/office/drawing/2014/main" id="{0F9AE36F-4C95-4A41-AF61-7AA6975AADF1}"/>
              </a:ext>
            </a:extLst>
          </p:cNvPr>
          <p:cNvGrpSpPr/>
          <p:nvPr/>
        </p:nvGrpSpPr>
        <p:grpSpPr>
          <a:xfrm>
            <a:off x="800095" y="1288916"/>
            <a:ext cx="385993" cy="510935"/>
            <a:chOff x="7729783" y="3750361"/>
            <a:chExt cx="630445" cy="740323"/>
          </a:xfrm>
        </p:grpSpPr>
        <p:sp>
          <p:nvSpPr>
            <p:cNvPr id="143" name="Forme libre : forme 142">
              <a:extLst>
                <a:ext uri="{FF2B5EF4-FFF2-40B4-BE49-F238E27FC236}">
                  <a16:creationId xmlns:a16="http://schemas.microsoft.com/office/drawing/2014/main" id="{3934679A-7E95-41EB-8639-0F87C8AA7D96}"/>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orme libre : forme 143">
              <a:extLst>
                <a:ext uri="{FF2B5EF4-FFF2-40B4-BE49-F238E27FC236}">
                  <a16:creationId xmlns:a16="http://schemas.microsoft.com/office/drawing/2014/main" id="{B14C3AF5-C7B6-478C-9646-BB4BD272C3B1}"/>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Forme libre : forme 144">
              <a:extLst>
                <a:ext uri="{FF2B5EF4-FFF2-40B4-BE49-F238E27FC236}">
                  <a16:creationId xmlns:a16="http://schemas.microsoft.com/office/drawing/2014/main" id="{60A0B2E8-7330-44B9-B619-ACDBF038FB83}"/>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orme libre : forme 145">
              <a:extLst>
                <a:ext uri="{FF2B5EF4-FFF2-40B4-BE49-F238E27FC236}">
                  <a16:creationId xmlns:a16="http://schemas.microsoft.com/office/drawing/2014/main" id="{2236FF85-7F34-4C18-B4D4-92E12649D311}"/>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Forme libre : forme 146">
              <a:extLst>
                <a:ext uri="{FF2B5EF4-FFF2-40B4-BE49-F238E27FC236}">
                  <a16:creationId xmlns:a16="http://schemas.microsoft.com/office/drawing/2014/main" id="{B774D17E-1E18-4B34-B8A1-43FEBA2FE76A}"/>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48" name="Image 147">
            <a:extLst>
              <a:ext uri="{FF2B5EF4-FFF2-40B4-BE49-F238E27FC236}">
                <a16:creationId xmlns:a16="http://schemas.microsoft.com/office/drawing/2014/main" id="{AE7EA7EA-AF0E-46AF-8C2C-3EA864A2A4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sp>
        <p:nvSpPr>
          <p:cNvPr id="173" name="Rectangle 172">
            <a:extLst>
              <a:ext uri="{FF2B5EF4-FFF2-40B4-BE49-F238E27FC236}">
                <a16:creationId xmlns:a16="http://schemas.microsoft.com/office/drawing/2014/main" id="{A82C5FD4-49F4-4FC9-B910-8BDBCCD35400}"/>
              </a:ext>
            </a:extLst>
          </p:cNvPr>
          <p:cNvSpPr/>
          <p:nvPr/>
        </p:nvSpPr>
        <p:spPr>
          <a:xfrm>
            <a:off x="708086" y="1254320"/>
            <a:ext cx="5112525" cy="63583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177" name="ZoneTexte 176">
            <a:extLst>
              <a:ext uri="{FF2B5EF4-FFF2-40B4-BE49-F238E27FC236}">
                <a16:creationId xmlns:a16="http://schemas.microsoft.com/office/drawing/2014/main" id="{348182C1-A0A9-404E-A6A1-EF17C88127CE}"/>
              </a:ext>
            </a:extLst>
          </p:cNvPr>
          <p:cNvSpPr txBox="1"/>
          <p:nvPr/>
        </p:nvSpPr>
        <p:spPr>
          <a:xfrm>
            <a:off x="2844365" y="1238870"/>
            <a:ext cx="208201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prstClr val="black"/>
                </a:solidFill>
                <a:effectLst/>
                <a:uLnTx/>
                <a:uFillTx/>
                <a:latin typeface="Calibri Light" panose="020F0302020204030204"/>
                <a:ea typeface="+mn-ea"/>
                <a:cs typeface="+mn-cs"/>
              </a:rPr>
              <a:t>Identification de l’appétence client</a:t>
            </a:r>
          </a:p>
        </p:txBody>
      </p:sp>
      <p:sp>
        <p:nvSpPr>
          <p:cNvPr id="178" name="Ellipse 177">
            <a:extLst>
              <a:ext uri="{FF2B5EF4-FFF2-40B4-BE49-F238E27FC236}">
                <a16:creationId xmlns:a16="http://schemas.microsoft.com/office/drawing/2014/main" id="{7E3D7001-F90F-45BB-A529-E12B9D77ED8F}"/>
              </a:ext>
            </a:extLst>
          </p:cNvPr>
          <p:cNvSpPr/>
          <p:nvPr/>
        </p:nvSpPr>
        <p:spPr>
          <a:xfrm>
            <a:off x="2778507" y="1397786"/>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1</a:t>
            </a:r>
          </a:p>
        </p:txBody>
      </p:sp>
      <p:sp>
        <p:nvSpPr>
          <p:cNvPr id="30" name="ZoneTexte 21">
            <a:extLst>
              <a:ext uri="{FF2B5EF4-FFF2-40B4-BE49-F238E27FC236}">
                <a16:creationId xmlns:a16="http://schemas.microsoft.com/office/drawing/2014/main" id="{6972446F-4AB1-4961-9C54-CEDB1E39BC5C}"/>
              </a:ext>
            </a:extLst>
          </p:cNvPr>
          <p:cNvSpPr txBox="1"/>
          <p:nvPr/>
        </p:nvSpPr>
        <p:spPr>
          <a:xfrm>
            <a:off x="1082734" y="5193675"/>
            <a:ext cx="9844852" cy="324491"/>
          </a:xfrm>
          <a:prstGeom prst="rect">
            <a:avLst/>
          </a:prstGeom>
          <a:noFill/>
          <a:ln w="12700" cap="flat" cmpd="sng" algn="ctr">
            <a:noFill/>
            <a:prstDash val="solid"/>
            <a:miter lim="800000"/>
          </a:ln>
          <a:effectLst/>
        </p:spPr>
        <p:txBody>
          <a:bodyPr lIns="96000" tIns="96000" rIns="96000" bIns="96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0" marR="0" lvl="0" indent="0" algn="ctr" defTabSz="1219050" eaLnBrk="1" fontAlgn="auto" latinLnBrk="0" hangingPunct="1">
              <a:lnSpc>
                <a:spcPct val="100000"/>
              </a:lnSpc>
              <a:spcBef>
                <a:spcPts val="0"/>
              </a:spcBef>
              <a:spcAft>
                <a:spcPts val="0"/>
              </a:spcAft>
              <a:buClrTx/>
              <a:buSzTx/>
              <a:buFontTx/>
              <a:buNone/>
              <a:tabLst/>
              <a:defRPr/>
            </a:pPr>
            <a:r>
              <a:rPr kumimoji="0" lang="fr-FR" sz="1467" b="0" i="0" u="none" strike="noStrike" kern="0" cap="all" spc="0" normalizeH="0" baseline="0" noProof="0">
                <a:ln>
                  <a:noFill/>
                </a:ln>
                <a:solidFill>
                  <a:srgbClr val="C00000"/>
                </a:solidFill>
                <a:effectLst/>
                <a:uLnTx/>
                <a:uFillTx/>
                <a:latin typeface="Arial Black" panose="020B0A04020102020204" pitchFamily="34" charset="0"/>
                <a:ea typeface="+mn-ea"/>
                <a:cs typeface="+mn-cs"/>
              </a:rPr>
              <a:t>Besoins couverts par </a:t>
            </a:r>
            <a:r>
              <a:rPr kumimoji="0" lang="fr-FR" sz="1467" b="0" i="0" u="none" strike="noStrike" kern="0" cap="all" spc="0" normalizeH="0" baseline="0" noProof="0" err="1">
                <a:ln>
                  <a:noFill/>
                </a:ln>
                <a:solidFill>
                  <a:srgbClr val="C00000"/>
                </a:solidFill>
                <a:effectLst/>
                <a:uLnTx/>
                <a:uFillTx/>
                <a:latin typeface="Arial Black" panose="020B0A04020102020204" pitchFamily="34" charset="0"/>
                <a:ea typeface="+mn-ea"/>
                <a:cs typeface="+mn-cs"/>
              </a:rPr>
              <a:t>wtw</a:t>
            </a:r>
            <a:endParaRPr kumimoji="0" lang="fr-FR" sz="1467" b="0" i="0" u="none" strike="noStrike" kern="0" cap="all" spc="0" normalizeH="0" baseline="0" noProof="0">
              <a:ln>
                <a:noFill/>
              </a:ln>
              <a:solidFill>
                <a:srgbClr val="C00000"/>
              </a:solidFill>
              <a:effectLst/>
              <a:uLnTx/>
              <a:uFillTx/>
              <a:latin typeface="Arial Black" panose="020B0A04020102020204" pitchFamily="34" charset="0"/>
              <a:ea typeface="+mn-ea"/>
              <a:cs typeface="+mn-cs"/>
            </a:endParaRPr>
          </a:p>
        </p:txBody>
      </p:sp>
      <p:sp>
        <p:nvSpPr>
          <p:cNvPr id="31" name="ZoneTexte 21">
            <a:extLst>
              <a:ext uri="{FF2B5EF4-FFF2-40B4-BE49-F238E27FC236}">
                <a16:creationId xmlns:a16="http://schemas.microsoft.com/office/drawing/2014/main" id="{EEE1398E-6AF5-44B7-B8CA-6C81B24065FC}"/>
              </a:ext>
            </a:extLst>
          </p:cNvPr>
          <p:cNvSpPr txBox="1"/>
          <p:nvPr/>
        </p:nvSpPr>
        <p:spPr>
          <a:xfrm>
            <a:off x="1103445" y="5523195"/>
            <a:ext cx="9824143" cy="928559"/>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0" marR="0" lvl="0" indent="0" algn="l" defTabSz="914333"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a:ln>
                  <a:noFill/>
                </a:ln>
                <a:solidFill>
                  <a:srgbClr val="3E454A"/>
                </a:solidFill>
                <a:effectLst/>
                <a:uLnTx/>
                <a:uFillTx/>
                <a:latin typeface="Arial"/>
                <a:ea typeface="+mn-ea"/>
                <a:cs typeface="+mn-cs"/>
              </a:rPr>
              <a:t>		</a:t>
            </a:r>
          </a:p>
          <a:p>
            <a:pPr marL="0" marR="0" lvl="0" indent="0" algn="l" defTabSz="914333"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3E454A"/>
              </a:solidFill>
              <a:effectLst/>
              <a:uLnTx/>
              <a:uFillTx/>
              <a:latin typeface="Arial"/>
              <a:ea typeface="+mn-ea"/>
              <a:cs typeface="+mn-cs"/>
            </a:endParaRPr>
          </a:p>
        </p:txBody>
      </p:sp>
      <p:sp>
        <p:nvSpPr>
          <p:cNvPr id="32" name="ZoneTexte 31">
            <a:extLst>
              <a:ext uri="{FF2B5EF4-FFF2-40B4-BE49-F238E27FC236}">
                <a16:creationId xmlns:a16="http://schemas.microsoft.com/office/drawing/2014/main" id="{142E29F5-BF78-46A1-88C3-4A1B19436CDC}"/>
              </a:ext>
            </a:extLst>
          </p:cNvPr>
          <p:cNvSpPr txBox="1"/>
          <p:nvPr/>
        </p:nvSpPr>
        <p:spPr>
          <a:xfrm>
            <a:off x="3551078" y="5651535"/>
            <a:ext cx="2218629" cy="769634"/>
          </a:xfrm>
          <a:prstGeom prst="rect">
            <a:avLst/>
          </a:prstGeom>
          <a:noFill/>
        </p:spPr>
        <p:txBody>
          <a:bodyPr wrap="square" rtlCol="0">
            <a:spAutoFit/>
          </a:bodyPr>
          <a:lstStyle/>
          <a:p>
            <a:pPr marL="228594" marR="0" lvl="0" indent="-228594"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67" b="0" i="0" u="none" strike="noStrike" kern="0" cap="none" spc="0" normalizeH="0" baseline="0" noProof="0">
                <a:ln>
                  <a:noFill/>
                </a:ln>
                <a:solidFill>
                  <a:srgbClr val="3E454A"/>
                </a:solidFill>
                <a:effectLst/>
                <a:uLnTx/>
                <a:uFillTx/>
              </a:rPr>
              <a:t>Dommages matériels &amp; </a:t>
            </a:r>
          </a:p>
          <a:p>
            <a:pPr marL="0" marR="0" lvl="0" indent="0" defTabSz="914400" eaLnBrk="1" fontAlgn="auto" latinLnBrk="0" hangingPunct="1">
              <a:lnSpc>
                <a:spcPct val="100000"/>
              </a:lnSpc>
              <a:spcBef>
                <a:spcPts val="0"/>
              </a:spcBef>
              <a:spcAft>
                <a:spcPts val="0"/>
              </a:spcAft>
              <a:buClrTx/>
              <a:buSzTx/>
              <a:buFontTx/>
              <a:buNone/>
              <a:tabLst/>
              <a:defRPr/>
            </a:pPr>
            <a:r>
              <a:rPr kumimoji="0" lang="fr-FR" sz="1467" b="0" i="0" u="none" strike="noStrike" kern="0" cap="none" spc="0" normalizeH="0" baseline="0" noProof="0">
                <a:ln>
                  <a:noFill/>
                </a:ln>
                <a:solidFill>
                  <a:srgbClr val="3E454A"/>
                </a:solidFill>
                <a:effectLst/>
                <a:uLnTx/>
                <a:uFillTx/>
              </a:rPr>
              <a:t>Fonctionnalités IT</a:t>
            </a:r>
          </a:p>
        </p:txBody>
      </p:sp>
      <p:sp>
        <p:nvSpPr>
          <p:cNvPr id="33" name="ZoneTexte 32">
            <a:extLst>
              <a:ext uri="{FF2B5EF4-FFF2-40B4-BE49-F238E27FC236}">
                <a16:creationId xmlns:a16="http://schemas.microsoft.com/office/drawing/2014/main" id="{5C099262-55A5-48AB-87B1-013F71B9186C}"/>
              </a:ext>
            </a:extLst>
          </p:cNvPr>
          <p:cNvSpPr txBox="1"/>
          <p:nvPr/>
        </p:nvSpPr>
        <p:spPr>
          <a:xfrm>
            <a:off x="6134091" y="5651535"/>
            <a:ext cx="2004039" cy="769634"/>
          </a:xfrm>
          <a:prstGeom prst="rect">
            <a:avLst/>
          </a:prstGeom>
          <a:noFill/>
        </p:spPr>
        <p:txBody>
          <a:bodyPr wrap="square">
            <a:spAutoFit/>
          </a:bodyPr>
          <a:lstStyle/>
          <a:p>
            <a:pPr marL="228594" marR="0" lvl="0" indent="-228594"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67" b="0" i="0" u="none" strike="noStrike" kern="0" cap="none" spc="0" normalizeH="0" baseline="0" noProof="0">
                <a:ln>
                  <a:noFill/>
                </a:ln>
                <a:solidFill>
                  <a:srgbClr val="3E454A"/>
                </a:solidFill>
                <a:effectLst/>
                <a:uLnTx/>
                <a:uFillTx/>
              </a:rPr>
              <a:t>Perte financière due à un acte malveillant</a:t>
            </a:r>
          </a:p>
        </p:txBody>
      </p:sp>
      <p:sp>
        <p:nvSpPr>
          <p:cNvPr id="34" name="ZoneTexte 33">
            <a:extLst>
              <a:ext uri="{FF2B5EF4-FFF2-40B4-BE49-F238E27FC236}">
                <a16:creationId xmlns:a16="http://schemas.microsoft.com/office/drawing/2014/main" id="{0432773D-81CB-478C-B4B0-E0089182568F}"/>
              </a:ext>
            </a:extLst>
          </p:cNvPr>
          <p:cNvSpPr txBox="1"/>
          <p:nvPr/>
        </p:nvSpPr>
        <p:spPr>
          <a:xfrm>
            <a:off x="8502514" y="5743869"/>
            <a:ext cx="2289693" cy="543867"/>
          </a:xfrm>
          <a:prstGeom prst="rect">
            <a:avLst/>
          </a:prstGeom>
          <a:noFill/>
        </p:spPr>
        <p:txBody>
          <a:bodyPr wrap="square">
            <a:spAutoFit/>
          </a:bodyPr>
          <a:lstStyle/>
          <a:p>
            <a:pPr marL="228594" marR="0" lvl="0" indent="-228594"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67" b="0" i="0" u="none" strike="noStrike" kern="0" cap="none" spc="0" normalizeH="0" baseline="0" noProof="0">
                <a:ln>
                  <a:noFill/>
                </a:ln>
                <a:solidFill>
                  <a:srgbClr val="3E454A"/>
                </a:solidFill>
                <a:effectLst/>
                <a:uLnTx/>
                <a:uFillTx/>
              </a:rPr>
              <a:t>Réputation / E-réputation</a:t>
            </a:r>
          </a:p>
        </p:txBody>
      </p:sp>
      <p:sp>
        <p:nvSpPr>
          <p:cNvPr id="35" name="ZoneTexte 34">
            <a:extLst>
              <a:ext uri="{FF2B5EF4-FFF2-40B4-BE49-F238E27FC236}">
                <a16:creationId xmlns:a16="http://schemas.microsoft.com/office/drawing/2014/main" id="{E98DFF38-40DF-43DB-BEBC-9EEF6F2643D0}"/>
              </a:ext>
            </a:extLst>
          </p:cNvPr>
          <p:cNvSpPr txBox="1"/>
          <p:nvPr/>
        </p:nvSpPr>
        <p:spPr>
          <a:xfrm>
            <a:off x="1082733" y="5743868"/>
            <a:ext cx="2103960" cy="543867"/>
          </a:xfrm>
          <a:prstGeom prst="rect">
            <a:avLst/>
          </a:prstGeom>
          <a:noFill/>
        </p:spPr>
        <p:txBody>
          <a:bodyPr wrap="square" rtlCol="0">
            <a:spAutoFit/>
          </a:bodyPr>
          <a:lstStyle/>
          <a:p>
            <a:pPr marL="228594" marR="0" lvl="0" indent="-228594"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67" b="0" i="0" u="none" strike="noStrike" kern="0" cap="none" spc="0" normalizeH="0" baseline="0" noProof="0">
                <a:ln>
                  <a:noFill/>
                </a:ln>
                <a:solidFill>
                  <a:srgbClr val="3E454A"/>
                </a:solidFill>
                <a:effectLst/>
                <a:uLnTx/>
                <a:uFillTx/>
              </a:rPr>
              <a:t>Data &amp; Données clients</a:t>
            </a:r>
          </a:p>
        </p:txBody>
      </p:sp>
      <p:sp>
        <p:nvSpPr>
          <p:cNvPr id="24" name="ZoneTexte 23">
            <a:extLst>
              <a:ext uri="{FF2B5EF4-FFF2-40B4-BE49-F238E27FC236}">
                <a16:creationId xmlns:a16="http://schemas.microsoft.com/office/drawing/2014/main" id="{4A0824FC-C9DA-4568-8345-0C2A95EE45C6}"/>
              </a:ext>
            </a:extLst>
          </p:cNvPr>
          <p:cNvSpPr txBox="1"/>
          <p:nvPr/>
        </p:nvSpPr>
        <p:spPr>
          <a:xfrm>
            <a:off x="1872943" y="2172278"/>
            <a:ext cx="8522295" cy="2739211"/>
          </a:xfrm>
          <a:prstGeom prst="rect">
            <a:avLst/>
          </a:prstGeom>
          <a:solidFill>
            <a:schemeClr val="bg1">
              <a:lumMod val="95000"/>
            </a:schemeClr>
          </a:solidFill>
        </p:spPr>
        <p:txBody>
          <a:bodyPr wrap="square" rtlCol="0">
            <a:spAutoFit/>
          </a:bodyPr>
          <a:lstStyle/>
          <a:p>
            <a:r>
              <a:rPr lang="fr-FR" sz="1400" u="sng" dirty="0"/>
              <a:t>Suggestions de questions aptes à détecter / faire naître les besoins de nos clients</a:t>
            </a:r>
            <a:r>
              <a:rPr lang="fr-FR" sz="1400" dirty="0"/>
              <a:t> :</a:t>
            </a:r>
          </a:p>
          <a:p>
            <a:endParaRPr lang="fr-FR" sz="1400" dirty="0"/>
          </a:p>
          <a:p>
            <a:pPr marL="342900" lvl="0" indent="-342900" algn="just">
              <a:buFont typeface="Wingdings" panose="05000000000000000000" pitchFamily="2" charset="2"/>
              <a:buChar char=""/>
            </a:pPr>
            <a:r>
              <a:rPr lang="fr-FR" sz="1400" dirty="0">
                <a:ea typeface="Times New Roman" panose="02020603050405020304" pitchFamily="18" charset="0"/>
              </a:rPr>
              <a:t>Quels sont les </a:t>
            </a:r>
            <a:r>
              <a:rPr lang="fr-FR" sz="1400" b="1" dirty="0">
                <a:ea typeface="Times New Roman" panose="02020603050405020304" pitchFamily="18" charset="0"/>
              </a:rPr>
              <a:t>principaux risques « informatiques »</a:t>
            </a:r>
            <a:r>
              <a:rPr lang="fr-FR" sz="1400" dirty="0">
                <a:ea typeface="Times New Roman" panose="02020603050405020304" pitchFamily="18" charset="0"/>
              </a:rPr>
              <a:t> liés à l’exercice de votre activité</a:t>
            </a:r>
            <a:r>
              <a:rPr lang="fr-FR" sz="1200" i="1" dirty="0">
                <a:ea typeface="Times New Roman" panose="02020603050405020304" pitchFamily="18" charset="0"/>
              </a:rPr>
              <a:t> (piratage, intrusion, phishing, ransomware…)</a:t>
            </a:r>
            <a:r>
              <a:rPr lang="fr-FR" sz="1400" dirty="0">
                <a:ea typeface="Times New Roman" panose="02020603050405020304" pitchFamily="18" charset="0"/>
              </a:rPr>
              <a:t> ?</a:t>
            </a:r>
          </a:p>
          <a:p>
            <a:pPr marL="342900" lvl="0" indent="-342900">
              <a:buFont typeface="Wingdings" panose="05000000000000000000" pitchFamily="2" charset="2"/>
              <a:buChar char=""/>
            </a:pPr>
            <a:endParaRPr lang="fr-FR" sz="800" dirty="0">
              <a:ea typeface="Calibri" panose="020F0502020204030204" pitchFamily="34" charset="0"/>
            </a:endParaRPr>
          </a:p>
          <a:p>
            <a:pPr marL="342900" lvl="0" indent="-342900">
              <a:buFont typeface="Wingdings" panose="05000000000000000000" pitchFamily="2" charset="2"/>
              <a:buChar char=""/>
            </a:pPr>
            <a:r>
              <a:rPr lang="fr-FR" sz="1400" dirty="0">
                <a:ea typeface="Times New Roman" panose="02020603050405020304" pitchFamily="18" charset="0"/>
              </a:rPr>
              <a:t>Quelles </a:t>
            </a:r>
            <a:r>
              <a:rPr lang="fr-FR" sz="1400" b="1" dirty="0">
                <a:ea typeface="Times New Roman" panose="02020603050405020304" pitchFamily="18" charset="0"/>
              </a:rPr>
              <a:t>garanties</a:t>
            </a:r>
            <a:r>
              <a:rPr lang="fr-FR" sz="1400" dirty="0">
                <a:ea typeface="Times New Roman" panose="02020603050405020304" pitchFamily="18" charset="0"/>
              </a:rPr>
              <a:t> avez-vous souscrites pour les couvrir ?</a:t>
            </a:r>
          </a:p>
          <a:p>
            <a:pPr marL="342900" lvl="0" indent="-342900">
              <a:buFont typeface="Wingdings" panose="05000000000000000000" pitchFamily="2" charset="2"/>
              <a:buChar char=""/>
            </a:pPr>
            <a:endParaRPr lang="fr-FR" sz="800" dirty="0">
              <a:ea typeface="Calibri" panose="020F0502020204030204" pitchFamily="34" charset="0"/>
            </a:endParaRPr>
          </a:p>
          <a:p>
            <a:pPr marL="342900" lvl="0" indent="-342900">
              <a:buFont typeface="Wingdings" panose="05000000000000000000" pitchFamily="2" charset="2"/>
              <a:buChar char=""/>
            </a:pPr>
            <a:r>
              <a:rPr lang="fr-FR" sz="1400" dirty="0">
                <a:ea typeface="Times New Roman" panose="02020603050405020304" pitchFamily="18" charset="0"/>
              </a:rPr>
              <a:t>Dans votre entreprise, qui s’occupe des </a:t>
            </a:r>
            <a:r>
              <a:rPr lang="fr-FR" sz="1400" b="1" dirty="0">
                <a:ea typeface="Times New Roman" panose="02020603050405020304" pitchFamily="18" charset="0"/>
              </a:rPr>
              <a:t>problématiques d’assurances</a:t>
            </a:r>
            <a:r>
              <a:rPr lang="fr-FR" sz="1400" dirty="0">
                <a:ea typeface="Times New Roman" panose="02020603050405020304" pitchFamily="18" charset="0"/>
              </a:rPr>
              <a:t> ?</a:t>
            </a:r>
          </a:p>
          <a:p>
            <a:pPr marL="342900" lvl="0" indent="-342900">
              <a:buFont typeface="Wingdings" panose="05000000000000000000" pitchFamily="2" charset="2"/>
              <a:buChar char=""/>
            </a:pPr>
            <a:endParaRPr lang="fr-FR" sz="800" dirty="0">
              <a:ea typeface="Calibri" panose="020F0502020204030204" pitchFamily="34" charset="0"/>
            </a:endParaRPr>
          </a:p>
          <a:p>
            <a:pPr marL="342900" lvl="0" indent="-342900">
              <a:buFont typeface="Wingdings" panose="05000000000000000000" pitchFamily="2" charset="2"/>
              <a:buChar char=""/>
            </a:pPr>
            <a:r>
              <a:rPr lang="fr-FR" sz="1400" dirty="0">
                <a:ea typeface="Times New Roman" panose="02020603050405020304" pitchFamily="18" charset="0"/>
              </a:rPr>
              <a:t>Quels types d’incidents informatiques avez-vous déjà subis ?... un </a:t>
            </a:r>
            <a:r>
              <a:rPr lang="fr-FR" sz="1400" b="1" dirty="0">
                <a:ea typeface="Times New Roman" panose="02020603050405020304" pitchFamily="18" charset="0"/>
              </a:rPr>
              <a:t>piratage informatique</a:t>
            </a:r>
            <a:r>
              <a:rPr lang="fr-FR" sz="1400" dirty="0">
                <a:ea typeface="Times New Roman" panose="02020603050405020304" pitchFamily="18" charset="0"/>
              </a:rPr>
              <a:t> ?</a:t>
            </a:r>
          </a:p>
          <a:p>
            <a:pPr marL="342900" lvl="0" indent="-342900">
              <a:buFont typeface="Wingdings" panose="05000000000000000000" pitchFamily="2" charset="2"/>
              <a:buChar char=""/>
            </a:pPr>
            <a:endParaRPr lang="fr-FR" sz="800" dirty="0">
              <a:ea typeface="Calibri" panose="020F0502020204030204" pitchFamily="34" charset="0"/>
            </a:endParaRPr>
          </a:p>
          <a:p>
            <a:pPr marL="342900" lvl="0" indent="-342900">
              <a:buFont typeface="Wingdings" panose="05000000000000000000" pitchFamily="2" charset="2"/>
              <a:buChar char=""/>
            </a:pPr>
            <a:r>
              <a:rPr lang="fr-FR" sz="1400" dirty="0">
                <a:ea typeface="Times New Roman" panose="02020603050405020304" pitchFamily="18" charset="0"/>
              </a:rPr>
              <a:t>Que connaissez-vous de la </a:t>
            </a:r>
            <a:r>
              <a:rPr lang="fr-FR" sz="1400" b="1" dirty="0">
                <a:ea typeface="Times New Roman" panose="02020603050405020304" pitchFamily="18" charset="0"/>
              </a:rPr>
              <a:t>Cyber-Assurance</a:t>
            </a:r>
            <a:r>
              <a:rPr lang="fr-FR" sz="1400" dirty="0">
                <a:ea typeface="Times New Roman" panose="02020603050405020304" pitchFamily="18" charset="0"/>
              </a:rPr>
              <a:t> ?</a:t>
            </a:r>
          </a:p>
          <a:p>
            <a:pPr marL="342900" lvl="0" indent="-342900">
              <a:buFont typeface="Wingdings" panose="05000000000000000000" pitchFamily="2" charset="2"/>
              <a:buChar char=""/>
            </a:pPr>
            <a:endParaRPr lang="fr-FR" sz="800" dirty="0">
              <a:ea typeface="Calibri" panose="020F0502020204030204" pitchFamily="34" charset="0"/>
            </a:endParaRPr>
          </a:p>
          <a:p>
            <a:pPr marL="342900" lvl="0" indent="-342900">
              <a:buFont typeface="Wingdings" panose="05000000000000000000" pitchFamily="2" charset="2"/>
              <a:buChar char=""/>
            </a:pPr>
            <a:r>
              <a:rPr lang="fr-FR" sz="1400" dirty="0">
                <a:ea typeface="Times New Roman" panose="02020603050405020304" pitchFamily="18" charset="0"/>
              </a:rPr>
              <a:t>Quel type de </a:t>
            </a:r>
            <a:r>
              <a:rPr lang="fr-FR" sz="1400" b="1" dirty="0">
                <a:ea typeface="Times New Roman" panose="02020603050405020304" pitchFamily="18" charset="0"/>
              </a:rPr>
              <a:t>formation</a:t>
            </a:r>
            <a:r>
              <a:rPr lang="fr-FR" sz="1400" dirty="0">
                <a:ea typeface="Times New Roman" panose="02020603050405020304" pitchFamily="18" charset="0"/>
              </a:rPr>
              <a:t> avez-vous dispensée à vos </a:t>
            </a:r>
            <a:r>
              <a:rPr lang="fr-FR" sz="1400" b="1" dirty="0">
                <a:ea typeface="Times New Roman" panose="02020603050405020304" pitchFamily="18" charset="0"/>
              </a:rPr>
              <a:t>collaborateurs</a:t>
            </a:r>
            <a:r>
              <a:rPr lang="fr-FR" sz="1400" dirty="0">
                <a:ea typeface="Times New Roman" panose="02020603050405020304" pitchFamily="18" charset="0"/>
              </a:rPr>
              <a:t> contre les risques cyber ?</a:t>
            </a:r>
            <a:endParaRPr lang="fr-FR" sz="1400" dirty="0">
              <a:ea typeface="Calibri" panose="020F0502020204030204" pitchFamily="34" charset="0"/>
            </a:endParaRPr>
          </a:p>
        </p:txBody>
      </p:sp>
    </p:spTree>
    <p:extLst>
      <p:ext uri="{BB962C8B-B14F-4D97-AF65-F5344CB8AC3E}">
        <p14:creationId xmlns:p14="http://schemas.microsoft.com/office/powerpoint/2010/main" val="15103161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Schémas de distribution / détection des besoins client</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4</a:t>
            </a:r>
          </a:p>
        </p:txBody>
      </p:sp>
      <p:grpSp>
        <p:nvGrpSpPr>
          <p:cNvPr id="142" name="Groupe 141">
            <a:extLst>
              <a:ext uri="{FF2B5EF4-FFF2-40B4-BE49-F238E27FC236}">
                <a16:creationId xmlns:a16="http://schemas.microsoft.com/office/drawing/2014/main" id="{0F9AE36F-4C95-4A41-AF61-7AA6975AADF1}"/>
              </a:ext>
            </a:extLst>
          </p:cNvPr>
          <p:cNvGrpSpPr/>
          <p:nvPr/>
        </p:nvGrpSpPr>
        <p:grpSpPr>
          <a:xfrm>
            <a:off x="800095" y="1288916"/>
            <a:ext cx="385993" cy="510935"/>
            <a:chOff x="7729783" y="3750361"/>
            <a:chExt cx="630445" cy="740323"/>
          </a:xfrm>
        </p:grpSpPr>
        <p:sp>
          <p:nvSpPr>
            <p:cNvPr id="143" name="Forme libre : forme 142">
              <a:extLst>
                <a:ext uri="{FF2B5EF4-FFF2-40B4-BE49-F238E27FC236}">
                  <a16:creationId xmlns:a16="http://schemas.microsoft.com/office/drawing/2014/main" id="{3934679A-7E95-41EB-8639-0F87C8AA7D96}"/>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orme libre : forme 143">
              <a:extLst>
                <a:ext uri="{FF2B5EF4-FFF2-40B4-BE49-F238E27FC236}">
                  <a16:creationId xmlns:a16="http://schemas.microsoft.com/office/drawing/2014/main" id="{B14C3AF5-C7B6-478C-9646-BB4BD272C3B1}"/>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Forme libre : forme 144">
              <a:extLst>
                <a:ext uri="{FF2B5EF4-FFF2-40B4-BE49-F238E27FC236}">
                  <a16:creationId xmlns:a16="http://schemas.microsoft.com/office/drawing/2014/main" id="{60A0B2E8-7330-44B9-B619-ACDBF038FB83}"/>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orme libre : forme 145">
              <a:extLst>
                <a:ext uri="{FF2B5EF4-FFF2-40B4-BE49-F238E27FC236}">
                  <a16:creationId xmlns:a16="http://schemas.microsoft.com/office/drawing/2014/main" id="{2236FF85-7F34-4C18-B4D4-92E12649D311}"/>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Forme libre : forme 146">
              <a:extLst>
                <a:ext uri="{FF2B5EF4-FFF2-40B4-BE49-F238E27FC236}">
                  <a16:creationId xmlns:a16="http://schemas.microsoft.com/office/drawing/2014/main" id="{B774D17E-1E18-4B34-B8A1-43FEBA2FE76A}"/>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48" name="Image 147">
            <a:extLst>
              <a:ext uri="{FF2B5EF4-FFF2-40B4-BE49-F238E27FC236}">
                <a16:creationId xmlns:a16="http://schemas.microsoft.com/office/drawing/2014/main" id="{AE7EA7EA-AF0E-46AF-8C2C-3EA864A2A4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sp>
        <p:nvSpPr>
          <p:cNvPr id="173" name="Rectangle 172">
            <a:extLst>
              <a:ext uri="{FF2B5EF4-FFF2-40B4-BE49-F238E27FC236}">
                <a16:creationId xmlns:a16="http://schemas.microsoft.com/office/drawing/2014/main" id="{A82C5FD4-49F4-4FC9-B910-8BDBCCD35400}"/>
              </a:ext>
            </a:extLst>
          </p:cNvPr>
          <p:cNvSpPr/>
          <p:nvPr/>
        </p:nvSpPr>
        <p:spPr>
          <a:xfrm>
            <a:off x="708087" y="1254320"/>
            <a:ext cx="4183912" cy="63583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16" name="ZoneTexte 15">
            <a:extLst>
              <a:ext uri="{FF2B5EF4-FFF2-40B4-BE49-F238E27FC236}">
                <a16:creationId xmlns:a16="http://schemas.microsoft.com/office/drawing/2014/main" id="{644AC46C-DC5C-49B2-A78E-007F2DDDD82A}"/>
              </a:ext>
            </a:extLst>
          </p:cNvPr>
          <p:cNvSpPr txBox="1"/>
          <p:nvPr/>
        </p:nvSpPr>
        <p:spPr>
          <a:xfrm>
            <a:off x="2988337" y="1255389"/>
            <a:ext cx="177590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prstClr val="black"/>
                </a:solidFill>
                <a:effectLst/>
                <a:uLnTx/>
                <a:uFillTx/>
                <a:latin typeface="Calibri Light" panose="020F0302020204030204"/>
                <a:ea typeface="+mn-ea"/>
                <a:cs typeface="+mn-cs"/>
              </a:rPr>
              <a:t>Création du lead</a:t>
            </a:r>
          </a:p>
        </p:txBody>
      </p:sp>
      <p:sp>
        <p:nvSpPr>
          <p:cNvPr id="17" name="Ellipse 16">
            <a:extLst>
              <a:ext uri="{FF2B5EF4-FFF2-40B4-BE49-F238E27FC236}">
                <a16:creationId xmlns:a16="http://schemas.microsoft.com/office/drawing/2014/main" id="{C56C6A9A-7407-4677-92E6-0E165C099A87}"/>
              </a:ext>
            </a:extLst>
          </p:cNvPr>
          <p:cNvSpPr/>
          <p:nvPr/>
        </p:nvSpPr>
        <p:spPr>
          <a:xfrm>
            <a:off x="2866047" y="1307715"/>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2</a:t>
            </a:r>
          </a:p>
        </p:txBody>
      </p:sp>
      <p:pic>
        <p:nvPicPr>
          <p:cNvPr id="18" name="Image 17">
            <a:extLst>
              <a:ext uri="{FF2B5EF4-FFF2-40B4-BE49-F238E27FC236}">
                <a16:creationId xmlns:a16="http://schemas.microsoft.com/office/drawing/2014/main" id="{F09DDF62-CDD3-469F-B9EA-EA6D8D5F3561}"/>
              </a:ext>
            </a:extLst>
          </p:cNvPr>
          <p:cNvPicPr>
            <a:picLocks noChangeAspect="1"/>
          </p:cNvPicPr>
          <p:nvPr/>
        </p:nvPicPr>
        <p:blipFill>
          <a:blip r:embed="rId3"/>
          <a:stretch>
            <a:fillRect/>
          </a:stretch>
        </p:blipFill>
        <p:spPr>
          <a:xfrm>
            <a:off x="3105279" y="1572235"/>
            <a:ext cx="1307039" cy="208225"/>
          </a:xfrm>
          <a:prstGeom prst="rect">
            <a:avLst/>
          </a:prstGeom>
        </p:spPr>
      </p:pic>
      <p:sp>
        <p:nvSpPr>
          <p:cNvPr id="21" name="Espace réservé du texte 5">
            <a:extLst>
              <a:ext uri="{FF2B5EF4-FFF2-40B4-BE49-F238E27FC236}">
                <a16:creationId xmlns:a16="http://schemas.microsoft.com/office/drawing/2014/main" id="{4FC27DAE-5858-475D-9B1D-9CEADD333D02}"/>
              </a:ext>
            </a:extLst>
          </p:cNvPr>
          <p:cNvSpPr txBox="1">
            <a:spLocks/>
          </p:cNvSpPr>
          <p:nvPr/>
        </p:nvSpPr>
        <p:spPr>
          <a:xfrm>
            <a:off x="5107833" y="1532548"/>
            <a:ext cx="6545433"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800" b="1" i="0" u="none" strike="noStrike" kern="1200" cap="none" spc="0" normalizeH="0" baseline="0" noProof="0">
                <a:ln>
                  <a:noFill/>
                </a:ln>
                <a:solidFill>
                  <a:srgbClr val="3E454A"/>
                </a:solidFill>
                <a:effectLst/>
                <a:uLnTx/>
                <a:uFillTx/>
                <a:latin typeface="Arial" panose="020B0604020202020204"/>
                <a:ea typeface="+mn-ea"/>
                <a:cs typeface="+mn-cs"/>
              </a:rPr>
              <a:t>Même parcours que pour les autres expertises métiers</a:t>
            </a:r>
          </a:p>
        </p:txBody>
      </p:sp>
      <p:sp>
        <p:nvSpPr>
          <p:cNvPr id="22" name="Titre 6">
            <a:extLst>
              <a:ext uri="{FF2B5EF4-FFF2-40B4-BE49-F238E27FC236}">
                <a16:creationId xmlns:a16="http://schemas.microsoft.com/office/drawing/2014/main" id="{C1BB81BC-034A-423D-8C01-DC0BD822C2A6}"/>
              </a:ext>
            </a:extLst>
          </p:cNvPr>
          <p:cNvSpPr txBox="1">
            <a:spLocks/>
          </p:cNvSpPr>
          <p:nvPr/>
        </p:nvSpPr>
        <p:spPr>
          <a:xfrm>
            <a:off x="5107833" y="891131"/>
            <a:ext cx="7084167" cy="71922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all" spc="0" normalizeH="0" baseline="0" noProof="0">
                <a:ln>
                  <a:noFill/>
                </a:ln>
                <a:solidFill>
                  <a:srgbClr val="D7000F"/>
                </a:solidFill>
                <a:effectLst/>
                <a:uLnTx/>
                <a:uFillTx/>
                <a:latin typeface="Arial" panose="020B0604020202020204"/>
                <a:ea typeface="+mj-ea"/>
                <a:cs typeface="+mj-cs"/>
              </a:rPr>
              <a:t>Saisie dans </a:t>
            </a:r>
            <a:r>
              <a:rPr kumimoji="0" lang="fr-FR" sz="1800" b="1" i="0" u="none" strike="noStrike" kern="1200" cap="all" spc="0" normalizeH="0" baseline="0" noProof="0" err="1">
                <a:ln>
                  <a:noFill/>
                </a:ln>
                <a:solidFill>
                  <a:srgbClr val="D7000F"/>
                </a:solidFill>
                <a:effectLst/>
                <a:uLnTx/>
                <a:uFillTx/>
                <a:latin typeface="Arial" panose="020B0604020202020204"/>
                <a:ea typeface="+mj-ea"/>
                <a:cs typeface="+mj-cs"/>
              </a:rPr>
              <a:t>monexpert</a:t>
            </a:r>
            <a:r>
              <a:rPr kumimoji="0" lang="fr-FR" sz="1800" b="1" i="0" u="none" strike="noStrike" kern="1200" cap="all" spc="0" normalizeH="0" baseline="0" noProof="0">
                <a:ln>
                  <a:noFill/>
                </a:ln>
                <a:solidFill>
                  <a:srgbClr val="D7000F"/>
                </a:solidFill>
                <a:effectLst/>
                <a:uLnTx/>
                <a:uFillTx/>
                <a:latin typeface="Arial" panose="020B0604020202020204"/>
                <a:ea typeface="+mj-ea"/>
                <a:cs typeface="+mj-cs"/>
              </a:rPr>
              <a:t> des informations clients</a:t>
            </a:r>
          </a:p>
        </p:txBody>
      </p:sp>
      <p:sp>
        <p:nvSpPr>
          <p:cNvPr id="4" name="Triangle isocèle 3">
            <a:extLst>
              <a:ext uri="{FF2B5EF4-FFF2-40B4-BE49-F238E27FC236}">
                <a16:creationId xmlns:a16="http://schemas.microsoft.com/office/drawing/2014/main" id="{DD6ABE49-9A6F-4C33-8204-0CC3BC783FC3}"/>
              </a:ext>
            </a:extLst>
          </p:cNvPr>
          <p:cNvSpPr/>
          <p:nvPr/>
        </p:nvSpPr>
        <p:spPr>
          <a:xfrm rot="5400000">
            <a:off x="4582290" y="1325694"/>
            <a:ext cx="431998" cy="432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45" name="ZoneTexte 44">
            <a:extLst>
              <a:ext uri="{FF2B5EF4-FFF2-40B4-BE49-F238E27FC236}">
                <a16:creationId xmlns:a16="http://schemas.microsoft.com/office/drawing/2014/main" id="{7C01ED48-1E2F-401D-901E-C2DE200C5F39}"/>
              </a:ext>
            </a:extLst>
          </p:cNvPr>
          <p:cNvSpPr txBox="1"/>
          <p:nvPr/>
        </p:nvSpPr>
        <p:spPr>
          <a:xfrm>
            <a:off x="8298523" y="5728460"/>
            <a:ext cx="3893477"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srgbClr val="3E454A"/>
                </a:solidFill>
                <a:effectLst/>
                <a:uLnTx/>
                <a:uFillTx/>
              </a:rPr>
              <a:t>Cliquer sur l’expertise Cyber Assurance WTW</a:t>
            </a:r>
          </a:p>
        </p:txBody>
      </p:sp>
      <p:cxnSp>
        <p:nvCxnSpPr>
          <p:cNvPr id="46" name="Connecteur droit avec flèche 45">
            <a:extLst>
              <a:ext uri="{FF2B5EF4-FFF2-40B4-BE49-F238E27FC236}">
                <a16:creationId xmlns:a16="http://schemas.microsoft.com/office/drawing/2014/main" id="{A3E819A1-02B6-439A-8401-F2C902102923}"/>
              </a:ext>
            </a:extLst>
          </p:cNvPr>
          <p:cNvCxnSpPr>
            <a:endCxn id="52" idx="3"/>
          </p:cNvCxnSpPr>
          <p:nvPr/>
        </p:nvCxnSpPr>
        <p:spPr>
          <a:xfrm flipH="1">
            <a:off x="5801397" y="5470909"/>
            <a:ext cx="480053" cy="0"/>
          </a:xfrm>
          <a:prstGeom prst="straightConnector1">
            <a:avLst/>
          </a:prstGeom>
          <a:noFill/>
          <a:ln w="6350" cap="flat" cmpd="sng" algn="ctr">
            <a:solidFill>
              <a:srgbClr val="C00000"/>
            </a:solidFill>
            <a:prstDash val="solid"/>
            <a:miter lim="800000"/>
            <a:tailEnd type="triangle"/>
          </a:ln>
          <a:effectLst/>
        </p:spPr>
      </p:cxnSp>
      <p:sp>
        <p:nvSpPr>
          <p:cNvPr id="47" name="ZoneTexte 46">
            <a:extLst>
              <a:ext uri="{FF2B5EF4-FFF2-40B4-BE49-F238E27FC236}">
                <a16:creationId xmlns:a16="http://schemas.microsoft.com/office/drawing/2014/main" id="{5A3C4B34-7F2E-4C9F-9672-F7447571F2F1}"/>
              </a:ext>
            </a:extLst>
          </p:cNvPr>
          <p:cNvSpPr txBox="1"/>
          <p:nvPr/>
        </p:nvSpPr>
        <p:spPr>
          <a:xfrm>
            <a:off x="8434894" y="3261105"/>
            <a:ext cx="3022268" cy="1077218"/>
          </a:xfrm>
          <a:prstGeom prst="rect">
            <a:avLst/>
          </a:prstGeom>
          <a:solidFill>
            <a:srgbClr val="FCBE04"/>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srgbClr val="FFFFFF"/>
                </a:solidFill>
                <a:effectLst/>
                <a:uLnTx/>
                <a:uFillTx/>
              </a:rPr>
              <a:t>Les données de contact des clients sont adressés à WTW via un formulaire de lead sur l’outil </a:t>
            </a:r>
            <a:r>
              <a:rPr kumimoji="0" lang="fr-FR" sz="1600" b="1" i="0" u="none" strike="noStrike" kern="0" cap="none" spc="0" normalizeH="0" baseline="0" noProof="0" err="1">
                <a:ln>
                  <a:noFill/>
                </a:ln>
                <a:solidFill>
                  <a:srgbClr val="FFFFFF"/>
                </a:solidFill>
                <a:effectLst/>
                <a:uLnTx/>
                <a:uFillTx/>
              </a:rPr>
              <a:t>MonExpert</a:t>
            </a:r>
            <a:r>
              <a:rPr kumimoji="0" lang="fr-FR" sz="1600" b="1" i="0" u="none" strike="noStrike" kern="0" cap="none" spc="0" normalizeH="0" baseline="0" noProof="0">
                <a:ln>
                  <a:noFill/>
                </a:ln>
                <a:solidFill>
                  <a:srgbClr val="FFFFFF"/>
                </a:solidFill>
                <a:effectLst/>
                <a:uLnTx/>
                <a:uFillTx/>
              </a:rPr>
              <a:t>.</a:t>
            </a:r>
          </a:p>
        </p:txBody>
      </p:sp>
      <p:sp>
        <p:nvSpPr>
          <p:cNvPr id="48" name="Flèche : bas 47">
            <a:extLst>
              <a:ext uri="{FF2B5EF4-FFF2-40B4-BE49-F238E27FC236}">
                <a16:creationId xmlns:a16="http://schemas.microsoft.com/office/drawing/2014/main" id="{196DA832-3EC4-4C69-B482-25931BF980BF}"/>
              </a:ext>
            </a:extLst>
          </p:cNvPr>
          <p:cNvSpPr/>
          <p:nvPr/>
        </p:nvSpPr>
        <p:spPr>
          <a:xfrm>
            <a:off x="9802011" y="4369102"/>
            <a:ext cx="288032" cy="1140785"/>
          </a:xfrm>
          <a:prstGeom prst="downArrow">
            <a:avLst/>
          </a:prstGeom>
          <a:solidFill>
            <a:srgbClr val="FCBE0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49" name="Groupe 48">
            <a:extLst>
              <a:ext uri="{FF2B5EF4-FFF2-40B4-BE49-F238E27FC236}">
                <a16:creationId xmlns:a16="http://schemas.microsoft.com/office/drawing/2014/main" id="{CA0DC7D6-61CC-4EBD-BD5A-43BCDD7A7C8E}"/>
              </a:ext>
            </a:extLst>
          </p:cNvPr>
          <p:cNvGrpSpPr/>
          <p:nvPr/>
        </p:nvGrpSpPr>
        <p:grpSpPr>
          <a:xfrm>
            <a:off x="1058342" y="2435400"/>
            <a:ext cx="6693408" cy="3781057"/>
            <a:chOff x="643495" y="1236434"/>
            <a:chExt cx="6693408" cy="3781057"/>
          </a:xfrm>
        </p:grpSpPr>
        <p:pic>
          <p:nvPicPr>
            <p:cNvPr id="50" name="Image 49">
              <a:extLst>
                <a:ext uri="{FF2B5EF4-FFF2-40B4-BE49-F238E27FC236}">
                  <a16:creationId xmlns:a16="http://schemas.microsoft.com/office/drawing/2014/main" id="{05B36AAD-4BCC-47AE-935D-757B55A48CAA}"/>
                </a:ext>
              </a:extLst>
            </p:cNvPr>
            <p:cNvPicPr>
              <a:picLocks noChangeAspect="1"/>
            </p:cNvPicPr>
            <p:nvPr/>
          </p:nvPicPr>
          <p:blipFill rotWithShape="1">
            <a:blip r:embed="rId4"/>
            <a:srcRect b="44867"/>
            <a:stretch/>
          </p:blipFill>
          <p:spPr>
            <a:xfrm>
              <a:off x="643495" y="1236434"/>
              <a:ext cx="6693408" cy="3781057"/>
            </a:xfrm>
            <a:prstGeom prst="rect">
              <a:avLst/>
            </a:prstGeom>
          </p:spPr>
        </p:pic>
        <p:pic>
          <p:nvPicPr>
            <p:cNvPr id="51" name="Image 50">
              <a:extLst>
                <a:ext uri="{FF2B5EF4-FFF2-40B4-BE49-F238E27FC236}">
                  <a16:creationId xmlns:a16="http://schemas.microsoft.com/office/drawing/2014/main" id="{47B3BA11-9A78-46BB-AE3E-4F491816494A}"/>
                </a:ext>
              </a:extLst>
            </p:cNvPr>
            <p:cNvPicPr>
              <a:picLocks noChangeAspect="1"/>
            </p:cNvPicPr>
            <p:nvPr/>
          </p:nvPicPr>
          <p:blipFill>
            <a:blip r:embed="rId5"/>
            <a:stretch>
              <a:fillRect/>
            </a:stretch>
          </p:blipFill>
          <p:spPr>
            <a:xfrm>
              <a:off x="5601149" y="3314382"/>
              <a:ext cx="1467055" cy="1590897"/>
            </a:xfrm>
            <a:prstGeom prst="rect">
              <a:avLst/>
            </a:prstGeom>
          </p:spPr>
        </p:pic>
      </p:grpSp>
      <p:sp>
        <p:nvSpPr>
          <p:cNvPr id="52" name="Rectangle : coins arrondis 51">
            <a:extLst>
              <a:ext uri="{FF2B5EF4-FFF2-40B4-BE49-F238E27FC236}">
                <a16:creationId xmlns:a16="http://schemas.microsoft.com/office/drawing/2014/main" id="{DC837BDE-DDA9-4EF6-B1CE-E6154E2F74DF}"/>
              </a:ext>
            </a:extLst>
          </p:cNvPr>
          <p:cNvSpPr/>
          <p:nvPr/>
        </p:nvSpPr>
        <p:spPr>
          <a:xfrm>
            <a:off x="4265226" y="4750829"/>
            <a:ext cx="1536171" cy="1440160"/>
          </a:xfrm>
          <a:prstGeom prst="roundRect">
            <a:avLst/>
          </a:prstGeom>
          <a:noFill/>
          <a:ln w="28575"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FFFFFF"/>
              </a:solidFill>
              <a:effectLst/>
              <a:uLnTx/>
              <a:uFillTx/>
              <a:latin typeface="Arial" panose="020B0604020202020204"/>
              <a:ea typeface="+mn-ea"/>
              <a:cs typeface="+mn-cs"/>
            </a:endParaRPr>
          </a:p>
        </p:txBody>
      </p:sp>
      <p:cxnSp>
        <p:nvCxnSpPr>
          <p:cNvPr id="53" name="Connecteur droit avec flèche 52">
            <a:extLst>
              <a:ext uri="{FF2B5EF4-FFF2-40B4-BE49-F238E27FC236}">
                <a16:creationId xmlns:a16="http://schemas.microsoft.com/office/drawing/2014/main" id="{08FEA05C-327C-4B6F-ACB6-6DEC1CCEF222}"/>
              </a:ext>
            </a:extLst>
          </p:cNvPr>
          <p:cNvCxnSpPr>
            <a:stCxn id="45" idx="1"/>
          </p:cNvCxnSpPr>
          <p:nvPr/>
        </p:nvCxnSpPr>
        <p:spPr>
          <a:xfrm flipH="1">
            <a:off x="5939073" y="5866960"/>
            <a:ext cx="2359450" cy="12670"/>
          </a:xfrm>
          <a:prstGeom prst="straightConnector1">
            <a:avLst/>
          </a:prstGeom>
          <a:noFill/>
          <a:ln w="28575" cap="flat" cmpd="sng" algn="ctr">
            <a:solidFill>
              <a:srgbClr val="D7000F"/>
            </a:solidFill>
            <a:prstDash val="solid"/>
            <a:miter lim="800000"/>
            <a:tailEnd type="triangle"/>
          </a:ln>
          <a:effectLst/>
        </p:spPr>
      </p:cxnSp>
    </p:spTree>
    <p:extLst>
      <p:ext uri="{BB962C8B-B14F-4D97-AF65-F5344CB8AC3E}">
        <p14:creationId xmlns:p14="http://schemas.microsoft.com/office/powerpoint/2010/main" val="27522239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Schémas de distribution / </a:t>
            </a:r>
            <a:r>
              <a:rPr lang="fr-FR" cap="all">
                <a:solidFill>
                  <a:srgbClr val="D7000F"/>
                </a:solidFill>
                <a:latin typeface="Arial" panose="020B0604020202020204"/>
              </a:rPr>
              <a:t>Saisie dans </a:t>
            </a:r>
            <a:r>
              <a:rPr lang="fr-FR" cap="all" err="1">
                <a:solidFill>
                  <a:srgbClr val="D7000F"/>
                </a:solidFill>
                <a:latin typeface="Arial" panose="020B0604020202020204"/>
              </a:rPr>
              <a:t>monexpert</a:t>
            </a:r>
            <a:r>
              <a:rPr lang="fr-FR" cap="all">
                <a:solidFill>
                  <a:srgbClr val="D7000F"/>
                </a:solidFill>
                <a:latin typeface="Arial" panose="020B0604020202020204"/>
              </a:rPr>
              <a:t> des informations clients</a:t>
            </a:r>
            <a:endParaRPr lang="fr-FR" sz="2400" cap="all">
              <a:solidFill>
                <a:srgbClr val="D7000F"/>
              </a:solidFill>
              <a:latin typeface="Arial" panose="020B0604020202020204"/>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4</a:t>
            </a:r>
          </a:p>
        </p:txBody>
      </p:sp>
      <p:sp>
        <p:nvSpPr>
          <p:cNvPr id="21" name="Espace réservé du texte 5">
            <a:extLst>
              <a:ext uri="{FF2B5EF4-FFF2-40B4-BE49-F238E27FC236}">
                <a16:creationId xmlns:a16="http://schemas.microsoft.com/office/drawing/2014/main" id="{4FC27DAE-5858-475D-9B1D-9CEADD333D02}"/>
              </a:ext>
            </a:extLst>
          </p:cNvPr>
          <p:cNvSpPr txBox="1">
            <a:spLocks/>
          </p:cNvSpPr>
          <p:nvPr/>
        </p:nvSpPr>
        <p:spPr>
          <a:xfrm>
            <a:off x="6096000" y="919491"/>
            <a:ext cx="6545433"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400" b="0" i="1" u="none" strike="noStrike" kern="1200" cap="none" spc="0" normalizeH="0" baseline="0" noProof="0">
                <a:ln>
                  <a:noFill/>
                </a:ln>
                <a:solidFill>
                  <a:srgbClr val="3E454A"/>
                </a:solidFill>
                <a:effectLst/>
                <a:uLnTx/>
                <a:uFillTx/>
                <a:latin typeface="Arial" panose="020B0604020202020204"/>
                <a:ea typeface="+mn-ea"/>
                <a:cs typeface="+mn-cs"/>
              </a:rPr>
              <a:t>Même parcours que pour les autres expertises métiers</a:t>
            </a:r>
          </a:p>
        </p:txBody>
      </p:sp>
      <p:sp>
        <p:nvSpPr>
          <p:cNvPr id="48" name="Espace réservé du pied de page 4">
            <a:extLst>
              <a:ext uri="{FF2B5EF4-FFF2-40B4-BE49-F238E27FC236}">
                <a16:creationId xmlns:a16="http://schemas.microsoft.com/office/drawing/2014/main" id="{17ABB43D-ADA3-4EA5-B32F-D519F1F783F7}"/>
              </a:ext>
            </a:extLst>
          </p:cNvPr>
          <p:cNvSpPr txBox="1">
            <a:spLocks/>
          </p:cNvSpPr>
          <p:nvPr/>
        </p:nvSpPr>
        <p:spPr>
          <a:xfrm>
            <a:off x="179512" y="5068936"/>
            <a:ext cx="5891022" cy="68580"/>
          </a:xfrm>
          <a:prstGeom prst="rect">
            <a:avLst/>
          </a:prstGeom>
        </p:spPr>
        <p:txBody>
          <a:bodyPr vert="horz" wrap="square" lIns="0" tIns="0" rIns="0" bIns="0" rtlCol="0" anchor="t" anchorCtr="0">
            <a:spAutoFit/>
          </a:bodyPr>
          <a:lstStyle>
            <a:defPPr>
              <a:defRPr lang="en-US"/>
            </a:defPPr>
            <a:lvl1pPr marL="0" algn="l" defTabSz="914400" rtl="0" eaLnBrk="1" fontAlgn="base" latinLnBrk="0" hangingPunct="1">
              <a:spcBef>
                <a:spcPct val="0"/>
              </a:spcBef>
              <a:spcAft>
                <a:spcPct val="0"/>
              </a:spcAft>
              <a:defRPr sz="450"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50" b="0" i="0" u="none" strike="noStrike" kern="1200" cap="none" spc="0" normalizeH="0" baseline="0" noProof="0">
                <a:ln>
                  <a:noFill/>
                </a:ln>
                <a:solidFill>
                  <a:srgbClr val="3E454A"/>
                </a:solidFill>
                <a:effectLst/>
                <a:uLnTx/>
                <a:uFillTx/>
                <a:latin typeface="Arial" pitchFamily="34" charset="0"/>
                <a:ea typeface="+mn-ea"/>
                <a:cs typeface="Arial" pitchFamily="34" charset="0"/>
              </a:rPr>
              <a:t>© 2022 Willis Towers Watson. All rights reserved. Proprietary and Confidential. For Willis Towers Watson and Willis Towers Watson client use only. Not suitable for unintended purpose or use by unauthorized recipient.</a:t>
            </a:r>
          </a:p>
        </p:txBody>
      </p:sp>
      <p:sp>
        <p:nvSpPr>
          <p:cNvPr id="49" name="Espace réservé du numéro de diapositive 1">
            <a:extLst>
              <a:ext uri="{FF2B5EF4-FFF2-40B4-BE49-F238E27FC236}">
                <a16:creationId xmlns:a16="http://schemas.microsoft.com/office/drawing/2014/main" id="{9CCB0E0A-90A7-40D4-A9C6-82015E81CF46}"/>
              </a:ext>
            </a:extLst>
          </p:cNvPr>
          <p:cNvSpPr txBox="1">
            <a:spLocks/>
          </p:cNvSpPr>
          <p:nvPr/>
        </p:nvSpPr>
        <p:spPr>
          <a:xfrm>
            <a:off x="8401050" y="5051288"/>
            <a:ext cx="396000" cy="144000"/>
          </a:xfrm>
          <a:prstGeom prst="rect">
            <a:avLst/>
          </a:prstGeom>
        </p:spPr>
        <p:txBody>
          <a:bodyPr vert="horz" wrap="square" lIns="0" tIns="0" rIns="0" bIns="0" rtlCol="0" anchor="ctr" anchorCtr="0">
            <a:noAutofit/>
          </a:bodyPr>
          <a:lstStyle>
            <a:defPPr>
              <a:defRPr lang="en-US"/>
            </a:defPPr>
            <a:lvl1pPr marL="0" algn="ctr" defTabSz="914400" rtl="0" eaLnBrk="1" fontAlgn="base" latinLnBrk="0" hangingPunct="1">
              <a:spcBef>
                <a:spcPct val="0"/>
              </a:spcBef>
              <a:spcAft>
                <a:spcPct val="0"/>
              </a:spcAft>
              <a:defRPr sz="675" b="1"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2083E393-C0BF-4ED8-8545-7E4C90AFF831}" type="slidenum">
              <a:rPr kumimoji="0" lang="en-US" sz="675" b="1" i="0" u="none" strike="noStrike" kern="1200" cap="none" spc="0" normalizeH="0" baseline="0" noProof="0" smtClean="0">
                <a:ln>
                  <a:noFill/>
                </a:ln>
                <a:solidFill>
                  <a:srgbClr val="3E454A"/>
                </a:solidFill>
                <a:effectLst/>
                <a:uLnTx/>
                <a:uFillTx/>
                <a:latin typeface="Arial" pitchFamily="34" charset="0"/>
                <a:ea typeface="+mn-ea"/>
                <a:cs typeface="Arial"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70</a:t>
            </a:fld>
            <a:endParaRPr kumimoji="0" lang="en-US" sz="675" b="1" i="0"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pic>
        <p:nvPicPr>
          <p:cNvPr id="50" name="Image 49">
            <a:extLst>
              <a:ext uri="{FF2B5EF4-FFF2-40B4-BE49-F238E27FC236}">
                <a16:creationId xmlns:a16="http://schemas.microsoft.com/office/drawing/2014/main" id="{71EC018B-91B6-4500-93C1-479F5C0DE21E}"/>
              </a:ext>
            </a:extLst>
          </p:cNvPr>
          <p:cNvPicPr>
            <a:picLocks noChangeAspect="1"/>
          </p:cNvPicPr>
          <p:nvPr/>
        </p:nvPicPr>
        <p:blipFill>
          <a:blip r:embed="rId2"/>
          <a:stretch>
            <a:fillRect/>
          </a:stretch>
        </p:blipFill>
        <p:spPr>
          <a:xfrm>
            <a:off x="3410529" y="1210112"/>
            <a:ext cx="5511954" cy="2489539"/>
          </a:xfrm>
          <a:prstGeom prst="rect">
            <a:avLst/>
          </a:prstGeom>
        </p:spPr>
      </p:pic>
      <p:pic>
        <p:nvPicPr>
          <p:cNvPr id="51" name="Image 50">
            <a:extLst>
              <a:ext uri="{FF2B5EF4-FFF2-40B4-BE49-F238E27FC236}">
                <a16:creationId xmlns:a16="http://schemas.microsoft.com/office/drawing/2014/main" id="{A4CDD867-5B96-4182-9290-CBDBAE848A2E}"/>
              </a:ext>
            </a:extLst>
          </p:cNvPr>
          <p:cNvPicPr>
            <a:picLocks noChangeAspect="1"/>
          </p:cNvPicPr>
          <p:nvPr/>
        </p:nvPicPr>
        <p:blipFill>
          <a:blip r:embed="rId3"/>
          <a:stretch>
            <a:fillRect/>
          </a:stretch>
        </p:blipFill>
        <p:spPr>
          <a:xfrm>
            <a:off x="650827" y="3720795"/>
            <a:ext cx="5330224" cy="2791039"/>
          </a:xfrm>
          <a:prstGeom prst="rect">
            <a:avLst/>
          </a:prstGeom>
        </p:spPr>
      </p:pic>
      <p:pic>
        <p:nvPicPr>
          <p:cNvPr id="52" name="Image 51">
            <a:extLst>
              <a:ext uri="{FF2B5EF4-FFF2-40B4-BE49-F238E27FC236}">
                <a16:creationId xmlns:a16="http://schemas.microsoft.com/office/drawing/2014/main" id="{702679E0-D091-4ED6-83F2-C330BF774073}"/>
              </a:ext>
            </a:extLst>
          </p:cNvPr>
          <p:cNvPicPr>
            <a:picLocks noChangeAspect="1"/>
          </p:cNvPicPr>
          <p:nvPr/>
        </p:nvPicPr>
        <p:blipFill>
          <a:blip r:embed="rId4"/>
          <a:stretch>
            <a:fillRect/>
          </a:stretch>
        </p:blipFill>
        <p:spPr>
          <a:xfrm>
            <a:off x="6080760" y="3934333"/>
            <a:ext cx="5618256" cy="1828804"/>
          </a:xfrm>
          <a:prstGeom prst="rect">
            <a:avLst/>
          </a:prstGeom>
        </p:spPr>
      </p:pic>
      <p:sp>
        <p:nvSpPr>
          <p:cNvPr id="53" name="Dodécagone 52">
            <a:extLst>
              <a:ext uri="{FF2B5EF4-FFF2-40B4-BE49-F238E27FC236}">
                <a16:creationId xmlns:a16="http://schemas.microsoft.com/office/drawing/2014/main" id="{33C9EE5B-8232-4BBE-9E14-10EF131C7171}"/>
              </a:ext>
            </a:extLst>
          </p:cNvPr>
          <p:cNvSpPr/>
          <p:nvPr/>
        </p:nvSpPr>
        <p:spPr>
          <a:xfrm>
            <a:off x="3089501" y="1118523"/>
            <a:ext cx="480053" cy="451912"/>
          </a:xfrm>
          <a:prstGeom prst="dodecagon">
            <a:avLst/>
          </a:prstGeom>
          <a:solidFill>
            <a:srgbClr val="C00000"/>
          </a:solidFill>
          <a:ln w="12700" cap="flat" cmpd="sng" algn="ctr">
            <a:solidFill>
              <a:srgbClr val="A5CC7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0" i="0" u="none" strike="noStrike" kern="0" cap="none" spc="0" normalizeH="0" baseline="0" noProof="0">
                <a:ln>
                  <a:noFill/>
                </a:ln>
                <a:solidFill>
                  <a:srgbClr val="FFFFFF"/>
                </a:solidFill>
                <a:effectLst/>
                <a:uLnTx/>
                <a:uFillTx/>
                <a:latin typeface="Arial" panose="020B0604020202020204"/>
                <a:ea typeface="+mn-ea"/>
                <a:cs typeface="+mn-cs"/>
              </a:rPr>
              <a:t>2</a:t>
            </a:r>
          </a:p>
        </p:txBody>
      </p:sp>
      <p:sp>
        <p:nvSpPr>
          <p:cNvPr id="54" name="Dodécagone 53">
            <a:extLst>
              <a:ext uri="{FF2B5EF4-FFF2-40B4-BE49-F238E27FC236}">
                <a16:creationId xmlns:a16="http://schemas.microsoft.com/office/drawing/2014/main" id="{16BFBE11-53D4-4D21-A2BC-B1CEB7AF81BC}"/>
              </a:ext>
            </a:extLst>
          </p:cNvPr>
          <p:cNvSpPr/>
          <p:nvPr/>
        </p:nvSpPr>
        <p:spPr>
          <a:xfrm>
            <a:off x="281284" y="3508972"/>
            <a:ext cx="480053" cy="451912"/>
          </a:xfrm>
          <a:prstGeom prst="dodecagon">
            <a:avLst/>
          </a:prstGeom>
          <a:solidFill>
            <a:srgbClr val="C00000"/>
          </a:solidFill>
          <a:ln w="12700" cap="flat" cmpd="sng" algn="ctr">
            <a:solidFill>
              <a:srgbClr val="A5CC7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0" i="0" u="none" strike="noStrike" kern="0" cap="none" spc="0" normalizeH="0" baseline="0" noProof="0">
                <a:ln>
                  <a:noFill/>
                </a:ln>
                <a:solidFill>
                  <a:srgbClr val="FFFFFF"/>
                </a:solidFill>
                <a:effectLst/>
                <a:uLnTx/>
                <a:uFillTx/>
                <a:latin typeface="Arial" panose="020B0604020202020204"/>
                <a:ea typeface="+mn-ea"/>
                <a:cs typeface="+mn-cs"/>
              </a:rPr>
              <a:t>3</a:t>
            </a:r>
          </a:p>
        </p:txBody>
      </p:sp>
      <p:sp>
        <p:nvSpPr>
          <p:cNvPr id="55" name="Dodécagone 54">
            <a:extLst>
              <a:ext uri="{FF2B5EF4-FFF2-40B4-BE49-F238E27FC236}">
                <a16:creationId xmlns:a16="http://schemas.microsoft.com/office/drawing/2014/main" id="{C88B499C-407B-4AC0-ABA6-355941F06642}"/>
              </a:ext>
            </a:extLst>
          </p:cNvPr>
          <p:cNvSpPr/>
          <p:nvPr/>
        </p:nvSpPr>
        <p:spPr>
          <a:xfrm>
            <a:off x="6005457" y="3837042"/>
            <a:ext cx="480053" cy="451912"/>
          </a:xfrm>
          <a:prstGeom prst="dodecagon">
            <a:avLst/>
          </a:prstGeom>
          <a:solidFill>
            <a:srgbClr val="C00000"/>
          </a:solidFill>
          <a:ln w="12700" cap="flat" cmpd="sng" algn="ctr">
            <a:solidFill>
              <a:srgbClr val="A5CC7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0" i="0" u="none" strike="noStrike" kern="0" cap="none" spc="0" normalizeH="0" baseline="0" noProof="0">
                <a:ln>
                  <a:noFill/>
                </a:ln>
                <a:solidFill>
                  <a:srgbClr val="FFFFFF"/>
                </a:solidFill>
                <a:effectLst/>
                <a:uLnTx/>
                <a:uFillTx/>
                <a:latin typeface="Arial" panose="020B0604020202020204"/>
                <a:ea typeface="+mn-ea"/>
                <a:cs typeface="+mn-cs"/>
              </a:rPr>
              <a:t>4</a:t>
            </a:r>
          </a:p>
        </p:txBody>
      </p:sp>
      <p:sp>
        <p:nvSpPr>
          <p:cNvPr id="56" name="ZoneTexte 55">
            <a:extLst>
              <a:ext uri="{FF2B5EF4-FFF2-40B4-BE49-F238E27FC236}">
                <a16:creationId xmlns:a16="http://schemas.microsoft.com/office/drawing/2014/main" id="{4FB14B36-5F98-4F8F-98EA-F3A4C83E9D32}"/>
              </a:ext>
            </a:extLst>
          </p:cNvPr>
          <p:cNvSpPr txBox="1"/>
          <p:nvPr/>
        </p:nvSpPr>
        <p:spPr>
          <a:xfrm>
            <a:off x="9647157" y="1514771"/>
            <a:ext cx="2028843" cy="1323439"/>
          </a:xfrm>
          <a:prstGeom prst="rect">
            <a:avLst/>
          </a:prstGeom>
          <a:solidFill>
            <a:srgbClr val="FCBE04"/>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srgbClr val="FFFFFF"/>
                </a:solidFill>
                <a:effectLst/>
                <a:uLnTx/>
                <a:uFillTx/>
              </a:rPr>
              <a:t>Rapatriement automatique des données de contact depuis le SI </a:t>
            </a:r>
          </a:p>
        </p:txBody>
      </p:sp>
      <p:pic>
        <p:nvPicPr>
          <p:cNvPr id="57" name="Image 56">
            <a:extLst>
              <a:ext uri="{FF2B5EF4-FFF2-40B4-BE49-F238E27FC236}">
                <a16:creationId xmlns:a16="http://schemas.microsoft.com/office/drawing/2014/main" id="{4EB5926E-80FB-47A7-8323-77E4AAD8699A}"/>
              </a:ext>
            </a:extLst>
          </p:cNvPr>
          <p:cNvPicPr>
            <a:picLocks noChangeAspect="1"/>
          </p:cNvPicPr>
          <p:nvPr/>
        </p:nvPicPr>
        <p:blipFill>
          <a:blip r:embed="rId5"/>
          <a:stretch>
            <a:fillRect/>
          </a:stretch>
        </p:blipFill>
        <p:spPr>
          <a:xfrm>
            <a:off x="623392" y="1683197"/>
            <a:ext cx="1756254" cy="1257107"/>
          </a:xfrm>
          <a:prstGeom prst="rect">
            <a:avLst/>
          </a:prstGeom>
        </p:spPr>
      </p:pic>
      <p:pic>
        <p:nvPicPr>
          <p:cNvPr id="58" name="Image 57">
            <a:extLst>
              <a:ext uri="{FF2B5EF4-FFF2-40B4-BE49-F238E27FC236}">
                <a16:creationId xmlns:a16="http://schemas.microsoft.com/office/drawing/2014/main" id="{4D2BEC4D-8F20-41BA-BF5A-178CA71D1EFE}"/>
              </a:ext>
            </a:extLst>
          </p:cNvPr>
          <p:cNvPicPr>
            <a:picLocks noChangeAspect="1"/>
          </p:cNvPicPr>
          <p:nvPr/>
        </p:nvPicPr>
        <p:blipFill>
          <a:blip r:embed="rId6"/>
          <a:stretch>
            <a:fillRect/>
          </a:stretch>
        </p:blipFill>
        <p:spPr>
          <a:xfrm>
            <a:off x="478799" y="1205027"/>
            <a:ext cx="2362013" cy="388728"/>
          </a:xfrm>
          <a:prstGeom prst="rect">
            <a:avLst/>
          </a:prstGeom>
        </p:spPr>
      </p:pic>
      <p:sp>
        <p:nvSpPr>
          <p:cNvPr id="59" name="Dodécagone 58">
            <a:extLst>
              <a:ext uri="{FF2B5EF4-FFF2-40B4-BE49-F238E27FC236}">
                <a16:creationId xmlns:a16="http://schemas.microsoft.com/office/drawing/2014/main" id="{471FF96A-A3AF-4092-9D3F-69BC6D84608C}"/>
              </a:ext>
            </a:extLst>
          </p:cNvPr>
          <p:cNvSpPr/>
          <p:nvPr/>
        </p:nvSpPr>
        <p:spPr>
          <a:xfrm>
            <a:off x="126343" y="1070117"/>
            <a:ext cx="480053" cy="451912"/>
          </a:xfrm>
          <a:prstGeom prst="dodecagon">
            <a:avLst/>
          </a:prstGeom>
          <a:solidFill>
            <a:srgbClr val="C00000"/>
          </a:solidFill>
          <a:ln w="12700" cap="flat" cmpd="sng" algn="ctr">
            <a:solidFill>
              <a:srgbClr val="A5CC7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0" i="0" u="none" strike="noStrike" kern="0" cap="none" spc="0" normalizeH="0" baseline="0" noProof="0">
                <a:ln>
                  <a:noFill/>
                </a:ln>
                <a:solidFill>
                  <a:srgbClr val="FFFFFF"/>
                </a:solidFill>
                <a:effectLst/>
                <a:uLnTx/>
                <a:uFillTx/>
                <a:latin typeface="Arial" panose="020B0604020202020204"/>
                <a:ea typeface="+mn-ea"/>
                <a:cs typeface="+mn-cs"/>
              </a:rPr>
              <a:t>1</a:t>
            </a:r>
          </a:p>
        </p:txBody>
      </p:sp>
      <p:sp>
        <p:nvSpPr>
          <p:cNvPr id="60" name="Flèche : virage 59">
            <a:extLst>
              <a:ext uri="{FF2B5EF4-FFF2-40B4-BE49-F238E27FC236}">
                <a16:creationId xmlns:a16="http://schemas.microsoft.com/office/drawing/2014/main" id="{E1D83DB3-E0A5-407C-B231-5A58C1359C05}"/>
              </a:ext>
            </a:extLst>
          </p:cNvPr>
          <p:cNvSpPr/>
          <p:nvPr/>
        </p:nvSpPr>
        <p:spPr>
          <a:xfrm rot="10800000">
            <a:off x="9933738" y="2868987"/>
            <a:ext cx="768085" cy="513915"/>
          </a:xfrm>
          <a:prstGeom prst="bentArrow">
            <a:avLst/>
          </a:prstGeom>
          <a:solidFill>
            <a:srgbClr val="FCBE0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3E454A"/>
              </a:solidFill>
              <a:effectLst/>
              <a:uLnTx/>
              <a:uFillTx/>
              <a:latin typeface="Arial" panose="020B0604020202020204"/>
              <a:ea typeface="+mn-ea"/>
              <a:cs typeface="+mn-cs"/>
            </a:endParaRPr>
          </a:p>
        </p:txBody>
      </p:sp>
      <p:sp>
        <p:nvSpPr>
          <p:cNvPr id="61" name="Graphique 9">
            <a:extLst>
              <a:ext uri="{FF2B5EF4-FFF2-40B4-BE49-F238E27FC236}">
                <a16:creationId xmlns:a16="http://schemas.microsoft.com/office/drawing/2014/main" id="{12E2B400-6799-4256-96D7-D77CB2F57CEC}"/>
              </a:ext>
            </a:extLst>
          </p:cNvPr>
          <p:cNvSpPr>
            <a:spLocks noChangeAspect="1"/>
          </p:cNvSpPr>
          <p:nvPr/>
        </p:nvSpPr>
        <p:spPr>
          <a:xfrm>
            <a:off x="516000" y="636607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rgbClr val="FFFFFF">
              <a:lumMod val="9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Tree>
    <p:extLst>
      <p:ext uri="{BB962C8B-B14F-4D97-AF65-F5344CB8AC3E}">
        <p14:creationId xmlns:p14="http://schemas.microsoft.com/office/powerpoint/2010/main" val="23661707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Tx/>
              <a:buFont typeface="+mj-lt"/>
              <a:buAutoNum type="arabicPeriod"/>
            </a:pPr>
            <a:r>
              <a:rPr lang="fr-FR" sz="2400">
                <a:solidFill>
                  <a:schemeClr val="tx1"/>
                </a:solidFill>
              </a:rPr>
              <a:t>Contexte</a:t>
            </a:r>
          </a:p>
          <a:p>
            <a:pPr>
              <a:buClrTx/>
            </a:pPr>
            <a:r>
              <a:rPr lang="fr-FR" sz="2400">
                <a:solidFill>
                  <a:schemeClr val="tx1"/>
                </a:solidFill>
              </a:rPr>
              <a:t>Partenariat                   /</a:t>
            </a:r>
          </a:p>
          <a:p>
            <a:pPr>
              <a:buClrTx/>
            </a:pPr>
            <a:r>
              <a:rPr lang="fr-FR" sz="2400">
                <a:solidFill>
                  <a:schemeClr val="tx1"/>
                </a:solidFill>
              </a:rPr>
              <a:t>L’offre Cyber Pro by </a:t>
            </a:r>
          </a:p>
          <a:p>
            <a:pPr>
              <a:buClrTx/>
            </a:pPr>
            <a:r>
              <a:rPr lang="fr-FR" sz="2400">
                <a:solidFill>
                  <a:schemeClr val="tx1"/>
                </a:solidFill>
              </a:rPr>
              <a:t>Schémas de distribution / Argumentaire</a:t>
            </a:r>
          </a:p>
          <a:p>
            <a:pPr>
              <a:buClrTx/>
            </a:pPr>
            <a:r>
              <a:rPr lang="fr-FR" sz="2400" b="1">
                <a:solidFill>
                  <a:srgbClr val="C00000"/>
                </a:solidFill>
              </a:rPr>
              <a:t>Schéma contractuel</a:t>
            </a:r>
          </a:p>
          <a:p>
            <a:pPr>
              <a:buClrTx/>
            </a:pPr>
            <a:endParaRPr lang="fr-FR" sz="2400" b="1">
              <a:solidFill>
                <a:srgbClr val="C00000"/>
              </a:solidFill>
            </a:endParaRPr>
          </a:p>
          <a:p>
            <a:pPr>
              <a:buClrTx/>
            </a:pPr>
            <a:r>
              <a:rPr lang="fr-FR" sz="2400"/>
              <a:t>Annexe : le marché de la Cyber assurance</a:t>
            </a:r>
          </a:p>
        </p:txBody>
      </p:sp>
      <p:sp>
        <p:nvSpPr>
          <p:cNvPr id="3" name="Rectangle 2">
            <a:extLst>
              <a:ext uri="{FF2B5EF4-FFF2-40B4-BE49-F238E27FC236}">
                <a16:creationId xmlns:a16="http://schemas.microsoft.com/office/drawing/2014/main" id="{9ADF4C20-1357-438A-BEE4-082974747E7E}"/>
              </a:ext>
            </a:extLst>
          </p:cNvPr>
          <p:cNvSpPr/>
          <p:nvPr/>
        </p:nvSpPr>
        <p:spPr>
          <a:xfrm>
            <a:off x="3483429" y="3819731"/>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8F4A06BC-B829-4B8C-ABD6-E9D579E6C33D}"/>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615409" y="2420673"/>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ctualités du Groupe BPCE : Banque Populaire Caisse d'Epargne Natixis - 22">
            <a:extLst>
              <a:ext uri="{FF2B5EF4-FFF2-40B4-BE49-F238E27FC236}">
                <a16:creationId xmlns:a16="http://schemas.microsoft.com/office/drawing/2014/main" id="{BA93EC2C-4BFA-4CB8-9FF2-7816BCA2BA6C}"/>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5903872" y="2309883"/>
            <a:ext cx="1407900" cy="4017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FAB4BBC6-EEB1-4E1B-A24D-33AB901DA2D2}"/>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143270" y="2904155"/>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2E560860-DE73-4222-A57B-0112993AA6FE}"/>
              </a:ext>
            </a:extLst>
          </p:cNvPr>
          <p:cNvPicPr>
            <a:picLocks noChangeAspect="1"/>
          </p:cNvPicPr>
          <p:nvPr/>
        </p:nvPicPr>
        <p:blipFill>
          <a:blip r:embed="rId6"/>
          <a:stretch>
            <a:fillRect/>
          </a:stretch>
        </p:blipFill>
        <p:spPr>
          <a:xfrm>
            <a:off x="7454598" y="141675"/>
            <a:ext cx="4537021" cy="98673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264725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Schéma contractuel</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5</a:t>
            </a:r>
          </a:p>
        </p:txBody>
      </p:sp>
      <p:cxnSp>
        <p:nvCxnSpPr>
          <p:cNvPr id="46" name="Connecteur droit avec flèche 45">
            <a:extLst>
              <a:ext uri="{FF2B5EF4-FFF2-40B4-BE49-F238E27FC236}">
                <a16:creationId xmlns:a16="http://schemas.microsoft.com/office/drawing/2014/main" id="{96C2B95E-AA59-4F76-922D-F92AA8869969}"/>
              </a:ext>
            </a:extLst>
          </p:cNvPr>
          <p:cNvCxnSpPr>
            <a:cxnSpLocks/>
            <a:stCxn id="59" idx="3"/>
            <a:endCxn id="48" idx="1"/>
          </p:cNvCxnSpPr>
          <p:nvPr/>
        </p:nvCxnSpPr>
        <p:spPr>
          <a:xfrm flipV="1">
            <a:off x="3264477" y="1813388"/>
            <a:ext cx="3675364" cy="14759"/>
          </a:xfrm>
          <a:prstGeom prst="straightConnector1">
            <a:avLst/>
          </a:prstGeom>
          <a:noFill/>
          <a:ln w="19050" cap="flat" cmpd="sng" algn="ctr">
            <a:solidFill>
              <a:srgbClr val="3E454A"/>
            </a:solidFill>
            <a:prstDash val="solid"/>
            <a:miter lim="800000"/>
            <a:headEnd type="triangle"/>
            <a:tailEnd type="triangle"/>
          </a:ln>
          <a:effectLst/>
        </p:spPr>
      </p:cxnSp>
      <p:sp>
        <p:nvSpPr>
          <p:cNvPr id="47" name="ZoneTexte 46">
            <a:extLst>
              <a:ext uri="{FF2B5EF4-FFF2-40B4-BE49-F238E27FC236}">
                <a16:creationId xmlns:a16="http://schemas.microsoft.com/office/drawing/2014/main" id="{B6F8932B-B6C1-4BE1-AE6B-CC0DD3FD2A72}"/>
              </a:ext>
            </a:extLst>
          </p:cNvPr>
          <p:cNvSpPr txBox="1"/>
          <p:nvPr/>
        </p:nvSpPr>
        <p:spPr>
          <a:xfrm>
            <a:off x="3861005" y="1548186"/>
            <a:ext cx="2461508"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srgbClr val="3E454A"/>
                </a:solidFill>
                <a:effectLst/>
                <a:uLnTx/>
                <a:uFillTx/>
              </a:rPr>
              <a:t>Contrat de partenariat national</a:t>
            </a:r>
          </a:p>
        </p:txBody>
      </p:sp>
      <p:pic>
        <p:nvPicPr>
          <p:cNvPr id="48" name="Picture 5" descr="Image result for logo bpce">
            <a:extLst>
              <a:ext uri="{FF2B5EF4-FFF2-40B4-BE49-F238E27FC236}">
                <a16:creationId xmlns:a16="http://schemas.microsoft.com/office/drawing/2014/main" id="{8AD4CD1A-33C0-4268-BC3D-AC6C277800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9841" y="1511115"/>
            <a:ext cx="1610427" cy="604545"/>
          </a:xfrm>
          <a:prstGeom prst="rect">
            <a:avLst/>
          </a:prstGeom>
          <a:noFill/>
          <a:extLst>
            <a:ext uri="{909E8E84-426E-40DD-AFC4-6F175D3DCCD1}">
              <a14:hiddenFill xmlns:a14="http://schemas.microsoft.com/office/drawing/2010/main">
                <a:solidFill>
                  <a:srgbClr val="FFFFFF"/>
                </a:solidFill>
              </a14:hiddenFill>
            </a:ext>
          </a:extLst>
        </p:spPr>
      </p:pic>
      <p:pic>
        <p:nvPicPr>
          <p:cNvPr id="49" name="Image 48">
            <a:extLst>
              <a:ext uri="{FF2B5EF4-FFF2-40B4-BE49-F238E27FC236}">
                <a16:creationId xmlns:a16="http://schemas.microsoft.com/office/drawing/2014/main" id="{C99ED7D1-E2BB-49E6-8639-9349932A8C3F}"/>
              </a:ext>
            </a:extLst>
          </p:cNvPr>
          <p:cNvPicPr>
            <a:picLocks noChangeAspect="1"/>
          </p:cNvPicPr>
          <p:nvPr/>
        </p:nvPicPr>
        <p:blipFill rotWithShape="1">
          <a:blip r:embed="rId3"/>
          <a:srcRect l="3140" t="6509" r="70098" b="9800"/>
          <a:stretch/>
        </p:blipFill>
        <p:spPr>
          <a:xfrm>
            <a:off x="7389668" y="3315176"/>
            <a:ext cx="710773" cy="727113"/>
          </a:xfrm>
          <a:prstGeom prst="rect">
            <a:avLst/>
          </a:prstGeom>
        </p:spPr>
      </p:pic>
      <p:cxnSp>
        <p:nvCxnSpPr>
          <p:cNvPr id="50" name="Connecteur droit avec flèche 49">
            <a:extLst>
              <a:ext uri="{FF2B5EF4-FFF2-40B4-BE49-F238E27FC236}">
                <a16:creationId xmlns:a16="http://schemas.microsoft.com/office/drawing/2014/main" id="{1D7D41D1-583F-49CB-BAC3-690EE586DB07}"/>
              </a:ext>
            </a:extLst>
          </p:cNvPr>
          <p:cNvCxnSpPr>
            <a:cxnSpLocks/>
            <a:stCxn id="49" idx="0"/>
            <a:endCxn id="48" idx="2"/>
          </p:cNvCxnSpPr>
          <p:nvPr/>
        </p:nvCxnSpPr>
        <p:spPr>
          <a:xfrm flipV="1">
            <a:off x="7745055" y="2115660"/>
            <a:ext cx="0" cy="1199516"/>
          </a:xfrm>
          <a:prstGeom prst="straightConnector1">
            <a:avLst/>
          </a:prstGeom>
          <a:noFill/>
          <a:ln w="19050" cap="flat" cmpd="sng" algn="ctr">
            <a:solidFill>
              <a:srgbClr val="3E454A"/>
            </a:solidFill>
            <a:prstDash val="solid"/>
            <a:miter lim="800000"/>
            <a:headEnd type="none"/>
            <a:tailEnd type="triangle"/>
          </a:ln>
          <a:effectLst/>
        </p:spPr>
      </p:cxnSp>
      <p:sp>
        <p:nvSpPr>
          <p:cNvPr id="51" name="ZoneTexte 50">
            <a:extLst>
              <a:ext uri="{FF2B5EF4-FFF2-40B4-BE49-F238E27FC236}">
                <a16:creationId xmlns:a16="http://schemas.microsoft.com/office/drawing/2014/main" id="{3411AAFE-130A-4322-878E-A4CDDD197816}"/>
              </a:ext>
            </a:extLst>
          </p:cNvPr>
          <p:cNvSpPr txBox="1"/>
          <p:nvPr/>
        </p:nvSpPr>
        <p:spPr>
          <a:xfrm>
            <a:off x="7745055" y="2451588"/>
            <a:ext cx="2576443"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srgbClr val="3E454A"/>
                </a:solidFill>
                <a:effectLst/>
                <a:uLnTx/>
                <a:uFillTx/>
              </a:rPr>
              <a:t>Adhésion au contrat de partenariat national</a:t>
            </a:r>
          </a:p>
        </p:txBody>
      </p:sp>
      <p:cxnSp>
        <p:nvCxnSpPr>
          <p:cNvPr id="52" name="Connecteur : en angle 51">
            <a:extLst>
              <a:ext uri="{FF2B5EF4-FFF2-40B4-BE49-F238E27FC236}">
                <a16:creationId xmlns:a16="http://schemas.microsoft.com/office/drawing/2014/main" id="{7327C334-5BBF-4979-A41E-195B8B01003B}"/>
              </a:ext>
            </a:extLst>
          </p:cNvPr>
          <p:cNvCxnSpPr>
            <a:cxnSpLocks/>
            <a:stCxn id="49" idx="1"/>
          </p:cNvCxnSpPr>
          <p:nvPr/>
        </p:nvCxnSpPr>
        <p:spPr>
          <a:xfrm rot="10800000">
            <a:off x="3025802" y="2062289"/>
            <a:ext cx="4363866" cy="1616444"/>
          </a:xfrm>
          <a:prstGeom prst="bentConnector2">
            <a:avLst/>
          </a:prstGeom>
          <a:noFill/>
          <a:ln w="19050" cap="flat" cmpd="sng" algn="ctr">
            <a:solidFill>
              <a:srgbClr val="3E454A"/>
            </a:solidFill>
            <a:prstDash val="solid"/>
            <a:miter lim="800000"/>
            <a:headEnd type="triangle"/>
            <a:tailEnd type="none"/>
          </a:ln>
          <a:effectLst/>
        </p:spPr>
      </p:cxnSp>
      <p:pic>
        <p:nvPicPr>
          <p:cNvPr id="53" name="Graphique 52" descr="Femme médecin avec un remplissage uni">
            <a:extLst>
              <a:ext uri="{FF2B5EF4-FFF2-40B4-BE49-F238E27FC236}">
                <a16:creationId xmlns:a16="http://schemas.microsoft.com/office/drawing/2014/main" id="{7B3FE195-0A9C-4741-851B-E2F0AD75236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66045" y="5125211"/>
            <a:ext cx="758020" cy="758021"/>
          </a:xfrm>
          <a:prstGeom prst="rect">
            <a:avLst/>
          </a:prstGeom>
        </p:spPr>
      </p:pic>
      <p:cxnSp>
        <p:nvCxnSpPr>
          <p:cNvPr id="54" name="Connecteur : en angle 53">
            <a:extLst>
              <a:ext uri="{FF2B5EF4-FFF2-40B4-BE49-F238E27FC236}">
                <a16:creationId xmlns:a16="http://schemas.microsoft.com/office/drawing/2014/main" id="{D4C18A6A-E974-48D3-9ACB-1F74233478E5}"/>
              </a:ext>
            </a:extLst>
          </p:cNvPr>
          <p:cNvCxnSpPr>
            <a:cxnSpLocks/>
            <a:stCxn id="53" idx="1"/>
            <a:endCxn id="59" idx="2"/>
          </p:cNvCxnSpPr>
          <p:nvPr/>
        </p:nvCxnSpPr>
        <p:spPr>
          <a:xfrm rot="10800000">
            <a:off x="2649169" y="2027098"/>
            <a:ext cx="4716877" cy="3477125"/>
          </a:xfrm>
          <a:prstGeom prst="bentConnector2">
            <a:avLst/>
          </a:prstGeom>
          <a:noFill/>
          <a:ln w="19050" cap="flat" cmpd="sng" algn="ctr">
            <a:solidFill>
              <a:srgbClr val="3E454A"/>
            </a:solidFill>
            <a:prstDash val="solid"/>
            <a:miter lim="800000"/>
            <a:tailEnd type="triangle"/>
          </a:ln>
          <a:effectLst/>
        </p:spPr>
      </p:cxnSp>
      <p:sp>
        <p:nvSpPr>
          <p:cNvPr id="55" name="ZoneTexte 54">
            <a:extLst>
              <a:ext uri="{FF2B5EF4-FFF2-40B4-BE49-F238E27FC236}">
                <a16:creationId xmlns:a16="http://schemas.microsoft.com/office/drawing/2014/main" id="{37F6E60C-80E9-45B1-9EB5-7B40880D3568}"/>
              </a:ext>
            </a:extLst>
          </p:cNvPr>
          <p:cNvSpPr txBox="1"/>
          <p:nvPr/>
        </p:nvSpPr>
        <p:spPr>
          <a:xfrm>
            <a:off x="2661762" y="5216628"/>
            <a:ext cx="4774739"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srgbClr val="3E454A"/>
                </a:solidFill>
                <a:effectLst/>
                <a:uLnTx/>
                <a:uFillTx/>
              </a:rPr>
              <a:t>Souscription à une des propositions présentées par WTW</a:t>
            </a:r>
          </a:p>
        </p:txBody>
      </p:sp>
      <p:cxnSp>
        <p:nvCxnSpPr>
          <p:cNvPr id="56" name="Connecteur droit avec flèche 55">
            <a:extLst>
              <a:ext uri="{FF2B5EF4-FFF2-40B4-BE49-F238E27FC236}">
                <a16:creationId xmlns:a16="http://schemas.microsoft.com/office/drawing/2014/main" id="{177707B4-3FBE-4CFD-8A0D-89FFC80D2B69}"/>
              </a:ext>
            </a:extLst>
          </p:cNvPr>
          <p:cNvCxnSpPr>
            <a:cxnSpLocks/>
            <a:stCxn id="53" idx="0"/>
            <a:endCxn id="49" idx="2"/>
          </p:cNvCxnSpPr>
          <p:nvPr/>
        </p:nvCxnSpPr>
        <p:spPr>
          <a:xfrm flipV="1">
            <a:off x="7745055" y="4042289"/>
            <a:ext cx="0" cy="1082922"/>
          </a:xfrm>
          <a:prstGeom prst="straightConnector1">
            <a:avLst/>
          </a:prstGeom>
          <a:noFill/>
          <a:ln w="19050" cap="flat" cmpd="sng" algn="ctr">
            <a:solidFill>
              <a:srgbClr val="3E454A"/>
            </a:solidFill>
            <a:prstDash val="solid"/>
            <a:miter lim="800000"/>
            <a:headEnd type="triangle"/>
            <a:tailEnd type="none"/>
          </a:ln>
          <a:effectLst/>
        </p:spPr>
      </p:cxnSp>
      <p:sp>
        <p:nvSpPr>
          <p:cNvPr id="57" name="ZoneTexte 56">
            <a:extLst>
              <a:ext uri="{FF2B5EF4-FFF2-40B4-BE49-F238E27FC236}">
                <a16:creationId xmlns:a16="http://schemas.microsoft.com/office/drawing/2014/main" id="{5CE9F455-5964-43AF-B794-7150FD422F0F}"/>
              </a:ext>
            </a:extLst>
          </p:cNvPr>
          <p:cNvSpPr txBox="1"/>
          <p:nvPr/>
        </p:nvSpPr>
        <p:spPr>
          <a:xfrm>
            <a:off x="7745055" y="4266063"/>
            <a:ext cx="3601772" cy="523220"/>
          </a:xfrm>
          <a:prstGeom prst="rect">
            <a:avLst/>
          </a:prstGeom>
          <a:noFill/>
        </p:spPr>
        <p:txBody>
          <a:bodyPr wrap="square" rtlCol="0">
            <a:spAutoFit/>
          </a:bodyPr>
          <a:lstStyle>
            <a:defPPr>
              <a:defRPr lang="fr-FR"/>
            </a:defPPr>
            <a:lvl1pPr algn="ctr">
              <a:defRPr sz="1400"/>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srgbClr val="3E454A"/>
                </a:solidFill>
                <a:effectLst/>
                <a:uLnTx/>
                <a:uFillTx/>
              </a:rPr>
              <a:t>Mise en relation avec WTW pour bénéficier d’une proposition Cyber Assurances</a:t>
            </a:r>
            <a:endParaRPr kumimoji="0" lang="fr-FR" sz="1400" b="0" i="0" u="none" strike="sngStrike" kern="0" cap="none" spc="0" normalizeH="0" baseline="0" noProof="0">
              <a:ln>
                <a:noFill/>
              </a:ln>
              <a:solidFill>
                <a:srgbClr val="C00000"/>
              </a:solidFill>
              <a:effectLst/>
              <a:uLnTx/>
              <a:uFillTx/>
            </a:endParaRPr>
          </a:p>
        </p:txBody>
      </p:sp>
      <p:sp>
        <p:nvSpPr>
          <p:cNvPr id="58" name="ZoneTexte 57">
            <a:extLst>
              <a:ext uri="{FF2B5EF4-FFF2-40B4-BE49-F238E27FC236}">
                <a16:creationId xmlns:a16="http://schemas.microsoft.com/office/drawing/2014/main" id="{28060C4D-7D26-4EF4-80A5-54E19FB5F5FA}"/>
              </a:ext>
            </a:extLst>
          </p:cNvPr>
          <p:cNvSpPr txBox="1"/>
          <p:nvPr/>
        </p:nvSpPr>
        <p:spPr>
          <a:xfrm>
            <a:off x="3043290" y="3411800"/>
            <a:ext cx="4096677"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srgbClr val="3E454A"/>
                </a:solidFill>
                <a:effectLst/>
                <a:uLnTx/>
                <a:uFillTx/>
              </a:rPr>
              <a:t>Versement d’une commission d’apport d’affaires</a:t>
            </a:r>
          </a:p>
        </p:txBody>
      </p:sp>
      <p:pic>
        <p:nvPicPr>
          <p:cNvPr id="59" name="Image 58">
            <a:extLst>
              <a:ext uri="{FF2B5EF4-FFF2-40B4-BE49-F238E27FC236}">
                <a16:creationId xmlns:a16="http://schemas.microsoft.com/office/drawing/2014/main" id="{68FFE9DF-A4B8-4FE7-BC88-651DA345C0B9}"/>
              </a:ext>
            </a:extLst>
          </p:cNvPr>
          <p:cNvPicPr>
            <a:picLocks noChangeAspect="1"/>
          </p:cNvPicPr>
          <p:nvPr/>
        </p:nvPicPr>
        <p:blipFill>
          <a:blip r:embed="rId6"/>
          <a:stretch>
            <a:fillRect/>
          </a:stretch>
        </p:blipFill>
        <p:spPr>
          <a:xfrm>
            <a:off x="2033859" y="1629197"/>
            <a:ext cx="1230618" cy="397900"/>
          </a:xfrm>
          <a:prstGeom prst="rect">
            <a:avLst/>
          </a:prstGeom>
        </p:spPr>
      </p:pic>
    </p:spTree>
    <p:extLst>
      <p:ext uri="{BB962C8B-B14F-4D97-AF65-F5344CB8AC3E}">
        <p14:creationId xmlns:p14="http://schemas.microsoft.com/office/powerpoint/2010/main" val="25464526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Tx/>
              <a:buFont typeface="+mj-lt"/>
              <a:buAutoNum type="arabicPeriod"/>
            </a:pPr>
            <a:r>
              <a:rPr lang="fr-FR" sz="2400">
                <a:solidFill>
                  <a:schemeClr val="tx1"/>
                </a:solidFill>
              </a:rPr>
              <a:t>Contexte</a:t>
            </a:r>
          </a:p>
          <a:p>
            <a:pPr>
              <a:buClrTx/>
            </a:pPr>
            <a:r>
              <a:rPr lang="fr-FR" sz="2400">
                <a:solidFill>
                  <a:schemeClr val="tx1"/>
                </a:solidFill>
              </a:rPr>
              <a:t>Partenariat                   /</a:t>
            </a:r>
          </a:p>
          <a:p>
            <a:pPr>
              <a:buClrTx/>
            </a:pPr>
            <a:r>
              <a:rPr lang="fr-FR" sz="2400">
                <a:solidFill>
                  <a:schemeClr val="tx1"/>
                </a:solidFill>
              </a:rPr>
              <a:t>L’offre Cyber Pro by </a:t>
            </a:r>
          </a:p>
          <a:p>
            <a:pPr>
              <a:buClrTx/>
            </a:pPr>
            <a:r>
              <a:rPr lang="fr-FR" sz="2400">
                <a:solidFill>
                  <a:schemeClr val="tx1"/>
                </a:solidFill>
              </a:rPr>
              <a:t>Schémas de distribution / Argumentaire</a:t>
            </a:r>
          </a:p>
          <a:p>
            <a:pPr>
              <a:buClrTx/>
            </a:pPr>
            <a:r>
              <a:rPr lang="fr-FR" sz="2400">
                <a:solidFill>
                  <a:schemeClr val="tx1"/>
                </a:solidFill>
              </a:rPr>
              <a:t>Schéma contractuel</a:t>
            </a:r>
          </a:p>
          <a:p>
            <a:pPr>
              <a:buClrTx/>
            </a:pPr>
            <a:endParaRPr lang="fr-FR" sz="2400" b="1">
              <a:solidFill>
                <a:srgbClr val="C00000"/>
              </a:solidFill>
            </a:endParaRPr>
          </a:p>
          <a:p>
            <a:pPr>
              <a:buClrTx/>
            </a:pPr>
            <a:r>
              <a:rPr lang="fr-FR" sz="2400" b="1">
                <a:solidFill>
                  <a:srgbClr val="C00000"/>
                </a:solidFill>
              </a:rPr>
              <a:t>Annexe</a:t>
            </a:r>
          </a:p>
          <a:p>
            <a:endParaRPr lang="fr-FR" sz="2400" b="1"/>
          </a:p>
        </p:txBody>
      </p:sp>
      <p:sp>
        <p:nvSpPr>
          <p:cNvPr id="3" name="Rectangle 2">
            <a:extLst>
              <a:ext uri="{FF2B5EF4-FFF2-40B4-BE49-F238E27FC236}">
                <a16:creationId xmlns:a16="http://schemas.microsoft.com/office/drawing/2014/main" id="{9ADF4C20-1357-438A-BEE4-082974747E7E}"/>
              </a:ext>
            </a:extLst>
          </p:cNvPr>
          <p:cNvSpPr/>
          <p:nvPr/>
        </p:nvSpPr>
        <p:spPr>
          <a:xfrm>
            <a:off x="3483429" y="4854201"/>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8F4A06BC-B829-4B8C-ABD6-E9D579E6C33D}"/>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615409" y="2420673"/>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ctualités du Groupe BPCE : Banque Populaire Caisse d'Epargne Natixis - 22">
            <a:extLst>
              <a:ext uri="{FF2B5EF4-FFF2-40B4-BE49-F238E27FC236}">
                <a16:creationId xmlns:a16="http://schemas.microsoft.com/office/drawing/2014/main" id="{BA93EC2C-4BFA-4CB8-9FF2-7816BCA2BA6C}"/>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5903872" y="2309883"/>
            <a:ext cx="1407900" cy="4017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FAB4BBC6-EEB1-4E1B-A24D-33AB901DA2D2}"/>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106320" y="2904155"/>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737A62C5-1ABF-4B1D-9ACF-A7A3192FA52B}"/>
              </a:ext>
            </a:extLst>
          </p:cNvPr>
          <p:cNvPicPr>
            <a:picLocks noChangeAspect="1"/>
          </p:cNvPicPr>
          <p:nvPr/>
        </p:nvPicPr>
        <p:blipFill>
          <a:blip r:embed="rId6"/>
          <a:stretch>
            <a:fillRect/>
          </a:stretch>
        </p:blipFill>
        <p:spPr>
          <a:xfrm>
            <a:off x="7454598" y="141675"/>
            <a:ext cx="4537021" cy="98673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507566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Annexe / le marché de la Cyber assurance</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6</a:t>
            </a:r>
          </a:p>
        </p:txBody>
      </p:sp>
      <p:sp>
        <p:nvSpPr>
          <p:cNvPr id="111" name="Rectangle 110">
            <a:extLst>
              <a:ext uri="{FF2B5EF4-FFF2-40B4-BE49-F238E27FC236}">
                <a16:creationId xmlns:a16="http://schemas.microsoft.com/office/drawing/2014/main" id="{47FEE395-F485-4531-A233-6678095DCEE9}"/>
              </a:ext>
            </a:extLst>
          </p:cNvPr>
          <p:cNvSpPr/>
          <p:nvPr/>
        </p:nvSpPr>
        <p:spPr>
          <a:xfrm>
            <a:off x="7041455" y="1092760"/>
            <a:ext cx="4801459" cy="587651"/>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2" name="Rectangle 111">
            <a:extLst>
              <a:ext uri="{FF2B5EF4-FFF2-40B4-BE49-F238E27FC236}">
                <a16:creationId xmlns:a16="http://schemas.microsoft.com/office/drawing/2014/main" id="{746EC901-884D-4D67-8AFB-F3347488EF5D}"/>
              </a:ext>
            </a:extLst>
          </p:cNvPr>
          <p:cNvSpPr/>
          <p:nvPr/>
        </p:nvSpPr>
        <p:spPr>
          <a:xfrm>
            <a:off x="7041438" y="1714733"/>
            <a:ext cx="4801961" cy="2069460"/>
          </a:xfrm>
          <a:prstGeom prst="rect">
            <a:avLst/>
          </a:prstGeom>
          <a:solidFill>
            <a:srgbClr val="FEF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3" name="Rectangle 112">
            <a:extLst>
              <a:ext uri="{FF2B5EF4-FFF2-40B4-BE49-F238E27FC236}">
                <a16:creationId xmlns:a16="http://schemas.microsoft.com/office/drawing/2014/main" id="{8C1E454F-7B07-41B1-A11F-3909D14EAFC6}"/>
              </a:ext>
            </a:extLst>
          </p:cNvPr>
          <p:cNvSpPr/>
          <p:nvPr/>
        </p:nvSpPr>
        <p:spPr>
          <a:xfrm>
            <a:off x="1830709" y="1717135"/>
            <a:ext cx="5020627" cy="2115523"/>
          </a:xfrm>
          <a:prstGeom prst="rect">
            <a:avLst/>
          </a:prstGeom>
          <a:solidFill>
            <a:srgbClr val="FEF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4" name="Rectangle 113">
            <a:extLst>
              <a:ext uri="{FF2B5EF4-FFF2-40B4-BE49-F238E27FC236}">
                <a16:creationId xmlns:a16="http://schemas.microsoft.com/office/drawing/2014/main" id="{C335B971-881E-4342-B230-8DB355368CE7}"/>
              </a:ext>
            </a:extLst>
          </p:cNvPr>
          <p:cNvSpPr/>
          <p:nvPr/>
        </p:nvSpPr>
        <p:spPr>
          <a:xfrm>
            <a:off x="1824335" y="1092760"/>
            <a:ext cx="5027000" cy="544768"/>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5" name="Rectangle 114">
            <a:extLst>
              <a:ext uri="{FF2B5EF4-FFF2-40B4-BE49-F238E27FC236}">
                <a16:creationId xmlns:a16="http://schemas.microsoft.com/office/drawing/2014/main" id="{379DB536-5A31-4C9B-B394-6035DD14505F}"/>
              </a:ext>
            </a:extLst>
          </p:cNvPr>
          <p:cNvSpPr/>
          <p:nvPr/>
        </p:nvSpPr>
        <p:spPr>
          <a:xfrm>
            <a:off x="1933458" y="1734986"/>
            <a:ext cx="5005229" cy="2158436"/>
          </a:xfrm>
          <a:prstGeom prst="rect">
            <a:avLst/>
          </a:prstGeom>
        </p:spPr>
        <p:txBody>
          <a:bodyPr wrap="square" lIns="0" tIns="0" rIns="0" bIns="0" anchor="ctr">
            <a:noAutofit/>
          </a:bodyPr>
          <a:lstStyle/>
          <a:p>
            <a:pPr marL="228594" marR="0" lvl="0" indent="-228594"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0" cap="none" spc="0" normalizeH="0" baseline="0" noProof="0">
                <a:ln>
                  <a:noFill/>
                </a:ln>
                <a:solidFill>
                  <a:prstClr val="black"/>
                </a:solidFill>
                <a:effectLst/>
                <a:uLnTx/>
                <a:uFillTx/>
              </a:rPr>
              <a:t>Les </a:t>
            </a:r>
            <a:r>
              <a:rPr kumimoji="0" lang="fr-FR" sz="1400" b="1" i="0" u="none" strike="noStrike" kern="0" cap="none" spc="0" normalizeH="0" baseline="0" noProof="0">
                <a:ln>
                  <a:noFill/>
                </a:ln>
                <a:solidFill>
                  <a:prstClr val="black"/>
                </a:solidFill>
                <a:effectLst/>
                <a:uLnTx/>
                <a:uFillTx/>
              </a:rPr>
              <a:t>attaques sont de plus en plus nombreuses </a:t>
            </a:r>
            <a:r>
              <a:rPr kumimoji="0" lang="fr-FR" sz="1400" b="0" i="0" u="none" strike="noStrike" kern="0" cap="none" spc="0" normalizeH="0" baseline="0" noProof="0">
                <a:ln>
                  <a:noFill/>
                </a:ln>
                <a:solidFill>
                  <a:prstClr val="black"/>
                </a:solidFill>
                <a:effectLst/>
                <a:uLnTx/>
                <a:uFillTx/>
              </a:rPr>
              <a:t>et sophistiquées. </a:t>
            </a:r>
          </a:p>
          <a:p>
            <a:pPr marL="228594" marR="0" lvl="0" indent="-228594"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1" i="0" u="none" strike="noStrike" kern="0" cap="none" spc="0" normalizeH="0" baseline="0" noProof="0">
                <a:ln>
                  <a:noFill/>
                </a:ln>
                <a:solidFill>
                  <a:srgbClr val="3E454A"/>
                </a:solidFill>
                <a:effectLst/>
                <a:uLnTx/>
                <a:uFillTx/>
              </a:rPr>
              <a:t>Depuis la COVID </a:t>
            </a:r>
            <a:r>
              <a:rPr kumimoji="0" lang="fr-FR" sz="1400" b="0" i="0" u="none" strike="noStrike" kern="0" cap="none" spc="0" normalizeH="0" baseline="0" noProof="0">
                <a:ln>
                  <a:noFill/>
                </a:ln>
                <a:solidFill>
                  <a:srgbClr val="3E454A"/>
                </a:solidFill>
                <a:effectLst/>
                <a:uLnTx/>
                <a:uFillTx/>
              </a:rPr>
              <a:t>(télétravail, faille de sécurité, </a:t>
            </a:r>
            <a:r>
              <a:rPr kumimoji="0" lang="fr-FR" sz="1400" b="0" i="0" u="none" strike="noStrike" kern="0" cap="none" spc="0" normalizeH="0" baseline="0" noProof="0" err="1">
                <a:ln>
                  <a:noFill/>
                </a:ln>
                <a:solidFill>
                  <a:srgbClr val="3E454A"/>
                </a:solidFill>
                <a:effectLst/>
                <a:uLnTx/>
                <a:uFillTx/>
              </a:rPr>
              <a:t>etc</a:t>
            </a:r>
            <a:r>
              <a:rPr kumimoji="0" lang="fr-FR" sz="1400" b="0" i="0" u="none" strike="noStrike" kern="0" cap="none" spc="0" normalizeH="0" baseline="0" noProof="0">
                <a:ln>
                  <a:noFill/>
                </a:ln>
                <a:solidFill>
                  <a:srgbClr val="3E454A"/>
                </a:solidFill>
                <a:effectLst/>
                <a:uLnTx/>
                <a:uFillTx/>
              </a:rPr>
              <a:t>), de nouvelles opportunités se sont créées pour les hackers qui ont eu pour conséquence une </a:t>
            </a:r>
            <a:r>
              <a:rPr kumimoji="0" lang="fr-FR" sz="1400" b="1" i="0" u="none" strike="noStrike" kern="0" cap="none" spc="0" normalizeH="0" baseline="0" noProof="0">
                <a:ln>
                  <a:noFill/>
                </a:ln>
                <a:solidFill>
                  <a:srgbClr val="3E454A"/>
                </a:solidFill>
                <a:effectLst/>
                <a:uLnTx/>
                <a:uFillTx/>
              </a:rPr>
              <a:t>explosion des risques et des montants de primes</a:t>
            </a:r>
            <a:r>
              <a:rPr kumimoji="0" lang="fr-FR" sz="1400" b="0" i="0" u="none" strike="noStrike" kern="0" cap="none" spc="0" normalizeH="0" baseline="0" noProof="0">
                <a:ln>
                  <a:noFill/>
                </a:ln>
                <a:solidFill>
                  <a:srgbClr val="3E454A"/>
                </a:solidFill>
                <a:effectLst/>
                <a:uLnTx/>
                <a:uFillTx/>
              </a:rPr>
              <a:t>.</a:t>
            </a:r>
          </a:p>
          <a:p>
            <a:pPr marL="228594" marR="0" lvl="0" indent="-228594"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0" cap="none" spc="0" normalizeH="0" baseline="0" noProof="0">
                <a:ln>
                  <a:noFill/>
                </a:ln>
                <a:solidFill>
                  <a:srgbClr val="3E454A"/>
                </a:solidFill>
                <a:effectLst/>
                <a:uLnTx/>
                <a:uFillTx/>
              </a:rPr>
              <a:t>Si le montant de primes a fortement augmenté en 3 ans, il reste toujours en deçà du montant des indemnisations.</a:t>
            </a:r>
          </a:p>
        </p:txBody>
      </p:sp>
      <p:sp>
        <p:nvSpPr>
          <p:cNvPr id="116" name="Rectangle 115">
            <a:extLst>
              <a:ext uri="{FF2B5EF4-FFF2-40B4-BE49-F238E27FC236}">
                <a16:creationId xmlns:a16="http://schemas.microsoft.com/office/drawing/2014/main" id="{9C56D1E7-AA33-4F67-8C4C-6F3508A1432A}"/>
              </a:ext>
            </a:extLst>
          </p:cNvPr>
          <p:cNvSpPr/>
          <p:nvPr/>
        </p:nvSpPr>
        <p:spPr>
          <a:xfrm>
            <a:off x="3794340" y="1172367"/>
            <a:ext cx="2226636" cy="338554"/>
          </a:xfrm>
          <a:prstGeom prst="rect">
            <a:avLst/>
          </a:prstGeom>
        </p:spPr>
        <p:txBody>
          <a:bodyPr wrap="square" lIns="0" rIns="0">
            <a:spAutoFit/>
          </a:bodyPr>
          <a:lstStyle/>
          <a:p>
            <a:pPr marL="0" marR="0" lvl="0" indent="0" defTabSz="1217776" eaLnBrk="1" fontAlgn="auto" latinLnBrk="0" hangingPunct="1">
              <a:lnSpc>
                <a:spcPct val="100000"/>
              </a:lnSpc>
              <a:spcBef>
                <a:spcPts val="1600"/>
              </a:spcBef>
              <a:spcAft>
                <a:spcPts val="0"/>
              </a:spcAft>
              <a:buClrTx/>
              <a:buSzTx/>
              <a:buFontTx/>
              <a:buNone/>
              <a:tabLst/>
              <a:defRPr/>
            </a:pPr>
            <a:r>
              <a:rPr kumimoji="0" lang="en-US" sz="1600" b="1" i="0" u="none" strike="noStrike" kern="0" cap="none" spc="0" normalizeH="0" baseline="0" noProof="1">
                <a:ln>
                  <a:noFill/>
                </a:ln>
                <a:solidFill>
                  <a:srgbClr val="A5CC74">
                    <a:lumMod val="20000"/>
                    <a:lumOff val="80000"/>
                  </a:srgbClr>
                </a:solidFill>
                <a:effectLst/>
                <a:uLnTx/>
                <a:uFillTx/>
              </a:rPr>
              <a:t>Principaux constats</a:t>
            </a:r>
            <a:endParaRPr kumimoji="0" lang="en-US" sz="1200" b="1" i="0" u="none" strike="noStrike" kern="0" cap="none" spc="0" normalizeH="0" baseline="0" noProof="1">
              <a:ln>
                <a:noFill/>
              </a:ln>
              <a:solidFill>
                <a:srgbClr val="A5CC74">
                  <a:lumMod val="20000"/>
                  <a:lumOff val="80000"/>
                </a:srgbClr>
              </a:solidFill>
              <a:effectLst/>
              <a:uLnTx/>
              <a:uFillTx/>
            </a:endParaRPr>
          </a:p>
        </p:txBody>
      </p:sp>
      <p:grpSp>
        <p:nvGrpSpPr>
          <p:cNvPr id="117" name="Group 242">
            <a:extLst>
              <a:ext uri="{FF2B5EF4-FFF2-40B4-BE49-F238E27FC236}">
                <a16:creationId xmlns:a16="http://schemas.microsoft.com/office/drawing/2014/main" id="{39686227-7B9B-49B2-AC72-681DCCF68C59}"/>
              </a:ext>
            </a:extLst>
          </p:cNvPr>
          <p:cNvGrpSpPr>
            <a:grpSpLocks noChangeAspect="1"/>
          </p:cNvGrpSpPr>
          <p:nvPr/>
        </p:nvGrpSpPr>
        <p:grpSpPr bwMode="auto">
          <a:xfrm>
            <a:off x="2998042" y="1148720"/>
            <a:ext cx="415651" cy="416624"/>
            <a:chOff x="4478" y="440"/>
            <a:chExt cx="426" cy="427"/>
          </a:xfrm>
          <a:solidFill>
            <a:srgbClr val="A5CC74">
              <a:lumMod val="20000"/>
              <a:lumOff val="80000"/>
            </a:srgbClr>
          </a:solidFill>
        </p:grpSpPr>
        <p:sp>
          <p:nvSpPr>
            <p:cNvPr id="118" name="Freeform 243">
              <a:extLst>
                <a:ext uri="{FF2B5EF4-FFF2-40B4-BE49-F238E27FC236}">
                  <a16:creationId xmlns:a16="http://schemas.microsoft.com/office/drawing/2014/main" id="{081B8072-1F7D-43F1-8A28-70107F317649}"/>
                </a:ext>
              </a:extLst>
            </p:cNvPr>
            <p:cNvSpPr>
              <a:spLocks noEditPoints="1"/>
            </p:cNvSpPr>
            <p:nvPr/>
          </p:nvSpPr>
          <p:spPr bwMode="auto">
            <a:xfrm>
              <a:off x="4549" y="440"/>
              <a:ext cx="284" cy="284"/>
            </a:xfrm>
            <a:custGeom>
              <a:avLst/>
              <a:gdLst>
                <a:gd name="T0" fmla="*/ 96 w 192"/>
                <a:gd name="T1" fmla="*/ 192 h 192"/>
                <a:gd name="T2" fmla="*/ 0 w 192"/>
                <a:gd name="T3" fmla="*/ 96 h 192"/>
                <a:gd name="T4" fmla="*/ 96 w 192"/>
                <a:gd name="T5" fmla="*/ 0 h 192"/>
                <a:gd name="T6" fmla="*/ 192 w 192"/>
                <a:gd name="T7" fmla="*/ 96 h 192"/>
                <a:gd name="T8" fmla="*/ 96 w 192"/>
                <a:gd name="T9" fmla="*/ 192 h 192"/>
                <a:gd name="T10" fmla="*/ 96 w 192"/>
                <a:gd name="T11" fmla="*/ 12 h 192"/>
                <a:gd name="T12" fmla="*/ 12 w 192"/>
                <a:gd name="T13" fmla="*/ 96 h 192"/>
                <a:gd name="T14" fmla="*/ 96 w 192"/>
                <a:gd name="T15" fmla="*/ 180 h 192"/>
                <a:gd name="T16" fmla="*/ 180 w 192"/>
                <a:gd name="T17" fmla="*/ 96 h 192"/>
                <a:gd name="T18" fmla="*/ 96 w 192"/>
                <a:gd name="T19" fmla="*/ 1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92">
                  <a:moveTo>
                    <a:pt x="96" y="192"/>
                  </a:moveTo>
                  <a:cubicBezTo>
                    <a:pt x="43" y="192"/>
                    <a:pt x="0" y="149"/>
                    <a:pt x="0" y="96"/>
                  </a:cubicBezTo>
                  <a:cubicBezTo>
                    <a:pt x="0" y="43"/>
                    <a:pt x="43" y="0"/>
                    <a:pt x="96" y="0"/>
                  </a:cubicBezTo>
                  <a:cubicBezTo>
                    <a:pt x="149" y="0"/>
                    <a:pt x="192" y="43"/>
                    <a:pt x="192" y="96"/>
                  </a:cubicBezTo>
                  <a:cubicBezTo>
                    <a:pt x="192" y="149"/>
                    <a:pt x="149" y="192"/>
                    <a:pt x="96" y="192"/>
                  </a:cubicBezTo>
                  <a:close/>
                  <a:moveTo>
                    <a:pt x="96" y="12"/>
                  </a:moveTo>
                  <a:cubicBezTo>
                    <a:pt x="50" y="12"/>
                    <a:pt x="12" y="50"/>
                    <a:pt x="12" y="96"/>
                  </a:cubicBezTo>
                  <a:cubicBezTo>
                    <a:pt x="12" y="142"/>
                    <a:pt x="50" y="180"/>
                    <a:pt x="96" y="180"/>
                  </a:cubicBezTo>
                  <a:cubicBezTo>
                    <a:pt x="143" y="180"/>
                    <a:pt x="180" y="142"/>
                    <a:pt x="180" y="96"/>
                  </a:cubicBezTo>
                  <a:cubicBezTo>
                    <a:pt x="180" y="50"/>
                    <a:pt x="143" y="12"/>
                    <a:pt x="9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119" name="Freeform 244">
              <a:extLst>
                <a:ext uri="{FF2B5EF4-FFF2-40B4-BE49-F238E27FC236}">
                  <a16:creationId xmlns:a16="http://schemas.microsoft.com/office/drawing/2014/main" id="{AF408242-B2EB-4911-8E26-27C9DDAE490D}"/>
                </a:ext>
              </a:extLst>
            </p:cNvPr>
            <p:cNvSpPr>
              <a:spLocks noEditPoints="1"/>
            </p:cNvSpPr>
            <p:nvPr/>
          </p:nvSpPr>
          <p:spPr bwMode="auto">
            <a:xfrm>
              <a:off x="4478" y="582"/>
              <a:ext cx="284" cy="285"/>
            </a:xfrm>
            <a:custGeom>
              <a:avLst/>
              <a:gdLst>
                <a:gd name="T0" fmla="*/ 96 w 192"/>
                <a:gd name="T1" fmla="*/ 192 h 192"/>
                <a:gd name="T2" fmla="*/ 0 w 192"/>
                <a:gd name="T3" fmla="*/ 96 h 192"/>
                <a:gd name="T4" fmla="*/ 96 w 192"/>
                <a:gd name="T5" fmla="*/ 0 h 192"/>
                <a:gd name="T6" fmla="*/ 192 w 192"/>
                <a:gd name="T7" fmla="*/ 96 h 192"/>
                <a:gd name="T8" fmla="*/ 96 w 192"/>
                <a:gd name="T9" fmla="*/ 192 h 192"/>
                <a:gd name="T10" fmla="*/ 96 w 192"/>
                <a:gd name="T11" fmla="*/ 12 h 192"/>
                <a:gd name="T12" fmla="*/ 12 w 192"/>
                <a:gd name="T13" fmla="*/ 96 h 192"/>
                <a:gd name="T14" fmla="*/ 96 w 192"/>
                <a:gd name="T15" fmla="*/ 180 h 192"/>
                <a:gd name="T16" fmla="*/ 180 w 192"/>
                <a:gd name="T17" fmla="*/ 96 h 192"/>
                <a:gd name="T18" fmla="*/ 96 w 192"/>
                <a:gd name="T19" fmla="*/ 1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92">
                  <a:moveTo>
                    <a:pt x="96" y="192"/>
                  </a:moveTo>
                  <a:cubicBezTo>
                    <a:pt x="43" y="192"/>
                    <a:pt x="0" y="149"/>
                    <a:pt x="0" y="96"/>
                  </a:cubicBezTo>
                  <a:cubicBezTo>
                    <a:pt x="0" y="43"/>
                    <a:pt x="43" y="0"/>
                    <a:pt x="96" y="0"/>
                  </a:cubicBezTo>
                  <a:cubicBezTo>
                    <a:pt x="149" y="0"/>
                    <a:pt x="192" y="43"/>
                    <a:pt x="192" y="96"/>
                  </a:cubicBezTo>
                  <a:cubicBezTo>
                    <a:pt x="192" y="149"/>
                    <a:pt x="149" y="192"/>
                    <a:pt x="96" y="192"/>
                  </a:cubicBezTo>
                  <a:close/>
                  <a:moveTo>
                    <a:pt x="96" y="12"/>
                  </a:moveTo>
                  <a:cubicBezTo>
                    <a:pt x="50" y="12"/>
                    <a:pt x="12" y="50"/>
                    <a:pt x="12" y="96"/>
                  </a:cubicBezTo>
                  <a:cubicBezTo>
                    <a:pt x="12" y="142"/>
                    <a:pt x="50" y="180"/>
                    <a:pt x="96" y="180"/>
                  </a:cubicBezTo>
                  <a:cubicBezTo>
                    <a:pt x="143" y="180"/>
                    <a:pt x="180" y="142"/>
                    <a:pt x="180" y="96"/>
                  </a:cubicBezTo>
                  <a:cubicBezTo>
                    <a:pt x="180" y="50"/>
                    <a:pt x="143" y="12"/>
                    <a:pt x="9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120" name="Freeform 245">
              <a:extLst>
                <a:ext uri="{FF2B5EF4-FFF2-40B4-BE49-F238E27FC236}">
                  <a16:creationId xmlns:a16="http://schemas.microsoft.com/office/drawing/2014/main" id="{92FC35FD-3686-4246-9EFC-C6F6A2DCD1B7}"/>
                </a:ext>
              </a:extLst>
            </p:cNvPr>
            <p:cNvSpPr>
              <a:spLocks noEditPoints="1"/>
            </p:cNvSpPr>
            <p:nvPr/>
          </p:nvSpPr>
          <p:spPr bwMode="auto">
            <a:xfrm>
              <a:off x="4620" y="582"/>
              <a:ext cx="284" cy="285"/>
            </a:xfrm>
            <a:custGeom>
              <a:avLst/>
              <a:gdLst>
                <a:gd name="T0" fmla="*/ 96 w 192"/>
                <a:gd name="T1" fmla="*/ 192 h 192"/>
                <a:gd name="T2" fmla="*/ 0 w 192"/>
                <a:gd name="T3" fmla="*/ 96 h 192"/>
                <a:gd name="T4" fmla="*/ 96 w 192"/>
                <a:gd name="T5" fmla="*/ 0 h 192"/>
                <a:gd name="T6" fmla="*/ 192 w 192"/>
                <a:gd name="T7" fmla="*/ 96 h 192"/>
                <a:gd name="T8" fmla="*/ 96 w 192"/>
                <a:gd name="T9" fmla="*/ 192 h 192"/>
                <a:gd name="T10" fmla="*/ 96 w 192"/>
                <a:gd name="T11" fmla="*/ 12 h 192"/>
                <a:gd name="T12" fmla="*/ 12 w 192"/>
                <a:gd name="T13" fmla="*/ 96 h 192"/>
                <a:gd name="T14" fmla="*/ 96 w 192"/>
                <a:gd name="T15" fmla="*/ 180 h 192"/>
                <a:gd name="T16" fmla="*/ 180 w 192"/>
                <a:gd name="T17" fmla="*/ 96 h 192"/>
                <a:gd name="T18" fmla="*/ 96 w 192"/>
                <a:gd name="T19" fmla="*/ 1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92">
                  <a:moveTo>
                    <a:pt x="96" y="192"/>
                  </a:moveTo>
                  <a:cubicBezTo>
                    <a:pt x="43" y="192"/>
                    <a:pt x="0" y="149"/>
                    <a:pt x="0" y="96"/>
                  </a:cubicBezTo>
                  <a:cubicBezTo>
                    <a:pt x="0" y="43"/>
                    <a:pt x="43" y="0"/>
                    <a:pt x="96" y="0"/>
                  </a:cubicBezTo>
                  <a:cubicBezTo>
                    <a:pt x="149" y="0"/>
                    <a:pt x="192" y="43"/>
                    <a:pt x="192" y="96"/>
                  </a:cubicBezTo>
                  <a:cubicBezTo>
                    <a:pt x="192" y="149"/>
                    <a:pt x="149" y="192"/>
                    <a:pt x="96" y="192"/>
                  </a:cubicBezTo>
                  <a:close/>
                  <a:moveTo>
                    <a:pt x="96" y="12"/>
                  </a:moveTo>
                  <a:cubicBezTo>
                    <a:pt x="50" y="12"/>
                    <a:pt x="12" y="50"/>
                    <a:pt x="12" y="96"/>
                  </a:cubicBezTo>
                  <a:cubicBezTo>
                    <a:pt x="12" y="142"/>
                    <a:pt x="50" y="180"/>
                    <a:pt x="96" y="180"/>
                  </a:cubicBezTo>
                  <a:cubicBezTo>
                    <a:pt x="143" y="180"/>
                    <a:pt x="180" y="142"/>
                    <a:pt x="180" y="96"/>
                  </a:cubicBezTo>
                  <a:cubicBezTo>
                    <a:pt x="180" y="50"/>
                    <a:pt x="143" y="12"/>
                    <a:pt x="9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grpSp>
      <p:sp>
        <p:nvSpPr>
          <p:cNvPr id="121" name="Rectangle 120">
            <a:extLst>
              <a:ext uri="{FF2B5EF4-FFF2-40B4-BE49-F238E27FC236}">
                <a16:creationId xmlns:a16="http://schemas.microsoft.com/office/drawing/2014/main" id="{F0ACFB34-B738-449C-959E-AF7796076344}"/>
              </a:ext>
            </a:extLst>
          </p:cNvPr>
          <p:cNvSpPr/>
          <p:nvPr/>
        </p:nvSpPr>
        <p:spPr>
          <a:xfrm>
            <a:off x="7147729" y="1960833"/>
            <a:ext cx="4609268" cy="1575881"/>
          </a:xfrm>
          <a:prstGeom prst="rect">
            <a:avLst/>
          </a:prstGeom>
        </p:spPr>
        <p:txBody>
          <a:bodyPr wrap="square" lIns="0" tIns="0" rIns="0" bIns="0" anchor="ctr">
            <a:spAutoFit/>
          </a:bodyPr>
          <a:lstStyle/>
          <a:p>
            <a:pPr marL="228589" marR="0" lvl="0" indent="-228589" defTabSz="1217776"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1400" b="0" i="0" u="none" strike="noStrike" kern="0" cap="none" spc="0" normalizeH="0" baseline="0" noProof="1">
                <a:ln>
                  <a:noFill/>
                </a:ln>
                <a:solidFill>
                  <a:prstClr val="black"/>
                </a:solidFill>
                <a:effectLst/>
                <a:uLnTx/>
                <a:uFillTx/>
              </a:rPr>
              <a:t>La </a:t>
            </a:r>
            <a:r>
              <a:rPr kumimoji="0" lang="fr-FR" sz="1400" b="1" i="0" u="none" strike="noStrike" kern="0" cap="none" spc="0" normalizeH="0" baseline="0" noProof="1">
                <a:ln>
                  <a:noFill/>
                </a:ln>
                <a:solidFill>
                  <a:srgbClr val="C00000"/>
                </a:solidFill>
                <a:effectLst/>
                <a:uLnTx/>
                <a:uFillTx/>
              </a:rPr>
              <a:t>destruction</a:t>
            </a:r>
            <a:r>
              <a:rPr kumimoji="0" lang="fr-FR" sz="1400" b="0" i="0" u="none" strike="noStrike" kern="0" cap="none" spc="0" normalizeH="0" baseline="0" noProof="1">
                <a:ln>
                  <a:noFill/>
                </a:ln>
                <a:solidFill>
                  <a:prstClr val="black"/>
                </a:solidFill>
                <a:effectLst/>
                <a:uLnTx/>
                <a:uFillTx/>
              </a:rPr>
              <a:t> </a:t>
            </a:r>
            <a:r>
              <a:rPr kumimoji="0" lang="fr-FR" sz="1400" b="0" i="0" u="none" strike="noStrike" kern="0" cap="none" spc="0" normalizeH="0" baseline="0" noProof="1">
                <a:ln>
                  <a:noFill/>
                </a:ln>
                <a:solidFill>
                  <a:srgbClr val="3E454A"/>
                </a:solidFill>
                <a:effectLst/>
                <a:uLnTx/>
                <a:uFillTx/>
              </a:rPr>
              <a:t>des locaux / machines</a:t>
            </a:r>
          </a:p>
          <a:p>
            <a:pPr marL="228589" marR="0" lvl="0" indent="-228589" defTabSz="1217776"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1400" b="1" i="0" u="none" strike="noStrike" kern="0" cap="none" spc="0" normalizeH="0" baseline="0" noProof="1">
                <a:ln>
                  <a:noFill/>
                </a:ln>
                <a:solidFill>
                  <a:srgbClr val="3E454A"/>
                </a:solidFill>
                <a:effectLst/>
                <a:uLnTx/>
                <a:uFillTx/>
              </a:rPr>
              <a:t>L’</a:t>
            </a:r>
            <a:r>
              <a:rPr kumimoji="0" lang="fr-FR" sz="1400" b="1" i="0" u="none" strike="noStrike" kern="0" cap="none" spc="0" normalizeH="0" baseline="0" noProof="1">
                <a:ln>
                  <a:noFill/>
                </a:ln>
                <a:solidFill>
                  <a:srgbClr val="C00000"/>
                </a:solidFill>
                <a:effectLst/>
                <a:uLnTx/>
                <a:uFillTx/>
              </a:rPr>
              <a:t>indisponibilité</a:t>
            </a:r>
            <a:r>
              <a:rPr kumimoji="0" lang="fr-FR" sz="1400" b="0" i="0" u="none" strike="noStrike" kern="0" cap="none" spc="0" normalizeH="0" baseline="0" noProof="1">
                <a:ln>
                  <a:noFill/>
                </a:ln>
                <a:solidFill>
                  <a:prstClr val="black"/>
                </a:solidFill>
                <a:effectLst/>
                <a:uLnTx/>
                <a:uFillTx/>
              </a:rPr>
              <a:t> / la </a:t>
            </a:r>
            <a:r>
              <a:rPr kumimoji="0" lang="fr-FR" sz="1400" b="1" i="0" u="none" strike="noStrike" kern="0" cap="none" spc="0" normalizeH="0" baseline="0" noProof="1">
                <a:ln>
                  <a:noFill/>
                </a:ln>
                <a:solidFill>
                  <a:srgbClr val="C00000"/>
                </a:solidFill>
                <a:effectLst/>
                <a:uLnTx/>
                <a:uFillTx/>
              </a:rPr>
              <a:t>perte</a:t>
            </a:r>
            <a:r>
              <a:rPr kumimoji="0" lang="fr-FR" sz="1400" b="0" i="0" u="none" strike="noStrike" kern="0" cap="none" spc="0" normalizeH="0" baseline="0" noProof="1">
                <a:ln>
                  <a:noFill/>
                </a:ln>
                <a:solidFill>
                  <a:prstClr val="black"/>
                </a:solidFill>
                <a:effectLst/>
                <a:uLnTx/>
                <a:uFillTx/>
              </a:rPr>
              <a:t> d’un Dirigeant / d’une personne-clé</a:t>
            </a:r>
          </a:p>
          <a:p>
            <a:pPr marL="228589" marR="0" lvl="0" indent="-228589" defTabSz="1217776"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1400" b="0" i="0" u="none" strike="noStrike" kern="0" cap="none" spc="0" normalizeH="0" baseline="0" noProof="1">
                <a:ln>
                  <a:noFill/>
                </a:ln>
                <a:solidFill>
                  <a:prstClr val="black"/>
                </a:solidFill>
                <a:effectLst/>
                <a:uLnTx/>
                <a:uFillTx/>
              </a:rPr>
              <a:t>L’</a:t>
            </a:r>
            <a:r>
              <a:rPr kumimoji="0" lang="fr-FR" sz="1400" b="1" i="0" u="none" strike="noStrike" kern="0" cap="none" spc="0" normalizeH="0" baseline="0" noProof="1">
                <a:ln>
                  <a:noFill/>
                </a:ln>
                <a:solidFill>
                  <a:srgbClr val="C30F0F"/>
                </a:solidFill>
                <a:effectLst/>
                <a:uLnTx/>
                <a:uFillTx/>
              </a:rPr>
              <a:t>impayé</a:t>
            </a:r>
            <a:r>
              <a:rPr kumimoji="0" lang="fr-FR" sz="1400" b="0" i="0" u="none" strike="noStrike" kern="0" cap="none" spc="0" normalizeH="0" baseline="0" noProof="1">
                <a:ln>
                  <a:noFill/>
                </a:ln>
                <a:solidFill>
                  <a:prstClr val="black"/>
                </a:solidFill>
                <a:effectLst/>
                <a:uLnTx/>
                <a:uFillTx/>
              </a:rPr>
              <a:t> d’un créancier majeur</a:t>
            </a:r>
          </a:p>
          <a:p>
            <a:pPr marL="228589" marR="0" lvl="0" indent="-228589" defTabSz="1217776"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1400" b="0" i="0" u="none" strike="noStrike" kern="0" cap="none" spc="0" normalizeH="0" baseline="0" noProof="1">
                <a:ln>
                  <a:noFill/>
                </a:ln>
                <a:solidFill>
                  <a:prstClr val="black"/>
                </a:solidFill>
                <a:effectLst/>
                <a:uLnTx/>
                <a:uFillTx/>
              </a:rPr>
              <a:t>L’attaque </a:t>
            </a:r>
            <a:r>
              <a:rPr kumimoji="0" lang="fr-FR" sz="1400" b="1" i="0" u="none" strike="noStrike" kern="0" cap="none" spc="0" normalizeH="0" baseline="0" noProof="1">
                <a:ln>
                  <a:noFill/>
                </a:ln>
                <a:solidFill>
                  <a:srgbClr val="C30F0F"/>
                </a:solidFill>
                <a:effectLst/>
                <a:uLnTx/>
                <a:uFillTx/>
              </a:rPr>
              <a:t>Cyber</a:t>
            </a:r>
          </a:p>
        </p:txBody>
      </p:sp>
      <p:sp>
        <p:nvSpPr>
          <p:cNvPr id="122" name="Rectangle 121">
            <a:extLst>
              <a:ext uri="{FF2B5EF4-FFF2-40B4-BE49-F238E27FC236}">
                <a16:creationId xmlns:a16="http://schemas.microsoft.com/office/drawing/2014/main" id="{BEEE6F8E-D4BC-4EDF-BBB8-40553889D58E}"/>
              </a:ext>
            </a:extLst>
          </p:cNvPr>
          <p:cNvSpPr/>
          <p:nvPr/>
        </p:nvSpPr>
        <p:spPr>
          <a:xfrm>
            <a:off x="7311681" y="1076781"/>
            <a:ext cx="4232587" cy="584775"/>
          </a:xfrm>
          <a:prstGeom prst="rect">
            <a:avLst/>
          </a:prstGeom>
        </p:spPr>
        <p:txBody>
          <a:bodyPr wrap="square" lIns="0" rIns="0">
            <a:spAutoFit/>
          </a:bodyPr>
          <a:lstStyle/>
          <a:p>
            <a:pPr marL="0" marR="0" lvl="0" indent="0" defTabSz="1217776" eaLnBrk="1" fontAlgn="auto" latinLnBrk="0" hangingPunct="1">
              <a:lnSpc>
                <a:spcPct val="100000"/>
              </a:lnSpc>
              <a:spcBef>
                <a:spcPts val="1600"/>
              </a:spcBef>
              <a:spcAft>
                <a:spcPts val="0"/>
              </a:spcAft>
              <a:buClrTx/>
              <a:buSzTx/>
              <a:buFontTx/>
              <a:buNone/>
              <a:tabLst/>
              <a:defRPr/>
            </a:pPr>
            <a:r>
              <a:rPr kumimoji="0" lang="en-US" sz="1600" b="1" i="0" u="none" strike="noStrike" kern="0" cap="none" spc="0" normalizeH="0" baseline="0" noProof="1">
                <a:ln>
                  <a:noFill/>
                </a:ln>
                <a:solidFill>
                  <a:srgbClr val="A5CC74">
                    <a:lumMod val="20000"/>
                    <a:lumOff val="80000"/>
                  </a:srgbClr>
                </a:solidFill>
                <a:effectLst/>
                <a:uLnTx/>
                <a:uFillTx/>
              </a:rPr>
              <a:t>L’attaque Cyber : un des 4 risques “vitaux” de l’Entreprise </a:t>
            </a:r>
          </a:p>
        </p:txBody>
      </p:sp>
      <p:pic>
        <p:nvPicPr>
          <p:cNvPr id="123" name="Graphic 8" descr="High voltage">
            <a:extLst>
              <a:ext uri="{FF2B5EF4-FFF2-40B4-BE49-F238E27FC236}">
                <a16:creationId xmlns:a16="http://schemas.microsoft.com/office/drawing/2014/main" id="{FFEA008B-FE03-47BA-8414-9CA217568612}"/>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340373" y="1179699"/>
            <a:ext cx="416624" cy="416624"/>
          </a:xfrm>
          <a:prstGeom prst="rect">
            <a:avLst/>
          </a:prstGeom>
        </p:spPr>
      </p:pic>
      <p:sp>
        <p:nvSpPr>
          <p:cNvPr id="124" name="Rectangle 123">
            <a:extLst>
              <a:ext uri="{FF2B5EF4-FFF2-40B4-BE49-F238E27FC236}">
                <a16:creationId xmlns:a16="http://schemas.microsoft.com/office/drawing/2014/main" id="{4E6F7831-3F5F-40F2-8855-DABBDC4BF3C3}"/>
              </a:ext>
            </a:extLst>
          </p:cNvPr>
          <p:cNvSpPr/>
          <p:nvPr/>
        </p:nvSpPr>
        <p:spPr>
          <a:xfrm>
            <a:off x="226425" y="2445793"/>
            <a:ext cx="1490220" cy="584775"/>
          </a:xfrm>
          <a:prstGeom prst="rect">
            <a:avLst/>
          </a:prstGeom>
        </p:spPr>
        <p:txBody>
          <a:bodyPr wrap="square" lIns="0" rIns="0">
            <a:spAutoFit/>
          </a:bodyPr>
          <a:lstStyle/>
          <a:p>
            <a:pPr marL="0" marR="0" lvl="0" indent="0" defTabSz="1217776" eaLnBrk="1" fontAlgn="auto" latinLnBrk="0" hangingPunct="1">
              <a:lnSpc>
                <a:spcPct val="100000"/>
              </a:lnSpc>
              <a:spcBef>
                <a:spcPts val="1600"/>
              </a:spcBef>
              <a:spcAft>
                <a:spcPts val="0"/>
              </a:spcAft>
              <a:buClrTx/>
              <a:buSzTx/>
              <a:buFontTx/>
              <a:buNone/>
              <a:tabLst/>
              <a:defRPr/>
            </a:pPr>
            <a:r>
              <a:rPr kumimoji="0" lang="en-US" sz="1600" b="1" i="0" u="none" strike="noStrike" kern="0" cap="all" spc="0" normalizeH="0" baseline="0" noProof="1">
                <a:ln>
                  <a:noFill/>
                </a:ln>
                <a:solidFill>
                  <a:srgbClr val="C00000"/>
                </a:solidFill>
                <a:effectLst/>
                <a:uLnTx/>
                <a:uFillTx/>
              </a:rPr>
              <a:t>DE QUOI PARLE-T-ON ?</a:t>
            </a:r>
            <a:endParaRPr kumimoji="0" lang="en-US" sz="1200" b="1" i="0" u="none" strike="noStrike" kern="0" cap="all" spc="0" normalizeH="0" baseline="0" noProof="1">
              <a:ln>
                <a:noFill/>
              </a:ln>
              <a:solidFill>
                <a:srgbClr val="C00000"/>
              </a:solidFill>
              <a:effectLst/>
              <a:uLnTx/>
              <a:uFillTx/>
            </a:endParaRPr>
          </a:p>
        </p:txBody>
      </p:sp>
      <p:sp>
        <p:nvSpPr>
          <p:cNvPr id="125" name="Rectangle 124">
            <a:extLst>
              <a:ext uri="{FF2B5EF4-FFF2-40B4-BE49-F238E27FC236}">
                <a16:creationId xmlns:a16="http://schemas.microsoft.com/office/drawing/2014/main" id="{EC03FB9A-A563-478B-86BA-581FD2452F19}"/>
              </a:ext>
            </a:extLst>
          </p:cNvPr>
          <p:cNvSpPr/>
          <p:nvPr/>
        </p:nvSpPr>
        <p:spPr>
          <a:xfrm>
            <a:off x="226425" y="4511341"/>
            <a:ext cx="1490220" cy="830997"/>
          </a:xfrm>
          <a:prstGeom prst="rect">
            <a:avLst/>
          </a:prstGeom>
        </p:spPr>
        <p:txBody>
          <a:bodyPr wrap="square" lIns="0" rIns="0">
            <a:spAutoFit/>
          </a:bodyPr>
          <a:lstStyle/>
          <a:p>
            <a:pPr marL="0" marR="0" lvl="0" indent="0" defTabSz="1217776" eaLnBrk="1" fontAlgn="auto" latinLnBrk="0" hangingPunct="1">
              <a:lnSpc>
                <a:spcPct val="100000"/>
              </a:lnSpc>
              <a:spcBef>
                <a:spcPts val="1600"/>
              </a:spcBef>
              <a:spcAft>
                <a:spcPts val="0"/>
              </a:spcAft>
              <a:buClrTx/>
              <a:buSzTx/>
              <a:buFontTx/>
              <a:buNone/>
              <a:tabLst/>
              <a:defRPr/>
            </a:pPr>
            <a:r>
              <a:rPr kumimoji="0" lang="en-US" sz="1600" b="1" i="0" u="none" strike="noStrike" kern="0" cap="all" spc="0" normalizeH="0" baseline="0" noProof="1">
                <a:ln>
                  <a:noFill/>
                </a:ln>
                <a:solidFill>
                  <a:srgbClr val="C00000"/>
                </a:solidFill>
                <a:effectLst/>
                <a:uLnTx/>
                <a:uFillTx/>
              </a:rPr>
              <a:t>Quel est l’état du marché ?</a:t>
            </a:r>
            <a:endParaRPr kumimoji="0" lang="en-US" sz="1200" b="1" i="0" u="none" strike="noStrike" kern="0" cap="all" spc="0" normalizeH="0" baseline="0" noProof="1">
              <a:ln>
                <a:noFill/>
              </a:ln>
              <a:solidFill>
                <a:srgbClr val="C00000"/>
              </a:solidFill>
              <a:effectLst/>
              <a:uLnTx/>
              <a:uFillTx/>
            </a:endParaRPr>
          </a:p>
        </p:txBody>
      </p:sp>
      <p:sp>
        <p:nvSpPr>
          <p:cNvPr id="126" name="Rectangle 125">
            <a:extLst>
              <a:ext uri="{FF2B5EF4-FFF2-40B4-BE49-F238E27FC236}">
                <a16:creationId xmlns:a16="http://schemas.microsoft.com/office/drawing/2014/main" id="{22453238-CE85-46E0-91B8-B59CA5FAF243}"/>
              </a:ext>
            </a:extLst>
          </p:cNvPr>
          <p:cNvSpPr/>
          <p:nvPr/>
        </p:nvSpPr>
        <p:spPr>
          <a:xfrm>
            <a:off x="1824335" y="3996589"/>
            <a:ext cx="5027000" cy="898684"/>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7" name="Rectangle 126">
            <a:extLst>
              <a:ext uri="{FF2B5EF4-FFF2-40B4-BE49-F238E27FC236}">
                <a16:creationId xmlns:a16="http://schemas.microsoft.com/office/drawing/2014/main" id="{AF41E798-31B8-4FF3-AFF4-D52E88705324}"/>
              </a:ext>
            </a:extLst>
          </p:cNvPr>
          <p:cNvSpPr/>
          <p:nvPr/>
        </p:nvSpPr>
        <p:spPr>
          <a:xfrm>
            <a:off x="6926467" y="4007645"/>
            <a:ext cx="4916931" cy="905852"/>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8" name="Rectangle 127">
            <a:extLst>
              <a:ext uri="{FF2B5EF4-FFF2-40B4-BE49-F238E27FC236}">
                <a16:creationId xmlns:a16="http://schemas.microsoft.com/office/drawing/2014/main" id="{C8CB8FE4-725C-488C-A2BD-2E5F22F80EDB}"/>
              </a:ext>
            </a:extLst>
          </p:cNvPr>
          <p:cNvSpPr/>
          <p:nvPr/>
        </p:nvSpPr>
        <p:spPr>
          <a:xfrm>
            <a:off x="6922881" y="4991105"/>
            <a:ext cx="4920517" cy="1533071"/>
          </a:xfrm>
          <a:prstGeom prst="rect">
            <a:avLst/>
          </a:prstGeom>
          <a:solidFill>
            <a:srgbClr val="FEF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9" name="Rectangle 128">
            <a:extLst>
              <a:ext uri="{FF2B5EF4-FFF2-40B4-BE49-F238E27FC236}">
                <a16:creationId xmlns:a16="http://schemas.microsoft.com/office/drawing/2014/main" id="{DFDA05B2-15A4-4AF7-9260-0FB4A658DD92}"/>
              </a:ext>
            </a:extLst>
          </p:cNvPr>
          <p:cNvSpPr/>
          <p:nvPr/>
        </p:nvSpPr>
        <p:spPr>
          <a:xfrm>
            <a:off x="1824335" y="4991104"/>
            <a:ext cx="5027000" cy="1525273"/>
          </a:xfrm>
          <a:prstGeom prst="rect">
            <a:avLst/>
          </a:prstGeom>
          <a:solidFill>
            <a:srgbClr val="FEF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0" name="Rectangle 129">
            <a:extLst>
              <a:ext uri="{FF2B5EF4-FFF2-40B4-BE49-F238E27FC236}">
                <a16:creationId xmlns:a16="http://schemas.microsoft.com/office/drawing/2014/main" id="{16E86794-F58B-4C77-80AE-591BEE460B6F}"/>
              </a:ext>
            </a:extLst>
          </p:cNvPr>
          <p:cNvSpPr/>
          <p:nvPr/>
        </p:nvSpPr>
        <p:spPr>
          <a:xfrm>
            <a:off x="1960170" y="4868006"/>
            <a:ext cx="4891165" cy="1568765"/>
          </a:xfrm>
          <a:prstGeom prst="rect">
            <a:avLst/>
          </a:prstGeom>
        </p:spPr>
        <p:txBody>
          <a:bodyPr wrap="square" lIns="0" tIns="0" rIns="0" bIns="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3E454A"/>
              </a:solidFill>
              <a:effectLst/>
              <a:uLnTx/>
              <a:uFillTx/>
            </a:endParaRPr>
          </a:p>
          <a:p>
            <a:pPr marL="228594" marR="0" lvl="0" indent="-228594"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0" cap="none" spc="0" normalizeH="0" baseline="0" noProof="0">
                <a:ln>
                  <a:noFill/>
                </a:ln>
                <a:solidFill>
                  <a:srgbClr val="3E454A"/>
                </a:solidFill>
                <a:effectLst/>
                <a:uLnTx/>
                <a:uFillTx/>
              </a:rPr>
              <a:t>Si le taux de PME assurées augmente, il est encore beaucoup trop faible : 0,0026%. Le taux d’équipement est encore plus faible pour les Clients Professionnels. </a:t>
            </a:r>
          </a:p>
          <a:p>
            <a:pPr marL="0" marR="0" lvl="0" indent="0" defTabSz="1217776"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endParaRPr>
          </a:p>
          <a:p>
            <a:pPr marL="228589" marR="0" lvl="0" indent="-228589" defTabSz="1217776" eaLnBrk="1" fontAlgn="auto" latinLnBrk="0" hangingPunct="1">
              <a:lnSpc>
                <a:spcPct val="100000"/>
              </a:lnSpc>
              <a:spcBef>
                <a:spcPts val="0"/>
              </a:spcBef>
              <a:spcAft>
                <a:spcPts val="0"/>
              </a:spcAft>
              <a:buClr>
                <a:srgbClr val="702082"/>
              </a:buClr>
              <a:buSzTx/>
              <a:buFont typeface="Arial" panose="020B0604020202020204" pitchFamily="34" charset="0"/>
              <a:buChar char="•"/>
              <a:tabLst/>
              <a:defRPr/>
            </a:pPr>
            <a:r>
              <a:rPr kumimoji="0" lang="fr-FR" sz="1400" b="0" i="0" u="none" strike="noStrike" kern="0" cap="none" spc="0" normalizeH="0" baseline="0" noProof="0">
                <a:ln>
                  <a:noFill/>
                </a:ln>
                <a:solidFill>
                  <a:prstClr val="black"/>
                </a:solidFill>
                <a:effectLst/>
                <a:uLnTx/>
                <a:uFillTx/>
              </a:rPr>
              <a:t>Les principaux acteurs de la Cyber Assurance : </a:t>
            </a:r>
            <a:r>
              <a:rPr kumimoji="0" lang="fr-FR" sz="1400" b="0" i="0" u="none" strike="noStrike" kern="0" cap="none" spc="0" normalizeH="0" baseline="0" noProof="0" err="1">
                <a:ln>
                  <a:noFill/>
                </a:ln>
                <a:solidFill>
                  <a:prstClr val="black"/>
                </a:solidFill>
                <a:effectLst/>
                <a:uLnTx/>
                <a:uFillTx/>
              </a:rPr>
              <a:t>Stoïk</a:t>
            </a:r>
            <a:r>
              <a:rPr kumimoji="0" lang="fr-FR" sz="1400" b="0" i="0" u="none" strike="noStrike" kern="0" cap="none" spc="0" normalizeH="0" baseline="0" noProof="0">
                <a:ln>
                  <a:noFill/>
                </a:ln>
                <a:solidFill>
                  <a:prstClr val="black"/>
                </a:solidFill>
                <a:effectLst/>
                <a:uLnTx/>
                <a:uFillTx/>
              </a:rPr>
              <a:t>, </a:t>
            </a:r>
            <a:r>
              <a:rPr kumimoji="0" lang="fr-FR" sz="1400" b="0" i="0" u="none" strike="noStrike" kern="0" cap="none" spc="0" normalizeH="0" baseline="0" noProof="0" err="1">
                <a:ln>
                  <a:noFill/>
                </a:ln>
                <a:solidFill>
                  <a:prstClr val="black"/>
                </a:solidFill>
                <a:effectLst/>
                <a:uLnTx/>
                <a:uFillTx/>
              </a:rPr>
              <a:t>Dattak</a:t>
            </a:r>
            <a:r>
              <a:rPr kumimoji="0" lang="fr-FR" sz="1400" b="0" i="0" u="none" strike="noStrike" kern="0" cap="none" spc="0" normalizeH="0" baseline="0" noProof="0">
                <a:ln>
                  <a:noFill/>
                </a:ln>
                <a:solidFill>
                  <a:prstClr val="black"/>
                </a:solidFill>
                <a:effectLst/>
                <a:uLnTx/>
                <a:uFillTx/>
              </a:rPr>
              <a:t>, AIG, AXA, Hiscox, </a:t>
            </a:r>
            <a:r>
              <a:rPr kumimoji="0" lang="fr-FR" sz="1400" b="0" i="0" u="none" strike="noStrike" kern="0" cap="none" spc="0" normalizeH="0" baseline="0" noProof="0" err="1">
                <a:ln>
                  <a:noFill/>
                </a:ln>
                <a:solidFill>
                  <a:prstClr val="black"/>
                </a:solidFill>
                <a:effectLst/>
                <a:uLnTx/>
                <a:uFillTx/>
              </a:rPr>
              <a:t>Beazley</a:t>
            </a:r>
            <a:r>
              <a:rPr kumimoji="0" lang="fr-FR" sz="1400" b="0" i="0" u="none" strike="noStrike" kern="0" cap="none" spc="0" normalizeH="0" baseline="0" noProof="0">
                <a:ln>
                  <a:noFill/>
                </a:ln>
                <a:solidFill>
                  <a:prstClr val="black"/>
                </a:solidFill>
                <a:effectLst/>
                <a:uLnTx/>
                <a:uFillTx/>
              </a:rPr>
              <a:t>, </a:t>
            </a:r>
            <a:r>
              <a:rPr kumimoji="0" lang="fr-FR" sz="1400" b="0" i="0" u="none" strike="noStrike" kern="0" cap="none" spc="0" normalizeH="0" baseline="0" noProof="0" err="1">
                <a:ln>
                  <a:noFill/>
                </a:ln>
                <a:solidFill>
                  <a:prstClr val="black"/>
                </a:solidFill>
                <a:effectLst/>
                <a:uLnTx/>
                <a:uFillTx/>
              </a:rPr>
              <a:t>etc</a:t>
            </a:r>
            <a:endParaRPr kumimoji="0" lang="en-US" sz="1400" b="0" i="0" u="none" strike="noStrike" kern="0" cap="none" spc="0" normalizeH="0" baseline="0" noProof="1">
              <a:ln>
                <a:noFill/>
              </a:ln>
              <a:solidFill>
                <a:prstClr val="black"/>
              </a:solidFill>
              <a:effectLst/>
              <a:uLnTx/>
              <a:uFillTx/>
            </a:endParaRPr>
          </a:p>
        </p:txBody>
      </p:sp>
      <p:sp>
        <p:nvSpPr>
          <p:cNvPr id="131" name="Rectangle 130">
            <a:extLst>
              <a:ext uri="{FF2B5EF4-FFF2-40B4-BE49-F238E27FC236}">
                <a16:creationId xmlns:a16="http://schemas.microsoft.com/office/drawing/2014/main" id="{76C74E87-54BD-4830-9580-75773D0934E4}"/>
              </a:ext>
            </a:extLst>
          </p:cNvPr>
          <p:cNvSpPr/>
          <p:nvPr/>
        </p:nvSpPr>
        <p:spPr>
          <a:xfrm>
            <a:off x="7019893" y="5335070"/>
            <a:ext cx="4503836" cy="754053"/>
          </a:xfrm>
          <a:prstGeom prst="rect">
            <a:avLst/>
          </a:prstGeom>
        </p:spPr>
        <p:txBody>
          <a:bodyPr wrap="square" lIns="0" tIns="0" rIns="0" bIns="0" anchor="ctr">
            <a:spAutoFit/>
          </a:bodyPr>
          <a:lstStyle/>
          <a:p>
            <a:pPr marL="228589" marR="0" lvl="0" indent="-228589" defTabSz="1217776"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1" i="0" u="none" strike="noStrike" kern="0" cap="none" spc="0" normalizeH="0" baseline="0" noProof="1">
                <a:ln>
                  <a:noFill/>
                </a:ln>
                <a:solidFill>
                  <a:srgbClr val="3E454A"/>
                </a:solidFill>
                <a:effectLst/>
                <a:uLnTx/>
                <a:uFillTx/>
              </a:rPr>
              <a:t>Majorations significatives </a:t>
            </a:r>
            <a:r>
              <a:rPr kumimoji="0" lang="en-US" sz="1400" b="0" i="0" u="none" strike="noStrike" kern="0" cap="none" spc="0" normalizeH="0" baseline="0" noProof="1">
                <a:ln>
                  <a:noFill/>
                </a:ln>
                <a:solidFill>
                  <a:prstClr val="black"/>
                </a:solidFill>
                <a:effectLst/>
                <a:uLnTx/>
                <a:uFillTx/>
              </a:rPr>
              <a:t>en 2020, 2021 et 2022.</a:t>
            </a:r>
          </a:p>
          <a:p>
            <a:pPr marL="228594" marR="0" lvl="0" indent="-228594" defTabSz="1217776"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1">
                <a:ln>
                  <a:noFill/>
                </a:ln>
                <a:solidFill>
                  <a:srgbClr val="3E454A"/>
                </a:solidFill>
                <a:effectLst/>
                <a:uLnTx/>
                <a:uFillTx/>
              </a:rPr>
              <a:t>Une opportunité pour BPCE car le taux d’équipement en assurance Cyber reste faible en France.</a:t>
            </a:r>
          </a:p>
        </p:txBody>
      </p:sp>
      <p:sp>
        <p:nvSpPr>
          <p:cNvPr id="132" name="Rectangle 131">
            <a:extLst>
              <a:ext uri="{FF2B5EF4-FFF2-40B4-BE49-F238E27FC236}">
                <a16:creationId xmlns:a16="http://schemas.microsoft.com/office/drawing/2014/main" id="{6F7DCF02-573F-4A89-9ABB-7A6F22C6DA4C}"/>
              </a:ext>
            </a:extLst>
          </p:cNvPr>
          <p:cNvSpPr/>
          <p:nvPr/>
        </p:nvSpPr>
        <p:spPr>
          <a:xfrm>
            <a:off x="7865656" y="3996589"/>
            <a:ext cx="3606036" cy="830997"/>
          </a:xfrm>
          <a:prstGeom prst="rect">
            <a:avLst/>
          </a:prstGeom>
        </p:spPr>
        <p:txBody>
          <a:bodyPr wrap="square" lIns="0" rIns="0">
            <a:spAutoFit/>
          </a:bodyPr>
          <a:lstStyle/>
          <a:p>
            <a:pPr marL="0" marR="0" lvl="0" indent="0" defTabSz="1217776"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1">
                <a:ln>
                  <a:noFill/>
                </a:ln>
                <a:solidFill>
                  <a:srgbClr val="D7000F">
                    <a:lumMod val="20000"/>
                    <a:lumOff val="80000"/>
                  </a:srgbClr>
                </a:solidFill>
                <a:effectLst/>
                <a:uLnTx/>
                <a:uFillTx/>
              </a:rPr>
              <a:t>Un marché qui a depuis quelques années une image écornée mais qui tend à se structurer</a:t>
            </a:r>
            <a:endParaRPr kumimoji="0" lang="en-US" sz="1600" b="1" i="0" u="none" strike="noStrike" kern="0" cap="none" spc="0" normalizeH="0" baseline="0" noProof="0">
              <a:ln>
                <a:noFill/>
              </a:ln>
              <a:solidFill>
                <a:srgbClr val="D7000F">
                  <a:lumMod val="20000"/>
                  <a:lumOff val="80000"/>
                </a:srgbClr>
              </a:solidFill>
              <a:effectLst/>
              <a:uLnTx/>
              <a:uFillTx/>
            </a:endParaRPr>
          </a:p>
        </p:txBody>
      </p:sp>
      <p:grpSp>
        <p:nvGrpSpPr>
          <p:cNvPr id="133" name="Group 11">
            <a:extLst>
              <a:ext uri="{FF2B5EF4-FFF2-40B4-BE49-F238E27FC236}">
                <a16:creationId xmlns:a16="http://schemas.microsoft.com/office/drawing/2014/main" id="{37811D2B-DEA2-4569-B1E9-5A640CB97D63}"/>
              </a:ext>
            </a:extLst>
          </p:cNvPr>
          <p:cNvGrpSpPr>
            <a:grpSpLocks noChangeAspect="1"/>
          </p:cNvGrpSpPr>
          <p:nvPr/>
        </p:nvGrpSpPr>
        <p:grpSpPr bwMode="auto">
          <a:xfrm>
            <a:off x="7294587" y="4252037"/>
            <a:ext cx="408043" cy="416628"/>
            <a:chOff x="1356" y="427"/>
            <a:chExt cx="428" cy="437"/>
          </a:xfrm>
          <a:solidFill>
            <a:srgbClr val="D7000F">
              <a:lumMod val="20000"/>
              <a:lumOff val="80000"/>
            </a:srgbClr>
          </a:solidFill>
        </p:grpSpPr>
        <p:sp>
          <p:nvSpPr>
            <p:cNvPr id="134" name="Freeform 12">
              <a:extLst>
                <a:ext uri="{FF2B5EF4-FFF2-40B4-BE49-F238E27FC236}">
                  <a16:creationId xmlns:a16="http://schemas.microsoft.com/office/drawing/2014/main" id="{C628425A-D6E1-45BD-898E-EC5CBB47CF84}"/>
                </a:ext>
              </a:extLst>
            </p:cNvPr>
            <p:cNvSpPr>
              <a:spLocks noEditPoints="1"/>
            </p:cNvSpPr>
            <p:nvPr/>
          </p:nvSpPr>
          <p:spPr bwMode="auto">
            <a:xfrm>
              <a:off x="1510" y="587"/>
              <a:ext cx="139" cy="129"/>
            </a:xfrm>
            <a:custGeom>
              <a:avLst/>
              <a:gdLst>
                <a:gd name="T0" fmla="*/ 47 w 94"/>
                <a:gd name="T1" fmla="*/ 87 h 87"/>
                <a:gd name="T2" fmla="*/ 45 w 94"/>
                <a:gd name="T3" fmla="*/ 86 h 87"/>
                <a:gd name="T4" fmla="*/ 0 w 94"/>
                <a:gd name="T5" fmla="*/ 35 h 87"/>
                <a:gd name="T6" fmla="*/ 22 w 94"/>
                <a:gd name="T7" fmla="*/ 3 h 87"/>
                <a:gd name="T8" fmla="*/ 47 w 94"/>
                <a:gd name="T9" fmla="*/ 7 h 87"/>
                <a:gd name="T10" fmla="*/ 73 w 94"/>
                <a:gd name="T11" fmla="*/ 3 h 87"/>
                <a:gd name="T12" fmla="*/ 94 w 94"/>
                <a:gd name="T13" fmla="*/ 35 h 87"/>
                <a:gd name="T14" fmla="*/ 50 w 94"/>
                <a:gd name="T15" fmla="*/ 86 h 87"/>
                <a:gd name="T16" fmla="*/ 47 w 94"/>
                <a:gd name="T17" fmla="*/ 87 h 87"/>
                <a:gd name="T18" fmla="*/ 30 w 94"/>
                <a:gd name="T19" fmla="*/ 14 h 87"/>
                <a:gd name="T20" fmla="*/ 26 w 94"/>
                <a:gd name="T21" fmla="*/ 14 h 87"/>
                <a:gd name="T22" fmla="*/ 12 w 94"/>
                <a:gd name="T23" fmla="*/ 35 h 87"/>
                <a:gd name="T24" fmla="*/ 47 w 94"/>
                <a:gd name="T25" fmla="*/ 74 h 87"/>
                <a:gd name="T26" fmla="*/ 82 w 94"/>
                <a:gd name="T27" fmla="*/ 35 h 87"/>
                <a:gd name="T28" fmla="*/ 69 w 94"/>
                <a:gd name="T29" fmla="*/ 14 h 87"/>
                <a:gd name="T30" fmla="*/ 52 w 94"/>
                <a:gd name="T31" fmla="*/ 20 h 87"/>
                <a:gd name="T32" fmla="*/ 47 w 94"/>
                <a:gd name="T33" fmla="*/ 22 h 87"/>
                <a:gd name="T34" fmla="*/ 47 w 94"/>
                <a:gd name="T35" fmla="*/ 22 h 87"/>
                <a:gd name="T36" fmla="*/ 42 w 94"/>
                <a:gd name="T37" fmla="*/ 20 h 87"/>
                <a:gd name="T38" fmla="*/ 30 w 94"/>
                <a:gd name="T39" fmla="*/ 1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87">
                  <a:moveTo>
                    <a:pt x="47" y="87"/>
                  </a:moveTo>
                  <a:cubicBezTo>
                    <a:pt x="46" y="87"/>
                    <a:pt x="46" y="87"/>
                    <a:pt x="45" y="86"/>
                  </a:cubicBezTo>
                  <a:cubicBezTo>
                    <a:pt x="43" y="85"/>
                    <a:pt x="1" y="64"/>
                    <a:pt x="0" y="35"/>
                  </a:cubicBezTo>
                  <a:cubicBezTo>
                    <a:pt x="0" y="16"/>
                    <a:pt x="12" y="6"/>
                    <a:pt x="22" y="3"/>
                  </a:cubicBezTo>
                  <a:cubicBezTo>
                    <a:pt x="31" y="0"/>
                    <a:pt x="41" y="2"/>
                    <a:pt x="47" y="7"/>
                  </a:cubicBezTo>
                  <a:cubicBezTo>
                    <a:pt x="54" y="2"/>
                    <a:pt x="63" y="0"/>
                    <a:pt x="73" y="3"/>
                  </a:cubicBezTo>
                  <a:cubicBezTo>
                    <a:pt x="83" y="6"/>
                    <a:pt x="94" y="16"/>
                    <a:pt x="94" y="35"/>
                  </a:cubicBezTo>
                  <a:cubicBezTo>
                    <a:pt x="94" y="64"/>
                    <a:pt x="52" y="85"/>
                    <a:pt x="50" y="86"/>
                  </a:cubicBezTo>
                  <a:cubicBezTo>
                    <a:pt x="49" y="87"/>
                    <a:pt x="48" y="87"/>
                    <a:pt x="47" y="87"/>
                  </a:cubicBezTo>
                  <a:close/>
                  <a:moveTo>
                    <a:pt x="30" y="14"/>
                  </a:moveTo>
                  <a:cubicBezTo>
                    <a:pt x="29" y="14"/>
                    <a:pt x="27" y="14"/>
                    <a:pt x="26" y="14"/>
                  </a:cubicBezTo>
                  <a:cubicBezTo>
                    <a:pt x="17" y="17"/>
                    <a:pt x="12" y="24"/>
                    <a:pt x="12" y="35"/>
                  </a:cubicBezTo>
                  <a:cubicBezTo>
                    <a:pt x="13" y="52"/>
                    <a:pt x="36" y="68"/>
                    <a:pt x="47" y="74"/>
                  </a:cubicBezTo>
                  <a:cubicBezTo>
                    <a:pt x="59" y="68"/>
                    <a:pt x="82" y="52"/>
                    <a:pt x="82" y="35"/>
                  </a:cubicBezTo>
                  <a:cubicBezTo>
                    <a:pt x="82" y="24"/>
                    <a:pt x="78" y="17"/>
                    <a:pt x="69" y="14"/>
                  </a:cubicBezTo>
                  <a:cubicBezTo>
                    <a:pt x="62" y="12"/>
                    <a:pt x="56" y="14"/>
                    <a:pt x="52" y="20"/>
                  </a:cubicBezTo>
                  <a:cubicBezTo>
                    <a:pt x="51" y="21"/>
                    <a:pt x="49" y="22"/>
                    <a:pt x="47" y="22"/>
                  </a:cubicBezTo>
                  <a:cubicBezTo>
                    <a:pt x="47" y="22"/>
                    <a:pt x="47" y="22"/>
                    <a:pt x="47" y="22"/>
                  </a:cubicBezTo>
                  <a:cubicBezTo>
                    <a:pt x="45" y="22"/>
                    <a:pt x="43" y="21"/>
                    <a:pt x="42" y="20"/>
                  </a:cubicBezTo>
                  <a:cubicBezTo>
                    <a:pt x="40" y="16"/>
                    <a:pt x="35" y="14"/>
                    <a:pt x="3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A5CC74">
                    <a:lumMod val="20000"/>
                    <a:lumOff val="80000"/>
                  </a:srgbClr>
                </a:solidFill>
                <a:effectLst/>
                <a:uLnTx/>
                <a:uFillTx/>
              </a:endParaRPr>
            </a:p>
          </p:txBody>
        </p:sp>
        <p:sp>
          <p:nvSpPr>
            <p:cNvPr id="135" name="Freeform 13">
              <a:extLst>
                <a:ext uri="{FF2B5EF4-FFF2-40B4-BE49-F238E27FC236}">
                  <a16:creationId xmlns:a16="http://schemas.microsoft.com/office/drawing/2014/main" id="{207E5666-79C2-42B7-BDF3-30DD7328853A}"/>
                </a:ext>
              </a:extLst>
            </p:cNvPr>
            <p:cNvSpPr>
              <a:spLocks noEditPoints="1"/>
            </p:cNvSpPr>
            <p:nvPr/>
          </p:nvSpPr>
          <p:spPr bwMode="auto">
            <a:xfrm>
              <a:off x="1356" y="704"/>
              <a:ext cx="89" cy="142"/>
            </a:xfrm>
            <a:custGeom>
              <a:avLst/>
              <a:gdLst>
                <a:gd name="T0" fmla="*/ 54 w 60"/>
                <a:gd name="T1" fmla="*/ 96 h 96"/>
                <a:gd name="T2" fmla="*/ 6 w 60"/>
                <a:gd name="T3" fmla="*/ 96 h 96"/>
                <a:gd name="T4" fmla="*/ 0 w 60"/>
                <a:gd name="T5" fmla="*/ 90 h 96"/>
                <a:gd name="T6" fmla="*/ 0 w 60"/>
                <a:gd name="T7" fmla="*/ 6 h 96"/>
                <a:gd name="T8" fmla="*/ 6 w 60"/>
                <a:gd name="T9" fmla="*/ 0 h 96"/>
                <a:gd name="T10" fmla="*/ 54 w 60"/>
                <a:gd name="T11" fmla="*/ 0 h 96"/>
                <a:gd name="T12" fmla="*/ 60 w 60"/>
                <a:gd name="T13" fmla="*/ 6 h 96"/>
                <a:gd name="T14" fmla="*/ 60 w 60"/>
                <a:gd name="T15" fmla="*/ 90 h 96"/>
                <a:gd name="T16" fmla="*/ 54 w 60"/>
                <a:gd name="T17" fmla="*/ 96 h 96"/>
                <a:gd name="T18" fmla="*/ 12 w 60"/>
                <a:gd name="T19" fmla="*/ 84 h 96"/>
                <a:gd name="T20" fmla="*/ 48 w 60"/>
                <a:gd name="T21" fmla="*/ 84 h 96"/>
                <a:gd name="T22" fmla="*/ 48 w 60"/>
                <a:gd name="T23" fmla="*/ 12 h 96"/>
                <a:gd name="T24" fmla="*/ 12 w 60"/>
                <a:gd name="T25" fmla="*/ 12 h 96"/>
                <a:gd name="T26" fmla="*/ 12 w 60"/>
                <a:gd name="T27" fmla="*/ 8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96">
                  <a:moveTo>
                    <a:pt x="54" y="96"/>
                  </a:moveTo>
                  <a:cubicBezTo>
                    <a:pt x="6" y="96"/>
                    <a:pt x="6" y="96"/>
                    <a:pt x="6" y="96"/>
                  </a:cubicBezTo>
                  <a:cubicBezTo>
                    <a:pt x="3" y="96"/>
                    <a:pt x="0" y="94"/>
                    <a:pt x="0" y="90"/>
                  </a:cubicBezTo>
                  <a:cubicBezTo>
                    <a:pt x="0" y="6"/>
                    <a:pt x="0" y="6"/>
                    <a:pt x="0" y="6"/>
                  </a:cubicBezTo>
                  <a:cubicBezTo>
                    <a:pt x="0" y="3"/>
                    <a:pt x="3" y="0"/>
                    <a:pt x="6" y="0"/>
                  </a:cubicBezTo>
                  <a:cubicBezTo>
                    <a:pt x="54" y="0"/>
                    <a:pt x="54" y="0"/>
                    <a:pt x="54" y="0"/>
                  </a:cubicBezTo>
                  <a:cubicBezTo>
                    <a:pt x="58" y="0"/>
                    <a:pt x="60" y="3"/>
                    <a:pt x="60" y="6"/>
                  </a:cubicBezTo>
                  <a:cubicBezTo>
                    <a:pt x="60" y="90"/>
                    <a:pt x="60" y="90"/>
                    <a:pt x="60" y="90"/>
                  </a:cubicBezTo>
                  <a:cubicBezTo>
                    <a:pt x="60" y="94"/>
                    <a:pt x="58" y="96"/>
                    <a:pt x="54" y="96"/>
                  </a:cubicBezTo>
                  <a:close/>
                  <a:moveTo>
                    <a:pt x="12" y="84"/>
                  </a:moveTo>
                  <a:cubicBezTo>
                    <a:pt x="48" y="84"/>
                    <a:pt x="48" y="84"/>
                    <a:pt x="48" y="84"/>
                  </a:cubicBezTo>
                  <a:cubicBezTo>
                    <a:pt x="48" y="12"/>
                    <a:pt x="48" y="12"/>
                    <a:pt x="48" y="12"/>
                  </a:cubicBezTo>
                  <a:cubicBezTo>
                    <a:pt x="12" y="12"/>
                    <a:pt x="12" y="12"/>
                    <a:pt x="12" y="12"/>
                  </a:cubicBezTo>
                  <a:lnTo>
                    <a:pt x="12"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A5CC74">
                    <a:lumMod val="20000"/>
                    <a:lumOff val="80000"/>
                  </a:srgbClr>
                </a:solidFill>
                <a:effectLst/>
                <a:uLnTx/>
                <a:uFillTx/>
              </a:endParaRPr>
            </a:p>
          </p:txBody>
        </p:sp>
        <p:sp>
          <p:nvSpPr>
            <p:cNvPr id="136" name="Freeform 14">
              <a:extLst>
                <a:ext uri="{FF2B5EF4-FFF2-40B4-BE49-F238E27FC236}">
                  <a16:creationId xmlns:a16="http://schemas.microsoft.com/office/drawing/2014/main" id="{A86C0FC9-7D7E-40E9-8111-BF60A9B3575C}"/>
                </a:ext>
              </a:extLst>
            </p:cNvPr>
            <p:cNvSpPr>
              <a:spLocks/>
            </p:cNvSpPr>
            <p:nvPr/>
          </p:nvSpPr>
          <p:spPr bwMode="auto">
            <a:xfrm>
              <a:off x="1427" y="735"/>
              <a:ext cx="357" cy="129"/>
            </a:xfrm>
            <a:custGeom>
              <a:avLst/>
              <a:gdLst>
                <a:gd name="T0" fmla="*/ 105 w 241"/>
                <a:gd name="T1" fmla="*/ 87 h 87"/>
                <a:gd name="T2" fmla="*/ 40 w 241"/>
                <a:gd name="T3" fmla="*/ 70 h 87"/>
                <a:gd name="T4" fmla="*/ 5 w 241"/>
                <a:gd name="T5" fmla="*/ 58 h 87"/>
                <a:gd name="T6" fmla="*/ 1 w 241"/>
                <a:gd name="T7" fmla="*/ 50 h 87"/>
                <a:gd name="T8" fmla="*/ 8 w 241"/>
                <a:gd name="T9" fmla="*/ 46 h 87"/>
                <a:gd name="T10" fmla="*/ 43 w 241"/>
                <a:gd name="T11" fmla="*/ 58 h 87"/>
                <a:gd name="T12" fmla="*/ 173 w 241"/>
                <a:gd name="T13" fmla="*/ 48 h 87"/>
                <a:gd name="T14" fmla="*/ 224 w 241"/>
                <a:gd name="T15" fmla="*/ 21 h 87"/>
                <a:gd name="T16" fmla="*/ 200 w 241"/>
                <a:gd name="T17" fmla="*/ 16 h 87"/>
                <a:gd name="T18" fmla="*/ 147 w 241"/>
                <a:gd name="T19" fmla="*/ 34 h 87"/>
                <a:gd name="T20" fmla="*/ 140 w 241"/>
                <a:gd name="T21" fmla="*/ 30 h 87"/>
                <a:gd name="T22" fmla="*/ 143 w 241"/>
                <a:gd name="T23" fmla="*/ 22 h 87"/>
                <a:gd name="T24" fmla="*/ 197 w 241"/>
                <a:gd name="T25" fmla="*/ 4 h 87"/>
                <a:gd name="T26" fmla="*/ 239 w 241"/>
                <a:gd name="T27" fmla="*/ 18 h 87"/>
                <a:gd name="T28" fmla="*/ 240 w 241"/>
                <a:gd name="T29" fmla="*/ 23 h 87"/>
                <a:gd name="T30" fmla="*/ 237 w 241"/>
                <a:gd name="T31" fmla="*/ 28 h 87"/>
                <a:gd name="T32" fmla="*/ 178 w 241"/>
                <a:gd name="T33" fmla="*/ 58 h 87"/>
                <a:gd name="T34" fmla="*/ 105 w 241"/>
                <a:gd name="T35"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1" h="87">
                  <a:moveTo>
                    <a:pt x="105" y="87"/>
                  </a:moveTo>
                  <a:cubicBezTo>
                    <a:pt x="89" y="87"/>
                    <a:pt x="71" y="81"/>
                    <a:pt x="40" y="70"/>
                  </a:cubicBezTo>
                  <a:cubicBezTo>
                    <a:pt x="29" y="66"/>
                    <a:pt x="18" y="62"/>
                    <a:pt x="5" y="58"/>
                  </a:cubicBezTo>
                  <a:cubicBezTo>
                    <a:pt x="1" y="57"/>
                    <a:pt x="0" y="53"/>
                    <a:pt x="1" y="50"/>
                  </a:cubicBezTo>
                  <a:cubicBezTo>
                    <a:pt x="2" y="47"/>
                    <a:pt x="5" y="45"/>
                    <a:pt x="8" y="46"/>
                  </a:cubicBezTo>
                  <a:cubicBezTo>
                    <a:pt x="22" y="51"/>
                    <a:pt x="33" y="55"/>
                    <a:pt x="43" y="58"/>
                  </a:cubicBezTo>
                  <a:cubicBezTo>
                    <a:pt x="109" y="81"/>
                    <a:pt x="109" y="81"/>
                    <a:pt x="173" y="48"/>
                  </a:cubicBezTo>
                  <a:cubicBezTo>
                    <a:pt x="186" y="40"/>
                    <a:pt x="203" y="31"/>
                    <a:pt x="224" y="21"/>
                  </a:cubicBezTo>
                  <a:cubicBezTo>
                    <a:pt x="215" y="14"/>
                    <a:pt x="208" y="14"/>
                    <a:pt x="200" y="16"/>
                  </a:cubicBezTo>
                  <a:cubicBezTo>
                    <a:pt x="147" y="34"/>
                    <a:pt x="147" y="34"/>
                    <a:pt x="147" y="34"/>
                  </a:cubicBezTo>
                  <a:cubicBezTo>
                    <a:pt x="144" y="35"/>
                    <a:pt x="141" y="33"/>
                    <a:pt x="140" y="30"/>
                  </a:cubicBezTo>
                  <a:cubicBezTo>
                    <a:pt x="138" y="27"/>
                    <a:pt x="140" y="23"/>
                    <a:pt x="143" y="22"/>
                  </a:cubicBezTo>
                  <a:cubicBezTo>
                    <a:pt x="197" y="4"/>
                    <a:pt x="197" y="4"/>
                    <a:pt x="197" y="4"/>
                  </a:cubicBezTo>
                  <a:cubicBezTo>
                    <a:pt x="212" y="0"/>
                    <a:pt x="225" y="4"/>
                    <a:pt x="239" y="18"/>
                  </a:cubicBezTo>
                  <a:cubicBezTo>
                    <a:pt x="240" y="19"/>
                    <a:pt x="241" y="21"/>
                    <a:pt x="240" y="23"/>
                  </a:cubicBezTo>
                  <a:cubicBezTo>
                    <a:pt x="240" y="25"/>
                    <a:pt x="239" y="27"/>
                    <a:pt x="237" y="28"/>
                  </a:cubicBezTo>
                  <a:cubicBezTo>
                    <a:pt x="213" y="40"/>
                    <a:pt x="194" y="50"/>
                    <a:pt x="178" y="58"/>
                  </a:cubicBezTo>
                  <a:cubicBezTo>
                    <a:pt x="141" y="78"/>
                    <a:pt x="124" y="87"/>
                    <a:pt x="105"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A5CC74">
                    <a:lumMod val="20000"/>
                    <a:lumOff val="80000"/>
                  </a:srgbClr>
                </a:solidFill>
                <a:effectLst/>
                <a:uLnTx/>
                <a:uFillTx/>
              </a:endParaRPr>
            </a:p>
          </p:txBody>
        </p:sp>
        <p:sp>
          <p:nvSpPr>
            <p:cNvPr id="137" name="Freeform 15">
              <a:extLst>
                <a:ext uri="{FF2B5EF4-FFF2-40B4-BE49-F238E27FC236}">
                  <a16:creationId xmlns:a16="http://schemas.microsoft.com/office/drawing/2014/main" id="{D58901F2-AD9B-4C38-BDF5-A56195114DC4}"/>
                </a:ext>
              </a:extLst>
            </p:cNvPr>
            <p:cNvSpPr>
              <a:spLocks/>
            </p:cNvSpPr>
            <p:nvPr/>
          </p:nvSpPr>
          <p:spPr bwMode="auto">
            <a:xfrm>
              <a:off x="1427" y="721"/>
              <a:ext cx="226" cy="89"/>
            </a:xfrm>
            <a:custGeom>
              <a:avLst/>
              <a:gdLst>
                <a:gd name="T0" fmla="*/ 132 w 153"/>
                <a:gd name="T1" fmla="*/ 60 h 60"/>
                <a:gd name="T2" fmla="*/ 66 w 153"/>
                <a:gd name="T3" fmla="*/ 60 h 60"/>
                <a:gd name="T4" fmla="*/ 60 w 153"/>
                <a:gd name="T5" fmla="*/ 54 h 60"/>
                <a:gd name="T6" fmla="*/ 66 w 153"/>
                <a:gd name="T7" fmla="*/ 48 h 60"/>
                <a:gd name="T8" fmla="*/ 132 w 153"/>
                <a:gd name="T9" fmla="*/ 48 h 60"/>
                <a:gd name="T10" fmla="*/ 141 w 153"/>
                <a:gd name="T11" fmla="*/ 42 h 60"/>
                <a:gd name="T12" fmla="*/ 132 w 153"/>
                <a:gd name="T13" fmla="*/ 36 h 60"/>
                <a:gd name="T14" fmla="*/ 96 w 153"/>
                <a:gd name="T15" fmla="*/ 36 h 60"/>
                <a:gd name="T16" fmla="*/ 92 w 153"/>
                <a:gd name="T17" fmla="*/ 35 h 60"/>
                <a:gd name="T18" fmla="*/ 42 w 153"/>
                <a:gd name="T19" fmla="*/ 12 h 60"/>
                <a:gd name="T20" fmla="*/ 6 w 153"/>
                <a:gd name="T21" fmla="*/ 12 h 60"/>
                <a:gd name="T22" fmla="*/ 0 w 153"/>
                <a:gd name="T23" fmla="*/ 6 h 60"/>
                <a:gd name="T24" fmla="*/ 6 w 153"/>
                <a:gd name="T25" fmla="*/ 0 h 60"/>
                <a:gd name="T26" fmla="*/ 42 w 153"/>
                <a:gd name="T27" fmla="*/ 0 h 60"/>
                <a:gd name="T28" fmla="*/ 99 w 153"/>
                <a:gd name="T29" fmla="*/ 24 h 60"/>
                <a:gd name="T30" fmla="*/ 132 w 153"/>
                <a:gd name="T31" fmla="*/ 24 h 60"/>
                <a:gd name="T32" fmla="*/ 153 w 153"/>
                <a:gd name="T33" fmla="*/ 42 h 60"/>
                <a:gd name="T34" fmla="*/ 132 w 153"/>
                <a:gd name="T3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3" h="60">
                  <a:moveTo>
                    <a:pt x="132" y="60"/>
                  </a:moveTo>
                  <a:cubicBezTo>
                    <a:pt x="66" y="60"/>
                    <a:pt x="66" y="60"/>
                    <a:pt x="66" y="60"/>
                  </a:cubicBezTo>
                  <a:cubicBezTo>
                    <a:pt x="63" y="60"/>
                    <a:pt x="60" y="58"/>
                    <a:pt x="60" y="54"/>
                  </a:cubicBezTo>
                  <a:cubicBezTo>
                    <a:pt x="60" y="51"/>
                    <a:pt x="63" y="48"/>
                    <a:pt x="66" y="48"/>
                  </a:cubicBezTo>
                  <a:cubicBezTo>
                    <a:pt x="132" y="48"/>
                    <a:pt x="132" y="48"/>
                    <a:pt x="132" y="48"/>
                  </a:cubicBezTo>
                  <a:cubicBezTo>
                    <a:pt x="139" y="48"/>
                    <a:pt x="141" y="45"/>
                    <a:pt x="141" y="42"/>
                  </a:cubicBezTo>
                  <a:cubicBezTo>
                    <a:pt x="141" y="40"/>
                    <a:pt x="139" y="36"/>
                    <a:pt x="132" y="36"/>
                  </a:cubicBezTo>
                  <a:cubicBezTo>
                    <a:pt x="96" y="36"/>
                    <a:pt x="96" y="36"/>
                    <a:pt x="96" y="36"/>
                  </a:cubicBezTo>
                  <a:cubicBezTo>
                    <a:pt x="95" y="36"/>
                    <a:pt x="93" y="36"/>
                    <a:pt x="92" y="35"/>
                  </a:cubicBezTo>
                  <a:cubicBezTo>
                    <a:pt x="86" y="28"/>
                    <a:pt x="67" y="12"/>
                    <a:pt x="42" y="12"/>
                  </a:cubicBezTo>
                  <a:cubicBezTo>
                    <a:pt x="6" y="12"/>
                    <a:pt x="6" y="12"/>
                    <a:pt x="6" y="12"/>
                  </a:cubicBezTo>
                  <a:cubicBezTo>
                    <a:pt x="3" y="12"/>
                    <a:pt x="0" y="10"/>
                    <a:pt x="0" y="6"/>
                  </a:cubicBezTo>
                  <a:cubicBezTo>
                    <a:pt x="0" y="3"/>
                    <a:pt x="3" y="0"/>
                    <a:pt x="6" y="0"/>
                  </a:cubicBezTo>
                  <a:cubicBezTo>
                    <a:pt x="42" y="0"/>
                    <a:pt x="42" y="0"/>
                    <a:pt x="42" y="0"/>
                  </a:cubicBezTo>
                  <a:cubicBezTo>
                    <a:pt x="70" y="0"/>
                    <a:pt x="90" y="16"/>
                    <a:pt x="99" y="24"/>
                  </a:cubicBezTo>
                  <a:cubicBezTo>
                    <a:pt x="132" y="24"/>
                    <a:pt x="132" y="24"/>
                    <a:pt x="132" y="24"/>
                  </a:cubicBezTo>
                  <a:cubicBezTo>
                    <a:pt x="146" y="24"/>
                    <a:pt x="153" y="33"/>
                    <a:pt x="153" y="42"/>
                  </a:cubicBezTo>
                  <a:cubicBezTo>
                    <a:pt x="153" y="51"/>
                    <a:pt x="146" y="60"/>
                    <a:pt x="132"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A5CC74">
                    <a:lumMod val="20000"/>
                    <a:lumOff val="80000"/>
                  </a:srgbClr>
                </a:solidFill>
                <a:effectLst/>
                <a:uLnTx/>
                <a:uFillTx/>
              </a:endParaRPr>
            </a:p>
          </p:txBody>
        </p:sp>
        <p:sp>
          <p:nvSpPr>
            <p:cNvPr id="138" name="Freeform 16">
              <a:extLst>
                <a:ext uri="{FF2B5EF4-FFF2-40B4-BE49-F238E27FC236}">
                  <a16:creationId xmlns:a16="http://schemas.microsoft.com/office/drawing/2014/main" id="{420A7132-5161-4FDC-94CB-572AD83BF1AC}"/>
                </a:ext>
              </a:extLst>
            </p:cNvPr>
            <p:cNvSpPr>
              <a:spLocks noEditPoints="1"/>
            </p:cNvSpPr>
            <p:nvPr/>
          </p:nvSpPr>
          <p:spPr bwMode="auto">
            <a:xfrm>
              <a:off x="1693" y="455"/>
              <a:ext cx="89" cy="142"/>
            </a:xfrm>
            <a:custGeom>
              <a:avLst/>
              <a:gdLst>
                <a:gd name="T0" fmla="*/ 54 w 60"/>
                <a:gd name="T1" fmla="*/ 96 h 96"/>
                <a:gd name="T2" fmla="*/ 6 w 60"/>
                <a:gd name="T3" fmla="*/ 96 h 96"/>
                <a:gd name="T4" fmla="*/ 0 w 60"/>
                <a:gd name="T5" fmla="*/ 90 h 96"/>
                <a:gd name="T6" fmla="*/ 0 w 60"/>
                <a:gd name="T7" fmla="*/ 6 h 96"/>
                <a:gd name="T8" fmla="*/ 6 w 60"/>
                <a:gd name="T9" fmla="*/ 0 h 96"/>
                <a:gd name="T10" fmla="*/ 54 w 60"/>
                <a:gd name="T11" fmla="*/ 0 h 96"/>
                <a:gd name="T12" fmla="*/ 60 w 60"/>
                <a:gd name="T13" fmla="*/ 6 h 96"/>
                <a:gd name="T14" fmla="*/ 60 w 60"/>
                <a:gd name="T15" fmla="*/ 90 h 96"/>
                <a:gd name="T16" fmla="*/ 54 w 60"/>
                <a:gd name="T17" fmla="*/ 96 h 96"/>
                <a:gd name="T18" fmla="*/ 12 w 60"/>
                <a:gd name="T19" fmla="*/ 84 h 96"/>
                <a:gd name="T20" fmla="*/ 48 w 60"/>
                <a:gd name="T21" fmla="*/ 84 h 96"/>
                <a:gd name="T22" fmla="*/ 48 w 60"/>
                <a:gd name="T23" fmla="*/ 12 h 96"/>
                <a:gd name="T24" fmla="*/ 12 w 60"/>
                <a:gd name="T25" fmla="*/ 12 h 96"/>
                <a:gd name="T26" fmla="*/ 12 w 60"/>
                <a:gd name="T27" fmla="*/ 8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96">
                  <a:moveTo>
                    <a:pt x="54" y="96"/>
                  </a:moveTo>
                  <a:cubicBezTo>
                    <a:pt x="6" y="96"/>
                    <a:pt x="6" y="96"/>
                    <a:pt x="6" y="96"/>
                  </a:cubicBezTo>
                  <a:cubicBezTo>
                    <a:pt x="3" y="96"/>
                    <a:pt x="0" y="94"/>
                    <a:pt x="0" y="90"/>
                  </a:cubicBezTo>
                  <a:cubicBezTo>
                    <a:pt x="0" y="6"/>
                    <a:pt x="0" y="6"/>
                    <a:pt x="0" y="6"/>
                  </a:cubicBezTo>
                  <a:cubicBezTo>
                    <a:pt x="0" y="3"/>
                    <a:pt x="3" y="0"/>
                    <a:pt x="6" y="0"/>
                  </a:cubicBezTo>
                  <a:cubicBezTo>
                    <a:pt x="54" y="0"/>
                    <a:pt x="54" y="0"/>
                    <a:pt x="54" y="0"/>
                  </a:cubicBezTo>
                  <a:cubicBezTo>
                    <a:pt x="58" y="0"/>
                    <a:pt x="60" y="3"/>
                    <a:pt x="60" y="6"/>
                  </a:cubicBezTo>
                  <a:cubicBezTo>
                    <a:pt x="60" y="90"/>
                    <a:pt x="60" y="90"/>
                    <a:pt x="60" y="90"/>
                  </a:cubicBezTo>
                  <a:cubicBezTo>
                    <a:pt x="60" y="94"/>
                    <a:pt x="58" y="96"/>
                    <a:pt x="54" y="96"/>
                  </a:cubicBezTo>
                  <a:close/>
                  <a:moveTo>
                    <a:pt x="12" y="84"/>
                  </a:moveTo>
                  <a:cubicBezTo>
                    <a:pt x="48" y="84"/>
                    <a:pt x="48" y="84"/>
                    <a:pt x="48" y="84"/>
                  </a:cubicBezTo>
                  <a:cubicBezTo>
                    <a:pt x="48" y="12"/>
                    <a:pt x="48" y="12"/>
                    <a:pt x="48" y="12"/>
                  </a:cubicBezTo>
                  <a:cubicBezTo>
                    <a:pt x="12" y="12"/>
                    <a:pt x="12" y="12"/>
                    <a:pt x="12" y="12"/>
                  </a:cubicBezTo>
                  <a:lnTo>
                    <a:pt x="12"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A5CC74">
                    <a:lumMod val="20000"/>
                    <a:lumOff val="80000"/>
                  </a:srgbClr>
                </a:solidFill>
                <a:effectLst/>
                <a:uLnTx/>
                <a:uFillTx/>
              </a:endParaRPr>
            </a:p>
          </p:txBody>
        </p:sp>
        <p:sp>
          <p:nvSpPr>
            <p:cNvPr id="139" name="Freeform 17">
              <a:extLst>
                <a:ext uri="{FF2B5EF4-FFF2-40B4-BE49-F238E27FC236}">
                  <a16:creationId xmlns:a16="http://schemas.microsoft.com/office/drawing/2014/main" id="{26BD1369-A9CD-42DA-B810-776B86BC2D81}"/>
                </a:ext>
              </a:extLst>
            </p:cNvPr>
            <p:cNvSpPr>
              <a:spLocks/>
            </p:cNvSpPr>
            <p:nvPr/>
          </p:nvSpPr>
          <p:spPr bwMode="auto">
            <a:xfrm>
              <a:off x="1486" y="491"/>
              <a:ext cx="225" cy="88"/>
            </a:xfrm>
            <a:custGeom>
              <a:avLst/>
              <a:gdLst>
                <a:gd name="T0" fmla="*/ 146 w 152"/>
                <a:gd name="T1" fmla="*/ 60 h 60"/>
                <a:gd name="T2" fmla="*/ 110 w 152"/>
                <a:gd name="T3" fmla="*/ 60 h 60"/>
                <a:gd name="T4" fmla="*/ 54 w 152"/>
                <a:gd name="T5" fmla="*/ 36 h 60"/>
                <a:gd name="T6" fmla="*/ 20 w 152"/>
                <a:gd name="T7" fmla="*/ 36 h 60"/>
                <a:gd name="T8" fmla="*/ 0 w 152"/>
                <a:gd name="T9" fmla="*/ 18 h 60"/>
                <a:gd name="T10" fmla="*/ 20 w 152"/>
                <a:gd name="T11" fmla="*/ 0 h 60"/>
                <a:gd name="T12" fmla="*/ 86 w 152"/>
                <a:gd name="T13" fmla="*/ 0 h 60"/>
                <a:gd name="T14" fmla="*/ 92 w 152"/>
                <a:gd name="T15" fmla="*/ 6 h 60"/>
                <a:gd name="T16" fmla="*/ 86 w 152"/>
                <a:gd name="T17" fmla="*/ 12 h 60"/>
                <a:gd name="T18" fmla="*/ 20 w 152"/>
                <a:gd name="T19" fmla="*/ 12 h 60"/>
                <a:gd name="T20" fmla="*/ 12 w 152"/>
                <a:gd name="T21" fmla="*/ 18 h 60"/>
                <a:gd name="T22" fmla="*/ 20 w 152"/>
                <a:gd name="T23" fmla="*/ 24 h 60"/>
                <a:gd name="T24" fmla="*/ 56 w 152"/>
                <a:gd name="T25" fmla="*/ 24 h 60"/>
                <a:gd name="T26" fmla="*/ 61 w 152"/>
                <a:gd name="T27" fmla="*/ 26 h 60"/>
                <a:gd name="T28" fmla="*/ 110 w 152"/>
                <a:gd name="T29" fmla="*/ 48 h 60"/>
                <a:gd name="T30" fmla="*/ 146 w 152"/>
                <a:gd name="T31" fmla="*/ 48 h 60"/>
                <a:gd name="T32" fmla="*/ 152 w 152"/>
                <a:gd name="T33" fmla="*/ 54 h 60"/>
                <a:gd name="T34" fmla="*/ 146 w 152"/>
                <a:gd name="T3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60">
                  <a:moveTo>
                    <a:pt x="146" y="60"/>
                  </a:moveTo>
                  <a:cubicBezTo>
                    <a:pt x="110" y="60"/>
                    <a:pt x="110" y="60"/>
                    <a:pt x="110" y="60"/>
                  </a:cubicBezTo>
                  <a:cubicBezTo>
                    <a:pt x="83" y="60"/>
                    <a:pt x="63" y="45"/>
                    <a:pt x="54" y="36"/>
                  </a:cubicBezTo>
                  <a:cubicBezTo>
                    <a:pt x="20" y="36"/>
                    <a:pt x="20" y="36"/>
                    <a:pt x="20" y="36"/>
                  </a:cubicBezTo>
                  <a:cubicBezTo>
                    <a:pt x="7" y="36"/>
                    <a:pt x="0" y="27"/>
                    <a:pt x="0" y="18"/>
                  </a:cubicBezTo>
                  <a:cubicBezTo>
                    <a:pt x="0" y="9"/>
                    <a:pt x="7" y="0"/>
                    <a:pt x="20" y="0"/>
                  </a:cubicBezTo>
                  <a:cubicBezTo>
                    <a:pt x="86" y="0"/>
                    <a:pt x="86" y="0"/>
                    <a:pt x="86" y="0"/>
                  </a:cubicBezTo>
                  <a:cubicBezTo>
                    <a:pt x="90" y="0"/>
                    <a:pt x="92" y="3"/>
                    <a:pt x="92" y="6"/>
                  </a:cubicBezTo>
                  <a:cubicBezTo>
                    <a:pt x="92" y="10"/>
                    <a:pt x="90" y="12"/>
                    <a:pt x="86" y="12"/>
                  </a:cubicBezTo>
                  <a:cubicBezTo>
                    <a:pt x="20" y="12"/>
                    <a:pt x="20" y="12"/>
                    <a:pt x="20" y="12"/>
                  </a:cubicBezTo>
                  <a:cubicBezTo>
                    <a:pt x="14" y="12"/>
                    <a:pt x="12" y="16"/>
                    <a:pt x="12" y="18"/>
                  </a:cubicBezTo>
                  <a:cubicBezTo>
                    <a:pt x="12" y="21"/>
                    <a:pt x="14" y="24"/>
                    <a:pt x="20" y="24"/>
                  </a:cubicBezTo>
                  <a:cubicBezTo>
                    <a:pt x="56" y="24"/>
                    <a:pt x="56" y="24"/>
                    <a:pt x="56" y="24"/>
                  </a:cubicBezTo>
                  <a:cubicBezTo>
                    <a:pt x="58" y="24"/>
                    <a:pt x="60" y="25"/>
                    <a:pt x="61" y="26"/>
                  </a:cubicBezTo>
                  <a:cubicBezTo>
                    <a:pt x="67" y="33"/>
                    <a:pt x="86" y="48"/>
                    <a:pt x="110" y="48"/>
                  </a:cubicBezTo>
                  <a:cubicBezTo>
                    <a:pt x="146" y="48"/>
                    <a:pt x="146" y="48"/>
                    <a:pt x="146" y="48"/>
                  </a:cubicBezTo>
                  <a:cubicBezTo>
                    <a:pt x="150" y="48"/>
                    <a:pt x="152" y="51"/>
                    <a:pt x="152" y="54"/>
                  </a:cubicBezTo>
                  <a:cubicBezTo>
                    <a:pt x="152" y="58"/>
                    <a:pt x="150" y="60"/>
                    <a:pt x="146"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A5CC74">
                    <a:lumMod val="20000"/>
                    <a:lumOff val="80000"/>
                  </a:srgbClr>
                </a:solidFill>
                <a:effectLst/>
                <a:uLnTx/>
                <a:uFillTx/>
              </a:endParaRPr>
            </a:p>
          </p:txBody>
        </p:sp>
        <p:sp>
          <p:nvSpPr>
            <p:cNvPr id="140" name="Freeform 18">
              <a:extLst>
                <a:ext uri="{FF2B5EF4-FFF2-40B4-BE49-F238E27FC236}">
                  <a16:creationId xmlns:a16="http://schemas.microsoft.com/office/drawing/2014/main" id="{684DAD59-F6AD-48D8-80F6-D2E084C36FEA}"/>
                </a:ext>
              </a:extLst>
            </p:cNvPr>
            <p:cNvSpPr>
              <a:spLocks/>
            </p:cNvSpPr>
            <p:nvPr/>
          </p:nvSpPr>
          <p:spPr bwMode="auto">
            <a:xfrm>
              <a:off x="1356" y="427"/>
              <a:ext cx="357" cy="135"/>
            </a:xfrm>
            <a:custGeom>
              <a:avLst/>
              <a:gdLst>
                <a:gd name="T0" fmla="*/ 33 w 241"/>
                <a:gd name="T1" fmla="*/ 91 h 91"/>
                <a:gd name="T2" fmla="*/ 2 w 241"/>
                <a:gd name="T3" fmla="*/ 76 h 91"/>
                <a:gd name="T4" fmla="*/ 1 w 241"/>
                <a:gd name="T5" fmla="*/ 71 h 91"/>
                <a:gd name="T6" fmla="*/ 4 w 241"/>
                <a:gd name="T7" fmla="*/ 67 h 91"/>
                <a:gd name="T8" fmla="*/ 63 w 241"/>
                <a:gd name="T9" fmla="*/ 36 h 91"/>
                <a:gd name="T10" fmla="*/ 201 w 241"/>
                <a:gd name="T11" fmla="*/ 24 h 91"/>
                <a:gd name="T12" fmla="*/ 236 w 241"/>
                <a:gd name="T13" fmla="*/ 36 h 91"/>
                <a:gd name="T14" fmla="*/ 240 w 241"/>
                <a:gd name="T15" fmla="*/ 44 h 91"/>
                <a:gd name="T16" fmla="*/ 233 w 241"/>
                <a:gd name="T17" fmla="*/ 48 h 91"/>
                <a:gd name="T18" fmla="*/ 197 w 241"/>
                <a:gd name="T19" fmla="*/ 36 h 91"/>
                <a:gd name="T20" fmla="*/ 68 w 241"/>
                <a:gd name="T21" fmla="*/ 47 h 91"/>
                <a:gd name="T22" fmla="*/ 17 w 241"/>
                <a:gd name="T23" fmla="*/ 73 h 91"/>
                <a:gd name="T24" fmla="*/ 41 w 241"/>
                <a:gd name="T25" fmla="*/ 78 h 91"/>
                <a:gd name="T26" fmla="*/ 93 w 241"/>
                <a:gd name="T27" fmla="*/ 61 h 91"/>
                <a:gd name="T28" fmla="*/ 101 w 241"/>
                <a:gd name="T29" fmla="*/ 64 h 91"/>
                <a:gd name="T30" fmla="*/ 97 w 241"/>
                <a:gd name="T31" fmla="*/ 72 h 91"/>
                <a:gd name="T32" fmla="*/ 44 w 241"/>
                <a:gd name="T33" fmla="*/ 90 h 91"/>
                <a:gd name="T34" fmla="*/ 33 w 241"/>
                <a:gd name="T35"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1" h="91">
                  <a:moveTo>
                    <a:pt x="33" y="91"/>
                  </a:moveTo>
                  <a:cubicBezTo>
                    <a:pt x="22" y="91"/>
                    <a:pt x="13" y="87"/>
                    <a:pt x="2" y="76"/>
                  </a:cubicBezTo>
                  <a:cubicBezTo>
                    <a:pt x="1" y="75"/>
                    <a:pt x="0" y="73"/>
                    <a:pt x="1" y="71"/>
                  </a:cubicBezTo>
                  <a:cubicBezTo>
                    <a:pt x="1" y="69"/>
                    <a:pt x="2" y="67"/>
                    <a:pt x="4" y="67"/>
                  </a:cubicBezTo>
                  <a:cubicBezTo>
                    <a:pt x="28" y="54"/>
                    <a:pt x="47" y="44"/>
                    <a:pt x="63" y="36"/>
                  </a:cubicBezTo>
                  <a:cubicBezTo>
                    <a:pt x="130" y="0"/>
                    <a:pt x="131" y="0"/>
                    <a:pt x="201" y="24"/>
                  </a:cubicBezTo>
                  <a:cubicBezTo>
                    <a:pt x="211" y="28"/>
                    <a:pt x="223" y="32"/>
                    <a:pt x="236" y="36"/>
                  </a:cubicBezTo>
                  <a:cubicBezTo>
                    <a:pt x="239" y="37"/>
                    <a:pt x="241" y="41"/>
                    <a:pt x="240" y="44"/>
                  </a:cubicBezTo>
                  <a:cubicBezTo>
                    <a:pt x="239" y="47"/>
                    <a:pt x="236" y="49"/>
                    <a:pt x="233" y="48"/>
                  </a:cubicBezTo>
                  <a:cubicBezTo>
                    <a:pt x="219" y="43"/>
                    <a:pt x="208" y="39"/>
                    <a:pt x="197" y="36"/>
                  </a:cubicBezTo>
                  <a:cubicBezTo>
                    <a:pt x="132" y="13"/>
                    <a:pt x="132" y="13"/>
                    <a:pt x="68" y="47"/>
                  </a:cubicBezTo>
                  <a:cubicBezTo>
                    <a:pt x="55" y="54"/>
                    <a:pt x="38" y="63"/>
                    <a:pt x="17" y="73"/>
                  </a:cubicBezTo>
                  <a:cubicBezTo>
                    <a:pt x="26" y="80"/>
                    <a:pt x="33" y="80"/>
                    <a:pt x="41" y="78"/>
                  </a:cubicBezTo>
                  <a:cubicBezTo>
                    <a:pt x="93" y="61"/>
                    <a:pt x="93" y="61"/>
                    <a:pt x="93" y="61"/>
                  </a:cubicBezTo>
                  <a:cubicBezTo>
                    <a:pt x="97" y="60"/>
                    <a:pt x="100" y="61"/>
                    <a:pt x="101" y="64"/>
                  </a:cubicBezTo>
                  <a:cubicBezTo>
                    <a:pt x="102" y="68"/>
                    <a:pt x="100" y="71"/>
                    <a:pt x="97" y="72"/>
                  </a:cubicBezTo>
                  <a:cubicBezTo>
                    <a:pt x="44" y="90"/>
                    <a:pt x="44" y="90"/>
                    <a:pt x="44" y="90"/>
                  </a:cubicBezTo>
                  <a:cubicBezTo>
                    <a:pt x="40" y="91"/>
                    <a:pt x="36" y="91"/>
                    <a:pt x="33"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A5CC74">
                    <a:lumMod val="20000"/>
                    <a:lumOff val="80000"/>
                  </a:srgbClr>
                </a:solidFill>
                <a:effectLst/>
                <a:uLnTx/>
                <a:uFillTx/>
              </a:endParaRPr>
            </a:p>
          </p:txBody>
        </p:sp>
      </p:grpSp>
      <p:sp>
        <p:nvSpPr>
          <p:cNvPr id="141" name="Rectangle 140">
            <a:extLst>
              <a:ext uri="{FF2B5EF4-FFF2-40B4-BE49-F238E27FC236}">
                <a16:creationId xmlns:a16="http://schemas.microsoft.com/office/drawing/2014/main" id="{3DBE7FA5-8692-429F-8234-A1BCDA7BDC4D}"/>
              </a:ext>
            </a:extLst>
          </p:cNvPr>
          <p:cNvSpPr/>
          <p:nvPr/>
        </p:nvSpPr>
        <p:spPr>
          <a:xfrm>
            <a:off x="2839693" y="4153455"/>
            <a:ext cx="3503504" cy="584775"/>
          </a:xfrm>
          <a:prstGeom prst="rect">
            <a:avLst/>
          </a:prstGeom>
        </p:spPr>
        <p:txBody>
          <a:bodyPr wrap="square" lIns="0" rIns="0" anchor="ctr">
            <a:spAutoFit/>
          </a:bodyPr>
          <a:lstStyle/>
          <a:p>
            <a:pPr marL="0" marR="0" lvl="0" indent="0" defTabSz="1217776"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1">
                <a:ln>
                  <a:noFill/>
                </a:ln>
                <a:solidFill>
                  <a:srgbClr val="D7000F">
                    <a:lumMod val="20000"/>
                    <a:lumOff val="80000"/>
                  </a:srgbClr>
                </a:solidFill>
                <a:effectLst/>
                <a:uLnTx/>
                <a:uFillTx/>
              </a:rPr>
              <a:t>Un marché concentré qui voit émerger de nouveaux acteurs</a:t>
            </a:r>
            <a:endParaRPr kumimoji="0" lang="en-US" sz="1600" b="1" i="0" u="none" strike="noStrike" kern="0" cap="none" spc="0" normalizeH="0" baseline="0" noProof="0">
              <a:ln>
                <a:noFill/>
              </a:ln>
              <a:solidFill>
                <a:srgbClr val="D7000F">
                  <a:lumMod val="20000"/>
                  <a:lumOff val="80000"/>
                </a:srgbClr>
              </a:solidFill>
              <a:effectLst/>
              <a:uLnTx/>
              <a:uFillTx/>
            </a:endParaRPr>
          </a:p>
        </p:txBody>
      </p:sp>
      <p:sp>
        <p:nvSpPr>
          <p:cNvPr id="142" name="Freeform 29">
            <a:extLst>
              <a:ext uri="{FF2B5EF4-FFF2-40B4-BE49-F238E27FC236}">
                <a16:creationId xmlns:a16="http://schemas.microsoft.com/office/drawing/2014/main" id="{5427BDD2-697A-4DA6-B2A2-2DDC1A24F49A}"/>
              </a:ext>
            </a:extLst>
          </p:cNvPr>
          <p:cNvSpPr>
            <a:spLocks noChangeAspect="1" noEditPoints="1"/>
          </p:cNvSpPr>
          <p:nvPr/>
        </p:nvSpPr>
        <p:spPr bwMode="auto">
          <a:xfrm>
            <a:off x="2332476" y="4252040"/>
            <a:ext cx="309869" cy="416624"/>
          </a:xfrm>
          <a:custGeom>
            <a:avLst/>
            <a:gdLst>
              <a:gd name="T0" fmla="*/ 211 w 214"/>
              <a:gd name="T1" fmla="*/ 90 h 295"/>
              <a:gd name="T2" fmla="*/ 185 w 214"/>
              <a:gd name="T3" fmla="*/ 73 h 295"/>
              <a:gd name="T4" fmla="*/ 170 w 214"/>
              <a:gd name="T5" fmla="*/ 46 h 295"/>
              <a:gd name="T6" fmla="*/ 129 w 214"/>
              <a:gd name="T7" fmla="*/ 6 h 295"/>
              <a:gd name="T8" fmla="*/ 123 w 214"/>
              <a:gd name="T9" fmla="*/ 0 h 295"/>
              <a:gd name="T10" fmla="*/ 99 w 214"/>
              <a:gd name="T11" fmla="*/ 14 h 295"/>
              <a:gd name="T12" fmla="*/ 81 w 214"/>
              <a:gd name="T13" fmla="*/ 27 h 295"/>
              <a:gd name="T14" fmla="*/ 38 w 214"/>
              <a:gd name="T15" fmla="*/ 67 h 295"/>
              <a:gd name="T16" fmla="*/ 18 w 214"/>
              <a:gd name="T17" fmla="*/ 116 h 295"/>
              <a:gd name="T18" fmla="*/ 16 w 214"/>
              <a:gd name="T19" fmla="*/ 154 h 295"/>
              <a:gd name="T20" fmla="*/ 23 w 214"/>
              <a:gd name="T21" fmla="*/ 206 h 295"/>
              <a:gd name="T22" fmla="*/ 17 w 214"/>
              <a:gd name="T23" fmla="*/ 212 h 295"/>
              <a:gd name="T24" fmla="*/ 0 w 214"/>
              <a:gd name="T25" fmla="*/ 251 h 295"/>
              <a:gd name="T26" fmla="*/ 6 w 214"/>
              <a:gd name="T27" fmla="*/ 295 h 295"/>
              <a:gd name="T28" fmla="*/ 197 w 214"/>
              <a:gd name="T29" fmla="*/ 289 h 295"/>
              <a:gd name="T30" fmla="*/ 182 w 214"/>
              <a:gd name="T31" fmla="*/ 213 h 295"/>
              <a:gd name="T32" fmla="*/ 175 w 214"/>
              <a:gd name="T33" fmla="*/ 206 h 295"/>
              <a:gd name="T34" fmla="*/ 174 w 214"/>
              <a:gd name="T35" fmla="*/ 205 h 295"/>
              <a:gd name="T36" fmla="*/ 167 w 214"/>
              <a:gd name="T37" fmla="*/ 183 h 295"/>
              <a:gd name="T38" fmla="*/ 132 w 214"/>
              <a:gd name="T39" fmla="*/ 116 h 295"/>
              <a:gd name="T40" fmla="*/ 170 w 214"/>
              <a:gd name="T41" fmla="*/ 126 h 295"/>
              <a:gd name="T42" fmla="*/ 193 w 214"/>
              <a:gd name="T43" fmla="*/ 131 h 295"/>
              <a:gd name="T44" fmla="*/ 213 w 214"/>
              <a:gd name="T45" fmla="*/ 97 h 295"/>
              <a:gd name="T46" fmla="*/ 185 w 214"/>
              <a:gd name="T47" fmla="*/ 243 h 295"/>
              <a:gd name="T48" fmla="*/ 186 w 214"/>
              <a:gd name="T49" fmla="*/ 284 h 295"/>
              <a:gd name="T50" fmla="*/ 12 w 214"/>
              <a:gd name="T51" fmla="*/ 251 h 295"/>
              <a:gd name="T52" fmla="*/ 13 w 214"/>
              <a:gd name="T53" fmla="*/ 242 h 295"/>
              <a:gd name="T54" fmla="*/ 104 w 214"/>
              <a:gd name="T55" fmla="*/ 242 h 295"/>
              <a:gd name="T56" fmla="*/ 104 w 214"/>
              <a:gd name="T57" fmla="*/ 242 h 295"/>
              <a:gd name="T58" fmla="*/ 171 w 214"/>
              <a:gd name="T59" fmla="*/ 219 h 295"/>
              <a:gd name="T60" fmla="*/ 173 w 214"/>
              <a:gd name="T61" fmla="*/ 220 h 295"/>
              <a:gd name="T62" fmla="*/ 180 w 214"/>
              <a:gd name="T63" fmla="*/ 231 h 295"/>
              <a:gd name="T64" fmla="*/ 104 w 214"/>
              <a:gd name="T65" fmla="*/ 231 h 295"/>
              <a:gd name="T66" fmla="*/ 104 w 214"/>
              <a:gd name="T67" fmla="*/ 231 h 295"/>
              <a:gd name="T68" fmla="*/ 18 w 214"/>
              <a:gd name="T69" fmla="*/ 231 h 295"/>
              <a:gd name="T70" fmla="*/ 25 w 214"/>
              <a:gd name="T71" fmla="*/ 220 h 295"/>
              <a:gd name="T72" fmla="*/ 26 w 214"/>
              <a:gd name="T73" fmla="*/ 219 h 295"/>
              <a:gd name="T74" fmla="*/ 166 w 214"/>
              <a:gd name="T75" fmla="*/ 214 h 295"/>
              <a:gd name="T76" fmla="*/ 191 w 214"/>
              <a:gd name="T77" fmla="*/ 118 h 295"/>
              <a:gd name="T78" fmla="*/ 180 w 214"/>
              <a:gd name="T79" fmla="*/ 116 h 295"/>
              <a:gd name="T80" fmla="*/ 122 w 214"/>
              <a:gd name="T81" fmla="*/ 100 h 295"/>
              <a:gd name="T82" fmla="*/ 112 w 214"/>
              <a:gd name="T83" fmla="*/ 106 h 295"/>
              <a:gd name="T84" fmla="*/ 162 w 214"/>
              <a:gd name="T85" fmla="*/ 202 h 295"/>
              <a:gd name="T86" fmla="*/ 33 w 214"/>
              <a:gd name="T87" fmla="*/ 202 h 295"/>
              <a:gd name="T88" fmla="*/ 27 w 214"/>
              <a:gd name="T89" fmla="*/ 153 h 295"/>
              <a:gd name="T90" fmla="*/ 31 w 214"/>
              <a:gd name="T91" fmla="*/ 113 h 295"/>
              <a:gd name="T92" fmla="*/ 49 w 214"/>
              <a:gd name="T93" fmla="*/ 72 h 295"/>
              <a:gd name="T94" fmla="*/ 109 w 214"/>
              <a:gd name="T95" fmla="*/ 21 h 295"/>
              <a:gd name="T96" fmla="*/ 117 w 214"/>
              <a:gd name="T97" fmla="*/ 16 h 295"/>
              <a:gd name="T98" fmla="*/ 120 w 214"/>
              <a:gd name="T99" fmla="*/ 40 h 295"/>
              <a:gd name="T100" fmla="*/ 176 w 214"/>
              <a:gd name="T101" fmla="*/ 79 h 295"/>
              <a:gd name="T102" fmla="*/ 200 w 214"/>
              <a:gd name="T103" fmla="*/ 97 h 295"/>
              <a:gd name="T104" fmla="*/ 191 w 214"/>
              <a:gd name="T105" fmla="*/ 11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4" h="295">
                <a:moveTo>
                  <a:pt x="213" y="97"/>
                </a:moveTo>
                <a:cubicBezTo>
                  <a:pt x="214" y="94"/>
                  <a:pt x="213" y="91"/>
                  <a:pt x="211" y="90"/>
                </a:cubicBezTo>
                <a:cubicBezTo>
                  <a:pt x="185" y="73"/>
                  <a:pt x="185" y="73"/>
                  <a:pt x="185" y="73"/>
                </a:cubicBezTo>
                <a:cubicBezTo>
                  <a:pt x="185" y="73"/>
                  <a:pt x="185" y="73"/>
                  <a:pt x="185" y="73"/>
                </a:cubicBezTo>
                <a:cubicBezTo>
                  <a:pt x="174" y="49"/>
                  <a:pt x="174" y="49"/>
                  <a:pt x="174" y="49"/>
                </a:cubicBezTo>
                <a:cubicBezTo>
                  <a:pt x="173" y="47"/>
                  <a:pt x="172" y="46"/>
                  <a:pt x="170" y="46"/>
                </a:cubicBezTo>
                <a:cubicBezTo>
                  <a:pt x="128" y="31"/>
                  <a:pt x="128" y="31"/>
                  <a:pt x="128" y="31"/>
                </a:cubicBezTo>
                <a:cubicBezTo>
                  <a:pt x="129" y="6"/>
                  <a:pt x="129" y="6"/>
                  <a:pt x="129" y="6"/>
                </a:cubicBezTo>
                <a:cubicBezTo>
                  <a:pt x="129" y="4"/>
                  <a:pt x="128" y="2"/>
                  <a:pt x="126" y="1"/>
                </a:cubicBezTo>
                <a:cubicBezTo>
                  <a:pt x="125" y="0"/>
                  <a:pt x="124" y="0"/>
                  <a:pt x="123" y="0"/>
                </a:cubicBezTo>
                <a:cubicBezTo>
                  <a:pt x="122" y="0"/>
                  <a:pt x="121" y="0"/>
                  <a:pt x="120" y="1"/>
                </a:cubicBezTo>
                <a:cubicBezTo>
                  <a:pt x="119" y="2"/>
                  <a:pt x="110" y="7"/>
                  <a:pt x="99" y="14"/>
                </a:cubicBezTo>
                <a:cubicBezTo>
                  <a:pt x="95" y="17"/>
                  <a:pt x="92" y="19"/>
                  <a:pt x="88" y="22"/>
                </a:cubicBezTo>
                <a:cubicBezTo>
                  <a:pt x="86" y="23"/>
                  <a:pt x="84" y="25"/>
                  <a:pt x="81" y="27"/>
                </a:cubicBezTo>
                <a:cubicBezTo>
                  <a:pt x="70" y="35"/>
                  <a:pt x="61" y="42"/>
                  <a:pt x="54" y="49"/>
                </a:cubicBezTo>
                <a:cubicBezTo>
                  <a:pt x="46" y="56"/>
                  <a:pt x="41" y="62"/>
                  <a:pt x="38" y="67"/>
                </a:cubicBezTo>
                <a:cubicBezTo>
                  <a:pt x="37" y="69"/>
                  <a:pt x="36" y="71"/>
                  <a:pt x="35" y="73"/>
                </a:cubicBezTo>
                <a:cubicBezTo>
                  <a:pt x="29" y="86"/>
                  <a:pt x="22" y="99"/>
                  <a:pt x="18" y="116"/>
                </a:cubicBezTo>
                <a:cubicBezTo>
                  <a:pt x="17" y="120"/>
                  <a:pt x="17" y="124"/>
                  <a:pt x="16" y="128"/>
                </a:cubicBezTo>
                <a:cubicBezTo>
                  <a:pt x="15" y="137"/>
                  <a:pt x="15" y="145"/>
                  <a:pt x="16" y="154"/>
                </a:cubicBezTo>
                <a:cubicBezTo>
                  <a:pt x="18" y="182"/>
                  <a:pt x="21" y="199"/>
                  <a:pt x="22" y="206"/>
                </a:cubicBezTo>
                <a:cubicBezTo>
                  <a:pt x="23" y="206"/>
                  <a:pt x="23" y="206"/>
                  <a:pt x="23" y="206"/>
                </a:cubicBezTo>
                <a:cubicBezTo>
                  <a:pt x="22" y="206"/>
                  <a:pt x="22" y="206"/>
                  <a:pt x="22" y="206"/>
                </a:cubicBezTo>
                <a:cubicBezTo>
                  <a:pt x="20" y="208"/>
                  <a:pt x="19" y="210"/>
                  <a:pt x="17" y="212"/>
                </a:cubicBezTo>
                <a:cubicBezTo>
                  <a:pt x="16" y="213"/>
                  <a:pt x="16" y="213"/>
                  <a:pt x="16" y="213"/>
                </a:cubicBezTo>
                <a:cubicBezTo>
                  <a:pt x="9" y="222"/>
                  <a:pt x="0" y="236"/>
                  <a:pt x="0" y="251"/>
                </a:cubicBezTo>
                <a:cubicBezTo>
                  <a:pt x="0" y="289"/>
                  <a:pt x="0" y="289"/>
                  <a:pt x="0" y="289"/>
                </a:cubicBezTo>
                <a:cubicBezTo>
                  <a:pt x="0" y="293"/>
                  <a:pt x="3" y="295"/>
                  <a:pt x="6" y="295"/>
                </a:cubicBezTo>
                <a:cubicBezTo>
                  <a:pt x="192" y="295"/>
                  <a:pt x="192" y="295"/>
                  <a:pt x="192" y="295"/>
                </a:cubicBezTo>
                <a:cubicBezTo>
                  <a:pt x="195" y="295"/>
                  <a:pt x="197" y="293"/>
                  <a:pt x="197" y="289"/>
                </a:cubicBezTo>
                <a:cubicBezTo>
                  <a:pt x="197" y="251"/>
                  <a:pt x="197" y="251"/>
                  <a:pt x="197" y="251"/>
                </a:cubicBezTo>
                <a:cubicBezTo>
                  <a:pt x="197" y="236"/>
                  <a:pt x="189" y="222"/>
                  <a:pt x="182" y="213"/>
                </a:cubicBezTo>
                <a:cubicBezTo>
                  <a:pt x="181" y="213"/>
                  <a:pt x="181" y="213"/>
                  <a:pt x="181" y="212"/>
                </a:cubicBezTo>
                <a:cubicBezTo>
                  <a:pt x="179" y="210"/>
                  <a:pt x="177" y="208"/>
                  <a:pt x="175" y="206"/>
                </a:cubicBezTo>
                <a:cubicBezTo>
                  <a:pt x="175" y="206"/>
                  <a:pt x="175" y="206"/>
                  <a:pt x="174" y="205"/>
                </a:cubicBezTo>
                <a:cubicBezTo>
                  <a:pt x="174" y="205"/>
                  <a:pt x="174" y="205"/>
                  <a:pt x="174" y="205"/>
                </a:cubicBezTo>
                <a:cubicBezTo>
                  <a:pt x="174" y="205"/>
                  <a:pt x="174" y="205"/>
                  <a:pt x="174" y="205"/>
                </a:cubicBezTo>
                <a:cubicBezTo>
                  <a:pt x="173" y="199"/>
                  <a:pt x="171" y="191"/>
                  <a:pt x="167" y="183"/>
                </a:cubicBezTo>
                <a:cubicBezTo>
                  <a:pt x="158" y="160"/>
                  <a:pt x="144" y="135"/>
                  <a:pt x="133" y="117"/>
                </a:cubicBezTo>
                <a:cubicBezTo>
                  <a:pt x="132" y="116"/>
                  <a:pt x="132" y="116"/>
                  <a:pt x="132" y="116"/>
                </a:cubicBezTo>
                <a:cubicBezTo>
                  <a:pt x="134" y="116"/>
                  <a:pt x="134" y="116"/>
                  <a:pt x="134" y="116"/>
                </a:cubicBezTo>
                <a:cubicBezTo>
                  <a:pt x="143" y="119"/>
                  <a:pt x="155" y="122"/>
                  <a:pt x="170" y="126"/>
                </a:cubicBezTo>
                <a:cubicBezTo>
                  <a:pt x="174" y="126"/>
                  <a:pt x="178" y="127"/>
                  <a:pt x="182" y="128"/>
                </a:cubicBezTo>
                <a:cubicBezTo>
                  <a:pt x="186" y="129"/>
                  <a:pt x="190" y="130"/>
                  <a:pt x="193" y="131"/>
                </a:cubicBezTo>
                <a:cubicBezTo>
                  <a:pt x="196" y="131"/>
                  <a:pt x="199" y="130"/>
                  <a:pt x="200" y="127"/>
                </a:cubicBezTo>
                <a:lnTo>
                  <a:pt x="213" y="97"/>
                </a:lnTo>
                <a:close/>
                <a:moveTo>
                  <a:pt x="185" y="242"/>
                </a:moveTo>
                <a:cubicBezTo>
                  <a:pt x="185" y="243"/>
                  <a:pt x="185" y="243"/>
                  <a:pt x="185" y="243"/>
                </a:cubicBezTo>
                <a:cubicBezTo>
                  <a:pt x="186" y="246"/>
                  <a:pt x="186" y="248"/>
                  <a:pt x="186" y="251"/>
                </a:cubicBezTo>
                <a:cubicBezTo>
                  <a:pt x="186" y="284"/>
                  <a:pt x="186" y="284"/>
                  <a:pt x="186" y="284"/>
                </a:cubicBezTo>
                <a:cubicBezTo>
                  <a:pt x="12" y="284"/>
                  <a:pt x="12" y="284"/>
                  <a:pt x="12" y="284"/>
                </a:cubicBezTo>
                <a:cubicBezTo>
                  <a:pt x="12" y="251"/>
                  <a:pt x="12" y="251"/>
                  <a:pt x="12" y="251"/>
                </a:cubicBezTo>
                <a:cubicBezTo>
                  <a:pt x="12" y="248"/>
                  <a:pt x="12" y="246"/>
                  <a:pt x="13" y="243"/>
                </a:cubicBezTo>
                <a:cubicBezTo>
                  <a:pt x="13" y="242"/>
                  <a:pt x="13" y="242"/>
                  <a:pt x="13" y="242"/>
                </a:cubicBezTo>
                <a:cubicBezTo>
                  <a:pt x="104" y="242"/>
                  <a:pt x="104" y="242"/>
                  <a:pt x="104" y="242"/>
                </a:cubicBezTo>
                <a:cubicBezTo>
                  <a:pt x="104" y="242"/>
                  <a:pt x="104" y="242"/>
                  <a:pt x="104" y="242"/>
                </a:cubicBezTo>
                <a:cubicBezTo>
                  <a:pt x="104" y="242"/>
                  <a:pt x="104" y="242"/>
                  <a:pt x="104" y="242"/>
                </a:cubicBezTo>
                <a:cubicBezTo>
                  <a:pt x="104" y="242"/>
                  <a:pt x="104" y="242"/>
                  <a:pt x="104" y="242"/>
                </a:cubicBezTo>
                <a:lnTo>
                  <a:pt x="185" y="242"/>
                </a:lnTo>
                <a:close/>
                <a:moveTo>
                  <a:pt x="171" y="219"/>
                </a:moveTo>
                <a:cubicBezTo>
                  <a:pt x="172" y="220"/>
                  <a:pt x="172" y="220"/>
                  <a:pt x="172" y="220"/>
                </a:cubicBezTo>
                <a:cubicBezTo>
                  <a:pt x="173" y="220"/>
                  <a:pt x="173" y="220"/>
                  <a:pt x="173" y="220"/>
                </a:cubicBezTo>
                <a:cubicBezTo>
                  <a:pt x="175" y="223"/>
                  <a:pt x="177" y="226"/>
                  <a:pt x="179" y="230"/>
                </a:cubicBezTo>
                <a:cubicBezTo>
                  <a:pt x="180" y="231"/>
                  <a:pt x="180" y="231"/>
                  <a:pt x="180" y="231"/>
                </a:cubicBezTo>
                <a:cubicBezTo>
                  <a:pt x="104" y="231"/>
                  <a:pt x="104" y="231"/>
                  <a:pt x="104" y="231"/>
                </a:cubicBezTo>
                <a:cubicBezTo>
                  <a:pt x="104" y="231"/>
                  <a:pt x="104" y="231"/>
                  <a:pt x="104" y="231"/>
                </a:cubicBezTo>
                <a:cubicBezTo>
                  <a:pt x="104" y="231"/>
                  <a:pt x="104" y="231"/>
                  <a:pt x="104" y="231"/>
                </a:cubicBezTo>
                <a:cubicBezTo>
                  <a:pt x="104" y="231"/>
                  <a:pt x="104" y="231"/>
                  <a:pt x="104" y="231"/>
                </a:cubicBezTo>
                <a:cubicBezTo>
                  <a:pt x="104" y="231"/>
                  <a:pt x="104" y="231"/>
                  <a:pt x="104" y="231"/>
                </a:cubicBezTo>
                <a:cubicBezTo>
                  <a:pt x="18" y="231"/>
                  <a:pt x="18" y="231"/>
                  <a:pt x="18" y="231"/>
                </a:cubicBezTo>
                <a:cubicBezTo>
                  <a:pt x="19" y="230"/>
                  <a:pt x="19" y="230"/>
                  <a:pt x="19" y="230"/>
                </a:cubicBezTo>
                <a:cubicBezTo>
                  <a:pt x="20" y="226"/>
                  <a:pt x="23" y="223"/>
                  <a:pt x="25" y="220"/>
                </a:cubicBezTo>
                <a:cubicBezTo>
                  <a:pt x="25" y="220"/>
                  <a:pt x="25" y="220"/>
                  <a:pt x="25" y="220"/>
                </a:cubicBezTo>
                <a:cubicBezTo>
                  <a:pt x="26" y="220"/>
                  <a:pt x="26" y="220"/>
                  <a:pt x="26" y="219"/>
                </a:cubicBezTo>
                <a:cubicBezTo>
                  <a:pt x="31" y="214"/>
                  <a:pt x="31" y="214"/>
                  <a:pt x="31" y="214"/>
                </a:cubicBezTo>
                <a:cubicBezTo>
                  <a:pt x="166" y="214"/>
                  <a:pt x="166" y="214"/>
                  <a:pt x="166" y="214"/>
                </a:cubicBezTo>
                <a:lnTo>
                  <a:pt x="171" y="219"/>
                </a:lnTo>
                <a:close/>
                <a:moveTo>
                  <a:pt x="191" y="118"/>
                </a:moveTo>
                <a:cubicBezTo>
                  <a:pt x="191" y="118"/>
                  <a:pt x="191" y="118"/>
                  <a:pt x="191" y="118"/>
                </a:cubicBezTo>
                <a:cubicBezTo>
                  <a:pt x="187" y="118"/>
                  <a:pt x="183" y="117"/>
                  <a:pt x="180" y="116"/>
                </a:cubicBezTo>
                <a:cubicBezTo>
                  <a:pt x="175" y="115"/>
                  <a:pt x="171" y="114"/>
                  <a:pt x="167" y="113"/>
                </a:cubicBezTo>
                <a:cubicBezTo>
                  <a:pt x="142" y="108"/>
                  <a:pt x="125" y="103"/>
                  <a:pt x="122" y="100"/>
                </a:cubicBezTo>
                <a:cubicBezTo>
                  <a:pt x="120" y="98"/>
                  <a:pt x="116" y="97"/>
                  <a:pt x="114" y="99"/>
                </a:cubicBezTo>
                <a:cubicBezTo>
                  <a:pt x="111" y="100"/>
                  <a:pt x="111" y="104"/>
                  <a:pt x="112" y="106"/>
                </a:cubicBezTo>
                <a:cubicBezTo>
                  <a:pt x="114" y="109"/>
                  <a:pt x="152" y="167"/>
                  <a:pt x="162" y="202"/>
                </a:cubicBezTo>
                <a:cubicBezTo>
                  <a:pt x="162" y="202"/>
                  <a:pt x="162" y="202"/>
                  <a:pt x="162" y="202"/>
                </a:cubicBezTo>
                <a:cubicBezTo>
                  <a:pt x="33" y="202"/>
                  <a:pt x="33" y="202"/>
                  <a:pt x="33" y="202"/>
                </a:cubicBezTo>
                <a:cubicBezTo>
                  <a:pt x="33" y="202"/>
                  <a:pt x="33" y="202"/>
                  <a:pt x="33" y="202"/>
                </a:cubicBezTo>
                <a:cubicBezTo>
                  <a:pt x="32" y="198"/>
                  <a:pt x="31" y="192"/>
                  <a:pt x="30" y="183"/>
                </a:cubicBezTo>
                <a:cubicBezTo>
                  <a:pt x="29" y="174"/>
                  <a:pt x="28" y="164"/>
                  <a:pt x="27" y="153"/>
                </a:cubicBezTo>
                <a:cubicBezTo>
                  <a:pt x="26" y="144"/>
                  <a:pt x="27" y="135"/>
                  <a:pt x="28" y="126"/>
                </a:cubicBezTo>
                <a:cubicBezTo>
                  <a:pt x="29" y="122"/>
                  <a:pt x="30" y="117"/>
                  <a:pt x="31" y="113"/>
                </a:cubicBezTo>
                <a:cubicBezTo>
                  <a:pt x="35" y="100"/>
                  <a:pt x="40" y="89"/>
                  <a:pt x="45" y="79"/>
                </a:cubicBezTo>
                <a:cubicBezTo>
                  <a:pt x="46" y="77"/>
                  <a:pt x="48" y="74"/>
                  <a:pt x="49" y="72"/>
                </a:cubicBezTo>
                <a:cubicBezTo>
                  <a:pt x="54" y="61"/>
                  <a:pt x="79" y="42"/>
                  <a:pt x="99" y="28"/>
                </a:cubicBezTo>
                <a:cubicBezTo>
                  <a:pt x="102" y="26"/>
                  <a:pt x="106" y="24"/>
                  <a:pt x="109" y="21"/>
                </a:cubicBezTo>
                <a:cubicBezTo>
                  <a:pt x="112" y="20"/>
                  <a:pt x="114" y="18"/>
                  <a:pt x="116" y="17"/>
                </a:cubicBezTo>
                <a:cubicBezTo>
                  <a:pt x="117" y="16"/>
                  <a:pt x="117" y="16"/>
                  <a:pt x="117" y="16"/>
                </a:cubicBezTo>
                <a:cubicBezTo>
                  <a:pt x="116" y="35"/>
                  <a:pt x="116" y="35"/>
                  <a:pt x="116" y="35"/>
                </a:cubicBezTo>
                <a:cubicBezTo>
                  <a:pt x="116" y="37"/>
                  <a:pt x="118" y="39"/>
                  <a:pt x="120" y="40"/>
                </a:cubicBezTo>
                <a:cubicBezTo>
                  <a:pt x="164" y="56"/>
                  <a:pt x="164" y="56"/>
                  <a:pt x="164" y="56"/>
                </a:cubicBezTo>
                <a:cubicBezTo>
                  <a:pt x="176" y="79"/>
                  <a:pt x="176" y="79"/>
                  <a:pt x="176" y="79"/>
                </a:cubicBezTo>
                <a:cubicBezTo>
                  <a:pt x="176" y="80"/>
                  <a:pt x="177" y="81"/>
                  <a:pt x="178" y="82"/>
                </a:cubicBezTo>
                <a:cubicBezTo>
                  <a:pt x="200" y="97"/>
                  <a:pt x="200" y="97"/>
                  <a:pt x="200" y="97"/>
                </a:cubicBezTo>
                <a:cubicBezTo>
                  <a:pt x="200" y="97"/>
                  <a:pt x="200" y="97"/>
                  <a:pt x="200" y="97"/>
                </a:cubicBezTo>
                <a:lnTo>
                  <a:pt x="191" y="118"/>
                </a:lnTo>
                <a:close/>
              </a:path>
            </a:pathLst>
          </a:custGeom>
          <a:solidFill>
            <a:srgbClr val="D7000F">
              <a:lumMod val="20000"/>
              <a:lumOff val="80000"/>
            </a:srgbClr>
          </a:solidFill>
          <a:ln>
            <a:noFill/>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A5CC74">
                  <a:lumMod val="20000"/>
                  <a:lumOff val="80000"/>
                </a:srgbClr>
              </a:solidFill>
              <a:effectLst/>
              <a:uLnTx/>
              <a:uFillTx/>
            </a:endParaRPr>
          </a:p>
        </p:txBody>
      </p:sp>
      <p:sp>
        <p:nvSpPr>
          <p:cNvPr id="143" name="Graphique 9">
            <a:extLst>
              <a:ext uri="{FF2B5EF4-FFF2-40B4-BE49-F238E27FC236}">
                <a16:creationId xmlns:a16="http://schemas.microsoft.com/office/drawing/2014/main" id="{A9AF8CEE-4D34-4B20-9410-08B2CC6B1CF1}"/>
              </a:ext>
            </a:extLst>
          </p:cNvPr>
          <p:cNvSpPr>
            <a:spLocks noChangeAspect="1"/>
          </p:cNvSpPr>
          <p:nvPr/>
        </p:nvSpPr>
        <p:spPr>
          <a:xfrm>
            <a:off x="516000" y="6449202"/>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rgbClr val="FFFFFF">
              <a:lumMod val="9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Tree>
    <p:extLst>
      <p:ext uri="{BB962C8B-B14F-4D97-AF65-F5344CB8AC3E}">
        <p14:creationId xmlns:p14="http://schemas.microsoft.com/office/powerpoint/2010/main" val="24290381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CF1864B0-3D4E-4B65-B7FC-819A385FB87B}"/>
              </a:ext>
            </a:extLst>
          </p:cNvPr>
          <p:cNvSpPr/>
          <p:nvPr/>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llipse 2">
            <a:extLst>
              <a:ext uri="{FF2B5EF4-FFF2-40B4-BE49-F238E27FC236}">
                <a16:creationId xmlns:a16="http://schemas.microsoft.com/office/drawing/2014/main" id="{927A869F-3AE8-479E-8594-E06AB283FBCE}"/>
              </a:ext>
            </a:extLst>
          </p:cNvPr>
          <p:cNvSpPr/>
          <p:nvPr/>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9E056450-088D-4FC9-84F4-787DC1DE508A}"/>
              </a:ext>
            </a:extLst>
          </p:cNvPr>
          <p:cNvGrpSpPr/>
          <p:nvPr/>
        </p:nvGrpSpPr>
        <p:grpSpPr>
          <a:xfrm>
            <a:off x="9626600" y="4661677"/>
            <a:ext cx="3534904" cy="3269163"/>
            <a:chOff x="10157374" y="5152550"/>
            <a:chExt cx="3004130" cy="2778291"/>
          </a:xfrm>
        </p:grpSpPr>
        <p:sp>
          <p:nvSpPr>
            <p:cNvPr id="5" name="Ellipse 4">
              <a:extLst>
                <a:ext uri="{FF2B5EF4-FFF2-40B4-BE49-F238E27FC236}">
                  <a16:creationId xmlns:a16="http://schemas.microsoft.com/office/drawing/2014/main" id="{AF03EC4B-CEC8-4680-ADA2-1844576FD0AF}"/>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 name="Connecteur droit 5">
              <a:extLst>
                <a:ext uri="{FF2B5EF4-FFF2-40B4-BE49-F238E27FC236}">
                  <a16:creationId xmlns:a16="http://schemas.microsoft.com/office/drawing/2014/main" id="{4E19F3B7-8B0F-417A-888F-C9D97FA5DEBB}"/>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7779AC40-68FD-451C-A581-9CC95E880FA3}"/>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llipse 7">
              <a:extLst>
                <a:ext uri="{FF2B5EF4-FFF2-40B4-BE49-F238E27FC236}">
                  <a16:creationId xmlns:a16="http://schemas.microsoft.com/office/drawing/2014/main" id="{D0092C64-F9EC-4643-90C4-F3522E66D739}"/>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4803713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F1B93D31-E97C-4757-816B-1C2F6C0AAF71}"/>
              </a:ext>
            </a:extLst>
          </p:cNvPr>
          <p:cNvSpPr/>
          <p:nvPr/>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llipse 2">
            <a:extLst>
              <a:ext uri="{FF2B5EF4-FFF2-40B4-BE49-F238E27FC236}">
                <a16:creationId xmlns:a16="http://schemas.microsoft.com/office/drawing/2014/main" id="{719DF98A-4E16-48D1-BA40-A4833E521EEB}"/>
              </a:ext>
            </a:extLst>
          </p:cNvPr>
          <p:cNvSpPr/>
          <p:nvPr/>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36F23D84-A91B-4349-9125-E60CB3A0E7EE}"/>
              </a:ext>
            </a:extLst>
          </p:cNvPr>
          <p:cNvGrpSpPr/>
          <p:nvPr/>
        </p:nvGrpSpPr>
        <p:grpSpPr>
          <a:xfrm>
            <a:off x="9626600" y="4661677"/>
            <a:ext cx="3534904" cy="3269163"/>
            <a:chOff x="10157374" y="5152550"/>
            <a:chExt cx="3004130" cy="2778291"/>
          </a:xfrm>
        </p:grpSpPr>
        <p:sp>
          <p:nvSpPr>
            <p:cNvPr id="5" name="Ellipse 4">
              <a:extLst>
                <a:ext uri="{FF2B5EF4-FFF2-40B4-BE49-F238E27FC236}">
                  <a16:creationId xmlns:a16="http://schemas.microsoft.com/office/drawing/2014/main" id="{63A0EC83-6A64-46C7-A2F5-526EBE17882D}"/>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 name="Connecteur droit 5">
              <a:extLst>
                <a:ext uri="{FF2B5EF4-FFF2-40B4-BE49-F238E27FC236}">
                  <a16:creationId xmlns:a16="http://schemas.microsoft.com/office/drawing/2014/main" id="{C77FFB29-8749-4CAB-9EBF-CEF9E9385880}"/>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D04684C2-7125-4BF8-9231-4D76228BF754}"/>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llipse 7">
              <a:extLst>
                <a:ext uri="{FF2B5EF4-FFF2-40B4-BE49-F238E27FC236}">
                  <a16:creationId xmlns:a16="http://schemas.microsoft.com/office/drawing/2014/main" id="{2A0DA5C2-2FC4-4035-90E9-0CBA4082399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40934099"/>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52eb4dc-0ef3-4aa8-8e03-025dbf6c8637" ContentTypeId="0x0101" PreviousValue="false"/>
</file>

<file path=customXml/item3.xml><?xml version="1.0" encoding="utf-8"?>
<p:properties xmlns:p="http://schemas.microsoft.com/office/2006/metadata/properties" xmlns:xsi="http://www.w3.org/2001/XMLSchema-instance" xmlns:pc="http://schemas.microsoft.com/office/infopath/2007/PartnerControls">
  <documentManagement>
    <TaxCatchAll xmlns="e85a251b-a9eb-4960-a579-a2f6573062c1" xsi:nil="true"/>
    <lcf76f155ced4ddcb4097134ff3c332f xmlns="9c2a82c5-7382-469d-9a70-51880d8bc67c">
      <Terms xmlns="http://schemas.microsoft.com/office/infopath/2007/PartnerControls"/>
    </lcf76f155ced4ddcb4097134ff3c332f>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D7685D50FC222545853BED558FEC142C" ma:contentTypeVersion="14" ma:contentTypeDescription="Crée un document." ma:contentTypeScope="" ma:versionID="a1a00701321c2eacd05476243acbd794">
  <xsd:schema xmlns:xsd="http://www.w3.org/2001/XMLSchema" xmlns:xs="http://www.w3.org/2001/XMLSchema" xmlns:p="http://schemas.microsoft.com/office/2006/metadata/properties" xmlns:ns2="e85a251b-a9eb-4960-a579-a2f6573062c1" xmlns:ns3="9c2a82c5-7382-469d-9a70-51880d8bc67c" targetNamespace="http://schemas.microsoft.com/office/2006/metadata/properties" ma:root="true" ma:fieldsID="edba5b487621e8f541a418dcbd05b42d" ns2:_="" ns3:_="">
    <xsd:import namespace="e85a251b-a9eb-4960-a579-a2f6573062c1"/>
    <xsd:import namespace="9c2a82c5-7382-469d-9a70-51880d8bc67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5a251b-a9eb-4960-a579-a2f6573062c1"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TaxCatchAll" ma:index="16" nillable="true" ma:displayName="Taxonomy Catch All Column" ma:hidden="true" ma:list="{b6a2abaa-9f04-47b4-b3e8-4ef882d4f22d}" ma:internalName="TaxCatchAll" ma:showField="CatchAllData" ma:web="e85a251b-a9eb-4960-a579-a2f6573062c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2a82c5-7382-469d-9a70-51880d8bc67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AB1515AA-57AE-4459-BE05-37022DA03708}">
  <ds:schemaRefs>
    <ds:schemaRef ds:uri="9c2a82c5-7382-469d-9a70-51880d8bc67c"/>
    <ds:schemaRef ds:uri="e85a251b-a9eb-4960-a579-a2f6573062c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2E105879-58CA-4117-9F74-FD449742F320}">
  <ds:schemaRefs>
    <ds:schemaRef ds:uri="9c2a82c5-7382-469d-9a70-51880d8bc67c"/>
    <ds:schemaRef ds:uri="e85a251b-a9eb-4960-a579-a2f6573062c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492</TotalTime>
  <Words>6904</Words>
  <Application>Microsoft Office PowerPoint</Application>
  <PresentationFormat>Grand écran</PresentationFormat>
  <Paragraphs>929</Paragraphs>
  <Slides>76</Slides>
  <Notes>2</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76</vt:i4>
      </vt:variant>
    </vt:vector>
  </HeadingPairs>
  <TitlesOfParts>
    <vt:vector size="88" baseType="lpstr">
      <vt:lpstr>Arial</vt:lpstr>
      <vt:lpstr>Arial Black</vt:lpstr>
      <vt:lpstr>Calibri</vt:lpstr>
      <vt:lpstr>Calibri Light</vt:lpstr>
      <vt:lpstr>Cambria Math</vt:lpstr>
      <vt:lpstr>Courier New</vt:lpstr>
      <vt:lpstr>Montserrat Black</vt:lpstr>
      <vt:lpstr>Symbol</vt:lpstr>
      <vt:lpstr>Wingdings</vt:lpstr>
      <vt:lpstr>Wingdings 2</vt:lpstr>
      <vt:lpstr>Thème Office</vt:lpstr>
      <vt:lpstr>Caisse d'Epargne</vt:lpstr>
      <vt:lpstr>Expertises assurances en partenariat avec </vt:lpstr>
      <vt:lpstr>Présentation PowerPoint</vt:lpstr>
      <vt:lpstr>Présentation PowerPoint</vt:lpstr>
      <vt:lpstr>Rc Pro Médicale  en partenariat avec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Assurance agri/viti en partenariat avec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Assurance cyber pro en partenariat avec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POIGNANT Anne [CEGEE]</cp:lastModifiedBy>
  <cp:revision>2</cp:revision>
  <cp:lastPrinted>2023-03-31T14:25:17Z</cp:lastPrinted>
  <dcterms:created xsi:type="dcterms:W3CDTF">2020-06-24T09:20:11Z</dcterms:created>
  <dcterms:modified xsi:type="dcterms:W3CDTF">2023-05-26T17:14:02Z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2023-01-02T11:06:39Z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ContentBits">
    <vt:lpwstr>0</vt:lpwstr>
  </property>
  <property fmtid="{D5CDD505-2E9C-101B-9397-08002B2CF9AE}" pid="8" name="ContentTypeId">
    <vt:lpwstr>0x010100D7685D50FC222545853BED558FEC142C</vt:lpwstr>
  </property>
  <property fmtid="{D5CDD505-2E9C-101B-9397-08002B2CF9AE}" pid="9" name="MediaServiceImageTags">
    <vt:lpwstr/>
  </property>
</Properties>
</file>