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  <p:sldMasterId id="2147483883" r:id="rId13"/>
    <p:sldMasterId id="2147483917" r:id="rId14"/>
  </p:sldMasterIdLst>
  <p:notesMasterIdLst>
    <p:notesMasterId r:id="rId28"/>
  </p:notesMasterIdLst>
  <p:handoutMasterIdLst>
    <p:handoutMasterId r:id="rId29"/>
  </p:handoutMasterIdLst>
  <p:sldIdLst>
    <p:sldId id="303" r:id="rId15"/>
    <p:sldId id="286" r:id="rId16"/>
    <p:sldId id="287" r:id="rId17"/>
    <p:sldId id="297" r:id="rId18"/>
    <p:sldId id="295" r:id="rId19"/>
    <p:sldId id="289" r:id="rId20"/>
    <p:sldId id="288" r:id="rId21"/>
    <p:sldId id="298" r:id="rId22"/>
    <p:sldId id="290" r:id="rId23"/>
    <p:sldId id="299" r:id="rId24"/>
    <p:sldId id="302" r:id="rId25"/>
    <p:sldId id="292" r:id="rId26"/>
    <p:sldId id="301" r:id="rId2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EB0F2D"/>
    <a:srgbClr val="EA9922"/>
    <a:srgbClr val="581D41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15" autoAdjust="0"/>
    <p:restoredTop sz="74956" autoAdjust="0"/>
  </p:normalViewPr>
  <p:slideViewPr>
    <p:cSldViewPr snapToGrid="0">
      <p:cViewPr>
        <p:scale>
          <a:sx n="90" d="100"/>
          <a:sy n="90" d="100"/>
        </p:scale>
        <p:origin x="-2160" y="-60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250880"/>
        <c:axId val="180252672"/>
      </c:barChart>
      <c:catAx>
        <c:axId val="180250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80252672"/>
        <c:crosses val="autoZero"/>
        <c:auto val="1"/>
        <c:lblAlgn val="ctr"/>
        <c:lblOffset val="100"/>
        <c:noMultiLvlLbl val="0"/>
      </c:catAx>
      <c:valAx>
        <c:axId val="180252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802508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194176"/>
        <c:axId val="182195712"/>
      </c:barChart>
      <c:catAx>
        <c:axId val="182194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2195712"/>
        <c:crosses val="autoZero"/>
        <c:auto val="1"/>
        <c:lblAlgn val="ctr"/>
        <c:lblOffset val="100"/>
        <c:noMultiLvlLbl val="0"/>
      </c:catAx>
      <c:valAx>
        <c:axId val="18219571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19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820800"/>
        <c:axId val="179830784"/>
      </c:barChart>
      <c:catAx>
        <c:axId val="179820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79830784"/>
        <c:crosses val="autoZero"/>
        <c:auto val="1"/>
        <c:lblAlgn val="ctr"/>
        <c:lblOffset val="100"/>
        <c:noMultiLvlLbl val="0"/>
      </c:catAx>
      <c:valAx>
        <c:axId val="179830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7982080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730752"/>
        <c:axId val="182732288"/>
      </c:barChart>
      <c:catAx>
        <c:axId val="182730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2732288"/>
        <c:crosses val="autoZero"/>
        <c:auto val="1"/>
        <c:lblAlgn val="ctr"/>
        <c:lblOffset val="100"/>
        <c:noMultiLvlLbl val="0"/>
      </c:catAx>
      <c:valAx>
        <c:axId val="18273228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73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092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940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5620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386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918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540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427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461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566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49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0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0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5.jpe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04" y="6352163"/>
            <a:ext cx="1407890" cy="3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445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9241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2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559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764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572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8031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990886" y="6411032"/>
            <a:ext cx="2529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COPIL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Neobusiness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 – 11 janvier 2016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t="41368" r="67163" b="44359"/>
          <a:stretch/>
        </p:blipFill>
        <p:spPr bwMode="auto">
          <a:xfrm>
            <a:off x="320900" y="6311764"/>
            <a:ext cx="833269" cy="49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725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990886" y="6411032"/>
            <a:ext cx="2529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COPIL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Neobusiness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 – 11 janvier 2016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t="41368" r="67163" b="44359"/>
          <a:stretch/>
        </p:blipFill>
        <p:spPr bwMode="auto">
          <a:xfrm>
            <a:off x="320900" y="6311764"/>
            <a:ext cx="833269" cy="49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768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990886" y="6411032"/>
            <a:ext cx="2529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COPIL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Neobusiness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 – 11 janvier 2016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t="41368" r="67163" b="44359"/>
          <a:stretch/>
        </p:blipFill>
        <p:spPr bwMode="auto">
          <a:xfrm>
            <a:off x="320900" y="6311764"/>
            <a:ext cx="833269" cy="49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668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990886" y="6411032"/>
            <a:ext cx="2529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COPIL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Neobusiness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 – 11 janvier 2016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t="41368" r="67163" b="44359"/>
          <a:stretch/>
        </p:blipFill>
        <p:spPr bwMode="auto">
          <a:xfrm>
            <a:off x="320900" y="6311764"/>
            <a:ext cx="833269" cy="49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14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0816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968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Des graphiques aux couleurs unies et dégradées</a:t>
            </a: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02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001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32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94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30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089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279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6109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485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318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Des graphiques aux couleurs unies et dégradées</a:t>
            </a: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23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641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573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11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17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145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59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456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4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CELCA - Critères Part Variable 2018</a:t>
            </a:r>
          </a:p>
        </p:txBody>
      </p:sp>
    </p:spTree>
    <p:extLst>
      <p:ext uri="{BB962C8B-B14F-4D97-AF65-F5344CB8AC3E}">
        <p14:creationId xmlns:p14="http://schemas.microsoft.com/office/powerpoint/2010/main" val="2261866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474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8312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4655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3777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6057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11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036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630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33" Type="http://schemas.openxmlformats.org/officeDocument/2006/relationships/theme" Target="../theme/theme10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32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31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image" Target="../media/image15.jpeg"/><Relationship Id="rId5" Type="http://schemas.openxmlformats.org/officeDocument/2006/relationships/slideLayout" Target="../slideLayouts/slideLayout11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11JANVIER 2018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04" y="6352163"/>
            <a:ext cx="1407890" cy="3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07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  <p:sldLayoutId id="2147483904" r:id="rId20"/>
    <p:sldLayoutId id="2147483905" r:id="rId21"/>
    <p:sldLayoutId id="2147483906" r:id="rId22"/>
    <p:sldLayoutId id="2147483907" r:id="rId23"/>
    <p:sldLayoutId id="2147483908" r:id="rId24"/>
    <p:sldLayoutId id="2147483909" r:id="rId25"/>
    <p:sldLayoutId id="2147483910" r:id="rId26"/>
    <p:sldLayoutId id="2147483911" r:id="rId27"/>
    <p:sldLayoutId id="2147483912" r:id="rId28"/>
    <p:sldLayoutId id="2147483913" r:id="rId29"/>
    <p:sldLayoutId id="2147483914" r:id="rId30"/>
    <p:sldLayoutId id="2147483915" r:id="rId31"/>
    <p:sldLayoutId id="2147483916" r:id="rId3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4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HDJ 11 janvier 2018</a:t>
            </a:r>
          </a:p>
        </p:txBody>
      </p:sp>
    </p:spTree>
    <p:extLst>
      <p:ext uri="{BB962C8B-B14F-4D97-AF65-F5344CB8AC3E}">
        <p14:creationId xmlns:p14="http://schemas.microsoft.com/office/powerpoint/2010/main" val="71369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microsoft.com/office/2007/relationships/hdphoto" Target="../media/hdphoto1.wdp"/><Relationship Id="rId5" Type="http://schemas.openxmlformats.org/officeDocument/2006/relationships/image" Target="../media/image34.png"/><Relationship Id="rId10" Type="http://schemas.openxmlformats.org/officeDocument/2006/relationships/image" Target="../media/image26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microsoft.com/office/2007/relationships/hdphoto" Target="../media/hdphoto1.wdp"/><Relationship Id="rId4" Type="http://schemas.openxmlformats.org/officeDocument/2006/relationships/image" Target="../media/image40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microsoft.com/office/2007/relationships/hdphoto" Target="../media/hdphoto1.wdp"/><Relationship Id="rId3" Type="http://schemas.openxmlformats.org/officeDocument/2006/relationships/image" Target="../media/image42.png"/><Relationship Id="rId7" Type="http://schemas.openxmlformats.org/officeDocument/2006/relationships/hyperlink" Target="http://www.google.fr/url?sa=i&amp;rct=j&amp;q=&amp;esrc=s&amp;source=images&amp;cd=&amp;cad=rja&amp;uact=8&amp;ved=0ahUKEwiW6OyY9fvSAhXDtBoKHepMCZEQjRwIBQ&amp;url=http://www.imio.be/support/documentation/image/panneau-attention-600x500.png/view&amp;psig=AFQjCNGikdcJEZ7ErUAKoYCLJqo9Qf_n0A&amp;ust=1490883827671848" TargetMode="External"/><Relationship Id="rId12" Type="http://schemas.openxmlformats.org/officeDocument/2006/relationships/image" Target="../media/image2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1.pn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image" Target="../media/image19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VAD </a:t>
            </a:r>
            <a:r>
              <a:rPr lang="fr-FR" dirty="0" smtClean="0">
                <a:solidFill>
                  <a:srgbClr val="C00000"/>
                </a:solidFill>
              </a:rPr>
              <a:t>MY WAY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98449" y="3806623"/>
            <a:ext cx="8575675" cy="641498"/>
          </a:xfrm>
        </p:spPr>
        <p:txBody>
          <a:bodyPr/>
          <a:lstStyle/>
          <a:p>
            <a:r>
              <a:rPr lang="fr-FR" dirty="0" smtClean="0"/>
              <a:t>EPARGNE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HDJ – 11 janvier 2018 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6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CONTEXTE</a:t>
            </a:r>
            <a:endParaRPr lang="fr-FR" dirty="0"/>
          </a:p>
        </p:txBody>
      </p:sp>
      <p:pic>
        <p:nvPicPr>
          <p:cNvPr id="4" name="Picture 2" descr="Résultat d’images pour bonhomme blanc pour pp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3" r="8520" b="5809"/>
          <a:stretch/>
        </p:blipFill>
        <p:spPr bwMode="auto">
          <a:xfrm>
            <a:off x="1289713" y="1802503"/>
            <a:ext cx="6192000" cy="309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1425989">
            <a:off x="1164464" y="3874301"/>
            <a:ext cx="1224000" cy="6840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Connaissance Client et Agenda </a:t>
            </a:r>
            <a:endParaRPr lang="fr-FR" sz="1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21437446">
            <a:off x="1389922" y="3766099"/>
            <a:ext cx="1224000" cy="6840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Epargne et </a:t>
            </a:r>
            <a:r>
              <a:rPr lang="fr-FR" sz="1000" b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Banca</a:t>
            </a:r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endParaRPr lang="fr-FR" sz="1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437446">
            <a:off x="2996053" y="3063957"/>
            <a:ext cx="1200490" cy="704011"/>
          </a:xfrm>
          <a:prstGeom prst="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VAD </a:t>
            </a:r>
          </a:p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</a:t>
            </a:r>
            <a:endParaRPr lang="fr-FR" sz="1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rot="21437446">
            <a:off x="1638454" y="3669758"/>
            <a:ext cx="1224000" cy="6840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Gestion Cartes</a:t>
            </a:r>
          </a:p>
        </p:txBody>
      </p:sp>
      <p:sp>
        <p:nvSpPr>
          <p:cNvPr id="10" name="Rectangle 9"/>
          <p:cNvSpPr/>
          <p:nvPr/>
        </p:nvSpPr>
        <p:spPr>
          <a:xfrm rot="21437446">
            <a:off x="1870262" y="3560068"/>
            <a:ext cx="1224000" cy="6840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</a:t>
            </a:r>
            <a:r>
              <a:rPr lang="fr-FR" sz="1000" b="1" dirty="0">
                <a:solidFill>
                  <a:schemeClr val="tx1"/>
                </a:solidFill>
                <a:latin typeface="Arial Black" panose="020B0A04020102020204" pitchFamily="34" charset="0"/>
              </a:rPr>
              <a:t>S</a:t>
            </a:r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imulation Crédits </a:t>
            </a:r>
            <a:r>
              <a:rPr lang="fr-FR" sz="1000" b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Immo</a:t>
            </a:r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endParaRPr lang="fr-FR" sz="1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6146706" y="1164478"/>
            <a:ext cx="1624084" cy="858308"/>
          </a:xfrm>
          <a:prstGeom prst="wedgeRoundRectCallout">
            <a:avLst>
              <a:gd name="adj1" fmla="val -94515"/>
              <a:gd name="adj2" fmla="val 66557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À partir du lundi 15/01</a:t>
            </a:r>
            <a:endParaRPr lang="fr-F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558141" y="1342421"/>
            <a:ext cx="2167314" cy="2016000"/>
          </a:xfrm>
          <a:prstGeom prst="wedgeRoundRectCallout">
            <a:avLst>
              <a:gd name="adj1" fmla="val 132154"/>
              <a:gd name="adj2" fmla="val -6488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Périmètre </a:t>
            </a:r>
            <a:endParaRPr lang="fr-FR" sz="10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rgbClr val="C00000"/>
                </a:solidFill>
                <a:latin typeface="Arial Black" panose="020B0A04020102020204" pitchFamily="34" charset="0"/>
              </a:rPr>
              <a:t>Epargne bilancielle 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LEP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CEL</a:t>
            </a:r>
          </a:p>
          <a:p>
            <a:pPr lvl="1"/>
            <a:r>
              <a:rPr lang="fr-F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LDD Solidaire</a:t>
            </a:r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Livret Jeune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Livret 10-12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Livret B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LGF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Livret Grand Prix</a:t>
            </a:r>
          </a:p>
          <a:p>
            <a:pPr lvl="2"/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rgbClr val="C00000"/>
                </a:solidFill>
                <a:latin typeface="Arial Black" panose="020B0A04020102020204" pitchFamily="34" charset="0"/>
              </a:rPr>
              <a:t>Offres Crédits Consommation</a:t>
            </a:r>
          </a:p>
        </p:txBody>
      </p:sp>
      <p:pic>
        <p:nvPicPr>
          <p:cNvPr id="16" name="Espace réservé du contenu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37506" y="5023270"/>
            <a:ext cx="864523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700" dirty="0" smtClean="0"/>
              <a:t>Après les différents déploiements MY WAY, une nouvelle « brique » sera installée sur vos postes, la </a:t>
            </a:r>
            <a:r>
              <a:rPr lang="fr-FR" sz="1700" b="1" dirty="0" smtClean="0"/>
              <a:t>V</a:t>
            </a:r>
            <a:r>
              <a:rPr lang="fr-FR" sz="1700" dirty="0" smtClean="0"/>
              <a:t>ente </a:t>
            </a:r>
            <a:r>
              <a:rPr lang="fr-FR" sz="1700" b="1" dirty="0"/>
              <a:t>A</a:t>
            </a:r>
            <a:r>
              <a:rPr lang="fr-FR" sz="1700" dirty="0" smtClean="0"/>
              <a:t> </a:t>
            </a:r>
            <a:r>
              <a:rPr lang="fr-FR" sz="1700" b="1" dirty="0" smtClean="0"/>
              <a:t>D</a:t>
            </a:r>
            <a:r>
              <a:rPr lang="fr-FR" sz="1700" dirty="0" smtClean="0"/>
              <a:t>istance.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700" dirty="0" smtClean="0"/>
              <a:t>Celle-ci concernera uniquement l’</a:t>
            </a:r>
            <a:r>
              <a:rPr lang="fr-FR" sz="1700" dirty="0"/>
              <a:t>é</a:t>
            </a:r>
            <a:r>
              <a:rPr lang="fr-FR" sz="1700" dirty="0" smtClean="0"/>
              <a:t>pargne bilancielle et les crédits consommation </a:t>
            </a:r>
            <a:r>
              <a:rPr lang="fr-FR" sz="1700" b="1" dirty="0" smtClean="0"/>
              <a:t>pour le moment</a:t>
            </a:r>
            <a:r>
              <a:rPr lang="fr-FR" sz="17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700" b="1" dirty="0" smtClean="0">
                <a:solidFill>
                  <a:srgbClr val="C00000"/>
                </a:solidFill>
              </a:rPr>
              <a:t>Courant 2018, d’autres produits/services OVMC seront intégrés à cette « brique » MY WAY.</a:t>
            </a:r>
          </a:p>
          <a:p>
            <a:r>
              <a:rPr lang="fr-FR" dirty="0" smtClean="0"/>
              <a:t>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843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65930" y="1166191"/>
            <a:ext cx="8542338" cy="50027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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 </a:t>
            </a:r>
            <a:r>
              <a:rPr lang="fr-FR" sz="1900" b="1" dirty="0" smtClean="0"/>
              <a:t>Accès Unique pour les </a:t>
            </a:r>
            <a:r>
              <a:rPr lang="fr-FR" sz="1900" b="1" u="sng" dirty="0" smtClean="0"/>
              <a:t>ouvertures</a:t>
            </a:r>
            <a:r>
              <a:rPr lang="fr-FR" sz="1900" b="1" dirty="0" smtClean="0"/>
              <a:t> 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accent1"/>
                </a:solidFill>
              </a:rPr>
              <a:t>0406</a:t>
            </a:r>
            <a:r>
              <a:rPr lang="fr-FR" dirty="0" smtClean="0"/>
              <a:t> pour les Crédits Conso</a:t>
            </a:r>
          </a:p>
          <a:p>
            <a:pPr marL="0" indent="0">
              <a:buNone/>
            </a:pP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rgbClr val="C00000"/>
                </a:solidFill>
              </a:rPr>
              <a:t>Ne plus passer par la transaction 0950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</a:t>
            </a:r>
            <a:r>
              <a:rPr lang="fr-FR" sz="1900" b="1" dirty="0" smtClean="0"/>
              <a:t>Sélection du Canal « Téléphone »</a:t>
            </a:r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	</a:t>
            </a:r>
            <a:r>
              <a:rPr lang="fr-FR" sz="1900" b="1" u="sng" dirty="0" smtClean="0">
                <a:solidFill>
                  <a:srgbClr val="C00000"/>
                </a:solidFill>
              </a:rPr>
              <a:t>Bonne pratique</a:t>
            </a:r>
            <a:r>
              <a:rPr lang="fr-FR" sz="1900" b="1" dirty="0" smtClean="0">
                <a:solidFill>
                  <a:srgbClr val="C00000"/>
                </a:solidFill>
              </a:rPr>
              <a:t> </a:t>
            </a:r>
            <a:r>
              <a:rPr lang="fr-FR" sz="1900" b="1" dirty="0" smtClean="0"/>
              <a:t> </a:t>
            </a:r>
            <a:r>
              <a:rPr lang="fr-FR" sz="1900" dirty="0" smtClean="0"/>
              <a:t>Afin de connaitre le point d’entrée pour la saisie,</a:t>
            </a:r>
            <a:r>
              <a:rPr lang="fr-FR" sz="1900" b="1" dirty="0" smtClean="0"/>
              <a:t> </a:t>
            </a:r>
            <a:r>
              <a:rPr lang="fr-FR" sz="1900" dirty="0"/>
              <a:t>f</a:t>
            </a:r>
            <a:r>
              <a:rPr lang="fr-FR" sz="1900" dirty="0" smtClean="0"/>
              <a:t>iltrer les colonnes du 		tableau des 	produits éligibles OVMC</a:t>
            </a:r>
          </a:p>
          <a:p>
            <a:pPr marL="0" indent="0">
              <a:buNone/>
            </a:pPr>
            <a:endParaRPr lang="fr-FR" sz="1900" dirty="0" smtClean="0"/>
          </a:p>
          <a:p>
            <a:pPr marL="0" indent="0">
              <a:buNone/>
            </a:pPr>
            <a:r>
              <a:rPr lang="fr-FR" sz="1900" dirty="0"/>
              <a:t> </a:t>
            </a:r>
            <a:r>
              <a:rPr lang="fr-FR" sz="1900" dirty="0" smtClean="0"/>
              <a:t>           	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Mode d'Accès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3" t="14484" r="13784" b="8255"/>
          <a:stretch/>
        </p:blipFill>
        <p:spPr bwMode="auto">
          <a:xfrm>
            <a:off x="4010843" y="1324259"/>
            <a:ext cx="4780651" cy="341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 descr="Résultat d’images pour bonhomme blanc astuce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 t="7660" r="9859" b="7487"/>
          <a:stretch/>
        </p:blipFill>
        <p:spPr bwMode="auto">
          <a:xfrm>
            <a:off x="706355" y="4766635"/>
            <a:ext cx="1014730" cy="12227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01187" y="145452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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4646869" y="1584476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00B050"/>
                </a:solidFill>
              </a:rPr>
              <a:t>0401</a:t>
            </a:r>
            <a:endParaRPr lang="fr-FR" sz="800" b="1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39020" y="249660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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6000988" y="2616161"/>
            <a:ext cx="972000" cy="576000"/>
          </a:xfrm>
          <a:prstGeom prst="rect">
            <a:avLst/>
          </a:prstGeom>
          <a:noFill/>
          <a:ln>
            <a:solidFill>
              <a:srgbClr val="EB0F2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4654010" y="1582328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chemeClr val="accent1"/>
                </a:solidFill>
              </a:rPr>
              <a:t>0406</a:t>
            </a:r>
            <a:endParaRPr lang="fr-FR" sz="800" b="1" dirty="0">
              <a:solidFill>
                <a:schemeClr val="accent1"/>
              </a:solidFill>
            </a:endParaRPr>
          </a:p>
        </p:txBody>
      </p:sp>
      <p:pic>
        <p:nvPicPr>
          <p:cNvPr id="13" name="Espace réservé du contenu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 rotWithShape="1">
          <a:blip r:embed="rId6"/>
          <a:srcRect l="49809" t="31743" r="29938" b="34984"/>
          <a:stretch/>
        </p:blipFill>
        <p:spPr bwMode="auto">
          <a:xfrm>
            <a:off x="1405200" y="2989720"/>
            <a:ext cx="1008000" cy="82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Multiplier 9"/>
          <p:cNvSpPr/>
          <p:nvPr/>
        </p:nvSpPr>
        <p:spPr>
          <a:xfrm>
            <a:off x="607664" y="2990093"/>
            <a:ext cx="2427085" cy="889881"/>
          </a:xfrm>
          <a:prstGeom prst="mathMultiply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434" y="4029595"/>
            <a:ext cx="36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lèche vers le bas 8"/>
          <p:cNvSpPr/>
          <p:nvPr/>
        </p:nvSpPr>
        <p:spPr>
          <a:xfrm>
            <a:off x="4731488" y="5624621"/>
            <a:ext cx="396000" cy="54000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11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 animBg="1"/>
      <p:bldP spid="12" grpId="0"/>
      <p:bldP spid="10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BONNE pratique (1/2)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95" y="1799404"/>
            <a:ext cx="4212000" cy="360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701" y="2224150"/>
            <a:ext cx="4428000" cy="362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Résultat d’images pour dessin du curseur sur l'ordinateur"/>
          <p:cNvPicPr/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351" y="4790810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Résultat d’images pour dessin du curseur sur l'ordinateur"/>
          <p:cNvPicPr/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38" y="4535936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574157" y="1137684"/>
            <a:ext cx="744279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RUBRIQUE DES COMMERCIAUX &gt; OVMC &gt; Produits Eligibles &gt; Agence 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165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Bonne pratique (2/2)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83335" y="4656739"/>
            <a:ext cx="2736000" cy="13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 smtClean="0">
                <a:solidFill>
                  <a:srgbClr val="C00000"/>
                </a:solidFill>
              </a:rPr>
              <a:t>VPC</a:t>
            </a:r>
            <a:r>
              <a:rPr lang="fr-FR" sz="1600" dirty="0" smtClean="0"/>
              <a:t> : </a:t>
            </a:r>
            <a:r>
              <a:rPr lang="fr-FR" sz="1600" b="1" dirty="0" smtClean="0"/>
              <a:t>VENTE PAR CORRESPONDANCE </a:t>
            </a:r>
          </a:p>
          <a:p>
            <a:r>
              <a:rPr lang="fr-FR" sz="1600" dirty="0" smtClean="0"/>
              <a:t>le produit ou service n’est ouvert que lorsque le client a signé les offres.</a:t>
            </a:r>
          </a:p>
          <a:p>
            <a:endParaRPr lang="fr-FR" sz="1600" dirty="0" smtClean="0"/>
          </a:p>
          <a:p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 t="30321" r="11170" b="7509"/>
          <a:stretch/>
        </p:blipFill>
        <p:spPr bwMode="auto">
          <a:xfrm>
            <a:off x="506123" y="1108656"/>
            <a:ext cx="8255358" cy="351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 descr="Résultat d’images pour dessin du curseur sur l'ordinateur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55" y="2039816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/>
          <p:cNvPicPr/>
          <p:nvPr/>
        </p:nvPicPr>
        <p:blipFill rotWithShape="1">
          <a:blip r:embed="rId6"/>
          <a:srcRect l="29860" t="20115" r="52955" b="48881"/>
          <a:stretch/>
        </p:blipFill>
        <p:spPr bwMode="auto">
          <a:xfrm>
            <a:off x="6523958" y="1873385"/>
            <a:ext cx="2034862" cy="22361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624491" y="2847380"/>
            <a:ext cx="972000" cy="216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 descr="Résultat d’images pour dessin du curseur sur l'ordinateur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996" y="3657722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oneTexte 10"/>
          <p:cNvSpPr txBox="1"/>
          <p:nvPr/>
        </p:nvSpPr>
        <p:spPr>
          <a:xfrm>
            <a:off x="2920562" y="5251682"/>
            <a:ext cx="30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La signature </a:t>
            </a:r>
            <a:r>
              <a:rPr lang="fr-FR" sz="1400" b="1" dirty="0"/>
              <a:t>peut se faire :</a:t>
            </a:r>
          </a:p>
          <a:p>
            <a:pPr algn="just"/>
            <a:r>
              <a:rPr lang="fr-FR" sz="1400" b="1" dirty="0"/>
              <a:t>- en SED si le produit/service est éligible</a:t>
            </a:r>
          </a:p>
          <a:p>
            <a:r>
              <a:rPr lang="fr-FR" sz="1400" b="1" dirty="0" smtClean="0"/>
              <a:t>- en papier (envoi centralisé ou par </a:t>
            </a:r>
            <a:r>
              <a:rPr lang="fr-FR" sz="1400" b="1" dirty="0"/>
              <a:t>le </a:t>
            </a:r>
            <a:r>
              <a:rPr lang="fr-FR" sz="1400" b="1" dirty="0" smtClean="0"/>
              <a:t>MOC)</a:t>
            </a:r>
            <a:endParaRPr lang="fr-FR" sz="1400" b="1" dirty="0"/>
          </a:p>
        </p:txBody>
      </p:sp>
      <p:sp>
        <p:nvSpPr>
          <p:cNvPr id="18" name="Espace réservé du contenu 17"/>
          <p:cNvSpPr txBox="1">
            <a:spLocks noGrp="1"/>
          </p:cNvSpPr>
          <p:nvPr>
            <p:ph sz="half" idx="2"/>
          </p:nvPr>
        </p:nvSpPr>
        <p:spPr>
          <a:xfrm>
            <a:off x="6038565" y="4636400"/>
            <a:ext cx="2736000" cy="13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-FR" sz="1600" b="1" u="sng" dirty="0" smtClean="0">
                <a:solidFill>
                  <a:srgbClr val="C00000"/>
                </a:solidFill>
              </a:rPr>
              <a:t>MEGI</a:t>
            </a:r>
            <a:r>
              <a:rPr lang="fr-FR" sz="1600" dirty="0" smtClean="0"/>
              <a:t> : </a:t>
            </a:r>
            <a:r>
              <a:rPr lang="fr-FR" sz="1600" b="1" dirty="0" smtClean="0"/>
              <a:t>MISE EN GESTION IMMEDIATE </a:t>
            </a:r>
          </a:p>
          <a:p>
            <a:pPr marL="0" indent="0">
              <a:buNone/>
            </a:pPr>
            <a:r>
              <a:rPr lang="fr-FR" sz="1600" dirty="0" smtClean="0"/>
              <a:t>le produit ou service est ouvert immédiatement. Le client a 30 jours pour signer les offres.</a:t>
            </a:r>
          </a:p>
          <a:p>
            <a:endParaRPr lang="fr-FR" sz="1600" dirty="0" smtClean="0"/>
          </a:p>
          <a:p>
            <a:endParaRPr lang="fr-FR" dirty="0"/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2704563" y="4958366"/>
            <a:ext cx="432000" cy="29331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>
            <a:off x="5471036" y="4967872"/>
            <a:ext cx="432000" cy="29331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19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11" grpId="0"/>
      <p:bldP spid="1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86710"/>
            <a:ext cx="8542338" cy="49679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Ecran identique à la vente en face à face avec les 3 zones : 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/>
              <a:t>C</a:t>
            </a:r>
            <a:r>
              <a:rPr lang="fr-FR" sz="1400" dirty="0" smtClean="0"/>
              <a:t>omposition de l’offre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 smtClean="0"/>
              <a:t>Panier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 smtClean="0"/>
              <a:t>Espace de personnalisation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b="1" u="sng" dirty="0" smtClean="0"/>
              <a:t>3 nouveautés 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</a:t>
            </a:r>
            <a:r>
              <a:rPr lang="fr-FR" sz="1600" dirty="0" smtClean="0">
                <a:sym typeface="Wingdings"/>
              </a:rPr>
              <a:t> </a:t>
            </a:r>
            <a:r>
              <a:rPr lang="fr-FR" sz="1600" dirty="0" smtClean="0"/>
              <a:t>Indication du canal de vente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 </a:t>
            </a:r>
            <a:r>
              <a:rPr lang="fr-FR" sz="1600" dirty="0" smtClean="0"/>
              <a:t>Un fichier d’aide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 </a:t>
            </a:r>
            <a:r>
              <a:rPr lang="fr-FR" sz="1600" dirty="0" smtClean="0"/>
              <a:t>Possibilité d’enregistrer </a:t>
            </a:r>
          </a:p>
          <a:p>
            <a:pPr marL="0" indent="0">
              <a:buNone/>
            </a:pPr>
            <a:r>
              <a:rPr lang="fr-FR" sz="1600" dirty="0" smtClean="0"/>
              <a:t>        la proposition si la vente </a:t>
            </a:r>
          </a:p>
          <a:p>
            <a:pPr marL="0" indent="0">
              <a:buNone/>
            </a:pPr>
            <a:r>
              <a:rPr lang="fr-FR" sz="1600" dirty="0" smtClean="0"/>
              <a:t>        n’est pas immédiatement </a:t>
            </a:r>
          </a:p>
          <a:p>
            <a:pPr marL="0" indent="0">
              <a:buNone/>
            </a:pPr>
            <a:r>
              <a:rPr lang="fr-FR" sz="1600" dirty="0" smtClean="0"/>
              <a:t>        validée</a:t>
            </a:r>
            <a:endParaRPr lang="fr-FR" sz="1600" dirty="0"/>
          </a:p>
          <a:p>
            <a:pPr marL="0" indent="0">
              <a:buNone/>
            </a:pPr>
            <a:endParaRPr lang="fr-FR" sz="1600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fr-FR" sz="2200" dirty="0">
              <a:solidFill>
                <a:srgbClr val="C0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EPARGNE… </a:t>
            </a:r>
            <a:r>
              <a:rPr lang="fr-FR" sz="2400" dirty="0" smtClean="0"/>
              <a:t>ouverture de contrat</a:t>
            </a:r>
            <a:endParaRPr lang="fr-FR" sz="2400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664" y="1869297"/>
            <a:ext cx="4670298" cy="391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space réservé du contenu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13274">
            <a:off x="3304614" y="1570967"/>
            <a:ext cx="1260000" cy="1512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329362" y="173386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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7489335" y="1894259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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6039641" y="5206109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</a:t>
            </a:r>
            <a:endParaRPr lang="fr-FR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444" y="2066212"/>
            <a:ext cx="972000" cy="211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du contenu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13274">
            <a:off x="5235304" y="4965774"/>
            <a:ext cx="1608675" cy="1404000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4" t="6595" r="7710" b="-426"/>
          <a:stretch/>
        </p:blipFill>
        <p:spPr bwMode="auto">
          <a:xfrm>
            <a:off x="6792681" y="2576941"/>
            <a:ext cx="2339439" cy="297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523" y="3275858"/>
            <a:ext cx="36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Espace réservé du contenu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13274">
            <a:off x="6694570" y="1469863"/>
            <a:ext cx="1170000" cy="1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1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 smtClean="0"/>
              <a:t>EPARGNE… </a:t>
            </a:r>
            <a:r>
              <a:rPr lang="fr-FR" sz="2000" dirty="0" smtClean="0"/>
              <a:t>en cas de proposition enregistrée </a:t>
            </a:r>
            <a:r>
              <a:rPr lang="fr-FR" dirty="0" smtClean="0"/>
              <a:t>(1/2)</a:t>
            </a:r>
            <a:endParaRPr lang="fr-FR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229723" y="1448966"/>
            <a:ext cx="8542338" cy="451503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Pour reprendre une proposition, </a:t>
            </a:r>
            <a:r>
              <a:rPr lang="fr-FR" dirty="0"/>
              <a:t>c</a:t>
            </a:r>
            <a:r>
              <a:rPr lang="fr-FR" dirty="0" smtClean="0"/>
              <a:t>liquer sur l’icône OVAD/OVCM 	</a:t>
            </a:r>
            <a:r>
              <a:rPr lang="fr-FR" dirty="0"/>
              <a:t> </a:t>
            </a:r>
            <a:r>
              <a:rPr lang="fr-FR" dirty="0" smtClean="0"/>
              <a:t>              ou transaction</a:t>
            </a:r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225" y="1455216"/>
            <a:ext cx="1103869" cy="369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66" y="2306633"/>
            <a:ext cx="8215789" cy="293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/>
          <p:nvPr/>
        </p:nvPicPr>
        <p:blipFill rotWithShape="1">
          <a:blip r:embed="rId6"/>
          <a:srcRect l="44149" t="38529" r="47915" b="52648"/>
          <a:stretch/>
        </p:blipFill>
        <p:spPr bwMode="auto">
          <a:xfrm>
            <a:off x="5767055" y="1464279"/>
            <a:ext cx="792000" cy="36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 12" descr="Résultat d’images pour dessin du curseur sur l'ordinateur"/>
          <p:cNvPicPr/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663" y="1437080"/>
            <a:ext cx="895350" cy="88247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1712888" y="3620276"/>
            <a:ext cx="6804000" cy="432000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0" r="28240"/>
          <a:stretch/>
        </p:blipFill>
        <p:spPr bwMode="auto">
          <a:xfrm>
            <a:off x="4689727" y="5275698"/>
            <a:ext cx="805188" cy="67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 descr="Résultat d’images pour dessin du curseur sur l'ordinateur"/>
          <p:cNvPicPr/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815" y="5606767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ZoneTexte 17"/>
          <p:cNvSpPr txBox="1"/>
          <p:nvPr/>
        </p:nvSpPr>
        <p:spPr>
          <a:xfrm>
            <a:off x="403626" y="5285423"/>
            <a:ext cx="4044167" cy="648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Les boutons ACTION restent identiques à ceux existants préalablement dans OVAD/OVMC</a:t>
            </a:r>
            <a:endParaRPr lang="fr-FR" sz="16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5715380" y="5285424"/>
            <a:ext cx="2783383" cy="648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Cliquer pour modifier/reprendre une proposition</a:t>
            </a:r>
            <a:endParaRPr lang="fr-FR" sz="1600" b="1" dirty="0"/>
          </a:p>
        </p:txBody>
      </p:sp>
      <p:sp>
        <p:nvSpPr>
          <p:cNvPr id="20" name="Rectangle 19"/>
          <p:cNvSpPr/>
          <p:nvPr/>
        </p:nvSpPr>
        <p:spPr>
          <a:xfrm>
            <a:off x="4675517" y="5286498"/>
            <a:ext cx="831273" cy="648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74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  <p:bldP spid="20" grpId="0" animBg="1"/>
      <p:bldP spid="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 smtClean="0"/>
              <a:t>EPARGNE… </a:t>
            </a:r>
            <a:r>
              <a:rPr lang="fr-FR" sz="2000" dirty="0"/>
              <a:t>en cas de proposition </a:t>
            </a:r>
            <a:r>
              <a:rPr lang="fr-FR" sz="2000" dirty="0" smtClean="0"/>
              <a:t>enregistrée </a:t>
            </a:r>
            <a:r>
              <a:rPr lang="fr-FR" dirty="0" smtClean="0"/>
              <a:t>(2/2)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83" y="1181222"/>
            <a:ext cx="8501978" cy="449518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 descr="Résultat d’images pour dessin du curseur sur l'ordinateur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891" y="1731283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073" y="2088861"/>
            <a:ext cx="1776889" cy="74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Résultat d’images pour dessin du curseur sur l'ordinateur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962" y="5333895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7638960" y="3233943"/>
            <a:ext cx="1056067" cy="707886"/>
          </a:xfrm>
          <a:prstGeom prst="rect">
            <a:avLst/>
          </a:prstGeom>
          <a:solidFill>
            <a:srgbClr val="DE6225"/>
          </a:solidFill>
          <a:ln w="381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 OU</a:t>
            </a:r>
            <a:endParaRPr lang="fr-FR" sz="4000" b="1" dirty="0"/>
          </a:p>
        </p:txBody>
      </p:sp>
      <p:sp>
        <p:nvSpPr>
          <p:cNvPr id="9" name="Rectangle 8"/>
          <p:cNvSpPr/>
          <p:nvPr/>
        </p:nvSpPr>
        <p:spPr>
          <a:xfrm>
            <a:off x="466890" y="2178298"/>
            <a:ext cx="4912631" cy="684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du contenu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Epargne… </a:t>
            </a:r>
            <a:r>
              <a:rPr lang="fr-FR" sz="2000" dirty="0" smtClean="0"/>
              <a:t>Validation de l’offre </a:t>
            </a:r>
            <a:r>
              <a:rPr lang="fr-FR" dirty="0" smtClean="0"/>
              <a:t>(1/2)</a:t>
            </a:r>
            <a:endParaRPr lang="fr-FR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525" y="1583182"/>
            <a:ext cx="3670246" cy="155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755" y="2874629"/>
            <a:ext cx="1627346" cy="331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46" b="6741"/>
          <a:stretch/>
        </p:blipFill>
        <p:spPr bwMode="auto">
          <a:xfrm>
            <a:off x="1707820" y="3924842"/>
            <a:ext cx="4214124" cy="2252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44" y="1592204"/>
            <a:ext cx="3343960" cy="164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842" y="2874629"/>
            <a:ext cx="3570446" cy="50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 descr="Résultat d’images pour dessin du curseur sur l'ordinateur"/>
          <p:cNvPicPr/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62" y="2791390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Résultat d’images pour dessin du curseur sur l'ordinateur"/>
          <p:cNvPicPr/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480" y="2825887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/>
          <p:cNvSpPr/>
          <p:nvPr/>
        </p:nvSpPr>
        <p:spPr>
          <a:xfrm>
            <a:off x="72937" y="1573755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</a:t>
            </a:r>
            <a:endParaRPr lang="fr-FR" sz="2400" dirty="0"/>
          </a:p>
        </p:txBody>
      </p:sp>
      <p:sp>
        <p:nvSpPr>
          <p:cNvPr id="20" name="Rectangle 19"/>
          <p:cNvSpPr/>
          <p:nvPr/>
        </p:nvSpPr>
        <p:spPr>
          <a:xfrm>
            <a:off x="4130546" y="1583182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</a:t>
            </a:r>
            <a:endParaRPr lang="fr-FR" sz="2400" dirty="0"/>
          </a:p>
        </p:txBody>
      </p:sp>
      <p:sp>
        <p:nvSpPr>
          <p:cNvPr id="21" name="Rectangle 20"/>
          <p:cNvSpPr/>
          <p:nvPr/>
        </p:nvSpPr>
        <p:spPr>
          <a:xfrm>
            <a:off x="110134" y="3516342"/>
            <a:ext cx="771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</a:t>
            </a:r>
            <a:r>
              <a:rPr lang="fr-FR" dirty="0" smtClean="0">
                <a:sym typeface="Wingdings"/>
              </a:rPr>
              <a:t> …</a:t>
            </a:r>
            <a:r>
              <a:rPr lang="fr-FR" b="1" dirty="0" smtClean="0">
                <a:sym typeface="Wingdings"/>
              </a:rPr>
              <a:t>Si vous optez pour une signature électronique</a:t>
            </a:r>
            <a:r>
              <a:rPr lang="fr-FR" dirty="0" smtClean="0">
                <a:sym typeface="Wingdings"/>
              </a:rPr>
              <a:t> ( &gt; mode de signature préconisé)</a:t>
            </a:r>
            <a:endParaRPr lang="fr-FR" sz="2400" dirty="0"/>
          </a:p>
        </p:txBody>
      </p:sp>
      <p:sp>
        <p:nvSpPr>
          <p:cNvPr id="32" name="Rectangle 31"/>
          <p:cNvSpPr/>
          <p:nvPr/>
        </p:nvSpPr>
        <p:spPr>
          <a:xfrm>
            <a:off x="1853944" y="4313639"/>
            <a:ext cx="4068000" cy="14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456144" y="1116412"/>
            <a:ext cx="7877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valider une offre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952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 rotWithShape="1">
          <a:blip r:embed="rId2"/>
          <a:srcRect l="43487" t="20589" r="26750" b="63823"/>
          <a:stretch/>
        </p:blipFill>
        <p:spPr bwMode="auto">
          <a:xfrm>
            <a:off x="4927950" y="3846564"/>
            <a:ext cx="3779998" cy="679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927949" y="1901755"/>
            <a:ext cx="378000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ym typeface="Wingdings"/>
              </a:rPr>
              <a:t>Si aucun mode proposé </a:t>
            </a:r>
            <a:r>
              <a:rPr lang="fr-FR" sz="1400" b="1" dirty="0" smtClean="0">
                <a:sym typeface="Wingdings"/>
              </a:rPr>
              <a:t> </a:t>
            </a:r>
            <a:r>
              <a:rPr lang="fr-FR" sz="1400" dirty="0" smtClean="0">
                <a:sym typeface="Wingdings"/>
              </a:rPr>
              <a:t>&gt; choisir Signature Papier </a:t>
            </a:r>
          </a:p>
          <a:p>
            <a:pPr algn="ctr"/>
            <a:r>
              <a:rPr lang="fr-FR" sz="1400" dirty="0" smtClean="0">
                <a:sym typeface="Wingdings"/>
              </a:rPr>
              <a:t>&gt; le </a:t>
            </a:r>
            <a:r>
              <a:rPr lang="fr-FR" sz="1400" b="1" u="sng" dirty="0">
                <a:solidFill>
                  <a:schemeClr val="accent1"/>
                </a:solidFill>
                <a:sym typeface="Wingdings"/>
              </a:rPr>
              <a:t>MOC</a:t>
            </a:r>
            <a:r>
              <a:rPr lang="fr-FR" sz="1400" dirty="0">
                <a:sym typeface="Wingdings"/>
              </a:rPr>
              <a:t> se charge de l’impression des documents</a:t>
            </a:r>
            <a:endParaRPr lang="fr-FR" sz="1400" dirty="0"/>
          </a:p>
        </p:txBody>
      </p:sp>
      <p:sp>
        <p:nvSpPr>
          <p:cNvPr id="7" name="Multiplier 6"/>
          <p:cNvSpPr/>
          <p:nvPr/>
        </p:nvSpPr>
        <p:spPr>
          <a:xfrm>
            <a:off x="4972903" y="4203693"/>
            <a:ext cx="1800000" cy="540000"/>
          </a:xfrm>
          <a:prstGeom prst="mathMultiply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/>
          <p:nvPr/>
        </p:nvPicPr>
        <p:blipFill rotWithShape="1">
          <a:blip r:embed="rId2"/>
          <a:srcRect l="43487" t="26551" r="26750" b="63823"/>
          <a:stretch/>
        </p:blipFill>
        <p:spPr bwMode="auto">
          <a:xfrm>
            <a:off x="4927948" y="4992837"/>
            <a:ext cx="3779999" cy="694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4963947" y="4992838"/>
            <a:ext cx="3744000" cy="3960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19" b="69060"/>
          <a:stretch/>
        </p:blipFill>
        <p:spPr bwMode="auto">
          <a:xfrm>
            <a:off x="4927949" y="2514806"/>
            <a:ext cx="3779999" cy="749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329429" y="3017089"/>
            <a:ext cx="1368000" cy="180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Epargne…</a:t>
            </a:r>
            <a:r>
              <a:rPr lang="fr-FR" sz="2200" dirty="0"/>
              <a:t> </a:t>
            </a:r>
            <a:r>
              <a:rPr lang="fr-FR" sz="2000" dirty="0" smtClean="0"/>
              <a:t>validation de l’offre </a:t>
            </a:r>
            <a:r>
              <a:rPr lang="fr-FR" dirty="0" smtClean="0"/>
              <a:t>(2/2) </a:t>
            </a:r>
            <a:endParaRPr lang="fr-FR" dirty="0"/>
          </a:p>
        </p:txBody>
      </p:sp>
      <p:pic>
        <p:nvPicPr>
          <p:cNvPr id="13" name="Espace réservé du contenu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9" y="2506214"/>
            <a:ext cx="3796013" cy="376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6" y="2902815"/>
            <a:ext cx="3784296" cy="56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rc_ilrp_mut" descr="https://encrypted-tbn3.gstatic.com/images?q=tbn:ANd9GcQTe3AcoCGfc_b46-hhlsnZpaOUb0rGZn2usnwZGvlWGbHFaMzn-gOjN1E">
            <a:hlinkClick r:id="rId7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944" y="1118125"/>
            <a:ext cx="5400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ZoneTexte 16"/>
          <p:cNvSpPr txBox="1"/>
          <p:nvPr/>
        </p:nvSpPr>
        <p:spPr>
          <a:xfrm>
            <a:off x="316696" y="1912170"/>
            <a:ext cx="3778116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TOUJOURS</a:t>
            </a:r>
            <a:r>
              <a:rPr lang="fr-FR" sz="1400" dirty="0" smtClean="0"/>
              <a:t> choisir </a:t>
            </a:r>
            <a:r>
              <a:rPr lang="fr-FR" sz="1400" b="1" dirty="0" smtClean="0">
                <a:solidFill>
                  <a:srgbClr val="C00000"/>
                </a:solidFill>
              </a:rPr>
              <a:t>Envoi Centralisé </a:t>
            </a:r>
            <a:r>
              <a:rPr lang="fr-FR" sz="1400" dirty="0" smtClean="0"/>
              <a:t>si ce mode est proposé </a:t>
            </a:r>
            <a:endParaRPr lang="fr-FR" sz="1400" dirty="0"/>
          </a:p>
        </p:txBody>
      </p:sp>
      <p:sp>
        <p:nvSpPr>
          <p:cNvPr id="18" name="Multiplier 17"/>
          <p:cNvSpPr/>
          <p:nvPr/>
        </p:nvSpPr>
        <p:spPr>
          <a:xfrm>
            <a:off x="188598" y="3283821"/>
            <a:ext cx="1695249" cy="216000"/>
          </a:xfrm>
          <a:prstGeom prst="mathMultiply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/>
          <p:cNvGrpSpPr/>
          <p:nvPr/>
        </p:nvGrpSpPr>
        <p:grpSpPr>
          <a:xfrm>
            <a:off x="316696" y="4152809"/>
            <a:ext cx="3713053" cy="1404000"/>
            <a:chOff x="2214775" y="1958717"/>
            <a:chExt cx="3797384" cy="1389133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988840"/>
              <a:ext cx="3384375" cy="1359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3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387" b="11387"/>
            <a:stretch/>
          </p:blipFill>
          <p:spPr bwMode="auto">
            <a:xfrm>
              <a:off x="2214775" y="1958717"/>
              <a:ext cx="3341741" cy="1314746"/>
            </a:xfrm>
            <a:prstGeom prst="flowChartDocumen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5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09"/>
          <a:stretch/>
        </p:blipFill>
        <p:spPr bwMode="auto">
          <a:xfrm>
            <a:off x="441598" y="5207093"/>
            <a:ext cx="3653501" cy="412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316696" y="3564111"/>
            <a:ext cx="3778116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+ </a:t>
            </a:r>
            <a:r>
              <a:rPr lang="fr-FR" sz="1400" b="1" dirty="0"/>
              <a:t>C</a:t>
            </a:r>
            <a:r>
              <a:rPr lang="fr-FR" sz="1400" b="1" dirty="0" smtClean="0"/>
              <a:t>lic </a:t>
            </a:r>
            <a:r>
              <a:rPr lang="fr-FR" sz="1400" dirty="0" smtClean="0"/>
              <a:t>à nouveau sur </a:t>
            </a:r>
            <a:r>
              <a:rPr lang="fr-FR" sz="1400" b="1" dirty="0" smtClean="0"/>
              <a:t>Envoi Centralisé</a:t>
            </a:r>
            <a:r>
              <a:rPr lang="fr-FR" sz="1400" dirty="0" smtClean="0"/>
              <a:t> sur l’écran « Prévisualisation des documents »</a:t>
            </a:r>
            <a:endParaRPr lang="fr-FR" sz="1400" dirty="0"/>
          </a:p>
        </p:txBody>
      </p:sp>
      <p:sp>
        <p:nvSpPr>
          <p:cNvPr id="24" name="Multiplier 23"/>
          <p:cNvSpPr/>
          <p:nvPr/>
        </p:nvSpPr>
        <p:spPr>
          <a:xfrm>
            <a:off x="540486" y="5185591"/>
            <a:ext cx="1800000" cy="540000"/>
          </a:xfrm>
          <a:prstGeom prst="mathMultiply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2479638" y="5319513"/>
            <a:ext cx="1440000" cy="2880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space réservé du contenu 28"/>
          <p:cNvSpPr>
            <a:spLocks noGrp="1"/>
          </p:cNvSpPr>
          <p:nvPr>
            <p:ph idx="1"/>
          </p:nvPr>
        </p:nvSpPr>
        <p:spPr>
          <a:xfrm>
            <a:off x="329421" y="1118125"/>
            <a:ext cx="4685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 </a:t>
            </a:r>
            <a:r>
              <a:rPr lang="fr-FR" sz="2000" b="1" dirty="0" smtClean="0">
                <a:solidFill>
                  <a:srgbClr val="C00000"/>
                </a:solidFill>
                <a:sym typeface="Wingdings"/>
              </a:rPr>
              <a:t>bis</a:t>
            </a:r>
            <a:r>
              <a:rPr lang="fr-FR" dirty="0" smtClean="0">
                <a:sym typeface="Wingdings"/>
              </a:rPr>
              <a:t> …</a:t>
            </a:r>
            <a:r>
              <a:rPr lang="fr-FR" b="1" dirty="0" smtClean="0">
                <a:sym typeface="Wingdings"/>
              </a:rPr>
              <a:t>Si vous optez pour une signature papier</a:t>
            </a:r>
            <a:endParaRPr lang="fr-FR" sz="2400" b="1" dirty="0"/>
          </a:p>
        </p:txBody>
      </p:sp>
      <p:cxnSp>
        <p:nvCxnSpPr>
          <p:cNvPr id="31" name="Connecteur droit avec flèche 30"/>
          <p:cNvCxnSpPr/>
          <p:nvPr/>
        </p:nvCxnSpPr>
        <p:spPr>
          <a:xfrm flipH="1">
            <a:off x="3583750" y="1514500"/>
            <a:ext cx="540000" cy="39600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4745319" y="1520041"/>
            <a:ext cx="540000" cy="39600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 descr="Résultat d’images pour dessin du curseur sur l'ordinateur"/>
          <p:cNvPicPr/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84" y="4141610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ZoneTexte 35"/>
          <p:cNvSpPr txBox="1"/>
          <p:nvPr/>
        </p:nvSpPr>
        <p:spPr>
          <a:xfrm>
            <a:off x="4927948" y="3284946"/>
            <a:ext cx="3852000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ym typeface="Wingdings"/>
              </a:rPr>
              <a:t>+ Clic</a:t>
            </a:r>
            <a:r>
              <a:rPr lang="fr-FR" sz="1400" dirty="0" smtClean="0">
                <a:sym typeface="Wingdings"/>
              </a:rPr>
              <a:t> sur </a:t>
            </a:r>
            <a:r>
              <a:rPr lang="fr-FR" sz="1400" b="1" dirty="0" smtClean="0">
                <a:sym typeface="Wingdings"/>
              </a:rPr>
              <a:t>Ne Pas Imprimer </a:t>
            </a:r>
            <a:r>
              <a:rPr lang="fr-FR" sz="1400" dirty="0" smtClean="0">
                <a:sym typeface="Wingdings"/>
              </a:rPr>
              <a:t>sur </a:t>
            </a:r>
            <a:r>
              <a:rPr lang="fr-FR" sz="1400" dirty="0">
                <a:sym typeface="Wingdings"/>
              </a:rPr>
              <a:t>le pavé</a:t>
            </a:r>
            <a:r>
              <a:rPr lang="fr-FR" sz="1400" b="1" dirty="0">
                <a:sym typeface="Wingdings"/>
              </a:rPr>
              <a:t> </a:t>
            </a:r>
            <a:r>
              <a:rPr lang="fr-FR" sz="1400" b="1" dirty="0" smtClean="0">
                <a:sym typeface="Wingdings"/>
              </a:rPr>
              <a:t>« </a:t>
            </a:r>
            <a:r>
              <a:rPr lang="fr-FR" sz="1400" dirty="0" smtClean="0">
                <a:sym typeface="Wingdings"/>
              </a:rPr>
              <a:t>IMPRESSION </a:t>
            </a:r>
            <a:r>
              <a:rPr lang="fr-FR" sz="1400" dirty="0">
                <a:sym typeface="Wingdings"/>
              </a:rPr>
              <a:t>DES </a:t>
            </a:r>
            <a:r>
              <a:rPr lang="fr-FR" sz="1400" dirty="0" smtClean="0">
                <a:sym typeface="Wingdings"/>
              </a:rPr>
              <a:t>DOCUMENTS CONTRACTUELS »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901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7" grpId="0" animBg="1"/>
      <p:bldP spid="18" grpId="0" animBg="1"/>
      <p:bldP spid="23" grpId="0" animBg="1"/>
      <p:bldP spid="24" grpId="0" animBg="1"/>
      <p:bldP spid="25" grpId="0" animBg="1"/>
      <p:bldP spid="29" grpId="0" build="p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Le client peut retrouver/consulter ses produits/services souscrits en VAD sur son accès DEI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Les dossiers en cours sont visibles avec leurs états d’avancement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côté client</a:t>
            </a:r>
            <a:endParaRPr lang="fr-FR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60" y="2674170"/>
            <a:ext cx="6183306" cy="327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631" y="3508483"/>
            <a:ext cx="2118114" cy="138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>
            <a:spLocks/>
          </p:cNvSpPr>
          <p:nvPr/>
        </p:nvSpPr>
        <p:spPr>
          <a:xfrm>
            <a:off x="4852952" y="4778462"/>
            <a:ext cx="1829314" cy="2371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lIns="36000" tIns="36000" rIns="36000" bIns="36000" rtlCol="0">
            <a:noAutofit/>
          </a:bodyPr>
          <a:lstStyle/>
          <a:p>
            <a:endParaRPr lang="fr-FR" dirty="0"/>
          </a:p>
        </p:txBody>
      </p:sp>
      <p:sp>
        <p:nvSpPr>
          <p:cNvPr id="7" name="Espace réservé du contenu 28"/>
          <p:cNvSpPr txBox="1">
            <a:spLocks/>
          </p:cNvSpPr>
          <p:nvPr/>
        </p:nvSpPr>
        <p:spPr>
          <a:xfrm>
            <a:off x="387946" y="1193464"/>
            <a:ext cx="2421432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 </a:t>
            </a:r>
            <a:r>
              <a:rPr lang="fr-FR" b="1" dirty="0" smtClean="0">
                <a:sym typeface="Wingdings"/>
              </a:rPr>
              <a:t>La </a:t>
            </a:r>
            <a:r>
              <a:rPr lang="fr-FR" b="1" dirty="0" smtClean="0">
                <a:solidFill>
                  <a:srgbClr val="C00000"/>
                </a:solidFill>
                <a:sym typeface="Wingdings"/>
              </a:rPr>
              <a:t>VAD</a:t>
            </a:r>
            <a:r>
              <a:rPr lang="fr-FR" b="1" dirty="0">
                <a:sym typeface="Wingdings"/>
              </a:rPr>
              <a:t> </a:t>
            </a:r>
            <a:r>
              <a:rPr lang="fr-FR" b="1" dirty="0" smtClean="0">
                <a:sym typeface="Wingdings"/>
              </a:rPr>
              <a:t>côté client …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6350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ASSISTANCE et aide en ligne </a:t>
            </a:r>
            <a:endParaRPr lang="fr-FR" dirty="0"/>
          </a:p>
        </p:txBody>
      </p:sp>
      <p:pic>
        <p:nvPicPr>
          <p:cNvPr id="4" name="Espace réservé du contenu 3" descr="Résultat d’images pour dessin echange de données ordinateur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r="9917" b="10309"/>
          <a:stretch/>
        </p:blipFill>
        <p:spPr bwMode="auto">
          <a:xfrm>
            <a:off x="7559905" y="360612"/>
            <a:ext cx="1260000" cy="709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 4" descr="Résultat d’images pour image ordinateur pour power poin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95" y="1549824"/>
            <a:ext cx="2219325" cy="22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7" descr="http://wnsgprw1.celca.caisse-epargne.fr/app/GRI/CASS/img/NumCelcassistance2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957" y="1584254"/>
            <a:ext cx="4788000" cy="9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997836" y="2552591"/>
            <a:ext cx="4559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Choix 1 : Assistance technique</a:t>
            </a:r>
          </a:p>
          <a:p>
            <a:endParaRPr lang="fr-FR" b="1" dirty="0" smtClean="0"/>
          </a:p>
          <a:p>
            <a:r>
              <a:rPr lang="fr-FR" b="1" dirty="0" smtClean="0"/>
              <a:t>Choix 2 : Assistance bancaire </a:t>
            </a:r>
            <a:endParaRPr lang="fr-FR" b="1" dirty="0"/>
          </a:p>
        </p:txBody>
      </p:sp>
      <p:sp>
        <p:nvSpPr>
          <p:cNvPr id="9" name="Rectangle 8"/>
          <p:cNvSpPr/>
          <p:nvPr/>
        </p:nvSpPr>
        <p:spPr>
          <a:xfrm>
            <a:off x="2524259" y="4442066"/>
            <a:ext cx="48939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solidFill>
                  <a:srgbClr val="C00000"/>
                </a:solidFill>
              </a:rPr>
              <a:t>Aide en ligne</a:t>
            </a:r>
            <a:r>
              <a:rPr lang="fr-FR" b="1" dirty="0" smtClean="0">
                <a:solidFill>
                  <a:srgbClr val="C00000"/>
                </a:solidFill>
              </a:rPr>
              <a:t> : Rubrique des Commerciaux &gt; OVMC</a:t>
            </a:r>
          </a:p>
          <a:p>
            <a:endParaRPr lang="fr-FR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Les produits éligibles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Les modes opératoires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Les écrans côté Client 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75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6574" y="1223517"/>
            <a:ext cx="8542338" cy="4515034"/>
          </a:xfrm>
        </p:spPr>
        <p:txBody>
          <a:bodyPr/>
          <a:lstStyle/>
          <a:p>
            <a:r>
              <a:rPr lang="fr-FR" sz="2000" dirty="0"/>
              <a:t>L</a:t>
            </a:r>
            <a:r>
              <a:rPr lang="fr-FR" sz="2000" dirty="0" smtClean="0"/>
              <a:t>’arrivée de cette nouvelle « brique » MY WAY ne change rien aux processus et procédures  actuels.</a:t>
            </a:r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 smtClean="0"/>
              <a:t>Nouveautés à retenir : </a:t>
            </a:r>
          </a:p>
          <a:p>
            <a:pPr lvl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2000" dirty="0" smtClean="0"/>
              <a:t>Mode d’accès unique quelques soit le canal de vente choisi.</a:t>
            </a:r>
          </a:p>
          <a:p>
            <a:pPr lvl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2000" dirty="0" smtClean="0"/>
              <a:t>Possibilité d’enregistrer les propositions si le client est indécis.</a:t>
            </a:r>
          </a:p>
          <a:p>
            <a:pPr lvl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2000" dirty="0" smtClean="0"/>
              <a:t>Fil d’Ariane pour se repérer dans les étapes de votre vente OVMC.</a:t>
            </a:r>
          </a:p>
          <a:p>
            <a:pPr lvl="1"/>
            <a:endParaRPr lang="fr-FR" sz="2000" dirty="0"/>
          </a:p>
          <a:p>
            <a:r>
              <a:rPr lang="fr-FR" sz="2000" dirty="0" smtClean="0"/>
              <a:t>Les autres produits et services éligibles à OVMC seront, au fur et à mesure de l’année 2018, intégrés à cette brique MY WAY afin d’harmoniser les pratiques.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CONCLUSION</a:t>
            </a:r>
            <a:endParaRPr lang="fr-FR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163" y="4832983"/>
            <a:ext cx="4546415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765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02ea4b1b-5614-43b2-acce-6a9ef10fff4e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3787</TotalTime>
  <Words>468</Words>
  <Application>Microsoft Office PowerPoint</Application>
  <PresentationFormat>Affichage à l'écran (4:3)</PresentationFormat>
  <Paragraphs>128</Paragraphs>
  <Slides>13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11</vt:i4>
      </vt:variant>
      <vt:variant>
        <vt:lpstr>Titres des diapositives</vt:lpstr>
      </vt:variant>
      <vt:variant>
        <vt:i4>13</vt:i4>
      </vt:variant>
    </vt:vector>
  </HeadingPairs>
  <TitlesOfParts>
    <vt:vector size="24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1_1-MODELE PART</vt:lpstr>
      <vt:lpstr>2_1-MODELE PART</vt:lpstr>
      <vt:lpstr>VAD MY WAY </vt:lpstr>
      <vt:lpstr>CONTEXTE</vt:lpstr>
      <vt:lpstr>Mode d'Accès</vt:lpstr>
      <vt:lpstr>BONNE pratique (1/2)</vt:lpstr>
      <vt:lpstr>Bonne pratique (2/2)</vt:lpstr>
      <vt:lpstr>EPARGNE… ouverture de contrat</vt:lpstr>
      <vt:lpstr>EPARGNE… en cas de proposition enregistrée (1/2)</vt:lpstr>
      <vt:lpstr>EPARGNE… en cas de proposition enregistrée (2/2)</vt:lpstr>
      <vt:lpstr>Epargne… Validation de l’offre (1/2)</vt:lpstr>
      <vt:lpstr>Epargne… validation de l’offre (2/2) </vt:lpstr>
      <vt:lpstr>côté client</vt:lpstr>
      <vt:lpstr>ASSISTANCE et aide en ligne 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A5701934</cp:lastModifiedBy>
  <cp:revision>358</cp:revision>
  <cp:lastPrinted>2017-12-07T09:35:52Z</cp:lastPrinted>
  <dcterms:created xsi:type="dcterms:W3CDTF">2016-06-03T08:10:53Z</dcterms:created>
  <dcterms:modified xsi:type="dcterms:W3CDTF">2018-04-06T09:02:00Z</dcterms:modified>
</cp:coreProperties>
</file>