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9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ABB4"/>
    <a:srgbClr val="C72A6F"/>
    <a:srgbClr val="E78DB4"/>
    <a:srgbClr val="CE7468"/>
    <a:srgbClr val="E5B4AE"/>
    <a:srgbClr val="A76C76"/>
    <a:srgbClr val="E8C0AB"/>
    <a:srgbClr val="77BF32"/>
    <a:srgbClr val="3F6D03"/>
    <a:srgbClr val="558C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8" d="100"/>
          <a:sy n="68" d="100"/>
        </p:scale>
        <p:origin x="10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" TargetMode="External"/><Relationship Id="rId2" Type="http://schemas.openxmlformats.org/officeDocument/2006/relationships/hyperlink" Target="http://commerciaux.celca.caisse-epargne.fr/partenariats-synergies/bon-naissance-et-partenariats-mairies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A202A08-3A49-4543-9CA6-7410F165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7554" r="4120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8" name="Titre 3">
            <a:extLst>
              <a:ext uri="{FF2B5EF4-FFF2-40B4-BE49-F238E27FC236}">
                <a16:creationId xmlns:a16="http://schemas.microsoft.com/office/drawing/2014/main" id="{49AD2C79-3A40-4996-8AE3-CDA7D2E238BA}"/>
              </a:ext>
            </a:extLst>
          </p:cNvPr>
          <p:cNvSpPr txBox="1">
            <a:spLocks/>
          </p:cNvSpPr>
          <p:nvPr/>
        </p:nvSpPr>
        <p:spPr>
          <a:xfrm>
            <a:off x="0" y="1498265"/>
            <a:ext cx="12192000" cy="18173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6000" dirty="0">
                <a:solidFill>
                  <a:schemeClr val="accent3">
                    <a:lumMod val="50000"/>
                  </a:schemeClr>
                </a:solidFill>
              </a:rPr>
              <a:t>Saisie d’un bon Naissance </a:t>
            </a:r>
          </a:p>
          <a:p>
            <a:pPr algn="ctr"/>
            <a:r>
              <a:rPr lang="fr-FR" sz="3600" dirty="0">
                <a:solidFill>
                  <a:schemeClr val="accent3">
                    <a:lumMod val="50000"/>
                  </a:schemeClr>
                </a:solidFill>
              </a:rPr>
              <a:t>dans le cadre de Ficoba Ex ante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D4A52C3-98F6-4A25-ACAF-49887088C084}"/>
              </a:ext>
            </a:extLst>
          </p:cNvPr>
          <p:cNvSpPr/>
          <p:nvPr/>
        </p:nvSpPr>
        <p:spPr>
          <a:xfrm>
            <a:off x="4667796" y="2936102"/>
            <a:ext cx="3136305" cy="268229"/>
          </a:xfrm>
          <a:custGeom>
            <a:avLst/>
            <a:gdLst>
              <a:gd name="connsiteX0" fmla="*/ 0 w 3136305"/>
              <a:gd name="connsiteY0" fmla="*/ 44706 h 268229"/>
              <a:gd name="connsiteX1" fmla="*/ 44706 w 3136305"/>
              <a:gd name="connsiteY1" fmla="*/ 0 h 268229"/>
              <a:gd name="connsiteX2" fmla="*/ 582990 w 3136305"/>
              <a:gd name="connsiteY2" fmla="*/ 0 h 268229"/>
              <a:gd name="connsiteX3" fmla="*/ 1090806 w 3136305"/>
              <a:gd name="connsiteY3" fmla="*/ 0 h 268229"/>
              <a:gd name="connsiteX4" fmla="*/ 1568153 w 3136305"/>
              <a:gd name="connsiteY4" fmla="*/ 0 h 268229"/>
              <a:gd name="connsiteX5" fmla="*/ 2106437 w 3136305"/>
              <a:gd name="connsiteY5" fmla="*/ 0 h 268229"/>
              <a:gd name="connsiteX6" fmla="*/ 2614252 w 3136305"/>
              <a:gd name="connsiteY6" fmla="*/ 0 h 268229"/>
              <a:gd name="connsiteX7" fmla="*/ 3091599 w 3136305"/>
              <a:gd name="connsiteY7" fmla="*/ 0 h 268229"/>
              <a:gd name="connsiteX8" fmla="*/ 3136305 w 3136305"/>
              <a:gd name="connsiteY8" fmla="*/ 44706 h 268229"/>
              <a:gd name="connsiteX9" fmla="*/ 3136305 w 3136305"/>
              <a:gd name="connsiteY9" fmla="*/ 223523 h 268229"/>
              <a:gd name="connsiteX10" fmla="*/ 3091599 w 3136305"/>
              <a:gd name="connsiteY10" fmla="*/ 268229 h 268229"/>
              <a:gd name="connsiteX11" fmla="*/ 2614252 w 3136305"/>
              <a:gd name="connsiteY11" fmla="*/ 268229 h 268229"/>
              <a:gd name="connsiteX12" fmla="*/ 2106437 w 3136305"/>
              <a:gd name="connsiteY12" fmla="*/ 268229 h 268229"/>
              <a:gd name="connsiteX13" fmla="*/ 1598621 w 3136305"/>
              <a:gd name="connsiteY13" fmla="*/ 268229 h 268229"/>
              <a:gd name="connsiteX14" fmla="*/ 1090806 w 3136305"/>
              <a:gd name="connsiteY14" fmla="*/ 268229 h 268229"/>
              <a:gd name="connsiteX15" fmla="*/ 613459 w 3136305"/>
              <a:gd name="connsiteY15" fmla="*/ 268229 h 268229"/>
              <a:gd name="connsiteX16" fmla="*/ 44706 w 3136305"/>
              <a:gd name="connsiteY16" fmla="*/ 268229 h 268229"/>
              <a:gd name="connsiteX17" fmla="*/ 0 w 3136305"/>
              <a:gd name="connsiteY17" fmla="*/ 223523 h 268229"/>
              <a:gd name="connsiteX18" fmla="*/ 0 w 3136305"/>
              <a:gd name="connsiteY18" fmla="*/ 44706 h 26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36305" h="268229" fill="none" extrusionOk="0">
                <a:moveTo>
                  <a:pt x="0" y="44706"/>
                </a:moveTo>
                <a:cubicBezTo>
                  <a:pt x="6825" y="19214"/>
                  <a:pt x="15565" y="4850"/>
                  <a:pt x="44706" y="0"/>
                </a:cubicBezTo>
                <a:cubicBezTo>
                  <a:pt x="302914" y="-61174"/>
                  <a:pt x="315164" y="28077"/>
                  <a:pt x="582990" y="0"/>
                </a:cubicBezTo>
                <a:cubicBezTo>
                  <a:pt x="850816" y="-28077"/>
                  <a:pt x="950297" y="16601"/>
                  <a:pt x="1090806" y="0"/>
                </a:cubicBezTo>
                <a:cubicBezTo>
                  <a:pt x="1231315" y="-16601"/>
                  <a:pt x="1434908" y="37087"/>
                  <a:pt x="1568153" y="0"/>
                </a:cubicBezTo>
                <a:cubicBezTo>
                  <a:pt x="1701398" y="-37087"/>
                  <a:pt x="1935091" y="35389"/>
                  <a:pt x="2106437" y="0"/>
                </a:cubicBezTo>
                <a:cubicBezTo>
                  <a:pt x="2277783" y="-35389"/>
                  <a:pt x="2384791" y="12653"/>
                  <a:pt x="2614252" y="0"/>
                </a:cubicBezTo>
                <a:cubicBezTo>
                  <a:pt x="2843714" y="-12653"/>
                  <a:pt x="2864226" y="30681"/>
                  <a:pt x="3091599" y="0"/>
                </a:cubicBezTo>
                <a:cubicBezTo>
                  <a:pt x="3119250" y="-811"/>
                  <a:pt x="3138819" y="17581"/>
                  <a:pt x="3136305" y="44706"/>
                </a:cubicBezTo>
                <a:cubicBezTo>
                  <a:pt x="3150153" y="83352"/>
                  <a:pt x="3128860" y="165401"/>
                  <a:pt x="3136305" y="223523"/>
                </a:cubicBezTo>
                <a:cubicBezTo>
                  <a:pt x="3134695" y="246470"/>
                  <a:pt x="3114204" y="274913"/>
                  <a:pt x="3091599" y="268229"/>
                </a:cubicBezTo>
                <a:cubicBezTo>
                  <a:pt x="2932093" y="308941"/>
                  <a:pt x="2762000" y="266855"/>
                  <a:pt x="2614252" y="268229"/>
                </a:cubicBezTo>
                <a:cubicBezTo>
                  <a:pt x="2466504" y="269603"/>
                  <a:pt x="2309321" y="248309"/>
                  <a:pt x="2106437" y="268229"/>
                </a:cubicBezTo>
                <a:cubicBezTo>
                  <a:pt x="1903554" y="288149"/>
                  <a:pt x="1806818" y="243226"/>
                  <a:pt x="1598621" y="268229"/>
                </a:cubicBezTo>
                <a:cubicBezTo>
                  <a:pt x="1390424" y="293232"/>
                  <a:pt x="1201470" y="225268"/>
                  <a:pt x="1090806" y="268229"/>
                </a:cubicBezTo>
                <a:cubicBezTo>
                  <a:pt x="980142" y="311190"/>
                  <a:pt x="722130" y="259110"/>
                  <a:pt x="613459" y="268229"/>
                </a:cubicBezTo>
                <a:cubicBezTo>
                  <a:pt x="504788" y="277348"/>
                  <a:pt x="320971" y="232156"/>
                  <a:pt x="44706" y="268229"/>
                </a:cubicBezTo>
                <a:cubicBezTo>
                  <a:pt x="14443" y="270372"/>
                  <a:pt x="2045" y="248605"/>
                  <a:pt x="0" y="223523"/>
                </a:cubicBezTo>
                <a:cubicBezTo>
                  <a:pt x="-5935" y="159368"/>
                  <a:pt x="8743" y="99234"/>
                  <a:pt x="0" y="44706"/>
                </a:cubicBezTo>
                <a:close/>
              </a:path>
              <a:path w="3136305" h="268229" stroke="0" extrusionOk="0">
                <a:moveTo>
                  <a:pt x="0" y="44706"/>
                </a:moveTo>
                <a:cubicBezTo>
                  <a:pt x="395" y="24912"/>
                  <a:pt x="18741" y="-2628"/>
                  <a:pt x="44706" y="0"/>
                </a:cubicBezTo>
                <a:cubicBezTo>
                  <a:pt x="195816" y="-56787"/>
                  <a:pt x="419944" y="7161"/>
                  <a:pt x="552522" y="0"/>
                </a:cubicBezTo>
                <a:cubicBezTo>
                  <a:pt x="685100" y="-7161"/>
                  <a:pt x="972439" y="12540"/>
                  <a:pt x="1121275" y="0"/>
                </a:cubicBezTo>
                <a:cubicBezTo>
                  <a:pt x="1270111" y="-12540"/>
                  <a:pt x="1501540" y="3327"/>
                  <a:pt x="1598621" y="0"/>
                </a:cubicBezTo>
                <a:cubicBezTo>
                  <a:pt x="1695702" y="-3327"/>
                  <a:pt x="1921162" y="16514"/>
                  <a:pt x="2045499" y="0"/>
                </a:cubicBezTo>
                <a:cubicBezTo>
                  <a:pt x="2169836" y="-16514"/>
                  <a:pt x="2305966" y="3779"/>
                  <a:pt x="2492377" y="0"/>
                </a:cubicBezTo>
                <a:cubicBezTo>
                  <a:pt x="2678788" y="-3779"/>
                  <a:pt x="2842838" y="62043"/>
                  <a:pt x="3091599" y="0"/>
                </a:cubicBezTo>
                <a:cubicBezTo>
                  <a:pt x="3121184" y="-3356"/>
                  <a:pt x="3142844" y="17059"/>
                  <a:pt x="3136305" y="44706"/>
                </a:cubicBezTo>
                <a:cubicBezTo>
                  <a:pt x="3139173" y="123580"/>
                  <a:pt x="3121553" y="140096"/>
                  <a:pt x="3136305" y="223523"/>
                </a:cubicBezTo>
                <a:cubicBezTo>
                  <a:pt x="3133500" y="252142"/>
                  <a:pt x="3115181" y="268898"/>
                  <a:pt x="3091599" y="268229"/>
                </a:cubicBezTo>
                <a:cubicBezTo>
                  <a:pt x="2888770" y="286990"/>
                  <a:pt x="2765681" y="236485"/>
                  <a:pt x="2675190" y="268229"/>
                </a:cubicBezTo>
                <a:cubicBezTo>
                  <a:pt x="2584699" y="299973"/>
                  <a:pt x="2371851" y="237474"/>
                  <a:pt x="2106437" y="268229"/>
                </a:cubicBezTo>
                <a:cubicBezTo>
                  <a:pt x="1841023" y="298984"/>
                  <a:pt x="1735779" y="216029"/>
                  <a:pt x="1598621" y="268229"/>
                </a:cubicBezTo>
                <a:cubicBezTo>
                  <a:pt x="1461463" y="320429"/>
                  <a:pt x="1248363" y="236633"/>
                  <a:pt x="1060337" y="268229"/>
                </a:cubicBezTo>
                <a:cubicBezTo>
                  <a:pt x="872311" y="299825"/>
                  <a:pt x="794302" y="251166"/>
                  <a:pt x="613459" y="268229"/>
                </a:cubicBezTo>
                <a:cubicBezTo>
                  <a:pt x="432616" y="285292"/>
                  <a:pt x="178325" y="242523"/>
                  <a:pt x="44706" y="268229"/>
                </a:cubicBezTo>
                <a:cubicBezTo>
                  <a:pt x="20508" y="270079"/>
                  <a:pt x="-2203" y="247275"/>
                  <a:pt x="0" y="223523"/>
                </a:cubicBezTo>
                <a:cubicBezTo>
                  <a:pt x="-2684" y="187538"/>
                  <a:pt x="1411" y="116332"/>
                  <a:pt x="0" y="44706"/>
                </a:cubicBezTo>
                <a:close/>
              </a:path>
            </a:pathLst>
          </a:custGeom>
          <a:solidFill>
            <a:srgbClr val="4AABB4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9417541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Marketing – Août 2022</a:t>
            </a: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D4309AE8-153A-456A-8C47-3FE55C44982A}"/>
              </a:ext>
            </a:extLst>
          </p:cNvPr>
          <p:cNvSpPr txBox="1">
            <a:spLocks/>
          </p:cNvSpPr>
          <p:nvPr/>
        </p:nvSpPr>
        <p:spPr>
          <a:xfrm>
            <a:off x="44157" y="1471701"/>
            <a:ext cx="12192000" cy="18173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Saisie d’un bon Naissance </a:t>
            </a:r>
          </a:p>
          <a:p>
            <a:pPr algn="ctr"/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dans le cadre de Ficoba Ex ante</a:t>
            </a:r>
          </a:p>
        </p:txBody>
      </p:sp>
      <p:pic>
        <p:nvPicPr>
          <p:cNvPr id="1030" name="Picture 6" descr="Mère marchant et jouant avec un enfant dans une poussette. illustration vectorielle plane couleur isolée sur fond blanc.">
            <a:extLst>
              <a:ext uri="{FF2B5EF4-FFF2-40B4-BE49-F238E27FC236}">
                <a16:creationId xmlns:a16="http://schemas.microsoft.com/office/drawing/2014/main" id="{C9CA1C05-7D22-46B2-A186-5830911F7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569" y="2354234"/>
            <a:ext cx="4754465" cy="475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0041B4A-4BDE-4CC4-BEE1-167EE91A6244}"/>
              </a:ext>
            </a:extLst>
          </p:cNvPr>
          <p:cNvGrpSpPr/>
          <p:nvPr/>
        </p:nvGrpSpPr>
        <p:grpSpPr>
          <a:xfrm>
            <a:off x="10686437" y="224082"/>
            <a:ext cx="1235597" cy="1050101"/>
            <a:chOff x="10686437" y="224082"/>
            <a:chExt cx="1235597" cy="1050101"/>
          </a:xfrm>
        </p:grpSpPr>
        <p:sp>
          <p:nvSpPr>
            <p:cNvPr id="2" name="Phylactère : pensées 1">
              <a:extLst>
                <a:ext uri="{FF2B5EF4-FFF2-40B4-BE49-F238E27FC236}">
                  <a16:creationId xmlns:a16="http://schemas.microsoft.com/office/drawing/2014/main" id="{B299E6A9-4344-4F92-87B6-CDACE2534E32}"/>
                </a:ext>
              </a:extLst>
            </p:cNvPr>
            <p:cNvSpPr/>
            <p:nvPr/>
          </p:nvSpPr>
          <p:spPr>
            <a:xfrm>
              <a:off x="10894424" y="418644"/>
              <a:ext cx="781008" cy="704762"/>
            </a:xfrm>
            <a:prstGeom prst="cloudCallout">
              <a:avLst>
                <a:gd name="adj1" fmla="val -4573"/>
                <a:gd name="adj2" fmla="val 6733"/>
              </a:avLst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9CEA445-C37D-46C6-BE08-D12ECA72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86437" y="224082"/>
              <a:ext cx="1235597" cy="10501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9931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63D8FA-7335-4A44-B6C7-A5E135838D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bons de naissance peuvent être commandés sous Fiducial, réf : 123740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4D03F5B-2398-485F-BB7A-259EC8FBE8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4A67245-F6C1-4766-ACF1-D63E3D672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93" y="1528006"/>
            <a:ext cx="8564880" cy="420022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EFCCF1-137F-4A93-8CA0-48DD849C4F19}"/>
              </a:ext>
            </a:extLst>
          </p:cNvPr>
          <p:cNvSpPr/>
          <p:nvPr/>
        </p:nvSpPr>
        <p:spPr>
          <a:xfrm>
            <a:off x="792480" y="1638211"/>
            <a:ext cx="1793966" cy="3979817"/>
          </a:xfrm>
          <a:custGeom>
            <a:avLst/>
            <a:gdLst>
              <a:gd name="connsiteX0" fmla="*/ 0 w 1793966"/>
              <a:gd name="connsiteY0" fmla="*/ 0 h 3979817"/>
              <a:gd name="connsiteX1" fmla="*/ 562109 w 1793966"/>
              <a:gd name="connsiteY1" fmla="*/ 0 h 3979817"/>
              <a:gd name="connsiteX2" fmla="*/ 1106279 w 1793966"/>
              <a:gd name="connsiteY2" fmla="*/ 0 h 3979817"/>
              <a:gd name="connsiteX3" fmla="*/ 1793966 w 1793966"/>
              <a:gd name="connsiteY3" fmla="*/ 0 h 3979817"/>
              <a:gd name="connsiteX4" fmla="*/ 1793966 w 1793966"/>
              <a:gd name="connsiteY4" fmla="*/ 543908 h 3979817"/>
              <a:gd name="connsiteX5" fmla="*/ 1793966 w 1793966"/>
              <a:gd name="connsiteY5" fmla="*/ 1127615 h 3979817"/>
              <a:gd name="connsiteX6" fmla="*/ 1793966 w 1793966"/>
              <a:gd name="connsiteY6" fmla="*/ 1790918 h 3979817"/>
              <a:gd name="connsiteX7" fmla="*/ 1793966 w 1793966"/>
              <a:gd name="connsiteY7" fmla="*/ 2334826 h 3979817"/>
              <a:gd name="connsiteX8" fmla="*/ 1793966 w 1793966"/>
              <a:gd name="connsiteY8" fmla="*/ 3037927 h 3979817"/>
              <a:gd name="connsiteX9" fmla="*/ 1793966 w 1793966"/>
              <a:gd name="connsiteY9" fmla="*/ 3979817 h 3979817"/>
              <a:gd name="connsiteX10" fmla="*/ 1160098 w 1793966"/>
              <a:gd name="connsiteY10" fmla="*/ 3979817 h 3979817"/>
              <a:gd name="connsiteX11" fmla="*/ 597989 w 1793966"/>
              <a:gd name="connsiteY11" fmla="*/ 3979817 h 3979817"/>
              <a:gd name="connsiteX12" fmla="*/ 0 w 1793966"/>
              <a:gd name="connsiteY12" fmla="*/ 3979817 h 3979817"/>
              <a:gd name="connsiteX13" fmla="*/ 0 w 1793966"/>
              <a:gd name="connsiteY13" fmla="*/ 3316514 h 3979817"/>
              <a:gd name="connsiteX14" fmla="*/ 0 w 1793966"/>
              <a:gd name="connsiteY14" fmla="*/ 2693010 h 3979817"/>
              <a:gd name="connsiteX15" fmla="*/ 0 w 1793966"/>
              <a:gd name="connsiteY15" fmla="*/ 2069505 h 3979817"/>
              <a:gd name="connsiteX16" fmla="*/ 0 w 1793966"/>
              <a:gd name="connsiteY16" fmla="*/ 1525597 h 3979817"/>
              <a:gd name="connsiteX17" fmla="*/ 0 w 1793966"/>
              <a:gd name="connsiteY17" fmla="*/ 862294 h 3979817"/>
              <a:gd name="connsiteX18" fmla="*/ 0 w 1793966"/>
              <a:gd name="connsiteY18" fmla="*/ 0 h 397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793966" h="3979817" fill="none" extrusionOk="0">
                <a:moveTo>
                  <a:pt x="0" y="0"/>
                </a:moveTo>
                <a:cubicBezTo>
                  <a:pt x="258398" y="-23955"/>
                  <a:pt x="372834" y="-21377"/>
                  <a:pt x="562109" y="0"/>
                </a:cubicBezTo>
                <a:cubicBezTo>
                  <a:pt x="751384" y="21377"/>
                  <a:pt x="883469" y="-8051"/>
                  <a:pt x="1106279" y="0"/>
                </a:cubicBezTo>
                <a:cubicBezTo>
                  <a:pt x="1329089" y="8051"/>
                  <a:pt x="1476264" y="-29276"/>
                  <a:pt x="1793966" y="0"/>
                </a:cubicBezTo>
                <a:cubicBezTo>
                  <a:pt x="1769486" y="258954"/>
                  <a:pt x="1770946" y="333496"/>
                  <a:pt x="1793966" y="543908"/>
                </a:cubicBezTo>
                <a:cubicBezTo>
                  <a:pt x="1816986" y="754320"/>
                  <a:pt x="1807083" y="1004841"/>
                  <a:pt x="1793966" y="1127615"/>
                </a:cubicBezTo>
                <a:cubicBezTo>
                  <a:pt x="1780849" y="1250389"/>
                  <a:pt x="1769642" y="1469416"/>
                  <a:pt x="1793966" y="1790918"/>
                </a:cubicBezTo>
                <a:cubicBezTo>
                  <a:pt x="1818290" y="2112420"/>
                  <a:pt x="1767313" y="2105238"/>
                  <a:pt x="1793966" y="2334826"/>
                </a:cubicBezTo>
                <a:cubicBezTo>
                  <a:pt x="1820619" y="2564414"/>
                  <a:pt x="1768962" y="2747464"/>
                  <a:pt x="1793966" y="3037927"/>
                </a:cubicBezTo>
                <a:cubicBezTo>
                  <a:pt x="1818970" y="3328390"/>
                  <a:pt x="1752393" y="3736538"/>
                  <a:pt x="1793966" y="3979817"/>
                </a:cubicBezTo>
                <a:cubicBezTo>
                  <a:pt x="1575502" y="3962329"/>
                  <a:pt x="1302427" y="3991217"/>
                  <a:pt x="1160098" y="3979817"/>
                </a:cubicBezTo>
                <a:cubicBezTo>
                  <a:pt x="1017769" y="3968417"/>
                  <a:pt x="864162" y="3956588"/>
                  <a:pt x="597989" y="3979817"/>
                </a:cubicBezTo>
                <a:cubicBezTo>
                  <a:pt x="331816" y="4003046"/>
                  <a:pt x="241418" y="3988624"/>
                  <a:pt x="0" y="3979817"/>
                </a:cubicBezTo>
                <a:cubicBezTo>
                  <a:pt x="27371" y="3696163"/>
                  <a:pt x="-7328" y="3515188"/>
                  <a:pt x="0" y="3316514"/>
                </a:cubicBezTo>
                <a:cubicBezTo>
                  <a:pt x="7328" y="3117840"/>
                  <a:pt x="-15562" y="2860504"/>
                  <a:pt x="0" y="2693010"/>
                </a:cubicBezTo>
                <a:cubicBezTo>
                  <a:pt x="15562" y="2525516"/>
                  <a:pt x="-28103" y="2314782"/>
                  <a:pt x="0" y="2069505"/>
                </a:cubicBezTo>
                <a:cubicBezTo>
                  <a:pt x="28103" y="1824228"/>
                  <a:pt x="13442" y="1785123"/>
                  <a:pt x="0" y="1525597"/>
                </a:cubicBezTo>
                <a:cubicBezTo>
                  <a:pt x="-13442" y="1266071"/>
                  <a:pt x="15866" y="1023575"/>
                  <a:pt x="0" y="862294"/>
                </a:cubicBezTo>
                <a:cubicBezTo>
                  <a:pt x="-15866" y="701013"/>
                  <a:pt x="-3214" y="325717"/>
                  <a:pt x="0" y="0"/>
                </a:cubicBezTo>
                <a:close/>
              </a:path>
              <a:path w="1793966" h="3979817" stroke="0" extrusionOk="0">
                <a:moveTo>
                  <a:pt x="0" y="0"/>
                </a:moveTo>
                <a:cubicBezTo>
                  <a:pt x="193406" y="-25984"/>
                  <a:pt x="355504" y="-15698"/>
                  <a:pt x="597989" y="0"/>
                </a:cubicBezTo>
                <a:cubicBezTo>
                  <a:pt x="840474" y="15698"/>
                  <a:pt x="898608" y="2439"/>
                  <a:pt x="1178038" y="0"/>
                </a:cubicBezTo>
                <a:cubicBezTo>
                  <a:pt x="1457468" y="-2439"/>
                  <a:pt x="1620872" y="21574"/>
                  <a:pt x="1793966" y="0"/>
                </a:cubicBezTo>
                <a:cubicBezTo>
                  <a:pt x="1813586" y="241687"/>
                  <a:pt x="1774966" y="320904"/>
                  <a:pt x="1793966" y="543908"/>
                </a:cubicBezTo>
                <a:cubicBezTo>
                  <a:pt x="1812966" y="766912"/>
                  <a:pt x="1814013" y="1041051"/>
                  <a:pt x="1793966" y="1286807"/>
                </a:cubicBezTo>
                <a:cubicBezTo>
                  <a:pt x="1773919" y="1532563"/>
                  <a:pt x="1810865" y="1602937"/>
                  <a:pt x="1793966" y="1870514"/>
                </a:cubicBezTo>
                <a:cubicBezTo>
                  <a:pt x="1777067" y="2138091"/>
                  <a:pt x="1788809" y="2386678"/>
                  <a:pt x="1793966" y="2533817"/>
                </a:cubicBezTo>
                <a:cubicBezTo>
                  <a:pt x="1799123" y="2680956"/>
                  <a:pt x="1766593" y="2988257"/>
                  <a:pt x="1793966" y="3197120"/>
                </a:cubicBezTo>
                <a:cubicBezTo>
                  <a:pt x="1821339" y="3405983"/>
                  <a:pt x="1765189" y="3626234"/>
                  <a:pt x="1793966" y="3979817"/>
                </a:cubicBezTo>
                <a:cubicBezTo>
                  <a:pt x="1603657" y="3999535"/>
                  <a:pt x="1415477" y="3984003"/>
                  <a:pt x="1178038" y="3979817"/>
                </a:cubicBezTo>
                <a:cubicBezTo>
                  <a:pt x="940599" y="3975631"/>
                  <a:pt x="781957" y="3960824"/>
                  <a:pt x="544170" y="3979817"/>
                </a:cubicBezTo>
                <a:cubicBezTo>
                  <a:pt x="306383" y="3998810"/>
                  <a:pt x="231815" y="3990736"/>
                  <a:pt x="0" y="3979817"/>
                </a:cubicBezTo>
                <a:cubicBezTo>
                  <a:pt x="5280" y="3809675"/>
                  <a:pt x="-21574" y="3595543"/>
                  <a:pt x="0" y="3396111"/>
                </a:cubicBezTo>
                <a:cubicBezTo>
                  <a:pt x="21574" y="3196679"/>
                  <a:pt x="32729" y="2932555"/>
                  <a:pt x="0" y="2732808"/>
                </a:cubicBezTo>
                <a:cubicBezTo>
                  <a:pt x="-32729" y="2533061"/>
                  <a:pt x="-6659" y="2346460"/>
                  <a:pt x="0" y="2149101"/>
                </a:cubicBezTo>
                <a:cubicBezTo>
                  <a:pt x="6659" y="1951742"/>
                  <a:pt x="-16248" y="1610124"/>
                  <a:pt x="0" y="1406202"/>
                </a:cubicBezTo>
                <a:cubicBezTo>
                  <a:pt x="16248" y="1202280"/>
                  <a:pt x="10832" y="980322"/>
                  <a:pt x="0" y="742899"/>
                </a:cubicBezTo>
                <a:cubicBezTo>
                  <a:pt x="-10832" y="505476"/>
                  <a:pt x="27695" y="329976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93489791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bon de naissance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 valable jusqu’au 1 an de l’enfant, mais dans la pratique, vous pouvez créditer les 20 € jusqu’à ses 11 ans (pour toute ouverture de Livret A). 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6340CBF-BCFE-4BAB-88FA-8B669E77DF82}"/>
              </a:ext>
            </a:extLst>
          </p:cNvPr>
          <p:cNvGrpSpPr/>
          <p:nvPr/>
        </p:nvGrpSpPr>
        <p:grpSpPr>
          <a:xfrm>
            <a:off x="10686437" y="224082"/>
            <a:ext cx="1235597" cy="1050101"/>
            <a:chOff x="10686437" y="224082"/>
            <a:chExt cx="1235597" cy="1050101"/>
          </a:xfrm>
        </p:grpSpPr>
        <p:sp>
          <p:nvSpPr>
            <p:cNvPr id="9" name="Phylactère : pensées 8">
              <a:extLst>
                <a:ext uri="{FF2B5EF4-FFF2-40B4-BE49-F238E27FC236}">
                  <a16:creationId xmlns:a16="http://schemas.microsoft.com/office/drawing/2014/main" id="{C68B88FA-4269-48B8-B99F-C6FBA4721E5A}"/>
                </a:ext>
              </a:extLst>
            </p:cNvPr>
            <p:cNvSpPr/>
            <p:nvPr/>
          </p:nvSpPr>
          <p:spPr>
            <a:xfrm>
              <a:off x="10894424" y="418644"/>
              <a:ext cx="781008" cy="704762"/>
            </a:xfrm>
            <a:prstGeom prst="cloudCallout">
              <a:avLst>
                <a:gd name="adj1" fmla="val -4573"/>
                <a:gd name="adj2" fmla="val 6733"/>
              </a:avLst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CDA32FF-3FB7-4623-985C-1C936E625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86437" y="224082"/>
              <a:ext cx="1235597" cy="10501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0756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4B8BC6-8A8C-4159-9F7A-5D09CA9C55BC}"/>
              </a:ext>
            </a:extLst>
          </p:cNvPr>
          <p:cNvSpPr/>
          <p:nvPr/>
        </p:nvSpPr>
        <p:spPr>
          <a:xfrm>
            <a:off x="4023360" y="726947"/>
            <a:ext cx="653143" cy="205200"/>
          </a:xfrm>
          <a:custGeom>
            <a:avLst/>
            <a:gdLst>
              <a:gd name="connsiteX0" fmla="*/ 0 w 653143"/>
              <a:gd name="connsiteY0" fmla="*/ 0 h 205200"/>
              <a:gd name="connsiteX1" fmla="*/ 653143 w 653143"/>
              <a:gd name="connsiteY1" fmla="*/ 0 h 205200"/>
              <a:gd name="connsiteX2" fmla="*/ 653143 w 653143"/>
              <a:gd name="connsiteY2" fmla="*/ 205200 h 205200"/>
              <a:gd name="connsiteX3" fmla="*/ 0 w 653143"/>
              <a:gd name="connsiteY3" fmla="*/ 205200 h 205200"/>
              <a:gd name="connsiteX4" fmla="*/ 0 w 653143"/>
              <a:gd name="connsiteY4" fmla="*/ 0 h 2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143" h="205200" fill="none" extrusionOk="0">
                <a:moveTo>
                  <a:pt x="0" y="0"/>
                </a:moveTo>
                <a:cubicBezTo>
                  <a:pt x="163201" y="-14610"/>
                  <a:pt x="413570" y="-31271"/>
                  <a:pt x="653143" y="0"/>
                </a:cubicBezTo>
                <a:cubicBezTo>
                  <a:pt x="643402" y="77699"/>
                  <a:pt x="658787" y="144113"/>
                  <a:pt x="653143" y="205200"/>
                </a:cubicBezTo>
                <a:cubicBezTo>
                  <a:pt x="359103" y="191698"/>
                  <a:pt x="281310" y="219111"/>
                  <a:pt x="0" y="205200"/>
                </a:cubicBezTo>
                <a:cubicBezTo>
                  <a:pt x="1647" y="115684"/>
                  <a:pt x="4079" y="95915"/>
                  <a:pt x="0" y="0"/>
                </a:cubicBezTo>
                <a:close/>
              </a:path>
              <a:path w="653143" h="205200" stroke="0" extrusionOk="0">
                <a:moveTo>
                  <a:pt x="0" y="0"/>
                </a:moveTo>
                <a:cubicBezTo>
                  <a:pt x="176030" y="-28598"/>
                  <a:pt x="373549" y="-27864"/>
                  <a:pt x="653143" y="0"/>
                </a:cubicBezTo>
                <a:cubicBezTo>
                  <a:pt x="661503" y="79601"/>
                  <a:pt x="650509" y="109010"/>
                  <a:pt x="653143" y="205200"/>
                </a:cubicBezTo>
                <a:cubicBezTo>
                  <a:pt x="386437" y="229127"/>
                  <a:pt x="223856" y="177887"/>
                  <a:pt x="0" y="205200"/>
                </a:cubicBezTo>
                <a:cubicBezTo>
                  <a:pt x="-5867" y="107492"/>
                  <a:pt x="5097" y="87975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B3042E7-DB3B-4323-AC42-5F2CFCF29998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Un bon naissance sans participation de la commune vaut automatiquement 20 € à verser sur le Livret A de l’enfant.</a:t>
            </a:r>
          </a:p>
          <a:p>
            <a:pPr marL="0" indent="0">
              <a:buNone/>
            </a:pPr>
            <a:r>
              <a:rPr lang="fr-FR" sz="500" dirty="0"/>
              <a:t> </a:t>
            </a:r>
          </a:p>
          <a:p>
            <a:r>
              <a:rPr lang="fr-FR" dirty="0"/>
              <a:t>Dans le cadre de Ficoba Ex ante, les 20 € doivent d’abord être versés par OD sur un </a:t>
            </a:r>
            <a:r>
              <a:rPr lang="fr-FR" b="1" dirty="0"/>
              <a:t>02 compte d’attente</a:t>
            </a:r>
            <a:r>
              <a:rPr lang="fr-FR" dirty="0"/>
              <a:t>. Le transfert vers le Livret A sera effectué par la DSB dès retour de l’interrogation FICOBA (si aucun autre livret n’a été ouvert préalablement dans un autre établissement bancaire). </a:t>
            </a:r>
          </a:p>
          <a:p>
            <a:pPr marL="0" indent="0">
              <a:buNone/>
            </a:pPr>
            <a:endParaRPr lang="fr-FR" sz="500" dirty="0"/>
          </a:p>
          <a:p>
            <a:r>
              <a:rPr lang="fr-FR" dirty="0"/>
              <a:t>Rappel de la procédure de saisie de l’OD : </a:t>
            </a:r>
          </a:p>
          <a:p>
            <a:pPr lvl="1"/>
            <a:r>
              <a:rPr lang="fr-FR" dirty="0"/>
              <a:t>Saisir une OD code famille 00 accessible par la transaction </a:t>
            </a:r>
            <a:r>
              <a:rPr lang="fr-FR" b="1" dirty="0"/>
              <a:t>0157 </a:t>
            </a:r>
            <a:r>
              <a:rPr lang="fr-FR" dirty="0"/>
              <a:t>pour l’imputation au crédit d’un compte client (choisir mode financier « </a:t>
            </a:r>
            <a:r>
              <a:rPr lang="fr-FR" i="1" dirty="0"/>
              <a:t>Virement Opération Diverse </a:t>
            </a:r>
            <a:r>
              <a:rPr lang="fr-FR" dirty="0"/>
              <a:t>»)</a:t>
            </a:r>
          </a:p>
          <a:p>
            <a:pPr lvl="1"/>
            <a:r>
              <a:rPr lang="fr-FR" dirty="0"/>
              <a:t>Mettre un montant : + 20 € </a:t>
            </a:r>
          </a:p>
          <a:p>
            <a:pPr lvl="1"/>
            <a:r>
              <a:rPr lang="fr-FR" dirty="0"/>
              <a:t>Saisir l’OD avec le libellé « </a:t>
            </a:r>
            <a:r>
              <a:rPr lang="fr-FR" i="1" dirty="0"/>
              <a:t>BON NAISSANCE </a:t>
            </a:r>
            <a:r>
              <a:rPr lang="fr-FR" dirty="0"/>
              <a:t>» ou choisir dans l’ascenseur </a:t>
            </a:r>
          </a:p>
          <a:p>
            <a:pPr marL="468000" lvl="1" indent="0">
              <a:buNone/>
            </a:pPr>
            <a:endParaRPr lang="fr-FR" sz="500" dirty="0"/>
          </a:p>
          <a:p>
            <a:r>
              <a:rPr lang="fr-FR" dirty="0"/>
              <a:t>Si l’enfant a plus de 1 an, vous pouvez lui faire bénéficier de l’offre de bienvenue Epargne en sélectionnant l’OD     « </a:t>
            </a:r>
            <a:r>
              <a:rPr lang="fr-FR" i="1" dirty="0"/>
              <a:t>1-11 ans – Offre de Bienvenue Epargne 20 € </a:t>
            </a:r>
            <a:r>
              <a:rPr lang="fr-FR" dirty="0"/>
              <a:t>»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7E1475-EC7F-4E5B-AF10-892273B7A2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Saisie d’un bon Naissance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sans</a:t>
            </a:r>
            <a:r>
              <a:rPr lang="fr-FR" dirty="0"/>
              <a:t> participation de la mairie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3D0FA2-3C85-4073-B91E-AC8B4E7517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09F696-41F5-49B4-B384-52DDAEBE73F1}"/>
              </a:ext>
            </a:extLst>
          </p:cNvPr>
          <p:cNvSpPr/>
          <p:nvPr/>
        </p:nvSpPr>
        <p:spPr>
          <a:xfrm>
            <a:off x="1321525" y="5233851"/>
            <a:ext cx="1502967" cy="697685"/>
          </a:xfrm>
          <a:custGeom>
            <a:avLst/>
            <a:gdLst>
              <a:gd name="connsiteX0" fmla="*/ 0 w 1502967"/>
              <a:gd name="connsiteY0" fmla="*/ 0 h 697685"/>
              <a:gd name="connsiteX1" fmla="*/ 531048 w 1502967"/>
              <a:gd name="connsiteY1" fmla="*/ 0 h 697685"/>
              <a:gd name="connsiteX2" fmla="*/ 986948 w 1502967"/>
              <a:gd name="connsiteY2" fmla="*/ 0 h 697685"/>
              <a:gd name="connsiteX3" fmla="*/ 1502967 w 1502967"/>
              <a:gd name="connsiteY3" fmla="*/ 0 h 697685"/>
              <a:gd name="connsiteX4" fmla="*/ 1502967 w 1502967"/>
              <a:gd name="connsiteY4" fmla="*/ 697685 h 697685"/>
              <a:gd name="connsiteX5" fmla="*/ 1017008 w 1502967"/>
              <a:gd name="connsiteY5" fmla="*/ 697685 h 697685"/>
              <a:gd name="connsiteX6" fmla="*/ 485959 w 1502967"/>
              <a:gd name="connsiteY6" fmla="*/ 697685 h 697685"/>
              <a:gd name="connsiteX7" fmla="*/ 0 w 1502967"/>
              <a:gd name="connsiteY7" fmla="*/ 697685 h 697685"/>
              <a:gd name="connsiteX8" fmla="*/ 0 w 1502967"/>
              <a:gd name="connsiteY8" fmla="*/ 0 h 69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2967" h="697685" fill="none" extrusionOk="0">
                <a:moveTo>
                  <a:pt x="0" y="0"/>
                </a:moveTo>
                <a:cubicBezTo>
                  <a:pt x="209463" y="-11696"/>
                  <a:pt x="343438" y="-9252"/>
                  <a:pt x="531048" y="0"/>
                </a:cubicBezTo>
                <a:cubicBezTo>
                  <a:pt x="718658" y="9252"/>
                  <a:pt x="852156" y="-17151"/>
                  <a:pt x="986948" y="0"/>
                </a:cubicBezTo>
                <a:cubicBezTo>
                  <a:pt x="1121740" y="17151"/>
                  <a:pt x="1371498" y="10774"/>
                  <a:pt x="1502967" y="0"/>
                </a:cubicBezTo>
                <a:cubicBezTo>
                  <a:pt x="1485809" y="316543"/>
                  <a:pt x="1533177" y="383841"/>
                  <a:pt x="1502967" y="697685"/>
                </a:cubicBezTo>
                <a:cubicBezTo>
                  <a:pt x="1317118" y="687541"/>
                  <a:pt x="1163075" y="678014"/>
                  <a:pt x="1017008" y="697685"/>
                </a:cubicBezTo>
                <a:cubicBezTo>
                  <a:pt x="870941" y="717356"/>
                  <a:pt x="617985" y="681124"/>
                  <a:pt x="485959" y="697685"/>
                </a:cubicBezTo>
                <a:cubicBezTo>
                  <a:pt x="353933" y="714246"/>
                  <a:pt x="185795" y="676879"/>
                  <a:pt x="0" y="697685"/>
                </a:cubicBezTo>
                <a:cubicBezTo>
                  <a:pt x="4111" y="374703"/>
                  <a:pt x="-23709" y="144381"/>
                  <a:pt x="0" y="0"/>
                </a:cubicBezTo>
                <a:close/>
              </a:path>
              <a:path w="1502967" h="697685" stroke="0" extrusionOk="0">
                <a:moveTo>
                  <a:pt x="0" y="0"/>
                </a:moveTo>
                <a:cubicBezTo>
                  <a:pt x="153448" y="-18140"/>
                  <a:pt x="346550" y="6954"/>
                  <a:pt x="500989" y="0"/>
                </a:cubicBezTo>
                <a:cubicBezTo>
                  <a:pt x="655428" y="-6954"/>
                  <a:pt x="862434" y="11222"/>
                  <a:pt x="986948" y="0"/>
                </a:cubicBezTo>
                <a:cubicBezTo>
                  <a:pt x="1111462" y="-11222"/>
                  <a:pt x="1379912" y="23231"/>
                  <a:pt x="1502967" y="0"/>
                </a:cubicBezTo>
                <a:cubicBezTo>
                  <a:pt x="1484755" y="177282"/>
                  <a:pt x="1486078" y="486139"/>
                  <a:pt x="1502967" y="697685"/>
                </a:cubicBezTo>
                <a:cubicBezTo>
                  <a:pt x="1383832" y="675540"/>
                  <a:pt x="1095917" y="701298"/>
                  <a:pt x="971919" y="697685"/>
                </a:cubicBezTo>
                <a:cubicBezTo>
                  <a:pt x="847921" y="694072"/>
                  <a:pt x="617650" y="715000"/>
                  <a:pt x="516019" y="697685"/>
                </a:cubicBezTo>
                <a:cubicBezTo>
                  <a:pt x="414388" y="680370"/>
                  <a:pt x="160887" y="681394"/>
                  <a:pt x="0" y="697685"/>
                </a:cubicBezTo>
                <a:cubicBezTo>
                  <a:pt x="-23390" y="389846"/>
                  <a:pt x="-16630" y="25391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393489791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Demande d’ouverture  LIVRET 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5467C6-A6A7-41C2-BA83-825E65E17285}"/>
              </a:ext>
            </a:extLst>
          </p:cNvPr>
          <p:cNvSpPr/>
          <p:nvPr/>
        </p:nvSpPr>
        <p:spPr>
          <a:xfrm>
            <a:off x="3722915" y="5233851"/>
            <a:ext cx="2399212" cy="697685"/>
          </a:xfrm>
          <a:custGeom>
            <a:avLst/>
            <a:gdLst>
              <a:gd name="connsiteX0" fmla="*/ 0 w 2399212"/>
              <a:gd name="connsiteY0" fmla="*/ 0 h 697685"/>
              <a:gd name="connsiteX1" fmla="*/ 551819 w 2399212"/>
              <a:gd name="connsiteY1" fmla="*/ 0 h 697685"/>
              <a:gd name="connsiteX2" fmla="*/ 1127630 w 2399212"/>
              <a:gd name="connsiteY2" fmla="*/ 0 h 697685"/>
              <a:gd name="connsiteX3" fmla="*/ 1655456 w 2399212"/>
              <a:gd name="connsiteY3" fmla="*/ 0 h 697685"/>
              <a:gd name="connsiteX4" fmla="*/ 2399212 w 2399212"/>
              <a:gd name="connsiteY4" fmla="*/ 0 h 697685"/>
              <a:gd name="connsiteX5" fmla="*/ 2399212 w 2399212"/>
              <a:gd name="connsiteY5" fmla="*/ 697685 h 697685"/>
              <a:gd name="connsiteX6" fmla="*/ 1751425 w 2399212"/>
              <a:gd name="connsiteY6" fmla="*/ 697685 h 697685"/>
              <a:gd name="connsiteX7" fmla="*/ 1199606 w 2399212"/>
              <a:gd name="connsiteY7" fmla="*/ 697685 h 697685"/>
              <a:gd name="connsiteX8" fmla="*/ 671779 w 2399212"/>
              <a:gd name="connsiteY8" fmla="*/ 697685 h 697685"/>
              <a:gd name="connsiteX9" fmla="*/ 0 w 2399212"/>
              <a:gd name="connsiteY9" fmla="*/ 697685 h 697685"/>
              <a:gd name="connsiteX10" fmla="*/ 0 w 2399212"/>
              <a:gd name="connsiteY10" fmla="*/ 0 h 69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99212" h="697685" fill="none" extrusionOk="0">
                <a:moveTo>
                  <a:pt x="0" y="0"/>
                </a:moveTo>
                <a:cubicBezTo>
                  <a:pt x="175449" y="-10945"/>
                  <a:pt x="285118" y="13799"/>
                  <a:pt x="551819" y="0"/>
                </a:cubicBezTo>
                <a:cubicBezTo>
                  <a:pt x="818520" y="-13799"/>
                  <a:pt x="953852" y="-25760"/>
                  <a:pt x="1127630" y="0"/>
                </a:cubicBezTo>
                <a:cubicBezTo>
                  <a:pt x="1301408" y="25760"/>
                  <a:pt x="1542700" y="11627"/>
                  <a:pt x="1655456" y="0"/>
                </a:cubicBezTo>
                <a:cubicBezTo>
                  <a:pt x="1768212" y="-11627"/>
                  <a:pt x="2098218" y="2618"/>
                  <a:pt x="2399212" y="0"/>
                </a:cubicBezTo>
                <a:cubicBezTo>
                  <a:pt x="2386663" y="314838"/>
                  <a:pt x="2392722" y="356104"/>
                  <a:pt x="2399212" y="697685"/>
                </a:cubicBezTo>
                <a:cubicBezTo>
                  <a:pt x="2150407" y="671191"/>
                  <a:pt x="2029320" y="692404"/>
                  <a:pt x="1751425" y="697685"/>
                </a:cubicBezTo>
                <a:cubicBezTo>
                  <a:pt x="1473530" y="702966"/>
                  <a:pt x="1440937" y="702347"/>
                  <a:pt x="1199606" y="697685"/>
                </a:cubicBezTo>
                <a:cubicBezTo>
                  <a:pt x="958275" y="693023"/>
                  <a:pt x="831871" y="691913"/>
                  <a:pt x="671779" y="697685"/>
                </a:cubicBezTo>
                <a:cubicBezTo>
                  <a:pt x="511687" y="703457"/>
                  <a:pt x="277406" y="701598"/>
                  <a:pt x="0" y="697685"/>
                </a:cubicBezTo>
                <a:cubicBezTo>
                  <a:pt x="4578" y="470330"/>
                  <a:pt x="28645" y="159962"/>
                  <a:pt x="0" y="0"/>
                </a:cubicBezTo>
                <a:close/>
              </a:path>
              <a:path w="2399212" h="697685" stroke="0" extrusionOk="0">
                <a:moveTo>
                  <a:pt x="0" y="0"/>
                </a:moveTo>
                <a:cubicBezTo>
                  <a:pt x="280258" y="-27605"/>
                  <a:pt x="414808" y="4789"/>
                  <a:pt x="599803" y="0"/>
                </a:cubicBezTo>
                <a:cubicBezTo>
                  <a:pt x="784798" y="-4789"/>
                  <a:pt x="1007904" y="4526"/>
                  <a:pt x="1175614" y="0"/>
                </a:cubicBezTo>
                <a:cubicBezTo>
                  <a:pt x="1343324" y="-4526"/>
                  <a:pt x="1537584" y="-22261"/>
                  <a:pt x="1703441" y="0"/>
                </a:cubicBezTo>
                <a:cubicBezTo>
                  <a:pt x="1869298" y="22261"/>
                  <a:pt x="2092284" y="-17328"/>
                  <a:pt x="2399212" y="0"/>
                </a:cubicBezTo>
                <a:cubicBezTo>
                  <a:pt x="2400104" y="170806"/>
                  <a:pt x="2387536" y="426728"/>
                  <a:pt x="2399212" y="697685"/>
                </a:cubicBezTo>
                <a:cubicBezTo>
                  <a:pt x="2231722" y="699932"/>
                  <a:pt x="2010311" y="682248"/>
                  <a:pt x="1847393" y="697685"/>
                </a:cubicBezTo>
                <a:cubicBezTo>
                  <a:pt x="1684475" y="713122"/>
                  <a:pt x="1500460" y="720428"/>
                  <a:pt x="1247590" y="697685"/>
                </a:cubicBezTo>
                <a:cubicBezTo>
                  <a:pt x="994720" y="674942"/>
                  <a:pt x="836528" y="703227"/>
                  <a:pt x="695771" y="697685"/>
                </a:cubicBezTo>
                <a:cubicBezTo>
                  <a:pt x="555014" y="692143"/>
                  <a:pt x="178149" y="663031"/>
                  <a:pt x="0" y="697685"/>
                </a:cubicBezTo>
                <a:cubicBezTo>
                  <a:pt x="-22520" y="446166"/>
                  <a:pt x="-16862" y="30183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393489791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Crédit 20 € via OD </a:t>
            </a:r>
          </a:p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sur un compte d’attente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025770-8DAD-4E91-A1B1-A1AE3A71596A}"/>
              </a:ext>
            </a:extLst>
          </p:cNvPr>
          <p:cNvSpPr/>
          <p:nvPr/>
        </p:nvSpPr>
        <p:spPr>
          <a:xfrm>
            <a:off x="9290073" y="5218086"/>
            <a:ext cx="1893114" cy="697685"/>
          </a:xfrm>
          <a:custGeom>
            <a:avLst/>
            <a:gdLst>
              <a:gd name="connsiteX0" fmla="*/ 0 w 1893114"/>
              <a:gd name="connsiteY0" fmla="*/ 0 h 697685"/>
              <a:gd name="connsiteX1" fmla="*/ 668900 w 1893114"/>
              <a:gd name="connsiteY1" fmla="*/ 0 h 697685"/>
              <a:gd name="connsiteX2" fmla="*/ 1243145 w 1893114"/>
              <a:gd name="connsiteY2" fmla="*/ 0 h 697685"/>
              <a:gd name="connsiteX3" fmla="*/ 1893114 w 1893114"/>
              <a:gd name="connsiteY3" fmla="*/ 0 h 697685"/>
              <a:gd name="connsiteX4" fmla="*/ 1893114 w 1893114"/>
              <a:gd name="connsiteY4" fmla="*/ 697685 h 697685"/>
              <a:gd name="connsiteX5" fmla="*/ 1281007 w 1893114"/>
              <a:gd name="connsiteY5" fmla="*/ 697685 h 697685"/>
              <a:gd name="connsiteX6" fmla="*/ 612107 w 1893114"/>
              <a:gd name="connsiteY6" fmla="*/ 697685 h 697685"/>
              <a:gd name="connsiteX7" fmla="*/ 0 w 1893114"/>
              <a:gd name="connsiteY7" fmla="*/ 697685 h 697685"/>
              <a:gd name="connsiteX8" fmla="*/ 0 w 1893114"/>
              <a:gd name="connsiteY8" fmla="*/ 0 h 69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3114" h="697685" fill="none" extrusionOk="0">
                <a:moveTo>
                  <a:pt x="0" y="0"/>
                </a:moveTo>
                <a:cubicBezTo>
                  <a:pt x="270257" y="-5660"/>
                  <a:pt x="505243" y="21740"/>
                  <a:pt x="668900" y="0"/>
                </a:cubicBezTo>
                <a:cubicBezTo>
                  <a:pt x="832557" y="-21740"/>
                  <a:pt x="975987" y="25677"/>
                  <a:pt x="1243145" y="0"/>
                </a:cubicBezTo>
                <a:cubicBezTo>
                  <a:pt x="1510303" y="-25677"/>
                  <a:pt x="1761842" y="-19136"/>
                  <a:pt x="1893114" y="0"/>
                </a:cubicBezTo>
                <a:cubicBezTo>
                  <a:pt x="1875956" y="316543"/>
                  <a:pt x="1923324" y="383841"/>
                  <a:pt x="1893114" y="697685"/>
                </a:cubicBezTo>
                <a:cubicBezTo>
                  <a:pt x="1761002" y="713291"/>
                  <a:pt x="1485867" y="707184"/>
                  <a:pt x="1281007" y="697685"/>
                </a:cubicBezTo>
                <a:cubicBezTo>
                  <a:pt x="1076147" y="688186"/>
                  <a:pt x="763709" y="709086"/>
                  <a:pt x="612107" y="697685"/>
                </a:cubicBezTo>
                <a:cubicBezTo>
                  <a:pt x="460505" y="686284"/>
                  <a:pt x="264109" y="716184"/>
                  <a:pt x="0" y="697685"/>
                </a:cubicBezTo>
                <a:cubicBezTo>
                  <a:pt x="4111" y="374703"/>
                  <a:pt x="-23709" y="144381"/>
                  <a:pt x="0" y="0"/>
                </a:cubicBezTo>
                <a:close/>
              </a:path>
              <a:path w="1893114" h="697685" stroke="0" extrusionOk="0">
                <a:moveTo>
                  <a:pt x="0" y="0"/>
                </a:moveTo>
                <a:cubicBezTo>
                  <a:pt x="233583" y="27692"/>
                  <a:pt x="369344" y="-25688"/>
                  <a:pt x="631038" y="0"/>
                </a:cubicBezTo>
                <a:cubicBezTo>
                  <a:pt x="892732" y="25688"/>
                  <a:pt x="1030648" y="20813"/>
                  <a:pt x="1243145" y="0"/>
                </a:cubicBezTo>
                <a:cubicBezTo>
                  <a:pt x="1455642" y="-20813"/>
                  <a:pt x="1759903" y="-27748"/>
                  <a:pt x="1893114" y="0"/>
                </a:cubicBezTo>
                <a:cubicBezTo>
                  <a:pt x="1874902" y="177282"/>
                  <a:pt x="1876225" y="486139"/>
                  <a:pt x="1893114" y="697685"/>
                </a:cubicBezTo>
                <a:cubicBezTo>
                  <a:pt x="1630822" y="668741"/>
                  <a:pt x="1427012" y="696872"/>
                  <a:pt x="1224214" y="697685"/>
                </a:cubicBezTo>
                <a:cubicBezTo>
                  <a:pt x="1021416" y="698498"/>
                  <a:pt x="843113" y="705811"/>
                  <a:pt x="649969" y="697685"/>
                </a:cubicBezTo>
                <a:cubicBezTo>
                  <a:pt x="456825" y="689559"/>
                  <a:pt x="201832" y="668783"/>
                  <a:pt x="0" y="697685"/>
                </a:cubicBezTo>
                <a:cubicBezTo>
                  <a:pt x="-23390" y="389846"/>
                  <a:pt x="-16630" y="25391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393489791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DSB transfère les sommes vers le Livret 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E4A35C-A0D8-453D-BC2E-2E00B1CA66FA}"/>
              </a:ext>
            </a:extLst>
          </p:cNvPr>
          <p:cNvSpPr/>
          <p:nvPr/>
        </p:nvSpPr>
        <p:spPr>
          <a:xfrm>
            <a:off x="6915805" y="5230323"/>
            <a:ext cx="1502966" cy="697685"/>
          </a:xfrm>
          <a:custGeom>
            <a:avLst/>
            <a:gdLst>
              <a:gd name="connsiteX0" fmla="*/ 0 w 1502966"/>
              <a:gd name="connsiteY0" fmla="*/ 0 h 697685"/>
              <a:gd name="connsiteX1" fmla="*/ 531048 w 1502966"/>
              <a:gd name="connsiteY1" fmla="*/ 0 h 697685"/>
              <a:gd name="connsiteX2" fmla="*/ 986948 w 1502966"/>
              <a:gd name="connsiteY2" fmla="*/ 0 h 697685"/>
              <a:gd name="connsiteX3" fmla="*/ 1502966 w 1502966"/>
              <a:gd name="connsiteY3" fmla="*/ 0 h 697685"/>
              <a:gd name="connsiteX4" fmla="*/ 1502966 w 1502966"/>
              <a:gd name="connsiteY4" fmla="*/ 697685 h 697685"/>
              <a:gd name="connsiteX5" fmla="*/ 1017007 w 1502966"/>
              <a:gd name="connsiteY5" fmla="*/ 697685 h 697685"/>
              <a:gd name="connsiteX6" fmla="*/ 485959 w 1502966"/>
              <a:gd name="connsiteY6" fmla="*/ 697685 h 697685"/>
              <a:gd name="connsiteX7" fmla="*/ 0 w 1502966"/>
              <a:gd name="connsiteY7" fmla="*/ 697685 h 697685"/>
              <a:gd name="connsiteX8" fmla="*/ 0 w 1502966"/>
              <a:gd name="connsiteY8" fmla="*/ 0 h 69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2966" h="697685" fill="none" extrusionOk="0">
                <a:moveTo>
                  <a:pt x="0" y="0"/>
                </a:moveTo>
                <a:cubicBezTo>
                  <a:pt x="209463" y="-11696"/>
                  <a:pt x="343438" y="-9252"/>
                  <a:pt x="531048" y="0"/>
                </a:cubicBezTo>
                <a:cubicBezTo>
                  <a:pt x="718658" y="9252"/>
                  <a:pt x="852156" y="-17151"/>
                  <a:pt x="986948" y="0"/>
                </a:cubicBezTo>
                <a:cubicBezTo>
                  <a:pt x="1121740" y="17151"/>
                  <a:pt x="1378974" y="12603"/>
                  <a:pt x="1502966" y="0"/>
                </a:cubicBezTo>
                <a:cubicBezTo>
                  <a:pt x="1485808" y="316543"/>
                  <a:pt x="1533176" y="383841"/>
                  <a:pt x="1502966" y="697685"/>
                </a:cubicBezTo>
                <a:cubicBezTo>
                  <a:pt x="1317117" y="687541"/>
                  <a:pt x="1163074" y="678014"/>
                  <a:pt x="1017007" y="697685"/>
                </a:cubicBezTo>
                <a:cubicBezTo>
                  <a:pt x="870940" y="717356"/>
                  <a:pt x="614388" y="680839"/>
                  <a:pt x="485959" y="697685"/>
                </a:cubicBezTo>
                <a:cubicBezTo>
                  <a:pt x="357530" y="714531"/>
                  <a:pt x="185795" y="676879"/>
                  <a:pt x="0" y="697685"/>
                </a:cubicBezTo>
                <a:cubicBezTo>
                  <a:pt x="4111" y="374703"/>
                  <a:pt x="-23709" y="144381"/>
                  <a:pt x="0" y="0"/>
                </a:cubicBezTo>
                <a:close/>
              </a:path>
              <a:path w="1502966" h="697685" stroke="0" extrusionOk="0">
                <a:moveTo>
                  <a:pt x="0" y="0"/>
                </a:moveTo>
                <a:cubicBezTo>
                  <a:pt x="153448" y="-18140"/>
                  <a:pt x="346550" y="6954"/>
                  <a:pt x="500989" y="0"/>
                </a:cubicBezTo>
                <a:cubicBezTo>
                  <a:pt x="655428" y="-6954"/>
                  <a:pt x="862434" y="11222"/>
                  <a:pt x="986948" y="0"/>
                </a:cubicBezTo>
                <a:cubicBezTo>
                  <a:pt x="1111462" y="-11222"/>
                  <a:pt x="1384688" y="-21778"/>
                  <a:pt x="1502966" y="0"/>
                </a:cubicBezTo>
                <a:cubicBezTo>
                  <a:pt x="1484754" y="177282"/>
                  <a:pt x="1486077" y="486139"/>
                  <a:pt x="1502966" y="697685"/>
                </a:cubicBezTo>
                <a:cubicBezTo>
                  <a:pt x="1383831" y="675540"/>
                  <a:pt x="1095916" y="701298"/>
                  <a:pt x="971918" y="697685"/>
                </a:cubicBezTo>
                <a:cubicBezTo>
                  <a:pt x="847920" y="694072"/>
                  <a:pt x="617649" y="715000"/>
                  <a:pt x="516018" y="697685"/>
                </a:cubicBezTo>
                <a:cubicBezTo>
                  <a:pt x="414387" y="680370"/>
                  <a:pt x="157265" y="679007"/>
                  <a:pt x="0" y="697685"/>
                </a:cubicBezTo>
                <a:cubicBezTo>
                  <a:pt x="-23390" y="389846"/>
                  <a:pt x="-16630" y="25391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393489791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Retour OK interrogation FICOBA </a:t>
            </a:r>
          </a:p>
        </p:txBody>
      </p:sp>
      <p:pic>
        <p:nvPicPr>
          <p:cNvPr id="19" name="Picture 6" descr="Mère marchant et jouant avec un enfant dans une poussette. illustration vectorielle plane couleur isolée sur fond blanc.">
            <a:extLst>
              <a:ext uri="{FF2B5EF4-FFF2-40B4-BE49-F238E27FC236}">
                <a16:creationId xmlns:a16="http://schemas.microsoft.com/office/drawing/2014/main" id="{B89D0469-5480-4694-8E5E-3DC6E58C6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85" y="5443205"/>
            <a:ext cx="1154565" cy="115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E79D866B-AF1F-442F-923A-69ADBEDE44C9}"/>
              </a:ext>
            </a:extLst>
          </p:cNvPr>
          <p:cNvSpPr/>
          <p:nvPr/>
        </p:nvSpPr>
        <p:spPr>
          <a:xfrm>
            <a:off x="2716616" y="5443205"/>
            <a:ext cx="1071614" cy="315014"/>
          </a:xfrm>
          <a:custGeom>
            <a:avLst/>
            <a:gdLst>
              <a:gd name="connsiteX0" fmla="*/ 0 w 1071614"/>
              <a:gd name="connsiteY0" fmla="*/ 78754 h 315014"/>
              <a:gd name="connsiteX1" fmla="*/ 914107 w 1071614"/>
              <a:gd name="connsiteY1" fmla="*/ 78754 h 315014"/>
              <a:gd name="connsiteX2" fmla="*/ 914107 w 1071614"/>
              <a:gd name="connsiteY2" fmla="*/ 0 h 315014"/>
              <a:gd name="connsiteX3" fmla="*/ 1071614 w 1071614"/>
              <a:gd name="connsiteY3" fmla="*/ 157507 h 315014"/>
              <a:gd name="connsiteX4" fmla="*/ 914107 w 1071614"/>
              <a:gd name="connsiteY4" fmla="*/ 315014 h 315014"/>
              <a:gd name="connsiteX5" fmla="*/ 914107 w 1071614"/>
              <a:gd name="connsiteY5" fmla="*/ 236261 h 315014"/>
              <a:gd name="connsiteX6" fmla="*/ 0 w 1071614"/>
              <a:gd name="connsiteY6" fmla="*/ 236261 h 315014"/>
              <a:gd name="connsiteX7" fmla="*/ 0 w 1071614"/>
              <a:gd name="connsiteY7" fmla="*/ 78754 h 31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1614" h="315014" fill="none" extrusionOk="0">
                <a:moveTo>
                  <a:pt x="0" y="78754"/>
                </a:moveTo>
                <a:cubicBezTo>
                  <a:pt x="113370" y="139613"/>
                  <a:pt x="569947" y="83259"/>
                  <a:pt x="914107" y="78754"/>
                </a:cubicBezTo>
                <a:cubicBezTo>
                  <a:pt x="916458" y="39765"/>
                  <a:pt x="916053" y="35530"/>
                  <a:pt x="914107" y="0"/>
                </a:cubicBezTo>
                <a:cubicBezTo>
                  <a:pt x="985674" y="77548"/>
                  <a:pt x="1037069" y="123074"/>
                  <a:pt x="1071614" y="157507"/>
                </a:cubicBezTo>
                <a:cubicBezTo>
                  <a:pt x="1015802" y="202948"/>
                  <a:pt x="971692" y="284685"/>
                  <a:pt x="914107" y="315014"/>
                </a:cubicBezTo>
                <a:cubicBezTo>
                  <a:pt x="914952" y="302454"/>
                  <a:pt x="907924" y="251354"/>
                  <a:pt x="914107" y="236261"/>
                </a:cubicBezTo>
                <a:cubicBezTo>
                  <a:pt x="740099" y="201794"/>
                  <a:pt x="97073" y="207917"/>
                  <a:pt x="0" y="236261"/>
                </a:cubicBezTo>
                <a:cubicBezTo>
                  <a:pt x="-7992" y="212577"/>
                  <a:pt x="12494" y="152720"/>
                  <a:pt x="0" y="78754"/>
                </a:cubicBezTo>
                <a:close/>
              </a:path>
              <a:path w="1071614" h="315014" stroke="0" extrusionOk="0">
                <a:moveTo>
                  <a:pt x="0" y="78754"/>
                </a:moveTo>
                <a:cubicBezTo>
                  <a:pt x="247021" y="22343"/>
                  <a:pt x="686993" y="142278"/>
                  <a:pt x="914107" y="78754"/>
                </a:cubicBezTo>
                <a:cubicBezTo>
                  <a:pt x="918304" y="50417"/>
                  <a:pt x="914249" y="10175"/>
                  <a:pt x="914107" y="0"/>
                </a:cubicBezTo>
                <a:cubicBezTo>
                  <a:pt x="967250" y="66136"/>
                  <a:pt x="990099" y="88688"/>
                  <a:pt x="1071614" y="157507"/>
                </a:cubicBezTo>
                <a:cubicBezTo>
                  <a:pt x="1015420" y="195217"/>
                  <a:pt x="934662" y="290795"/>
                  <a:pt x="914107" y="315014"/>
                </a:cubicBezTo>
                <a:cubicBezTo>
                  <a:pt x="913427" y="302901"/>
                  <a:pt x="918896" y="244503"/>
                  <a:pt x="914107" y="236261"/>
                </a:cubicBezTo>
                <a:cubicBezTo>
                  <a:pt x="754607" y="212373"/>
                  <a:pt x="405326" y="306819"/>
                  <a:pt x="0" y="236261"/>
                </a:cubicBezTo>
                <a:cubicBezTo>
                  <a:pt x="-10714" y="196662"/>
                  <a:pt x="-5380" y="147277"/>
                  <a:pt x="0" y="7875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89448180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09FFD3CB-39F0-4D6E-9CEB-FCD4CE3E82F9}"/>
              </a:ext>
            </a:extLst>
          </p:cNvPr>
          <p:cNvSpPr/>
          <p:nvPr/>
        </p:nvSpPr>
        <p:spPr>
          <a:xfrm>
            <a:off x="6018565" y="5443205"/>
            <a:ext cx="995282" cy="315014"/>
          </a:xfrm>
          <a:custGeom>
            <a:avLst/>
            <a:gdLst>
              <a:gd name="connsiteX0" fmla="*/ 0 w 995282"/>
              <a:gd name="connsiteY0" fmla="*/ 78754 h 315014"/>
              <a:gd name="connsiteX1" fmla="*/ 837775 w 995282"/>
              <a:gd name="connsiteY1" fmla="*/ 78754 h 315014"/>
              <a:gd name="connsiteX2" fmla="*/ 837775 w 995282"/>
              <a:gd name="connsiteY2" fmla="*/ 0 h 315014"/>
              <a:gd name="connsiteX3" fmla="*/ 995282 w 995282"/>
              <a:gd name="connsiteY3" fmla="*/ 157507 h 315014"/>
              <a:gd name="connsiteX4" fmla="*/ 837775 w 995282"/>
              <a:gd name="connsiteY4" fmla="*/ 315014 h 315014"/>
              <a:gd name="connsiteX5" fmla="*/ 837775 w 995282"/>
              <a:gd name="connsiteY5" fmla="*/ 236261 h 315014"/>
              <a:gd name="connsiteX6" fmla="*/ 0 w 995282"/>
              <a:gd name="connsiteY6" fmla="*/ 236261 h 315014"/>
              <a:gd name="connsiteX7" fmla="*/ 0 w 995282"/>
              <a:gd name="connsiteY7" fmla="*/ 78754 h 31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5282" h="315014" fill="none" extrusionOk="0">
                <a:moveTo>
                  <a:pt x="0" y="78754"/>
                </a:moveTo>
                <a:cubicBezTo>
                  <a:pt x="258328" y="114833"/>
                  <a:pt x="544405" y="14329"/>
                  <a:pt x="837775" y="78754"/>
                </a:cubicBezTo>
                <a:cubicBezTo>
                  <a:pt x="840126" y="39765"/>
                  <a:pt x="839721" y="35530"/>
                  <a:pt x="837775" y="0"/>
                </a:cubicBezTo>
                <a:cubicBezTo>
                  <a:pt x="909342" y="77548"/>
                  <a:pt x="960737" y="123074"/>
                  <a:pt x="995282" y="157507"/>
                </a:cubicBezTo>
                <a:cubicBezTo>
                  <a:pt x="939470" y="202948"/>
                  <a:pt x="895360" y="284685"/>
                  <a:pt x="837775" y="315014"/>
                </a:cubicBezTo>
                <a:cubicBezTo>
                  <a:pt x="838620" y="302454"/>
                  <a:pt x="831592" y="251354"/>
                  <a:pt x="837775" y="236261"/>
                </a:cubicBezTo>
                <a:cubicBezTo>
                  <a:pt x="539891" y="251802"/>
                  <a:pt x="367935" y="251502"/>
                  <a:pt x="0" y="236261"/>
                </a:cubicBezTo>
                <a:cubicBezTo>
                  <a:pt x="-7992" y="212577"/>
                  <a:pt x="12494" y="152720"/>
                  <a:pt x="0" y="78754"/>
                </a:cubicBezTo>
                <a:close/>
              </a:path>
              <a:path w="995282" h="315014" stroke="0" extrusionOk="0">
                <a:moveTo>
                  <a:pt x="0" y="78754"/>
                </a:moveTo>
                <a:cubicBezTo>
                  <a:pt x="282681" y="26846"/>
                  <a:pt x="495599" y="85291"/>
                  <a:pt x="837775" y="78754"/>
                </a:cubicBezTo>
                <a:cubicBezTo>
                  <a:pt x="841972" y="50417"/>
                  <a:pt x="837917" y="10175"/>
                  <a:pt x="837775" y="0"/>
                </a:cubicBezTo>
                <a:cubicBezTo>
                  <a:pt x="890918" y="66136"/>
                  <a:pt x="913767" y="88688"/>
                  <a:pt x="995282" y="157507"/>
                </a:cubicBezTo>
                <a:cubicBezTo>
                  <a:pt x="939088" y="195217"/>
                  <a:pt x="858330" y="290795"/>
                  <a:pt x="837775" y="315014"/>
                </a:cubicBezTo>
                <a:cubicBezTo>
                  <a:pt x="837095" y="302901"/>
                  <a:pt x="842564" y="244503"/>
                  <a:pt x="837775" y="236261"/>
                </a:cubicBezTo>
                <a:cubicBezTo>
                  <a:pt x="537326" y="277024"/>
                  <a:pt x="346707" y="228442"/>
                  <a:pt x="0" y="236261"/>
                </a:cubicBezTo>
                <a:cubicBezTo>
                  <a:pt x="-10714" y="196662"/>
                  <a:pt x="-5380" y="147277"/>
                  <a:pt x="0" y="7875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89448180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004C73FA-60A2-4D3F-8C41-906E9EB44340}"/>
              </a:ext>
            </a:extLst>
          </p:cNvPr>
          <p:cNvSpPr/>
          <p:nvPr/>
        </p:nvSpPr>
        <p:spPr>
          <a:xfrm>
            <a:off x="8310894" y="5421658"/>
            <a:ext cx="1085655" cy="315014"/>
          </a:xfrm>
          <a:custGeom>
            <a:avLst/>
            <a:gdLst>
              <a:gd name="connsiteX0" fmla="*/ 0 w 1085655"/>
              <a:gd name="connsiteY0" fmla="*/ 78754 h 315014"/>
              <a:gd name="connsiteX1" fmla="*/ 928148 w 1085655"/>
              <a:gd name="connsiteY1" fmla="*/ 78754 h 315014"/>
              <a:gd name="connsiteX2" fmla="*/ 928148 w 1085655"/>
              <a:gd name="connsiteY2" fmla="*/ 0 h 315014"/>
              <a:gd name="connsiteX3" fmla="*/ 1085655 w 1085655"/>
              <a:gd name="connsiteY3" fmla="*/ 157507 h 315014"/>
              <a:gd name="connsiteX4" fmla="*/ 928148 w 1085655"/>
              <a:gd name="connsiteY4" fmla="*/ 315014 h 315014"/>
              <a:gd name="connsiteX5" fmla="*/ 928148 w 1085655"/>
              <a:gd name="connsiteY5" fmla="*/ 236261 h 315014"/>
              <a:gd name="connsiteX6" fmla="*/ 0 w 1085655"/>
              <a:gd name="connsiteY6" fmla="*/ 236261 h 315014"/>
              <a:gd name="connsiteX7" fmla="*/ 0 w 1085655"/>
              <a:gd name="connsiteY7" fmla="*/ 78754 h 31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655" h="315014" fill="none" extrusionOk="0">
                <a:moveTo>
                  <a:pt x="0" y="78754"/>
                </a:moveTo>
                <a:cubicBezTo>
                  <a:pt x="220213" y="59412"/>
                  <a:pt x="545325" y="74601"/>
                  <a:pt x="928148" y="78754"/>
                </a:cubicBezTo>
                <a:cubicBezTo>
                  <a:pt x="930499" y="39765"/>
                  <a:pt x="930094" y="35530"/>
                  <a:pt x="928148" y="0"/>
                </a:cubicBezTo>
                <a:cubicBezTo>
                  <a:pt x="999715" y="77548"/>
                  <a:pt x="1051110" y="123074"/>
                  <a:pt x="1085655" y="157507"/>
                </a:cubicBezTo>
                <a:cubicBezTo>
                  <a:pt x="1029843" y="202948"/>
                  <a:pt x="985733" y="284685"/>
                  <a:pt x="928148" y="315014"/>
                </a:cubicBezTo>
                <a:cubicBezTo>
                  <a:pt x="928993" y="302454"/>
                  <a:pt x="921965" y="251354"/>
                  <a:pt x="928148" y="236261"/>
                </a:cubicBezTo>
                <a:cubicBezTo>
                  <a:pt x="750033" y="173811"/>
                  <a:pt x="252872" y="279866"/>
                  <a:pt x="0" y="236261"/>
                </a:cubicBezTo>
                <a:cubicBezTo>
                  <a:pt x="-7992" y="212577"/>
                  <a:pt x="12494" y="152720"/>
                  <a:pt x="0" y="78754"/>
                </a:cubicBezTo>
                <a:close/>
              </a:path>
              <a:path w="1085655" h="315014" stroke="0" extrusionOk="0">
                <a:moveTo>
                  <a:pt x="0" y="78754"/>
                </a:moveTo>
                <a:cubicBezTo>
                  <a:pt x="416129" y="82951"/>
                  <a:pt x="474994" y="45056"/>
                  <a:pt x="928148" y="78754"/>
                </a:cubicBezTo>
                <a:cubicBezTo>
                  <a:pt x="932345" y="50417"/>
                  <a:pt x="928290" y="10175"/>
                  <a:pt x="928148" y="0"/>
                </a:cubicBezTo>
                <a:cubicBezTo>
                  <a:pt x="981291" y="66136"/>
                  <a:pt x="1004140" y="88688"/>
                  <a:pt x="1085655" y="157507"/>
                </a:cubicBezTo>
                <a:cubicBezTo>
                  <a:pt x="1029461" y="195217"/>
                  <a:pt x="948703" y="290795"/>
                  <a:pt x="928148" y="315014"/>
                </a:cubicBezTo>
                <a:cubicBezTo>
                  <a:pt x="927468" y="302901"/>
                  <a:pt x="932937" y="244503"/>
                  <a:pt x="928148" y="236261"/>
                </a:cubicBezTo>
                <a:cubicBezTo>
                  <a:pt x="653021" y="280458"/>
                  <a:pt x="152675" y="279506"/>
                  <a:pt x="0" y="236261"/>
                </a:cubicBezTo>
                <a:cubicBezTo>
                  <a:pt x="-10714" y="196662"/>
                  <a:pt x="-5380" y="147277"/>
                  <a:pt x="0" y="7875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89448180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F1AFFBB-CD5F-4272-9F20-362BD7129E23}"/>
              </a:ext>
            </a:extLst>
          </p:cNvPr>
          <p:cNvGrpSpPr/>
          <p:nvPr/>
        </p:nvGrpSpPr>
        <p:grpSpPr>
          <a:xfrm>
            <a:off x="10686437" y="224082"/>
            <a:ext cx="1235597" cy="1050101"/>
            <a:chOff x="10686437" y="224082"/>
            <a:chExt cx="1235597" cy="1050101"/>
          </a:xfrm>
        </p:grpSpPr>
        <p:sp>
          <p:nvSpPr>
            <p:cNvPr id="21" name="Phylactère : pensées 20">
              <a:extLst>
                <a:ext uri="{FF2B5EF4-FFF2-40B4-BE49-F238E27FC236}">
                  <a16:creationId xmlns:a16="http://schemas.microsoft.com/office/drawing/2014/main" id="{214E4636-19FB-4F8F-B84D-2DCB4CB13B82}"/>
                </a:ext>
              </a:extLst>
            </p:cNvPr>
            <p:cNvSpPr/>
            <p:nvPr/>
          </p:nvSpPr>
          <p:spPr>
            <a:xfrm>
              <a:off x="10894424" y="418644"/>
              <a:ext cx="781008" cy="704762"/>
            </a:xfrm>
            <a:prstGeom prst="cloudCallout">
              <a:avLst>
                <a:gd name="adj1" fmla="val -4573"/>
                <a:gd name="adj2" fmla="val 6733"/>
              </a:avLst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29EF687-7B36-4BA7-95A2-0CB8CD913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86437" y="224082"/>
              <a:ext cx="1235597" cy="10501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3652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BB3AA01-2CAD-4894-ADF9-478548C6935B}"/>
              </a:ext>
            </a:extLst>
          </p:cNvPr>
          <p:cNvSpPr/>
          <p:nvPr/>
        </p:nvSpPr>
        <p:spPr>
          <a:xfrm>
            <a:off x="4023360" y="726947"/>
            <a:ext cx="653143" cy="205200"/>
          </a:xfrm>
          <a:custGeom>
            <a:avLst/>
            <a:gdLst>
              <a:gd name="connsiteX0" fmla="*/ 0 w 653143"/>
              <a:gd name="connsiteY0" fmla="*/ 0 h 205200"/>
              <a:gd name="connsiteX1" fmla="*/ 653143 w 653143"/>
              <a:gd name="connsiteY1" fmla="*/ 0 h 205200"/>
              <a:gd name="connsiteX2" fmla="*/ 653143 w 653143"/>
              <a:gd name="connsiteY2" fmla="*/ 205200 h 205200"/>
              <a:gd name="connsiteX3" fmla="*/ 0 w 653143"/>
              <a:gd name="connsiteY3" fmla="*/ 205200 h 205200"/>
              <a:gd name="connsiteX4" fmla="*/ 0 w 653143"/>
              <a:gd name="connsiteY4" fmla="*/ 0 h 2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143" h="205200" fill="none" extrusionOk="0">
                <a:moveTo>
                  <a:pt x="0" y="0"/>
                </a:moveTo>
                <a:cubicBezTo>
                  <a:pt x="163201" y="-14610"/>
                  <a:pt x="413570" y="-31271"/>
                  <a:pt x="653143" y="0"/>
                </a:cubicBezTo>
                <a:cubicBezTo>
                  <a:pt x="643402" y="77699"/>
                  <a:pt x="658787" y="144113"/>
                  <a:pt x="653143" y="205200"/>
                </a:cubicBezTo>
                <a:cubicBezTo>
                  <a:pt x="359103" y="191698"/>
                  <a:pt x="281310" y="219111"/>
                  <a:pt x="0" y="205200"/>
                </a:cubicBezTo>
                <a:cubicBezTo>
                  <a:pt x="1647" y="115684"/>
                  <a:pt x="4079" y="95915"/>
                  <a:pt x="0" y="0"/>
                </a:cubicBezTo>
                <a:close/>
              </a:path>
              <a:path w="653143" h="205200" stroke="0" extrusionOk="0">
                <a:moveTo>
                  <a:pt x="0" y="0"/>
                </a:moveTo>
                <a:cubicBezTo>
                  <a:pt x="176030" y="-28598"/>
                  <a:pt x="373549" y="-27864"/>
                  <a:pt x="653143" y="0"/>
                </a:cubicBezTo>
                <a:cubicBezTo>
                  <a:pt x="661503" y="79601"/>
                  <a:pt x="650509" y="109010"/>
                  <a:pt x="653143" y="205200"/>
                </a:cubicBezTo>
                <a:cubicBezTo>
                  <a:pt x="386437" y="229127"/>
                  <a:pt x="223856" y="177887"/>
                  <a:pt x="0" y="205200"/>
                </a:cubicBezTo>
                <a:cubicBezTo>
                  <a:pt x="-5867" y="107492"/>
                  <a:pt x="5097" y="87975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B3042E7-DB3B-4323-AC42-5F2CFCF29998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Si la commune participe, l’opération doit être passée en 2 étapes : </a:t>
            </a:r>
          </a:p>
          <a:p>
            <a:pPr lvl="1"/>
            <a:r>
              <a:rPr lang="fr-FR" dirty="0"/>
              <a:t>Les 20 € de la CEGEE : saisir l’OD avec le libellé « </a:t>
            </a:r>
            <a:r>
              <a:rPr lang="fr-FR" i="1" dirty="0"/>
              <a:t>BON NAISSANCE </a:t>
            </a:r>
            <a:r>
              <a:rPr lang="fr-FR" dirty="0"/>
              <a:t>»</a:t>
            </a:r>
          </a:p>
          <a:p>
            <a:pPr lvl="1"/>
            <a:r>
              <a:rPr lang="fr-FR" dirty="0"/>
              <a:t>Le montant donné par la commune : saisir l’OD avec le libellé « </a:t>
            </a:r>
            <a:r>
              <a:rPr lang="fr-FR" i="1" dirty="0"/>
              <a:t>AVANCE COMMUNE BON NAISSANCE </a:t>
            </a:r>
            <a:r>
              <a:rPr lang="fr-FR" dirty="0"/>
              <a:t>»</a:t>
            </a:r>
          </a:p>
          <a:p>
            <a:pPr marL="468000" lvl="1" indent="0">
              <a:buNone/>
            </a:pPr>
            <a:endParaRPr lang="fr-FR" sz="500" dirty="0"/>
          </a:p>
          <a:p>
            <a:r>
              <a:rPr lang="fr-FR" dirty="0"/>
              <a:t>Rappelons que dans le cadre de Ficoba Ex ante, les 20 € de la CEGEE et la participation de la commune doivent d’abord être versés par OD sur un </a:t>
            </a:r>
            <a:r>
              <a:rPr lang="fr-FR" b="1" dirty="0"/>
              <a:t>02 compte d’attente</a:t>
            </a:r>
            <a:r>
              <a:rPr lang="fr-FR" dirty="0"/>
              <a:t>. Le transfert vers le Livret A est effectué par la DSB dès retour de l’interrogation FICOBA (si aucun autre livret n’a été ouvert préalablement dans un autre établissement bancaire). </a:t>
            </a:r>
          </a:p>
          <a:p>
            <a:pPr marL="0" indent="0">
              <a:buNone/>
            </a:pPr>
            <a:endParaRPr lang="fr-FR" sz="500" dirty="0"/>
          </a:p>
          <a:p>
            <a:r>
              <a:rPr lang="fr-FR" u="sng" dirty="0"/>
              <a:t>Cas particuliers</a:t>
            </a:r>
            <a:r>
              <a:rPr lang="fr-FR" dirty="0"/>
              <a:t> : </a:t>
            </a:r>
          </a:p>
          <a:p>
            <a:pPr lvl="1"/>
            <a:r>
              <a:rPr lang="fr-FR" dirty="0"/>
              <a:t>Si un Livret A est déjà ouvert à la concurrence, le bon naissance ne peut être versé que si le Livret A du nouveau-né est transféré à la CEGEE. </a:t>
            </a:r>
          </a:p>
          <a:p>
            <a:pPr lvl="1"/>
            <a:r>
              <a:rPr lang="fr-FR" dirty="0"/>
              <a:t>Si un Livret A </a:t>
            </a:r>
            <a:r>
              <a:rPr lang="fr-FR" dirty="0" err="1"/>
              <a:t>a</a:t>
            </a:r>
            <a:r>
              <a:rPr lang="fr-FR" dirty="0"/>
              <a:t> déjà été ouvert à la CEGEE, la participation de la commune doit être versée directement sur le Livret A. </a:t>
            </a:r>
          </a:p>
          <a:p>
            <a:pPr marL="468000" lvl="1" indent="0">
              <a:buNone/>
            </a:pPr>
            <a:endParaRPr lang="fr-FR" sz="500" dirty="0"/>
          </a:p>
          <a:p>
            <a:r>
              <a:rPr lang="fr-FR" dirty="0"/>
              <a:t>La liste des mairies partenaires est disponible dans                       &gt; Partenariats &amp; Synergie &gt; </a:t>
            </a:r>
            <a:r>
              <a:rPr lang="fr-FR" dirty="0">
                <a:hlinkClick r:id="rId2"/>
              </a:rPr>
              <a:t>Bon Naissance et partenariats Mairies</a:t>
            </a:r>
            <a:endParaRPr lang="fr-FR" dirty="0"/>
          </a:p>
          <a:p>
            <a:pPr marL="0" indent="0">
              <a:buNone/>
            </a:pPr>
            <a:endParaRPr lang="fr-FR" sz="500" dirty="0"/>
          </a:p>
          <a:p>
            <a:r>
              <a:rPr lang="fr-FR" b="1" u="sng" dirty="0"/>
              <a:t>ARCHIVAGE</a:t>
            </a:r>
            <a:r>
              <a:rPr lang="fr-FR" b="1" dirty="0"/>
              <a:t> </a:t>
            </a:r>
            <a:r>
              <a:rPr lang="fr-FR" dirty="0"/>
              <a:t>: les bons naissance doivent être envoyés pour archivage dans l’enveloppe « Bordereaux d’opération ».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7E1475-EC7F-4E5B-AF10-892273B7A2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Saisie d’un bon Naissance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avec</a:t>
            </a:r>
            <a:r>
              <a:rPr lang="fr-FR" dirty="0"/>
              <a:t> participation de la mairie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3D0FA2-3C85-4073-B91E-AC8B4E7517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7" name="Image 6">
            <a:hlinkClick r:id="rId3"/>
            <a:extLst>
              <a:ext uri="{FF2B5EF4-FFF2-40B4-BE49-F238E27FC236}">
                <a16:creationId xmlns:a16="http://schemas.microsoft.com/office/drawing/2014/main" id="{B1B43BE7-633B-400A-9C3A-EB3935B955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938" y="4950252"/>
            <a:ext cx="1121167" cy="212342"/>
          </a:xfrm>
          <a:prstGeom prst="rect">
            <a:avLst/>
          </a:prstGeom>
        </p:spPr>
      </p:pic>
      <p:pic>
        <p:nvPicPr>
          <p:cNvPr id="8" name="Picture 6" descr="Mère marchant et jouant avec un enfant dans une poussette. illustration vectorielle plane couleur isolée sur fond blanc.">
            <a:extLst>
              <a:ext uri="{FF2B5EF4-FFF2-40B4-BE49-F238E27FC236}">
                <a16:creationId xmlns:a16="http://schemas.microsoft.com/office/drawing/2014/main" id="{F28D729F-0D89-4E38-8193-3FCF55EE5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782" y="1327928"/>
            <a:ext cx="1068478" cy="106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4B3842D-E814-422B-B202-F934EA63EFAD}"/>
              </a:ext>
            </a:extLst>
          </p:cNvPr>
          <p:cNvGrpSpPr/>
          <p:nvPr/>
        </p:nvGrpSpPr>
        <p:grpSpPr>
          <a:xfrm>
            <a:off x="10686437" y="224082"/>
            <a:ext cx="1235597" cy="1050101"/>
            <a:chOff x="10686437" y="224082"/>
            <a:chExt cx="1235597" cy="1050101"/>
          </a:xfrm>
        </p:grpSpPr>
        <p:sp>
          <p:nvSpPr>
            <p:cNvPr id="10" name="Phylactère : pensées 9">
              <a:extLst>
                <a:ext uri="{FF2B5EF4-FFF2-40B4-BE49-F238E27FC236}">
                  <a16:creationId xmlns:a16="http://schemas.microsoft.com/office/drawing/2014/main" id="{B10D25FB-0108-42C5-9D59-41A54F204A87}"/>
                </a:ext>
              </a:extLst>
            </p:cNvPr>
            <p:cNvSpPr/>
            <p:nvPr/>
          </p:nvSpPr>
          <p:spPr>
            <a:xfrm>
              <a:off x="10894424" y="418644"/>
              <a:ext cx="781008" cy="704762"/>
            </a:xfrm>
            <a:prstGeom prst="cloudCallout">
              <a:avLst>
                <a:gd name="adj1" fmla="val -4573"/>
                <a:gd name="adj2" fmla="val 6733"/>
              </a:avLst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2A5F449-A03F-4F6D-8BCE-A33D32F36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86437" y="224082"/>
              <a:ext cx="1235597" cy="10501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91817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4641</TotalTime>
  <Words>490</Words>
  <Application>Microsoft Office PowerPoint</Application>
  <PresentationFormat>Grand écran</PresentationFormat>
  <Paragraphs>39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Cavolini</vt:lpstr>
      <vt:lpstr>Montserrat Black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294</cp:revision>
  <dcterms:created xsi:type="dcterms:W3CDTF">2020-06-24T09:20:11Z</dcterms:created>
  <dcterms:modified xsi:type="dcterms:W3CDTF">2022-07-28T14:36:03Z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